
<file path=[Content_Types].xml><?xml version="1.0" encoding="utf-8"?>
<Types xmlns="http://schemas.openxmlformats.org/package/2006/content-types"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docProps/custom.xml" ContentType="application/vnd.openxmlformats-officedocument.custom-properties+xml"/>
</Types>
</file>

<file path=_rels/.rels><?xml version="1.0" encoding="UTF-8"?>
<Relationships xmlns="http://schemas.openxmlformats.org/package/2006/relationships">
  <Relationship Id="rId1" Type="http://schemas.openxmlformats.org/officeDocument/2006/relationships/officeDocument" Target="ppt/presentation.xml"></Relationship>
  <Relationship Id="rIdCustom" Type="http://schemas.openxmlformats.org/officeDocument/2006/relationships/custom-properties" Target="docProps/custom.xml"></Relationship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6858000" cy="9144000"/>
  <p:embeddedFontLst>
    <p:embeddedFont>
      <p:font typeface="OPPOSans H"/>
      <p:regular r:id="rId19"/>
    </p:embeddedFont>
    <p:embeddedFont>
      <p:font typeface="Source Han Sans CN Bold"/>
      <p:regular r:id="rId20"/>
    </p:embeddedFont>
    <p:embeddedFont>
      <p:font typeface="Source Han Sans"/>
      <p:regular r:id="rId21"/>
    </p:embeddedFont>
    <p:embeddedFont>
      <p:font typeface="OPPOSans R"/>
      <p:regular r:id="rId22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slide" Target="slides/slide10.xml"/>
<Relationship Id="rId13" Type="http://schemas.openxmlformats.org/officeDocument/2006/relationships/slide" Target="slides/slide11.xml"/>
<Relationship Id="rId14" Type="http://schemas.openxmlformats.org/officeDocument/2006/relationships/slide" Target="slides/slide12.xml"/>
<Relationship Id="rId15" Type="http://schemas.openxmlformats.org/officeDocument/2006/relationships/slide" Target="slides/slide13.xml"/>
<Relationship Id="rId16" Type="http://schemas.openxmlformats.org/officeDocument/2006/relationships/slide" Target="slides/slide14.xml"/>
<Relationship Id="rId17" Type="http://schemas.openxmlformats.org/officeDocument/2006/relationships/slide" Target="slides/slide15.xml"/>
<Relationship Id="rId18" Type="http://schemas.openxmlformats.org/officeDocument/2006/relationships/slide" Target="slides/slide16.xml"/>
<Relationship Id="rId19" Type="http://schemas.openxmlformats.org/officeDocument/2006/relationships/font" Target="fonts/font1.fntdata"/>
<Relationship Id="rId20" Type="http://schemas.openxmlformats.org/officeDocument/2006/relationships/font" Target="fonts/font3.fntdata"/>
<Relationship Id="rId21" Type="http://schemas.openxmlformats.org/officeDocument/2006/relationships/font" Target="fonts/font2.fntdata"/>
<Relationship Id="rId22" Type="http://schemas.openxmlformats.org/officeDocument/2006/relationships/font" Target="fonts/font4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0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1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622300" y="924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2026年B2B内容怎么写才能获客？从选题到转化全流程分享</a:t>
            </a:r>
            <a:endParaRPr kumimoji="1" lang="zh-CN" altLang="en-US"/>
          </a:p>
        </p:txBody>
      </p:sp>
    </p:spTree>
  </p:cSld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分发策略：多渠道触达目标决策者</a:t>
            </a:r>
            <a:endParaRPr kumimoji="1" lang="zh-CN" altLang="en-US"/>
          </a:p>
        </p:txBody>
      </p:sp>
    </p:spTree>
  </p:cSld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1" flipV="0">
            <a:off x="5996201" y="2374901"/>
            <a:ext cx="6661595" cy="7937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1270015" y="2374900"/>
            <a:ext cx="5352774" cy="79376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944044" y="2653032"/>
            <a:ext cx="3873056" cy="7326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构建ABM导向的渠道矩阵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189600" y="2653032"/>
            <a:ext cx="3873056" cy="732619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2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基于客户画像匹配渠道属性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5944044" y="3479800"/>
            <a:ext cx="3873056" cy="2451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6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针对重点目标客户（Account- Based Marketing），定制专属分发路径，例如通过LinkedIn Sales Navigator定向推送白皮书，配合邮件序列+企业微信私聊形成闭环。
结合线下活动（如行业峰会、闭门会）与线上内容联动，在会前通过邮件/社群预热，会后通过回放、纪要二次触达未到场决策者。
利用UTM参数和归因模型追踪各渠道在客户旅程中的贡献，动态优化预算分配。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189600" y="3479800"/>
            <a:ext cx="3873056" cy="2451100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26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明确目标决策者的角色（如CTO、采购总监、运营负责人）及其日常信息获取路径，例如技术类决策者更活跃于LinkedIn、行业垂直社区或技术博客，而中小企业主可能更多依赖微信公众号、知乎或抖音企业号。
利用CRM与MA（营销自动化）系统中的历史互动数据，反向验证哪些渠道带来高质量线索，优先投入资源。
避免“全平台铺量”，聚焦2–3个核心渠道深耕，确保内容适配平台语境（如LinkedIn偏专业深度，微信偏场景化案例）。</a:t>
            </a:r>
            <a:endParaRPr kumimoji="1" lang="zh-CN" altLang="en-US"/>
          </a:p>
        </p:txBody>
      </p:sp>
      <p:grpSp>
        <p:nvGrpSpPr>
          <p:cNvPr id="9" name=""/>
          <p:cNvGrpSpPr/>
          <p:nvPr/>
        </p:nvGrpSpPr>
        <p:grpSpPr>
          <a:xfrm>
            <a:off x="5820073" y="2291981"/>
            <a:ext cx="245213" cy="245212"/>
            <a:chOff x="5820073" y="2291981"/>
            <a:chExt cx="245213" cy="245212"/>
          </a:xfrm>
        </p:grpSpPr>
        <p:sp>
          <p:nvSpPr>
            <p:cNvPr id="10" name="标题 1"/>
            <p:cNvSpPr txBox="1"/>
            <p:nvPr/>
          </p:nvSpPr>
          <p:spPr>
            <a:xfrm rot="2700000" flipH="1" flipV="1">
              <a:off x="5855983" y="2327892"/>
              <a:ext cx="173393" cy="173390"/>
            </a:xfrm>
            <a:prstGeom prst="teardrop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dist="38100" blurRad="139700" dir="2700000" sx="100000" sy="100000" kx="0" ky="0" algn="tl" rotWithShape="0">
                <a:schemeClr val="accent1">
                  <a:alpha val="21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1" name="标题 1"/>
            <p:cNvSpPr txBox="1"/>
            <p:nvPr/>
          </p:nvSpPr>
          <p:spPr>
            <a:xfrm rot="8100000" flipH="0" flipV="1">
              <a:off x="5889228" y="2361136"/>
              <a:ext cx="106904" cy="106902"/>
            </a:xfrm>
            <a:prstGeom prst="teardrop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83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  <a:effectLst>
              <a:outerShdw dist="38100" blurRad="139700" dir="2700015" sx="100000" sy="100000" kx="0" ky="0" algn="b" rotWithShape="0">
                <a:schemeClr val="accent1">
                  <a:lumMod val="100000"/>
                  <a:alpha val="21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grpSp>
        <p:nvGrpSpPr>
          <p:cNvPr id="12" name=""/>
          <p:cNvGrpSpPr/>
          <p:nvPr/>
        </p:nvGrpSpPr>
        <p:grpSpPr>
          <a:xfrm>
            <a:off x="1052929" y="2291981"/>
            <a:ext cx="245213" cy="245212"/>
            <a:chOff x="1052929" y="2291981"/>
            <a:chExt cx="245213" cy="245212"/>
          </a:xfrm>
        </p:grpSpPr>
        <p:sp>
          <p:nvSpPr>
            <p:cNvPr id="13" name="标题 1"/>
            <p:cNvSpPr txBox="1"/>
            <p:nvPr/>
          </p:nvSpPr>
          <p:spPr>
            <a:xfrm rot="2700000" flipH="1" flipV="1">
              <a:off x="1088839" y="2327892"/>
              <a:ext cx="173393" cy="173390"/>
            </a:xfrm>
            <a:prstGeom prst="teardrop">
              <a:avLst/>
            </a:prstGeom>
            <a:solidFill>
              <a:schemeClr val="bg1"/>
            </a:solidFill>
            <a:ln w="12700" cap="sq">
              <a:noFill/>
              <a:miter/>
            </a:ln>
            <a:effectLst>
              <a:outerShdw dist="38100" blurRad="139700" dir="2700000" sx="100000" sy="100000" kx="0" ky="0" algn="tl" rotWithShape="0">
                <a:schemeClr val="accent1">
                  <a:alpha val="21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4" name="标题 1"/>
            <p:cNvSpPr txBox="1"/>
            <p:nvPr/>
          </p:nvSpPr>
          <p:spPr>
            <a:xfrm rot="8100000" flipH="0" flipV="1">
              <a:off x="1122084" y="2361136"/>
              <a:ext cx="106904" cy="106902"/>
            </a:xfrm>
            <a:prstGeom prst="teardrop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83000">
                  <a:schemeClr val="accent1"/>
                </a:gs>
              </a:gsLst>
              <a:lin ang="2700000" scaled="0"/>
            </a:gradFill>
            <a:ln w="12700" cap="sq">
              <a:noFill/>
              <a:miter/>
            </a:ln>
            <a:effectLst>
              <a:outerShdw dist="38100" blurRad="139700" dir="2700015" sx="100000" sy="100000" kx="0" ky="0" algn="b" rotWithShape="0">
                <a:schemeClr val="accent1">
                  <a:lumMod val="100000"/>
                  <a:alpha val="21000"/>
                </a:schemeClr>
              </a:outerShdw>
            </a:effectLst>
          </p:spPr>
          <p:txBody>
            <a:bodyPr vert="horz" wrap="square" lIns="91440" tIns="45720" rIns="91440" bIns="45720" rtlCol="0" anchor="ctr"/>
            <a:lstStyle/>
            <a:p>
              <a:pPr algn="l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5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精准识别高价值渠道组合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312914" y="1715494"/>
            <a:ext cx="8220273" cy="395992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  <a:alpha val="20000"/>
                </a:schemeClr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10800000" flipH="0" flipV="0">
            <a:off x="2016980" y="3658072"/>
            <a:ext cx="2496107" cy="2151819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10800000" flipH="0" flipV="1">
            <a:off x="3370847" y="3686288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0800000" flipH="0" flipV="1">
            <a:off x="660400" y="3686288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10800000" flipH="0" flipV="1">
            <a:off x="2016980" y="1391367"/>
            <a:ext cx="2496107" cy="2151819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1">
            <a:off x="4004602" y="1975820"/>
            <a:ext cx="590258" cy="508844"/>
          </a:xfrm>
          <a:prstGeom prst="triangl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1">
            <a:off x="4143324" y="2059848"/>
            <a:ext cx="312814" cy="269668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767923" y="2458732"/>
            <a:ext cx="5432954" cy="1273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“钩子内容”（如行业痛点清单、免费诊断工具）用于冷启动引流，投放于信息流广告、SEO长尾词及社群问答。
“培育内容”（如案例拆解、解决方案对比）通过邮件序列、企业微信SOP、私域社群持续输出，建立专业信任。
“转化内容”（如限时Demo预约、ROI测算模板）在用户行为触发（如多次下载、页面停留超时）后自动推送，提升转化效率。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767923" y="1651740"/>
            <a:ext cx="5432954" cy="6994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设计“钩子—培育—转化”三阶段分发流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1">
            <a:off x="5167050" y="4056572"/>
            <a:ext cx="590258" cy="508844"/>
          </a:xfrm>
          <a:prstGeom prst="triangl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1">
            <a:off x="5305772" y="4140600"/>
            <a:ext cx="312814" cy="269668"/>
          </a:xfrm>
          <a:prstGeom prst="triangle">
            <a:avLst/>
          </a:prstGeom>
          <a:solidFill>
            <a:schemeClr val="accent1">
              <a:lumMod val="75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930371" y="4539484"/>
            <a:ext cx="5432954" cy="1273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4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建立内容库标签体系（按行业/角色/阶段/产品线），让销售团队能快速检索并转发适配内容给潜在客户。
设置内容使用反馈机制，销售每周反馈客户对哪些内容感兴趣、哪些问题未被覆盖，反哺内容选题迭代。
在关键节点（如客户进入方案评估期）自动触发“销售赋能包”，包含竞品对比表、客户证言视频、实施路线图等高说服力素材。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5930371" y="3732492"/>
            <a:ext cx="5432954" cy="69942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打通销售与市场的内容协同链路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10800000" flipH="0" flipV="1">
            <a:off x="1647544" y="1600738"/>
            <a:ext cx="738870" cy="636962"/>
          </a:xfrm>
          <a:prstGeom prst="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20000"/>
                  <a:lumOff val="80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10800000" flipH="0" flipV="1">
            <a:off x="571643" y="2880839"/>
            <a:ext cx="1159770" cy="999806"/>
          </a:xfrm>
          <a:prstGeom prst="triangle">
            <a:avLst/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75000"/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2988442" y="2464344"/>
            <a:ext cx="553182" cy="521384"/>
          </a:xfrm>
          <a:custGeom>
            <a:avLst/>
            <a:gdLst>
              <a:gd name="connsiteX0" fmla="*/ 565749 w 763907"/>
              <a:gd name="connsiteY0" fmla="*/ 529546 h 720000"/>
              <a:gd name="connsiteX1" fmla="*/ 585849 w 763907"/>
              <a:gd name="connsiteY1" fmla="*/ 537865 h 720000"/>
              <a:gd name="connsiteX2" fmla="*/ 698960 w 763907"/>
              <a:gd name="connsiteY2" fmla="*/ 650977 h 720000"/>
              <a:gd name="connsiteX3" fmla="*/ 698960 w 763907"/>
              <a:gd name="connsiteY3" fmla="*/ 691178 h 720000"/>
              <a:gd name="connsiteX4" fmla="*/ 678860 w 763907"/>
              <a:gd name="connsiteY4" fmla="*/ 699521 h 720000"/>
              <a:gd name="connsiteX5" fmla="*/ 658760 w 763907"/>
              <a:gd name="connsiteY5" fmla="*/ 691178 h 720000"/>
              <a:gd name="connsiteX6" fmla="*/ 545648 w 763907"/>
              <a:gd name="connsiteY6" fmla="*/ 578066 h 720000"/>
              <a:gd name="connsiteX7" fmla="*/ 545648 w 763907"/>
              <a:gd name="connsiteY7" fmla="*/ 537865 h 720000"/>
              <a:gd name="connsiteX8" fmla="*/ 565749 w 763907"/>
              <a:gd name="connsiteY8" fmla="*/ 529546 h 720000"/>
              <a:gd name="connsiteX9" fmla="*/ 565749 w 763907"/>
              <a:gd name="connsiteY9" fmla="*/ 359807 h 720000"/>
              <a:gd name="connsiteX10" fmla="*/ 735464 w 763907"/>
              <a:gd name="connsiteY10" fmla="*/ 359807 h 720000"/>
              <a:gd name="connsiteX11" fmla="*/ 763907 w 763907"/>
              <a:gd name="connsiteY11" fmla="*/ 388251 h 720000"/>
              <a:gd name="connsiteX12" fmla="*/ 735464 w 763907"/>
              <a:gd name="connsiteY12" fmla="*/ 416695 h 720000"/>
              <a:gd name="connsiteX13" fmla="*/ 565749 w 763907"/>
              <a:gd name="connsiteY13" fmla="*/ 416695 h 720000"/>
              <a:gd name="connsiteX14" fmla="*/ 537305 w 763907"/>
              <a:gd name="connsiteY14" fmla="*/ 388251 h 720000"/>
              <a:gd name="connsiteX15" fmla="*/ 565749 w 763907"/>
              <a:gd name="connsiteY15" fmla="*/ 359807 h 720000"/>
              <a:gd name="connsiteX16" fmla="*/ 678860 w 763907"/>
              <a:gd name="connsiteY16" fmla="*/ 77005 h 720000"/>
              <a:gd name="connsiteX17" fmla="*/ 698960 w 763907"/>
              <a:gd name="connsiteY17" fmla="*/ 85325 h 720000"/>
              <a:gd name="connsiteX18" fmla="*/ 698960 w 763907"/>
              <a:gd name="connsiteY18" fmla="*/ 125525 h 720000"/>
              <a:gd name="connsiteX19" fmla="*/ 585849 w 763907"/>
              <a:gd name="connsiteY19" fmla="*/ 238636 h 720000"/>
              <a:gd name="connsiteX20" fmla="*/ 565749 w 763907"/>
              <a:gd name="connsiteY20" fmla="*/ 246980 h 720000"/>
              <a:gd name="connsiteX21" fmla="*/ 545648 w 763907"/>
              <a:gd name="connsiteY21" fmla="*/ 238636 h 720000"/>
              <a:gd name="connsiteX22" fmla="*/ 545648 w 763907"/>
              <a:gd name="connsiteY22" fmla="*/ 198436 h 720000"/>
              <a:gd name="connsiteX23" fmla="*/ 658760 w 763907"/>
              <a:gd name="connsiteY23" fmla="*/ 85325 h 720000"/>
              <a:gd name="connsiteX24" fmla="*/ 678860 w 763907"/>
              <a:gd name="connsiteY24" fmla="*/ 77005 h 720000"/>
              <a:gd name="connsiteX25" fmla="*/ 362802 w 763907"/>
              <a:gd name="connsiteY25" fmla="*/ 5 h 720000"/>
              <a:gd name="connsiteX26" fmla="*/ 422012 w 763907"/>
              <a:gd name="connsiteY26" fmla="*/ 16490 h 720000"/>
              <a:gd name="connsiteX27" fmla="*/ 481080 w 763907"/>
              <a:gd name="connsiteY27" fmla="*/ 119457 h 720000"/>
              <a:gd name="connsiteX28" fmla="*/ 481080 w 763907"/>
              <a:gd name="connsiteY28" fmla="*/ 600631 h 720000"/>
              <a:gd name="connsiteX29" fmla="*/ 422012 w 763907"/>
              <a:gd name="connsiteY29" fmla="*/ 703598 h 720000"/>
              <a:gd name="connsiteX30" fmla="*/ 361806 w 763907"/>
              <a:gd name="connsiteY30" fmla="*/ 720000 h 720000"/>
              <a:gd name="connsiteX31" fmla="*/ 303306 w 763907"/>
              <a:gd name="connsiteY31" fmla="*/ 704546 h 720000"/>
              <a:gd name="connsiteX32" fmla="*/ 60870 w 763907"/>
              <a:gd name="connsiteY32" fmla="*/ 568300 h 720000"/>
              <a:gd name="connsiteX33" fmla="*/ 0 w 763907"/>
              <a:gd name="connsiteY33" fmla="*/ 464291 h 720000"/>
              <a:gd name="connsiteX34" fmla="*/ 0 w 763907"/>
              <a:gd name="connsiteY34" fmla="*/ 255702 h 720000"/>
              <a:gd name="connsiteX35" fmla="*/ 60870 w 763907"/>
              <a:gd name="connsiteY35" fmla="*/ 151693 h 720000"/>
              <a:gd name="connsiteX36" fmla="*/ 303306 w 763907"/>
              <a:gd name="connsiteY36" fmla="*/ 15447 h 720000"/>
              <a:gd name="connsiteX37" fmla="*/ 362802 w 763907"/>
              <a:gd name="connsiteY37" fmla="*/ 5 h 720000"/>
            </a:gdLst>
            <a:rect l="l" t="t" r="r" b="b"/>
            <a:pathLst>
              <a:path w="763907" h="720000">
                <a:moveTo>
                  <a:pt x="565749" y="529546"/>
                </a:moveTo>
                <a:cubicBezTo>
                  <a:pt x="573025" y="529546"/>
                  <a:pt x="580302" y="532319"/>
                  <a:pt x="585849" y="537865"/>
                </a:cubicBezTo>
                <a:lnTo>
                  <a:pt x="698960" y="650977"/>
                </a:lnTo>
                <a:cubicBezTo>
                  <a:pt x="710054" y="662070"/>
                  <a:pt x="710054" y="680084"/>
                  <a:pt x="698960" y="691178"/>
                </a:cubicBezTo>
                <a:cubicBezTo>
                  <a:pt x="693461" y="696677"/>
                  <a:pt x="686161" y="699521"/>
                  <a:pt x="678860" y="699521"/>
                </a:cubicBezTo>
                <a:cubicBezTo>
                  <a:pt x="671560" y="699521"/>
                  <a:pt x="664259" y="696771"/>
                  <a:pt x="658760" y="691178"/>
                </a:cubicBezTo>
                <a:lnTo>
                  <a:pt x="545648" y="578066"/>
                </a:lnTo>
                <a:cubicBezTo>
                  <a:pt x="534555" y="566973"/>
                  <a:pt x="534555" y="548959"/>
                  <a:pt x="545648" y="537865"/>
                </a:cubicBezTo>
                <a:cubicBezTo>
                  <a:pt x="551195" y="532319"/>
                  <a:pt x="558471" y="529546"/>
                  <a:pt x="565749" y="529546"/>
                </a:cubicBezTo>
                <a:close/>
                <a:moveTo>
                  <a:pt x="565749" y="359807"/>
                </a:moveTo>
                <a:lnTo>
                  <a:pt x="735464" y="359807"/>
                </a:lnTo>
                <a:cubicBezTo>
                  <a:pt x="751202" y="359807"/>
                  <a:pt x="763907" y="372512"/>
                  <a:pt x="763907" y="388251"/>
                </a:cubicBezTo>
                <a:cubicBezTo>
                  <a:pt x="763907" y="403990"/>
                  <a:pt x="751107" y="416695"/>
                  <a:pt x="735464" y="416695"/>
                </a:cubicBezTo>
                <a:lnTo>
                  <a:pt x="565749" y="416695"/>
                </a:lnTo>
                <a:cubicBezTo>
                  <a:pt x="550010" y="416695"/>
                  <a:pt x="537305" y="403990"/>
                  <a:pt x="537305" y="388251"/>
                </a:cubicBezTo>
                <a:cubicBezTo>
                  <a:pt x="537305" y="372512"/>
                  <a:pt x="550010" y="359807"/>
                  <a:pt x="565749" y="359807"/>
                </a:cubicBezTo>
                <a:close/>
                <a:moveTo>
                  <a:pt x="678860" y="77005"/>
                </a:moveTo>
                <a:cubicBezTo>
                  <a:pt x="686137" y="77005"/>
                  <a:pt x="693414" y="79778"/>
                  <a:pt x="698960" y="85325"/>
                </a:cubicBezTo>
                <a:cubicBezTo>
                  <a:pt x="710054" y="96418"/>
                  <a:pt x="710054" y="114432"/>
                  <a:pt x="698960" y="125525"/>
                </a:cubicBezTo>
                <a:lnTo>
                  <a:pt x="585849" y="238636"/>
                </a:lnTo>
                <a:cubicBezTo>
                  <a:pt x="580350" y="244231"/>
                  <a:pt x="573049" y="246980"/>
                  <a:pt x="565749" y="246980"/>
                </a:cubicBezTo>
                <a:cubicBezTo>
                  <a:pt x="558448" y="246980"/>
                  <a:pt x="551147" y="244231"/>
                  <a:pt x="545648" y="238636"/>
                </a:cubicBezTo>
                <a:cubicBezTo>
                  <a:pt x="534555" y="227543"/>
                  <a:pt x="534555" y="209529"/>
                  <a:pt x="545648" y="198436"/>
                </a:cubicBezTo>
                <a:lnTo>
                  <a:pt x="658760" y="85325"/>
                </a:lnTo>
                <a:cubicBezTo>
                  <a:pt x="664306" y="79778"/>
                  <a:pt x="671583" y="77005"/>
                  <a:pt x="678860" y="77005"/>
                </a:cubicBezTo>
                <a:close/>
                <a:moveTo>
                  <a:pt x="362802" y="5"/>
                </a:moveTo>
                <a:cubicBezTo>
                  <a:pt x="383186" y="183"/>
                  <a:pt x="403524" y="5682"/>
                  <a:pt x="422012" y="16490"/>
                </a:cubicBezTo>
                <a:cubicBezTo>
                  <a:pt x="458989" y="38108"/>
                  <a:pt x="481080" y="76601"/>
                  <a:pt x="481080" y="119457"/>
                </a:cubicBezTo>
                <a:lnTo>
                  <a:pt x="481080" y="600631"/>
                </a:lnTo>
                <a:cubicBezTo>
                  <a:pt x="481080" y="643486"/>
                  <a:pt x="458989" y="681980"/>
                  <a:pt x="422012" y="703598"/>
                </a:cubicBezTo>
                <a:cubicBezTo>
                  <a:pt x="403240" y="714501"/>
                  <a:pt x="382475" y="720000"/>
                  <a:pt x="361806" y="720000"/>
                </a:cubicBezTo>
                <a:cubicBezTo>
                  <a:pt x="341706" y="720000"/>
                  <a:pt x="321700" y="714881"/>
                  <a:pt x="303306" y="704546"/>
                </a:cubicBezTo>
                <a:lnTo>
                  <a:pt x="60870" y="568300"/>
                </a:lnTo>
                <a:cubicBezTo>
                  <a:pt x="23324" y="547157"/>
                  <a:pt x="0" y="507336"/>
                  <a:pt x="0" y="464291"/>
                </a:cubicBezTo>
                <a:lnTo>
                  <a:pt x="0" y="255702"/>
                </a:lnTo>
                <a:cubicBezTo>
                  <a:pt x="0" y="212657"/>
                  <a:pt x="23324" y="172742"/>
                  <a:pt x="60870" y="151693"/>
                </a:cubicBezTo>
                <a:lnTo>
                  <a:pt x="303306" y="15447"/>
                </a:lnTo>
                <a:cubicBezTo>
                  <a:pt x="321984" y="4970"/>
                  <a:pt x="342417" y="-173"/>
                  <a:pt x="362802" y="5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3025916" y="4227471"/>
            <a:ext cx="506440" cy="506510"/>
          </a:xfrm>
          <a:custGeom>
            <a:avLst/>
            <a:gdLst>
              <a:gd name="connsiteX0" fmla="*/ 579031 w 719895"/>
              <a:gd name="connsiteY0" fmla="*/ 554022 h 720000"/>
              <a:gd name="connsiteX1" fmla="*/ 596778 w 719895"/>
              <a:gd name="connsiteY1" fmla="*/ 561368 h 720000"/>
              <a:gd name="connsiteX2" fmla="*/ 712550 w 719895"/>
              <a:gd name="connsiteY2" fmla="*/ 677140 h 720000"/>
              <a:gd name="connsiteX3" fmla="*/ 712550 w 719895"/>
              <a:gd name="connsiteY3" fmla="*/ 712634 h 720000"/>
              <a:gd name="connsiteX4" fmla="*/ 694887 w 719895"/>
              <a:gd name="connsiteY4" fmla="*/ 720000 h 720000"/>
              <a:gd name="connsiteX5" fmla="*/ 677140 w 719895"/>
              <a:gd name="connsiteY5" fmla="*/ 712634 h 720000"/>
              <a:gd name="connsiteX6" fmla="*/ 561284 w 719895"/>
              <a:gd name="connsiteY6" fmla="*/ 596861 h 720000"/>
              <a:gd name="connsiteX7" fmla="*/ 561284 w 719895"/>
              <a:gd name="connsiteY7" fmla="*/ 561368 h 720000"/>
              <a:gd name="connsiteX8" fmla="*/ 579031 w 719895"/>
              <a:gd name="connsiteY8" fmla="*/ 554022 h 720000"/>
              <a:gd name="connsiteX9" fmla="*/ 301109 w 719895"/>
              <a:gd name="connsiteY9" fmla="*/ 0 h 720000"/>
              <a:gd name="connsiteX10" fmla="*/ 602219 w 719895"/>
              <a:gd name="connsiteY10" fmla="*/ 301109 h 720000"/>
              <a:gd name="connsiteX11" fmla="*/ 301109 w 719895"/>
              <a:gd name="connsiteY11" fmla="*/ 602219 h 720000"/>
              <a:gd name="connsiteX12" fmla="*/ 0 w 719895"/>
              <a:gd name="connsiteY12" fmla="*/ 301109 h 720000"/>
              <a:gd name="connsiteX13" fmla="*/ 301109 w 719895"/>
              <a:gd name="connsiteY13" fmla="*/ 0 h 720000"/>
            </a:gdLst>
            <a:rect l="l" t="t" r="r" b="b"/>
            <a:pathLst>
              <a:path w="719895" h="720000">
                <a:moveTo>
                  <a:pt x="579031" y="554022"/>
                </a:moveTo>
                <a:cubicBezTo>
                  <a:pt x="585456" y="554022"/>
                  <a:pt x="591880" y="556471"/>
                  <a:pt x="596778" y="561368"/>
                </a:cubicBezTo>
                <a:lnTo>
                  <a:pt x="712550" y="677140"/>
                </a:lnTo>
                <a:cubicBezTo>
                  <a:pt x="722344" y="686935"/>
                  <a:pt x="722344" y="702840"/>
                  <a:pt x="712550" y="712634"/>
                </a:cubicBezTo>
                <a:cubicBezTo>
                  <a:pt x="707778" y="717573"/>
                  <a:pt x="701333" y="720000"/>
                  <a:pt x="694887" y="720000"/>
                </a:cubicBezTo>
                <a:cubicBezTo>
                  <a:pt x="688441" y="720000"/>
                  <a:pt x="681995" y="717573"/>
                  <a:pt x="677140" y="712634"/>
                </a:cubicBezTo>
                <a:lnTo>
                  <a:pt x="561284" y="596861"/>
                </a:lnTo>
                <a:cubicBezTo>
                  <a:pt x="551490" y="587067"/>
                  <a:pt x="551490" y="571162"/>
                  <a:pt x="561284" y="561368"/>
                </a:cubicBezTo>
                <a:cubicBezTo>
                  <a:pt x="566181" y="556471"/>
                  <a:pt x="572606" y="554022"/>
                  <a:pt x="579031" y="554022"/>
                </a:cubicBezTo>
                <a:close/>
                <a:moveTo>
                  <a:pt x="301109" y="0"/>
                </a:moveTo>
                <a:cubicBezTo>
                  <a:pt x="467443" y="0"/>
                  <a:pt x="602219" y="134859"/>
                  <a:pt x="602219" y="301109"/>
                </a:cubicBezTo>
                <a:cubicBezTo>
                  <a:pt x="602219" y="467443"/>
                  <a:pt x="467443" y="602219"/>
                  <a:pt x="301109" y="602219"/>
                </a:cubicBezTo>
                <a:cubicBezTo>
                  <a:pt x="134775" y="602219"/>
                  <a:pt x="0" y="467443"/>
                  <a:pt x="0" y="301109"/>
                </a:cubicBezTo>
                <a:cubicBezTo>
                  <a:pt x="0" y="134775"/>
                  <a:pt x="134775" y="0"/>
                  <a:pt x="301109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dist="38100" blurRad="50800" dir="2700000" sx="100000" sy="100000" kx="0" ky="0" algn="tl" rotWithShape="0">
              <a:schemeClr val="accent3"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593632" y="4792363"/>
            <a:ext cx="561052" cy="508654"/>
          </a:xfrm>
          <a:custGeom>
            <a:avLst/>
            <a:gdLst>
              <a:gd name="connsiteX0" fmla="*/ 31770 w 794163"/>
              <a:gd name="connsiteY0" fmla="*/ 656460 h 720001"/>
              <a:gd name="connsiteX1" fmla="*/ 762297 w 794163"/>
              <a:gd name="connsiteY1" fmla="*/ 656460 h 720001"/>
              <a:gd name="connsiteX2" fmla="*/ 794163 w 794163"/>
              <a:gd name="connsiteY2" fmla="*/ 688230 h 720001"/>
              <a:gd name="connsiteX3" fmla="*/ 762392 w 794163"/>
              <a:gd name="connsiteY3" fmla="*/ 720001 h 720001"/>
              <a:gd name="connsiteX4" fmla="*/ 31770 w 794163"/>
              <a:gd name="connsiteY4" fmla="*/ 720001 h 720001"/>
              <a:gd name="connsiteX5" fmla="*/ 0 w 794163"/>
              <a:gd name="connsiteY5" fmla="*/ 688230 h 720001"/>
              <a:gd name="connsiteX6" fmla="*/ 31770 w 794163"/>
              <a:gd name="connsiteY6" fmla="*/ 656460 h 720001"/>
              <a:gd name="connsiteX7" fmla="*/ 613493 w 794163"/>
              <a:gd name="connsiteY7" fmla="*/ 317608 h 720001"/>
              <a:gd name="connsiteX8" fmla="*/ 710048 w 794163"/>
              <a:gd name="connsiteY8" fmla="*/ 317608 h 720001"/>
              <a:gd name="connsiteX9" fmla="*/ 767655 w 794163"/>
              <a:gd name="connsiteY9" fmla="*/ 375216 h 720001"/>
              <a:gd name="connsiteX10" fmla="*/ 767655 w 794163"/>
              <a:gd name="connsiteY10" fmla="*/ 524689 h 720001"/>
              <a:gd name="connsiteX11" fmla="*/ 710048 w 794163"/>
              <a:gd name="connsiteY11" fmla="*/ 582297 h 720001"/>
              <a:gd name="connsiteX12" fmla="*/ 613493 w 794163"/>
              <a:gd name="connsiteY12" fmla="*/ 582297 h 720001"/>
              <a:gd name="connsiteX13" fmla="*/ 555885 w 794163"/>
              <a:gd name="connsiteY13" fmla="*/ 524689 h 720001"/>
              <a:gd name="connsiteX14" fmla="*/ 555885 w 794163"/>
              <a:gd name="connsiteY14" fmla="*/ 375216 h 720001"/>
              <a:gd name="connsiteX15" fmla="*/ 613493 w 794163"/>
              <a:gd name="connsiteY15" fmla="*/ 317608 h 720001"/>
              <a:gd name="connsiteX16" fmla="*/ 84019 w 794163"/>
              <a:gd name="connsiteY16" fmla="*/ 211770 h 720001"/>
              <a:gd name="connsiteX17" fmla="*/ 180574 w 794163"/>
              <a:gd name="connsiteY17" fmla="*/ 211770 h 720001"/>
              <a:gd name="connsiteX18" fmla="*/ 238182 w 794163"/>
              <a:gd name="connsiteY18" fmla="*/ 269282 h 720001"/>
              <a:gd name="connsiteX19" fmla="*/ 238182 w 794163"/>
              <a:gd name="connsiteY19" fmla="*/ 524785 h 720001"/>
              <a:gd name="connsiteX20" fmla="*/ 180574 w 794163"/>
              <a:gd name="connsiteY20" fmla="*/ 582393 h 720001"/>
              <a:gd name="connsiteX21" fmla="*/ 84019 w 794163"/>
              <a:gd name="connsiteY21" fmla="*/ 582393 h 720001"/>
              <a:gd name="connsiteX22" fmla="*/ 26411 w 794163"/>
              <a:gd name="connsiteY22" fmla="*/ 524785 h 720001"/>
              <a:gd name="connsiteX23" fmla="*/ 26411 w 794163"/>
              <a:gd name="connsiteY23" fmla="*/ 269378 h 720001"/>
              <a:gd name="connsiteX24" fmla="*/ 84019 w 794163"/>
              <a:gd name="connsiteY24" fmla="*/ 211770 h 720001"/>
              <a:gd name="connsiteX25" fmla="*/ 348708 w 794163"/>
              <a:gd name="connsiteY25" fmla="*/ 0 h 720001"/>
              <a:gd name="connsiteX26" fmla="*/ 445359 w 794163"/>
              <a:gd name="connsiteY26" fmla="*/ 0 h 720001"/>
              <a:gd name="connsiteX27" fmla="*/ 502871 w 794163"/>
              <a:gd name="connsiteY27" fmla="*/ 57607 h 720001"/>
              <a:gd name="connsiteX28" fmla="*/ 502871 w 794163"/>
              <a:gd name="connsiteY28" fmla="*/ 524785 h 720001"/>
              <a:gd name="connsiteX29" fmla="*/ 445263 w 794163"/>
              <a:gd name="connsiteY29" fmla="*/ 582393 h 720001"/>
              <a:gd name="connsiteX30" fmla="*/ 348708 w 794163"/>
              <a:gd name="connsiteY30" fmla="*/ 582393 h 720001"/>
              <a:gd name="connsiteX31" fmla="*/ 291100 w 794163"/>
              <a:gd name="connsiteY31" fmla="*/ 524785 h 720001"/>
              <a:gd name="connsiteX32" fmla="*/ 291100 w 794163"/>
              <a:gd name="connsiteY32" fmla="*/ 57607 h 720001"/>
              <a:gd name="connsiteX33" fmla="*/ 348708 w 794163"/>
              <a:gd name="connsiteY33" fmla="*/ 0 h 720001"/>
            </a:gdLst>
            <a:rect l="l" t="t" r="r" b="b"/>
            <a:pathLst>
              <a:path w="794163" h="720001">
                <a:moveTo>
                  <a:pt x="31770" y="656460"/>
                </a:moveTo>
                <a:lnTo>
                  <a:pt x="762297" y="656460"/>
                </a:lnTo>
                <a:cubicBezTo>
                  <a:pt x="779904" y="656460"/>
                  <a:pt x="794067" y="670622"/>
                  <a:pt x="794163" y="688230"/>
                </a:cubicBezTo>
                <a:cubicBezTo>
                  <a:pt x="794163" y="705742"/>
                  <a:pt x="779904" y="720001"/>
                  <a:pt x="762392" y="720001"/>
                </a:cubicBezTo>
                <a:lnTo>
                  <a:pt x="31770" y="720001"/>
                </a:lnTo>
                <a:cubicBezTo>
                  <a:pt x="14258" y="720001"/>
                  <a:pt x="0" y="705742"/>
                  <a:pt x="0" y="688230"/>
                </a:cubicBezTo>
                <a:cubicBezTo>
                  <a:pt x="0" y="670718"/>
                  <a:pt x="14258" y="656460"/>
                  <a:pt x="31770" y="656460"/>
                </a:cubicBezTo>
                <a:close/>
                <a:moveTo>
                  <a:pt x="613493" y="317608"/>
                </a:moveTo>
                <a:lnTo>
                  <a:pt x="710048" y="317608"/>
                </a:lnTo>
                <a:cubicBezTo>
                  <a:pt x="741818" y="317608"/>
                  <a:pt x="767655" y="343445"/>
                  <a:pt x="767655" y="375216"/>
                </a:cubicBezTo>
                <a:lnTo>
                  <a:pt x="767655" y="524689"/>
                </a:lnTo>
                <a:cubicBezTo>
                  <a:pt x="767655" y="556364"/>
                  <a:pt x="741723" y="582297"/>
                  <a:pt x="710048" y="582297"/>
                </a:cubicBezTo>
                <a:lnTo>
                  <a:pt x="613493" y="582297"/>
                </a:lnTo>
                <a:cubicBezTo>
                  <a:pt x="581818" y="582297"/>
                  <a:pt x="555885" y="556364"/>
                  <a:pt x="555885" y="524689"/>
                </a:cubicBezTo>
                <a:lnTo>
                  <a:pt x="555885" y="375216"/>
                </a:lnTo>
                <a:cubicBezTo>
                  <a:pt x="555885" y="343349"/>
                  <a:pt x="581722" y="317608"/>
                  <a:pt x="613493" y="317608"/>
                </a:cubicBezTo>
                <a:close/>
                <a:moveTo>
                  <a:pt x="84019" y="211770"/>
                </a:moveTo>
                <a:lnTo>
                  <a:pt x="180574" y="211770"/>
                </a:lnTo>
                <a:cubicBezTo>
                  <a:pt x="212440" y="211770"/>
                  <a:pt x="238182" y="237512"/>
                  <a:pt x="238182" y="269282"/>
                </a:cubicBezTo>
                <a:lnTo>
                  <a:pt x="238182" y="524785"/>
                </a:lnTo>
                <a:cubicBezTo>
                  <a:pt x="238182" y="556460"/>
                  <a:pt x="212248" y="582393"/>
                  <a:pt x="180574" y="582393"/>
                </a:cubicBezTo>
                <a:lnTo>
                  <a:pt x="84019" y="582393"/>
                </a:lnTo>
                <a:cubicBezTo>
                  <a:pt x="52344" y="582393"/>
                  <a:pt x="26411" y="556460"/>
                  <a:pt x="26411" y="524785"/>
                </a:cubicBezTo>
                <a:lnTo>
                  <a:pt x="26411" y="269378"/>
                </a:lnTo>
                <a:cubicBezTo>
                  <a:pt x="26411" y="237512"/>
                  <a:pt x="52248" y="211770"/>
                  <a:pt x="84019" y="211770"/>
                </a:cubicBezTo>
                <a:close/>
                <a:moveTo>
                  <a:pt x="348708" y="0"/>
                </a:moveTo>
                <a:lnTo>
                  <a:pt x="445359" y="0"/>
                </a:lnTo>
                <a:cubicBezTo>
                  <a:pt x="477129" y="0"/>
                  <a:pt x="502871" y="25741"/>
                  <a:pt x="502871" y="57607"/>
                </a:cubicBezTo>
                <a:lnTo>
                  <a:pt x="502871" y="524785"/>
                </a:lnTo>
                <a:cubicBezTo>
                  <a:pt x="502871" y="556460"/>
                  <a:pt x="476937" y="582393"/>
                  <a:pt x="445263" y="582393"/>
                </a:cubicBezTo>
                <a:lnTo>
                  <a:pt x="348708" y="582393"/>
                </a:lnTo>
                <a:cubicBezTo>
                  <a:pt x="317033" y="582393"/>
                  <a:pt x="291100" y="556460"/>
                  <a:pt x="291100" y="524785"/>
                </a:cubicBezTo>
                <a:lnTo>
                  <a:pt x="291100" y="57607"/>
                </a:lnTo>
                <a:cubicBezTo>
                  <a:pt x="291100" y="25741"/>
                  <a:pt x="316937" y="0"/>
                  <a:pt x="348708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4395222" y="4814102"/>
            <a:ext cx="447356" cy="465176"/>
          </a:xfrm>
          <a:custGeom>
            <a:avLst/>
            <a:gdLst>
              <a:gd name="connsiteX0" fmla="*/ 198153 w 692417"/>
              <a:gd name="connsiteY0" fmla="*/ 663680 h 720001"/>
              <a:gd name="connsiteX1" fmla="*/ 239787 w 692417"/>
              <a:gd name="connsiteY1" fmla="*/ 663680 h 720001"/>
              <a:gd name="connsiteX2" fmla="*/ 295235 w 692417"/>
              <a:gd name="connsiteY2" fmla="*/ 663680 h 720001"/>
              <a:gd name="connsiteX3" fmla="*/ 397182 w 692417"/>
              <a:gd name="connsiteY3" fmla="*/ 663680 h 720001"/>
              <a:gd name="connsiteX4" fmla="*/ 452630 w 692417"/>
              <a:gd name="connsiteY4" fmla="*/ 663680 h 720001"/>
              <a:gd name="connsiteX5" fmla="*/ 494264 w 692417"/>
              <a:gd name="connsiteY5" fmla="*/ 663680 h 720001"/>
              <a:gd name="connsiteX6" fmla="*/ 522425 w 692417"/>
              <a:gd name="connsiteY6" fmla="*/ 691841 h 720001"/>
              <a:gd name="connsiteX7" fmla="*/ 494264 w 692417"/>
              <a:gd name="connsiteY7" fmla="*/ 720001 h 720001"/>
              <a:gd name="connsiteX8" fmla="*/ 452630 w 692417"/>
              <a:gd name="connsiteY8" fmla="*/ 720001 h 720001"/>
              <a:gd name="connsiteX9" fmla="*/ 397182 w 692417"/>
              <a:gd name="connsiteY9" fmla="*/ 720001 h 720001"/>
              <a:gd name="connsiteX10" fmla="*/ 295235 w 692417"/>
              <a:gd name="connsiteY10" fmla="*/ 720001 h 720001"/>
              <a:gd name="connsiteX11" fmla="*/ 239787 w 692417"/>
              <a:gd name="connsiteY11" fmla="*/ 720001 h 720001"/>
              <a:gd name="connsiteX12" fmla="*/ 198153 w 692417"/>
              <a:gd name="connsiteY12" fmla="*/ 720001 h 720001"/>
              <a:gd name="connsiteX13" fmla="*/ 169992 w 692417"/>
              <a:gd name="connsiteY13" fmla="*/ 691841 h 720001"/>
              <a:gd name="connsiteX14" fmla="*/ 198153 w 692417"/>
              <a:gd name="connsiteY14" fmla="*/ 663680 h 720001"/>
              <a:gd name="connsiteX15" fmla="*/ 154400 w 692417"/>
              <a:gd name="connsiteY15" fmla="*/ 572143 h 720001"/>
              <a:gd name="connsiteX16" fmla="*/ 154241 w 692417"/>
              <a:gd name="connsiteY16" fmla="*/ 572597 h 720001"/>
              <a:gd name="connsiteX17" fmla="*/ 160423 w 692417"/>
              <a:gd name="connsiteY17" fmla="*/ 572597 h 720001"/>
              <a:gd name="connsiteX18" fmla="*/ 346215 w 692417"/>
              <a:gd name="connsiteY18" fmla="*/ 0 h 720001"/>
              <a:gd name="connsiteX19" fmla="*/ 456041 w 692417"/>
              <a:gd name="connsiteY19" fmla="*/ 22341 h 720001"/>
              <a:gd name="connsiteX20" fmla="*/ 545873 w 692417"/>
              <a:gd name="connsiteY20" fmla="*/ 82980 h 720001"/>
              <a:gd name="connsiteX21" fmla="*/ 606513 w 692417"/>
              <a:gd name="connsiteY21" fmla="*/ 172812 h 720001"/>
              <a:gd name="connsiteX22" fmla="*/ 628853 w 692417"/>
              <a:gd name="connsiteY22" fmla="*/ 282638 h 720001"/>
              <a:gd name="connsiteX23" fmla="*/ 628853 w 692417"/>
              <a:gd name="connsiteY23" fmla="*/ 493091 h 720001"/>
              <a:gd name="connsiteX24" fmla="*/ 687990 w 692417"/>
              <a:gd name="connsiteY24" fmla="*/ 585551 h 720001"/>
              <a:gd name="connsiteX25" fmla="*/ 688929 w 692417"/>
              <a:gd name="connsiteY25" fmla="*/ 614275 h 720001"/>
              <a:gd name="connsiteX26" fmla="*/ 664336 w 692417"/>
              <a:gd name="connsiteY26" fmla="*/ 628918 h 720001"/>
              <a:gd name="connsiteX27" fmla="*/ 28189 w 692417"/>
              <a:gd name="connsiteY27" fmla="*/ 628918 h 720001"/>
              <a:gd name="connsiteX28" fmla="*/ 3596 w 692417"/>
              <a:gd name="connsiteY28" fmla="*/ 614462 h 720001"/>
              <a:gd name="connsiteX29" fmla="*/ 4159 w 692417"/>
              <a:gd name="connsiteY29" fmla="*/ 585927 h 720001"/>
              <a:gd name="connsiteX30" fmla="*/ 63578 w 692417"/>
              <a:gd name="connsiteY30" fmla="*/ 489336 h 720001"/>
              <a:gd name="connsiteX31" fmla="*/ 63578 w 692417"/>
              <a:gd name="connsiteY31" fmla="*/ 282638 h 720001"/>
              <a:gd name="connsiteX32" fmla="*/ 85919 w 692417"/>
              <a:gd name="connsiteY32" fmla="*/ 172812 h 720001"/>
              <a:gd name="connsiteX33" fmla="*/ 146558 w 692417"/>
              <a:gd name="connsiteY33" fmla="*/ 82980 h 720001"/>
              <a:gd name="connsiteX34" fmla="*/ 236389 w 692417"/>
              <a:gd name="connsiteY34" fmla="*/ 22341 h 720001"/>
              <a:gd name="connsiteX35" fmla="*/ 346215 w 692417"/>
              <a:gd name="connsiteY35" fmla="*/ 0 h 720001"/>
            </a:gdLst>
            <a:rect l="l" t="t" r="r" b="b"/>
            <a:pathLst>
              <a:path w="692417" h="720001">
                <a:moveTo>
                  <a:pt x="198153" y="663680"/>
                </a:moveTo>
                <a:lnTo>
                  <a:pt x="239787" y="663680"/>
                </a:lnTo>
                <a:lnTo>
                  <a:pt x="295235" y="663680"/>
                </a:lnTo>
                <a:lnTo>
                  <a:pt x="397182" y="663680"/>
                </a:lnTo>
                <a:lnTo>
                  <a:pt x="452630" y="663680"/>
                </a:lnTo>
                <a:lnTo>
                  <a:pt x="494264" y="663680"/>
                </a:lnTo>
                <a:cubicBezTo>
                  <a:pt x="509847" y="663680"/>
                  <a:pt x="522425" y="676259"/>
                  <a:pt x="522425" y="691841"/>
                </a:cubicBezTo>
                <a:cubicBezTo>
                  <a:pt x="522425" y="707423"/>
                  <a:pt x="509753" y="720001"/>
                  <a:pt x="494264" y="720001"/>
                </a:cubicBezTo>
                <a:lnTo>
                  <a:pt x="452630" y="720001"/>
                </a:lnTo>
                <a:lnTo>
                  <a:pt x="397182" y="720001"/>
                </a:lnTo>
                <a:lnTo>
                  <a:pt x="295235" y="720001"/>
                </a:lnTo>
                <a:lnTo>
                  <a:pt x="239787" y="720001"/>
                </a:lnTo>
                <a:lnTo>
                  <a:pt x="198153" y="720001"/>
                </a:lnTo>
                <a:cubicBezTo>
                  <a:pt x="182571" y="720001"/>
                  <a:pt x="169992" y="707423"/>
                  <a:pt x="169992" y="691841"/>
                </a:cubicBezTo>
                <a:cubicBezTo>
                  <a:pt x="169992" y="676259"/>
                  <a:pt x="182571" y="663680"/>
                  <a:pt x="198153" y="663680"/>
                </a:cubicBezTo>
                <a:close/>
                <a:moveTo>
                  <a:pt x="154400" y="572143"/>
                </a:moveTo>
                <a:lnTo>
                  <a:pt x="154241" y="572597"/>
                </a:lnTo>
                <a:lnTo>
                  <a:pt x="160423" y="572597"/>
                </a:lnTo>
                <a:close/>
                <a:moveTo>
                  <a:pt x="346215" y="0"/>
                </a:moveTo>
                <a:cubicBezTo>
                  <a:pt x="384232" y="0"/>
                  <a:pt x="421122" y="7510"/>
                  <a:pt x="456041" y="22341"/>
                </a:cubicBezTo>
                <a:cubicBezTo>
                  <a:pt x="489646" y="36609"/>
                  <a:pt x="519872" y="57072"/>
                  <a:pt x="545873" y="82980"/>
                </a:cubicBezTo>
                <a:cubicBezTo>
                  <a:pt x="571875" y="108981"/>
                  <a:pt x="592245" y="139207"/>
                  <a:pt x="606513" y="172812"/>
                </a:cubicBezTo>
                <a:cubicBezTo>
                  <a:pt x="621344" y="207637"/>
                  <a:pt x="628853" y="244621"/>
                  <a:pt x="628853" y="282638"/>
                </a:cubicBezTo>
                <a:lnTo>
                  <a:pt x="628853" y="493091"/>
                </a:lnTo>
                <a:lnTo>
                  <a:pt x="687990" y="585551"/>
                </a:lnTo>
                <a:cubicBezTo>
                  <a:pt x="693528" y="594187"/>
                  <a:pt x="693904" y="605263"/>
                  <a:pt x="688929" y="614275"/>
                </a:cubicBezTo>
                <a:cubicBezTo>
                  <a:pt x="684048" y="623286"/>
                  <a:pt x="674567" y="628918"/>
                  <a:pt x="664336" y="628918"/>
                </a:cubicBezTo>
                <a:lnTo>
                  <a:pt x="28189" y="628918"/>
                </a:lnTo>
                <a:cubicBezTo>
                  <a:pt x="17958" y="628918"/>
                  <a:pt x="8571" y="623380"/>
                  <a:pt x="3596" y="614462"/>
                </a:cubicBezTo>
                <a:cubicBezTo>
                  <a:pt x="-1380" y="605545"/>
                  <a:pt x="-1192" y="594656"/>
                  <a:pt x="4159" y="585927"/>
                </a:cubicBezTo>
                <a:lnTo>
                  <a:pt x="63578" y="489336"/>
                </a:lnTo>
                <a:lnTo>
                  <a:pt x="63578" y="282638"/>
                </a:lnTo>
                <a:cubicBezTo>
                  <a:pt x="63578" y="244621"/>
                  <a:pt x="71087" y="207731"/>
                  <a:pt x="85919" y="172812"/>
                </a:cubicBezTo>
                <a:cubicBezTo>
                  <a:pt x="100186" y="139207"/>
                  <a:pt x="120650" y="108981"/>
                  <a:pt x="146558" y="82980"/>
                </a:cubicBezTo>
                <a:cubicBezTo>
                  <a:pt x="172465" y="56978"/>
                  <a:pt x="202785" y="36609"/>
                  <a:pt x="236389" y="22341"/>
                </a:cubicBezTo>
                <a:cubicBezTo>
                  <a:pt x="271214" y="7510"/>
                  <a:pt x="308199" y="0"/>
                  <a:pt x="346215" y="0"/>
                </a:cubicBezTo>
                <a:close/>
              </a:path>
            </a:pathLst>
          </a:custGeom>
          <a:solidFill>
            <a:schemeClr val="bg1"/>
          </a:solidFill>
          <a:ln w="1860" cap="flat">
            <a:solidFill>
              <a:schemeClr val="accent1">
                <a:lumMod val="20000"/>
                <a:lumOff val="80000"/>
              </a:schemeClr>
            </a:solidFill>
            <a:miter/>
          </a:ln>
          <a:effectLst>
            <a:outerShdw dist="38100" blurRad="50800" dir="2700000" sx="100000" sy="100000" kx="0" ky="0" algn="tl" rotWithShape="0">
              <a:schemeClr val="accent1">
                <a:lumMod val="75000"/>
                <a:alpha val="40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内容分发节奏与协同机制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转化设计：从线索到成交的闭环路径</a:t>
            </a:r>
            <a:endParaRPr kumimoji="1" lang="zh-CN" altLang="en-US"/>
          </a:p>
        </p:txBody>
      </p:sp>
    </p:spTree>
  </p:cSld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7173830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0985126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362534" y="5062459"/>
            <a:ext cx="752849" cy="253808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987516" y="1968500"/>
            <a:ext cx="3055981" cy="326644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4699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7" name=""/>
          <p:cNvGrpSpPr/>
          <p:nvPr/>
        </p:nvGrpSpPr>
        <p:grpSpPr>
          <a:xfrm>
            <a:off x="500945" y="1485830"/>
            <a:ext cx="1098903" cy="1107986"/>
            <a:chOff x="500945" y="1485830"/>
            <a:chExt cx="1098903" cy="1107986"/>
          </a:xfrm>
        </p:grpSpPr>
        <p:sp>
          <p:nvSpPr>
            <p:cNvPr id="8" name="标题 1"/>
            <p:cNvSpPr txBox="1"/>
            <p:nvPr/>
          </p:nvSpPr>
          <p:spPr>
            <a:xfrm rot="11339608" flipH="0" flipV="0">
              <a:off x="570865" y="1554829"/>
              <a:ext cx="959063" cy="969988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9" name="标题 1"/>
            <p:cNvSpPr txBox="1"/>
            <p:nvPr/>
          </p:nvSpPr>
          <p:spPr>
            <a:xfrm rot="11339608" flipH="0" flipV="0">
              <a:off x="740784" y="1726684"/>
              <a:ext cx="619225" cy="626278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0" name="标题 1"/>
          <p:cNvSpPr txBox="1"/>
          <p:nvPr/>
        </p:nvSpPr>
        <p:spPr>
          <a:xfrm rot="0" flipH="0" flipV="0">
            <a:off x="1125298" y="2503322"/>
            <a:ext cx="2780416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明确用户旅程阶段与对应CTA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25298" y="2859868"/>
            <a:ext cx="2788916" cy="1917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在Awareness（认知）阶段，内容应引导用户下载白皮书、订阅行业简报等低门槛动作，避免直接推销产品。
在Consideration（考虑）阶段，可设置案例研究、产品对比指南或免费试用入口，推动用户进一步了解解决方案。
在Decision（决策）阶段，嵌入高价值内容如ROI计算器、定制化演示预约表单，缩短销售周期。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834664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01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783128" y="1968500"/>
            <a:ext cx="3055981" cy="326644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4699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14" name=""/>
          <p:cNvGrpSpPr/>
          <p:nvPr/>
        </p:nvGrpSpPr>
        <p:grpSpPr>
          <a:xfrm>
            <a:off x="4211516" y="1402538"/>
            <a:ext cx="1268984" cy="1274571"/>
            <a:chOff x="4211516" y="1402538"/>
            <a:chExt cx="1268984" cy="1274571"/>
          </a:xfrm>
        </p:grpSpPr>
        <p:sp>
          <p:nvSpPr>
            <p:cNvPr id="15" name="标题 1"/>
            <p:cNvSpPr txBox="1"/>
            <p:nvPr/>
          </p:nvSpPr>
          <p:spPr>
            <a:xfrm rot="17628322" flipH="0" flipV="0">
              <a:off x="4361014" y="1560292"/>
              <a:ext cx="969988" cy="959063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16" name="标题 1"/>
            <p:cNvSpPr txBox="1"/>
            <p:nvPr/>
          </p:nvSpPr>
          <p:spPr>
            <a:xfrm rot="17628322" flipH="0" flipV="0">
              <a:off x="4532869" y="1730211"/>
              <a:ext cx="626278" cy="619225"/>
            </a:xfrm>
            <a:prstGeom prst="ellipse">
              <a:avLst/>
            </a:prstGeom>
            <a:solidFill>
              <a:schemeClr val="accent2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17" name="标题 1"/>
          <p:cNvSpPr txBox="1"/>
          <p:nvPr/>
        </p:nvSpPr>
        <p:spPr>
          <a:xfrm rot="0" flipH="0" flipV="0">
            <a:off x="4920910" y="2503322"/>
            <a:ext cx="2780416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多触点协同提升转化率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4920910" y="2859868"/>
            <a:ext cx="2776216" cy="1917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同一内容页面内应设置多个转化入口（如顶部导航栏、正文中间弹窗、文末推荐），但需根据阅读进度智能触发，避免干扰体验。
利用行为数据（如停留时长、滚动深度）动态调整CTA类型，例如对深度阅读用户推送“预约专家咨询”而非“下载资料”。
将博客、视频、电子书等不同内容形态串联成转化漏斗，确保用户在任意触点进入后都能被引导至下一阶段。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630275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02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578739" y="1968500"/>
            <a:ext cx="3055981" cy="3266440"/>
          </a:xfrm>
          <a:prstGeom prst="roundRect">
            <a:avLst>
              <a:gd name="adj" fmla="val 4583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4699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grpSp>
        <p:nvGrpSpPr>
          <p:cNvPr id="21" name=""/>
          <p:cNvGrpSpPr/>
          <p:nvPr/>
        </p:nvGrpSpPr>
        <p:grpSpPr>
          <a:xfrm>
            <a:off x="7987694" y="1383745"/>
            <a:ext cx="1307851" cy="1312156"/>
            <a:chOff x="7987694" y="1383745"/>
            <a:chExt cx="1307851" cy="1312156"/>
          </a:xfrm>
        </p:grpSpPr>
        <p:sp>
          <p:nvSpPr>
            <p:cNvPr id="22" name="标题 1"/>
            <p:cNvSpPr txBox="1"/>
            <p:nvPr/>
          </p:nvSpPr>
          <p:spPr>
            <a:xfrm rot="1729082" flipH="0" flipV="0">
              <a:off x="8162088" y="1554829"/>
              <a:ext cx="959063" cy="969988"/>
            </a:xfrm>
            <a:prstGeom prst="blockArc">
              <a:avLst>
                <a:gd name="adj1" fmla="val 4131234"/>
                <a:gd name="adj2" fmla="val 21435934"/>
                <a:gd name="adj3" fmla="val 10263"/>
              </a:avLst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  <p:sp>
          <p:nvSpPr>
            <p:cNvPr id="23" name="标题 1"/>
            <p:cNvSpPr txBox="1"/>
            <p:nvPr/>
          </p:nvSpPr>
          <p:spPr>
            <a:xfrm rot="1729082" flipH="0" flipV="0">
              <a:off x="8332007" y="1726684"/>
              <a:ext cx="619225" cy="626278"/>
            </a:xfrm>
            <a:prstGeom prst="ellipse">
              <a:avLst/>
            </a:prstGeom>
            <a:solidFill>
              <a:schemeClr val="accent1"/>
            </a:solidFill>
            <a:ln w="12700" cap="sq">
              <a:noFill/>
              <a:miter/>
            </a:ln>
          </p:spPr>
          <p:txBody>
            <a:bodyPr vert="horz" wrap="square" lIns="91440" tIns="45720" rIns="91440" bIns="45720" rtlCol="0" anchor="ctr"/>
            <a:lstStyle/>
            <a:p>
              <a:pPr algn="ctr">
                <a:lnSpc>
                  <a:spcPct val="110000"/>
                </a:lnSpc>
              </a:pPr>
              <a:endParaRPr kumimoji="1" lang="zh-CN" altLang="en-US"/>
            </a:p>
          </p:txBody>
        </p:sp>
      </p:grpSp>
      <p:sp>
        <p:nvSpPr>
          <p:cNvPr id="24" name="标题 1"/>
          <p:cNvSpPr txBox="1"/>
          <p:nvPr/>
        </p:nvSpPr>
        <p:spPr>
          <a:xfrm rot="0" flipH="0" flipV="0">
            <a:off x="8716521" y="2503322"/>
            <a:ext cx="2780416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表单设计的精简与价值交换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8716521" y="2859868"/>
            <a:ext cx="2776216" cy="19178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25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表单字段控制在3–5项以内（如公司、职位、邮箱、需求简述），过多字段显著降低提交率。
提供明确的价值承诺，如“提交后立即获取《2026制造业采购决策者调研报告》PDF”，增强用户填写意愿。
对高价值线索（如VP及以上职位）可启用渐进式表单，在后续互动中逐步收集更多信息。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8425887" y="1863626"/>
            <a:ext cx="431467" cy="3523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03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内容中的转化触点布局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1665907" y="2012653"/>
            <a:ext cx="1682458" cy="115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8800">
                <a:ln w="12700">
                  <a:solidFill>
                    <a:srgbClr val="0631E8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5462403" y="2012653"/>
            <a:ext cx="1682458" cy="115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8800">
                <a:ln w="12700">
                  <a:solidFill>
                    <a:srgbClr val="0631E8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9247324" y="2012653"/>
            <a:ext cx="1682458" cy="115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20000"/>
              </a:lnSpc>
            </a:pPr>
            <a:r>
              <a:rPr kumimoji="1" lang="en-US" altLang="zh-CN" sz="8800">
                <a:ln w="12700">
                  <a:solidFill>
                    <a:srgbClr val="0631E8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800312" y="2807970"/>
            <a:ext cx="335666" cy="497712"/>
          </a:xfrm>
          <a:custGeom>
            <a:avLst/>
            <a:gdLst>
              <a:gd name="connsiteX0" fmla="*/ 152201 w 335666"/>
              <a:gd name="connsiteY0" fmla="*/ 0 h 497712"/>
              <a:gd name="connsiteX1" fmla="*/ 183465 w 335666"/>
              <a:gd name="connsiteY1" fmla="*/ 0 h 497712"/>
              <a:gd name="connsiteX2" fmla="*/ 201657 w 335666"/>
              <a:gd name="connsiteY2" fmla="*/ 2779 h 497712"/>
              <a:gd name="connsiteX3" fmla="*/ 335666 w 335666"/>
              <a:gd name="connsiteY3" fmla="*/ 251930 h 497712"/>
              <a:gd name="connsiteX4" fmla="*/ 233161 w 335666"/>
              <a:gd name="connsiteY4" fmla="*/ 486262 h 497712"/>
              <a:gd name="connsiteX5" fmla="*/ 208819 w 335666"/>
              <a:gd name="connsiteY5" fmla="*/ 497712 h 497712"/>
              <a:gd name="connsiteX6" fmla="*/ 126847 w 335666"/>
              <a:gd name="connsiteY6" fmla="*/ 497712 h 497712"/>
              <a:gd name="connsiteX7" fmla="*/ 102505 w 335666"/>
              <a:gd name="connsiteY7" fmla="*/ 486262 h 497712"/>
              <a:gd name="connsiteX8" fmla="*/ 0 w 335666"/>
              <a:gd name="connsiteY8" fmla="*/ 251930 h 497712"/>
              <a:gd name="connsiteX9" fmla="*/ 134009 w 335666"/>
              <a:gd name="connsiteY9" fmla="*/ 2779 h 497712"/>
              <a:gd name="connsiteX10" fmla="*/ 152201 w 335666"/>
              <a:gd name="connsiteY10" fmla="*/ 0 h 497712"/>
            </a:gdLst>
            <a:rect l="l" t="t" r="r" b="b"/>
            <a:pathLst>
              <a:path w="335666" h="497712">
                <a:moveTo>
                  <a:pt x="152201" y="0"/>
                </a:moveTo>
                <a:lnTo>
                  <a:pt x="183465" y="0"/>
                </a:lnTo>
                <a:lnTo>
                  <a:pt x="201657" y="2779"/>
                </a:lnTo>
                <a:cubicBezTo>
                  <a:pt x="278136" y="26493"/>
                  <a:pt x="335666" y="129031"/>
                  <a:pt x="335666" y="251930"/>
                </a:cubicBezTo>
                <a:cubicBezTo>
                  <a:pt x="335666" y="357272"/>
                  <a:pt x="293399" y="447655"/>
                  <a:pt x="233161" y="486262"/>
                </a:cubicBezTo>
                <a:lnTo>
                  <a:pt x="208819" y="497712"/>
                </a:lnTo>
                <a:lnTo>
                  <a:pt x="126847" y="497712"/>
                </a:lnTo>
                <a:lnTo>
                  <a:pt x="102505" y="486262"/>
                </a:lnTo>
                <a:cubicBezTo>
                  <a:pt x="42267" y="447655"/>
                  <a:pt x="0" y="357272"/>
                  <a:pt x="0" y="251930"/>
                </a:cubicBezTo>
                <a:cubicBezTo>
                  <a:pt x="0" y="129031"/>
                  <a:pt x="57530" y="26493"/>
                  <a:pt x="134009" y="2779"/>
                </a:cubicBezTo>
                <a:lnTo>
                  <a:pt x="1522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589992" y="2807970"/>
            <a:ext cx="335666" cy="497712"/>
          </a:xfrm>
          <a:custGeom>
            <a:avLst/>
            <a:gdLst>
              <a:gd name="connsiteX0" fmla="*/ 152201 w 335666"/>
              <a:gd name="connsiteY0" fmla="*/ 0 h 497712"/>
              <a:gd name="connsiteX1" fmla="*/ 183465 w 335666"/>
              <a:gd name="connsiteY1" fmla="*/ 0 h 497712"/>
              <a:gd name="connsiteX2" fmla="*/ 201657 w 335666"/>
              <a:gd name="connsiteY2" fmla="*/ 2779 h 497712"/>
              <a:gd name="connsiteX3" fmla="*/ 335666 w 335666"/>
              <a:gd name="connsiteY3" fmla="*/ 251930 h 497712"/>
              <a:gd name="connsiteX4" fmla="*/ 233161 w 335666"/>
              <a:gd name="connsiteY4" fmla="*/ 486262 h 497712"/>
              <a:gd name="connsiteX5" fmla="*/ 208819 w 335666"/>
              <a:gd name="connsiteY5" fmla="*/ 497712 h 497712"/>
              <a:gd name="connsiteX6" fmla="*/ 126847 w 335666"/>
              <a:gd name="connsiteY6" fmla="*/ 497712 h 497712"/>
              <a:gd name="connsiteX7" fmla="*/ 102505 w 335666"/>
              <a:gd name="connsiteY7" fmla="*/ 486262 h 497712"/>
              <a:gd name="connsiteX8" fmla="*/ 0 w 335666"/>
              <a:gd name="connsiteY8" fmla="*/ 251930 h 497712"/>
              <a:gd name="connsiteX9" fmla="*/ 134009 w 335666"/>
              <a:gd name="connsiteY9" fmla="*/ 2779 h 497712"/>
              <a:gd name="connsiteX10" fmla="*/ 152201 w 335666"/>
              <a:gd name="connsiteY10" fmla="*/ 0 h 497712"/>
            </a:gdLst>
            <a:rect l="l" t="t" r="r" b="b"/>
            <a:pathLst>
              <a:path w="335666" h="497712">
                <a:moveTo>
                  <a:pt x="152201" y="0"/>
                </a:moveTo>
                <a:lnTo>
                  <a:pt x="183465" y="0"/>
                </a:lnTo>
                <a:lnTo>
                  <a:pt x="201657" y="2779"/>
                </a:lnTo>
                <a:cubicBezTo>
                  <a:pt x="278136" y="26493"/>
                  <a:pt x="335666" y="129031"/>
                  <a:pt x="335666" y="251930"/>
                </a:cubicBezTo>
                <a:cubicBezTo>
                  <a:pt x="335666" y="357272"/>
                  <a:pt x="293399" y="447655"/>
                  <a:pt x="233161" y="486262"/>
                </a:cubicBezTo>
                <a:lnTo>
                  <a:pt x="208819" y="497712"/>
                </a:lnTo>
                <a:lnTo>
                  <a:pt x="126847" y="497712"/>
                </a:lnTo>
                <a:lnTo>
                  <a:pt x="102505" y="486262"/>
                </a:lnTo>
                <a:cubicBezTo>
                  <a:pt x="42267" y="447655"/>
                  <a:pt x="0" y="357272"/>
                  <a:pt x="0" y="251930"/>
                </a:cubicBezTo>
                <a:cubicBezTo>
                  <a:pt x="0" y="129031"/>
                  <a:pt x="57530" y="26493"/>
                  <a:pt x="134009" y="2779"/>
                </a:cubicBezTo>
                <a:lnTo>
                  <a:pt x="1522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991937" y="2807970"/>
            <a:ext cx="335666" cy="497712"/>
          </a:xfrm>
          <a:custGeom>
            <a:avLst/>
            <a:gdLst>
              <a:gd name="connsiteX0" fmla="*/ 152201 w 335666"/>
              <a:gd name="connsiteY0" fmla="*/ 0 h 497712"/>
              <a:gd name="connsiteX1" fmla="*/ 183465 w 335666"/>
              <a:gd name="connsiteY1" fmla="*/ 0 h 497712"/>
              <a:gd name="connsiteX2" fmla="*/ 201657 w 335666"/>
              <a:gd name="connsiteY2" fmla="*/ 2779 h 497712"/>
              <a:gd name="connsiteX3" fmla="*/ 335666 w 335666"/>
              <a:gd name="connsiteY3" fmla="*/ 251930 h 497712"/>
              <a:gd name="connsiteX4" fmla="*/ 233161 w 335666"/>
              <a:gd name="connsiteY4" fmla="*/ 486262 h 497712"/>
              <a:gd name="connsiteX5" fmla="*/ 208819 w 335666"/>
              <a:gd name="connsiteY5" fmla="*/ 497712 h 497712"/>
              <a:gd name="connsiteX6" fmla="*/ 126847 w 335666"/>
              <a:gd name="connsiteY6" fmla="*/ 497712 h 497712"/>
              <a:gd name="connsiteX7" fmla="*/ 102505 w 335666"/>
              <a:gd name="connsiteY7" fmla="*/ 486262 h 497712"/>
              <a:gd name="connsiteX8" fmla="*/ 0 w 335666"/>
              <a:gd name="connsiteY8" fmla="*/ 251930 h 497712"/>
              <a:gd name="connsiteX9" fmla="*/ 134009 w 335666"/>
              <a:gd name="connsiteY9" fmla="*/ 2779 h 497712"/>
              <a:gd name="connsiteX10" fmla="*/ 152201 w 335666"/>
              <a:gd name="connsiteY10" fmla="*/ 0 h 497712"/>
            </a:gdLst>
            <a:rect l="l" t="t" r="r" b="b"/>
            <a:pathLst>
              <a:path w="335666" h="497712">
                <a:moveTo>
                  <a:pt x="152201" y="0"/>
                </a:moveTo>
                <a:lnTo>
                  <a:pt x="183465" y="0"/>
                </a:lnTo>
                <a:lnTo>
                  <a:pt x="201657" y="2779"/>
                </a:lnTo>
                <a:cubicBezTo>
                  <a:pt x="278136" y="26493"/>
                  <a:pt x="335666" y="129031"/>
                  <a:pt x="335666" y="251930"/>
                </a:cubicBezTo>
                <a:cubicBezTo>
                  <a:pt x="335666" y="357272"/>
                  <a:pt x="293399" y="447655"/>
                  <a:pt x="233161" y="486262"/>
                </a:cubicBezTo>
                <a:lnTo>
                  <a:pt x="208819" y="497712"/>
                </a:lnTo>
                <a:lnTo>
                  <a:pt x="126847" y="497712"/>
                </a:lnTo>
                <a:lnTo>
                  <a:pt x="102505" y="486262"/>
                </a:lnTo>
                <a:cubicBezTo>
                  <a:pt x="42267" y="447655"/>
                  <a:pt x="0" y="357272"/>
                  <a:pt x="0" y="251930"/>
                </a:cubicBezTo>
                <a:cubicBezTo>
                  <a:pt x="0" y="129031"/>
                  <a:pt x="57530" y="26493"/>
                  <a:pt x="134009" y="2779"/>
                </a:cubicBezTo>
                <a:lnTo>
                  <a:pt x="152201" y="0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-439838" y="2774420"/>
            <a:ext cx="12509918" cy="586000"/>
          </a:xfrm>
          <a:prstGeom prst="rightArrow">
            <a:avLst>
              <a:gd name="adj1" fmla="val 50000"/>
              <a:gd name="adj2" fmla="val 88462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126127" y="2807970"/>
            <a:ext cx="2323129" cy="497712"/>
          </a:xfrm>
          <a:custGeom>
            <a:avLst/>
            <a:gdLst>
              <a:gd name="connsiteX0" fmla="*/ 0 w 2323129"/>
              <a:gd name="connsiteY0" fmla="*/ 0 h 497712"/>
              <a:gd name="connsiteX1" fmla="*/ 2240175 w 2323129"/>
              <a:gd name="connsiteY1" fmla="*/ 0 h 497712"/>
              <a:gd name="connsiteX2" fmla="*/ 2323129 w 2323129"/>
              <a:gd name="connsiteY2" fmla="*/ 82954 h 497712"/>
              <a:gd name="connsiteX3" fmla="*/ 2323129 w 2323129"/>
              <a:gd name="connsiteY3" fmla="*/ 414758 h 497712"/>
              <a:gd name="connsiteX4" fmla="*/ 2240175 w 2323129"/>
              <a:gd name="connsiteY4" fmla="*/ 497712 h 497712"/>
              <a:gd name="connsiteX5" fmla="*/ 25354 w 2323129"/>
              <a:gd name="connsiteY5" fmla="*/ 497712 h 497712"/>
              <a:gd name="connsiteX6" fmla="*/ 49696 w 2323129"/>
              <a:gd name="connsiteY6" fmla="*/ 486262 h 497712"/>
              <a:gd name="connsiteX7" fmla="*/ 152201 w 2323129"/>
              <a:gd name="connsiteY7" fmla="*/ 251930 h 497712"/>
              <a:gd name="connsiteX8" fmla="*/ 18192 w 2323129"/>
              <a:gd name="connsiteY8" fmla="*/ 2779 h 497712"/>
              <a:gd name="connsiteX9" fmla="*/ 0 w 2323129"/>
              <a:gd name="connsiteY9" fmla="*/ 0 h 497712"/>
            </a:gdLst>
            <a:rect l="l" t="t" r="r" b="b"/>
            <a:pathLst>
              <a:path w="2323129" h="497712">
                <a:moveTo>
                  <a:pt x="0" y="0"/>
                </a:moveTo>
                <a:lnTo>
                  <a:pt x="2240175" y="0"/>
                </a:lnTo>
                <a:cubicBezTo>
                  <a:pt x="2285989" y="0"/>
                  <a:pt x="2323129" y="37140"/>
                  <a:pt x="2323129" y="82954"/>
                </a:cubicBezTo>
                <a:lnTo>
                  <a:pt x="2323129" y="414758"/>
                </a:lnTo>
                <a:cubicBezTo>
                  <a:pt x="2323129" y="460572"/>
                  <a:pt x="2285989" y="497712"/>
                  <a:pt x="2240175" y="497712"/>
                </a:cubicBezTo>
                <a:lnTo>
                  <a:pt x="25354" y="497712"/>
                </a:lnTo>
                <a:lnTo>
                  <a:pt x="49696" y="486262"/>
                </a:lnTo>
                <a:cubicBezTo>
                  <a:pt x="109934" y="447655"/>
                  <a:pt x="152201" y="357272"/>
                  <a:pt x="152201" y="251930"/>
                </a:cubicBezTo>
                <a:cubicBezTo>
                  <a:pt x="152201" y="129031"/>
                  <a:pt x="94671" y="26493"/>
                  <a:pt x="18192" y="277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135555" y="2897659"/>
            <a:ext cx="2435058" cy="34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自动化培育流程设计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934502" y="2807970"/>
            <a:ext cx="2323129" cy="497712"/>
          </a:xfrm>
          <a:custGeom>
            <a:avLst/>
            <a:gdLst>
              <a:gd name="connsiteX0" fmla="*/ 0 w 2323129"/>
              <a:gd name="connsiteY0" fmla="*/ 0 h 497712"/>
              <a:gd name="connsiteX1" fmla="*/ 2240175 w 2323129"/>
              <a:gd name="connsiteY1" fmla="*/ 0 h 497712"/>
              <a:gd name="connsiteX2" fmla="*/ 2323129 w 2323129"/>
              <a:gd name="connsiteY2" fmla="*/ 82954 h 497712"/>
              <a:gd name="connsiteX3" fmla="*/ 2323129 w 2323129"/>
              <a:gd name="connsiteY3" fmla="*/ 414758 h 497712"/>
              <a:gd name="connsiteX4" fmla="*/ 2240175 w 2323129"/>
              <a:gd name="connsiteY4" fmla="*/ 497712 h 497712"/>
              <a:gd name="connsiteX5" fmla="*/ 25354 w 2323129"/>
              <a:gd name="connsiteY5" fmla="*/ 497712 h 497712"/>
              <a:gd name="connsiteX6" fmla="*/ 49696 w 2323129"/>
              <a:gd name="connsiteY6" fmla="*/ 486262 h 497712"/>
              <a:gd name="connsiteX7" fmla="*/ 152201 w 2323129"/>
              <a:gd name="connsiteY7" fmla="*/ 251930 h 497712"/>
              <a:gd name="connsiteX8" fmla="*/ 18192 w 2323129"/>
              <a:gd name="connsiteY8" fmla="*/ 2779 h 497712"/>
              <a:gd name="connsiteX9" fmla="*/ 0 w 2323129"/>
              <a:gd name="connsiteY9" fmla="*/ 0 h 497712"/>
            </a:gdLst>
            <a:rect l="l" t="t" r="r" b="b"/>
            <a:pathLst>
              <a:path w="2323129" h="497712">
                <a:moveTo>
                  <a:pt x="0" y="0"/>
                </a:moveTo>
                <a:lnTo>
                  <a:pt x="2240175" y="0"/>
                </a:lnTo>
                <a:cubicBezTo>
                  <a:pt x="2285989" y="0"/>
                  <a:pt x="2323129" y="37140"/>
                  <a:pt x="2323129" y="82954"/>
                </a:cubicBezTo>
                <a:lnTo>
                  <a:pt x="2323129" y="414758"/>
                </a:lnTo>
                <a:cubicBezTo>
                  <a:pt x="2323129" y="460572"/>
                  <a:pt x="2285989" y="497712"/>
                  <a:pt x="2240175" y="497712"/>
                </a:cubicBezTo>
                <a:lnTo>
                  <a:pt x="25354" y="497712"/>
                </a:lnTo>
                <a:lnTo>
                  <a:pt x="49696" y="486262"/>
                </a:lnTo>
                <a:cubicBezTo>
                  <a:pt x="109934" y="447655"/>
                  <a:pt x="152201" y="357272"/>
                  <a:pt x="152201" y="251930"/>
                </a:cubicBezTo>
                <a:cubicBezTo>
                  <a:pt x="152201" y="129031"/>
                  <a:pt x="94671" y="26493"/>
                  <a:pt x="18192" y="277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943930" y="2897659"/>
            <a:ext cx="2435058" cy="34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MQL到SQL的清晰标准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724182" y="2807970"/>
            <a:ext cx="2323129" cy="497712"/>
          </a:xfrm>
          <a:custGeom>
            <a:avLst/>
            <a:gdLst>
              <a:gd name="connsiteX0" fmla="*/ 0 w 2323129"/>
              <a:gd name="connsiteY0" fmla="*/ 0 h 497712"/>
              <a:gd name="connsiteX1" fmla="*/ 2240175 w 2323129"/>
              <a:gd name="connsiteY1" fmla="*/ 0 h 497712"/>
              <a:gd name="connsiteX2" fmla="*/ 2323129 w 2323129"/>
              <a:gd name="connsiteY2" fmla="*/ 82954 h 497712"/>
              <a:gd name="connsiteX3" fmla="*/ 2323129 w 2323129"/>
              <a:gd name="connsiteY3" fmla="*/ 414758 h 497712"/>
              <a:gd name="connsiteX4" fmla="*/ 2240175 w 2323129"/>
              <a:gd name="connsiteY4" fmla="*/ 497712 h 497712"/>
              <a:gd name="connsiteX5" fmla="*/ 25354 w 2323129"/>
              <a:gd name="connsiteY5" fmla="*/ 497712 h 497712"/>
              <a:gd name="connsiteX6" fmla="*/ 49696 w 2323129"/>
              <a:gd name="connsiteY6" fmla="*/ 486262 h 497712"/>
              <a:gd name="connsiteX7" fmla="*/ 152201 w 2323129"/>
              <a:gd name="connsiteY7" fmla="*/ 251930 h 497712"/>
              <a:gd name="connsiteX8" fmla="*/ 18192 w 2323129"/>
              <a:gd name="connsiteY8" fmla="*/ 2779 h 497712"/>
              <a:gd name="connsiteX9" fmla="*/ 0 w 2323129"/>
              <a:gd name="connsiteY9" fmla="*/ 0 h 497712"/>
            </a:gdLst>
            <a:rect l="l" t="t" r="r" b="b"/>
            <a:pathLst>
              <a:path w="2323129" h="497712">
                <a:moveTo>
                  <a:pt x="0" y="0"/>
                </a:moveTo>
                <a:lnTo>
                  <a:pt x="2240175" y="0"/>
                </a:lnTo>
                <a:cubicBezTo>
                  <a:pt x="2285989" y="0"/>
                  <a:pt x="2323129" y="37140"/>
                  <a:pt x="2323129" y="82954"/>
                </a:cubicBezTo>
                <a:lnTo>
                  <a:pt x="2323129" y="414758"/>
                </a:lnTo>
                <a:cubicBezTo>
                  <a:pt x="2323129" y="460572"/>
                  <a:pt x="2285989" y="497712"/>
                  <a:pt x="2240175" y="497712"/>
                </a:cubicBezTo>
                <a:lnTo>
                  <a:pt x="25354" y="497712"/>
                </a:lnTo>
                <a:lnTo>
                  <a:pt x="49696" y="486262"/>
                </a:lnTo>
                <a:cubicBezTo>
                  <a:pt x="109934" y="447655"/>
                  <a:pt x="152201" y="357272"/>
                  <a:pt x="152201" y="251930"/>
                </a:cubicBezTo>
                <a:cubicBezTo>
                  <a:pt x="152201" y="129031"/>
                  <a:pt x="94671" y="26493"/>
                  <a:pt x="18192" y="2779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733610" y="2897659"/>
            <a:ext cx="2435058" cy="34829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内容驱动的销售赋能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 flipH="0" flipV="0">
            <a:off x="855708" y="3693160"/>
            <a:ext cx="2738120" cy="2346960"/>
          </a:xfrm>
          <a:prstGeom prst="homePlate">
            <a:avLst>
              <a:gd name="adj" fmla="val 2629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1036320" y="3477986"/>
            <a:ext cx="2376896" cy="8164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0" flipV="0">
            <a:off x="4720590" y="3693160"/>
            <a:ext cx="2738120" cy="2346960"/>
          </a:xfrm>
          <a:prstGeom prst="homePlate">
            <a:avLst>
              <a:gd name="adj" fmla="val 2629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4901202" y="3477986"/>
            <a:ext cx="2376896" cy="8164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 flipH="0" flipV="0">
            <a:off x="8469630" y="3693160"/>
            <a:ext cx="2738120" cy="2346960"/>
          </a:xfrm>
          <a:prstGeom prst="homePlate">
            <a:avLst>
              <a:gd name="adj" fmla="val 26294"/>
            </a:avLst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650242" y="3477986"/>
            <a:ext cx="2376896" cy="81643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1200150" y="3657601"/>
            <a:ext cx="2032908" cy="1869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3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基于用户行为（如下载某类内容、多次访问定价页）自动打标签，并触发对应的邮件培育序列。
设计7–14天的培育节奏：首封邮件强化内容价值，中间穿插客户证言或行业趋势解读，末尾引导销售对话。
针对未打开邮件的线索，通过LinkedIn消息或短信进行跨渠道唤醒，提升触达率。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5073196" y="3657601"/>
            <a:ext cx="2032908" cy="1869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3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定义MQL（Marketing Qualified Lead）标准：如职位匹配度+内容互动深度（至少2次高价值内容下载）。
设定SQL（Sales Qualified Lead）门槛：如明确预算范围、采购时间窗在6个月内、已使用竞品或同类工具。
建立营销与销售团队的SLA（服务等级协议），规定MQL转交时限（如24小时内）、跟进反馈机制及退回规则。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8820603" y="3657601"/>
            <a:ext cx="2032908" cy="186962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933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为销售团队提供“内容武器库”，包括针对不同行业/角色的一页纸解决方案摘要、常见异议应对话术、最新客户案例。
在CRM系统中标记每条线索接触过的内容，帮助销售快速了解用户兴趣点，实现个性化沟通。
定期复盘高转化内容与成交客户的关联性，反向优化内容策略和线索评分模型。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5400000" flipH="0" flipV="0">
            <a:off x="438531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5400000" flipH="0" flipV="0">
            <a:off x="416052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H="0" flipV="0">
            <a:off x="393573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5400000" flipH="0" flipV="0">
            <a:off x="819531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5400000" flipH="0" flipV="0">
            <a:off x="797052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H="0" flipV="0">
            <a:off x="7745730" y="3005667"/>
            <a:ext cx="182880" cy="11514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1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线索培育与销售协同机制</a:t>
            </a:r>
            <a:endParaRPr kumimoji="1" lang="zh-CN" altLang="en-US"/>
          </a:p>
        </p:txBody>
      </p:sp>
      <p:sp>
        <p:nvSpPr>
          <p:cNvPr id="33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4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8"/>
          <p:cNvSpPr txBox="1"/>
          <p:nvPr/>
        </p:nvSpPr>
        <p:spPr>
          <a:xfrm rot="13440867" flipH="0" flipV="0">
            <a:off x="8948494" y="-2004038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"/>
          <p:cNvSpPr txBox="1"/>
          <p:nvPr/>
        </p:nvSpPr>
        <p:spPr>
          <a:xfrm rot="18840867" flipH="0" flipV="0">
            <a:off x="8444103" y="1981531"/>
            <a:ext cx="3438744" cy="7145639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9"/>
          <p:cNvSpPr txBox="1"/>
          <p:nvPr/>
        </p:nvSpPr>
        <p:spPr>
          <a:xfrm rot="13440867" flipH="0" flipV="0">
            <a:off x="9635987" y="-557837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"/>
          <p:cNvSpPr txBox="1"/>
          <p:nvPr/>
        </p:nvSpPr>
        <p:spPr>
          <a:xfrm rot="18840867" flipH="0" flipV="0">
            <a:off x="9268214" y="2909084"/>
            <a:ext cx="1776211" cy="5257010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椭圆 33"/>
          <p:cNvSpPr txBox="1"/>
          <p:nvPr/>
        </p:nvSpPr>
        <p:spPr>
          <a:xfrm rot="0" flipH="0" flipV="0">
            <a:off x="8479598" y="3883074"/>
            <a:ext cx="900973" cy="900973"/>
          </a:xfrm>
          <a:prstGeom prst="ellipse">
            <a:avLst/>
          </a:prstGeom>
          <a:solidFill>
            <a:schemeClr val="accent1">
              <a:lumMod val="20000"/>
              <a:lumOff val="80000"/>
              <a:alpha val="10000"/>
            </a:schemeClr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椭圆 36"/>
          <p:cNvSpPr txBox="1"/>
          <p:nvPr/>
        </p:nvSpPr>
        <p:spPr>
          <a:xfrm rot="0" flipH="0" flipV="0">
            <a:off x="673774" y="5460597"/>
            <a:ext cx="454519" cy="454519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2700000" scaled="0"/>
          </a:gra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箭头: 右 37"/>
          <p:cNvSpPr txBox="1"/>
          <p:nvPr/>
        </p:nvSpPr>
        <p:spPr>
          <a:xfrm rot="0" flipH="0" flipV="0">
            <a:off x="792373" y="5628352"/>
            <a:ext cx="217321" cy="119009"/>
          </a:xfrm>
          <a:prstGeom prst="rightArrow">
            <a:avLst>
              <a:gd name="adj1" fmla="val 23912"/>
              <a:gd name="adj2" fmla="val 69565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角 38"/>
          <p:cNvSpPr txBox="1"/>
          <p:nvPr/>
        </p:nvSpPr>
        <p:spPr>
          <a:xfrm rot="0" flipH="0" flipV="0">
            <a:off x="1128291" y="5460597"/>
            <a:ext cx="5011424" cy="454518"/>
          </a:xfrm>
          <a:prstGeom prst="roundRect">
            <a:avLst>
              <a:gd name="adj" fmla="val 50000"/>
            </a:avLst>
          </a:prstGeom>
          <a:solidFill>
            <a:schemeClr val="bg1">
              <a:alpha val="30000"/>
            </a:schemeClr>
          </a:solidFill>
          <a:ln w="12700" cap="sq">
            <a:noFill/>
            <a:prstDash val="solid"/>
            <a:miter/>
          </a:ln>
          <a:effectLst>
            <a:outerShdw dist="38100" blurRad="50800" dir="5400000" sx="100000" sy="100000" kx="0" ky="0" algn="t" rotWithShape="0">
              <a:schemeClr val="accent1">
                <a:lumMod val="50000"/>
                <a:alpha val="25000"/>
              </a:schemeClr>
            </a:outerShdw>
          </a:effectLst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11"/>
          <p:cNvSpPr txBox="1"/>
          <p:nvPr/>
        </p:nvSpPr>
        <p:spPr>
          <a:xfrm rot="0" flipH="0" flipV="0">
            <a:off x="1395718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PPT主讲人：喜传播</a:t>
            </a:r>
            <a:endParaRPr kumimoji="1" lang="zh-CN" altLang="en-US"/>
          </a:p>
        </p:txBody>
      </p:sp>
      <p:sp>
        <p:nvSpPr>
          <p:cNvPr id="12" name="15"/>
          <p:cNvSpPr txBox="1"/>
          <p:nvPr/>
        </p:nvSpPr>
        <p:spPr>
          <a:xfrm rot="0" flipH="0" flipV="0">
            <a:off x="3833413" y="5533968"/>
            <a:ext cx="1897161" cy="307777"/>
          </a:xfrm>
          <a:prstGeom prst="rect">
            <a:avLst/>
          </a:prstGeom>
          <a:noFill/>
          <a:ln w="15875"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2026.4</a:t>
            </a:r>
            <a:endParaRPr kumimoji="1" lang="zh-CN" altLang="en-US"/>
          </a:p>
        </p:txBody>
      </p:sp>
      <p:cxnSp>
        <p:nvCxnSpPr>
          <p:cNvPr id="13" name="直接连接符 41"/>
          <p:cNvCxnSpPr/>
          <p:nvPr/>
        </p:nvCxnSpPr>
        <p:spPr>
          <a:xfrm rot="0" flipH="0" flipV="0">
            <a:off x="3563146" y="5552032"/>
            <a:ext cx="0" cy="271649"/>
          </a:xfrm>
          <a:prstGeom prst="line">
            <a:avLst/>
          </a:prstGeom>
          <a:noFill/>
          <a:ln w="12700" cap="sq">
            <a:solidFill>
              <a:schemeClr val="bg1"/>
            </a:solidFill>
            <a:prstDash val="solid"/>
            <a:miter/>
          </a:ln>
        </p:spPr>
      </p:cxnSp>
      <p:sp>
        <p:nvSpPr>
          <p:cNvPr id="14" name="任意多边形: 形状 17"/>
          <p:cNvSpPr txBox="1"/>
          <p:nvPr/>
        </p:nvSpPr>
        <p:spPr>
          <a:xfrm rot="0" flipH="0" flipV="0">
            <a:off x="6088320" y="1835302"/>
            <a:ext cx="1126900" cy="887881"/>
          </a:xfrm>
          <a:custGeom>
            <a:avLst/>
            <a:gdLst>
              <a:gd name="csX0" fmla="*/ 563665 w 1126900"/>
              <a:gd name="csY0" fmla="*/ 388921 h 887881"/>
              <a:gd name="csX1" fmla="*/ 618545 w 1126900"/>
              <a:gd name="csY1" fmla="*/ 443839 h 887881"/>
              <a:gd name="csX2" fmla="*/ 563286 w 1126900"/>
              <a:gd name="csY2" fmla="*/ 499060 h 887881"/>
              <a:gd name="csX3" fmla="*/ 508406 w 1126900"/>
              <a:gd name="csY3" fmla="*/ 443460 h 887881"/>
              <a:gd name="csX4" fmla="*/ 563665 w 1126900"/>
              <a:gd name="csY4" fmla="*/ 388921 h 887881"/>
              <a:gd name="csX5" fmla="*/ 344524 w 1126900"/>
              <a:gd name="csY5" fmla="*/ 388921 h 887881"/>
              <a:gd name="csX6" fmla="*/ 399821 w 1126900"/>
              <a:gd name="csY6" fmla="*/ 444332 h 887881"/>
              <a:gd name="csX7" fmla="*/ 344562 w 1126900"/>
              <a:gd name="csY7" fmla="*/ 499060 h 887881"/>
              <a:gd name="csX8" fmla="*/ 344524 w 1126900"/>
              <a:gd name="csY8" fmla="*/ 499060 h 887881"/>
              <a:gd name="csX9" fmla="*/ 289303 w 1126900"/>
              <a:gd name="csY9" fmla="*/ 443650 h 887881"/>
              <a:gd name="csX10" fmla="*/ 344524 w 1126900"/>
              <a:gd name="csY10" fmla="*/ 388921 h 887881"/>
              <a:gd name="csX11" fmla="*/ 785837 w 1126900"/>
              <a:gd name="csY11" fmla="*/ 388769 h 887881"/>
              <a:gd name="csX12" fmla="*/ 837611 w 1126900"/>
              <a:gd name="csY12" fmla="*/ 444937 h 887881"/>
              <a:gd name="csX13" fmla="*/ 778262 w 1126900"/>
              <a:gd name="csY13" fmla="*/ 499136 h 887881"/>
              <a:gd name="csX14" fmla="*/ 727207 w 1126900"/>
              <a:gd name="csY14" fmla="*/ 441604 h 887881"/>
              <a:gd name="csX15" fmla="*/ 785837 w 1126900"/>
              <a:gd name="csY15" fmla="*/ 388769 h 887881"/>
              <a:gd name="csX16" fmla="*/ 594117 w 1126900"/>
              <a:gd name="csY16" fmla="*/ 48733 h 887881"/>
              <a:gd name="csX17" fmla="*/ 453906 w 1126900"/>
              <a:gd name="csY17" fmla="*/ 57936 h 887881"/>
              <a:gd name="csX18" fmla="*/ 268056 w 1126900"/>
              <a:gd name="csY18" fmla="*/ 123269 h 887881"/>
              <a:gd name="csX19" fmla="*/ 97810 w 1126900"/>
              <a:gd name="csY19" fmla="*/ 287228 h 887881"/>
              <a:gd name="csX20" fmla="*/ 66526 w 1126900"/>
              <a:gd name="csY20" fmla="*/ 524928 h 887881"/>
              <a:gd name="csX21" fmla="*/ 96031 w 1126900"/>
              <a:gd name="csY21" fmla="*/ 595374 h 887881"/>
              <a:gd name="csX22" fmla="*/ 111748 w 1126900"/>
              <a:gd name="csY22" fmla="*/ 657375 h 887881"/>
              <a:gd name="csX23" fmla="*/ 94250 w 1126900"/>
              <a:gd name="csY23" fmla="*/ 738767 h 887881"/>
              <a:gd name="csX24" fmla="*/ 65693 w 1126900"/>
              <a:gd name="csY24" fmla="*/ 811106 h 887881"/>
              <a:gd name="csX25" fmla="*/ 65731 w 1126900"/>
              <a:gd name="csY25" fmla="*/ 811031 h 887881"/>
              <a:gd name="csX26" fmla="*/ 77434 w 1126900"/>
              <a:gd name="csY26" fmla="*/ 803721 h 887881"/>
              <a:gd name="csX27" fmla="*/ 169431 w 1126900"/>
              <a:gd name="csY27" fmla="*/ 759257 h 887881"/>
              <a:gd name="csX28" fmla="*/ 266086 w 1126900"/>
              <a:gd name="csY28" fmla="*/ 763612 h 887881"/>
              <a:gd name="csX29" fmla="*/ 322481 w 1126900"/>
              <a:gd name="csY29" fmla="*/ 788875 h 887881"/>
              <a:gd name="csX30" fmla="*/ 572036 w 1126900"/>
              <a:gd name="csY30" fmla="*/ 839967 h 887881"/>
              <a:gd name="csX31" fmla="*/ 680508 w 1126900"/>
              <a:gd name="csY31" fmla="*/ 830157 h 887881"/>
              <a:gd name="csX32" fmla="*/ 903513 w 1126900"/>
              <a:gd name="csY32" fmla="*/ 742100 h 887881"/>
              <a:gd name="csX33" fmla="*/ 1049291 w 1126900"/>
              <a:gd name="csY33" fmla="*/ 576778 h 887881"/>
              <a:gd name="csX34" fmla="*/ 1073000 w 1126900"/>
              <a:gd name="csY34" fmla="*/ 383997 h 887881"/>
              <a:gd name="csX35" fmla="*/ 974679 w 1126900"/>
              <a:gd name="csY35" fmla="*/ 204700 h 887881"/>
              <a:gd name="csX36" fmla="*/ 789549 w 1126900"/>
              <a:gd name="csY36" fmla="*/ 87440 h 887881"/>
              <a:gd name="csX37" fmla="*/ 594117 w 1126900"/>
              <a:gd name="csY37" fmla="*/ 48733 h 887881"/>
              <a:gd name="csX38" fmla="*/ 529115 w 1126900"/>
              <a:gd name="csY38" fmla="*/ 1073 h 887881"/>
              <a:gd name="csX39" fmla="*/ 613887 w 1126900"/>
              <a:gd name="csY39" fmla="*/ 1541 h 887881"/>
              <a:gd name="csX40" fmla="*/ 863745 w 1126900"/>
              <a:gd name="csY40" fmla="*/ 67178 h 887881"/>
              <a:gd name="csX41" fmla="*/ 1041716 w 1126900"/>
              <a:gd name="csY41" fmla="*/ 208108 h 887881"/>
              <a:gd name="csX42" fmla="*/ 1123487 w 1126900"/>
              <a:gd name="csY42" fmla="*/ 395208 h 887881"/>
              <a:gd name="csX43" fmla="*/ 1072849 w 1126900"/>
              <a:gd name="csY43" fmla="*/ 634650 h 887881"/>
              <a:gd name="csX44" fmla="*/ 908020 w 1126900"/>
              <a:gd name="csY44" fmla="*/ 796260 h 887881"/>
              <a:gd name="csX45" fmla="*/ 681606 w 1126900"/>
              <a:gd name="csY45" fmla="*/ 878523 h 887881"/>
              <a:gd name="csX46" fmla="*/ 580482 w 1126900"/>
              <a:gd name="csY46" fmla="*/ 887840 h 887881"/>
              <a:gd name="csX47" fmla="*/ 580520 w 1126900"/>
              <a:gd name="csY47" fmla="*/ 887878 h 887881"/>
              <a:gd name="csX48" fmla="*/ 299567 w 1126900"/>
              <a:gd name="csY48" fmla="*/ 831445 h 887881"/>
              <a:gd name="csX49" fmla="*/ 253436 w 1126900"/>
              <a:gd name="csY49" fmla="*/ 810690 h 887881"/>
              <a:gd name="csX50" fmla="*/ 180604 w 1126900"/>
              <a:gd name="csY50" fmla="*/ 805880 h 887881"/>
              <a:gd name="csX51" fmla="*/ 87471 w 1126900"/>
              <a:gd name="csY51" fmla="*/ 854586 h 887881"/>
              <a:gd name="csX52" fmla="*/ 56414 w 1126900"/>
              <a:gd name="csY52" fmla="*/ 876516 h 887881"/>
              <a:gd name="csX53" fmla="*/ 13957 w 1126900"/>
              <a:gd name="csY53" fmla="*/ 876629 h 887881"/>
              <a:gd name="csX54" fmla="*/ 2860 w 1126900"/>
              <a:gd name="csY54" fmla="*/ 835043 h 887881"/>
              <a:gd name="csX55" fmla="*/ 45051 w 1126900"/>
              <a:gd name="csY55" fmla="*/ 733085 h 887881"/>
              <a:gd name="csX56" fmla="*/ 61489 w 1126900"/>
              <a:gd name="csY56" fmla="*/ 675138 h 887881"/>
              <a:gd name="csX57" fmla="*/ 50922 w 1126900"/>
              <a:gd name="csY57" fmla="*/ 612228 h 887881"/>
              <a:gd name="csX58" fmla="*/ 15812 w 1126900"/>
              <a:gd name="csY58" fmla="*/ 519209 h 887881"/>
              <a:gd name="csX59" fmla="*/ 40658 w 1126900"/>
              <a:gd name="csY59" fmla="*/ 293818 h 887881"/>
              <a:gd name="csX60" fmla="*/ 202495 w 1126900"/>
              <a:gd name="csY60" fmla="*/ 107362 h 887881"/>
              <a:gd name="csX61" fmla="*/ 444853 w 1126900"/>
              <a:gd name="csY61" fmla="*/ 10858 h 887881"/>
              <a:gd name="csX62" fmla="*/ 529115 w 1126900"/>
              <a:gd name="csY62" fmla="*/ 1073 h 887881"/>
            </a:gdLst>
            <a:rect l="l" t="t" r="r" b="b"/>
            <a:pathLst>
              <a:path w="1126900" h="887881">
                <a:moveTo>
                  <a:pt x="563665" y="388921"/>
                </a:moveTo>
                <a:cubicBezTo>
                  <a:pt x="594343" y="388921"/>
                  <a:pt x="618507" y="413161"/>
                  <a:pt x="618545" y="443839"/>
                </a:cubicBezTo>
                <a:cubicBezTo>
                  <a:pt x="618583" y="474896"/>
                  <a:pt x="594381" y="499098"/>
                  <a:pt x="563286" y="499060"/>
                </a:cubicBezTo>
                <a:cubicBezTo>
                  <a:pt x="532343" y="499060"/>
                  <a:pt x="508292" y="474669"/>
                  <a:pt x="508406" y="443460"/>
                </a:cubicBezTo>
                <a:cubicBezTo>
                  <a:pt x="508520" y="412896"/>
                  <a:pt x="532835" y="388921"/>
                  <a:pt x="563665" y="388921"/>
                </a:cubicBezTo>
                <a:close/>
                <a:moveTo>
                  <a:pt x="344524" y="388921"/>
                </a:moveTo>
                <a:cubicBezTo>
                  <a:pt x="375164" y="388921"/>
                  <a:pt x="399896" y="413691"/>
                  <a:pt x="399821" y="444332"/>
                </a:cubicBezTo>
                <a:cubicBezTo>
                  <a:pt x="399745" y="474480"/>
                  <a:pt x="374899" y="499060"/>
                  <a:pt x="344562" y="499060"/>
                </a:cubicBezTo>
                <a:lnTo>
                  <a:pt x="344524" y="499060"/>
                </a:lnTo>
                <a:cubicBezTo>
                  <a:pt x="313542" y="499060"/>
                  <a:pt x="289038" y="474442"/>
                  <a:pt x="289303" y="443650"/>
                </a:cubicBezTo>
                <a:cubicBezTo>
                  <a:pt x="289568" y="412972"/>
                  <a:pt x="313808" y="388959"/>
                  <a:pt x="344524" y="388921"/>
                </a:cubicBezTo>
                <a:close/>
                <a:moveTo>
                  <a:pt x="785837" y="388769"/>
                </a:moveTo>
                <a:cubicBezTo>
                  <a:pt x="814318" y="390209"/>
                  <a:pt x="838369" y="415546"/>
                  <a:pt x="837611" y="444937"/>
                </a:cubicBezTo>
                <a:cubicBezTo>
                  <a:pt x="837422" y="474820"/>
                  <a:pt x="811894" y="500954"/>
                  <a:pt x="778262" y="499136"/>
                </a:cubicBezTo>
                <a:cubicBezTo>
                  <a:pt x="750083" y="497621"/>
                  <a:pt x="725843" y="471412"/>
                  <a:pt x="727207" y="441604"/>
                </a:cubicBezTo>
                <a:cubicBezTo>
                  <a:pt x="728684" y="409752"/>
                  <a:pt x="755802" y="387254"/>
                  <a:pt x="785837" y="388769"/>
                </a:cubicBezTo>
                <a:close/>
                <a:moveTo>
                  <a:pt x="594117" y="48733"/>
                </a:moveTo>
                <a:cubicBezTo>
                  <a:pt x="546963" y="46763"/>
                  <a:pt x="500264" y="49831"/>
                  <a:pt x="453906" y="57936"/>
                </a:cubicBezTo>
                <a:cubicBezTo>
                  <a:pt x="388421" y="69412"/>
                  <a:pt x="326193" y="90508"/>
                  <a:pt x="268056" y="123269"/>
                </a:cubicBezTo>
                <a:cubicBezTo>
                  <a:pt x="197117" y="163227"/>
                  <a:pt x="137919" y="215494"/>
                  <a:pt x="97810" y="287228"/>
                </a:cubicBezTo>
                <a:cubicBezTo>
                  <a:pt x="55921" y="362143"/>
                  <a:pt x="44862" y="441377"/>
                  <a:pt x="66526" y="524928"/>
                </a:cubicBezTo>
                <a:cubicBezTo>
                  <a:pt x="73003" y="549925"/>
                  <a:pt x="84668" y="572498"/>
                  <a:pt x="96031" y="595374"/>
                </a:cubicBezTo>
                <a:cubicBezTo>
                  <a:pt x="105726" y="614842"/>
                  <a:pt x="112771" y="635218"/>
                  <a:pt x="111748" y="657375"/>
                </a:cubicBezTo>
                <a:cubicBezTo>
                  <a:pt x="110461" y="685439"/>
                  <a:pt x="104173" y="712557"/>
                  <a:pt x="94250" y="738767"/>
                </a:cubicBezTo>
                <a:cubicBezTo>
                  <a:pt x="85236" y="762589"/>
                  <a:pt x="75578" y="786109"/>
                  <a:pt x="65693" y="811106"/>
                </a:cubicBezTo>
                <a:lnTo>
                  <a:pt x="65731" y="811031"/>
                </a:lnTo>
                <a:cubicBezTo>
                  <a:pt x="70276" y="808190"/>
                  <a:pt x="73874" y="805956"/>
                  <a:pt x="77434" y="803721"/>
                </a:cubicBezTo>
                <a:cubicBezTo>
                  <a:pt x="106370" y="785314"/>
                  <a:pt x="136215" y="768763"/>
                  <a:pt x="169431" y="759257"/>
                </a:cubicBezTo>
                <a:cubicBezTo>
                  <a:pt x="202079" y="749901"/>
                  <a:pt x="234386" y="748652"/>
                  <a:pt x="266086" y="763612"/>
                </a:cubicBezTo>
                <a:cubicBezTo>
                  <a:pt x="284721" y="772399"/>
                  <a:pt x="303468" y="780997"/>
                  <a:pt x="322481" y="788875"/>
                </a:cubicBezTo>
                <a:cubicBezTo>
                  <a:pt x="402321" y="822052"/>
                  <a:pt x="485265" y="840497"/>
                  <a:pt x="572036" y="839967"/>
                </a:cubicBezTo>
                <a:cubicBezTo>
                  <a:pt x="608433" y="839740"/>
                  <a:pt x="644679" y="836596"/>
                  <a:pt x="680508" y="830157"/>
                </a:cubicBezTo>
                <a:cubicBezTo>
                  <a:pt x="760688" y="815727"/>
                  <a:pt x="835756" y="787966"/>
                  <a:pt x="903513" y="742100"/>
                </a:cubicBezTo>
                <a:cubicBezTo>
                  <a:pt x="966308" y="699604"/>
                  <a:pt x="1017060" y="646202"/>
                  <a:pt x="1049291" y="576778"/>
                </a:cubicBezTo>
                <a:cubicBezTo>
                  <a:pt x="1077887" y="515156"/>
                  <a:pt x="1086067" y="450770"/>
                  <a:pt x="1073000" y="383997"/>
                </a:cubicBezTo>
                <a:cubicBezTo>
                  <a:pt x="1059290" y="313853"/>
                  <a:pt x="1024219" y="255148"/>
                  <a:pt x="974679" y="204700"/>
                </a:cubicBezTo>
                <a:cubicBezTo>
                  <a:pt x="922185" y="151259"/>
                  <a:pt x="859389" y="113574"/>
                  <a:pt x="789549" y="87440"/>
                </a:cubicBezTo>
                <a:cubicBezTo>
                  <a:pt x="726563" y="63882"/>
                  <a:pt x="661343" y="51536"/>
                  <a:pt x="594117" y="48733"/>
                </a:cubicBezTo>
                <a:close/>
                <a:moveTo>
                  <a:pt x="529115" y="1073"/>
                </a:moveTo>
                <a:cubicBezTo>
                  <a:pt x="557284" y="-494"/>
                  <a:pt x="585538" y="-352"/>
                  <a:pt x="613887" y="1541"/>
                </a:cubicBezTo>
                <a:cubicBezTo>
                  <a:pt x="701339" y="7412"/>
                  <a:pt x="785042" y="28053"/>
                  <a:pt x="863745" y="67178"/>
                </a:cubicBezTo>
                <a:cubicBezTo>
                  <a:pt x="932941" y="101605"/>
                  <a:pt x="993578" y="147131"/>
                  <a:pt x="1041716" y="208108"/>
                </a:cubicBezTo>
                <a:cubicBezTo>
                  <a:pt x="1085234" y="263253"/>
                  <a:pt x="1114057" y="325026"/>
                  <a:pt x="1123487" y="395208"/>
                </a:cubicBezTo>
                <a:cubicBezTo>
                  <a:pt x="1135039" y="481031"/>
                  <a:pt x="1117048" y="560681"/>
                  <a:pt x="1072849" y="634650"/>
                </a:cubicBezTo>
                <a:cubicBezTo>
                  <a:pt x="1032097" y="702899"/>
                  <a:pt x="975398" y="755166"/>
                  <a:pt x="908020" y="796260"/>
                </a:cubicBezTo>
                <a:cubicBezTo>
                  <a:pt x="838142" y="838906"/>
                  <a:pt x="762317" y="865343"/>
                  <a:pt x="681606" y="878523"/>
                </a:cubicBezTo>
                <a:cubicBezTo>
                  <a:pt x="644224" y="884621"/>
                  <a:pt x="606615" y="887348"/>
                  <a:pt x="580482" y="887840"/>
                </a:cubicBezTo>
                <a:lnTo>
                  <a:pt x="580520" y="887878"/>
                </a:lnTo>
                <a:cubicBezTo>
                  <a:pt x="475077" y="888181"/>
                  <a:pt x="385732" y="867464"/>
                  <a:pt x="299567" y="831445"/>
                </a:cubicBezTo>
                <a:cubicBezTo>
                  <a:pt x="284001" y="824931"/>
                  <a:pt x="268207" y="818720"/>
                  <a:pt x="253436" y="810690"/>
                </a:cubicBezTo>
                <a:cubicBezTo>
                  <a:pt x="229613" y="797699"/>
                  <a:pt x="205525" y="798116"/>
                  <a:pt x="180604" y="805880"/>
                </a:cubicBezTo>
                <a:cubicBezTo>
                  <a:pt x="146593" y="816447"/>
                  <a:pt x="116748" y="835005"/>
                  <a:pt x="87471" y="854586"/>
                </a:cubicBezTo>
                <a:cubicBezTo>
                  <a:pt x="76942" y="861631"/>
                  <a:pt x="66716" y="869130"/>
                  <a:pt x="56414" y="876516"/>
                </a:cubicBezTo>
                <a:cubicBezTo>
                  <a:pt x="42703" y="886287"/>
                  <a:pt x="26606" y="886363"/>
                  <a:pt x="13957" y="876629"/>
                </a:cubicBezTo>
                <a:cubicBezTo>
                  <a:pt x="1079" y="866744"/>
                  <a:pt x="-3542" y="850534"/>
                  <a:pt x="2860" y="835043"/>
                </a:cubicBezTo>
                <a:cubicBezTo>
                  <a:pt x="16873" y="801032"/>
                  <a:pt x="31947" y="767437"/>
                  <a:pt x="45051" y="733085"/>
                </a:cubicBezTo>
                <a:cubicBezTo>
                  <a:pt x="52172" y="714375"/>
                  <a:pt x="56565" y="694605"/>
                  <a:pt x="61489" y="675138"/>
                </a:cubicBezTo>
                <a:cubicBezTo>
                  <a:pt x="67132" y="652792"/>
                  <a:pt x="61830" y="631923"/>
                  <a:pt x="50922" y="612228"/>
                </a:cubicBezTo>
                <a:cubicBezTo>
                  <a:pt x="34712" y="582913"/>
                  <a:pt x="22668" y="552084"/>
                  <a:pt x="15812" y="519209"/>
                </a:cubicBezTo>
                <a:cubicBezTo>
                  <a:pt x="-398" y="441301"/>
                  <a:pt x="7897" y="366120"/>
                  <a:pt x="40658" y="293818"/>
                </a:cubicBezTo>
                <a:cubicBezTo>
                  <a:pt x="76071" y="215683"/>
                  <a:pt x="132276" y="155311"/>
                  <a:pt x="202495" y="107362"/>
                </a:cubicBezTo>
                <a:cubicBezTo>
                  <a:pt x="276047" y="57179"/>
                  <a:pt x="357364" y="26273"/>
                  <a:pt x="444853" y="10858"/>
                </a:cubicBezTo>
                <a:cubicBezTo>
                  <a:pt x="472862" y="5916"/>
                  <a:pt x="500946" y="2640"/>
                  <a:pt x="529115" y="1073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 w="9525" cap="flat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4"/>
          <p:cNvSpPr txBox="1"/>
          <p:nvPr/>
        </p:nvSpPr>
        <p:spPr>
          <a:xfrm rot="0" flipH="0" flipV="0">
            <a:off x="889000" y="797827"/>
            <a:ext cx="5885467" cy="26890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47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56323" y="3182632"/>
            <a:ext cx="5432954" cy="1273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800" b="1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如果喜欢我们的内容，欢迎多多点赞、收藏、转发。也可以关注我们，第一时间收到更新～</a:t>
            </a:r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0" y="0"/>
            <a:ext cx="12217400" cy="6883400"/>
          </a:xfrm>
          <a:prstGeom prst="rect"/>
          <a:solidFill>
            <a:schemeClr val="bg1"/>
          </a:solidFill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25950" y="769326"/>
            <a:ext cx="3340100" cy="10414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8200">
                <a:ln w="6350">
                  <a:solidFill>
                    <a:srgbClr val="FFFFFF">
                      <a:alpha val="100000"/>
                    </a:srgbClr>
                  </a:solidFill>
                </a:ln>
                <a:gradFill>
                  <a:gsLst>
                    <a:gs pos="4000">
                      <a:srgbClr val="6085FB">
                        <a:alpha val="100000"/>
                      </a:srgbClr>
                    </a:gs>
                    <a:gs pos="100000">
                      <a:srgbClr val="063CE8">
                        <a:alpha val="100000"/>
                      </a:srgbClr>
                    </a:gs>
                  </a:gsLst>
                  <a:lin ang="5400000" scaled="0"/>
                </a:gra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5105400" y="1874696"/>
            <a:ext cx="1981200" cy="30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00000"/>
              </a:lnSpc>
            </a:pPr>
            <a:r>
              <a:rPr kumimoji="1" lang="en-US" altLang="zh-CN" sz="2400">
                <a:ln w="12700">
                  <a:noFill/>
                </a:ln>
                <a:solidFill>
                  <a:srgbClr val="BFBFBF">
                    <a:alpha val="50000"/>
                  </a:srgbClr>
                </a:solidFill>
                <a:latin typeface="OPPOSans H"/>
                <a:ea typeface="OPPOSans H"/>
                <a:cs typeface="OPPOSans H"/>
              </a:rPr>
              <a:t>CONTENT</a:t>
            </a: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20034921" flipH="0" flipV="0">
            <a:off x="6907308" y="5541531"/>
            <a:ext cx="5594379" cy="2530471"/>
          </a:xfrm>
          <a:custGeom>
            <a:avLst/>
            <a:gdLst>
              <a:gd name="connsiteX0" fmla="*/ 5594379 w 5594379"/>
              <a:gd name="connsiteY0" fmla="*/ 1422171 h 2530471"/>
              <a:gd name="connsiteX1" fmla="*/ 5051796 w 5594379"/>
              <a:gd name="connsiteY1" fmla="*/ 2530471 h 2530471"/>
              <a:gd name="connsiteX2" fmla="*/ 0 w 5594379"/>
              <a:gd name="connsiteY2" fmla="*/ 57299 h 2530471"/>
              <a:gd name="connsiteX3" fmla="*/ 167768 w 5594379"/>
              <a:gd name="connsiteY3" fmla="*/ 13154 h 2530471"/>
              <a:gd name="connsiteX4" fmla="*/ 4701668 w 5594379"/>
              <a:gd name="connsiteY4" fmla="*/ 1493437 h 2530471"/>
              <a:gd name="connsiteX5" fmla="*/ 5509210 w 5594379"/>
              <a:gd name="connsiteY5" fmla="*/ 1446617 h 2530471"/>
            </a:gdLst>
            <a:rect l="l" t="t" r="r" b="b"/>
            <a:pathLst>
              <a:path w="5594379" h="2530471">
                <a:moveTo>
                  <a:pt x="5594379" y="1422171"/>
                </a:moveTo>
                <a:lnTo>
                  <a:pt x="5051796" y="2530471"/>
                </a:lnTo>
                <a:lnTo>
                  <a:pt x="0" y="57299"/>
                </a:lnTo>
                <a:lnTo>
                  <a:pt x="167768" y="13154"/>
                </a:lnTo>
                <a:cubicBezTo>
                  <a:pt x="1152018" y="-156911"/>
                  <a:pt x="3514218" y="1376068"/>
                  <a:pt x="4701668" y="1493437"/>
                </a:cubicBezTo>
                <a:cubicBezTo>
                  <a:pt x="4998531" y="1522779"/>
                  <a:pt x="5265231" y="1500023"/>
                  <a:pt x="5509210" y="1446617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38100" cap="flat">
            <a:solidFill>
              <a:schemeClr val="bg1"/>
            </a:solidFill>
            <a:miter/>
          </a:ln>
          <a:effectLst>
            <a:outerShdw dist="38100" blurRad="355600" dir="16200000" sx="100000" sy="100000" kx="0" ky="0" algn="b" rotWithShape="0">
              <a:schemeClr val="accent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651866" y="2990539"/>
            <a:ext cx="3057949" cy="2947498"/>
          </a:xfrm>
          <a:prstGeom prst="parallelogram">
            <a:avLst>
              <a:gd name="adj" fmla="val 27216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25400" cap="sq">
            <a:gradFill>
              <a:gsLst>
                <a:gs pos="0">
                  <a:schemeClr val="bg1"/>
                </a:gs>
                <a:gs pos="100000">
                  <a:schemeClr val="bg1">
                    <a:alpha val="6200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1781092" y="3157520"/>
            <a:ext cx="1066800" cy="723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20034921" flipH="1" flipV="1">
            <a:off x="-237498" y="-1167710"/>
            <a:ext cx="5239696" cy="2438986"/>
          </a:xfrm>
          <a:custGeom>
            <a:avLst/>
            <a:gdLst>
              <a:gd name="connsiteX0" fmla="*/ 4779770 w 5239696"/>
              <a:gd name="connsiteY0" fmla="*/ 2438986 h 2438986"/>
              <a:gd name="connsiteX1" fmla="*/ 0 w 5239696"/>
              <a:gd name="connsiteY1" fmla="*/ 98988 h 2438986"/>
              <a:gd name="connsiteX2" fmla="*/ 85938 w 5239696"/>
              <a:gd name="connsiteY2" fmla="*/ 60922 h 2438986"/>
              <a:gd name="connsiteX3" fmla="*/ 267471 w 5239696"/>
              <a:gd name="connsiteY3" fmla="*/ 13154 h 2438986"/>
              <a:gd name="connsiteX4" fmla="*/ 4801371 w 5239696"/>
              <a:gd name="connsiteY4" fmla="*/ 1493436 h 2438986"/>
              <a:gd name="connsiteX5" fmla="*/ 5224973 w 5239696"/>
              <a:gd name="connsiteY5" fmla="*/ 1501057 h 2438986"/>
              <a:gd name="connsiteX6" fmla="*/ 5239696 w 5239696"/>
              <a:gd name="connsiteY6" fmla="*/ 1499524 h 2438986"/>
            </a:gdLst>
            <a:rect l="l" t="t" r="r" b="b"/>
            <a:pathLst>
              <a:path w="5239696" h="2438986">
                <a:moveTo>
                  <a:pt x="4779770" y="2438986"/>
                </a:moveTo>
                <a:lnTo>
                  <a:pt x="0" y="98988"/>
                </a:lnTo>
                <a:lnTo>
                  <a:pt x="85938" y="60922"/>
                </a:lnTo>
                <a:cubicBezTo>
                  <a:pt x="145374" y="39886"/>
                  <a:pt x="205955" y="23783"/>
                  <a:pt x="267471" y="13154"/>
                </a:cubicBezTo>
                <a:cubicBezTo>
                  <a:pt x="1251721" y="-156911"/>
                  <a:pt x="3613921" y="1376067"/>
                  <a:pt x="4801371" y="1493436"/>
                </a:cubicBezTo>
                <a:cubicBezTo>
                  <a:pt x="4949802" y="1508107"/>
                  <a:pt x="5090693" y="1509754"/>
                  <a:pt x="5224973" y="1501057"/>
                </a:cubicBezTo>
                <a:lnTo>
                  <a:pt x="5239696" y="149952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 w="38100" cap="flat">
            <a:solidFill>
              <a:schemeClr val="bg1"/>
            </a:solidFill>
            <a:miter/>
          </a:ln>
          <a:effectLst>
            <a:outerShdw dist="38100" blurRad="355600" dir="16200000" sx="100000" sy="100000" kx="0" ky="0" algn="b" rotWithShape="0">
              <a:schemeClr val="accent1">
                <a:alpha val="16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154294" y="4167554"/>
            <a:ext cx="1964192" cy="15331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精准选题：洞察客户痛点与行业趋势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3339385" y="2468024"/>
            <a:ext cx="3057949" cy="2947498"/>
          </a:xfrm>
          <a:prstGeom prst="parallelogram">
            <a:avLst>
              <a:gd name="adj" fmla="val 27216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25400" cap="sq">
            <a:gradFill>
              <a:gsLst>
                <a:gs pos="0">
                  <a:schemeClr val="bg1"/>
                </a:gs>
                <a:gs pos="100000">
                  <a:schemeClr val="bg1">
                    <a:alpha val="6200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468610" y="2660405"/>
            <a:ext cx="1066800" cy="69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3918013" y="3645039"/>
            <a:ext cx="1976892" cy="15331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内容创作：打造高价值专业内容体系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5781966" y="2990539"/>
            <a:ext cx="3057949" cy="2947498"/>
          </a:xfrm>
          <a:prstGeom prst="parallelogram">
            <a:avLst>
              <a:gd name="adj" fmla="val 27216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25400" cap="sq">
            <a:gradFill>
              <a:gsLst>
                <a:gs pos="0">
                  <a:schemeClr val="bg1"/>
                </a:gs>
                <a:gs pos="100000">
                  <a:schemeClr val="bg1">
                    <a:alpha val="6200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6747907" y="3182920"/>
            <a:ext cx="1422400" cy="69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03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6335194" y="4167554"/>
            <a:ext cx="1976892" cy="15331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分发策略：多渠道触达目标决策者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69485" y="2470434"/>
            <a:ext cx="3057949" cy="2947498"/>
          </a:xfrm>
          <a:prstGeom prst="parallelogram">
            <a:avLst>
              <a:gd name="adj" fmla="val 27216"/>
            </a:avLst>
          </a:prstGeom>
          <a:gradFill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2700000" scaled="0"/>
          </a:gradFill>
          <a:ln w="25400" cap="sq">
            <a:gradFill>
              <a:gsLst>
                <a:gs pos="0">
                  <a:schemeClr val="bg1"/>
                </a:gs>
                <a:gs pos="100000">
                  <a:schemeClr val="bg1">
                    <a:alpha val="62000"/>
                  </a:schemeClr>
                </a:gs>
              </a:gsLst>
              <a:lin ang="0" scaled="0"/>
            </a:gra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598711" y="2637415"/>
            <a:ext cx="1219200" cy="7239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3200">
                <a:ln w="12700">
                  <a:solidFill>
                    <a:srgbClr val="FFFFFF">
                      <a:alpha val="100000"/>
                    </a:srgbClr>
                  </a:solidFill>
                </a:ln>
                <a:noFill/>
                <a:latin typeface="OPPOSans H"/>
                <a:ea typeface="OPPOSans H"/>
                <a:cs typeface="OPPOSans H"/>
              </a:rPr>
              <a:t>04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048114" y="3647449"/>
            <a:ext cx="1938792" cy="15331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kumimoji="1" lang="en-US" altLang="zh-CN" sz="1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转化设计：从线索到成交的闭环路径</a:t>
            </a:r>
            <a:endParaRPr kumimoji="1" lang="zh-CN" altLang="en-US"/>
          </a:p>
        </p:txBody>
      </p: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精准选题：洞察客户痛点与行业趋势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8147283" y="1762602"/>
            <a:ext cx="2615876" cy="3617682"/>
          </a:xfrm>
          <a:prstGeom prst="roundRect">
            <a:avLst>
              <a:gd name="adj" fmla="val 4833"/>
            </a:avLst>
          </a:prstGeom>
          <a:noFill/>
          <a:ln w="254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1428841" y="1762602"/>
            <a:ext cx="2615876" cy="3617682"/>
          </a:xfrm>
          <a:prstGeom prst="roundRect">
            <a:avLst>
              <a:gd name="adj" fmla="val 4833"/>
            </a:avLst>
          </a:prstGeom>
          <a:noFill/>
          <a:ln w="254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1">
            <a:off x="0" y="6308730"/>
            <a:ext cx="12192000" cy="549270"/>
          </a:xfrm>
          <a:custGeom>
            <a:avLst/>
            <a:gdLst>
              <a:gd name="connsiteX0" fmla="*/ 0 w 12192000"/>
              <a:gd name="connsiteY0" fmla="*/ 0 h 549270"/>
              <a:gd name="connsiteX1" fmla="*/ 12192000 w 12192000"/>
              <a:gd name="connsiteY1" fmla="*/ 0 h 549270"/>
              <a:gd name="connsiteX2" fmla="*/ 12192000 w 12192000"/>
              <a:gd name="connsiteY2" fmla="*/ 549270 h 549270"/>
              <a:gd name="connsiteX3" fmla="*/ 12170419 w 12192000"/>
              <a:gd name="connsiteY3" fmla="*/ 442374 h 549270"/>
              <a:gd name="connsiteX4" fmla="*/ 11917363 w 12192000"/>
              <a:gd name="connsiteY4" fmla="*/ 274637 h 549270"/>
              <a:gd name="connsiteX5" fmla="*/ 0 w 12192000"/>
              <a:gd name="connsiteY5" fmla="*/ 274637 h 549270"/>
            </a:gdLst>
            <a:rect l="l" t="t" r="r" b="b"/>
            <a:pathLst>
              <a:path w="12192000" h="549270">
                <a:moveTo>
                  <a:pt x="0" y="0"/>
                </a:moveTo>
                <a:lnTo>
                  <a:pt x="12192000" y="0"/>
                </a:lnTo>
                <a:lnTo>
                  <a:pt x="12192000" y="549270"/>
                </a:lnTo>
                <a:lnTo>
                  <a:pt x="12170419" y="442374"/>
                </a:lnTo>
                <a:cubicBezTo>
                  <a:pt x="12128726" y="343802"/>
                  <a:pt x="12031122" y="274637"/>
                  <a:pt x="11917363" y="274637"/>
                </a:cubicBezTo>
                <a:lnTo>
                  <a:pt x="0" y="274637"/>
                </a:ln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6" name="线条 1"/>
          <p:cNvCxnSpPr/>
          <p:nvPr/>
        </p:nvCxnSpPr>
        <p:spPr>
          <a:xfrm rot="0" flipH="0" flipV="0">
            <a:off x="2444519" y="3545852"/>
            <a:ext cx="584521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7" name="标题 1"/>
          <p:cNvSpPr txBox="1"/>
          <p:nvPr/>
        </p:nvSpPr>
        <p:spPr>
          <a:xfrm rot="0" flipH="0" flipV="0">
            <a:off x="4788062" y="1762602"/>
            <a:ext cx="2615876" cy="3617682"/>
          </a:xfrm>
          <a:prstGeom prst="roundRect">
            <a:avLst>
              <a:gd name="adj" fmla="val 4833"/>
            </a:avLst>
          </a:prstGeom>
          <a:solidFill>
            <a:schemeClr val="bg1"/>
          </a:solidFill>
          <a:ln w="25400" cap="flat">
            <a:solidFill>
              <a:schemeClr val="accent1"/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5690763" y="2131623"/>
            <a:ext cx="810474" cy="784328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9" name="线条 1"/>
          <p:cNvCxnSpPr/>
          <p:nvPr/>
        </p:nvCxnSpPr>
        <p:spPr>
          <a:xfrm rot="0" flipH="0" flipV="0">
            <a:off x="5803740" y="3545852"/>
            <a:ext cx="584521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10" name="标题 1"/>
          <p:cNvSpPr txBox="1"/>
          <p:nvPr/>
        </p:nvSpPr>
        <p:spPr>
          <a:xfrm rot="0" flipH="0" flipV="0">
            <a:off x="9007283" y="2131623"/>
            <a:ext cx="895876" cy="784328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cxnSp>
        <p:nvCxnSpPr>
          <p:cNvPr id="11" name="线条 1"/>
          <p:cNvCxnSpPr/>
          <p:nvPr/>
        </p:nvCxnSpPr>
        <p:spPr>
          <a:xfrm rot="0" flipH="0" flipV="0">
            <a:off x="9162961" y="3545852"/>
            <a:ext cx="584521" cy="0"/>
          </a:xfrm>
          <a:prstGeom prst="line">
            <a:avLst/>
          </a:prstGeom>
          <a:noFill/>
          <a:ln w="38100" cap="sq">
            <a:solidFill>
              <a:schemeClr val="accent1"/>
            </a:solidFill>
            <a:miter/>
          </a:ln>
        </p:spPr>
      </p:cxnSp>
      <p:sp>
        <p:nvSpPr>
          <p:cNvPr id="12" name="标题 1"/>
          <p:cNvSpPr txBox="1"/>
          <p:nvPr/>
        </p:nvSpPr>
        <p:spPr>
          <a:xfrm rot="0" flipH="0" flipV="0">
            <a:off x="1590286" y="3648588"/>
            <a:ext cx="2348100" cy="15249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34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B2B采购通常涉及多个角色（如技术评估者、业务负责人、财务审批人等），需分别梳理各角色关注的核心问题。例如，技术团队更关注系统兼容性与实施成本，而高管则聚焦ROI和战略匹配度。
利用CRM数据、客户访谈或销售反馈，提炼出不同角色在购买旅程中遇到的真实障碍，确保内容能精准击中其“关键时刻”。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4917686" y="3648588"/>
            <a:ext cx="2348100" cy="15249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34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不仅记录基础信息（行业、规模、地域），还需纳入行为数据（如官网浏览路径、内容下载偏好）和意图信号（如搜索关键词、竞品对比行为）。
定期更新画像，结合市场变化（如政策调整、技术演进）动态调整内容方向，避免内容与客户当前需求脱节。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918560" y="3037256"/>
            <a:ext cx="2326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构建动态客户画像模板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84060" y="3037256"/>
            <a:ext cx="2326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分析客户决策流程中的内容缺口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83186" y="3648588"/>
            <a:ext cx="2348100" cy="15249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934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绘制典型客户的完整决策流程图（从问题意识到方案评估再到最终签约），识别每个阶段缺乏的权威、可信内容。
针对“评估阶段”缺乏横向对比资料、“验证阶段”缺少成功案例等问题，优先开发对应内容资产。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2344615" y="2131623"/>
            <a:ext cx="784328" cy="784328"/>
          </a:xfrm>
          <a:custGeom>
            <a:avLst/>
            <a:gdLst>
              <a:gd name="connsiteX0" fmla="*/ 438553 w 720000"/>
              <a:gd name="connsiteY0" fmla="*/ 189601 h 720000"/>
              <a:gd name="connsiteX1" fmla="*/ 373556 w 720000"/>
              <a:gd name="connsiteY1" fmla="*/ 216451 h 720000"/>
              <a:gd name="connsiteX2" fmla="*/ 232180 w 720000"/>
              <a:gd name="connsiteY2" fmla="*/ 357827 h 720000"/>
              <a:gd name="connsiteX3" fmla="*/ 191861 w 720000"/>
              <a:gd name="connsiteY3" fmla="*/ 528226 h 720000"/>
              <a:gd name="connsiteX4" fmla="*/ 362260 w 720000"/>
              <a:gd name="connsiteY4" fmla="*/ 487907 h 720000"/>
              <a:gd name="connsiteX5" fmla="*/ 503636 w 720000"/>
              <a:gd name="connsiteY5" fmla="*/ 346444 h 720000"/>
              <a:gd name="connsiteX6" fmla="*/ 503636 w 720000"/>
              <a:gd name="connsiteY6" fmla="*/ 216365 h 720000"/>
              <a:gd name="connsiteX7" fmla="*/ 438553 w 720000"/>
              <a:gd name="connsiteY7" fmla="*/ 189601 h 720000"/>
              <a:gd name="connsiteX8" fmla="*/ 438553 w 720000"/>
              <a:gd name="connsiteY8" fmla="*/ 141636 h 720000"/>
              <a:gd name="connsiteX9" fmla="*/ 537524 w 720000"/>
              <a:gd name="connsiteY9" fmla="*/ 182476 h 720000"/>
              <a:gd name="connsiteX10" fmla="*/ 537524 w 720000"/>
              <a:gd name="connsiteY10" fmla="*/ 380420 h 720000"/>
              <a:gd name="connsiteX11" fmla="*/ 396149 w 720000"/>
              <a:gd name="connsiteY11" fmla="*/ 521796 h 720000"/>
              <a:gd name="connsiteX12" fmla="*/ 141637 w 720000"/>
              <a:gd name="connsiteY12" fmla="*/ 578364 h 720000"/>
              <a:gd name="connsiteX13" fmla="*/ 198205 w 720000"/>
              <a:gd name="connsiteY13" fmla="*/ 323852 h 720000"/>
              <a:gd name="connsiteX14" fmla="*/ 339581 w 720000"/>
              <a:gd name="connsiteY14" fmla="*/ 182476 h 720000"/>
              <a:gd name="connsiteX15" fmla="*/ 438553 w 720000"/>
              <a:gd name="connsiteY15" fmla="*/ 141636 h 720000"/>
              <a:gd name="connsiteX16" fmla="*/ 120000 w 720000"/>
              <a:gd name="connsiteY16" fmla="*/ 47965 h 720000"/>
              <a:gd name="connsiteX17" fmla="*/ 47965 w 720000"/>
              <a:gd name="connsiteY17" fmla="*/ 120000 h 720000"/>
              <a:gd name="connsiteX18" fmla="*/ 47965 w 720000"/>
              <a:gd name="connsiteY18" fmla="*/ 600000 h 720000"/>
              <a:gd name="connsiteX19" fmla="*/ 120000 w 720000"/>
              <a:gd name="connsiteY19" fmla="*/ 672035 h 720000"/>
              <a:gd name="connsiteX20" fmla="*/ 600000 w 720000"/>
              <a:gd name="connsiteY20" fmla="*/ 672035 h 720000"/>
              <a:gd name="connsiteX21" fmla="*/ 672035 w 720000"/>
              <a:gd name="connsiteY21" fmla="*/ 600000 h 720000"/>
              <a:gd name="connsiteX22" fmla="*/ 672035 w 720000"/>
              <a:gd name="connsiteY22" fmla="*/ 120000 h 720000"/>
              <a:gd name="connsiteX23" fmla="*/ 600000 w 720000"/>
              <a:gd name="connsiteY23" fmla="*/ 47965 h 720000"/>
              <a:gd name="connsiteX24" fmla="*/ 120000 w 720000"/>
              <a:gd name="connsiteY24" fmla="*/ 0 h 720000"/>
              <a:gd name="connsiteX25" fmla="*/ 600000 w 720000"/>
              <a:gd name="connsiteY25" fmla="*/ 0 h 720000"/>
              <a:gd name="connsiteX26" fmla="*/ 720000 w 720000"/>
              <a:gd name="connsiteY26" fmla="*/ 120000 h 720000"/>
              <a:gd name="connsiteX27" fmla="*/ 720000 w 720000"/>
              <a:gd name="connsiteY27" fmla="*/ 600000 h 720000"/>
              <a:gd name="connsiteX28" fmla="*/ 600000 w 720000"/>
              <a:gd name="connsiteY28" fmla="*/ 720000 h 720000"/>
              <a:gd name="connsiteX29" fmla="*/ 120000 w 720000"/>
              <a:gd name="connsiteY29" fmla="*/ 720000 h 720000"/>
              <a:gd name="connsiteX30" fmla="*/ 0 w 720000"/>
              <a:gd name="connsiteY30" fmla="*/ 600000 h 720000"/>
              <a:gd name="connsiteX31" fmla="*/ 0 w 720000"/>
              <a:gd name="connsiteY31" fmla="*/ 120000 h 720000"/>
              <a:gd name="connsiteX32" fmla="*/ 120000 w 720000"/>
              <a:gd name="connsiteY32" fmla="*/ 0 h 720000"/>
            </a:gdLst>
            <a:rect l="l" t="t" r="r" b="b"/>
            <a:pathLst>
              <a:path w="720000" h="720000">
                <a:moveTo>
                  <a:pt x="438553" y="189601"/>
                </a:moveTo>
                <a:cubicBezTo>
                  <a:pt x="413875" y="189601"/>
                  <a:pt x="390761" y="199073"/>
                  <a:pt x="373556" y="216451"/>
                </a:cubicBezTo>
                <a:lnTo>
                  <a:pt x="232180" y="357827"/>
                </a:lnTo>
                <a:cubicBezTo>
                  <a:pt x="212456" y="377465"/>
                  <a:pt x="197336" y="453584"/>
                  <a:pt x="191861" y="528226"/>
                </a:cubicBezTo>
                <a:cubicBezTo>
                  <a:pt x="266503" y="522665"/>
                  <a:pt x="342622" y="507545"/>
                  <a:pt x="362260" y="487907"/>
                </a:cubicBezTo>
                <a:lnTo>
                  <a:pt x="503636" y="346444"/>
                </a:lnTo>
                <a:cubicBezTo>
                  <a:pt x="539523" y="310557"/>
                  <a:pt x="539523" y="252252"/>
                  <a:pt x="503636" y="216365"/>
                </a:cubicBezTo>
                <a:cubicBezTo>
                  <a:pt x="486344" y="199073"/>
                  <a:pt x="463230" y="189601"/>
                  <a:pt x="438553" y="189601"/>
                </a:cubicBezTo>
                <a:close/>
                <a:moveTo>
                  <a:pt x="438553" y="141636"/>
                </a:moveTo>
                <a:cubicBezTo>
                  <a:pt x="474440" y="141636"/>
                  <a:pt x="510327" y="155191"/>
                  <a:pt x="537524" y="182476"/>
                </a:cubicBezTo>
                <a:cubicBezTo>
                  <a:pt x="592007" y="236872"/>
                  <a:pt x="592007" y="325938"/>
                  <a:pt x="537524" y="380420"/>
                </a:cubicBezTo>
                <a:lnTo>
                  <a:pt x="396149" y="521796"/>
                </a:lnTo>
                <a:cubicBezTo>
                  <a:pt x="341753" y="576278"/>
                  <a:pt x="141637" y="578364"/>
                  <a:pt x="141637" y="578364"/>
                </a:cubicBezTo>
                <a:cubicBezTo>
                  <a:pt x="141637" y="578364"/>
                  <a:pt x="143723" y="378334"/>
                  <a:pt x="198205" y="323852"/>
                </a:cubicBezTo>
                <a:lnTo>
                  <a:pt x="339581" y="182476"/>
                </a:lnTo>
                <a:cubicBezTo>
                  <a:pt x="366778" y="155278"/>
                  <a:pt x="402666" y="141636"/>
                  <a:pt x="438553" y="141636"/>
                </a:cubicBezTo>
                <a:close/>
                <a:moveTo>
                  <a:pt x="120000" y="47965"/>
                </a:moveTo>
                <a:cubicBezTo>
                  <a:pt x="80290" y="47965"/>
                  <a:pt x="47965" y="80290"/>
                  <a:pt x="47965" y="120000"/>
                </a:cubicBezTo>
                <a:lnTo>
                  <a:pt x="47965" y="600000"/>
                </a:lnTo>
                <a:cubicBezTo>
                  <a:pt x="47965" y="639711"/>
                  <a:pt x="80290" y="672035"/>
                  <a:pt x="120000" y="672035"/>
                </a:cubicBezTo>
                <a:lnTo>
                  <a:pt x="600000" y="672035"/>
                </a:lnTo>
                <a:cubicBezTo>
                  <a:pt x="639711" y="672035"/>
                  <a:pt x="672035" y="639711"/>
                  <a:pt x="672035" y="600000"/>
                </a:cubicBezTo>
                <a:lnTo>
                  <a:pt x="672035" y="120000"/>
                </a:lnTo>
                <a:cubicBezTo>
                  <a:pt x="672035" y="80290"/>
                  <a:pt x="639711" y="47965"/>
                  <a:pt x="600000" y="47965"/>
                </a:cubicBezTo>
                <a:close/>
                <a:moveTo>
                  <a:pt x="120000" y="0"/>
                </a:moveTo>
                <a:lnTo>
                  <a:pt x="600000" y="0"/>
                </a:lnTo>
                <a:cubicBezTo>
                  <a:pt x="666040" y="0"/>
                  <a:pt x="720000" y="54048"/>
                  <a:pt x="720000" y="120000"/>
                </a:cubicBezTo>
                <a:lnTo>
                  <a:pt x="720000" y="600000"/>
                </a:lnTo>
                <a:cubicBezTo>
                  <a:pt x="720000" y="666039"/>
                  <a:pt x="666040" y="720000"/>
                  <a:pt x="600000" y="720000"/>
                </a:cubicBezTo>
                <a:lnTo>
                  <a:pt x="120000" y="720000"/>
                </a:lnTo>
                <a:cubicBezTo>
                  <a:pt x="53961" y="720000"/>
                  <a:pt x="0" y="666039"/>
                  <a:pt x="0" y="600000"/>
                </a:cubicBezTo>
                <a:lnTo>
                  <a:pt x="0" y="120000"/>
                </a:lnTo>
                <a:cubicBezTo>
                  <a:pt x="0" y="53961"/>
                  <a:pt x="53961" y="0"/>
                  <a:pt x="120000" y="0"/>
                </a:cubicBezTo>
                <a:close/>
              </a:path>
            </a:pathLst>
          </a:custGeom>
          <a:solidFill>
            <a:schemeClr val="accent1"/>
          </a:solidFill>
          <a:ln cap="flat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591160" y="3037256"/>
            <a:ext cx="2326600" cy="5117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50000"/>
              </a:lnSpc>
            </a:pPr>
            <a:r>
              <a:rPr kumimoji="1" lang="en-US" altLang="zh-CN" sz="1332">
                <a:ln w="12700">
                  <a:noFill/>
                </a:ln>
                <a:solidFill>
                  <a:srgbClr val="042DAE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明确核心角色与关键痛点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深度理解目标客户画像与决策链</a:t>
            </a: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3581370" y="3523652"/>
            <a:ext cx="336124" cy="304734"/>
          </a:xfrm>
          <a:custGeom>
            <a:avLst/>
            <a:gdLst>
              <a:gd name="connsiteX0" fmla="*/ 351048 w 1543905"/>
              <a:gd name="connsiteY0" fmla="*/ 523317 h 1399728"/>
              <a:gd name="connsiteX1" fmla="*/ 351048 w 1543905"/>
              <a:gd name="connsiteY1" fmla="*/ 523317 h 1399728"/>
              <a:gd name="connsiteX2" fmla="*/ 351420 w 1543905"/>
              <a:gd name="connsiteY2" fmla="*/ 523503 h 1399728"/>
              <a:gd name="connsiteX3" fmla="*/ 351420 w 1543905"/>
              <a:gd name="connsiteY3" fmla="*/ 1020031 h 1399728"/>
              <a:gd name="connsiteX4" fmla="*/ 351048 w 1543905"/>
              <a:gd name="connsiteY4" fmla="*/ 1020403 h 1399728"/>
              <a:gd name="connsiteX5" fmla="*/ 163525 w 1543905"/>
              <a:gd name="connsiteY5" fmla="*/ 1020403 h 1399728"/>
              <a:gd name="connsiteX6" fmla="*/ 163153 w 1543905"/>
              <a:gd name="connsiteY6" fmla="*/ 1020031 h 1399728"/>
              <a:gd name="connsiteX7" fmla="*/ 163153 w 1543905"/>
              <a:gd name="connsiteY7" fmla="*/ 523503 h 1399728"/>
              <a:gd name="connsiteX8" fmla="*/ 163153 w 1543905"/>
              <a:gd name="connsiteY8" fmla="*/ 523317 h 1399728"/>
              <a:gd name="connsiteX9" fmla="*/ 163339 w 1543905"/>
              <a:gd name="connsiteY9" fmla="*/ 523131 h 1399728"/>
              <a:gd name="connsiteX10" fmla="*/ 351048 w 1543905"/>
              <a:gd name="connsiteY10" fmla="*/ 523131 h 1399728"/>
              <a:gd name="connsiteX11" fmla="*/ 351048 w 1543905"/>
              <a:gd name="connsiteY11" fmla="*/ 411696 h 1399728"/>
              <a:gd name="connsiteX12" fmla="*/ 163339 w 1543905"/>
              <a:gd name="connsiteY12" fmla="*/ 411696 h 1399728"/>
              <a:gd name="connsiteX13" fmla="*/ 51346 w 1543905"/>
              <a:gd name="connsiteY13" fmla="*/ 523689 h 1399728"/>
              <a:gd name="connsiteX14" fmla="*/ 51346 w 1543905"/>
              <a:gd name="connsiteY14" fmla="*/ 1020217 h 1399728"/>
              <a:gd name="connsiteX15" fmla="*/ 163339 w 1543905"/>
              <a:gd name="connsiteY15" fmla="*/ 1132210 h 1399728"/>
              <a:gd name="connsiteX16" fmla="*/ 351048 w 1543905"/>
              <a:gd name="connsiteY16" fmla="*/ 1132210 h 1399728"/>
              <a:gd name="connsiteX17" fmla="*/ 463042 w 1543905"/>
              <a:gd name="connsiteY17" fmla="*/ 1020217 h 1399728"/>
              <a:gd name="connsiteX18" fmla="*/ 463042 w 1543905"/>
              <a:gd name="connsiteY18" fmla="*/ 523503 h 1399728"/>
              <a:gd name="connsiteX19" fmla="*/ 351048 w 1543905"/>
              <a:gd name="connsiteY19" fmla="*/ 411696 h 1399728"/>
              <a:gd name="connsiteX20" fmla="*/ 865808 w 1543905"/>
              <a:gd name="connsiteY20" fmla="*/ 111621 h 1399728"/>
              <a:gd name="connsiteX21" fmla="*/ 866180 w 1543905"/>
              <a:gd name="connsiteY21" fmla="*/ 111807 h 1399728"/>
              <a:gd name="connsiteX22" fmla="*/ 866180 w 1543905"/>
              <a:gd name="connsiteY22" fmla="*/ 1020031 h 1399728"/>
              <a:gd name="connsiteX23" fmla="*/ 865808 w 1543905"/>
              <a:gd name="connsiteY23" fmla="*/ 1020403 h 1399728"/>
              <a:gd name="connsiteX24" fmla="*/ 678284 w 1543905"/>
              <a:gd name="connsiteY24" fmla="*/ 1020403 h 1399728"/>
              <a:gd name="connsiteX25" fmla="*/ 677912 w 1543905"/>
              <a:gd name="connsiteY25" fmla="*/ 1020031 h 1399728"/>
              <a:gd name="connsiteX26" fmla="*/ 677912 w 1543905"/>
              <a:gd name="connsiteY26" fmla="*/ 111993 h 1399728"/>
              <a:gd name="connsiteX27" fmla="*/ 677912 w 1543905"/>
              <a:gd name="connsiteY27" fmla="*/ 111807 h 1399728"/>
              <a:gd name="connsiteX28" fmla="*/ 678098 w 1543905"/>
              <a:gd name="connsiteY28" fmla="*/ 111621 h 1399728"/>
              <a:gd name="connsiteX29" fmla="*/ 865808 w 1543905"/>
              <a:gd name="connsiteY29" fmla="*/ 111621 h 1399728"/>
              <a:gd name="connsiteX30" fmla="*/ 865808 w 1543905"/>
              <a:gd name="connsiteY30" fmla="*/ 0 h 1399728"/>
              <a:gd name="connsiteX31" fmla="*/ 677912 w 1543905"/>
              <a:gd name="connsiteY31" fmla="*/ 0 h 1399728"/>
              <a:gd name="connsiteX32" fmla="*/ 565919 w 1543905"/>
              <a:gd name="connsiteY32" fmla="*/ 111993 h 1399728"/>
              <a:gd name="connsiteX33" fmla="*/ 565919 w 1543905"/>
              <a:gd name="connsiteY33" fmla="*/ 1020217 h 1399728"/>
              <a:gd name="connsiteX34" fmla="*/ 677912 w 1543905"/>
              <a:gd name="connsiteY34" fmla="*/ 1132210 h 1399728"/>
              <a:gd name="connsiteX35" fmla="*/ 865622 w 1543905"/>
              <a:gd name="connsiteY35" fmla="*/ 1132210 h 1399728"/>
              <a:gd name="connsiteX36" fmla="*/ 977615 w 1543905"/>
              <a:gd name="connsiteY36" fmla="*/ 1020217 h 1399728"/>
              <a:gd name="connsiteX37" fmla="*/ 977615 w 1543905"/>
              <a:gd name="connsiteY37" fmla="*/ 111993 h 1399728"/>
              <a:gd name="connsiteX38" fmla="*/ 865808 w 1543905"/>
              <a:gd name="connsiteY38" fmla="*/ 0 h 1399728"/>
              <a:gd name="connsiteX39" fmla="*/ 1380381 w 1543905"/>
              <a:gd name="connsiteY39" fmla="*/ 729072 h 1399728"/>
              <a:gd name="connsiteX40" fmla="*/ 1380753 w 1543905"/>
              <a:gd name="connsiteY40" fmla="*/ 729258 h 1399728"/>
              <a:gd name="connsiteX41" fmla="*/ 1380753 w 1543905"/>
              <a:gd name="connsiteY41" fmla="*/ 1020031 h 1399728"/>
              <a:gd name="connsiteX42" fmla="*/ 1380381 w 1543905"/>
              <a:gd name="connsiteY42" fmla="*/ 1020403 h 1399728"/>
              <a:gd name="connsiteX43" fmla="*/ 1192858 w 1543905"/>
              <a:gd name="connsiteY43" fmla="*/ 1020403 h 1399728"/>
              <a:gd name="connsiteX44" fmla="*/ 1192485 w 1543905"/>
              <a:gd name="connsiteY44" fmla="*/ 1020031 h 1399728"/>
              <a:gd name="connsiteX45" fmla="*/ 1192485 w 1543905"/>
              <a:gd name="connsiteY45" fmla="*/ 729444 h 1399728"/>
              <a:gd name="connsiteX46" fmla="*/ 1192485 w 1543905"/>
              <a:gd name="connsiteY46" fmla="*/ 729258 h 1399728"/>
              <a:gd name="connsiteX47" fmla="*/ 1192671 w 1543905"/>
              <a:gd name="connsiteY47" fmla="*/ 729072 h 1399728"/>
              <a:gd name="connsiteX48" fmla="*/ 1380381 w 1543905"/>
              <a:gd name="connsiteY48" fmla="*/ 729072 h 1399728"/>
              <a:gd name="connsiteX49" fmla="*/ 1380381 w 1543905"/>
              <a:gd name="connsiteY49" fmla="*/ 617451 h 1399728"/>
              <a:gd name="connsiteX50" fmla="*/ 1192671 w 1543905"/>
              <a:gd name="connsiteY50" fmla="*/ 617451 h 1399728"/>
              <a:gd name="connsiteX51" fmla="*/ 1080678 w 1543905"/>
              <a:gd name="connsiteY51" fmla="*/ 729444 h 1399728"/>
              <a:gd name="connsiteX52" fmla="*/ 1080678 w 1543905"/>
              <a:gd name="connsiteY52" fmla="*/ 1020031 h 1399728"/>
              <a:gd name="connsiteX53" fmla="*/ 1192671 w 1543905"/>
              <a:gd name="connsiteY53" fmla="*/ 1132024 h 1399728"/>
              <a:gd name="connsiteX54" fmla="*/ 1380381 w 1543905"/>
              <a:gd name="connsiteY54" fmla="*/ 1132024 h 1399728"/>
              <a:gd name="connsiteX55" fmla="*/ 1492374 w 1543905"/>
              <a:gd name="connsiteY55" fmla="*/ 1020031 h 1399728"/>
              <a:gd name="connsiteX56" fmla="*/ 1492374 w 1543905"/>
              <a:gd name="connsiteY56" fmla="*/ 729444 h 1399728"/>
              <a:gd name="connsiteX57" fmla="*/ 1380381 w 1543905"/>
              <a:gd name="connsiteY57" fmla="*/ 617451 h 1399728"/>
              <a:gd name="connsiteX58" fmla="*/ 1481956 w 1543905"/>
              <a:gd name="connsiteY58" fmla="*/ 1276201 h 1399728"/>
              <a:gd name="connsiteX59" fmla="*/ 61764 w 1543905"/>
              <a:gd name="connsiteY59" fmla="*/ 1276201 h 1399728"/>
              <a:gd name="connsiteX60" fmla="*/ 0 w 1543905"/>
              <a:gd name="connsiteY60" fmla="*/ 1337965 h 1399728"/>
              <a:gd name="connsiteX61" fmla="*/ 61764 w 1543905"/>
              <a:gd name="connsiteY61" fmla="*/ 1399729 h 1399728"/>
              <a:gd name="connsiteX62" fmla="*/ 1482142 w 1543905"/>
              <a:gd name="connsiteY62" fmla="*/ 1399729 h 1399728"/>
              <a:gd name="connsiteX63" fmla="*/ 1543906 w 1543905"/>
              <a:gd name="connsiteY63" fmla="*/ 1337965 h 1399728"/>
              <a:gd name="connsiteX64" fmla="*/ 1481956 w 1543905"/>
              <a:gd name="connsiteY64" fmla="*/ 1276201 h 1399728"/>
            </a:gdLst>
            <a:rect l="l" t="t" r="r" b="b"/>
            <a:pathLst>
              <a:path w="1543905" h="1399728">
                <a:moveTo>
                  <a:pt x="351048" y="523317"/>
                </a:moveTo>
                <a:cubicBezTo>
                  <a:pt x="351234" y="523317"/>
                  <a:pt x="351234" y="523317"/>
                  <a:pt x="351048" y="523317"/>
                </a:cubicBezTo>
                <a:cubicBezTo>
                  <a:pt x="351234" y="523317"/>
                  <a:pt x="351420" y="523503"/>
                  <a:pt x="351420" y="523503"/>
                </a:cubicBezTo>
                <a:lnTo>
                  <a:pt x="351420" y="1020031"/>
                </a:lnTo>
                <a:lnTo>
                  <a:pt x="351048" y="1020403"/>
                </a:lnTo>
                <a:lnTo>
                  <a:pt x="163525" y="1020403"/>
                </a:lnTo>
                <a:lnTo>
                  <a:pt x="163153" y="1020031"/>
                </a:lnTo>
                <a:lnTo>
                  <a:pt x="163153" y="523503"/>
                </a:lnTo>
                <a:lnTo>
                  <a:pt x="163153" y="523317"/>
                </a:lnTo>
                <a:lnTo>
                  <a:pt x="163339" y="523131"/>
                </a:lnTo>
                <a:lnTo>
                  <a:pt x="351048" y="523131"/>
                </a:lnTo>
                <a:moveTo>
                  <a:pt x="351048" y="411696"/>
                </a:moveTo>
                <a:lnTo>
                  <a:pt x="163339" y="411696"/>
                </a:lnTo>
                <a:cubicBezTo>
                  <a:pt x="101575" y="411696"/>
                  <a:pt x="51346" y="461739"/>
                  <a:pt x="51346" y="523689"/>
                </a:cubicBezTo>
                <a:lnTo>
                  <a:pt x="51346" y="1020217"/>
                </a:lnTo>
                <a:cubicBezTo>
                  <a:pt x="51346" y="1081795"/>
                  <a:pt x="101761" y="1132210"/>
                  <a:pt x="163339" y="1132210"/>
                </a:cubicBezTo>
                <a:lnTo>
                  <a:pt x="351048" y="1132210"/>
                </a:lnTo>
                <a:cubicBezTo>
                  <a:pt x="412626" y="1132210"/>
                  <a:pt x="463042" y="1081795"/>
                  <a:pt x="463042" y="1020217"/>
                </a:cubicBezTo>
                <a:lnTo>
                  <a:pt x="463042" y="523503"/>
                </a:lnTo>
                <a:cubicBezTo>
                  <a:pt x="463042" y="461739"/>
                  <a:pt x="412998" y="411696"/>
                  <a:pt x="351048" y="411696"/>
                </a:cubicBezTo>
                <a:close/>
                <a:moveTo>
                  <a:pt x="865808" y="111621"/>
                </a:moveTo>
                <a:cubicBezTo>
                  <a:pt x="865994" y="111621"/>
                  <a:pt x="866180" y="111807"/>
                  <a:pt x="866180" y="111807"/>
                </a:cubicBezTo>
                <a:lnTo>
                  <a:pt x="866180" y="1020031"/>
                </a:lnTo>
                <a:lnTo>
                  <a:pt x="865808" y="1020403"/>
                </a:lnTo>
                <a:lnTo>
                  <a:pt x="678284" y="1020403"/>
                </a:lnTo>
                <a:lnTo>
                  <a:pt x="677912" y="1020031"/>
                </a:lnTo>
                <a:lnTo>
                  <a:pt x="677912" y="111993"/>
                </a:lnTo>
                <a:lnTo>
                  <a:pt x="677912" y="111807"/>
                </a:lnTo>
                <a:lnTo>
                  <a:pt x="678098" y="111621"/>
                </a:lnTo>
                <a:lnTo>
                  <a:pt x="865808" y="111621"/>
                </a:lnTo>
                <a:moveTo>
                  <a:pt x="865808" y="0"/>
                </a:moveTo>
                <a:lnTo>
                  <a:pt x="677912" y="0"/>
                </a:lnTo>
                <a:cubicBezTo>
                  <a:pt x="616148" y="0"/>
                  <a:pt x="565919" y="50043"/>
                  <a:pt x="565919" y="111993"/>
                </a:cubicBezTo>
                <a:lnTo>
                  <a:pt x="565919" y="1020217"/>
                </a:lnTo>
                <a:cubicBezTo>
                  <a:pt x="565919" y="1081795"/>
                  <a:pt x="616335" y="1132210"/>
                  <a:pt x="677912" y="1132210"/>
                </a:cubicBezTo>
                <a:lnTo>
                  <a:pt x="865622" y="1132210"/>
                </a:lnTo>
                <a:cubicBezTo>
                  <a:pt x="927199" y="1132210"/>
                  <a:pt x="977615" y="1081795"/>
                  <a:pt x="977615" y="1020217"/>
                </a:cubicBezTo>
                <a:lnTo>
                  <a:pt x="977615" y="111993"/>
                </a:lnTo>
                <a:cubicBezTo>
                  <a:pt x="977615" y="50043"/>
                  <a:pt x="927571" y="0"/>
                  <a:pt x="865808" y="0"/>
                </a:cubicBezTo>
                <a:close/>
                <a:moveTo>
                  <a:pt x="1380381" y="729072"/>
                </a:moveTo>
                <a:cubicBezTo>
                  <a:pt x="1380567" y="729072"/>
                  <a:pt x="1380753" y="729258"/>
                  <a:pt x="1380753" y="729258"/>
                </a:cubicBezTo>
                <a:lnTo>
                  <a:pt x="1380753" y="1020031"/>
                </a:lnTo>
                <a:lnTo>
                  <a:pt x="1380381" y="1020403"/>
                </a:lnTo>
                <a:lnTo>
                  <a:pt x="1192858" y="1020403"/>
                </a:lnTo>
                <a:lnTo>
                  <a:pt x="1192485" y="1020031"/>
                </a:lnTo>
                <a:lnTo>
                  <a:pt x="1192485" y="729444"/>
                </a:lnTo>
                <a:lnTo>
                  <a:pt x="1192485" y="729258"/>
                </a:lnTo>
                <a:lnTo>
                  <a:pt x="1192671" y="729072"/>
                </a:lnTo>
                <a:lnTo>
                  <a:pt x="1380381" y="729072"/>
                </a:lnTo>
                <a:moveTo>
                  <a:pt x="1380381" y="617451"/>
                </a:moveTo>
                <a:lnTo>
                  <a:pt x="1192671" y="617451"/>
                </a:lnTo>
                <a:cubicBezTo>
                  <a:pt x="1130908" y="617451"/>
                  <a:pt x="1080678" y="667494"/>
                  <a:pt x="1080678" y="729444"/>
                </a:cubicBezTo>
                <a:lnTo>
                  <a:pt x="1080678" y="1020031"/>
                </a:lnTo>
                <a:cubicBezTo>
                  <a:pt x="1080678" y="1081608"/>
                  <a:pt x="1131094" y="1132024"/>
                  <a:pt x="1192671" y="1132024"/>
                </a:cubicBezTo>
                <a:lnTo>
                  <a:pt x="1380381" y="1132024"/>
                </a:lnTo>
                <a:cubicBezTo>
                  <a:pt x="1441959" y="1132024"/>
                  <a:pt x="1492374" y="1081608"/>
                  <a:pt x="1492374" y="1020031"/>
                </a:cubicBezTo>
                <a:lnTo>
                  <a:pt x="1492374" y="729444"/>
                </a:lnTo>
                <a:cubicBezTo>
                  <a:pt x="1492374" y="667680"/>
                  <a:pt x="1442145" y="617451"/>
                  <a:pt x="1380381" y="617451"/>
                </a:cubicBezTo>
                <a:close/>
                <a:moveTo>
                  <a:pt x="1481956" y="1276201"/>
                </a:moveTo>
                <a:lnTo>
                  <a:pt x="61764" y="1276201"/>
                </a:lnTo>
                <a:cubicBezTo>
                  <a:pt x="27719" y="1276201"/>
                  <a:pt x="0" y="1303920"/>
                  <a:pt x="0" y="1337965"/>
                </a:cubicBezTo>
                <a:cubicBezTo>
                  <a:pt x="0" y="1372009"/>
                  <a:pt x="27719" y="1399729"/>
                  <a:pt x="61764" y="1399729"/>
                </a:cubicBezTo>
                <a:lnTo>
                  <a:pt x="1482142" y="1399729"/>
                </a:lnTo>
                <a:cubicBezTo>
                  <a:pt x="1516187" y="1399729"/>
                  <a:pt x="1543906" y="1372009"/>
                  <a:pt x="1543906" y="1337965"/>
                </a:cubicBezTo>
                <a:cubicBezTo>
                  <a:pt x="1543720" y="1303734"/>
                  <a:pt x="1516187" y="1276201"/>
                  <a:pt x="1481956" y="1276201"/>
                </a:cubicBezTo>
                <a:close/>
              </a:path>
            </a:pathLst>
          </a:custGeom>
          <a:solidFill>
            <a:schemeClr val="accent2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3587808" y="2050521"/>
            <a:ext cx="323248" cy="336124"/>
          </a:xfrm>
          <a:custGeom>
            <a:avLst/>
            <a:gdLst>
              <a:gd name="connsiteX0" fmla="*/ 337768 w 1372282"/>
              <a:gd name="connsiteY0" fmla="*/ 1315328 h 1426949"/>
              <a:gd name="connsiteX1" fmla="*/ 530173 w 1372282"/>
              <a:gd name="connsiteY1" fmla="*/ 1315328 h 1426949"/>
              <a:gd name="connsiteX2" fmla="*/ 842109 w 1372282"/>
              <a:gd name="connsiteY2" fmla="*/ 1315328 h 1426949"/>
              <a:gd name="connsiteX3" fmla="*/ 1034514 w 1372282"/>
              <a:gd name="connsiteY3" fmla="*/ 1315328 h 1426949"/>
              <a:gd name="connsiteX4" fmla="*/ 1090325 w 1372282"/>
              <a:gd name="connsiteY4" fmla="*/ 1371139 h 1426949"/>
              <a:gd name="connsiteX5" fmla="*/ 1034514 w 1372282"/>
              <a:gd name="connsiteY5" fmla="*/ 1426949 h 1426949"/>
              <a:gd name="connsiteX6" fmla="*/ 842109 w 1372282"/>
              <a:gd name="connsiteY6" fmla="*/ 1426949 h 1426949"/>
              <a:gd name="connsiteX7" fmla="*/ 530173 w 1372282"/>
              <a:gd name="connsiteY7" fmla="*/ 1426949 h 1426949"/>
              <a:gd name="connsiteX8" fmla="*/ 337768 w 1372282"/>
              <a:gd name="connsiteY8" fmla="*/ 1426949 h 1426949"/>
              <a:gd name="connsiteX9" fmla="*/ 281957 w 1372282"/>
              <a:gd name="connsiteY9" fmla="*/ 1371139 h 1426949"/>
              <a:gd name="connsiteX10" fmla="*/ 337768 w 1372282"/>
              <a:gd name="connsiteY10" fmla="*/ 1315328 h 1426949"/>
              <a:gd name="connsiteX11" fmla="*/ 686154 w 1372282"/>
              <a:gd name="connsiteY11" fmla="*/ 111621 h 1426949"/>
              <a:gd name="connsiteX12" fmla="*/ 237624 w 1372282"/>
              <a:gd name="connsiteY12" fmla="*/ 560152 h 1426949"/>
              <a:gd name="connsiteX13" fmla="*/ 237624 w 1372282"/>
              <a:gd name="connsiteY13" fmla="*/ 985614 h 1426949"/>
              <a:gd name="connsiteX14" fmla="*/ 229252 w 1372282"/>
              <a:gd name="connsiteY14" fmla="*/ 1014822 h 1426949"/>
              <a:gd name="connsiteX15" fmla="*/ 155768 w 1372282"/>
              <a:gd name="connsiteY15" fmla="*/ 1134814 h 1426949"/>
              <a:gd name="connsiteX16" fmla="*/ 1214680 w 1372282"/>
              <a:gd name="connsiteY16" fmla="*/ 1134814 h 1426949"/>
              <a:gd name="connsiteX17" fmla="*/ 1143429 w 1372282"/>
              <a:gd name="connsiteY17" fmla="*/ 1023565 h 1426949"/>
              <a:gd name="connsiteX18" fmla="*/ 1134685 w 1372282"/>
              <a:gd name="connsiteY18" fmla="*/ 993428 h 1426949"/>
              <a:gd name="connsiteX19" fmla="*/ 1134685 w 1372282"/>
              <a:gd name="connsiteY19" fmla="*/ 560152 h 1426949"/>
              <a:gd name="connsiteX20" fmla="*/ 686154 w 1372282"/>
              <a:gd name="connsiteY20" fmla="*/ 111621 h 1426949"/>
              <a:gd name="connsiteX21" fmla="*/ 686154 w 1372282"/>
              <a:gd name="connsiteY21" fmla="*/ 0 h 1426949"/>
              <a:gd name="connsiteX22" fmla="*/ 903815 w 1372282"/>
              <a:gd name="connsiteY22" fmla="*/ 44276 h 1426949"/>
              <a:gd name="connsiteX23" fmla="*/ 1081851 w 1372282"/>
              <a:gd name="connsiteY23" fmla="*/ 164455 h 1426949"/>
              <a:gd name="connsiteX24" fmla="*/ 1202030 w 1372282"/>
              <a:gd name="connsiteY24" fmla="*/ 342491 h 1426949"/>
              <a:gd name="connsiteX25" fmla="*/ 1246306 w 1372282"/>
              <a:gd name="connsiteY25" fmla="*/ 560152 h 1426949"/>
              <a:gd name="connsiteX26" fmla="*/ 1246306 w 1372282"/>
              <a:gd name="connsiteY26" fmla="*/ 977243 h 1426949"/>
              <a:gd name="connsiteX27" fmla="*/ 1363508 w 1372282"/>
              <a:gd name="connsiteY27" fmla="*/ 1160487 h 1426949"/>
              <a:gd name="connsiteX28" fmla="*/ 1365369 w 1372282"/>
              <a:gd name="connsiteY28" fmla="*/ 1217414 h 1426949"/>
              <a:gd name="connsiteX29" fmla="*/ 1316628 w 1372282"/>
              <a:gd name="connsiteY29" fmla="*/ 1246436 h 1426949"/>
              <a:gd name="connsiteX30" fmla="*/ 55867 w 1372282"/>
              <a:gd name="connsiteY30" fmla="*/ 1246436 h 1426949"/>
              <a:gd name="connsiteX31" fmla="*/ 7126 w 1372282"/>
              <a:gd name="connsiteY31" fmla="*/ 1217786 h 1426949"/>
              <a:gd name="connsiteX32" fmla="*/ 8242 w 1372282"/>
              <a:gd name="connsiteY32" fmla="*/ 1161232 h 1426949"/>
              <a:gd name="connsiteX33" fmla="*/ 126002 w 1372282"/>
              <a:gd name="connsiteY33" fmla="*/ 969801 h 1426949"/>
              <a:gd name="connsiteX34" fmla="*/ 126002 w 1372282"/>
              <a:gd name="connsiteY34" fmla="*/ 560152 h 1426949"/>
              <a:gd name="connsiteX35" fmla="*/ 170279 w 1372282"/>
              <a:gd name="connsiteY35" fmla="*/ 342491 h 1426949"/>
              <a:gd name="connsiteX36" fmla="*/ 290458 w 1372282"/>
              <a:gd name="connsiteY36" fmla="*/ 164455 h 1426949"/>
              <a:gd name="connsiteX37" fmla="*/ 468493 w 1372282"/>
              <a:gd name="connsiteY37" fmla="*/ 44276 h 1426949"/>
              <a:gd name="connsiteX38" fmla="*/ 686154 w 1372282"/>
              <a:gd name="connsiteY38" fmla="*/ 0 h 1426949"/>
            </a:gdLst>
            <a:rect l="l" t="t" r="r" b="b"/>
            <a:pathLst>
              <a:path w="1372282" h="1426949">
                <a:moveTo>
                  <a:pt x="337768" y="1315328"/>
                </a:moveTo>
                <a:lnTo>
                  <a:pt x="530173" y="1315328"/>
                </a:lnTo>
                <a:lnTo>
                  <a:pt x="842109" y="1315328"/>
                </a:lnTo>
                <a:lnTo>
                  <a:pt x="1034514" y="1315328"/>
                </a:lnTo>
                <a:cubicBezTo>
                  <a:pt x="1065396" y="1315328"/>
                  <a:pt x="1090325" y="1340257"/>
                  <a:pt x="1090325" y="1371139"/>
                </a:cubicBezTo>
                <a:cubicBezTo>
                  <a:pt x="1090325" y="1402021"/>
                  <a:pt x="1065210" y="1426949"/>
                  <a:pt x="1034514" y="1426949"/>
                </a:cubicBezTo>
                <a:lnTo>
                  <a:pt x="842109" y="1426949"/>
                </a:lnTo>
                <a:lnTo>
                  <a:pt x="530173" y="1426949"/>
                </a:lnTo>
                <a:lnTo>
                  <a:pt x="337768" y="1426949"/>
                </a:lnTo>
                <a:cubicBezTo>
                  <a:pt x="306886" y="1426949"/>
                  <a:pt x="281957" y="1402021"/>
                  <a:pt x="281957" y="1371139"/>
                </a:cubicBezTo>
                <a:cubicBezTo>
                  <a:pt x="281957" y="1340257"/>
                  <a:pt x="306886" y="1315328"/>
                  <a:pt x="337768" y="1315328"/>
                </a:cubicBezTo>
                <a:close/>
                <a:moveTo>
                  <a:pt x="686154" y="111621"/>
                </a:moveTo>
                <a:cubicBezTo>
                  <a:pt x="438914" y="111621"/>
                  <a:pt x="237624" y="312725"/>
                  <a:pt x="237624" y="560152"/>
                </a:cubicBezTo>
                <a:lnTo>
                  <a:pt x="237624" y="985614"/>
                </a:lnTo>
                <a:cubicBezTo>
                  <a:pt x="237624" y="996032"/>
                  <a:pt x="234833" y="1006078"/>
                  <a:pt x="229252" y="1014822"/>
                </a:cubicBezTo>
                <a:lnTo>
                  <a:pt x="155768" y="1134814"/>
                </a:lnTo>
                <a:lnTo>
                  <a:pt x="1214680" y="1134814"/>
                </a:lnTo>
                <a:lnTo>
                  <a:pt x="1143429" y="1023565"/>
                </a:lnTo>
                <a:cubicBezTo>
                  <a:pt x="1137662" y="1014636"/>
                  <a:pt x="1134685" y="1004218"/>
                  <a:pt x="1134685" y="993428"/>
                </a:cubicBezTo>
                <a:lnTo>
                  <a:pt x="1134685" y="560152"/>
                </a:lnTo>
                <a:cubicBezTo>
                  <a:pt x="1134685" y="312911"/>
                  <a:pt x="933581" y="111621"/>
                  <a:pt x="686154" y="111621"/>
                </a:cubicBezTo>
                <a:close/>
                <a:moveTo>
                  <a:pt x="686154" y="0"/>
                </a:moveTo>
                <a:cubicBezTo>
                  <a:pt x="761499" y="0"/>
                  <a:pt x="834610" y="14883"/>
                  <a:pt x="903815" y="44276"/>
                </a:cubicBezTo>
                <a:cubicBezTo>
                  <a:pt x="970416" y="72554"/>
                  <a:pt x="1030319" y="113109"/>
                  <a:pt x="1081851" y="164455"/>
                </a:cubicBezTo>
                <a:cubicBezTo>
                  <a:pt x="1133383" y="215987"/>
                  <a:pt x="1173753" y="275890"/>
                  <a:pt x="1202030" y="342491"/>
                </a:cubicBezTo>
                <a:cubicBezTo>
                  <a:pt x="1231423" y="411510"/>
                  <a:pt x="1246306" y="484808"/>
                  <a:pt x="1246306" y="560152"/>
                </a:cubicBezTo>
                <a:lnTo>
                  <a:pt x="1246306" y="977243"/>
                </a:lnTo>
                <a:lnTo>
                  <a:pt x="1363508" y="1160487"/>
                </a:lnTo>
                <a:cubicBezTo>
                  <a:pt x="1374484" y="1177603"/>
                  <a:pt x="1375229" y="1199555"/>
                  <a:pt x="1365369" y="1217414"/>
                </a:cubicBezTo>
                <a:cubicBezTo>
                  <a:pt x="1355695" y="1235273"/>
                  <a:pt x="1336905" y="1246436"/>
                  <a:pt x="1316628" y="1246436"/>
                </a:cubicBezTo>
                <a:lnTo>
                  <a:pt x="55867" y="1246436"/>
                </a:lnTo>
                <a:cubicBezTo>
                  <a:pt x="35589" y="1246436"/>
                  <a:pt x="16986" y="1235460"/>
                  <a:pt x="7126" y="1217786"/>
                </a:cubicBezTo>
                <a:cubicBezTo>
                  <a:pt x="-2734" y="1200113"/>
                  <a:pt x="-2362" y="1178533"/>
                  <a:pt x="8242" y="1161232"/>
                </a:cubicBezTo>
                <a:lnTo>
                  <a:pt x="126002" y="969801"/>
                </a:lnTo>
                <a:lnTo>
                  <a:pt x="126002" y="560152"/>
                </a:lnTo>
                <a:cubicBezTo>
                  <a:pt x="126002" y="484808"/>
                  <a:pt x="140885" y="411696"/>
                  <a:pt x="170279" y="342491"/>
                </a:cubicBezTo>
                <a:cubicBezTo>
                  <a:pt x="198556" y="275890"/>
                  <a:pt x="239112" y="215987"/>
                  <a:pt x="290458" y="164455"/>
                </a:cubicBezTo>
                <a:cubicBezTo>
                  <a:pt x="341803" y="112923"/>
                  <a:pt x="401893" y="72554"/>
                  <a:pt x="468493" y="44276"/>
                </a:cubicBezTo>
                <a:cubicBezTo>
                  <a:pt x="537512" y="14883"/>
                  <a:pt x="610810" y="0"/>
                  <a:pt x="686154" y="0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591530" y="4965394"/>
            <a:ext cx="336124" cy="316802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188847" y="1999366"/>
            <a:ext cx="7330053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跟踪政策、技术与市场三重驱动因素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4188847" y="2420299"/>
            <a:ext cx="7330053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政策层面：如2026年可能出台的数据安全新规、碳中和合规要求，可衍生出“合规解决方案”类内容。
技术层面：AI Agent、生成式AI在企业服务中的落地场景（如智能客服、自动化报告）是高频选题方向。
市场层面：关注头部客户的预算流向（如是否加大数字化投入）、供应链重构趋势等，预判内容需求。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188847" y="3467824"/>
            <a:ext cx="7330053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利用数据工具挖掘真实搜索意图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188847" y="3888756"/>
            <a:ext cx="7330053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使用Ahrefs、SEMrush或百度指数分析目标客户实际搜索的长尾关键词，例如“制造业如何降低SaaS采购风险”比“SaaS优势”更具行动导向。
结合Google Trends或微信指数观察话题热度变化周期，提前布局即将爆发的议题（如季度末预算规划期前发布“年度采购指南”）。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188847" y="4936281"/>
            <a:ext cx="7330053" cy="3399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>
              <a:lnSpc>
                <a:spcPct val="15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区分“热点”与“伪热点”，聚焦可持续话题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188847" y="5357213"/>
            <a:ext cx="7330053" cy="87848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072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避免追逐短期流量型话题（如某厂商发布会），优先选择与产品能力强相关、具备长期讨论价值的主题（如“如何构建可扩展的客户数据平台”）。
对同一趋势进行多角度拆解，例如围绕“AI降本增效”，可分别面向IT、运营、财务部门输出差异化内容，延长话题生命周期。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785514" y="5506279"/>
            <a:ext cx="2178159" cy="1351721"/>
          </a:xfrm>
          <a:custGeom>
            <a:avLst/>
            <a:gdLst>
              <a:gd name="connsiteX0" fmla="*/ 0 w 2100756"/>
              <a:gd name="connsiteY0" fmla="*/ 1303687 h 1303687"/>
              <a:gd name="connsiteX1" fmla="*/ 1276883 w 2100756"/>
              <a:gd name="connsiteY1" fmla="*/ 0 h 1303687"/>
              <a:gd name="connsiteX2" fmla="*/ 2100756 w 2100756"/>
              <a:gd name="connsiteY2" fmla="*/ 51435 h 1303687"/>
              <a:gd name="connsiteX3" fmla="*/ 869593 w 2100756"/>
              <a:gd name="connsiteY3" fmla="*/ 1303687 h 1303687"/>
              <a:gd name="connsiteX4" fmla="*/ 0 w 2100756"/>
              <a:gd name="connsiteY4" fmla="*/ 1303687 h 1303687"/>
            </a:gdLst>
            <a:rect l="l" t="t" r="r" b="b"/>
            <a:pathLst>
              <a:path w="2100756" h="1303687">
                <a:moveTo>
                  <a:pt x="0" y="1303687"/>
                </a:moveTo>
                <a:lnTo>
                  <a:pt x="1276883" y="0"/>
                </a:lnTo>
                <a:lnTo>
                  <a:pt x="2100756" y="51435"/>
                </a:lnTo>
                <a:lnTo>
                  <a:pt x="869593" y="1303687"/>
                </a:lnTo>
                <a:lnTo>
                  <a:pt x="0" y="1303687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1">
            <a:off x="842136" y="4214770"/>
            <a:ext cx="2221613" cy="1355671"/>
          </a:xfrm>
          <a:custGeom>
            <a:avLst/>
            <a:gdLst>
              <a:gd name="connsiteX0" fmla="*/ 0 w 2142666"/>
              <a:gd name="connsiteY0" fmla="*/ 1307497 h 1307497"/>
              <a:gd name="connsiteX1" fmla="*/ 1273073 w 2142666"/>
              <a:gd name="connsiteY1" fmla="*/ 0 h 1307497"/>
              <a:gd name="connsiteX2" fmla="*/ 2142666 w 2142666"/>
              <a:gd name="connsiteY2" fmla="*/ 0 h 1307497"/>
              <a:gd name="connsiteX3" fmla="*/ 865783 w 2142666"/>
              <a:gd name="connsiteY3" fmla="*/ 1303687 h 1307497"/>
              <a:gd name="connsiteX4" fmla="*/ 0 w 2142666"/>
              <a:gd name="connsiteY4" fmla="*/ 1307497 h 1307497"/>
            </a:gdLst>
            <a:rect l="l" t="t" r="r" b="b"/>
            <a:pathLst>
              <a:path w="2142666" h="1307497">
                <a:moveTo>
                  <a:pt x="0" y="1307497"/>
                </a:moveTo>
                <a:lnTo>
                  <a:pt x="1273073" y="0"/>
                </a:lnTo>
                <a:lnTo>
                  <a:pt x="2142666" y="0"/>
                </a:lnTo>
                <a:lnTo>
                  <a:pt x="865783" y="1303687"/>
                </a:lnTo>
                <a:lnTo>
                  <a:pt x="0" y="1307497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2700000" flipH="0" flipV="0">
            <a:off x="2287333" y="5248744"/>
            <a:ext cx="642069" cy="63668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2700000" flipH="0" flipV="0">
            <a:off x="891504" y="3969290"/>
            <a:ext cx="642501" cy="643682"/>
          </a:xfrm>
          <a:custGeom>
            <a:avLst/>
            <a:gdLst>
              <a:gd name="connsiteX0" fmla="*/ 0 w 619669"/>
              <a:gd name="connsiteY0" fmla="*/ 0 h 620808"/>
              <a:gd name="connsiteX1" fmla="*/ 616975 w 619669"/>
              <a:gd name="connsiteY1" fmla="*/ 0 h 620808"/>
              <a:gd name="connsiteX2" fmla="*/ 619669 w 619669"/>
              <a:gd name="connsiteY2" fmla="*/ 620808 h 620808"/>
              <a:gd name="connsiteX3" fmla="*/ 0 w 619669"/>
              <a:gd name="connsiteY3" fmla="*/ 618114 h 620808"/>
              <a:gd name="connsiteX4" fmla="*/ 0 w 619669"/>
              <a:gd name="connsiteY4" fmla="*/ 0 h 620808"/>
            </a:gdLst>
            <a:rect l="l" t="t" r="r" b="b"/>
            <a:pathLst>
              <a:path w="619669" h="620808">
                <a:moveTo>
                  <a:pt x="0" y="0"/>
                </a:moveTo>
                <a:lnTo>
                  <a:pt x="616975" y="0"/>
                </a:lnTo>
                <a:lnTo>
                  <a:pt x="619669" y="620808"/>
                </a:lnTo>
                <a:lnTo>
                  <a:pt x="0" y="618114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2962220" flipH="0" flipV="1">
            <a:off x="1241664" y="2896635"/>
            <a:ext cx="750751" cy="1883474"/>
          </a:xfrm>
          <a:custGeom>
            <a:avLst/>
            <a:gdLst>
              <a:gd name="connsiteX0" fmla="*/ 0 w 751299"/>
              <a:gd name="connsiteY0" fmla="*/ 1884848 h 1884848"/>
              <a:gd name="connsiteX1" fmla="*/ 13041 w 751299"/>
              <a:gd name="connsiteY1" fmla="*/ 1873731 h 1884848"/>
              <a:gd name="connsiteX2" fmla="*/ 648002 w 751299"/>
              <a:gd name="connsiteY2" fmla="*/ 1873731 h 1884848"/>
              <a:gd name="connsiteX3" fmla="*/ 751299 w 751299"/>
              <a:gd name="connsiteY3" fmla="*/ 684778 h 1884848"/>
              <a:gd name="connsiteX4" fmla="*/ 163757 w 751299"/>
              <a:gd name="connsiteY4" fmla="*/ 0 h 1884848"/>
              <a:gd name="connsiteX5" fmla="*/ 0 w 751299"/>
              <a:gd name="connsiteY5" fmla="*/ 1884848 h 1884848"/>
            </a:gdLst>
            <a:rect l="l" t="t" r="r" b="b"/>
            <a:pathLst>
              <a:path w="751299" h="1884848">
                <a:moveTo>
                  <a:pt x="0" y="1884848"/>
                </a:moveTo>
                <a:lnTo>
                  <a:pt x="13041" y="1873731"/>
                </a:lnTo>
                <a:lnTo>
                  <a:pt x="648002" y="1873731"/>
                </a:lnTo>
                <a:lnTo>
                  <a:pt x="751299" y="684778"/>
                </a:lnTo>
                <a:lnTo>
                  <a:pt x="163757" y="0"/>
                </a:lnTo>
                <a:lnTo>
                  <a:pt x="0" y="1884848"/>
                </a:ln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1">
            <a:off x="681489" y="2111852"/>
            <a:ext cx="1929285" cy="1351721"/>
          </a:xfrm>
          <a:custGeom>
            <a:avLst/>
            <a:gdLst>
              <a:gd name="connsiteX0" fmla="*/ 0 w 1860726"/>
              <a:gd name="connsiteY0" fmla="*/ 1017937 h 1303687"/>
              <a:gd name="connsiteX1" fmla="*/ 991133 w 1860726"/>
              <a:gd name="connsiteY1" fmla="*/ 0 h 1303687"/>
              <a:gd name="connsiteX2" fmla="*/ 1860726 w 1860726"/>
              <a:gd name="connsiteY2" fmla="*/ 0 h 1303687"/>
              <a:gd name="connsiteX3" fmla="*/ 583843 w 1860726"/>
              <a:gd name="connsiteY3" fmla="*/ 1303687 h 1303687"/>
              <a:gd name="connsiteX4" fmla="*/ 0 w 1860726"/>
              <a:gd name="connsiteY4" fmla="*/ 1017937 h 1303687"/>
            </a:gdLst>
            <a:rect l="l" t="t" r="r" b="b"/>
            <a:pathLst>
              <a:path w="1860726" h="1303687">
                <a:moveTo>
                  <a:pt x="0" y="1017937"/>
                </a:moveTo>
                <a:lnTo>
                  <a:pt x="991133" y="0"/>
                </a:lnTo>
                <a:lnTo>
                  <a:pt x="1860726" y="0"/>
                </a:lnTo>
                <a:lnTo>
                  <a:pt x="583843" y="1303687"/>
                </a:lnTo>
                <a:lnTo>
                  <a:pt x="0" y="1017937"/>
                </a:ln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2700000" flipH="0" flipV="0">
            <a:off x="1844234" y="3145828"/>
            <a:ext cx="642069" cy="636686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19043584" flipH="0" flipV="0">
            <a:off x="259919" y="1794807"/>
            <a:ext cx="1254989" cy="736906"/>
          </a:xfrm>
          <a:prstGeom prst="triangl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锁定高价值行业趋势与热点话题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矩形: 圆顶角 16"/>
          <p:cNvSpPr txBox="1"/>
          <p:nvPr/>
        </p:nvSpPr>
        <p:spPr>
          <a:xfrm rot="13440867" flipH="0" flipV="0">
            <a:off x="8919466" y="996661"/>
            <a:ext cx="3438744" cy="8736277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顶角 17"/>
          <p:cNvSpPr txBox="1"/>
          <p:nvPr/>
        </p:nvSpPr>
        <p:spPr>
          <a:xfrm rot="13440867" flipH="0" flipV="0">
            <a:off x="9606959" y="2442862"/>
            <a:ext cx="1776211" cy="6427234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2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矩形: 圆顶角 19"/>
          <p:cNvSpPr txBox="1"/>
          <p:nvPr/>
        </p:nvSpPr>
        <p:spPr>
          <a:xfrm rot="2759133" flipH="1" flipV="0">
            <a:off x="-896084" y="-1461258"/>
            <a:ext cx="4229853" cy="8789548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矩形: 圆顶角 20"/>
          <p:cNvSpPr txBox="1"/>
          <p:nvPr/>
        </p:nvSpPr>
        <p:spPr>
          <a:xfrm rot="2759133" flipH="1" flipV="0">
            <a:off x="135223" y="-320314"/>
            <a:ext cx="2184842" cy="6466425"/>
          </a:xfrm>
          <a:prstGeom prst="round2SameRect">
            <a:avLst>
              <a:gd name="adj1" fmla="val 50000"/>
              <a:gd name="adj2" fmla="val 0"/>
            </a:avLst>
          </a:prstGeom>
          <a:noFill/>
          <a:ln w="228600" cap="sq">
            <a:solidFill>
              <a:schemeClr val="accent1">
                <a:lumMod val="60000"/>
                <a:lumOff val="40000"/>
                <a:alpha val="2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矩形: 圆顶角 1"/>
          <p:cNvSpPr txBox="1"/>
          <p:nvPr/>
        </p:nvSpPr>
        <p:spPr>
          <a:xfrm rot="2759133" flipH="1" flipV="0">
            <a:off x="-6941" y="3694190"/>
            <a:ext cx="2220606" cy="4614374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矩形: 圆顶角 2"/>
          <p:cNvSpPr txBox="1"/>
          <p:nvPr/>
        </p:nvSpPr>
        <p:spPr>
          <a:xfrm rot="2759133" flipH="1" flipV="0">
            <a:off x="534479" y="4293167"/>
            <a:ext cx="1147007" cy="3394771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2">
                <a:lumMod val="60000"/>
                <a:lumOff val="40000"/>
                <a:alpha val="9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矩形: 圆顶角 4"/>
          <p:cNvSpPr txBox="1"/>
          <p:nvPr/>
        </p:nvSpPr>
        <p:spPr>
          <a:xfrm rot="13440867" flipH="0" flipV="0">
            <a:off x="10540353" y="-1159021"/>
            <a:ext cx="2220606" cy="5641545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矩形: 圆顶角 5"/>
          <p:cNvSpPr txBox="1"/>
          <p:nvPr/>
        </p:nvSpPr>
        <p:spPr>
          <a:xfrm rot="13440867" flipH="0" flipV="0">
            <a:off x="10984309" y="-225121"/>
            <a:ext cx="1147007" cy="4150456"/>
          </a:xfrm>
          <a:prstGeom prst="round2SameRect">
            <a:avLst>
              <a:gd name="adj1" fmla="val 50000"/>
              <a:gd name="adj2" fmla="val 0"/>
            </a:avLst>
          </a:prstGeom>
          <a:noFill/>
          <a:ln w="127000" cap="sq">
            <a:solidFill>
              <a:schemeClr val="accent1">
                <a:lumMod val="60000"/>
                <a:lumOff val="40000"/>
                <a:alpha val="100000"/>
              </a:schemeClr>
            </a:solidFill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矩形: 圆角 7"/>
          <p:cNvSpPr txBox="1"/>
          <p:nvPr/>
        </p:nvSpPr>
        <p:spPr>
          <a:xfrm rot="0" flipH="0" flipV="0">
            <a:off x="2315598" y="1727200"/>
            <a:ext cx="7560805" cy="4275951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爱设计-4"/>
          <p:cNvSpPr txBox="1"/>
          <p:nvPr/>
        </p:nvSpPr>
        <p:spPr>
          <a:xfrm rot="0" flipH="0" flipV="0">
            <a:off x="4942404" y="742847"/>
            <a:ext cx="2307193" cy="329143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b"/>
          <a:lstStyle/>
          <a:p>
            <a:pPr algn="ctr">
              <a:lnSpc>
                <a:spcPct val="110000"/>
              </a:lnSpc>
            </a:pPr>
            <a:r>
              <a:rPr kumimoji="1" lang="en-US" altLang="zh-CN" sz="115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3" name="矩形 8"/>
          <p:cNvSpPr txBox="1"/>
          <p:nvPr/>
        </p:nvSpPr>
        <p:spPr>
          <a:xfrm rot="0" flipH="0" flipV="0">
            <a:off x="3224356" y="3789344"/>
            <a:ext cx="5743288" cy="194450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10000"/>
              </a:lnSpc>
            </a:pPr>
            <a:r>
              <a:rPr kumimoji="1" lang="en-US" altLang="zh-CN" sz="3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内容创作：打造高价值专业内容体系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400" y="3155949"/>
            <a:ext cx="3365122" cy="2645084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4407089" y="2740622"/>
            <a:ext cx="3365122" cy="2645084"/>
          </a:xfrm>
          <a:prstGeom prst="roundRect">
            <a:avLst>
              <a:gd name="adj" fmla="val 6411"/>
            </a:avLst>
          </a:prstGeom>
          <a:solidFill>
            <a:schemeClr val="accent2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8153778" y="3155949"/>
            <a:ext cx="3365122" cy="2645084"/>
          </a:xfrm>
          <a:prstGeom prst="roundRect">
            <a:avLst>
              <a:gd name="adj" fmla="val 6411"/>
            </a:avLst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1659935" y="1744730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894780" y="1979537"/>
            <a:ext cx="849600" cy="849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660400" y="3224528"/>
            <a:ext cx="3365122" cy="2909571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822456" y="3360421"/>
            <a:ext cx="3041010" cy="566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基于客户旅程的内容分层策略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22456" y="3992683"/>
            <a:ext cx="3041010" cy="1980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0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针对认知阶段（Awareness）：聚焦行业痛点、趋势解读、通用解决方案，如《2026制造业数字化转型十大挑战》。
针对考虑阶段（Consideration）：提供对比分析、案例拆解、技术白皮书，如《CRM vs CDP：B2B营销系统选型指南》。
针对决策阶段（Decision）：强调ROI测算、实施路径、客户证言，如《某工业客户6个月实现300%营销效率提升实录》。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915548" y="2119277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01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406624" y="1329403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641469" y="1564210"/>
            <a:ext cx="849600" cy="849600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4407089" y="2809201"/>
            <a:ext cx="3365122" cy="2909571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569145" y="2945094"/>
            <a:ext cx="3041010" cy="566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构建精准的B2B买家角色（ICP + Persona）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569145" y="3577356"/>
            <a:ext cx="3041010" cy="19420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结合企业规模、行业属性、采购流程等维度定义理想客户画像（ICP），例如“年营收5亿以上、正在部署AI中台的制造企业”。
深入刻画关键决策者角色（如CTO、采购总监、运营负责人）的信息偏好、关注指标与内容触点，确保内容语言与其决策逻辑匹配。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5662237" y="1703950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02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9153313" y="1744730"/>
            <a:ext cx="1154977" cy="3325118"/>
          </a:xfrm>
          <a:custGeom>
            <a:avLst/>
            <a:gdLst>
              <a:gd name="connsiteX0" fmla="*/ 658936 w 1154977"/>
              <a:gd name="connsiteY0" fmla="*/ 0 h 3325118"/>
              <a:gd name="connsiteX1" fmla="*/ 1142397 w 1154977"/>
              <a:gd name="connsiteY1" fmla="*/ 210162 h 3325118"/>
              <a:gd name="connsiteX2" fmla="*/ 1140331 w 1154977"/>
              <a:gd name="connsiteY2" fmla="*/ 212085 h 3325118"/>
              <a:gd name="connsiteX3" fmla="*/ 1149404 w 1154977"/>
              <a:gd name="connsiteY3" fmla="*/ 225541 h 3325118"/>
              <a:gd name="connsiteX4" fmla="*/ 1154977 w 1154977"/>
              <a:gd name="connsiteY4" fmla="*/ 253148 h 3325118"/>
              <a:gd name="connsiteX5" fmla="*/ 1084052 w 1154977"/>
              <a:gd name="connsiteY5" fmla="*/ 324073 h 3325118"/>
              <a:gd name="connsiteX6" fmla="*/ 1033900 w 1154977"/>
              <a:gd name="connsiteY6" fmla="*/ 303300 h 3325118"/>
              <a:gd name="connsiteX7" fmla="*/ 1029462 w 1154977"/>
              <a:gd name="connsiteY7" fmla="*/ 296716 h 3325118"/>
              <a:gd name="connsiteX8" fmla="*/ 974754 w 1154977"/>
              <a:gd name="connsiteY8" fmla="*/ 247053 h 3325118"/>
              <a:gd name="connsiteX9" fmla="*/ 411454 w 1154977"/>
              <a:gd name="connsiteY9" fmla="*/ 203692 h 3325118"/>
              <a:gd name="connsiteX10" fmla="*/ 156351 w 1154977"/>
              <a:gd name="connsiteY10" fmla="*/ 786702 h 3325118"/>
              <a:gd name="connsiteX11" fmla="*/ 657666 w 1154977"/>
              <a:gd name="connsiteY11" fmla="*/ 1178697 h 3325118"/>
              <a:gd name="connsiteX12" fmla="*/ 657660 w 1154977"/>
              <a:gd name="connsiteY12" fmla="*/ 1180206 h 3325118"/>
              <a:gd name="connsiteX13" fmla="*/ 660023 w 1154977"/>
              <a:gd name="connsiteY13" fmla="*/ 1179227 h 3325118"/>
              <a:gd name="connsiteX14" fmla="*/ 722704 w 1154977"/>
              <a:gd name="connsiteY14" fmla="*/ 1241908 h 3325118"/>
              <a:gd name="connsiteX15" fmla="*/ 722703 w 1154977"/>
              <a:gd name="connsiteY15" fmla="*/ 3262437 h 3325118"/>
              <a:gd name="connsiteX16" fmla="*/ 660022 w 1154977"/>
              <a:gd name="connsiteY16" fmla="*/ 3325118 h 3325118"/>
              <a:gd name="connsiteX17" fmla="*/ 660023 w 1154977"/>
              <a:gd name="connsiteY17" fmla="*/ 3325117 h 3325118"/>
              <a:gd name="connsiteX18" fmla="*/ 597342 w 1154977"/>
              <a:gd name="connsiteY18" fmla="*/ 3262436 h 3325118"/>
              <a:gd name="connsiteX19" fmla="*/ 597342 w 1154977"/>
              <a:gd name="connsiteY19" fmla="*/ 1308885 h 3325118"/>
              <a:gd name="connsiteX20" fmla="*/ 440924 w 1154977"/>
              <a:gd name="connsiteY20" fmla="*/ 1281935 h 3325118"/>
              <a:gd name="connsiteX21" fmla="*/ 20136 w 1154977"/>
              <a:gd name="connsiteY21" fmla="*/ 821098 h 3325118"/>
              <a:gd name="connsiteX22" fmla="*/ 344281 w 1154977"/>
              <a:gd name="connsiteY22" fmla="*/ 80299 h 3325118"/>
              <a:gd name="connsiteX23" fmla="*/ 658936 w 1154977"/>
              <a:gd name="connsiteY23" fmla="*/ 0 h 3325118"/>
            </a:gdLst>
            <a:rect l="l" t="t" r="r" b="b"/>
            <a:pathLst>
              <a:path w="1154977" h="3325118">
                <a:moveTo>
                  <a:pt x="658936" y="0"/>
                </a:moveTo>
                <a:cubicBezTo>
                  <a:pt x="837762" y="-125"/>
                  <a:pt x="1014147" y="72407"/>
                  <a:pt x="1142397" y="210162"/>
                </a:cubicBezTo>
                <a:lnTo>
                  <a:pt x="1140331" y="212085"/>
                </a:lnTo>
                <a:lnTo>
                  <a:pt x="1149404" y="225541"/>
                </a:lnTo>
                <a:cubicBezTo>
                  <a:pt x="1152993" y="234026"/>
                  <a:pt x="1154977" y="243355"/>
                  <a:pt x="1154977" y="253148"/>
                </a:cubicBezTo>
                <a:cubicBezTo>
                  <a:pt x="1154977" y="292319"/>
                  <a:pt x="1123223" y="324073"/>
                  <a:pt x="1084052" y="324073"/>
                </a:cubicBezTo>
                <a:cubicBezTo>
                  <a:pt x="1064467" y="324073"/>
                  <a:pt x="1046735" y="316135"/>
                  <a:pt x="1033900" y="303300"/>
                </a:cubicBezTo>
                <a:lnTo>
                  <a:pt x="1029462" y="296716"/>
                </a:lnTo>
                <a:lnTo>
                  <a:pt x="974754" y="247053"/>
                </a:lnTo>
                <a:cubicBezTo>
                  <a:pt x="814248" y="124347"/>
                  <a:pt x="593589" y="104542"/>
                  <a:pt x="411454" y="203692"/>
                </a:cubicBezTo>
                <a:cubicBezTo>
                  <a:pt x="203300" y="317006"/>
                  <a:pt x="98325" y="556916"/>
                  <a:pt x="156351" y="786702"/>
                </a:cubicBezTo>
                <a:cubicBezTo>
                  <a:pt x="214377" y="1016487"/>
                  <a:pt x="420670" y="1177794"/>
                  <a:pt x="657666" y="1178697"/>
                </a:cubicBezTo>
                <a:lnTo>
                  <a:pt x="657660" y="1180206"/>
                </a:lnTo>
                <a:lnTo>
                  <a:pt x="660023" y="1179227"/>
                </a:lnTo>
                <a:cubicBezTo>
                  <a:pt x="694641" y="1179227"/>
                  <a:pt x="722704" y="1207290"/>
                  <a:pt x="722704" y="1241908"/>
                </a:cubicBezTo>
                <a:cubicBezTo>
                  <a:pt x="722704" y="1915418"/>
                  <a:pt x="722703" y="2588927"/>
                  <a:pt x="722703" y="3262437"/>
                </a:cubicBezTo>
                <a:cubicBezTo>
                  <a:pt x="722703" y="3297055"/>
                  <a:pt x="694640" y="3325118"/>
                  <a:pt x="660022" y="3325118"/>
                </a:cubicBezTo>
                <a:lnTo>
                  <a:pt x="660023" y="3325117"/>
                </a:lnTo>
                <a:cubicBezTo>
                  <a:pt x="625405" y="3325117"/>
                  <a:pt x="597342" y="3297054"/>
                  <a:pt x="597342" y="3262436"/>
                </a:cubicBezTo>
                <a:lnTo>
                  <a:pt x="597342" y="1308885"/>
                </a:lnTo>
                <a:lnTo>
                  <a:pt x="440924" y="1281935"/>
                </a:lnTo>
                <a:cubicBezTo>
                  <a:pt x="236703" y="1210118"/>
                  <a:pt x="75433" y="1040080"/>
                  <a:pt x="20136" y="821098"/>
                </a:cubicBezTo>
                <a:cubicBezTo>
                  <a:pt x="-53595" y="529122"/>
                  <a:pt x="79791" y="224282"/>
                  <a:pt x="344281" y="80299"/>
                </a:cubicBezTo>
                <a:cubicBezTo>
                  <a:pt x="443465" y="26306"/>
                  <a:pt x="551640" y="74"/>
                  <a:pt x="65893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9388159" y="1979537"/>
            <a:ext cx="849600" cy="849600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8153778" y="3224528"/>
            <a:ext cx="3365122" cy="2909571"/>
          </a:xfrm>
          <a:prstGeom prst="roundRect">
            <a:avLst>
              <a:gd name="adj" fmla="val 6411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8315833" y="3360421"/>
            <a:ext cx="3041010" cy="5663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内容价值锚点设定：解决真问题而非泛泛而谈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8315833" y="3992683"/>
            <a:ext cx="3041010" cy="198016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132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每篇内容需明确回答一个具体业务问题，如“如何降低SaaS客户流失率”而非“客户成功的重要性”。
引入可量化结果或可操作步骤，增强实用性，例如提供模板、检查清单或自动化工具链接。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408926" y="2119277"/>
            <a:ext cx="808064" cy="57967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8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03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2810842" y="2095499"/>
            <a:ext cx="152401" cy="15240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6557531" y="1680172"/>
            <a:ext cx="152401" cy="152401"/>
          </a:xfrm>
          <a:prstGeom prst="ellipse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0304221" y="2095499"/>
            <a:ext cx="152401" cy="15240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明确内容定位与目标受众画像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1" y="1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椭圆 1"/>
          <p:cNvSpPr txBox="1"/>
          <p:nvPr/>
        </p:nvSpPr>
        <p:spPr>
          <a:xfrm rot="0" flipH="0" flipV="0">
            <a:off x="-1028700" y="6297773"/>
            <a:ext cx="14249400" cy="2274661"/>
          </a:xfrm>
          <a:prstGeom prst="ellipse">
            <a:avLst/>
          </a:prstGeom>
          <a:noFill/>
          <a:ln w="149225" cap="sq">
            <a:gradFill>
              <a:gsLst>
                <a:gs pos="0">
                  <a:schemeClr val="accent1"/>
                </a:gs>
                <a:gs pos="22000">
                  <a:schemeClr val="accent1">
                    <a:lumMod val="30000"/>
                    <a:lumOff val="7000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矩形: 圆角 3"/>
          <p:cNvSpPr txBox="1"/>
          <p:nvPr/>
        </p:nvSpPr>
        <p:spPr>
          <a:xfrm rot="0" flipH="0" flipV="0">
            <a:off x="4714970" y="1275704"/>
            <a:ext cx="2784956" cy="11618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文本框 4"/>
          <p:cNvSpPr txBox="1"/>
          <p:nvPr/>
        </p:nvSpPr>
        <p:spPr>
          <a:xfrm rot="0" flipH="0" flipV="0">
            <a:off x="5051554" y="1461475"/>
            <a:ext cx="2111788" cy="790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多格式内容协同：长文+短视频+互动工具组合拳</a:t>
            </a:r>
            <a:endParaRPr kumimoji="1" lang="zh-CN" altLang="en-US"/>
          </a:p>
        </p:txBody>
      </p:sp>
      <p:sp>
        <p:nvSpPr>
          <p:cNvPr id="6" name="矩形: 圆角 5"/>
          <p:cNvSpPr txBox="1"/>
          <p:nvPr/>
        </p:nvSpPr>
        <p:spPr>
          <a:xfrm rot="0" flipH="0" flipV="0">
            <a:off x="4714970" y="2650588"/>
            <a:ext cx="2784956" cy="3289737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7" name="文本框 6"/>
          <p:cNvSpPr txBox="1"/>
          <p:nvPr/>
        </p:nvSpPr>
        <p:spPr>
          <a:xfrm rot="0" flipH="0" flipV="0">
            <a:off x="4874596" y="2895259"/>
            <a:ext cx="2465705" cy="25865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将一篇深度报告拆解为：1篇博客（SEO优化）、1个信息图（社交媒体传播）、1段90秒专家解读视频（抖音/视频号）、1个ROI计算器（落地页留资）。
针对不同渠道特性调整表达方式，如微信公众号侧重逻辑推演，抖音企业号侧重场景化痛点演绎。</a:t>
            </a:r>
            <a:endParaRPr kumimoji="1" lang="zh-CN" altLang="en-US"/>
          </a:p>
        </p:txBody>
      </p:sp>
      <p:sp>
        <p:nvSpPr>
          <p:cNvPr id="8" name="椭圆 9"/>
          <p:cNvSpPr txBox="1"/>
          <p:nvPr/>
        </p:nvSpPr>
        <p:spPr>
          <a:xfrm rot="0" flipH="0" flipV="0">
            <a:off x="5871886" y="6046067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椭圆 40"/>
          <p:cNvSpPr txBox="1"/>
          <p:nvPr/>
        </p:nvSpPr>
        <p:spPr>
          <a:xfrm rot="5400000" flipH="0" flipV="0">
            <a:off x="11460436" y="2063381"/>
            <a:ext cx="143244" cy="1432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椭圆 41"/>
          <p:cNvSpPr txBox="1"/>
          <p:nvPr/>
        </p:nvSpPr>
        <p:spPr>
          <a:xfrm rot="5400000" flipH="0" flipV="0">
            <a:off x="11460436" y="2323884"/>
            <a:ext cx="143244" cy="1432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椭圆 42"/>
          <p:cNvSpPr txBox="1"/>
          <p:nvPr/>
        </p:nvSpPr>
        <p:spPr>
          <a:xfrm rot="5400000" flipH="0" flipV="0">
            <a:off x="11460436" y="2584387"/>
            <a:ext cx="143244" cy="1432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2" name="矩形 43"/>
          <p:cNvSpPr txBox="1"/>
          <p:nvPr/>
        </p:nvSpPr>
        <p:spPr>
          <a:xfrm rot="16200000" flipH="1" flipV="0">
            <a:off x="9944061" y="4512485"/>
            <a:ext cx="3175994" cy="45719"/>
          </a:xfrm>
          <a:prstGeom prst="rect">
            <a:avLst/>
          </a:prstGeom>
          <a:gradFill>
            <a:gsLst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3" name="椭圆 45"/>
          <p:cNvSpPr txBox="1"/>
          <p:nvPr/>
        </p:nvSpPr>
        <p:spPr>
          <a:xfrm rot="5400000" flipH="0" flipV="0">
            <a:off x="599741" y="2063381"/>
            <a:ext cx="143244" cy="143244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椭圆 46"/>
          <p:cNvSpPr txBox="1"/>
          <p:nvPr/>
        </p:nvSpPr>
        <p:spPr>
          <a:xfrm rot="5400000" flipH="0" flipV="0">
            <a:off x="599741" y="2323884"/>
            <a:ext cx="143244" cy="143244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椭圆 47"/>
          <p:cNvSpPr txBox="1"/>
          <p:nvPr/>
        </p:nvSpPr>
        <p:spPr>
          <a:xfrm rot="5400000" flipH="0" flipV="0">
            <a:off x="599741" y="2584387"/>
            <a:ext cx="143244" cy="14324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矩形 48"/>
          <p:cNvSpPr txBox="1"/>
          <p:nvPr/>
        </p:nvSpPr>
        <p:spPr>
          <a:xfrm rot="16200000" flipH="1" flipV="0">
            <a:off x="-916634" y="4512485"/>
            <a:ext cx="3175994" cy="45719"/>
          </a:xfrm>
          <a:prstGeom prst="rect">
            <a:avLst/>
          </a:prstGeom>
          <a:gradFill>
            <a:gsLst>
              <a:gs pos="33000">
                <a:schemeClr val="accent1">
                  <a:lumMod val="60000"/>
                  <a:lumOff val="40000"/>
                </a:schemeClr>
              </a:gs>
              <a:gs pos="100000">
                <a:schemeClr val="accent1">
                  <a:lumMod val="40000"/>
                  <a:lumOff val="60000"/>
                  <a:alpha val="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矩形: 圆角 13"/>
          <p:cNvSpPr txBox="1"/>
          <p:nvPr/>
        </p:nvSpPr>
        <p:spPr>
          <a:xfrm rot="0" flipH="0" flipV="0">
            <a:off x="8120967" y="1713883"/>
            <a:ext cx="2784956" cy="11618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文本框 14"/>
          <p:cNvSpPr txBox="1"/>
          <p:nvPr/>
        </p:nvSpPr>
        <p:spPr>
          <a:xfrm rot="0" flipH="0" flipV="0">
            <a:off x="8457551" y="1899654"/>
            <a:ext cx="2111788" cy="790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内部专家赋能与外部资源整合</a:t>
            </a:r>
            <a:endParaRPr kumimoji="1" lang="zh-CN" altLang="en-US"/>
          </a:p>
        </p:txBody>
      </p:sp>
      <p:sp>
        <p:nvSpPr>
          <p:cNvPr id="19" name="矩形: 圆角 15"/>
          <p:cNvSpPr txBox="1"/>
          <p:nvPr/>
        </p:nvSpPr>
        <p:spPr>
          <a:xfrm rot="0" flipH="0" flipV="0">
            <a:off x="8120967" y="3088767"/>
            <a:ext cx="2784956" cy="3289737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0" name="文本框 16"/>
          <p:cNvSpPr txBox="1"/>
          <p:nvPr/>
        </p:nvSpPr>
        <p:spPr>
          <a:xfrm rot="0" flipH="0" flipV="0">
            <a:off x="8280593" y="3333438"/>
            <a:ext cx="2465705" cy="25865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5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建立“内容共创”机制，邀请售前、客户成功、产品团队提供一线洞察，确保内容真实可信。
与行业协会、KOL、客户联合出品内容（如圆桌访谈、联合研究报告），借势提升权威性与传播力。</a:t>
            </a:r>
            <a:endParaRPr kumimoji="1" lang="zh-CN" altLang="en-US"/>
          </a:p>
        </p:txBody>
      </p:sp>
      <p:sp>
        <p:nvSpPr>
          <p:cNvPr id="21" name="矩形: 圆角 18"/>
          <p:cNvSpPr txBox="1"/>
          <p:nvPr/>
        </p:nvSpPr>
        <p:spPr>
          <a:xfrm rot="0" flipH="0" flipV="0">
            <a:off x="1308974" y="1713883"/>
            <a:ext cx="2784956" cy="116185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57150" cap="sq">
            <a:gradFill>
              <a:gsLst>
                <a:gs pos="0">
                  <a:schemeClr val="accent1"/>
                </a:gs>
                <a:gs pos="87000">
                  <a:schemeClr val="accent1">
                    <a:lumMod val="20000"/>
                    <a:lumOff val="80000"/>
                    <a:alpha val="0"/>
                  </a:schemeClr>
                </a:gs>
              </a:gsLst>
              <a:lin ang="108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2" name="文本框 19"/>
          <p:cNvSpPr txBox="1"/>
          <p:nvPr/>
        </p:nvSpPr>
        <p:spPr>
          <a:xfrm rot="0" flipH="0" flipV="0">
            <a:off x="1645558" y="1899654"/>
            <a:ext cx="2111788" cy="79031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1598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建立内容主题库与选题日历</a:t>
            </a:r>
            <a:endParaRPr kumimoji="1" lang="zh-CN" altLang="en-US"/>
          </a:p>
        </p:txBody>
      </p:sp>
      <p:sp>
        <p:nvSpPr>
          <p:cNvPr id="23" name="矩形: 圆角 20"/>
          <p:cNvSpPr txBox="1"/>
          <p:nvPr/>
        </p:nvSpPr>
        <p:spPr>
          <a:xfrm rot="0" flipH="0" flipV="0">
            <a:off x="1308974" y="3088767"/>
            <a:ext cx="2784956" cy="3289737"/>
          </a:xfrm>
          <a:prstGeom prst="round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57150" cap="sq">
            <a:gradFill>
              <a:gsLst>
                <a:gs pos="0">
                  <a:schemeClr val="accent1"/>
                </a:gs>
                <a:gs pos="100000">
                  <a:schemeClr val="accent1">
                    <a:lumMod val="5000"/>
                    <a:lumOff val="95000"/>
                    <a:alpha val="0"/>
                  </a:schemeClr>
                </a:gs>
              </a:gsLst>
              <a:lin ang="5400000" scaled="0"/>
            </a:gra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4" name="文本框 21"/>
          <p:cNvSpPr txBox="1"/>
          <p:nvPr/>
        </p:nvSpPr>
        <p:spPr>
          <a:xfrm rot="0" flipH="0" flipV="0">
            <a:off x="1468600" y="3333438"/>
            <a:ext cx="2465705" cy="258653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>
              <a:lnSpc>
                <a:spcPct val="150000"/>
              </a:lnSpc>
            </a:pPr>
            <a:r>
              <a:rPr kumimoji="1" lang="en-US" altLang="zh-CN" sz="1359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围绕核心产品能力、行业关键词、客户高频问题建立动态主题库，定期更新并标注优先级。
制定季度内容日历，结合行业峰会、政策发布、财报季等外部节点规划内容节奏，确保时效性与相关性。</a:t>
            </a:r>
            <a:endParaRPr kumimoji="1" lang="zh-CN" altLang="en-US"/>
          </a:p>
        </p:txBody>
      </p:sp>
      <p:sp>
        <p:nvSpPr>
          <p:cNvPr id="25" name="椭圆 32"/>
          <p:cNvSpPr txBox="1"/>
          <p:nvPr/>
        </p:nvSpPr>
        <p:spPr>
          <a:xfrm rot="0" flipH="0" flipV="0">
            <a:off x="2473646" y="6250771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6" name="椭圆 37"/>
          <p:cNvSpPr txBox="1"/>
          <p:nvPr/>
        </p:nvSpPr>
        <p:spPr>
          <a:xfrm rot="0" flipH="0" flipV="0">
            <a:off x="9285639" y="6250771"/>
            <a:ext cx="455612" cy="455612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152400" cap="sq">
            <a:solidFill>
              <a:schemeClr val="accent1">
                <a:lumMod val="60000"/>
                <a:lumOff val="40000"/>
              </a:schemeClr>
            </a:solidFill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构建结构化、可持续的内容生产机制</a:t>
            </a:r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0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2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1"/>
          </a:gradFill>
          <a:ln w="12700" cap="sq">
            <a:noFill/>
            <a:prstDash val="solid"/>
            <a:miter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660734" y="1780673"/>
            <a:ext cx="3447780" cy="3697705"/>
          </a:xfrm>
          <a:prstGeom prst="roundRect">
            <a:avLst>
              <a:gd name="adj" fmla="val 4223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60734" y="1780674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1">
            <a:off x="3574408" y="4912785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67074" y="2983832"/>
            <a:ext cx="3085225" cy="1928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关注中后链路指标：留资率、MQL转化率、内容页面停留时长、下载后7天内销售跟进率。
设置内容健康度评分卡，综合SEO表现、社交分享、内部引用频次等维度评估长期价值。</a:t>
            </a: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67075" y="2229853"/>
            <a:ext cx="3085224" cy="659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定义内容效果核心指标（非仅阅读量）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65760" y="1780673"/>
            <a:ext cx="3447780" cy="3697705"/>
          </a:xfrm>
          <a:prstGeom prst="roundRect">
            <a:avLst>
              <a:gd name="adj" fmla="val 4223"/>
            </a:avLst>
          </a:prstGeom>
          <a:solidFill>
            <a:schemeClr val="bg1"/>
          </a:solidFill>
          <a:ln w="12700" cap="sq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4365760" y="1780674"/>
            <a:ext cx="534106" cy="565593"/>
          </a:xfrm>
          <a:prstGeom prst="diagStrip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1" flipV="1">
            <a:off x="7279434" y="4912785"/>
            <a:ext cx="534106" cy="565593"/>
          </a:xfrm>
          <a:prstGeom prst="diagStrip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572099" y="2983832"/>
            <a:ext cx="3085225" cy="1928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对标题、导语、CTA按钮、内容结构进行小流量测试，例如测试“痛点型标题”vs“解决方案型标题”的点击差异。
基于数据反馈快速迭代，将高转化内容元素沉淀为模板，如“三步法”“五要素”等结构化表达模式。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572100" y="2229853"/>
            <a:ext cx="3085224" cy="659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C6AB6A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A/B测试驱动内容优化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70786" y="1780673"/>
            <a:ext cx="3447780" cy="3697705"/>
          </a:xfrm>
          <a:prstGeom prst="roundRect">
            <a:avLst>
              <a:gd name="adj" fmla="val 4223"/>
            </a:avLst>
          </a:prstGeom>
          <a:solidFill>
            <a:schemeClr val="bg1"/>
          </a:solidFill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070786" y="1780674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1" flipV="1">
            <a:off x="10984460" y="4912785"/>
            <a:ext cx="534106" cy="565593"/>
          </a:xfrm>
          <a:prstGeom prst="diagStrip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77126" y="2983832"/>
            <a:ext cx="3085225" cy="1928952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kumimoji="1" lang="en-US" altLang="zh-CN" sz="14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定期回溯6个月以上内容，根据产品迭代、市场变化进行更新（如添加2026年新法规影响说明），并重新发布。
将优质内容模块化，用于销售话术、培训材料、邮件培育序列，最大化内容资产复用效率。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277127" y="2229853"/>
            <a:ext cx="3085224" cy="659777"/>
          </a:xfrm>
          <a:prstGeom prst="rect">
            <a:avLst/>
          </a:prstGeom>
          <a:noFill/>
          <a:ln cap="sq"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30000"/>
              </a:lnSpc>
            </a:pPr>
            <a:r>
              <a:rPr kumimoji="1" lang="en-US" altLang="zh-CN" sz="1600">
                <a:ln w="12700">
                  <a:noFill/>
                </a:ln>
                <a:solidFill>
                  <a:srgbClr val="063CE8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建立内容复用与升级机制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-1649186" y="-1646690"/>
            <a:ext cx="3293382" cy="3293380"/>
          </a:xfrm>
          <a:prstGeom prst="ellipse">
            <a:avLst/>
          </a:prstGeom>
          <a:gradFill>
            <a:gsLst>
              <a:gs pos="4000">
                <a:schemeClr val="accent1">
                  <a:alpha val="30000"/>
                </a:schemeClr>
              </a:gs>
              <a:gs pos="72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 w="12700" cap="sq">
            <a:noFill/>
            <a:prstDash val="solid"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044659" y="523641"/>
            <a:ext cx="10474240" cy="432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>
                <a:ln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内容质量评估与迭代优化闭环</a:t>
            </a:r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1" flipV="0">
            <a:off x="451793" y="531034"/>
            <a:ext cx="417214" cy="417214"/>
          </a:xfrm>
          <a:prstGeom prst="ellipse">
            <a:avLst/>
          </a:prstGeom>
          <a:solidFill>
            <a:schemeClr val="accent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5400000" flipH="0" flipV="0">
            <a:off x="619125" y="687637"/>
            <a:ext cx="120650" cy="104009"/>
          </a:xfrm>
          <a:prstGeom prst="triangle">
            <a:avLst/>
          </a:prstGeom>
          <a:solidFill>
            <a:schemeClr val="bg1"/>
          </a:solidFill>
          <a:ln w="12700" cap="sq">
            <a:noFill/>
            <a:prstDash val="solid"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3CE8"/>
      </a:accent1>
      <a:accent2>
        <a:srgbClr val="C6AB6A"/>
      </a:accent2>
      <a:accent3>
        <a:srgbClr val="063CE8"/>
      </a:accent3>
      <a:accent4>
        <a:srgbClr val="C6AB6A"/>
      </a:accent4>
      <a:accent5>
        <a:srgbClr val="063CE8"/>
      </a:accent5>
      <a:accent6>
        <a:srgbClr val="C6AB6A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1","ContentProducer":"001191110105MA01D6BEX800000","ProduceID":"A1027D59793442Z53003737","ReservedCode1":"{\"SecurityData\":{\"Type\":\"TC260PG\",\"Version\":1,\"PubSD\":[{\"Type\":\"DS\",\"AlgID\":\"1.2.156.10197.1.501\",\"TBSData\":{\"Type\":\"LabelMataData\"},\"Signature\":\"304402203b0d85588d708b1601fc559371c4eebe36f05c52c5bc1ba85bfff87e02b56a3702204574d0743bd5dbc4ee71e2f6c2b0706760fe4eb71f3df2a342a10823fef900df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,"ContentPropagator":"001191110105MA01D6BEX800000","PropagateID":"A1027D59793442Z53003737","ReservedCode2":"{\"SecurityData\":{\"Type\":\"TC260PG\",\"Version\":1,\"PubSD\":[{\"Type\":\"DS\",\"AlgID\":\"1.2.156.10197.1.501\",\"TBSData\":{\"Type\":\"LabelMataData\"},\"Signature\":\"304502200444df3ab3b1ad96e5a9ace4188c1ba96400f3893d428ab730d5f3b2cc67d53b022100bbf31f8923034805ad5ca2e3bfadd04e08f789f70e8248f97ee8b7dee15d3e4e\"},{\"Type\":\"PubKey\",\"AlgID\":\"1.2.156.10197.1.501\",\"KeyValue\":\"MFkwEwYHKoZIzj0CAQYIKoEcz1UBgi0DQgAE4htNGUcC6HU4Sf91jDiDCP+kHy7sm5Nd8uJmcY3w5omySS+3GQlfi/4sr6ilLGbKi9V2Z5I0ASiAQPEvlhe2mw==\",\"Certificate\":\"MIIBgzCCASmgAwIBAgIBATAKBggqgRzPVQGDdTAtMQ4wDAYDVQQKEwVBaVBQVDEbMBkGA1UEBRMSOTExMTAxMDVNQTAxRDZCRVg4MCAXDTI1MDgwODA4Mjk1MloYDzIxMjUwODA4MDgyOTUyWjAtMQ4wDAYDVQQKEwVBaVBQVDEbMBkGA1UEBRMSOTExMTAxMDVNQTAxRDZCRVg4MFkwEwYHKoZIzj0CAQYIKoEcz1UBgi0DQgAE4htNGUcC6HU4Sf91jDiDCP+kHy7sm5Nd8uJmcY3w5omySS+3GQlfi/4sr6ilLGbKi9V2Z5I0ASiAQPEvlhe2m6M4MDYwDgYDVR0PAQH/BAQDAgWgMBMGA1UdJQQMMAoGCCsGAQUFBwMBMA8GA1UdEwEB/wQFMAMBAf8wCgYIKoEcz1UBg3UDSAAwRQIgS9o/xI9kRYojx1MkW/gD8fAbyborHu7tLo1gGuqcuMwCIQDpeKBcdxdIHGAYHLU3bTjOkcDszYUezVcY2oQW7R1oQg==\"}]}}"}</vt:lpwstr>
  </property>
</Properties>
</file>