
<file path=[Content_Types].xml><?xml version="1.0" encoding="utf-8"?>
<Types xmlns="http://schemas.openxmlformats.org/package/2006/content-types">
  <Default Extension="fntdata" ContentType="application/x-fontdata"/>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Layouts/slideLayout1.xml" ContentType="application/vnd.openxmlformats-officedocument.presentationml.slideLayout+xml"/>
  <Override PartName="/ppt/theme/theme1.xml" ContentType="application/vnd.openxmlformats-officedocument.theme+xml"/>
  <Override PartName="/docProps/custom.xml" ContentType="application/vnd.openxmlformats-officedocument.custom-properties+xml"/>
</Types>
</file>

<file path=_rels/.rels><?xml version="1.0" encoding="UTF-8"?>
<Relationships xmlns="http://schemas.openxmlformats.org/package/2006/relationships">
  <Relationship Id="rId1" Type="http://schemas.openxmlformats.org/officeDocument/2006/relationships/officeDocument" Target="ppt/presentation.xml"></Relationship>
  <Relationship Id="rIdCustom" Type="http://schemas.openxmlformats.org/officeDocument/2006/relationships/custom-properties" Target="docProps/custom.xml"></Relationship>
</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2"/>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Lst>
  <p:sldSz cx="12192000" cy="6858000"/>
  <p:notesSz cx="6858000" cy="9144000"/>
  <p:embeddedFontLst>
    <p:embeddedFont>
      <p:font typeface="OPPOSans H"/>
      <p:regular r:id="rId21"/>
    </p:embeddedFont>
    <p:embeddedFont>
      <p:font typeface="Source Han Sans CN Bold"/>
      <p:regular r:id="rId22"/>
    </p:embeddedFont>
    <p:embeddedFont>
      <p:font typeface="Source Han Sans"/>
      <p:regular r:id="rId23"/>
    </p:embeddedFont>
    <p:embeddedFont>
      <p:font typeface="OPPOSans B"/>
      <p:regular r:id="rId24"/>
    </p:embeddedFont>
  </p:embeddedFontLst>
</p:presentation>
</file>

<file path=ppt/_rels/presentation.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Master" Target="slideMasters/slideMaster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font" Target="fonts/font1.fntdata"/>
<Relationship Id="rId22" Type="http://schemas.openxmlformats.org/officeDocument/2006/relationships/font" Target="fonts/font2.fntdata"/>
<Relationship Id="rId23" Type="http://schemas.openxmlformats.org/officeDocument/2006/relationships/font" Target="fonts/font4.fntdata"/>
<Relationship Id="rId24" Type="http://schemas.openxmlformats.org/officeDocument/2006/relationships/font" Target="fonts/font3.fntdata"/>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cSld>
    <p:spTree>
      <p:nvGrpSpPr>
        <p:cNvPr id="1" name=""/>
        <p:cNvGrpSpPr/>
        <p:nvPr/>
      </p:nvGrpSpPr>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theme" Target="../theme/theme1.xml"/>
<Relationship Id="rId2" Type="http://schemas.openxmlformats.org/officeDocument/2006/relationships/slideLayout" Target="../slideLayouts/slideLayout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p:spTree>
  </p:cSld>
  <p:clrMap bg1="lt1" tx1="dk1" bg2="lt2" tx2="dk2" accent1="accent1" accent2="accent2" accent3="accent3" accent4="accent4" accent5="accent5" accent6="accent6" hlink="hlink" folHlink="folHlink"/>
  <p:sldLayoutIdLst>
    <p:sldLayoutId id="2147483649" r:id="rId2"/>
  </p:sldLayoutIdLst>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558800" y="9248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Source Han Sans CN Bold"/>
                <a:ea typeface="Source Han Sans CN Bold"/>
                <a:cs typeface="Source Han Sans CN Bold"/>
              </a:rPr>
              <a:t>2026中国数字营销行业全景：定义边界、技术变革与增长机会</a:t>
            </a:r>
            <a:endParaRPr kumimoji="1" lang="zh-CN" altLang="en-US"/>
          </a:p>
        </p:txBody>
      </p:sp>
    </p:spTree>
  </p:cSl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03</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行业增长的新机会与场景</a:t>
            </a:r>
            <a:endParaRPr kumimoji="1" lang="zh-CN" altLang="en-US"/>
          </a:p>
        </p:txBody>
      </p:sp>
    </p:spTree>
  </p:cSld>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0" y="4080496"/>
            <a:ext cx="12192000" cy="2777504"/>
          </a:xfrm>
          <a:custGeom>
            <a:avLst/>
            <a:gdLst>
              <a:gd name="connsiteX0" fmla="*/ 6096000 w 12192000"/>
              <a:gd name="connsiteY0" fmla="*/ 0 h 2777504"/>
              <a:gd name="connsiteX1" fmla="*/ 12157261 w 12192000"/>
              <a:gd name="connsiteY1" fmla="*/ 805858 h 2777504"/>
              <a:gd name="connsiteX2" fmla="*/ 12192000 w 12192000"/>
              <a:gd name="connsiteY2" fmla="*/ 818321 h 2777504"/>
              <a:gd name="connsiteX3" fmla="*/ 12192000 w 12192000"/>
              <a:gd name="connsiteY3" fmla="*/ 2777504 h 2777504"/>
              <a:gd name="connsiteX4" fmla="*/ 0 w 12192000"/>
              <a:gd name="connsiteY4" fmla="*/ 2777504 h 2777504"/>
              <a:gd name="connsiteX5" fmla="*/ 0 w 12192000"/>
              <a:gd name="connsiteY5" fmla="*/ 818321 h 2777504"/>
              <a:gd name="connsiteX6" fmla="*/ 34739 w 12192000"/>
              <a:gd name="connsiteY6" fmla="*/ 805858 h 2777504"/>
              <a:gd name="connsiteX7" fmla="*/ 6096000 w 12192000"/>
              <a:gd name="connsiteY7" fmla="*/ 0 h 2777504"/>
            </a:gdLst>
            <a:rect l="l" t="t" r="r" b="b"/>
            <a:pathLst>
              <a:path w="12192000" h="2777504">
                <a:moveTo>
                  <a:pt x="6096000" y="0"/>
                </a:moveTo>
                <a:cubicBezTo>
                  <a:pt x="8536220" y="0"/>
                  <a:pt x="10716548" y="313701"/>
                  <a:pt x="12157261" y="805858"/>
                </a:cubicBezTo>
                <a:lnTo>
                  <a:pt x="12192000" y="818321"/>
                </a:lnTo>
                <a:lnTo>
                  <a:pt x="12192000" y="2777504"/>
                </a:lnTo>
                <a:lnTo>
                  <a:pt x="0" y="2777504"/>
                </a:lnTo>
                <a:lnTo>
                  <a:pt x="0" y="818321"/>
                </a:lnTo>
                <a:lnTo>
                  <a:pt x="34739" y="805858"/>
                </a:lnTo>
                <a:cubicBezTo>
                  <a:pt x="1475452" y="313701"/>
                  <a:pt x="3655780" y="0"/>
                  <a:pt x="6096000" y="0"/>
                </a:cubicBezTo>
                <a:close/>
              </a:path>
            </a:pathLst>
          </a:custGeom>
          <a:gradFill>
            <a:gsLst>
              <a:gs pos="0">
                <a:schemeClr val="accent1">
                  <a:alpha val="100000"/>
                </a:schemeClr>
              </a:gs>
              <a:gs pos="100000">
                <a:schemeClr val="accent1">
                  <a:lumMod val="60000"/>
                  <a:lumOff val="40000"/>
                  <a:alpha val="100000"/>
                </a:schemeClr>
              </a:gs>
            </a:gsLst>
            <a:lin ang="2700000" scaled="0"/>
          </a:gra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661882" y="1884762"/>
            <a:ext cx="2991701" cy="4013709"/>
          </a:xfrm>
          <a:prstGeom prst="roundRect">
            <a:avLst>
              <a:gd name="adj" fmla="val 4912"/>
            </a:avLst>
          </a:prstGeom>
          <a:solidFill>
            <a:schemeClr val="bg1"/>
          </a:solidFill>
          <a:ln w="12700" cap="sq">
            <a:gradFill>
              <a:gsLst>
                <a:gs pos="0">
                  <a:schemeClr val="accent1">
                    <a:alpha val="100000"/>
                  </a:schemeClr>
                </a:gs>
                <a:gs pos="100000">
                  <a:schemeClr val="bg1">
                    <a:alpha val="0"/>
                  </a:schemeClr>
                </a:gs>
              </a:gsLst>
              <a:lin ang="5400000" scaled="0"/>
            </a:gradFill>
            <a:miter/>
          </a:ln>
          <a:effectLst>
            <a:outerShdw dist="0" blurRad="254000" dir="16200000" sx="100000" sy="100000" kx="0" ky="0" algn="b" rotWithShape="0">
              <a:schemeClr val="accent1">
                <a:alpha val="15000"/>
              </a:schemeClr>
            </a:outerShdw>
          </a:effectLst>
        </p:spPr>
        <p:txBody>
          <a:bodyPr vert="horz" wrap="square" lIns="0" tIns="0" rIns="0" bIns="0" rtlCol="0" anchor="ctr"/>
          <a:lstStyle/>
          <a:p>
            <a:pPr algn="ctr">
              <a:lnSpc>
                <a:spcPct val="110000"/>
              </a:lnSpc>
            </a:pPr>
            <a:endParaRPr kumimoji="1" lang="zh-CN" altLang="en-US"/>
          </a:p>
        </p:txBody>
      </p:sp>
      <p:sp>
        <p:nvSpPr>
          <p:cNvPr id="5" name="标题 1"/>
          <p:cNvSpPr txBox="1"/>
          <p:nvPr/>
        </p:nvSpPr>
        <p:spPr>
          <a:xfrm rot="0" flipH="0" flipV="0">
            <a:off x="878930" y="2108210"/>
            <a:ext cx="1007166" cy="1007166"/>
          </a:xfrm>
          <a:prstGeom prst="ellipse">
            <a:avLst/>
          </a:prstGeom>
          <a:noFill/>
          <a:ln w="28575" cap="sq">
            <a:solidFill>
              <a:schemeClr val="accent1"/>
            </a:solidFill>
            <a:miter/>
          </a:ln>
        </p:spPr>
        <p:txBody>
          <a:bodyPr vert="horz" wrap="square" lIns="0" tIns="0" rIns="0" bIns="0" rtlCol="0" anchor="ctr"/>
          <a:lstStyle/>
          <a:p>
            <a:pPr algn="ctr">
              <a:lnSpc>
                <a:spcPct val="110000"/>
              </a:lnSpc>
            </a:pPr>
            <a:endParaRPr kumimoji="1" lang="zh-CN" altLang="en-US"/>
          </a:p>
        </p:txBody>
      </p:sp>
      <p:sp>
        <p:nvSpPr>
          <p:cNvPr id="6" name="标题 1"/>
          <p:cNvSpPr txBox="1"/>
          <p:nvPr/>
        </p:nvSpPr>
        <p:spPr>
          <a:xfrm rot="0" flipH="0" flipV="0">
            <a:off x="995141" y="2224421"/>
            <a:ext cx="774743" cy="774743"/>
          </a:xfrm>
          <a:prstGeom prst="ellipse">
            <a:avLst/>
          </a:prstGeom>
          <a:gradFill>
            <a:gsLst>
              <a:gs pos="0">
                <a:schemeClr val="accent1">
                  <a:alpha val="100000"/>
                </a:schemeClr>
              </a:gs>
              <a:gs pos="100000">
                <a:schemeClr val="accent1">
                  <a:lumMod val="60000"/>
                  <a:lumOff val="40000"/>
                  <a:alpha val="10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199751" y="2413817"/>
            <a:ext cx="365525" cy="395952"/>
          </a:xfrm>
          <a:custGeom>
            <a:avLst/>
            <a:gdLst>
              <a:gd name="connsiteX0" fmla="*/ 712625 w 1425436"/>
              <a:gd name="connsiteY0" fmla="*/ 111621 h 1544091"/>
              <a:gd name="connsiteX1" fmla="*/ 902567 w 1425436"/>
              <a:gd name="connsiteY1" fmla="*/ 190314 h 1544091"/>
              <a:gd name="connsiteX2" fmla="*/ 981260 w 1425436"/>
              <a:gd name="connsiteY2" fmla="*/ 380256 h 1544091"/>
              <a:gd name="connsiteX3" fmla="*/ 902567 w 1425436"/>
              <a:gd name="connsiteY3" fmla="*/ 570198 h 1544091"/>
              <a:gd name="connsiteX4" fmla="*/ 712625 w 1425436"/>
              <a:gd name="connsiteY4" fmla="*/ 648891 h 1544091"/>
              <a:gd name="connsiteX5" fmla="*/ 522684 w 1425436"/>
              <a:gd name="connsiteY5" fmla="*/ 570198 h 1544091"/>
              <a:gd name="connsiteX6" fmla="*/ 444177 w 1425436"/>
              <a:gd name="connsiteY6" fmla="*/ 380070 h 1544091"/>
              <a:gd name="connsiteX7" fmla="*/ 522870 w 1425436"/>
              <a:gd name="connsiteY7" fmla="*/ 190128 h 1544091"/>
              <a:gd name="connsiteX8" fmla="*/ 712625 w 1425436"/>
              <a:gd name="connsiteY8" fmla="*/ 111621 h 1544091"/>
              <a:gd name="connsiteX9" fmla="*/ 712625 w 1425436"/>
              <a:gd name="connsiteY9" fmla="*/ 0 h 1544091"/>
              <a:gd name="connsiteX10" fmla="*/ 332556 w 1425436"/>
              <a:gd name="connsiteY10" fmla="*/ 380070 h 1544091"/>
              <a:gd name="connsiteX11" fmla="*/ 712625 w 1425436"/>
              <a:gd name="connsiteY11" fmla="*/ 760140 h 1544091"/>
              <a:gd name="connsiteX12" fmla="*/ 1092695 w 1425436"/>
              <a:gd name="connsiteY12" fmla="*/ 380070 h 1544091"/>
              <a:gd name="connsiteX13" fmla="*/ 712625 w 1425436"/>
              <a:gd name="connsiteY13" fmla="*/ 0 h 1544091"/>
              <a:gd name="connsiteX14" fmla="*/ 712625 w 1425436"/>
              <a:gd name="connsiteY14" fmla="*/ 943012 h 1544091"/>
              <a:gd name="connsiteX15" fmla="*/ 978842 w 1425436"/>
              <a:gd name="connsiteY15" fmla="*/ 976685 h 1544091"/>
              <a:gd name="connsiteX16" fmla="*/ 1146087 w 1425436"/>
              <a:gd name="connsiteY16" fmla="*/ 1059470 h 1544091"/>
              <a:gd name="connsiteX17" fmla="*/ 1248593 w 1425436"/>
              <a:gd name="connsiteY17" fmla="*/ 1174440 h 1544091"/>
              <a:gd name="connsiteX18" fmla="*/ 1310356 w 1425436"/>
              <a:gd name="connsiteY18" fmla="*/ 1316385 h 1544091"/>
              <a:gd name="connsiteX19" fmla="*/ 1296590 w 1425436"/>
              <a:gd name="connsiteY19" fmla="*/ 1390241 h 1544091"/>
              <a:gd name="connsiteX20" fmla="*/ 1208595 w 1425436"/>
              <a:gd name="connsiteY20" fmla="*/ 1432285 h 1544091"/>
              <a:gd name="connsiteX21" fmla="*/ 216842 w 1425436"/>
              <a:gd name="connsiteY21" fmla="*/ 1432285 h 1544091"/>
              <a:gd name="connsiteX22" fmla="*/ 128847 w 1425436"/>
              <a:gd name="connsiteY22" fmla="*/ 1390241 h 1544091"/>
              <a:gd name="connsiteX23" fmla="*/ 115081 w 1425436"/>
              <a:gd name="connsiteY23" fmla="*/ 1316385 h 1544091"/>
              <a:gd name="connsiteX24" fmla="*/ 176844 w 1425436"/>
              <a:gd name="connsiteY24" fmla="*/ 1174440 h 1544091"/>
              <a:gd name="connsiteX25" fmla="*/ 279350 w 1425436"/>
              <a:gd name="connsiteY25" fmla="*/ 1059470 h 1544091"/>
              <a:gd name="connsiteX26" fmla="*/ 446595 w 1425436"/>
              <a:gd name="connsiteY26" fmla="*/ 976685 h 1544091"/>
              <a:gd name="connsiteX27" fmla="*/ 712625 w 1425436"/>
              <a:gd name="connsiteY27" fmla="*/ 943012 h 1544091"/>
              <a:gd name="connsiteX28" fmla="*/ 712625 w 1425436"/>
              <a:gd name="connsiteY28" fmla="*/ 831391 h 1544091"/>
              <a:gd name="connsiteX29" fmla="*/ 8296 w 1425436"/>
              <a:gd name="connsiteY29" fmla="*/ 1284387 h 1544091"/>
              <a:gd name="connsiteX30" fmla="*/ 216842 w 1425436"/>
              <a:gd name="connsiteY30" fmla="*/ 1544092 h 1544091"/>
              <a:gd name="connsiteX31" fmla="*/ 1208595 w 1425436"/>
              <a:gd name="connsiteY31" fmla="*/ 1544092 h 1544091"/>
              <a:gd name="connsiteX32" fmla="*/ 1417141 w 1425436"/>
              <a:gd name="connsiteY32" fmla="*/ 1284387 h 1544091"/>
              <a:gd name="connsiteX33" fmla="*/ 712625 w 1425436"/>
              <a:gd name="connsiteY33" fmla="*/ 831391 h 1544091"/>
            </a:gdLst>
            <a:rect l="l" t="t" r="r" b="b"/>
            <a:pathLst>
              <a:path w="1425436" h="1544091">
                <a:moveTo>
                  <a:pt x="712625" y="111621"/>
                </a:moveTo>
                <a:cubicBezTo>
                  <a:pt x="784435" y="111621"/>
                  <a:pt x="851780" y="139526"/>
                  <a:pt x="902567" y="190314"/>
                </a:cubicBezTo>
                <a:cubicBezTo>
                  <a:pt x="953355" y="241102"/>
                  <a:pt x="981260" y="308446"/>
                  <a:pt x="981260" y="380256"/>
                </a:cubicBezTo>
                <a:cubicBezTo>
                  <a:pt x="981260" y="452065"/>
                  <a:pt x="953355" y="519410"/>
                  <a:pt x="902567" y="570198"/>
                </a:cubicBezTo>
                <a:cubicBezTo>
                  <a:pt x="851780" y="620985"/>
                  <a:pt x="784435" y="648891"/>
                  <a:pt x="712625" y="648891"/>
                </a:cubicBezTo>
                <a:cubicBezTo>
                  <a:pt x="640816" y="648891"/>
                  <a:pt x="573471" y="620985"/>
                  <a:pt x="522684" y="570198"/>
                </a:cubicBezTo>
                <a:cubicBezTo>
                  <a:pt x="472082" y="519224"/>
                  <a:pt x="444177" y="451693"/>
                  <a:pt x="444177" y="380070"/>
                </a:cubicBezTo>
                <a:cubicBezTo>
                  <a:pt x="444177" y="308446"/>
                  <a:pt x="472082" y="240916"/>
                  <a:pt x="522870" y="190128"/>
                </a:cubicBezTo>
                <a:cubicBezTo>
                  <a:pt x="573471" y="139526"/>
                  <a:pt x="641002" y="111621"/>
                  <a:pt x="712625" y="111621"/>
                </a:cubicBezTo>
                <a:moveTo>
                  <a:pt x="712625" y="0"/>
                </a:moveTo>
                <a:cubicBezTo>
                  <a:pt x="502778" y="0"/>
                  <a:pt x="332556" y="170036"/>
                  <a:pt x="332556" y="380070"/>
                </a:cubicBezTo>
                <a:cubicBezTo>
                  <a:pt x="332556" y="589917"/>
                  <a:pt x="502778" y="760140"/>
                  <a:pt x="712625" y="760140"/>
                </a:cubicBezTo>
                <a:cubicBezTo>
                  <a:pt x="922473" y="760140"/>
                  <a:pt x="1092695" y="589917"/>
                  <a:pt x="1092695" y="380070"/>
                </a:cubicBezTo>
                <a:cubicBezTo>
                  <a:pt x="1092881" y="170036"/>
                  <a:pt x="922659" y="0"/>
                  <a:pt x="712625" y="0"/>
                </a:cubicBezTo>
                <a:close/>
                <a:moveTo>
                  <a:pt x="712625" y="943012"/>
                </a:moveTo>
                <a:cubicBezTo>
                  <a:pt x="813643" y="943012"/>
                  <a:pt x="903126" y="954360"/>
                  <a:pt x="978842" y="976685"/>
                </a:cubicBezTo>
                <a:cubicBezTo>
                  <a:pt x="1043582" y="995846"/>
                  <a:pt x="1099951" y="1023752"/>
                  <a:pt x="1146087" y="1059470"/>
                </a:cubicBezTo>
                <a:cubicBezTo>
                  <a:pt x="1186829" y="1091096"/>
                  <a:pt x="1220315" y="1128675"/>
                  <a:pt x="1248593" y="1174440"/>
                </a:cubicBezTo>
                <a:cubicBezTo>
                  <a:pt x="1273708" y="1215368"/>
                  <a:pt x="1293985" y="1261877"/>
                  <a:pt x="1310356" y="1316385"/>
                </a:cubicBezTo>
                <a:cubicBezTo>
                  <a:pt x="1320774" y="1350801"/>
                  <a:pt x="1306264" y="1377404"/>
                  <a:pt x="1296590" y="1390241"/>
                </a:cubicBezTo>
                <a:cubicBezTo>
                  <a:pt x="1276684" y="1417030"/>
                  <a:pt x="1244686" y="1432285"/>
                  <a:pt x="1208595" y="1432285"/>
                </a:cubicBezTo>
                <a:lnTo>
                  <a:pt x="216842" y="1432285"/>
                </a:lnTo>
                <a:cubicBezTo>
                  <a:pt x="180937" y="1432285"/>
                  <a:pt x="148753" y="1417030"/>
                  <a:pt x="128847" y="1390241"/>
                </a:cubicBezTo>
                <a:cubicBezTo>
                  <a:pt x="119359" y="1377404"/>
                  <a:pt x="104849" y="1350801"/>
                  <a:pt x="115081" y="1316385"/>
                </a:cubicBezTo>
                <a:cubicBezTo>
                  <a:pt x="131452" y="1261877"/>
                  <a:pt x="151543" y="1215368"/>
                  <a:pt x="176844" y="1174440"/>
                </a:cubicBezTo>
                <a:cubicBezTo>
                  <a:pt x="204936" y="1128675"/>
                  <a:pt x="238422" y="1090910"/>
                  <a:pt x="279350" y="1059470"/>
                </a:cubicBezTo>
                <a:cubicBezTo>
                  <a:pt x="325486" y="1023752"/>
                  <a:pt x="381855" y="995846"/>
                  <a:pt x="446595" y="976685"/>
                </a:cubicBezTo>
                <a:cubicBezTo>
                  <a:pt x="522125" y="954360"/>
                  <a:pt x="611794" y="943012"/>
                  <a:pt x="712625" y="943012"/>
                </a:cubicBezTo>
                <a:moveTo>
                  <a:pt x="712625" y="831391"/>
                </a:moveTo>
                <a:cubicBezTo>
                  <a:pt x="244561" y="831391"/>
                  <a:pt x="77501" y="1053331"/>
                  <a:pt x="8296" y="1284387"/>
                </a:cubicBezTo>
                <a:cubicBezTo>
                  <a:pt x="-30771" y="1414611"/>
                  <a:pt x="73037" y="1544092"/>
                  <a:pt x="216842" y="1544092"/>
                </a:cubicBezTo>
                <a:lnTo>
                  <a:pt x="1208595" y="1544092"/>
                </a:lnTo>
                <a:cubicBezTo>
                  <a:pt x="1352400" y="1544092"/>
                  <a:pt x="1456208" y="1414611"/>
                  <a:pt x="1417141" y="1284387"/>
                </a:cubicBezTo>
                <a:cubicBezTo>
                  <a:pt x="1347750" y="1053331"/>
                  <a:pt x="1180690" y="831391"/>
                  <a:pt x="712625" y="831391"/>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0" flipH="0" flipV="0">
            <a:off x="4593800" y="1368780"/>
            <a:ext cx="2991701" cy="4013709"/>
          </a:xfrm>
          <a:prstGeom prst="roundRect">
            <a:avLst>
              <a:gd name="adj" fmla="val 4912"/>
            </a:avLst>
          </a:prstGeom>
          <a:solidFill>
            <a:schemeClr val="bg1"/>
          </a:solidFill>
          <a:ln w="12700" cap="sq">
            <a:gradFill>
              <a:gsLst>
                <a:gs pos="0">
                  <a:schemeClr val="accent1">
                    <a:alpha val="100000"/>
                  </a:schemeClr>
                </a:gs>
                <a:gs pos="100000">
                  <a:schemeClr val="bg1">
                    <a:alpha val="0"/>
                  </a:schemeClr>
                </a:gs>
              </a:gsLst>
              <a:lin ang="5400000" scaled="0"/>
            </a:gradFill>
            <a:miter/>
          </a:ln>
          <a:effectLst>
            <a:outerShdw dist="0" blurRad="254000" dir="16200000" sx="100000" sy="100000" kx="0" ky="0" algn="b" rotWithShape="0">
              <a:schemeClr val="accent1">
                <a:alpha val="15000"/>
              </a:schemeClr>
            </a:outerShdw>
          </a:effectLst>
        </p:spPr>
        <p:txBody>
          <a:bodyPr vert="horz" wrap="square" lIns="0" tIns="0" rIns="0" bIns="0" rtlCol="0" anchor="ctr"/>
          <a:lstStyle/>
          <a:p>
            <a:pPr algn="ctr">
              <a:lnSpc>
                <a:spcPct val="110000"/>
              </a:lnSpc>
            </a:pPr>
            <a:endParaRPr kumimoji="1" lang="zh-CN" altLang="en-US"/>
          </a:p>
        </p:txBody>
      </p:sp>
      <p:sp>
        <p:nvSpPr>
          <p:cNvPr id="9" name="标题 1"/>
          <p:cNvSpPr txBox="1"/>
          <p:nvPr/>
        </p:nvSpPr>
        <p:spPr>
          <a:xfrm rot="0" flipH="0" flipV="0">
            <a:off x="4805656" y="1558705"/>
            <a:ext cx="1007166" cy="1007166"/>
          </a:xfrm>
          <a:prstGeom prst="ellipse">
            <a:avLst/>
          </a:prstGeom>
          <a:noFill/>
          <a:ln w="28575" cap="sq">
            <a:solidFill>
              <a:schemeClr val="accent1"/>
            </a:solidFill>
            <a:miter/>
          </a:ln>
        </p:spPr>
        <p:txBody>
          <a:bodyPr vert="horz" wrap="square" lIns="0" tIns="0" rIns="0" bIns="0" rtlCol="0" anchor="ctr"/>
          <a:lstStyle/>
          <a:p>
            <a:pPr algn="ctr">
              <a:lnSpc>
                <a:spcPct val="110000"/>
              </a:lnSpc>
            </a:pPr>
            <a:endParaRPr kumimoji="1" lang="zh-CN" altLang="en-US"/>
          </a:p>
        </p:txBody>
      </p:sp>
      <p:sp>
        <p:nvSpPr>
          <p:cNvPr id="10" name="标题 1"/>
          <p:cNvSpPr txBox="1"/>
          <p:nvPr/>
        </p:nvSpPr>
        <p:spPr>
          <a:xfrm rot="0" flipH="0" flipV="0">
            <a:off x="4921867" y="1674916"/>
            <a:ext cx="774743" cy="774743"/>
          </a:xfrm>
          <a:prstGeom prst="ellipse">
            <a:avLst/>
          </a:prstGeom>
          <a:gradFill>
            <a:gsLst>
              <a:gs pos="0">
                <a:schemeClr val="accent1">
                  <a:alpha val="100000"/>
                </a:schemeClr>
              </a:gs>
              <a:gs pos="100000">
                <a:schemeClr val="accent1">
                  <a:lumMod val="60000"/>
                  <a:lumOff val="40000"/>
                  <a:alpha val="10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5148586" y="1851612"/>
            <a:ext cx="346707" cy="395952"/>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2" name="标题 1"/>
          <p:cNvSpPr txBox="1"/>
          <p:nvPr/>
        </p:nvSpPr>
        <p:spPr>
          <a:xfrm rot="0" flipH="0" flipV="0">
            <a:off x="8525718" y="1884762"/>
            <a:ext cx="2991701" cy="4013709"/>
          </a:xfrm>
          <a:prstGeom prst="roundRect">
            <a:avLst>
              <a:gd name="adj" fmla="val 4912"/>
            </a:avLst>
          </a:prstGeom>
          <a:solidFill>
            <a:schemeClr val="bg1"/>
          </a:solidFill>
          <a:ln w="12700" cap="sq">
            <a:gradFill>
              <a:gsLst>
                <a:gs pos="0">
                  <a:schemeClr val="accent1">
                    <a:alpha val="100000"/>
                  </a:schemeClr>
                </a:gs>
                <a:gs pos="100000">
                  <a:schemeClr val="bg1">
                    <a:alpha val="0"/>
                  </a:schemeClr>
                </a:gs>
              </a:gsLst>
              <a:lin ang="5400000" scaled="0"/>
            </a:gradFill>
            <a:miter/>
          </a:ln>
          <a:effectLst>
            <a:outerShdw dist="0" blurRad="254000" dir="16200000" sx="100000" sy="100000" kx="0" ky="0" algn="b" rotWithShape="0">
              <a:schemeClr val="accent1">
                <a:alpha val="15000"/>
              </a:schemeClr>
            </a:outerShdw>
          </a:effectLst>
        </p:spPr>
        <p:txBody>
          <a:bodyPr vert="horz" wrap="square" lIns="0" tIns="0" rIns="0" bIns="0" rtlCol="0" anchor="ctr"/>
          <a:lstStyle/>
          <a:p>
            <a:pPr algn="ctr">
              <a:lnSpc>
                <a:spcPct val="110000"/>
              </a:lnSpc>
            </a:pPr>
            <a:endParaRPr kumimoji="1" lang="zh-CN" altLang="en-US"/>
          </a:p>
        </p:txBody>
      </p:sp>
      <p:sp>
        <p:nvSpPr>
          <p:cNvPr id="13" name="标题 1"/>
          <p:cNvSpPr txBox="1"/>
          <p:nvPr/>
        </p:nvSpPr>
        <p:spPr>
          <a:xfrm rot="0" flipH="0" flipV="0">
            <a:off x="8748194" y="2074687"/>
            <a:ext cx="1007166" cy="1007166"/>
          </a:xfrm>
          <a:prstGeom prst="ellipse">
            <a:avLst/>
          </a:prstGeom>
          <a:noFill/>
          <a:ln w="28575" cap="sq">
            <a:solidFill>
              <a:schemeClr val="accent1"/>
            </a:solidFill>
            <a:miter/>
          </a:ln>
        </p:spPr>
        <p:txBody>
          <a:bodyPr vert="horz" wrap="square" lIns="0" tIns="0" rIns="0" bIns="0" rtlCol="0" anchor="ctr"/>
          <a:lstStyle/>
          <a:p>
            <a:pPr algn="ctr">
              <a:lnSpc>
                <a:spcPct val="110000"/>
              </a:lnSpc>
            </a:pPr>
            <a:endParaRPr kumimoji="1" lang="zh-CN" altLang="en-US"/>
          </a:p>
        </p:txBody>
      </p:sp>
      <p:sp>
        <p:nvSpPr>
          <p:cNvPr id="14" name="标题 1"/>
          <p:cNvSpPr txBox="1"/>
          <p:nvPr/>
        </p:nvSpPr>
        <p:spPr>
          <a:xfrm rot="0" flipH="0" flipV="0">
            <a:off x="8864405" y="2190898"/>
            <a:ext cx="774743" cy="774743"/>
          </a:xfrm>
          <a:prstGeom prst="ellipse">
            <a:avLst/>
          </a:prstGeom>
          <a:gradFill>
            <a:gsLst>
              <a:gs pos="0">
                <a:schemeClr val="accent1">
                  <a:alpha val="100000"/>
                </a:schemeClr>
              </a:gs>
              <a:gs pos="100000">
                <a:schemeClr val="accent1">
                  <a:lumMod val="60000"/>
                  <a:lumOff val="40000"/>
                  <a:alpha val="100000"/>
                </a:schemeClr>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9053801" y="2391673"/>
            <a:ext cx="395952" cy="373193"/>
          </a:xfrm>
          <a:custGeom>
            <a:avLst/>
            <a:gdLst>
              <a:gd name="connsiteX0" fmla="*/ 1110072 w 1498885"/>
              <a:gd name="connsiteY0" fmla="*/ 1039039 h 1412736"/>
              <a:gd name="connsiteX1" fmla="*/ 1149511 w 1498885"/>
              <a:gd name="connsiteY1" fmla="*/ 1055363 h 1412736"/>
              <a:gd name="connsiteX2" fmla="*/ 1371451 w 1498885"/>
              <a:gd name="connsiteY2" fmla="*/ 1277303 h 1412736"/>
              <a:gd name="connsiteX3" fmla="*/ 1371451 w 1498885"/>
              <a:gd name="connsiteY3" fmla="*/ 1356182 h 1412736"/>
              <a:gd name="connsiteX4" fmla="*/ 1332012 w 1498885"/>
              <a:gd name="connsiteY4" fmla="*/ 1372553 h 1412736"/>
              <a:gd name="connsiteX5" fmla="*/ 1292572 w 1498885"/>
              <a:gd name="connsiteY5" fmla="*/ 1356182 h 1412736"/>
              <a:gd name="connsiteX6" fmla="*/ 1070632 w 1498885"/>
              <a:gd name="connsiteY6" fmla="*/ 1134242 h 1412736"/>
              <a:gd name="connsiteX7" fmla="*/ 1070632 w 1498885"/>
              <a:gd name="connsiteY7" fmla="*/ 1055363 h 1412736"/>
              <a:gd name="connsiteX8" fmla="*/ 1110072 w 1498885"/>
              <a:gd name="connsiteY8" fmla="*/ 1039039 h 1412736"/>
              <a:gd name="connsiteX9" fmla="*/ 1110072 w 1498885"/>
              <a:gd name="connsiteY9" fmla="*/ 705989 h 1412736"/>
              <a:gd name="connsiteX10" fmla="*/ 1443075 w 1498885"/>
              <a:gd name="connsiteY10" fmla="*/ 705989 h 1412736"/>
              <a:gd name="connsiteX11" fmla="*/ 1498885 w 1498885"/>
              <a:gd name="connsiteY11" fmla="*/ 761800 h 1412736"/>
              <a:gd name="connsiteX12" fmla="*/ 1443075 w 1498885"/>
              <a:gd name="connsiteY12" fmla="*/ 817611 h 1412736"/>
              <a:gd name="connsiteX13" fmla="*/ 1110072 w 1498885"/>
              <a:gd name="connsiteY13" fmla="*/ 817611 h 1412736"/>
              <a:gd name="connsiteX14" fmla="*/ 1054261 w 1498885"/>
              <a:gd name="connsiteY14" fmla="*/ 761800 h 1412736"/>
              <a:gd name="connsiteX15" fmla="*/ 1110072 w 1498885"/>
              <a:gd name="connsiteY15" fmla="*/ 705989 h 1412736"/>
              <a:gd name="connsiteX16" fmla="*/ 1332012 w 1498885"/>
              <a:gd name="connsiteY16" fmla="*/ 151093 h 1412736"/>
              <a:gd name="connsiteX17" fmla="*/ 1371451 w 1498885"/>
              <a:gd name="connsiteY17" fmla="*/ 167418 h 1412736"/>
              <a:gd name="connsiteX18" fmla="*/ 1371451 w 1498885"/>
              <a:gd name="connsiteY18" fmla="*/ 246297 h 1412736"/>
              <a:gd name="connsiteX19" fmla="*/ 1149511 w 1498885"/>
              <a:gd name="connsiteY19" fmla="*/ 468236 h 1412736"/>
              <a:gd name="connsiteX20" fmla="*/ 1110072 w 1498885"/>
              <a:gd name="connsiteY20" fmla="*/ 484608 h 1412736"/>
              <a:gd name="connsiteX21" fmla="*/ 1070632 w 1498885"/>
              <a:gd name="connsiteY21" fmla="*/ 468236 h 1412736"/>
              <a:gd name="connsiteX22" fmla="*/ 1070632 w 1498885"/>
              <a:gd name="connsiteY22" fmla="*/ 389358 h 1412736"/>
              <a:gd name="connsiteX23" fmla="*/ 1292572 w 1498885"/>
              <a:gd name="connsiteY23" fmla="*/ 167418 h 1412736"/>
              <a:gd name="connsiteX24" fmla="*/ 1332012 w 1498885"/>
              <a:gd name="connsiteY24" fmla="*/ 151093 h 1412736"/>
              <a:gd name="connsiteX25" fmla="*/ 709724 w 1498885"/>
              <a:gd name="connsiteY25" fmla="*/ 111607 h 1412736"/>
              <a:gd name="connsiteX26" fmla="*/ 649635 w 1498885"/>
              <a:gd name="connsiteY26" fmla="*/ 127420 h 1412736"/>
              <a:gd name="connsiteX27" fmla="*/ 174129 w 1498885"/>
              <a:gd name="connsiteY27" fmla="*/ 394752 h 1412736"/>
              <a:gd name="connsiteX28" fmla="*/ 111621 w 1498885"/>
              <a:gd name="connsiteY28" fmla="*/ 501536 h 1412736"/>
              <a:gd name="connsiteX29" fmla="*/ 111621 w 1498885"/>
              <a:gd name="connsiteY29" fmla="*/ 910814 h 1412736"/>
              <a:gd name="connsiteX30" fmla="*/ 174129 w 1498885"/>
              <a:gd name="connsiteY30" fmla="*/ 1017598 h 1412736"/>
              <a:gd name="connsiteX31" fmla="*/ 649821 w 1498885"/>
              <a:gd name="connsiteY31" fmla="*/ 1284930 h 1412736"/>
              <a:gd name="connsiteX32" fmla="*/ 771674 w 1498885"/>
              <a:gd name="connsiteY32" fmla="*/ 1283814 h 1412736"/>
              <a:gd name="connsiteX33" fmla="*/ 832321 w 1498885"/>
              <a:gd name="connsiteY33" fmla="*/ 1178146 h 1412736"/>
              <a:gd name="connsiteX34" fmla="*/ 832321 w 1498885"/>
              <a:gd name="connsiteY34" fmla="*/ 234204 h 1412736"/>
              <a:gd name="connsiteX35" fmla="*/ 771674 w 1498885"/>
              <a:gd name="connsiteY35" fmla="*/ 128536 h 1412736"/>
              <a:gd name="connsiteX36" fmla="*/ 709724 w 1498885"/>
              <a:gd name="connsiteY36" fmla="*/ 111607 h 1412736"/>
              <a:gd name="connsiteX37" fmla="*/ 711864 w 1498885"/>
              <a:gd name="connsiteY37" fmla="*/ 9 h 1412736"/>
              <a:gd name="connsiteX38" fmla="*/ 828043 w 1498885"/>
              <a:gd name="connsiteY38" fmla="*/ 32356 h 1412736"/>
              <a:gd name="connsiteX39" fmla="*/ 943942 w 1498885"/>
              <a:gd name="connsiteY39" fmla="*/ 234390 h 1412736"/>
              <a:gd name="connsiteX40" fmla="*/ 943942 w 1498885"/>
              <a:gd name="connsiteY40" fmla="*/ 1178518 h 1412736"/>
              <a:gd name="connsiteX41" fmla="*/ 828043 w 1498885"/>
              <a:gd name="connsiteY41" fmla="*/ 1380552 h 1412736"/>
              <a:gd name="connsiteX42" fmla="*/ 709910 w 1498885"/>
              <a:gd name="connsiteY42" fmla="*/ 1412736 h 1412736"/>
              <a:gd name="connsiteX43" fmla="*/ 595126 w 1498885"/>
              <a:gd name="connsiteY43" fmla="*/ 1382413 h 1412736"/>
              <a:gd name="connsiteX44" fmla="*/ 119435 w 1498885"/>
              <a:gd name="connsiteY44" fmla="*/ 1115080 h 1412736"/>
              <a:gd name="connsiteX45" fmla="*/ 0 w 1498885"/>
              <a:gd name="connsiteY45" fmla="*/ 911000 h 1412736"/>
              <a:gd name="connsiteX46" fmla="*/ 0 w 1498885"/>
              <a:gd name="connsiteY46" fmla="*/ 501722 h 1412736"/>
              <a:gd name="connsiteX47" fmla="*/ 119435 w 1498885"/>
              <a:gd name="connsiteY47" fmla="*/ 297642 h 1412736"/>
              <a:gd name="connsiteX48" fmla="*/ 595126 w 1498885"/>
              <a:gd name="connsiteY48" fmla="*/ 30309 h 1412736"/>
              <a:gd name="connsiteX49" fmla="*/ 711864 w 1498885"/>
              <a:gd name="connsiteY49" fmla="*/ 9 h 1412736"/>
            </a:gdLst>
            <a:rect l="l" t="t" r="r" b="b"/>
            <a:pathLst>
              <a:path w="1498885" h="1412736">
                <a:moveTo>
                  <a:pt x="1110072" y="1039039"/>
                </a:moveTo>
                <a:cubicBezTo>
                  <a:pt x="1124350" y="1039039"/>
                  <a:pt x="1138628" y="1044480"/>
                  <a:pt x="1149511" y="1055363"/>
                </a:cubicBezTo>
                <a:lnTo>
                  <a:pt x="1371451" y="1277303"/>
                </a:lnTo>
                <a:cubicBezTo>
                  <a:pt x="1393217" y="1299070"/>
                  <a:pt x="1393217" y="1334416"/>
                  <a:pt x="1371451" y="1356182"/>
                </a:cubicBezTo>
                <a:cubicBezTo>
                  <a:pt x="1360661" y="1366972"/>
                  <a:pt x="1346336" y="1372553"/>
                  <a:pt x="1332012" y="1372553"/>
                </a:cubicBezTo>
                <a:cubicBezTo>
                  <a:pt x="1317687" y="1372553"/>
                  <a:pt x="1303362" y="1367158"/>
                  <a:pt x="1292572" y="1356182"/>
                </a:cubicBezTo>
                <a:lnTo>
                  <a:pt x="1070632" y="1134242"/>
                </a:lnTo>
                <a:cubicBezTo>
                  <a:pt x="1048866" y="1112476"/>
                  <a:pt x="1048866" y="1077130"/>
                  <a:pt x="1070632" y="1055363"/>
                </a:cubicBezTo>
                <a:cubicBezTo>
                  <a:pt x="1081515" y="1044480"/>
                  <a:pt x="1095793" y="1039039"/>
                  <a:pt x="1110072" y="1039039"/>
                </a:cubicBezTo>
                <a:close/>
                <a:moveTo>
                  <a:pt x="1110072" y="705989"/>
                </a:moveTo>
                <a:lnTo>
                  <a:pt x="1443075" y="705989"/>
                </a:lnTo>
                <a:cubicBezTo>
                  <a:pt x="1473956" y="705989"/>
                  <a:pt x="1498885" y="730918"/>
                  <a:pt x="1498885" y="761800"/>
                </a:cubicBezTo>
                <a:cubicBezTo>
                  <a:pt x="1498885" y="792682"/>
                  <a:pt x="1473770" y="817611"/>
                  <a:pt x="1443075" y="817611"/>
                </a:cubicBezTo>
                <a:lnTo>
                  <a:pt x="1110072" y="817611"/>
                </a:lnTo>
                <a:cubicBezTo>
                  <a:pt x="1079190" y="817611"/>
                  <a:pt x="1054261" y="792682"/>
                  <a:pt x="1054261" y="761800"/>
                </a:cubicBezTo>
                <a:cubicBezTo>
                  <a:pt x="1054261" y="730918"/>
                  <a:pt x="1079190" y="705989"/>
                  <a:pt x="1110072" y="705989"/>
                </a:cubicBezTo>
                <a:close/>
                <a:moveTo>
                  <a:pt x="1332012" y="151093"/>
                </a:moveTo>
                <a:cubicBezTo>
                  <a:pt x="1346290" y="151093"/>
                  <a:pt x="1360568" y="156535"/>
                  <a:pt x="1371451" y="167418"/>
                </a:cubicBezTo>
                <a:cubicBezTo>
                  <a:pt x="1393217" y="189184"/>
                  <a:pt x="1393217" y="224530"/>
                  <a:pt x="1371451" y="246297"/>
                </a:cubicBezTo>
                <a:lnTo>
                  <a:pt x="1149511" y="468236"/>
                </a:lnTo>
                <a:cubicBezTo>
                  <a:pt x="1138721" y="479213"/>
                  <a:pt x="1124396" y="484608"/>
                  <a:pt x="1110072" y="484608"/>
                </a:cubicBezTo>
                <a:cubicBezTo>
                  <a:pt x="1095747" y="484608"/>
                  <a:pt x="1081422" y="479213"/>
                  <a:pt x="1070632" y="468236"/>
                </a:cubicBezTo>
                <a:cubicBezTo>
                  <a:pt x="1048866" y="446470"/>
                  <a:pt x="1048866" y="411124"/>
                  <a:pt x="1070632" y="389358"/>
                </a:cubicBezTo>
                <a:lnTo>
                  <a:pt x="1292572" y="167418"/>
                </a:lnTo>
                <a:cubicBezTo>
                  <a:pt x="1303455" y="156535"/>
                  <a:pt x="1317733" y="151093"/>
                  <a:pt x="1332012" y="151093"/>
                </a:cubicBezTo>
                <a:close/>
                <a:moveTo>
                  <a:pt x="709724" y="111607"/>
                </a:moveTo>
                <a:cubicBezTo>
                  <a:pt x="689074" y="111607"/>
                  <a:pt x="668610" y="116816"/>
                  <a:pt x="649635" y="127420"/>
                </a:cubicBezTo>
                <a:lnTo>
                  <a:pt x="174129" y="394752"/>
                </a:lnTo>
                <a:cubicBezTo>
                  <a:pt x="135620" y="416332"/>
                  <a:pt x="111621" y="457260"/>
                  <a:pt x="111621" y="501536"/>
                </a:cubicBezTo>
                <a:lnTo>
                  <a:pt x="111621" y="910814"/>
                </a:lnTo>
                <a:cubicBezTo>
                  <a:pt x="111621" y="955090"/>
                  <a:pt x="135620" y="996018"/>
                  <a:pt x="174129" y="1017598"/>
                </a:cubicBezTo>
                <a:lnTo>
                  <a:pt x="649821" y="1284930"/>
                </a:lnTo>
                <a:cubicBezTo>
                  <a:pt x="688144" y="1306510"/>
                  <a:pt x="733723" y="1306138"/>
                  <a:pt x="771674" y="1283814"/>
                </a:cubicBezTo>
                <a:cubicBezTo>
                  <a:pt x="809625" y="1261676"/>
                  <a:pt x="832321" y="1222050"/>
                  <a:pt x="832321" y="1178146"/>
                </a:cubicBezTo>
                <a:lnTo>
                  <a:pt x="832321" y="234204"/>
                </a:lnTo>
                <a:cubicBezTo>
                  <a:pt x="832321" y="190113"/>
                  <a:pt x="809625" y="150674"/>
                  <a:pt x="771674" y="128536"/>
                </a:cubicBezTo>
                <a:cubicBezTo>
                  <a:pt x="752326" y="117188"/>
                  <a:pt x="731118" y="111607"/>
                  <a:pt x="709724" y="111607"/>
                </a:cubicBezTo>
                <a:close/>
                <a:moveTo>
                  <a:pt x="711864" y="9"/>
                </a:moveTo>
                <a:cubicBezTo>
                  <a:pt x="751861" y="358"/>
                  <a:pt x="791766" y="11148"/>
                  <a:pt x="828043" y="32356"/>
                </a:cubicBezTo>
                <a:cubicBezTo>
                  <a:pt x="900596" y="74772"/>
                  <a:pt x="943942" y="150302"/>
                  <a:pt x="943942" y="234390"/>
                </a:cubicBezTo>
                <a:lnTo>
                  <a:pt x="943942" y="1178518"/>
                </a:lnTo>
                <a:cubicBezTo>
                  <a:pt x="943942" y="1262606"/>
                  <a:pt x="900596" y="1338136"/>
                  <a:pt x="828043" y="1380552"/>
                </a:cubicBezTo>
                <a:cubicBezTo>
                  <a:pt x="791208" y="1401946"/>
                  <a:pt x="750466" y="1412736"/>
                  <a:pt x="709910" y="1412736"/>
                </a:cubicBezTo>
                <a:cubicBezTo>
                  <a:pt x="670471" y="1412736"/>
                  <a:pt x="631217" y="1402691"/>
                  <a:pt x="595126" y="1382413"/>
                </a:cubicBezTo>
                <a:lnTo>
                  <a:pt x="119435" y="1115080"/>
                </a:lnTo>
                <a:cubicBezTo>
                  <a:pt x="45765" y="1073594"/>
                  <a:pt x="0" y="995460"/>
                  <a:pt x="0" y="911000"/>
                </a:cubicBezTo>
                <a:lnTo>
                  <a:pt x="0" y="501722"/>
                </a:lnTo>
                <a:cubicBezTo>
                  <a:pt x="0" y="417262"/>
                  <a:pt x="45765" y="338942"/>
                  <a:pt x="119435" y="297642"/>
                </a:cubicBezTo>
                <a:lnTo>
                  <a:pt x="595126" y="30309"/>
                </a:lnTo>
                <a:cubicBezTo>
                  <a:pt x="631775" y="9752"/>
                  <a:pt x="671866" y="-340"/>
                  <a:pt x="711864" y="9"/>
                </a:cubicBezTo>
                <a:close/>
              </a:path>
            </a:pathLst>
          </a:custGeom>
          <a:solidFill>
            <a:schemeClr val="bg1"/>
          </a:solidFill>
          <a:ln cap="flat">
            <a:noFill/>
            <a:prstDash val="solid"/>
            <a:miter/>
          </a:ln>
        </p:spPr>
        <p:txBody>
          <a:bodyPr vert="horz" wrap="square" lIns="91440" tIns="45720" rIns="91440" bIns="45720" rtlCol="0" anchor="ctr"/>
          <a:lstStyle/>
          <a:p>
            <a:pPr algn="l">
              <a:lnSpc>
                <a:spcPct val="110000"/>
              </a:lnSpc>
            </a:pPr>
            <a:endParaRPr kumimoji="1" lang="zh-CN" altLang="en-US"/>
          </a:p>
        </p:txBody>
      </p:sp>
      <p:sp>
        <p:nvSpPr>
          <p:cNvPr id="16" name="标题 1"/>
          <p:cNvSpPr txBox="1"/>
          <p:nvPr/>
        </p:nvSpPr>
        <p:spPr>
          <a:xfrm rot="0" flipH="0" flipV="0">
            <a:off x="875363" y="3349220"/>
            <a:ext cx="2591870" cy="648936"/>
          </a:xfrm>
          <a:prstGeom prst="rect">
            <a:avLst/>
          </a:prstGeom>
          <a:noFill/>
          <a:ln>
            <a:noFill/>
          </a:ln>
        </p:spPr>
        <p:txBody>
          <a:bodyPr vert="horz" wrap="square" lIns="0" tIns="0" rIns="0" bIns="0" rtlCol="0" anchor="ctr"/>
          <a:lstStyle/>
          <a:p>
            <a:pPr algn="l">
              <a:lnSpc>
                <a:spcPct val="130000"/>
              </a:lnSpc>
            </a:pPr>
            <a:r>
              <a:rPr kumimoji="1" lang="en-US" altLang="zh-CN" sz="1600">
                <a:ln w="3175">
                  <a:noFill/>
                </a:ln>
                <a:solidFill>
                  <a:srgbClr val="063CE8">
                    <a:alpha val="100000"/>
                  </a:srgbClr>
                </a:solidFill>
                <a:latin typeface="Source Han Sans CN Bold"/>
                <a:ea typeface="Source Han Sans CN Bold"/>
                <a:cs typeface="Source Han Sans CN Bold"/>
              </a:rPr>
              <a:t>AIGC在内容生产中的规模化应用</a:t>
            </a:r>
            <a:endParaRPr kumimoji="1" lang="zh-CN" altLang="en-US"/>
          </a:p>
        </p:txBody>
      </p:sp>
      <p:sp>
        <p:nvSpPr>
          <p:cNvPr id="17" name="标题 1"/>
          <p:cNvSpPr txBox="1"/>
          <p:nvPr/>
        </p:nvSpPr>
        <p:spPr>
          <a:xfrm rot="0" flipH="0" flipV="0">
            <a:off x="876300" y="4000156"/>
            <a:ext cx="2590800" cy="1771671"/>
          </a:xfrm>
          <a:prstGeom prst="rect">
            <a:avLst/>
          </a:prstGeom>
          <a:noFill/>
          <a:ln cap="sq">
            <a:noFill/>
          </a:ln>
          <a:effectLst/>
        </p:spPr>
        <p:txBody>
          <a:bodyPr vert="horz" wrap="square" lIns="0" tIns="0" rIns="0" bIns="0" rtlCol="0" anchor="t"/>
          <a:lstStyle/>
          <a:p>
            <a:pPr algn="l">
              <a:lnSpc>
                <a:spcPct val="150000"/>
              </a:lnSpc>
            </a:pPr>
            <a:r>
              <a:rPr kumimoji="1" lang="en-US" altLang="zh-CN" sz="1400">
                <a:ln w="12700">
                  <a:noFill/>
                </a:ln>
                <a:solidFill>
                  <a:srgbClr val="404040">
                    <a:alpha val="100000"/>
                  </a:srgbClr>
                </a:solidFill>
                <a:latin typeface="Source Han Sans"/>
                <a:ea typeface="Source Han Sans"/>
                <a:cs typeface="Source Han Sans"/>
              </a:rPr>
              <a:t>到2026年，AIGC（生成式人工智能）将深度融入广告文案、短视频脚本与视觉素材生成，显著降低创意成本并提升内容迭代效率，尤其适用于电商大促与本地生活服务场景。</a:t>
            </a:r>
            <a:endParaRPr kumimoji="1" lang="zh-CN" altLang="en-US"/>
          </a:p>
        </p:txBody>
      </p:sp>
      <p:sp>
        <p:nvSpPr>
          <p:cNvPr id="18" name="标题 1"/>
          <p:cNvSpPr txBox="1"/>
          <p:nvPr/>
        </p:nvSpPr>
        <p:spPr>
          <a:xfrm rot="0" flipH="0" flipV="0">
            <a:off x="4828390" y="2799128"/>
            <a:ext cx="2553770" cy="648936"/>
          </a:xfrm>
          <a:prstGeom prst="rect">
            <a:avLst/>
          </a:prstGeom>
          <a:noFill/>
          <a:ln>
            <a:noFill/>
          </a:ln>
        </p:spPr>
        <p:txBody>
          <a:bodyPr vert="horz" wrap="square" lIns="0" tIns="0" rIns="0" bIns="0" rtlCol="0" anchor="ctr"/>
          <a:lstStyle/>
          <a:p>
            <a:pPr algn="l">
              <a:lnSpc>
                <a:spcPct val="130000"/>
              </a:lnSpc>
            </a:pPr>
            <a:r>
              <a:rPr kumimoji="1" lang="en-US" altLang="zh-CN" sz="1600">
                <a:ln w="3175">
                  <a:noFill/>
                </a:ln>
                <a:solidFill>
                  <a:srgbClr val="063CE8">
                    <a:alpha val="100000"/>
                  </a:srgbClr>
                </a:solidFill>
                <a:latin typeface="Source Han Sans CN Bold"/>
                <a:ea typeface="Source Han Sans CN Bold"/>
                <a:cs typeface="Source Han Sans CN Bold"/>
              </a:rPr>
              <a:t>虚拟人与品牌数字代言人的商业化落地</a:t>
            </a:r>
            <a:endParaRPr kumimoji="1" lang="zh-CN" altLang="en-US"/>
          </a:p>
        </p:txBody>
      </p:sp>
      <p:sp>
        <p:nvSpPr>
          <p:cNvPr id="19" name="标题 1"/>
          <p:cNvSpPr txBox="1"/>
          <p:nvPr/>
        </p:nvSpPr>
        <p:spPr>
          <a:xfrm rot="0" flipH="0" flipV="0">
            <a:off x="4826000" y="3484174"/>
            <a:ext cx="2552700" cy="1771671"/>
          </a:xfrm>
          <a:prstGeom prst="rect">
            <a:avLst/>
          </a:prstGeom>
          <a:noFill/>
          <a:ln cap="sq">
            <a:noFill/>
          </a:ln>
          <a:effectLst/>
        </p:spPr>
        <p:txBody>
          <a:bodyPr vert="horz" wrap="square" lIns="0" tIns="0" rIns="0" bIns="0" rtlCol="0" anchor="t"/>
          <a:lstStyle/>
          <a:p>
            <a:pPr algn="l">
              <a:lnSpc>
                <a:spcPct val="150000"/>
              </a:lnSpc>
            </a:pPr>
            <a:r>
              <a:rPr kumimoji="1" lang="en-US" altLang="zh-CN" sz="1400">
                <a:ln w="12700">
                  <a:noFill/>
                </a:ln>
                <a:solidFill>
                  <a:srgbClr val="404040">
                    <a:alpha val="100000"/>
                  </a:srgbClr>
                </a:solidFill>
                <a:latin typeface="Source Han Sans"/>
                <a:ea typeface="Source Han Sans"/>
                <a:cs typeface="Source Han Sans"/>
              </a:rPr>
              <a:t>虚拟人技术趋于成熟，品牌将更多采用定制化数字代言人进行24小时直播带货、客服互动与社交媒体运营，实现IP资产沉淀与用户情感连接的双重价值。</a:t>
            </a:r>
            <a:endParaRPr kumimoji="1" lang="zh-CN" altLang="en-US"/>
          </a:p>
        </p:txBody>
      </p:sp>
      <p:sp>
        <p:nvSpPr>
          <p:cNvPr id="20" name="标题 1"/>
          <p:cNvSpPr txBox="1"/>
          <p:nvPr/>
        </p:nvSpPr>
        <p:spPr>
          <a:xfrm rot="0" flipH="0" flipV="0">
            <a:off x="8773008" y="3318890"/>
            <a:ext cx="2529992" cy="648936"/>
          </a:xfrm>
          <a:prstGeom prst="rect">
            <a:avLst/>
          </a:prstGeom>
          <a:noFill/>
          <a:ln>
            <a:noFill/>
          </a:ln>
        </p:spPr>
        <p:txBody>
          <a:bodyPr vert="horz" wrap="square" lIns="0" tIns="0" rIns="0" bIns="0" rtlCol="0" anchor="ctr"/>
          <a:lstStyle/>
          <a:p>
            <a:pPr algn="l">
              <a:lnSpc>
                <a:spcPct val="130000"/>
              </a:lnSpc>
            </a:pPr>
            <a:r>
              <a:rPr kumimoji="1" lang="en-US" altLang="zh-CN" sz="1600">
                <a:ln w="3175">
                  <a:noFill/>
                </a:ln>
                <a:solidFill>
                  <a:srgbClr val="063CE8">
                    <a:alpha val="100000"/>
                  </a:srgbClr>
                </a:solidFill>
                <a:latin typeface="Source Han Sans CN Bold"/>
                <a:ea typeface="Source Han Sans CN Bold"/>
                <a:cs typeface="Source Han Sans CN Bold"/>
              </a:rPr>
              <a:t>AR/VR沉浸式营销在零售与文旅领域的渗透</a:t>
            </a:r>
            <a:endParaRPr kumimoji="1" lang="zh-CN" altLang="en-US"/>
          </a:p>
        </p:txBody>
      </p:sp>
      <p:sp>
        <p:nvSpPr>
          <p:cNvPr id="21" name="标题 1"/>
          <p:cNvSpPr txBox="1"/>
          <p:nvPr/>
        </p:nvSpPr>
        <p:spPr>
          <a:xfrm rot="0" flipH="0" flipV="0">
            <a:off x="8775700" y="4000156"/>
            <a:ext cx="2527300" cy="1771671"/>
          </a:xfrm>
          <a:prstGeom prst="rect">
            <a:avLst/>
          </a:prstGeom>
          <a:noFill/>
          <a:ln cap="sq">
            <a:noFill/>
          </a:ln>
          <a:effectLst/>
        </p:spPr>
        <p:txBody>
          <a:bodyPr vert="horz" wrap="square" lIns="0" tIns="0" rIns="0" bIns="0" rtlCol="0" anchor="t"/>
          <a:lstStyle/>
          <a:p>
            <a:pPr algn="l">
              <a:lnSpc>
                <a:spcPct val="150000"/>
              </a:lnSpc>
            </a:pPr>
            <a:r>
              <a:rPr kumimoji="1" lang="en-US" altLang="zh-CN" sz="1400">
                <a:ln w="12700">
                  <a:noFill/>
                </a:ln>
                <a:solidFill>
                  <a:srgbClr val="404040">
                    <a:alpha val="100000"/>
                  </a:srgbClr>
                </a:solidFill>
                <a:latin typeface="Source Han Sans"/>
                <a:ea typeface="Source Han Sans"/>
                <a:cs typeface="Source Han Sans"/>
              </a:rPr>
              <a:t>借助AR试妆、VR虚拟展厅等技术，消费者可在移动端或线下门店获得高交互体验，推动美妆、家居、汽车等行业转化率提升，并为文旅目的地打造“云游+种草”闭环。</a:t>
            </a:r>
            <a:endParaRPr kumimoji="1" lang="zh-CN" altLang="en-US"/>
          </a:p>
        </p:txBody>
      </p:sp>
      <p:sp>
        <p:nvSpPr>
          <p:cNvPr id="22"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新兴技术驱动的营销创新场景</a:t>
            </a:r>
            <a:endParaRPr kumimoji="1" lang="zh-CN" altLang="en-US"/>
          </a:p>
        </p:txBody>
      </p:sp>
      <p:sp>
        <p:nvSpPr>
          <p:cNvPr id="23"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文本框 9"/>
          <p:cNvSpPr txBox="1"/>
          <p:nvPr/>
        </p:nvSpPr>
        <p:spPr>
          <a:xfrm rot="0" flipH="0" flipV="0">
            <a:off x="2709025" y="1777590"/>
            <a:ext cx="463889" cy="388664"/>
          </a:xfrm>
          <a:custGeom>
            <a:avLst/>
            <a:gdLst/>
            <a:rect l="l" t="t" r="r" b="b"/>
            <a:pathLst>
              <a:path w="338328" h="283464">
                <a:moveTo>
                  <a:pt x="257861" y="0"/>
                </a:moveTo>
                <a:cubicBezTo>
                  <a:pt x="281216" y="629"/>
                  <a:pt x="300342" y="10115"/>
                  <a:pt x="315239" y="28461"/>
                </a:cubicBezTo>
                <a:cubicBezTo>
                  <a:pt x="330137" y="46806"/>
                  <a:pt x="337833" y="70237"/>
                  <a:pt x="338328" y="98755"/>
                </a:cubicBezTo>
                <a:cubicBezTo>
                  <a:pt x="337242" y="144170"/>
                  <a:pt x="324555" y="182499"/>
                  <a:pt x="300266" y="213741"/>
                </a:cubicBezTo>
                <a:cubicBezTo>
                  <a:pt x="275977" y="244983"/>
                  <a:pt x="246602" y="268224"/>
                  <a:pt x="212141" y="283464"/>
                </a:cubicBezTo>
                <a:lnTo>
                  <a:pt x="186538" y="235915"/>
                </a:lnTo>
                <a:cubicBezTo>
                  <a:pt x="214008" y="221723"/>
                  <a:pt x="234734" y="204387"/>
                  <a:pt x="248717" y="183909"/>
                </a:cubicBezTo>
                <a:cubicBezTo>
                  <a:pt x="262700" y="163430"/>
                  <a:pt x="269710" y="145408"/>
                  <a:pt x="269748" y="129845"/>
                </a:cubicBezTo>
                <a:cubicBezTo>
                  <a:pt x="267862" y="131235"/>
                  <a:pt x="265233" y="132340"/>
                  <a:pt x="261861" y="133159"/>
                </a:cubicBezTo>
                <a:cubicBezTo>
                  <a:pt x="258490" y="133979"/>
                  <a:pt x="254718" y="134398"/>
                  <a:pt x="250546" y="134417"/>
                </a:cubicBezTo>
                <a:cubicBezTo>
                  <a:pt x="231077" y="133979"/>
                  <a:pt x="215608" y="127540"/>
                  <a:pt x="204140" y="115100"/>
                </a:cubicBezTo>
                <a:cubicBezTo>
                  <a:pt x="192672" y="102660"/>
                  <a:pt x="186804" y="86849"/>
                  <a:pt x="186538" y="67666"/>
                </a:cubicBezTo>
                <a:cubicBezTo>
                  <a:pt x="186709" y="49244"/>
                  <a:pt x="192996" y="33509"/>
                  <a:pt x="205397" y="20460"/>
                </a:cubicBezTo>
                <a:cubicBezTo>
                  <a:pt x="217799" y="7410"/>
                  <a:pt x="235287" y="590"/>
                  <a:pt x="257861" y="0"/>
                </a:cubicBezTo>
                <a:close/>
                <a:moveTo>
                  <a:pt x="72238" y="0"/>
                </a:moveTo>
                <a:cubicBezTo>
                  <a:pt x="95593" y="629"/>
                  <a:pt x="114719" y="10115"/>
                  <a:pt x="129616" y="28461"/>
                </a:cubicBezTo>
                <a:cubicBezTo>
                  <a:pt x="144513" y="46806"/>
                  <a:pt x="152210" y="70237"/>
                  <a:pt x="152705" y="98755"/>
                </a:cubicBezTo>
                <a:cubicBezTo>
                  <a:pt x="151619" y="144170"/>
                  <a:pt x="138932" y="182499"/>
                  <a:pt x="114643" y="213741"/>
                </a:cubicBezTo>
                <a:cubicBezTo>
                  <a:pt x="90354" y="244983"/>
                  <a:pt x="60979" y="268224"/>
                  <a:pt x="26518" y="283464"/>
                </a:cubicBezTo>
                <a:lnTo>
                  <a:pt x="0" y="235915"/>
                </a:lnTo>
                <a:cubicBezTo>
                  <a:pt x="27908" y="221723"/>
                  <a:pt x="48901" y="204387"/>
                  <a:pt x="62979" y="183909"/>
                </a:cubicBezTo>
                <a:cubicBezTo>
                  <a:pt x="77057" y="163430"/>
                  <a:pt x="84106" y="145408"/>
                  <a:pt x="84125" y="129845"/>
                </a:cubicBezTo>
                <a:cubicBezTo>
                  <a:pt x="82258" y="131235"/>
                  <a:pt x="79591" y="132340"/>
                  <a:pt x="76124" y="133159"/>
                </a:cubicBezTo>
                <a:cubicBezTo>
                  <a:pt x="72657" y="133979"/>
                  <a:pt x="68618" y="134398"/>
                  <a:pt x="64008" y="134417"/>
                </a:cubicBezTo>
                <a:cubicBezTo>
                  <a:pt x="44977" y="133979"/>
                  <a:pt x="29775" y="127540"/>
                  <a:pt x="18402" y="115100"/>
                </a:cubicBezTo>
                <a:cubicBezTo>
                  <a:pt x="7030" y="102660"/>
                  <a:pt x="1200" y="86849"/>
                  <a:pt x="914" y="67666"/>
                </a:cubicBezTo>
                <a:cubicBezTo>
                  <a:pt x="1029" y="49244"/>
                  <a:pt x="7201" y="33509"/>
                  <a:pt x="19431" y="20460"/>
                </a:cubicBezTo>
                <a:cubicBezTo>
                  <a:pt x="31661" y="7410"/>
                  <a:pt x="49263" y="590"/>
                  <a:pt x="72238" y="0"/>
                </a:cubicBezTo>
                <a:close/>
              </a:path>
            </a:pathLst>
          </a:custGeom>
          <a:solidFill>
            <a:schemeClr val="accent1"/>
          </a:solidFill>
          <a:ln w="12700" cap="sq">
            <a:noFill/>
          </a:ln>
          <a:effectLst/>
        </p:spPr>
        <p:txBody>
          <a:bodyPr vert="horz" wrap="square" lIns="91440" tIns="45720" rIns="91440" bIns="45720" rtlCol="0" anchor="t"/>
          <a:lstStyle/>
          <a:p>
            <a:pPr algn="ctr">
              <a:lnSpc>
                <a:spcPct val="100000"/>
              </a:lnSpc>
            </a:pPr>
            <a:endParaRPr kumimoji="1" lang="zh-CN" altLang="en-US"/>
          </a:p>
        </p:txBody>
      </p:sp>
      <p:sp>
        <p:nvSpPr>
          <p:cNvPr id="4" name="标题 1"/>
          <p:cNvSpPr txBox="1"/>
          <p:nvPr/>
        </p:nvSpPr>
        <p:spPr>
          <a:xfrm rot="0" flipH="1" flipV="0">
            <a:off x="481002" y="1971922"/>
            <a:ext cx="3583291" cy="4006847"/>
          </a:xfrm>
          <a:custGeom>
            <a:avLst/>
            <a:gdLst>
              <a:gd name="connsiteX0" fmla="*/ 99840 w 2481937"/>
              <a:gd name="connsiteY0" fmla="*/ 0 h 1950768"/>
              <a:gd name="connsiteX1" fmla="*/ 312120 w 2481937"/>
              <a:gd name="connsiteY1" fmla="*/ 0 h 1950768"/>
              <a:gd name="connsiteX2" fmla="*/ 312120 w 2481937"/>
              <a:gd name="connsiteY2" fmla="*/ 198845 h 1950768"/>
              <a:gd name="connsiteX3" fmla="*/ 1226755 w 2481937"/>
              <a:gd name="connsiteY3" fmla="*/ 198845 h 1950768"/>
              <a:gd name="connsiteX4" fmla="*/ 1226755 w 2481937"/>
              <a:gd name="connsiteY4" fmla="*/ 0 h 1950768"/>
              <a:gd name="connsiteX5" fmla="*/ 2382097 w 2481937"/>
              <a:gd name="connsiteY5" fmla="*/ 0 h 1950768"/>
              <a:gd name="connsiteX6" fmla="*/ 2481937 w 2481937"/>
              <a:gd name="connsiteY6" fmla="*/ 99840 h 1950768"/>
              <a:gd name="connsiteX7" fmla="*/ 2481937 w 2481937"/>
              <a:gd name="connsiteY7" fmla="*/ 1850928 h 1950768"/>
              <a:gd name="connsiteX8" fmla="*/ 2382097 w 2481937"/>
              <a:gd name="connsiteY8" fmla="*/ 1950768 h 1950768"/>
              <a:gd name="connsiteX9" fmla="*/ 99840 w 2481937"/>
              <a:gd name="connsiteY9" fmla="*/ 1950768 h 1950768"/>
              <a:gd name="connsiteX10" fmla="*/ 0 w 2481937"/>
              <a:gd name="connsiteY10" fmla="*/ 1850928 h 1950768"/>
              <a:gd name="connsiteX11" fmla="*/ 0 w 2481937"/>
              <a:gd name="connsiteY11" fmla="*/ 99840 h 1950768"/>
              <a:gd name="connsiteX12" fmla="*/ 99840 w 2481937"/>
              <a:gd name="connsiteY12" fmla="*/ 0 h 1950768"/>
              <a:gd name="connsiteX0-1" fmla="*/ 1226755 w 2481937"/>
              <a:gd name="connsiteY0-2" fmla="*/ 198845 h 1950768"/>
              <a:gd name="connsiteX1-3" fmla="*/ 1226755 w 2481937"/>
              <a:gd name="connsiteY1-4" fmla="*/ 0 h 1950768"/>
              <a:gd name="connsiteX2-5" fmla="*/ 2382097 w 2481937"/>
              <a:gd name="connsiteY2-6" fmla="*/ 0 h 1950768"/>
              <a:gd name="connsiteX3-7" fmla="*/ 2481937 w 2481937"/>
              <a:gd name="connsiteY3-8" fmla="*/ 99840 h 1950768"/>
              <a:gd name="connsiteX4-9" fmla="*/ 2481937 w 2481937"/>
              <a:gd name="connsiteY4-10" fmla="*/ 1850928 h 1950768"/>
              <a:gd name="connsiteX5-11" fmla="*/ 2382097 w 2481937"/>
              <a:gd name="connsiteY5-12" fmla="*/ 1950768 h 1950768"/>
              <a:gd name="connsiteX6-13" fmla="*/ 99840 w 2481937"/>
              <a:gd name="connsiteY6-14" fmla="*/ 1950768 h 1950768"/>
              <a:gd name="connsiteX7-15" fmla="*/ 0 w 2481937"/>
              <a:gd name="connsiteY7-16" fmla="*/ 1850928 h 1950768"/>
              <a:gd name="connsiteX8-17" fmla="*/ 0 w 2481937"/>
              <a:gd name="connsiteY8-18" fmla="*/ 99840 h 1950768"/>
              <a:gd name="connsiteX9-19" fmla="*/ 99840 w 2481937"/>
              <a:gd name="connsiteY9-20" fmla="*/ 0 h 1950768"/>
              <a:gd name="connsiteX10-21" fmla="*/ 312120 w 2481937"/>
              <a:gd name="connsiteY10-22" fmla="*/ 0 h 1950768"/>
              <a:gd name="connsiteX11-23" fmla="*/ 312120 w 2481937"/>
              <a:gd name="connsiteY11-24" fmla="*/ 198845 h 1950768"/>
              <a:gd name="connsiteX12-25" fmla="*/ 1318195 w 2481937"/>
              <a:gd name="connsiteY12-26" fmla="*/ 290285 h 1950768"/>
              <a:gd name="connsiteX0-27" fmla="*/ 1226755 w 2481937"/>
              <a:gd name="connsiteY0-28" fmla="*/ 198845 h 1950768"/>
              <a:gd name="connsiteX1-29" fmla="*/ 1226755 w 2481937"/>
              <a:gd name="connsiteY1-30" fmla="*/ 0 h 1950768"/>
              <a:gd name="connsiteX2-31" fmla="*/ 2382097 w 2481937"/>
              <a:gd name="connsiteY2-32" fmla="*/ 0 h 1950768"/>
              <a:gd name="connsiteX3-33" fmla="*/ 2481937 w 2481937"/>
              <a:gd name="connsiteY3-34" fmla="*/ 99840 h 1950768"/>
              <a:gd name="connsiteX4-35" fmla="*/ 2481937 w 2481937"/>
              <a:gd name="connsiteY4-36" fmla="*/ 1850928 h 1950768"/>
              <a:gd name="connsiteX5-37" fmla="*/ 2382097 w 2481937"/>
              <a:gd name="connsiteY5-38" fmla="*/ 1950768 h 1950768"/>
              <a:gd name="connsiteX6-39" fmla="*/ 99840 w 2481937"/>
              <a:gd name="connsiteY6-40" fmla="*/ 1950768 h 1950768"/>
              <a:gd name="connsiteX7-41" fmla="*/ 0 w 2481937"/>
              <a:gd name="connsiteY7-42" fmla="*/ 1850928 h 1950768"/>
              <a:gd name="connsiteX8-43" fmla="*/ 0 w 2481937"/>
              <a:gd name="connsiteY8-44" fmla="*/ 99840 h 1950768"/>
              <a:gd name="connsiteX9-45" fmla="*/ 99840 w 2481937"/>
              <a:gd name="connsiteY9-46" fmla="*/ 0 h 1950768"/>
              <a:gd name="connsiteX10-47" fmla="*/ 312120 w 2481937"/>
              <a:gd name="connsiteY10-48" fmla="*/ 0 h 1950768"/>
              <a:gd name="connsiteX11-49" fmla="*/ 312120 w 2481937"/>
              <a:gd name="connsiteY11-50" fmla="*/ 198845 h 1950768"/>
              <a:gd name="connsiteX0-51" fmla="*/ 1226755 w 2481937"/>
              <a:gd name="connsiteY0-52" fmla="*/ 198845 h 1950768"/>
              <a:gd name="connsiteX1-53" fmla="*/ 1226755 w 2481937"/>
              <a:gd name="connsiteY1-54" fmla="*/ 0 h 1950768"/>
              <a:gd name="connsiteX2-55" fmla="*/ 2382097 w 2481937"/>
              <a:gd name="connsiteY2-56" fmla="*/ 0 h 1950768"/>
              <a:gd name="connsiteX3-57" fmla="*/ 2481937 w 2481937"/>
              <a:gd name="connsiteY3-58" fmla="*/ 99840 h 1950768"/>
              <a:gd name="connsiteX4-59" fmla="*/ 2481937 w 2481937"/>
              <a:gd name="connsiteY4-60" fmla="*/ 1850928 h 1950768"/>
              <a:gd name="connsiteX5-61" fmla="*/ 2382097 w 2481937"/>
              <a:gd name="connsiteY5-62" fmla="*/ 1950768 h 1950768"/>
              <a:gd name="connsiteX6-63" fmla="*/ 99840 w 2481937"/>
              <a:gd name="connsiteY6-64" fmla="*/ 1950768 h 1950768"/>
              <a:gd name="connsiteX7-65" fmla="*/ 0 w 2481937"/>
              <a:gd name="connsiteY7-66" fmla="*/ 1850928 h 1950768"/>
              <a:gd name="connsiteX8-67" fmla="*/ 0 w 2481937"/>
              <a:gd name="connsiteY8-68" fmla="*/ 99840 h 1950768"/>
              <a:gd name="connsiteX9-69" fmla="*/ 99840 w 2481937"/>
              <a:gd name="connsiteY9-70" fmla="*/ 0 h 1950768"/>
              <a:gd name="connsiteX10-71" fmla="*/ 312120 w 2481937"/>
              <a:gd name="connsiteY10-72" fmla="*/ 0 h 1950768"/>
              <a:gd name="connsiteX0-73" fmla="*/ 1226755 w 2481937"/>
              <a:gd name="connsiteY0-74" fmla="*/ 0 h 1950768"/>
              <a:gd name="connsiteX1-75" fmla="*/ 2382097 w 2481937"/>
              <a:gd name="connsiteY1-76" fmla="*/ 0 h 1950768"/>
              <a:gd name="connsiteX2-77" fmla="*/ 2481937 w 2481937"/>
              <a:gd name="connsiteY2-78" fmla="*/ 99840 h 1950768"/>
              <a:gd name="connsiteX3-79" fmla="*/ 2481937 w 2481937"/>
              <a:gd name="connsiteY3-80" fmla="*/ 1850928 h 1950768"/>
              <a:gd name="connsiteX4-81" fmla="*/ 2382097 w 2481937"/>
              <a:gd name="connsiteY4-82" fmla="*/ 1950768 h 1950768"/>
              <a:gd name="connsiteX5-83" fmla="*/ 99840 w 2481937"/>
              <a:gd name="connsiteY5-84" fmla="*/ 1950768 h 1950768"/>
              <a:gd name="connsiteX6-85" fmla="*/ 0 w 2481937"/>
              <a:gd name="connsiteY6-86" fmla="*/ 1850928 h 1950768"/>
              <a:gd name="connsiteX7-87" fmla="*/ 0 w 2481937"/>
              <a:gd name="connsiteY7-88" fmla="*/ 99840 h 1950768"/>
              <a:gd name="connsiteX8-89" fmla="*/ 99840 w 2481937"/>
              <a:gd name="connsiteY8-90" fmla="*/ 0 h 1950768"/>
              <a:gd name="connsiteX9-91" fmla="*/ 312120 w 2481937"/>
              <a:gd name="connsiteY9-92" fmla="*/ 0 h 1950768"/>
            </a:gdLst>
            <a:rect l="l" t="t" r="r" b="b"/>
            <a:pathLst>
              <a:path w="2481937" h="1950768">
                <a:moveTo>
                  <a:pt x="1226755" y="0"/>
                </a:moveTo>
                <a:lnTo>
                  <a:pt x="2382097" y="0"/>
                </a:lnTo>
                <a:cubicBezTo>
                  <a:pt x="2437237" y="0"/>
                  <a:pt x="2481937" y="44700"/>
                  <a:pt x="2481937" y="99840"/>
                </a:cubicBezTo>
                <a:lnTo>
                  <a:pt x="2481937" y="1850928"/>
                </a:lnTo>
                <a:cubicBezTo>
                  <a:pt x="2481937" y="1906068"/>
                  <a:pt x="2437237" y="1950768"/>
                  <a:pt x="2382097" y="1950768"/>
                </a:cubicBezTo>
                <a:lnTo>
                  <a:pt x="99840" y="1950768"/>
                </a:lnTo>
                <a:cubicBezTo>
                  <a:pt x="44700" y="1950768"/>
                  <a:pt x="0" y="1906068"/>
                  <a:pt x="0" y="1850928"/>
                </a:cubicBezTo>
                <a:lnTo>
                  <a:pt x="0" y="99840"/>
                </a:lnTo>
                <a:cubicBezTo>
                  <a:pt x="0" y="44700"/>
                  <a:pt x="44700" y="0"/>
                  <a:pt x="99840" y="0"/>
                </a:cubicBezTo>
                <a:lnTo>
                  <a:pt x="312120" y="0"/>
                </a:lnTo>
              </a:path>
            </a:pathLst>
          </a:custGeom>
          <a:noFill/>
          <a:ln w="12700" cap="flat">
            <a:gradFill>
              <a:gsLst>
                <a:gs pos="0">
                  <a:schemeClr val="accent1">
                    <a:lumMod val="20000"/>
                    <a:lumOff val="80000"/>
                    <a:alpha val="0"/>
                  </a:schemeClr>
                </a:gs>
                <a:gs pos="67000">
                  <a:schemeClr val="accent1">
                    <a:alpha val="100000"/>
                  </a:schemeClr>
                </a:gs>
              </a:gsLst>
              <a:lin ang="162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5" name="标题 1"/>
          <p:cNvSpPr txBox="1"/>
          <p:nvPr/>
        </p:nvSpPr>
        <p:spPr>
          <a:xfrm rot="0" flipH="0" flipV="0">
            <a:off x="721063" y="3214016"/>
            <a:ext cx="3103170" cy="2480127"/>
          </a:xfrm>
          <a:prstGeom prst="rect">
            <a:avLst/>
          </a:prstGeom>
          <a:noFill/>
          <a:ln cap="sq">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随着50岁以上网民规模突破3亿，品牌需优化信息架构、语音交互与支付流程，通过微信生态、短视频平台触达中老年群体，重点布局健康、旅游与智能设备品类。</a:t>
            </a:r>
            <a:endParaRPr kumimoji="1" lang="zh-CN" altLang="en-US"/>
          </a:p>
        </p:txBody>
      </p:sp>
      <p:sp>
        <p:nvSpPr>
          <p:cNvPr id="6" name="标题 1"/>
          <p:cNvSpPr txBox="1"/>
          <p:nvPr/>
        </p:nvSpPr>
        <p:spPr>
          <a:xfrm rot="0" flipH="0" flipV="0">
            <a:off x="721063" y="2364143"/>
            <a:ext cx="3103170" cy="734938"/>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银发经济下的适老化数字营销策略</a:t>
            </a:r>
            <a:endParaRPr kumimoji="1" lang="zh-CN" altLang="en-US"/>
          </a:p>
        </p:txBody>
      </p:sp>
      <p:sp>
        <p:nvSpPr>
          <p:cNvPr id="7" name="文本框 11"/>
          <p:cNvSpPr txBox="1"/>
          <p:nvPr/>
        </p:nvSpPr>
        <p:spPr>
          <a:xfrm rot="0" flipH="0" flipV="0">
            <a:off x="6532378" y="1777590"/>
            <a:ext cx="463889" cy="388664"/>
          </a:xfrm>
          <a:custGeom>
            <a:avLst/>
            <a:gdLst/>
            <a:rect l="l" t="t" r="r" b="b"/>
            <a:pathLst>
              <a:path w="338328" h="283464">
                <a:moveTo>
                  <a:pt x="257861" y="0"/>
                </a:moveTo>
                <a:cubicBezTo>
                  <a:pt x="281216" y="629"/>
                  <a:pt x="300342" y="10115"/>
                  <a:pt x="315239" y="28461"/>
                </a:cubicBezTo>
                <a:cubicBezTo>
                  <a:pt x="330137" y="46806"/>
                  <a:pt x="337833" y="70237"/>
                  <a:pt x="338328" y="98755"/>
                </a:cubicBezTo>
                <a:cubicBezTo>
                  <a:pt x="337242" y="144170"/>
                  <a:pt x="324555" y="182499"/>
                  <a:pt x="300266" y="213741"/>
                </a:cubicBezTo>
                <a:cubicBezTo>
                  <a:pt x="275977" y="244983"/>
                  <a:pt x="246602" y="268224"/>
                  <a:pt x="212141" y="283464"/>
                </a:cubicBezTo>
                <a:lnTo>
                  <a:pt x="186538" y="235915"/>
                </a:lnTo>
                <a:cubicBezTo>
                  <a:pt x="214008" y="221723"/>
                  <a:pt x="234734" y="204387"/>
                  <a:pt x="248717" y="183909"/>
                </a:cubicBezTo>
                <a:cubicBezTo>
                  <a:pt x="262700" y="163430"/>
                  <a:pt x="269710" y="145408"/>
                  <a:pt x="269748" y="129845"/>
                </a:cubicBezTo>
                <a:cubicBezTo>
                  <a:pt x="267862" y="131235"/>
                  <a:pt x="265233" y="132340"/>
                  <a:pt x="261861" y="133159"/>
                </a:cubicBezTo>
                <a:cubicBezTo>
                  <a:pt x="258490" y="133979"/>
                  <a:pt x="254718" y="134398"/>
                  <a:pt x="250546" y="134417"/>
                </a:cubicBezTo>
                <a:cubicBezTo>
                  <a:pt x="231077" y="133979"/>
                  <a:pt x="215608" y="127540"/>
                  <a:pt x="204140" y="115100"/>
                </a:cubicBezTo>
                <a:cubicBezTo>
                  <a:pt x="192672" y="102660"/>
                  <a:pt x="186804" y="86849"/>
                  <a:pt x="186538" y="67666"/>
                </a:cubicBezTo>
                <a:cubicBezTo>
                  <a:pt x="186709" y="49244"/>
                  <a:pt x="192996" y="33509"/>
                  <a:pt x="205397" y="20460"/>
                </a:cubicBezTo>
                <a:cubicBezTo>
                  <a:pt x="217799" y="7410"/>
                  <a:pt x="235287" y="590"/>
                  <a:pt x="257861" y="0"/>
                </a:cubicBezTo>
                <a:close/>
                <a:moveTo>
                  <a:pt x="72238" y="0"/>
                </a:moveTo>
                <a:cubicBezTo>
                  <a:pt x="95593" y="629"/>
                  <a:pt x="114719" y="10115"/>
                  <a:pt x="129616" y="28461"/>
                </a:cubicBezTo>
                <a:cubicBezTo>
                  <a:pt x="144513" y="46806"/>
                  <a:pt x="152210" y="70237"/>
                  <a:pt x="152705" y="98755"/>
                </a:cubicBezTo>
                <a:cubicBezTo>
                  <a:pt x="151619" y="144170"/>
                  <a:pt x="138932" y="182499"/>
                  <a:pt x="114643" y="213741"/>
                </a:cubicBezTo>
                <a:cubicBezTo>
                  <a:pt x="90354" y="244983"/>
                  <a:pt x="60979" y="268224"/>
                  <a:pt x="26518" y="283464"/>
                </a:cubicBezTo>
                <a:lnTo>
                  <a:pt x="0" y="235915"/>
                </a:lnTo>
                <a:cubicBezTo>
                  <a:pt x="27908" y="221723"/>
                  <a:pt x="48901" y="204387"/>
                  <a:pt x="62979" y="183909"/>
                </a:cubicBezTo>
                <a:cubicBezTo>
                  <a:pt x="77057" y="163430"/>
                  <a:pt x="84106" y="145408"/>
                  <a:pt x="84125" y="129845"/>
                </a:cubicBezTo>
                <a:cubicBezTo>
                  <a:pt x="82258" y="131235"/>
                  <a:pt x="79591" y="132340"/>
                  <a:pt x="76124" y="133159"/>
                </a:cubicBezTo>
                <a:cubicBezTo>
                  <a:pt x="72657" y="133979"/>
                  <a:pt x="68618" y="134398"/>
                  <a:pt x="64008" y="134417"/>
                </a:cubicBezTo>
                <a:cubicBezTo>
                  <a:pt x="44977" y="133979"/>
                  <a:pt x="29775" y="127540"/>
                  <a:pt x="18402" y="115100"/>
                </a:cubicBezTo>
                <a:cubicBezTo>
                  <a:pt x="7030" y="102660"/>
                  <a:pt x="1200" y="86849"/>
                  <a:pt x="914" y="67666"/>
                </a:cubicBezTo>
                <a:cubicBezTo>
                  <a:pt x="1029" y="49244"/>
                  <a:pt x="7201" y="33509"/>
                  <a:pt x="19431" y="20460"/>
                </a:cubicBezTo>
                <a:cubicBezTo>
                  <a:pt x="31661" y="7410"/>
                  <a:pt x="49263" y="590"/>
                  <a:pt x="72238" y="0"/>
                </a:cubicBezTo>
                <a:close/>
              </a:path>
            </a:pathLst>
          </a:custGeom>
          <a:solidFill>
            <a:schemeClr val="accent2"/>
          </a:solidFill>
          <a:ln w="12700" cap="sq">
            <a:noFill/>
          </a:ln>
          <a:effectLst/>
        </p:spPr>
        <p:txBody>
          <a:bodyPr vert="horz" wrap="square" lIns="91440" tIns="45720" rIns="91440" bIns="45720" rtlCol="0" anchor="t"/>
          <a:lstStyle/>
          <a:p>
            <a:pPr algn="ctr">
              <a:lnSpc>
                <a:spcPct val="100000"/>
              </a:lnSpc>
            </a:pPr>
            <a:endParaRPr kumimoji="1" lang="zh-CN" altLang="en-US"/>
          </a:p>
        </p:txBody>
      </p:sp>
      <p:sp>
        <p:nvSpPr>
          <p:cNvPr id="8" name="标题 1"/>
          <p:cNvSpPr txBox="1"/>
          <p:nvPr/>
        </p:nvSpPr>
        <p:spPr>
          <a:xfrm rot="0" flipH="1" flipV="0">
            <a:off x="4304355" y="1971922"/>
            <a:ext cx="3583291" cy="4006847"/>
          </a:xfrm>
          <a:custGeom>
            <a:avLst/>
            <a:gdLst>
              <a:gd name="connsiteX0" fmla="*/ 99840 w 2481937"/>
              <a:gd name="connsiteY0" fmla="*/ 0 h 1950768"/>
              <a:gd name="connsiteX1" fmla="*/ 312120 w 2481937"/>
              <a:gd name="connsiteY1" fmla="*/ 0 h 1950768"/>
              <a:gd name="connsiteX2" fmla="*/ 312120 w 2481937"/>
              <a:gd name="connsiteY2" fmla="*/ 198845 h 1950768"/>
              <a:gd name="connsiteX3" fmla="*/ 1226755 w 2481937"/>
              <a:gd name="connsiteY3" fmla="*/ 198845 h 1950768"/>
              <a:gd name="connsiteX4" fmla="*/ 1226755 w 2481937"/>
              <a:gd name="connsiteY4" fmla="*/ 0 h 1950768"/>
              <a:gd name="connsiteX5" fmla="*/ 2382097 w 2481937"/>
              <a:gd name="connsiteY5" fmla="*/ 0 h 1950768"/>
              <a:gd name="connsiteX6" fmla="*/ 2481937 w 2481937"/>
              <a:gd name="connsiteY6" fmla="*/ 99840 h 1950768"/>
              <a:gd name="connsiteX7" fmla="*/ 2481937 w 2481937"/>
              <a:gd name="connsiteY7" fmla="*/ 1850928 h 1950768"/>
              <a:gd name="connsiteX8" fmla="*/ 2382097 w 2481937"/>
              <a:gd name="connsiteY8" fmla="*/ 1950768 h 1950768"/>
              <a:gd name="connsiteX9" fmla="*/ 99840 w 2481937"/>
              <a:gd name="connsiteY9" fmla="*/ 1950768 h 1950768"/>
              <a:gd name="connsiteX10" fmla="*/ 0 w 2481937"/>
              <a:gd name="connsiteY10" fmla="*/ 1850928 h 1950768"/>
              <a:gd name="connsiteX11" fmla="*/ 0 w 2481937"/>
              <a:gd name="connsiteY11" fmla="*/ 99840 h 1950768"/>
              <a:gd name="connsiteX12" fmla="*/ 99840 w 2481937"/>
              <a:gd name="connsiteY12" fmla="*/ 0 h 1950768"/>
              <a:gd name="connsiteX0-1" fmla="*/ 1226755 w 2481937"/>
              <a:gd name="connsiteY0-2" fmla="*/ 198845 h 1950768"/>
              <a:gd name="connsiteX1-3" fmla="*/ 1226755 w 2481937"/>
              <a:gd name="connsiteY1-4" fmla="*/ 0 h 1950768"/>
              <a:gd name="connsiteX2-5" fmla="*/ 2382097 w 2481937"/>
              <a:gd name="connsiteY2-6" fmla="*/ 0 h 1950768"/>
              <a:gd name="connsiteX3-7" fmla="*/ 2481937 w 2481937"/>
              <a:gd name="connsiteY3-8" fmla="*/ 99840 h 1950768"/>
              <a:gd name="connsiteX4-9" fmla="*/ 2481937 w 2481937"/>
              <a:gd name="connsiteY4-10" fmla="*/ 1850928 h 1950768"/>
              <a:gd name="connsiteX5-11" fmla="*/ 2382097 w 2481937"/>
              <a:gd name="connsiteY5-12" fmla="*/ 1950768 h 1950768"/>
              <a:gd name="connsiteX6-13" fmla="*/ 99840 w 2481937"/>
              <a:gd name="connsiteY6-14" fmla="*/ 1950768 h 1950768"/>
              <a:gd name="connsiteX7-15" fmla="*/ 0 w 2481937"/>
              <a:gd name="connsiteY7-16" fmla="*/ 1850928 h 1950768"/>
              <a:gd name="connsiteX8-17" fmla="*/ 0 w 2481937"/>
              <a:gd name="connsiteY8-18" fmla="*/ 99840 h 1950768"/>
              <a:gd name="connsiteX9-19" fmla="*/ 99840 w 2481937"/>
              <a:gd name="connsiteY9-20" fmla="*/ 0 h 1950768"/>
              <a:gd name="connsiteX10-21" fmla="*/ 312120 w 2481937"/>
              <a:gd name="connsiteY10-22" fmla="*/ 0 h 1950768"/>
              <a:gd name="connsiteX11-23" fmla="*/ 312120 w 2481937"/>
              <a:gd name="connsiteY11-24" fmla="*/ 198845 h 1950768"/>
              <a:gd name="connsiteX12-25" fmla="*/ 1318195 w 2481937"/>
              <a:gd name="connsiteY12-26" fmla="*/ 290285 h 1950768"/>
              <a:gd name="connsiteX0-27" fmla="*/ 1226755 w 2481937"/>
              <a:gd name="connsiteY0-28" fmla="*/ 198845 h 1950768"/>
              <a:gd name="connsiteX1-29" fmla="*/ 1226755 w 2481937"/>
              <a:gd name="connsiteY1-30" fmla="*/ 0 h 1950768"/>
              <a:gd name="connsiteX2-31" fmla="*/ 2382097 w 2481937"/>
              <a:gd name="connsiteY2-32" fmla="*/ 0 h 1950768"/>
              <a:gd name="connsiteX3-33" fmla="*/ 2481937 w 2481937"/>
              <a:gd name="connsiteY3-34" fmla="*/ 99840 h 1950768"/>
              <a:gd name="connsiteX4-35" fmla="*/ 2481937 w 2481937"/>
              <a:gd name="connsiteY4-36" fmla="*/ 1850928 h 1950768"/>
              <a:gd name="connsiteX5-37" fmla="*/ 2382097 w 2481937"/>
              <a:gd name="connsiteY5-38" fmla="*/ 1950768 h 1950768"/>
              <a:gd name="connsiteX6-39" fmla="*/ 99840 w 2481937"/>
              <a:gd name="connsiteY6-40" fmla="*/ 1950768 h 1950768"/>
              <a:gd name="connsiteX7-41" fmla="*/ 0 w 2481937"/>
              <a:gd name="connsiteY7-42" fmla="*/ 1850928 h 1950768"/>
              <a:gd name="connsiteX8-43" fmla="*/ 0 w 2481937"/>
              <a:gd name="connsiteY8-44" fmla="*/ 99840 h 1950768"/>
              <a:gd name="connsiteX9-45" fmla="*/ 99840 w 2481937"/>
              <a:gd name="connsiteY9-46" fmla="*/ 0 h 1950768"/>
              <a:gd name="connsiteX10-47" fmla="*/ 312120 w 2481937"/>
              <a:gd name="connsiteY10-48" fmla="*/ 0 h 1950768"/>
              <a:gd name="connsiteX11-49" fmla="*/ 312120 w 2481937"/>
              <a:gd name="connsiteY11-50" fmla="*/ 198845 h 1950768"/>
              <a:gd name="connsiteX0-51" fmla="*/ 1226755 w 2481937"/>
              <a:gd name="connsiteY0-52" fmla="*/ 198845 h 1950768"/>
              <a:gd name="connsiteX1-53" fmla="*/ 1226755 w 2481937"/>
              <a:gd name="connsiteY1-54" fmla="*/ 0 h 1950768"/>
              <a:gd name="connsiteX2-55" fmla="*/ 2382097 w 2481937"/>
              <a:gd name="connsiteY2-56" fmla="*/ 0 h 1950768"/>
              <a:gd name="connsiteX3-57" fmla="*/ 2481937 w 2481937"/>
              <a:gd name="connsiteY3-58" fmla="*/ 99840 h 1950768"/>
              <a:gd name="connsiteX4-59" fmla="*/ 2481937 w 2481937"/>
              <a:gd name="connsiteY4-60" fmla="*/ 1850928 h 1950768"/>
              <a:gd name="connsiteX5-61" fmla="*/ 2382097 w 2481937"/>
              <a:gd name="connsiteY5-62" fmla="*/ 1950768 h 1950768"/>
              <a:gd name="connsiteX6-63" fmla="*/ 99840 w 2481937"/>
              <a:gd name="connsiteY6-64" fmla="*/ 1950768 h 1950768"/>
              <a:gd name="connsiteX7-65" fmla="*/ 0 w 2481937"/>
              <a:gd name="connsiteY7-66" fmla="*/ 1850928 h 1950768"/>
              <a:gd name="connsiteX8-67" fmla="*/ 0 w 2481937"/>
              <a:gd name="connsiteY8-68" fmla="*/ 99840 h 1950768"/>
              <a:gd name="connsiteX9-69" fmla="*/ 99840 w 2481937"/>
              <a:gd name="connsiteY9-70" fmla="*/ 0 h 1950768"/>
              <a:gd name="connsiteX10-71" fmla="*/ 312120 w 2481937"/>
              <a:gd name="connsiteY10-72" fmla="*/ 0 h 1950768"/>
              <a:gd name="connsiteX0-73" fmla="*/ 1226755 w 2481937"/>
              <a:gd name="connsiteY0-74" fmla="*/ 0 h 1950768"/>
              <a:gd name="connsiteX1-75" fmla="*/ 2382097 w 2481937"/>
              <a:gd name="connsiteY1-76" fmla="*/ 0 h 1950768"/>
              <a:gd name="connsiteX2-77" fmla="*/ 2481937 w 2481937"/>
              <a:gd name="connsiteY2-78" fmla="*/ 99840 h 1950768"/>
              <a:gd name="connsiteX3-79" fmla="*/ 2481937 w 2481937"/>
              <a:gd name="connsiteY3-80" fmla="*/ 1850928 h 1950768"/>
              <a:gd name="connsiteX4-81" fmla="*/ 2382097 w 2481937"/>
              <a:gd name="connsiteY4-82" fmla="*/ 1950768 h 1950768"/>
              <a:gd name="connsiteX5-83" fmla="*/ 99840 w 2481937"/>
              <a:gd name="connsiteY5-84" fmla="*/ 1950768 h 1950768"/>
              <a:gd name="connsiteX6-85" fmla="*/ 0 w 2481937"/>
              <a:gd name="connsiteY6-86" fmla="*/ 1850928 h 1950768"/>
              <a:gd name="connsiteX7-87" fmla="*/ 0 w 2481937"/>
              <a:gd name="connsiteY7-88" fmla="*/ 99840 h 1950768"/>
              <a:gd name="connsiteX8-89" fmla="*/ 99840 w 2481937"/>
              <a:gd name="connsiteY8-90" fmla="*/ 0 h 1950768"/>
              <a:gd name="connsiteX9-91" fmla="*/ 312120 w 2481937"/>
              <a:gd name="connsiteY9-92" fmla="*/ 0 h 1950768"/>
            </a:gdLst>
            <a:rect l="l" t="t" r="r" b="b"/>
            <a:pathLst>
              <a:path w="2481937" h="1950768">
                <a:moveTo>
                  <a:pt x="1226755" y="0"/>
                </a:moveTo>
                <a:lnTo>
                  <a:pt x="2382097" y="0"/>
                </a:lnTo>
                <a:cubicBezTo>
                  <a:pt x="2437237" y="0"/>
                  <a:pt x="2481937" y="44700"/>
                  <a:pt x="2481937" y="99840"/>
                </a:cubicBezTo>
                <a:lnTo>
                  <a:pt x="2481937" y="1850928"/>
                </a:lnTo>
                <a:cubicBezTo>
                  <a:pt x="2481937" y="1906068"/>
                  <a:pt x="2437237" y="1950768"/>
                  <a:pt x="2382097" y="1950768"/>
                </a:cubicBezTo>
                <a:lnTo>
                  <a:pt x="99840" y="1950768"/>
                </a:lnTo>
                <a:cubicBezTo>
                  <a:pt x="44700" y="1950768"/>
                  <a:pt x="0" y="1906068"/>
                  <a:pt x="0" y="1850928"/>
                </a:cubicBezTo>
                <a:lnTo>
                  <a:pt x="0" y="99840"/>
                </a:lnTo>
                <a:cubicBezTo>
                  <a:pt x="0" y="44700"/>
                  <a:pt x="44700" y="0"/>
                  <a:pt x="99840" y="0"/>
                </a:cubicBezTo>
                <a:lnTo>
                  <a:pt x="312120" y="0"/>
                </a:lnTo>
              </a:path>
            </a:pathLst>
          </a:custGeom>
          <a:noFill/>
          <a:ln w="12700" cap="flat">
            <a:gradFill>
              <a:gsLst>
                <a:gs pos="0">
                  <a:schemeClr val="accent2">
                    <a:lumMod val="20000"/>
                    <a:lumOff val="80000"/>
                    <a:alpha val="0"/>
                  </a:schemeClr>
                </a:gs>
                <a:gs pos="67000">
                  <a:schemeClr val="accent2"/>
                </a:gs>
              </a:gsLst>
              <a:lin ang="162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9" name="标题 1"/>
          <p:cNvSpPr txBox="1"/>
          <p:nvPr/>
        </p:nvSpPr>
        <p:spPr>
          <a:xfrm rot="0" flipH="0" flipV="0">
            <a:off x="4544416" y="3214016"/>
            <a:ext cx="3103170" cy="2480127"/>
          </a:xfrm>
          <a:prstGeom prst="rect">
            <a:avLst/>
          </a:prstGeom>
          <a:noFill/>
          <a:ln cap="sq">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三线以下城市用户对“内容+交易”模式接受度快速提升，依托抖音、快手及视频号的本地化KOC（关键意见消费者），品牌可实现高性价比获客与区域化口碑传播。</a:t>
            </a:r>
            <a:endParaRPr kumimoji="1" lang="zh-CN" altLang="en-US"/>
          </a:p>
        </p:txBody>
      </p:sp>
      <p:sp>
        <p:nvSpPr>
          <p:cNvPr id="10" name="标题 1"/>
          <p:cNvSpPr txBox="1"/>
          <p:nvPr/>
        </p:nvSpPr>
        <p:spPr>
          <a:xfrm rot="0" flipH="0" flipV="0">
            <a:off x="4544416" y="2364143"/>
            <a:ext cx="3103170" cy="734938"/>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C6AB6A">
                    <a:alpha val="100000"/>
                  </a:srgbClr>
                </a:solidFill>
                <a:latin typeface="Source Han Sans CN Bold"/>
                <a:ea typeface="Source Han Sans CN Bold"/>
                <a:cs typeface="Source Han Sans CN Bold"/>
              </a:rPr>
              <a:t>下沉市场的内容化电商新机遇</a:t>
            </a:r>
            <a:endParaRPr kumimoji="1" lang="zh-CN" altLang="en-US"/>
          </a:p>
        </p:txBody>
      </p:sp>
      <p:sp>
        <p:nvSpPr>
          <p:cNvPr id="11" name="文本框 15"/>
          <p:cNvSpPr txBox="1"/>
          <p:nvPr/>
        </p:nvSpPr>
        <p:spPr>
          <a:xfrm rot="0" flipH="0" flipV="0">
            <a:off x="10355731" y="1777590"/>
            <a:ext cx="463889" cy="388664"/>
          </a:xfrm>
          <a:custGeom>
            <a:avLst/>
            <a:gdLst/>
            <a:rect l="l" t="t" r="r" b="b"/>
            <a:pathLst>
              <a:path w="338328" h="283464">
                <a:moveTo>
                  <a:pt x="257861" y="0"/>
                </a:moveTo>
                <a:cubicBezTo>
                  <a:pt x="281216" y="629"/>
                  <a:pt x="300342" y="10115"/>
                  <a:pt x="315239" y="28461"/>
                </a:cubicBezTo>
                <a:cubicBezTo>
                  <a:pt x="330137" y="46806"/>
                  <a:pt x="337833" y="70237"/>
                  <a:pt x="338328" y="98755"/>
                </a:cubicBezTo>
                <a:cubicBezTo>
                  <a:pt x="337242" y="144170"/>
                  <a:pt x="324555" y="182499"/>
                  <a:pt x="300266" y="213741"/>
                </a:cubicBezTo>
                <a:cubicBezTo>
                  <a:pt x="275977" y="244983"/>
                  <a:pt x="246602" y="268224"/>
                  <a:pt x="212141" y="283464"/>
                </a:cubicBezTo>
                <a:lnTo>
                  <a:pt x="186538" y="235915"/>
                </a:lnTo>
                <a:cubicBezTo>
                  <a:pt x="214008" y="221723"/>
                  <a:pt x="234734" y="204387"/>
                  <a:pt x="248717" y="183909"/>
                </a:cubicBezTo>
                <a:cubicBezTo>
                  <a:pt x="262700" y="163430"/>
                  <a:pt x="269710" y="145408"/>
                  <a:pt x="269748" y="129845"/>
                </a:cubicBezTo>
                <a:cubicBezTo>
                  <a:pt x="267862" y="131235"/>
                  <a:pt x="265233" y="132340"/>
                  <a:pt x="261861" y="133159"/>
                </a:cubicBezTo>
                <a:cubicBezTo>
                  <a:pt x="258490" y="133979"/>
                  <a:pt x="254718" y="134398"/>
                  <a:pt x="250546" y="134417"/>
                </a:cubicBezTo>
                <a:cubicBezTo>
                  <a:pt x="231077" y="133979"/>
                  <a:pt x="215608" y="127540"/>
                  <a:pt x="204140" y="115100"/>
                </a:cubicBezTo>
                <a:cubicBezTo>
                  <a:pt x="192672" y="102660"/>
                  <a:pt x="186804" y="86849"/>
                  <a:pt x="186538" y="67666"/>
                </a:cubicBezTo>
                <a:cubicBezTo>
                  <a:pt x="186709" y="49244"/>
                  <a:pt x="192996" y="33509"/>
                  <a:pt x="205397" y="20460"/>
                </a:cubicBezTo>
                <a:cubicBezTo>
                  <a:pt x="217799" y="7410"/>
                  <a:pt x="235287" y="590"/>
                  <a:pt x="257861" y="0"/>
                </a:cubicBezTo>
                <a:close/>
                <a:moveTo>
                  <a:pt x="72238" y="0"/>
                </a:moveTo>
                <a:cubicBezTo>
                  <a:pt x="95593" y="629"/>
                  <a:pt x="114719" y="10115"/>
                  <a:pt x="129616" y="28461"/>
                </a:cubicBezTo>
                <a:cubicBezTo>
                  <a:pt x="144513" y="46806"/>
                  <a:pt x="152210" y="70237"/>
                  <a:pt x="152705" y="98755"/>
                </a:cubicBezTo>
                <a:cubicBezTo>
                  <a:pt x="151619" y="144170"/>
                  <a:pt x="138932" y="182499"/>
                  <a:pt x="114643" y="213741"/>
                </a:cubicBezTo>
                <a:cubicBezTo>
                  <a:pt x="90354" y="244983"/>
                  <a:pt x="60979" y="268224"/>
                  <a:pt x="26518" y="283464"/>
                </a:cubicBezTo>
                <a:lnTo>
                  <a:pt x="0" y="235915"/>
                </a:lnTo>
                <a:cubicBezTo>
                  <a:pt x="27908" y="221723"/>
                  <a:pt x="48901" y="204387"/>
                  <a:pt x="62979" y="183909"/>
                </a:cubicBezTo>
                <a:cubicBezTo>
                  <a:pt x="77057" y="163430"/>
                  <a:pt x="84106" y="145408"/>
                  <a:pt x="84125" y="129845"/>
                </a:cubicBezTo>
                <a:cubicBezTo>
                  <a:pt x="82258" y="131235"/>
                  <a:pt x="79591" y="132340"/>
                  <a:pt x="76124" y="133159"/>
                </a:cubicBezTo>
                <a:cubicBezTo>
                  <a:pt x="72657" y="133979"/>
                  <a:pt x="68618" y="134398"/>
                  <a:pt x="64008" y="134417"/>
                </a:cubicBezTo>
                <a:cubicBezTo>
                  <a:pt x="44977" y="133979"/>
                  <a:pt x="29775" y="127540"/>
                  <a:pt x="18402" y="115100"/>
                </a:cubicBezTo>
                <a:cubicBezTo>
                  <a:pt x="7030" y="102660"/>
                  <a:pt x="1200" y="86849"/>
                  <a:pt x="914" y="67666"/>
                </a:cubicBezTo>
                <a:cubicBezTo>
                  <a:pt x="1029" y="49244"/>
                  <a:pt x="7201" y="33509"/>
                  <a:pt x="19431" y="20460"/>
                </a:cubicBezTo>
                <a:cubicBezTo>
                  <a:pt x="31661" y="7410"/>
                  <a:pt x="49263" y="590"/>
                  <a:pt x="72238" y="0"/>
                </a:cubicBezTo>
                <a:close/>
              </a:path>
            </a:pathLst>
          </a:custGeom>
          <a:solidFill>
            <a:schemeClr val="accent1"/>
          </a:solidFill>
          <a:ln w="12700" cap="sq">
            <a:noFill/>
          </a:ln>
          <a:effectLst/>
        </p:spPr>
        <p:txBody>
          <a:bodyPr vert="horz" wrap="square" lIns="91440" tIns="45720" rIns="91440" bIns="45720" rtlCol="0" anchor="t"/>
          <a:lstStyle/>
          <a:p>
            <a:pPr algn="ctr">
              <a:lnSpc>
                <a:spcPct val="100000"/>
              </a:lnSpc>
            </a:pPr>
            <a:endParaRPr kumimoji="1" lang="zh-CN" altLang="en-US"/>
          </a:p>
        </p:txBody>
      </p:sp>
      <p:sp>
        <p:nvSpPr>
          <p:cNvPr id="12" name="标题 1"/>
          <p:cNvSpPr txBox="1"/>
          <p:nvPr/>
        </p:nvSpPr>
        <p:spPr>
          <a:xfrm rot="0" flipH="1" flipV="0">
            <a:off x="8127708" y="1971922"/>
            <a:ext cx="3583291" cy="4006847"/>
          </a:xfrm>
          <a:custGeom>
            <a:avLst/>
            <a:gdLst>
              <a:gd name="connsiteX0" fmla="*/ 99840 w 2481937"/>
              <a:gd name="connsiteY0" fmla="*/ 0 h 1950768"/>
              <a:gd name="connsiteX1" fmla="*/ 312120 w 2481937"/>
              <a:gd name="connsiteY1" fmla="*/ 0 h 1950768"/>
              <a:gd name="connsiteX2" fmla="*/ 312120 w 2481937"/>
              <a:gd name="connsiteY2" fmla="*/ 198845 h 1950768"/>
              <a:gd name="connsiteX3" fmla="*/ 1226755 w 2481937"/>
              <a:gd name="connsiteY3" fmla="*/ 198845 h 1950768"/>
              <a:gd name="connsiteX4" fmla="*/ 1226755 w 2481937"/>
              <a:gd name="connsiteY4" fmla="*/ 0 h 1950768"/>
              <a:gd name="connsiteX5" fmla="*/ 2382097 w 2481937"/>
              <a:gd name="connsiteY5" fmla="*/ 0 h 1950768"/>
              <a:gd name="connsiteX6" fmla="*/ 2481937 w 2481937"/>
              <a:gd name="connsiteY6" fmla="*/ 99840 h 1950768"/>
              <a:gd name="connsiteX7" fmla="*/ 2481937 w 2481937"/>
              <a:gd name="connsiteY7" fmla="*/ 1850928 h 1950768"/>
              <a:gd name="connsiteX8" fmla="*/ 2382097 w 2481937"/>
              <a:gd name="connsiteY8" fmla="*/ 1950768 h 1950768"/>
              <a:gd name="connsiteX9" fmla="*/ 99840 w 2481937"/>
              <a:gd name="connsiteY9" fmla="*/ 1950768 h 1950768"/>
              <a:gd name="connsiteX10" fmla="*/ 0 w 2481937"/>
              <a:gd name="connsiteY10" fmla="*/ 1850928 h 1950768"/>
              <a:gd name="connsiteX11" fmla="*/ 0 w 2481937"/>
              <a:gd name="connsiteY11" fmla="*/ 99840 h 1950768"/>
              <a:gd name="connsiteX12" fmla="*/ 99840 w 2481937"/>
              <a:gd name="connsiteY12" fmla="*/ 0 h 1950768"/>
              <a:gd name="connsiteX0-1" fmla="*/ 1226755 w 2481937"/>
              <a:gd name="connsiteY0-2" fmla="*/ 198845 h 1950768"/>
              <a:gd name="connsiteX1-3" fmla="*/ 1226755 w 2481937"/>
              <a:gd name="connsiteY1-4" fmla="*/ 0 h 1950768"/>
              <a:gd name="connsiteX2-5" fmla="*/ 2382097 w 2481937"/>
              <a:gd name="connsiteY2-6" fmla="*/ 0 h 1950768"/>
              <a:gd name="connsiteX3-7" fmla="*/ 2481937 w 2481937"/>
              <a:gd name="connsiteY3-8" fmla="*/ 99840 h 1950768"/>
              <a:gd name="connsiteX4-9" fmla="*/ 2481937 w 2481937"/>
              <a:gd name="connsiteY4-10" fmla="*/ 1850928 h 1950768"/>
              <a:gd name="connsiteX5-11" fmla="*/ 2382097 w 2481937"/>
              <a:gd name="connsiteY5-12" fmla="*/ 1950768 h 1950768"/>
              <a:gd name="connsiteX6-13" fmla="*/ 99840 w 2481937"/>
              <a:gd name="connsiteY6-14" fmla="*/ 1950768 h 1950768"/>
              <a:gd name="connsiteX7-15" fmla="*/ 0 w 2481937"/>
              <a:gd name="connsiteY7-16" fmla="*/ 1850928 h 1950768"/>
              <a:gd name="connsiteX8-17" fmla="*/ 0 w 2481937"/>
              <a:gd name="connsiteY8-18" fmla="*/ 99840 h 1950768"/>
              <a:gd name="connsiteX9-19" fmla="*/ 99840 w 2481937"/>
              <a:gd name="connsiteY9-20" fmla="*/ 0 h 1950768"/>
              <a:gd name="connsiteX10-21" fmla="*/ 312120 w 2481937"/>
              <a:gd name="connsiteY10-22" fmla="*/ 0 h 1950768"/>
              <a:gd name="connsiteX11-23" fmla="*/ 312120 w 2481937"/>
              <a:gd name="connsiteY11-24" fmla="*/ 198845 h 1950768"/>
              <a:gd name="connsiteX12-25" fmla="*/ 1318195 w 2481937"/>
              <a:gd name="connsiteY12-26" fmla="*/ 290285 h 1950768"/>
              <a:gd name="connsiteX0-27" fmla="*/ 1226755 w 2481937"/>
              <a:gd name="connsiteY0-28" fmla="*/ 198845 h 1950768"/>
              <a:gd name="connsiteX1-29" fmla="*/ 1226755 w 2481937"/>
              <a:gd name="connsiteY1-30" fmla="*/ 0 h 1950768"/>
              <a:gd name="connsiteX2-31" fmla="*/ 2382097 w 2481937"/>
              <a:gd name="connsiteY2-32" fmla="*/ 0 h 1950768"/>
              <a:gd name="connsiteX3-33" fmla="*/ 2481937 w 2481937"/>
              <a:gd name="connsiteY3-34" fmla="*/ 99840 h 1950768"/>
              <a:gd name="connsiteX4-35" fmla="*/ 2481937 w 2481937"/>
              <a:gd name="connsiteY4-36" fmla="*/ 1850928 h 1950768"/>
              <a:gd name="connsiteX5-37" fmla="*/ 2382097 w 2481937"/>
              <a:gd name="connsiteY5-38" fmla="*/ 1950768 h 1950768"/>
              <a:gd name="connsiteX6-39" fmla="*/ 99840 w 2481937"/>
              <a:gd name="connsiteY6-40" fmla="*/ 1950768 h 1950768"/>
              <a:gd name="connsiteX7-41" fmla="*/ 0 w 2481937"/>
              <a:gd name="connsiteY7-42" fmla="*/ 1850928 h 1950768"/>
              <a:gd name="connsiteX8-43" fmla="*/ 0 w 2481937"/>
              <a:gd name="connsiteY8-44" fmla="*/ 99840 h 1950768"/>
              <a:gd name="connsiteX9-45" fmla="*/ 99840 w 2481937"/>
              <a:gd name="connsiteY9-46" fmla="*/ 0 h 1950768"/>
              <a:gd name="connsiteX10-47" fmla="*/ 312120 w 2481937"/>
              <a:gd name="connsiteY10-48" fmla="*/ 0 h 1950768"/>
              <a:gd name="connsiteX11-49" fmla="*/ 312120 w 2481937"/>
              <a:gd name="connsiteY11-50" fmla="*/ 198845 h 1950768"/>
              <a:gd name="connsiteX0-51" fmla="*/ 1226755 w 2481937"/>
              <a:gd name="connsiteY0-52" fmla="*/ 198845 h 1950768"/>
              <a:gd name="connsiteX1-53" fmla="*/ 1226755 w 2481937"/>
              <a:gd name="connsiteY1-54" fmla="*/ 0 h 1950768"/>
              <a:gd name="connsiteX2-55" fmla="*/ 2382097 w 2481937"/>
              <a:gd name="connsiteY2-56" fmla="*/ 0 h 1950768"/>
              <a:gd name="connsiteX3-57" fmla="*/ 2481937 w 2481937"/>
              <a:gd name="connsiteY3-58" fmla="*/ 99840 h 1950768"/>
              <a:gd name="connsiteX4-59" fmla="*/ 2481937 w 2481937"/>
              <a:gd name="connsiteY4-60" fmla="*/ 1850928 h 1950768"/>
              <a:gd name="connsiteX5-61" fmla="*/ 2382097 w 2481937"/>
              <a:gd name="connsiteY5-62" fmla="*/ 1950768 h 1950768"/>
              <a:gd name="connsiteX6-63" fmla="*/ 99840 w 2481937"/>
              <a:gd name="connsiteY6-64" fmla="*/ 1950768 h 1950768"/>
              <a:gd name="connsiteX7-65" fmla="*/ 0 w 2481937"/>
              <a:gd name="connsiteY7-66" fmla="*/ 1850928 h 1950768"/>
              <a:gd name="connsiteX8-67" fmla="*/ 0 w 2481937"/>
              <a:gd name="connsiteY8-68" fmla="*/ 99840 h 1950768"/>
              <a:gd name="connsiteX9-69" fmla="*/ 99840 w 2481937"/>
              <a:gd name="connsiteY9-70" fmla="*/ 0 h 1950768"/>
              <a:gd name="connsiteX10-71" fmla="*/ 312120 w 2481937"/>
              <a:gd name="connsiteY10-72" fmla="*/ 0 h 1950768"/>
              <a:gd name="connsiteX0-73" fmla="*/ 1226755 w 2481937"/>
              <a:gd name="connsiteY0-74" fmla="*/ 0 h 1950768"/>
              <a:gd name="connsiteX1-75" fmla="*/ 2382097 w 2481937"/>
              <a:gd name="connsiteY1-76" fmla="*/ 0 h 1950768"/>
              <a:gd name="connsiteX2-77" fmla="*/ 2481937 w 2481937"/>
              <a:gd name="connsiteY2-78" fmla="*/ 99840 h 1950768"/>
              <a:gd name="connsiteX3-79" fmla="*/ 2481937 w 2481937"/>
              <a:gd name="connsiteY3-80" fmla="*/ 1850928 h 1950768"/>
              <a:gd name="connsiteX4-81" fmla="*/ 2382097 w 2481937"/>
              <a:gd name="connsiteY4-82" fmla="*/ 1950768 h 1950768"/>
              <a:gd name="connsiteX5-83" fmla="*/ 99840 w 2481937"/>
              <a:gd name="connsiteY5-84" fmla="*/ 1950768 h 1950768"/>
              <a:gd name="connsiteX6-85" fmla="*/ 0 w 2481937"/>
              <a:gd name="connsiteY6-86" fmla="*/ 1850928 h 1950768"/>
              <a:gd name="connsiteX7-87" fmla="*/ 0 w 2481937"/>
              <a:gd name="connsiteY7-88" fmla="*/ 99840 h 1950768"/>
              <a:gd name="connsiteX8-89" fmla="*/ 99840 w 2481937"/>
              <a:gd name="connsiteY8-90" fmla="*/ 0 h 1950768"/>
              <a:gd name="connsiteX9-91" fmla="*/ 312120 w 2481937"/>
              <a:gd name="connsiteY9-92" fmla="*/ 0 h 1950768"/>
            </a:gdLst>
            <a:rect l="l" t="t" r="r" b="b"/>
            <a:pathLst>
              <a:path w="2481937" h="1950768">
                <a:moveTo>
                  <a:pt x="1226755" y="0"/>
                </a:moveTo>
                <a:lnTo>
                  <a:pt x="2382097" y="0"/>
                </a:lnTo>
                <a:cubicBezTo>
                  <a:pt x="2437237" y="0"/>
                  <a:pt x="2481937" y="44700"/>
                  <a:pt x="2481937" y="99840"/>
                </a:cubicBezTo>
                <a:lnTo>
                  <a:pt x="2481937" y="1850928"/>
                </a:lnTo>
                <a:cubicBezTo>
                  <a:pt x="2481937" y="1906068"/>
                  <a:pt x="2437237" y="1950768"/>
                  <a:pt x="2382097" y="1950768"/>
                </a:cubicBezTo>
                <a:lnTo>
                  <a:pt x="99840" y="1950768"/>
                </a:lnTo>
                <a:cubicBezTo>
                  <a:pt x="44700" y="1950768"/>
                  <a:pt x="0" y="1906068"/>
                  <a:pt x="0" y="1850928"/>
                </a:cubicBezTo>
                <a:lnTo>
                  <a:pt x="0" y="99840"/>
                </a:lnTo>
                <a:cubicBezTo>
                  <a:pt x="0" y="44700"/>
                  <a:pt x="44700" y="0"/>
                  <a:pt x="99840" y="0"/>
                </a:cubicBezTo>
                <a:lnTo>
                  <a:pt x="312120" y="0"/>
                </a:lnTo>
              </a:path>
            </a:pathLst>
          </a:custGeom>
          <a:noFill/>
          <a:ln w="12700" cap="flat">
            <a:gradFill>
              <a:gsLst>
                <a:gs pos="0">
                  <a:schemeClr val="accent1">
                    <a:lumMod val="20000"/>
                    <a:lumOff val="80000"/>
                    <a:alpha val="0"/>
                  </a:schemeClr>
                </a:gs>
                <a:gs pos="67000">
                  <a:schemeClr val="accent1">
                    <a:alpha val="100000"/>
                  </a:schemeClr>
                </a:gs>
              </a:gsLst>
              <a:lin ang="16200000" scaled="0"/>
            </a:gradFill>
            <a:miter/>
          </a:ln>
          <a:effectLst/>
        </p:spPr>
        <p:txBody>
          <a:bodyPr vert="horz" wrap="square" lIns="91440" tIns="45720" rIns="91440" bIns="45720" rtlCol="0" anchor="ctr"/>
          <a:lstStyle/>
          <a:p>
            <a:pPr algn="ctr">
              <a:lnSpc>
                <a:spcPct val="100000"/>
              </a:lnSpc>
            </a:pPr>
            <a:endParaRPr kumimoji="1" lang="zh-CN" altLang="en-US"/>
          </a:p>
        </p:txBody>
      </p:sp>
      <p:sp>
        <p:nvSpPr>
          <p:cNvPr id="13" name="标题 1"/>
          <p:cNvSpPr txBox="1"/>
          <p:nvPr/>
        </p:nvSpPr>
        <p:spPr>
          <a:xfrm rot="0" flipH="0" flipV="0">
            <a:off x="8367769" y="3214016"/>
            <a:ext cx="3103170" cy="2480127"/>
          </a:xfrm>
          <a:prstGeom prst="rect">
            <a:avLst/>
          </a:prstGeom>
          <a:noFill/>
          <a:ln cap="sq">
            <a:noFill/>
          </a:ln>
        </p:spPr>
        <p:txBody>
          <a:bodyPr vert="horz" wrap="square" lIns="0" tIns="0" rIns="0" bIns="0" rtlCol="0" anchor="t"/>
          <a:lstStyle/>
          <a:p>
            <a:pPr algn="l">
              <a:lnSpc>
                <a:spcPct val="130000"/>
              </a:lnSpc>
            </a:pPr>
            <a:r>
              <a:rPr kumimoji="1" lang="en-US" altLang="zh-CN" sz="1400">
                <a:ln w="12700">
                  <a:noFill/>
                </a:ln>
                <a:solidFill>
                  <a:srgbClr val="262626">
                    <a:alpha val="100000"/>
                  </a:srgbClr>
                </a:solidFill>
                <a:latin typeface="Source Han Sans"/>
                <a:ea typeface="Source Han Sans"/>
                <a:cs typeface="Source Han Sans"/>
              </a:rPr>
              <a:t>围绕二次元、潮玩、电竞等亚文化圈层，品牌需联合垂类平台与社群KOL，通过共创内容、限量联名与游戏化互动建立身份认同，实现从流量到忠诚度的转化。</a:t>
            </a:r>
            <a:endParaRPr kumimoji="1" lang="zh-CN" altLang="en-US"/>
          </a:p>
        </p:txBody>
      </p:sp>
      <p:sp>
        <p:nvSpPr>
          <p:cNvPr id="14" name="标题 1"/>
          <p:cNvSpPr txBox="1"/>
          <p:nvPr/>
        </p:nvSpPr>
        <p:spPr>
          <a:xfrm rot="0" flipH="0" flipV="0">
            <a:off x="8367769" y="2364143"/>
            <a:ext cx="3103170" cy="734938"/>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Z世代主导的兴趣圈层营销深化</a:t>
            </a:r>
            <a:endParaRPr kumimoji="1" lang="zh-CN" altLang="en-US"/>
          </a:p>
        </p:txBody>
      </p:sp>
      <p:sp>
        <p:nvSpPr>
          <p:cNvPr id="15"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细分人群与垂直赛道的增长红利</a:t>
            </a:r>
            <a:endParaRPr kumimoji="1" lang="zh-CN" altLang="en-US"/>
          </a:p>
        </p:txBody>
      </p:sp>
      <p:sp>
        <p:nvSpPr>
          <p:cNvPr id="16"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955602" y="1641345"/>
            <a:ext cx="2592000" cy="252000"/>
          </a:xfrm>
          <a:custGeom>
            <a:avLst/>
            <a:gdLst>
              <a:gd name="connsiteX0" fmla="*/ 0 w 2574758"/>
              <a:gd name="connsiteY0" fmla="*/ 0 h 637674"/>
              <a:gd name="connsiteX1" fmla="*/ 2574758 w 2574758"/>
              <a:gd name="connsiteY1" fmla="*/ 0 h 637674"/>
              <a:gd name="connsiteX2" fmla="*/ 1680828 w 2574758"/>
              <a:gd name="connsiteY2" fmla="*/ 637674 h 637674"/>
              <a:gd name="connsiteX3" fmla="*/ 1680828 w 2574758"/>
              <a:gd name="connsiteY3" fmla="*/ 238624 h 637674"/>
              <a:gd name="connsiteX4" fmla="*/ 0 w 2574758"/>
              <a:gd name="connsiteY4" fmla="*/ 238624 h 637674"/>
            </a:gdLst>
            <a:rect l="l" t="t" r="r" b="b"/>
            <a:pathLst>
              <a:path w="2574758" h="637674">
                <a:moveTo>
                  <a:pt x="0" y="0"/>
                </a:moveTo>
                <a:lnTo>
                  <a:pt x="2574758" y="0"/>
                </a:lnTo>
                <a:lnTo>
                  <a:pt x="1680828" y="637674"/>
                </a:lnTo>
                <a:lnTo>
                  <a:pt x="1680828" y="238624"/>
                </a:lnTo>
                <a:lnTo>
                  <a:pt x="0" y="238624"/>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955602" y="1940327"/>
            <a:ext cx="7920000" cy="609605"/>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面对《个人信息保护法》等监管要求，企业正转向联邦学习、差分隐私等技术，在保障用户数据安全前提下实现跨渠道用户画像建模与个性化推荐。</a:t>
            </a:r>
            <a:endParaRPr kumimoji="1" lang="zh-CN" altLang="en-US"/>
          </a:p>
        </p:txBody>
      </p:sp>
      <p:sp>
        <p:nvSpPr>
          <p:cNvPr id="5" name="标题 1"/>
          <p:cNvSpPr txBox="1"/>
          <p:nvPr/>
        </p:nvSpPr>
        <p:spPr>
          <a:xfrm rot="0" flipH="0" flipV="0">
            <a:off x="969803" y="1194919"/>
            <a:ext cx="7920000" cy="429128"/>
          </a:xfrm>
          <a:prstGeom prst="rect">
            <a:avLst/>
          </a:prstGeom>
          <a:noFill/>
          <a:ln cap="sq">
            <a:noFill/>
          </a:ln>
        </p:spPr>
        <p:txBody>
          <a:bodyPr vert="horz" wrap="square" lIns="0" tIns="0" rIns="0" bIns="0" rtlCol="0" anchor="t"/>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在隐私保护框架下的精准触达机制</a:t>
            </a:r>
            <a:endParaRPr kumimoji="1" lang="zh-CN" altLang="en-US"/>
          </a:p>
        </p:txBody>
      </p:sp>
      <p:sp>
        <p:nvSpPr>
          <p:cNvPr id="6" name="标题 1"/>
          <p:cNvSpPr txBox="1"/>
          <p:nvPr/>
        </p:nvSpPr>
        <p:spPr>
          <a:xfrm rot="0" flipH="0" flipV="0">
            <a:off x="2122550" y="3401120"/>
            <a:ext cx="2592000" cy="252000"/>
          </a:xfrm>
          <a:custGeom>
            <a:avLst/>
            <a:gdLst>
              <a:gd name="connsiteX0" fmla="*/ 0 w 2574758"/>
              <a:gd name="connsiteY0" fmla="*/ 0 h 637674"/>
              <a:gd name="connsiteX1" fmla="*/ 2574758 w 2574758"/>
              <a:gd name="connsiteY1" fmla="*/ 0 h 637674"/>
              <a:gd name="connsiteX2" fmla="*/ 1680828 w 2574758"/>
              <a:gd name="connsiteY2" fmla="*/ 637674 h 637674"/>
              <a:gd name="connsiteX3" fmla="*/ 1680828 w 2574758"/>
              <a:gd name="connsiteY3" fmla="*/ 238624 h 637674"/>
              <a:gd name="connsiteX4" fmla="*/ 0 w 2574758"/>
              <a:gd name="connsiteY4" fmla="*/ 238624 h 637674"/>
            </a:gdLst>
            <a:rect l="l" t="t" r="r" b="b"/>
            <a:pathLst>
              <a:path w="2574758" h="637674">
                <a:moveTo>
                  <a:pt x="0" y="0"/>
                </a:moveTo>
                <a:lnTo>
                  <a:pt x="2574758" y="0"/>
                </a:lnTo>
                <a:lnTo>
                  <a:pt x="1680828" y="637674"/>
                </a:lnTo>
                <a:lnTo>
                  <a:pt x="1680828" y="238624"/>
                </a:lnTo>
                <a:lnTo>
                  <a:pt x="0" y="238624"/>
                </a:lnTo>
                <a:close/>
              </a:path>
            </a:pathLst>
          </a:custGeom>
          <a:solidFill>
            <a:schemeClr val="accent2"/>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2122550" y="3700101"/>
            <a:ext cx="7920000" cy="609605"/>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以企业微信为连接枢纽、小程序为交易载体，品牌可整合公域引流、社群运营与会员管理，形成可复用、可度量、可迭代的私域用户资产运营体系。</a:t>
            </a:r>
            <a:endParaRPr kumimoji="1" lang="zh-CN" altLang="en-US"/>
          </a:p>
        </p:txBody>
      </p:sp>
      <p:sp>
        <p:nvSpPr>
          <p:cNvPr id="8" name="标题 1"/>
          <p:cNvSpPr txBox="1"/>
          <p:nvPr/>
        </p:nvSpPr>
        <p:spPr>
          <a:xfrm rot="0" flipH="0" flipV="0">
            <a:off x="2136751" y="2954693"/>
            <a:ext cx="7920000" cy="429128"/>
          </a:xfrm>
          <a:prstGeom prst="rect">
            <a:avLst/>
          </a:prstGeom>
          <a:noFill/>
          <a:ln cap="sq">
            <a:noFill/>
          </a:ln>
        </p:spPr>
        <p:txBody>
          <a:bodyPr vert="horz" wrap="square" lIns="0" tIns="0" rIns="0" bIns="0" rtlCol="0" anchor="t"/>
          <a:lstStyle/>
          <a:p>
            <a:pPr algn="l">
              <a:lnSpc>
                <a:spcPct val="130000"/>
              </a:lnSpc>
            </a:pPr>
            <a:r>
              <a:rPr kumimoji="1" lang="en-US" altLang="zh-CN" sz="1600">
                <a:ln w="12700">
                  <a:noFill/>
                </a:ln>
                <a:solidFill>
                  <a:srgbClr val="C6AB6A">
                    <a:alpha val="100000"/>
                  </a:srgbClr>
                </a:solidFill>
                <a:latin typeface="Source Han Sans CN Bold"/>
                <a:ea typeface="Source Han Sans CN Bold"/>
                <a:cs typeface="Source Han Sans CN Bold"/>
              </a:rPr>
              <a:t>企微+小程序构建全域私域闭环</a:t>
            </a:r>
            <a:endParaRPr kumimoji="1" lang="zh-CN" altLang="en-US"/>
          </a:p>
        </p:txBody>
      </p:sp>
      <p:sp>
        <p:nvSpPr>
          <p:cNvPr id="9" name="标题 1"/>
          <p:cNvSpPr txBox="1"/>
          <p:nvPr/>
        </p:nvSpPr>
        <p:spPr>
          <a:xfrm rot="0" flipH="0" flipV="0">
            <a:off x="3289498" y="5160895"/>
            <a:ext cx="2592000" cy="252000"/>
          </a:xfrm>
          <a:custGeom>
            <a:avLst/>
            <a:gdLst>
              <a:gd name="connsiteX0" fmla="*/ 0 w 2574758"/>
              <a:gd name="connsiteY0" fmla="*/ 0 h 637674"/>
              <a:gd name="connsiteX1" fmla="*/ 2574758 w 2574758"/>
              <a:gd name="connsiteY1" fmla="*/ 0 h 637674"/>
              <a:gd name="connsiteX2" fmla="*/ 1680828 w 2574758"/>
              <a:gd name="connsiteY2" fmla="*/ 637674 h 637674"/>
              <a:gd name="connsiteX3" fmla="*/ 1680828 w 2574758"/>
              <a:gd name="connsiteY3" fmla="*/ 238624 h 637674"/>
              <a:gd name="connsiteX4" fmla="*/ 0 w 2574758"/>
              <a:gd name="connsiteY4" fmla="*/ 238624 h 637674"/>
            </a:gdLst>
            <a:rect l="l" t="t" r="r" b="b"/>
            <a:pathLst>
              <a:path w="2574758" h="637674">
                <a:moveTo>
                  <a:pt x="0" y="0"/>
                </a:moveTo>
                <a:lnTo>
                  <a:pt x="2574758" y="0"/>
                </a:lnTo>
                <a:lnTo>
                  <a:pt x="1680828" y="637674"/>
                </a:lnTo>
                <a:lnTo>
                  <a:pt x="1680828" y="238624"/>
                </a:lnTo>
                <a:lnTo>
                  <a:pt x="0" y="238624"/>
                </a:lnTo>
                <a:close/>
              </a:path>
            </a:pathLst>
          </a:cu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3289498" y="5459876"/>
            <a:ext cx="7920000" cy="609605"/>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客户数据平台（CDP）与营销自动化（MA）系统深度融合，支持基于用户行为触发的实时营销动作，如弃购挽回、生命周期关怀等，提升ROI与LTV。</a:t>
            </a:r>
            <a:endParaRPr kumimoji="1" lang="zh-CN" altLang="en-US"/>
          </a:p>
        </p:txBody>
      </p:sp>
      <p:sp>
        <p:nvSpPr>
          <p:cNvPr id="11" name="标题 1"/>
          <p:cNvSpPr txBox="1"/>
          <p:nvPr/>
        </p:nvSpPr>
        <p:spPr>
          <a:xfrm rot="0" flipH="0" flipV="0">
            <a:off x="3303699" y="4714468"/>
            <a:ext cx="7920000" cy="429128"/>
          </a:xfrm>
          <a:prstGeom prst="rect">
            <a:avLst/>
          </a:prstGeom>
          <a:noFill/>
          <a:ln cap="sq">
            <a:noFill/>
          </a:ln>
        </p:spPr>
        <p:txBody>
          <a:bodyPr vert="horz" wrap="square" lIns="0" tIns="0" rIns="0" bIns="0" rtlCol="0" anchor="t"/>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CDP与MA工具驱动的自动化营销升级</a:t>
            </a:r>
            <a:endParaRPr kumimoji="1" lang="zh-CN" altLang="en-US"/>
          </a:p>
        </p:txBody>
      </p:sp>
      <p:sp>
        <p:nvSpPr>
          <p:cNvPr id="12"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数据合规与私域运营融合的新范式</a:t>
            </a:r>
            <a:endParaRPr kumimoji="1" lang="zh-CN" altLang="en-US"/>
          </a:p>
        </p:txBody>
      </p:sp>
      <p:sp>
        <p:nvSpPr>
          <p:cNvPr id="13"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04</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未来发展的挑战与应对策略</a:t>
            </a:r>
            <a:endParaRPr kumimoji="1" lang="zh-CN" altLang="en-US"/>
          </a:p>
        </p:txBody>
      </p:sp>
    </p:spTree>
  </p:cSld>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4095810" y="3839931"/>
            <a:ext cx="1928999" cy="2395769"/>
          </a:xfrm>
          <a:custGeom>
            <a:avLst/>
            <a:gdLst>
              <a:gd name="connsiteX0" fmla="*/ 1061615 w 1595967"/>
              <a:gd name="connsiteY0" fmla="*/ 1982153 h 1982152"/>
              <a:gd name="connsiteX1" fmla="*/ 142453 w 1595967"/>
              <a:gd name="connsiteY1" fmla="*/ 1451610 h 1982152"/>
              <a:gd name="connsiteX2" fmla="*/ 36725 w 1595967"/>
              <a:gd name="connsiteY2" fmla="*/ 647700 h 1982152"/>
              <a:gd name="connsiteX3" fmla="*/ 530120 w 1595967"/>
              <a:gd name="connsiteY3" fmla="*/ 3810 h 1982152"/>
              <a:gd name="connsiteX4" fmla="*/ 536787 w 1595967"/>
              <a:gd name="connsiteY4" fmla="*/ 0 h 1982152"/>
              <a:gd name="connsiteX5" fmla="*/ 1124480 w 1595967"/>
              <a:gd name="connsiteY5" fmla="*/ 883920 h 1982152"/>
              <a:gd name="connsiteX6" fmla="*/ 1595967 w 1595967"/>
              <a:gd name="connsiteY6" fmla="*/ 1835467 h 1982152"/>
              <a:gd name="connsiteX7" fmla="*/ 1589300 w 1595967"/>
              <a:gd name="connsiteY7" fmla="*/ 1839278 h 1982152"/>
              <a:gd name="connsiteX8" fmla="*/ 1061615 w 1595967"/>
              <a:gd name="connsiteY8" fmla="*/ 1982153 h 1982152"/>
              <a:gd name="connsiteX9" fmla="*/ 1061615 w 1595967"/>
              <a:gd name="connsiteY9" fmla="*/ 1982153 h 1982152"/>
            </a:gdLst>
            <a:rect l="l" t="t" r="r" b="b"/>
            <a:pathLst>
              <a:path w="1595967" h="1982152">
                <a:moveTo>
                  <a:pt x="1061615" y="1982153"/>
                </a:moveTo>
                <a:cubicBezTo>
                  <a:pt x="683472" y="1982153"/>
                  <a:pt x="331047" y="1779270"/>
                  <a:pt x="142453" y="1451610"/>
                </a:cubicBezTo>
                <a:cubicBezTo>
                  <a:pt x="530" y="1206817"/>
                  <a:pt x="-36618" y="921067"/>
                  <a:pt x="36725" y="647700"/>
                </a:cubicBezTo>
                <a:cubicBezTo>
                  <a:pt x="110067" y="374332"/>
                  <a:pt x="285328" y="145732"/>
                  <a:pt x="530120" y="3810"/>
                </a:cubicBezTo>
                <a:cubicBezTo>
                  <a:pt x="532025" y="2857"/>
                  <a:pt x="534882" y="952"/>
                  <a:pt x="536787" y="0"/>
                </a:cubicBezTo>
                <a:cubicBezTo>
                  <a:pt x="571078" y="372427"/>
                  <a:pt x="793010" y="706755"/>
                  <a:pt x="1124480" y="883920"/>
                </a:cubicBezTo>
                <a:cubicBezTo>
                  <a:pt x="1112097" y="1260157"/>
                  <a:pt x="1291167" y="1619250"/>
                  <a:pt x="1595967" y="1835467"/>
                </a:cubicBezTo>
                <a:cubicBezTo>
                  <a:pt x="1594062" y="1836420"/>
                  <a:pt x="1591205" y="1838325"/>
                  <a:pt x="1589300" y="1839278"/>
                </a:cubicBezTo>
                <a:cubicBezTo>
                  <a:pt x="1429280" y="1932623"/>
                  <a:pt x="1246400" y="1982153"/>
                  <a:pt x="1061615" y="1982153"/>
                </a:cubicBezTo>
                <a:cubicBezTo>
                  <a:pt x="1061615" y="1982153"/>
                  <a:pt x="1061615" y="1982153"/>
                  <a:pt x="1061615" y="1982153"/>
                </a:cubicBezTo>
                <a:close/>
              </a:path>
            </a:pathLst>
          </a:custGeom>
          <a:solidFill>
            <a:schemeClr val="accent3"/>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4" name="标题 1"/>
          <p:cNvSpPr txBox="1"/>
          <p:nvPr/>
        </p:nvSpPr>
        <p:spPr>
          <a:xfrm rot="0" flipH="0" flipV="0">
            <a:off x="4815987" y="3671847"/>
            <a:ext cx="1211125" cy="1155863"/>
          </a:xfrm>
          <a:custGeom>
            <a:avLst/>
            <a:gdLst>
              <a:gd name="connsiteX0" fmla="*/ 534353 w 1002030"/>
              <a:gd name="connsiteY0" fmla="*/ 956310 h 956309"/>
              <a:gd name="connsiteX1" fmla="*/ 0 w 1002030"/>
              <a:gd name="connsiteY1" fmla="*/ 107633 h 956309"/>
              <a:gd name="connsiteX2" fmla="*/ 463868 w 1002030"/>
              <a:gd name="connsiteY2" fmla="*/ 0 h 956309"/>
              <a:gd name="connsiteX3" fmla="*/ 1002030 w 1002030"/>
              <a:gd name="connsiteY3" fmla="*/ 145733 h 956309"/>
              <a:gd name="connsiteX4" fmla="*/ 680085 w 1002030"/>
              <a:gd name="connsiteY4" fmla="*/ 500063 h 956309"/>
              <a:gd name="connsiteX5" fmla="*/ 534353 w 1002030"/>
              <a:gd name="connsiteY5" fmla="*/ 956310 h 956309"/>
            </a:gdLst>
            <a:rect l="l" t="t" r="r" b="b"/>
            <a:pathLst>
              <a:path w="1002030" h="956309">
                <a:moveTo>
                  <a:pt x="534353" y="956310"/>
                </a:moveTo>
                <a:cubicBezTo>
                  <a:pt x="226695" y="781050"/>
                  <a:pt x="24765" y="461010"/>
                  <a:pt x="0" y="107633"/>
                </a:cubicBezTo>
                <a:cubicBezTo>
                  <a:pt x="143828" y="37147"/>
                  <a:pt x="303848" y="0"/>
                  <a:pt x="463868" y="0"/>
                </a:cubicBezTo>
                <a:cubicBezTo>
                  <a:pt x="653415" y="0"/>
                  <a:pt x="839153" y="50483"/>
                  <a:pt x="1002030" y="145733"/>
                </a:cubicBezTo>
                <a:cubicBezTo>
                  <a:pt x="869632" y="239078"/>
                  <a:pt x="762000" y="358140"/>
                  <a:pt x="680085" y="500063"/>
                </a:cubicBezTo>
                <a:cubicBezTo>
                  <a:pt x="598170" y="641985"/>
                  <a:pt x="549593" y="795338"/>
                  <a:pt x="534353" y="956310"/>
                </a:cubicBezTo>
                <a:close/>
              </a:path>
            </a:pathLst>
          </a:custGeom>
          <a:solidFill>
            <a:schemeClr val="accent1">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5" name="标题 1"/>
          <p:cNvSpPr txBox="1"/>
          <p:nvPr/>
        </p:nvSpPr>
        <p:spPr>
          <a:xfrm rot="0" flipH="0" flipV="0">
            <a:off x="4812534" y="2430790"/>
            <a:ext cx="2562702" cy="1373451"/>
          </a:xfrm>
          <a:custGeom>
            <a:avLst/>
            <a:gdLst>
              <a:gd name="connsiteX0" fmla="*/ 1060132 w 2120264"/>
              <a:gd name="connsiteY0" fmla="*/ 1136333 h 1136332"/>
              <a:gd name="connsiteX1" fmla="*/ 466725 w 2120264"/>
              <a:gd name="connsiteY1" fmla="*/ 966787 h 1136332"/>
              <a:gd name="connsiteX2" fmla="*/ 0 w 2120264"/>
              <a:gd name="connsiteY2" fmla="*/ 1068705 h 1136332"/>
              <a:gd name="connsiteX3" fmla="*/ 0 w 2120264"/>
              <a:gd name="connsiteY3" fmla="*/ 1060133 h 1136332"/>
              <a:gd name="connsiteX4" fmla="*/ 1060132 w 2120264"/>
              <a:gd name="connsiteY4" fmla="*/ 0 h 1136332"/>
              <a:gd name="connsiteX5" fmla="*/ 2120265 w 2120264"/>
              <a:gd name="connsiteY5" fmla="*/ 1060133 h 1136332"/>
              <a:gd name="connsiteX6" fmla="*/ 2120265 w 2120264"/>
              <a:gd name="connsiteY6" fmla="*/ 1068705 h 1136332"/>
              <a:gd name="connsiteX7" fmla="*/ 1653540 w 2120264"/>
              <a:gd name="connsiteY7" fmla="*/ 966787 h 1136332"/>
              <a:gd name="connsiteX8" fmla="*/ 1060132 w 2120264"/>
              <a:gd name="connsiteY8" fmla="*/ 1136333 h 1136332"/>
            </a:gdLst>
            <a:rect l="l" t="t" r="r" b="b"/>
            <a:pathLst>
              <a:path w="2120264" h="1136332">
                <a:moveTo>
                  <a:pt x="1060132" y="1136333"/>
                </a:moveTo>
                <a:cubicBezTo>
                  <a:pt x="882015" y="1025842"/>
                  <a:pt x="677228" y="966787"/>
                  <a:pt x="466725" y="966787"/>
                </a:cubicBezTo>
                <a:cubicBezTo>
                  <a:pt x="306705" y="966787"/>
                  <a:pt x="146685" y="1002030"/>
                  <a:pt x="0" y="1068705"/>
                </a:cubicBezTo>
                <a:cubicBezTo>
                  <a:pt x="0" y="1065848"/>
                  <a:pt x="0" y="1062990"/>
                  <a:pt x="0" y="1060133"/>
                </a:cubicBezTo>
                <a:cubicBezTo>
                  <a:pt x="0" y="475297"/>
                  <a:pt x="475297" y="0"/>
                  <a:pt x="1060132" y="0"/>
                </a:cubicBezTo>
                <a:cubicBezTo>
                  <a:pt x="1644968" y="0"/>
                  <a:pt x="2120265" y="475297"/>
                  <a:pt x="2120265" y="1060133"/>
                </a:cubicBezTo>
                <a:cubicBezTo>
                  <a:pt x="2120265" y="1062990"/>
                  <a:pt x="2120265" y="1065848"/>
                  <a:pt x="2120265" y="1068705"/>
                </a:cubicBezTo>
                <a:cubicBezTo>
                  <a:pt x="1974532" y="1002030"/>
                  <a:pt x="1814513" y="966787"/>
                  <a:pt x="1653540" y="966787"/>
                </a:cubicBezTo>
                <a:cubicBezTo>
                  <a:pt x="1443038" y="966787"/>
                  <a:pt x="1238250" y="1025842"/>
                  <a:pt x="1060132" y="1136333"/>
                </a:cubicBezTo>
                <a:close/>
              </a:path>
            </a:pathLst>
          </a:custGeom>
          <a:solidFill>
            <a:schemeClr val="accent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6" name="标题 1"/>
          <p:cNvSpPr txBox="1"/>
          <p:nvPr/>
        </p:nvSpPr>
        <p:spPr>
          <a:xfrm rot="0" flipH="0" flipV="0">
            <a:off x="6161810" y="3671847"/>
            <a:ext cx="1211125" cy="1155863"/>
          </a:xfrm>
          <a:custGeom>
            <a:avLst/>
            <a:gdLst>
              <a:gd name="connsiteX0" fmla="*/ 467677 w 1002030"/>
              <a:gd name="connsiteY0" fmla="*/ 956310 h 956309"/>
              <a:gd name="connsiteX1" fmla="*/ 321945 w 1002030"/>
              <a:gd name="connsiteY1" fmla="*/ 500063 h 956309"/>
              <a:gd name="connsiteX2" fmla="*/ 0 w 1002030"/>
              <a:gd name="connsiteY2" fmla="*/ 145733 h 956309"/>
              <a:gd name="connsiteX3" fmla="*/ 538163 w 1002030"/>
              <a:gd name="connsiteY3" fmla="*/ 0 h 956309"/>
              <a:gd name="connsiteX4" fmla="*/ 1002030 w 1002030"/>
              <a:gd name="connsiteY4" fmla="*/ 107633 h 956309"/>
              <a:gd name="connsiteX5" fmla="*/ 467677 w 1002030"/>
              <a:gd name="connsiteY5" fmla="*/ 956310 h 956309"/>
            </a:gdLst>
            <a:rect l="l" t="t" r="r" b="b"/>
            <a:pathLst>
              <a:path w="1002030" h="956309">
                <a:moveTo>
                  <a:pt x="467677" y="956310"/>
                </a:moveTo>
                <a:cubicBezTo>
                  <a:pt x="452438" y="795338"/>
                  <a:pt x="403860" y="641985"/>
                  <a:pt x="321945" y="500063"/>
                </a:cubicBezTo>
                <a:cubicBezTo>
                  <a:pt x="240030" y="358140"/>
                  <a:pt x="131445" y="239078"/>
                  <a:pt x="0" y="145733"/>
                </a:cubicBezTo>
                <a:cubicBezTo>
                  <a:pt x="162877" y="50483"/>
                  <a:pt x="347663" y="0"/>
                  <a:pt x="538163" y="0"/>
                </a:cubicBezTo>
                <a:cubicBezTo>
                  <a:pt x="698182" y="0"/>
                  <a:pt x="858202" y="37147"/>
                  <a:pt x="1002030" y="107633"/>
                </a:cubicBezTo>
                <a:cubicBezTo>
                  <a:pt x="977265" y="461963"/>
                  <a:pt x="775335" y="781050"/>
                  <a:pt x="467677" y="956310"/>
                </a:cubicBezTo>
                <a:close/>
              </a:path>
            </a:pathLst>
          </a:custGeom>
          <a:solidFill>
            <a:schemeClr val="accent2">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7" name="标题 1"/>
          <p:cNvSpPr txBox="1"/>
          <p:nvPr/>
        </p:nvSpPr>
        <p:spPr>
          <a:xfrm rot="0" flipH="0" flipV="0">
            <a:off x="6161810" y="3841082"/>
            <a:ext cx="1928741" cy="2394618"/>
          </a:xfrm>
          <a:custGeom>
            <a:avLst/>
            <a:gdLst>
              <a:gd name="connsiteX0" fmla="*/ 535305 w 1595754"/>
              <a:gd name="connsiteY0" fmla="*/ 1981200 h 1981200"/>
              <a:gd name="connsiteX1" fmla="*/ 6668 w 1595754"/>
              <a:gd name="connsiteY1" fmla="*/ 1839277 h 1981200"/>
              <a:gd name="connsiteX2" fmla="*/ 0 w 1595754"/>
              <a:gd name="connsiteY2" fmla="*/ 1835468 h 1981200"/>
              <a:gd name="connsiteX3" fmla="*/ 471488 w 1595754"/>
              <a:gd name="connsiteY3" fmla="*/ 883920 h 1981200"/>
              <a:gd name="connsiteX4" fmla="*/ 1059180 w 1595754"/>
              <a:gd name="connsiteY4" fmla="*/ 0 h 1981200"/>
              <a:gd name="connsiteX5" fmla="*/ 1065847 w 1595754"/>
              <a:gd name="connsiteY5" fmla="*/ 3810 h 1981200"/>
              <a:gd name="connsiteX6" fmla="*/ 1559243 w 1595754"/>
              <a:gd name="connsiteY6" fmla="*/ 647700 h 1981200"/>
              <a:gd name="connsiteX7" fmla="*/ 1453515 w 1595754"/>
              <a:gd name="connsiteY7" fmla="*/ 1451610 h 1981200"/>
              <a:gd name="connsiteX8" fmla="*/ 535305 w 1595754"/>
              <a:gd name="connsiteY8" fmla="*/ 1981200 h 1981200"/>
              <a:gd name="connsiteX9" fmla="*/ 535305 w 1595754"/>
              <a:gd name="connsiteY9" fmla="*/ 1981200 h 1981200"/>
            </a:gdLst>
            <a:rect l="l" t="t" r="r" b="b"/>
            <a:pathLst>
              <a:path w="1595754" h="1981200">
                <a:moveTo>
                  <a:pt x="535305" y="1981200"/>
                </a:moveTo>
                <a:cubicBezTo>
                  <a:pt x="350520" y="1981200"/>
                  <a:pt x="167640" y="1931670"/>
                  <a:pt x="6668" y="1839277"/>
                </a:cubicBezTo>
                <a:cubicBezTo>
                  <a:pt x="4763" y="1838325"/>
                  <a:pt x="1905" y="1836420"/>
                  <a:pt x="0" y="1835468"/>
                </a:cubicBezTo>
                <a:cubicBezTo>
                  <a:pt x="305752" y="1619250"/>
                  <a:pt x="483870" y="1260158"/>
                  <a:pt x="471488" y="883920"/>
                </a:cubicBezTo>
                <a:cubicBezTo>
                  <a:pt x="802957" y="706755"/>
                  <a:pt x="1024890" y="372428"/>
                  <a:pt x="1059180" y="0"/>
                </a:cubicBezTo>
                <a:cubicBezTo>
                  <a:pt x="1061085" y="953"/>
                  <a:pt x="1063943" y="2858"/>
                  <a:pt x="1065847" y="3810"/>
                </a:cubicBezTo>
                <a:cubicBezTo>
                  <a:pt x="1310640" y="145733"/>
                  <a:pt x="1486852" y="374333"/>
                  <a:pt x="1559243" y="647700"/>
                </a:cubicBezTo>
                <a:cubicBezTo>
                  <a:pt x="1632585" y="921068"/>
                  <a:pt x="1594485" y="1206818"/>
                  <a:pt x="1453515" y="1451610"/>
                </a:cubicBezTo>
                <a:cubicBezTo>
                  <a:pt x="1265872" y="1777365"/>
                  <a:pt x="913447" y="1981200"/>
                  <a:pt x="535305" y="1981200"/>
                </a:cubicBezTo>
                <a:cubicBezTo>
                  <a:pt x="535305" y="1981200"/>
                  <a:pt x="535305" y="1981200"/>
                  <a:pt x="535305" y="1981200"/>
                </a:cubicBezTo>
                <a:close/>
              </a:path>
            </a:pathLst>
          </a:custGeom>
          <a:solidFill>
            <a:schemeClr val="accent2"/>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8" name="标题 1"/>
          <p:cNvSpPr txBox="1"/>
          <p:nvPr/>
        </p:nvSpPr>
        <p:spPr>
          <a:xfrm rot="0" flipH="0" flipV="0">
            <a:off x="5528599" y="4943989"/>
            <a:ext cx="1130595" cy="1071821"/>
          </a:xfrm>
          <a:custGeom>
            <a:avLst/>
            <a:gdLst>
              <a:gd name="connsiteX0" fmla="*/ 467693 w 935404"/>
              <a:gd name="connsiteY0" fmla="*/ 886778 h 886777"/>
              <a:gd name="connsiteX1" fmla="*/ 15 w 935404"/>
              <a:gd name="connsiteY1" fmla="*/ 0 h 886777"/>
              <a:gd name="connsiteX2" fmla="*/ 467693 w 935404"/>
              <a:gd name="connsiteY2" fmla="*/ 101918 h 886777"/>
              <a:gd name="connsiteX3" fmla="*/ 935371 w 935404"/>
              <a:gd name="connsiteY3" fmla="*/ 0 h 886777"/>
              <a:gd name="connsiteX4" fmla="*/ 467693 w 935404"/>
              <a:gd name="connsiteY4" fmla="*/ 886778 h 886777"/>
            </a:gdLst>
            <a:rect l="l" t="t" r="r" b="b"/>
            <a:pathLst>
              <a:path w="935404" h="886777">
                <a:moveTo>
                  <a:pt x="467693" y="886778"/>
                </a:moveTo>
                <a:cubicBezTo>
                  <a:pt x="173370" y="688657"/>
                  <a:pt x="-1890" y="354330"/>
                  <a:pt x="15" y="0"/>
                </a:cubicBezTo>
                <a:cubicBezTo>
                  <a:pt x="146700" y="67628"/>
                  <a:pt x="303863" y="101918"/>
                  <a:pt x="467693" y="101918"/>
                </a:cubicBezTo>
                <a:cubicBezTo>
                  <a:pt x="631523" y="101918"/>
                  <a:pt x="788685" y="67628"/>
                  <a:pt x="935371" y="0"/>
                </a:cubicBezTo>
                <a:cubicBezTo>
                  <a:pt x="938228" y="354330"/>
                  <a:pt x="762015" y="689610"/>
                  <a:pt x="467693" y="886778"/>
                </a:cubicBezTo>
                <a:close/>
              </a:path>
            </a:pathLst>
          </a:custGeom>
          <a:solidFill>
            <a:schemeClr val="accent3">
              <a:lumMod val="60000"/>
              <a:lumOff val="40000"/>
            </a:schemeClr>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9" name="标题 1"/>
          <p:cNvSpPr txBox="1"/>
          <p:nvPr/>
        </p:nvSpPr>
        <p:spPr>
          <a:xfrm rot="0" flipH="0" flipV="0">
            <a:off x="5014669" y="3850741"/>
            <a:ext cx="609600" cy="497632"/>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a:ea typeface="OPPOSans B"/>
                <a:cs typeface="OPPOSans B"/>
              </a:rPr>
              <a:t>01</a:t>
            </a:r>
            <a:endParaRPr kumimoji="1" lang="zh-CN" altLang="en-US"/>
          </a:p>
        </p:txBody>
      </p:sp>
      <p:sp>
        <p:nvSpPr>
          <p:cNvPr id="10" name="标题 1"/>
          <p:cNvSpPr txBox="1"/>
          <p:nvPr/>
        </p:nvSpPr>
        <p:spPr>
          <a:xfrm rot="0" flipH="0" flipV="0">
            <a:off x="6564214" y="3850741"/>
            <a:ext cx="660400" cy="497632"/>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a:ea typeface="OPPOSans B"/>
                <a:cs typeface="OPPOSans B"/>
              </a:rPr>
              <a:t>02</a:t>
            </a:r>
            <a:endParaRPr kumimoji="1" lang="zh-CN" altLang="en-US"/>
          </a:p>
        </p:txBody>
      </p:sp>
      <p:sp>
        <p:nvSpPr>
          <p:cNvPr id="11" name="标题 1"/>
          <p:cNvSpPr txBox="1"/>
          <p:nvPr/>
        </p:nvSpPr>
        <p:spPr>
          <a:xfrm rot="0" flipH="0" flipV="0">
            <a:off x="5767576" y="5185557"/>
            <a:ext cx="660400" cy="497632"/>
          </a:xfrm>
          <a:prstGeom prst="rect">
            <a:avLst/>
          </a:prstGeom>
          <a:noFill/>
          <a:ln>
            <a:noFill/>
          </a:ln>
        </p:spPr>
        <p:txBody>
          <a:bodyPr vert="horz" wrap="square" lIns="91440" tIns="45720" rIns="91440" bIns="45720" rtlCol="0" anchor="t">
            <a:spAutoFit/>
          </a:bodyPr>
          <a:lstStyle/>
          <a:p>
            <a:pPr algn="ctr">
              <a:lnSpc>
                <a:spcPct val="110000"/>
              </a:lnSpc>
            </a:pPr>
            <a:r>
              <a:rPr kumimoji="1" lang="en-US" altLang="zh-CN" sz="2400">
                <a:ln w="12700">
                  <a:noFill/>
                </a:ln>
                <a:solidFill>
                  <a:srgbClr val="FFFFFF">
                    <a:alpha val="100000"/>
                  </a:srgbClr>
                </a:solidFill>
                <a:latin typeface="OPPOSans B"/>
                <a:ea typeface="OPPOSans B"/>
                <a:cs typeface="OPPOSans B"/>
              </a:rPr>
              <a:t>03</a:t>
            </a:r>
            <a:endParaRPr kumimoji="1" lang="zh-CN" altLang="en-US"/>
          </a:p>
        </p:txBody>
      </p:sp>
      <p:sp>
        <p:nvSpPr>
          <p:cNvPr id="12" name="标题 1"/>
          <p:cNvSpPr txBox="1"/>
          <p:nvPr/>
        </p:nvSpPr>
        <p:spPr>
          <a:xfrm rot="0" flipH="0" flipV="0">
            <a:off x="7113125" y="4962582"/>
            <a:ext cx="513112" cy="513112"/>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80 h 720001"/>
              <a:gd name="connsiteX5" fmla="*/ 507383 w 720001"/>
              <a:gd name="connsiteY5" fmla="*/ 72694 h 720001"/>
              <a:gd name="connsiteX6" fmla="*/ 457070 w 720001"/>
              <a:gd name="connsiteY6" fmla="*/ 57166 h 720001"/>
              <a:gd name="connsiteX7" fmla="*/ 405022 w 720001"/>
              <a:gd name="connsiteY7" fmla="*/ 0 h 720001"/>
              <a:gd name="connsiteX8" fmla="*/ 720001 w 720001"/>
              <a:gd name="connsiteY8" fmla="*/ 314979 h 720001"/>
              <a:gd name="connsiteX9" fmla="*/ 405022 w 720001"/>
              <a:gd name="connsiteY9" fmla="*/ 314979 h 720001"/>
              <a:gd name="connsiteX10" fmla="*/ 360000 w 720001"/>
              <a:gd name="connsiteY10" fmla="*/ 0 h 720001"/>
              <a:gd name="connsiteX11" fmla="*/ 360000 w 720001"/>
              <a:gd name="connsiteY11" fmla="*/ 360000 h 720001"/>
              <a:gd name="connsiteX12" fmla="*/ 720000 w 720001"/>
              <a:gd name="connsiteY12" fmla="*/ 360000 h 720001"/>
              <a:gd name="connsiteX13" fmla="*/ 360000 w 720001"/>
              <a:gd name="connsiteY13" fmla="*/ 720001 h 720001"/>
              <a:gd name="connsiteX14" fmla="*/ 0 w 720001"/>
              <a:gd name="connsiteY14" fmla="*/ 360000 h 720001"/>
              <a:gd name="connsiteX15" fmla="*/ 360000 w 720001"/>
              <a:gd name="connsiteY15"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80"/>
                </a:cubicBezTo>
                <a:cubicBezTo>
                  <a:pt x="566806" y="104878"/>
                  <a:pt x="538699" y="85967"/>
                  <a:pt x="507383" y="72694"/>
                </a:cubicBezTo>
                <a:cubicBezTo>
                  <a:pt x="491075" y="65755"/>
                  <a:pt x="474246" y="60637"/>
                  <a:pt x="457070" y="57166"/>
                </a:cubicBezTo>
                <a:close/>
                <a:moveTo>
                  <a:pt x="405022" y="0"/>
                </a:moveTo>
                <a:cubicBezTo>
                  <a:pt x="578950" y="0"/>
                  <a:pt x="720001" y="141051"/>
                  <a:pt x="720001" y="314979"/>
                </a:cubicBezTo>
                <a:lnTo>
                  <a:pt x="405022" y="314979"/>
                </a:lnTo>
                <a:close/>
                <a:moveTo>
                  <a:pt x="360000" y="0"/>
                </a:moveTo>
                <a:lnTo>
                  <a:pt x="360000" y="360000"/>
                </a:lnTo>
                <a:lnTo>
                  <a:pt x="720000" y="360000"/>
                </a:lnTo>
                <a:cubicBezTo>
                  <a:pt x="720000" y="558825"/>
                  <a:pt x="558824" y="720001"/>
                  <a:pt x="360000" y="720001"/>
                </a:cubicBezTo>
                <a:cubicBezTo>
                  <a:pt x="161176" y="720001"/>
                  <a:pt x="0" y="558825"/>
                  <a:pt x="0" y="360000"/>
                </a:cubicBezTo>
                <a:cubicBezTo>
                  <a:pt x="0" y="161176"/>
                  <a:pt x="161176" y="0"/>
                  <a:pt x="360000"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3" name="标题 1"/>
          <p:cNvSpPr txBox="1"/>
          <p:nvPr/>
        </p:nvSpPr>
        <p:spPr>
          <a:xfrm rot="0" flipH="0" flipV="0">
            <a:off x="4565764" y="4962582"/>
            <a:ext cx="586088" cy="513112"/>
          </a:xfrm>
          <a:custGeom>
            <a:avLst/>
            <a:gdLst>
              <a:gd name="connsiteX0" fmla="*/ 411293 w 822401"/>
              <a:gd name="connsiteY0" fmla="*/ 234366 h 720000"/>
              <a:gd name="connsiteX1" fmla="*/ 536928 w 822401"/>
              <a:gd name="connsiteY1" fmla="*/ 360000 h 720000"/>
              <a:gd name="connsiteX2" fmla="*/ 411293 w 822401"/>
              <a:gd name="connsiteY2" fmla="*/ 485635 h 720000"/>
              <a:gd name="connsiteX3" fmla="*/ 285659 w 822401"/>
              <a:gd name="connsiteY3" fmla="*/ 360000 h 720000"/>
              <a:gd name="connsiteX4" fmla="*/ 411293 w 822401"/>
              <a:gd name="connsiteY4" fmla="*/ 234366 h 720000"/>
              <a:gd name="connsiteX5" fmla="*/ 411293 w 822401"/>
              <a:gd name="connsiteY5" fmla="*/ 178938 h 720000"/>
              <a:gd name="connsiteX6" fmla="*/ 230231 w 822401"/>
              <a:gd name="connsiteY6" fmla="*/ 360000 h 720000"/>
              <a:gd name="connsiteX7" fmla="*/ 411293 w 822401"/>
              <a:gd name="connsiteY7" fmla="*/ 541063 h 720000"/>
              <a:gd name="connsiteX8" fmla="*/ 592355 w 822401"/>
              <a:gd name="connsiteY8" fmla="*/ 360000 h 720000"/>
              <a:gd name="connsiteX9" fmla="*/ 411293 w 822401"/>
              <a:gd name="connsiteY9" fmla="*/ 178938 h 720000"/>
              <a:gd name="connsiteX10" fmla="*/ 219884 w 822401"/>
              <a:gd name="connsiteY10" fmla="*/ 0 h 720000"/>
              <a:gd name="connsiteX11" fmla="*/ 602517 w 822401"/>
              <a:gd name="connsiteY11" fmla="*/ 0 h 720000"/>
              <a:gd name="connsiteX12" fmla="*/ 627275 w 822401"/>
              <a:gd name="connsiteY12" fmla="*/ 14319 h 720000"/>
              <a:gd name="connsiteX13" fmla="*/ 818591 w 822401"/>
              <a:gd name="connsiteY13" fmla="*/ 345682 h 720000"/>
              <a:gd name="connsiteX14" fmla="*/ 818591 w 822401"/>
              <a:gd name="connsiteY14" fmla="*/ 374319 h 720000"/>
              <a:gd name="connsiteX15" fmla="*/ 627367 w 822401"/>
              <a:gd name="connsiteY15" fmla="*/ 705682 h 720000"/>
              <a:gd name="connsiteX16" fmla="*/ 602609 w 822401"/>
              <a:gd name="connsiteY16" fmla="*/ 720000 h 720000"/>
              <a:gd name="connsiteX17" fmla="*/ 219977 w 822401"/>
              <a:gd name="connsiteY17" fmla="*/ 720000 h 720000"/>
              <a:gd name="connsiteX18" fmla="*/ 195219 w 822401"/>
              <a:gd name="connsiteY18" fmla="*/ 705682 h 720000"/>
              <a:gd name="connsiteX19" fmla="*/ 3811 w 822401"/>
              <a:gd name="connsiteY19" fmla="*/ 374319 h 720000"/>
              <a:gd name="connsiteX20" fmla="*/ 3811 w 822401"/>
              <a:gd name="connsiteY20" fmla="*/ 345682 h 720000"/>
              <a:gd name="connsiteX21" fmla="*/ 195127 w 822401"/>
              <a:gd name="connsiteY21" fmla="*/ 14319 h 720000"/>
              <a:gd name="connsiteX22" fmla="*/ 219884 w 822401"/>
              <a:gd name="connsiteY22" fmla="*/ 0 h 720000"/>
            </a:gdLst>
            <a:rect l="l" t="t" r="r" b="b"/>
            <a:pathLst>
              <a:path w="822401" h="720000">
                <a:moveTo>
                  <a:pt x="411293" y="234366"/>
                </a:moveTo>
                <a:cubicBezTo>
                  <a:pt x="480577" y="234366"/>
                  <a:pt x="536928" y="290716"/>
                  <a:pt x="536928" y="360000"/>
                </a:cubicBezTo>
                <a:cubicBezTo>
                  <a:pt x="536928" y="429284"/>
                  <a:pt x="480577" y="485635"/>
                  <a:pt x="411293" y="485635"/>
                </a:cubicBezTo>
                <a:cubicBezTo>
                  <a:pt x="342009" y="485635"/>
                  <a:pt x="285659" y="429284"/>
                  <a:pt x="285659" y="360000"/>
                </a:cubicBezTo>
                <a:cubicBezTo>
                  <a:pt x="285659" y="290716"/>
                  <a:pt x="342009" y="234366"/>
                  <a:pt x="411293" y="234366"/>
                </a:cubicBezTo>
                <a:close/>
                <a:moveTo>
                  <a:pt x="411293" y="178938"/>
                </a:moveTo>
                <a:cubicBezTo>
                  <a:pt x="311432" y="178938"/>
                  <a:pt x="230231" y="260139"/>
                  <a:pt x="230231" y="360000"/>
                </a:cubicBezTo>
                <a:cubicBezTo>
                  <a:pt x="230231" y="459862"/>
                  <a:pt x="311432" y="541063"/>
                  <a:pt x="411293" y="541063"/>
                </a:cubicBezTo>
                <a:cubicBezTo>
                  <a:pt x="511154" y="541063"/>
                  <a:pt x="592355" y="459862"/>
                  <a:pt x="592355" y="360000"/>
                </a:cubicBezTo>
                <a:cubicBezTo>
                  <a:pt x="592355" y="260139"/>
                  <a:pt x="511154" y="178938"/>
                  <a:pt x="411293" y="178938"/>
                </a:cubicBezTo>
                <a:close/>
                <a:moveTo>
                  <a:pt x="219884" y="0"/>
                </a:moveTo>
                <a:lnTo>
                  <a:pt x="602517" y="0"/>
                </a:lnTo>
                <a:cubicBezTo>
                  <a:pt x="612679" y="0"/>
                  <a:pt x="622194" y="5451"/>
                  <a:pt x="627275" y="14319"/>
                </a:cubicBezTo>
                <a:lnTo>
                  <a:pt x="818591" y="345682"/>
                </a:lnTo>
                <a:cubicBezTo>
                  <a:pt x="823672" y="354550"/>
                  <a:pt x="823672" y="365451"/>
                  <a:pt x="818591" y="374319"/>
                </a:cubicBezTo>
                <a:lnTo>
                  <a:pt x="627367" y="705682"/>
                </a:lnTo>
                <a:cubicBezTo>
                  <a:pt x="622286" y="714550"/>
                  <a:pt x="612771" y="720000"/>
                  <a:pt x="602609" y="720000"/>
                </a:cubicBezTo>
                <a:lnTo>
                  <a:pt x="219977" y="720000"/>
                </a:lnTo>
                <a:cubicBezTo>
                  <a:pt x="209815" y="720000"/>
                  <a:pt x="200300" y="714550"/>
                  <a:pt x="195219" y="705682"/>
                </a:cubicBezTo>
                <a:lnTo>
                  <a:pt x="3811" y="374319"/>
                </a:lnTo>
                <a:cubicBezTo>
                  <a:pt x="-1270" y="365543"/>
                  <a:pt x="-1270" y="354550"/>
                  <a:pt x="3811" y="345682"/>
                </a:cubicBezTo>
                <a:lnTo>
                  <a:pt x="195127" y="14319"/>
                </a:lnTo>
                <a:cubicBezTo>
                  <a:pt x="200208" y="5451"/>
                  <a:pt x="209723" y="0"/>
                  <a:pt x="219884"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4" name="标题 1"/>
          <p:cNvSpPr txBox="1"/>
          <p:nvPr/>
        </p:nvSpPr>
        <p:spPr>
          <a:xfrm rot="0" flipH="0" flipV="0">
            <a:off x="5839444" y="2824298"/>
            <a:ext cx="513112" cy="513112"/>
          </a:xfrm>
          <a:custGeom>
            <a:avLst/>
            <a:gdLst>
              <a:gd name="connsiteX0" fmla="*/ 438553 w 720000"/>
              <a:gd name="connsiteY0" fmla="*/ 189601 h 720000"/>
              <a:gd name="connsiteX1" fmla="*/ 503636 w 720000"/>
              <a:gd name="connsiteY1" fmla="*/ 216365 h 720000"/>
              <a:gd name="connsiteX2" fmla="*/ 503636 w 720000"/>
              <a:gd name="connsiteY2" fmla="*/ 346445 h 720000"/>
              <a:gd name="connsiteX3" fmla="*/ 362260 w 720000"/>
              <a:gd name="connsiteY3" fmla="*/ 487907 h 720000"/>
              <a:gd name="connsiteX4" fmla="*/ 191861 w 720000"/>
              <a:gd name="connsiteY4" fmla="*/ 528226 h 720000"/>
              <a:gd name="connsiteX5" fmla="*/ 232180 w 720000"/>
              <a:gd name="connsiteY5" fmla="*/ 357827 h 720000"/>
              <a:gd name="connsiteX6" fmla="*/ 373556 w 720000"/>
              <a:gd name="connsiteY6" fmla="*/ 216452 h 720000"/>
              <a:gd name="connsiteX7" fmla="*/ 438553 w 720000"/>
              <a:gd name="connsiteY7" fmla="*/ 189601 h 720000"/>
              <a:gd name="connsiteX8" fmla="*/ 438553 w 720000"/>
              <a:gd name="connsiteY8" fmla="*/ 141636 h 720000"/>
              <a:gd name="connsiteX9" fmla="*/ 339581 w 720000"/>
              <a:gd name="connsiteY9" fmla="*/ 182476 h 720000"/>
              <a:gd name="connsiteX10" fmla="*/ 198205 w 720000"/>
              <a:gd name="connsiteY10" fmla="*/ 323852 h 720000"/>
              <a:gd name="connsiteX11" fmla="*/ 141637 w 720000"/>
              <a:gd name="connsiteY11" fmla="*/ 578364 h 720000"/>
              <a:gd name="connsiteX12" fmla="*/ 396149 w 720000"/>
              <a:gd name="connsiteY12" fmla="*/ 521796 h 720000"/>
              <a:gd name="connsiteX13" fmla="*/ 537524 w 720000"/>
              <a:gd name="connsiteY13" fmla="*/ 380420 h 720000"/>
              <a:gd name="connsiteX14" fmla="*/ 537524 w 720000"/>
              <a:gd name="connsiteY14" fmla="*/ 182476 h 720000"/>
              <a:gd name="connsiteX15" fmla="*/ 438553 w 720000"/>
              <a:gd name="connsiteY15" fmla="*/ 141636 h 720000"/>
              <a:gd name="connsiteX16" fmla="*/ 120000 w 720000"/>
              <a:gd name="connsiteY16" fmla="*/ 0 h 720000"/>
              <a:gd name="connsiteX17" fmla="*/ 600000 w 720000"/>
              <a:gd name="connsiteY17" fmla="*/ 0 h 720000"/>
              <a:gd name="connsiteX18" fmla="*/ 720000 w 720000"/>
              <a:gd name="connsiteY18" fmla="*/ 120000 h 720000"/>
              <a:gd name="connsiteX19" fmla="*/ 720000 w 720000"/>
              <a:gd name="connsiteY19" fmla="*/ 600000 h 720000"/>
              <a:gd name="connsiteX20" fmla="*/ 600000 w 720000"/>
              <a:gd name="connsiteY20" fmla="*/ 720000 h 720000"/>
              <a:gd name="connsiteX21" fmla="*/ 120000 w 720000"/>
              <a:gd name="connsiteY21" fmla="*/ 720000 h 720000"/>
              <a:gd name="connsiteX22" fmla="*/ 0 w 720000"/>
              <a:gd name="connsiteY22" fmla="*/ 600000 h 720000"/>
              <a:gd name="connsiteX23" fmla="*/ 0 w 720000"/>
              <a:gd name="connsiteY23" fmla="*/ 120000 h 720000"/>
              <a:gd name="connsiteX24" fmla="*/ 120000 w 720000"/>
              <a:gd name="connsiteY24" fmla="*/ 0 h 720000"/>
            </a:gdLst>
            <a:rect l="l" t="t" r="r" b="b"/>
            <a:pathLst>
              <a:path w="720000" h="720000">
                <a:moveTo>
                  <a:pt x="438553" y="189601"/>
                </a:moveTo>
                <a:cubicBezTo>
                  <a:pt x="463230" y="189601"/>
                  <a:pt x="486344" y="199073"/>
                  <a:pt x="503636" y="216365"/>
                </a:cubicBezTo>
                <a:cubicBezTo>
                  <a:pt x="539523" y="252252"/>
                  <a:pt x="539523" y="310557"/>
                  <a:pt x="503636" y="346445"/>
                </a:cubicBezTo>
                <a:lnTo>
                  <a:pt x="362260" y="487907"/>
                </a:lnTo>
                <a:cubicBezTo>
                  <a:pt x="342622" y="507545"/>
                  <a:pt x="266503" y="522665"/>
                  <a:pt x="191861" y="528226"/>
                </a:cubicBezTo>
                <a:cubicBezTo>
                  <a:pt x="197336" y="453584"/>
                  <a:pt x="212456" y="377465"/>
                  <a:pt x="232180" y="357827"/>
                </a:cubicBezTo>
                <a:lnTo>
                  <a:pt x="373556" y="216452"/>
                </a:lnTo>
                <a:cubicBezTo>
                  <a:pt x="390761" y="199073"/>
                  <a:pt x="413875" y="189601"/>
                  <a:pt x="438553" y="189601"/>
                </a:cubicBezTo>
                <a:close/>
                <a:moveTo>
                  <a:pt x="438553" y="141636"/>
                </a:moveTo>
                <a:cubicBezTo>
                  <a:pt x="402666" y="141636"/>
                  <a:pt x="366778" y="155278"/>
                  <a:pt x="339581" y="182476"/>
                </a:cubicBezTo>
                <a:lnTo>
                  <a:pt x="198205" y="323852"/>
                </a:lnTo>
                <a:cubicBezTo>
                  <a:pt x="143723" y="378335"/>
                  <a:pt x="141637" y="578364"/>
                  <a:pt x="141637" y="578364"/>
                </a:cubicBezTo>
                <a:cubicBezTo>
                  <a:pt x="141637" y="578364"/>
                  <a:pt x="341753" y="576278"/>
                  <a:pt x="396149" y="521796"/>
                </a:cubicBezTo>
                <a:lnTo>
                  <a:pt x="537524" y="380420"/>
                </a:lnTo>
                <a:cubicBezTo>
                  <a:pt x="592007" y="325938"/>
                  <a:pt x="592007" y="236872"/>
                  <a:pt x="537524" y="182476"/>
                </a:cubicBezTo>
                <a:cubicBezTo>
                  <a:pt x="510327" y="155191"/>
                  <a:pt x="474440" y="141636"/>
                  <a:pt x="438553" y="141636"/>
                </a:cubicBezTo>
                <a:close/>
                <a:moveTo>
                  <a:pt x="120000" y="0"/>
                </a:moveTo>
                <a:lnTo>
                  <a:pt x="600000" y="0"/>
                </a:lnTo>
                <a:cubicBezTo>
                  <a:pt x="666040" y="0"/>
                  <a:pt x="720000" y="54048"/>
                  <a:pt x="720000" y="120000"/>
                </a:cubicBezTo>
                <a:lnTo>
                  <a:pt x="720000" y="600000"/>
                </a:lnTo>
                <a:cubicBezTo>
                  <a:pt x="720000" y="666039"/>
                  <a:pt x="666040" y="720000"/>
                  <a:pt x="600000" y="720000"/>
                </a:cubicBezTo>
                <a:lnTo>
                  <a:pt x="120000" y="720000"/>
                </a:lnTo>
                <a:cubicBezTo>
                  <a:pt x="53961" y="720000"/>
                  <a:pt x="0" y="666039"/>
                  <a:pt x="0" y="600000"/>
                </a:cubicBezTo>
                <a:lnTo>
                  <a:pt x="0" y="120000"/>
                </a:lnTo>
                <a:cubicBezTo>
                  <a:pt x="0" y="53961"/>
                  <a:pt x="53961" y="0"/>
                  <a:pt x="120000" y="0"/>
                </a:cubicBezTo>
                <a:close/>
              </a:path>
            </a:pathLst>
          </a:custGeom>
          <a:solidFill>
            <a:schemeClr val="bg1"/>
          </a:solidFill>
          <a:ln w="9525" cap="flat">
            <a:noFill/>
            <a:miter/>
          </a:ln>
        </p:spPr>
        <p:txBody>
          <a:bodyPr vert="horz" wrap="square" lIns="91440" tIns="45720" rIns="91440" bIns="45720" rtlCol="0" anchor="ctr"/>
          <a:lstStyle/>
          <a:p>
            <a:pPr algn="l">
              <a:lnSpc>
                <a:spcPct val="110000"/>
              </a:lnSpc>
            </a:pPr>
            <a:endParaRPr kumimoji="1" lang="zh-CN" altLang="en-US"/>
          </a:p>
        </p:txBody>
      </p:sp>
      <p:sp>
        <p:nvSpPr>
          <p:cNvPr id="15" name="标题 1"/>
          <p:cNvSpPr txBox="1"/>
          <p:nvPr/>
        </p:nvSpPr>
        <p:spPr>
          <a:xfrm rot="0" flipH="0" flipV="0">
            <a:off x="4797083" y="982771"/>
            <a:ext cx="2825948" cy="468782"/>
          </a:xfrm>
          <a:prstGeom prst="rect">
            <a:avLst/>
          </a:prstGeom>
          <a:noFill/>
          <a:ln cap="sq">
            <a:noFill/>
          </a:ln>
          <a:effectLst/>
        </p:spPr>
        <p:txBody>
          <a:bodyPr vert="horz" wrap="square" lIns="64008" tIns="32004" rIns="64008" bIns="32004" rtlCol="0" anchor="ctr"/>
          <a:lstStyle/>
          <a:p>
            <a:pPr algn="ctr">
              <a:lnSpc>
                <a:spcPct val="110000"/>
              </a:lnSpc>
            </a:pPr>
            <a:r>
              <a:rPr kumimoji="1" lang="en-US" altLang="zh-CN" sz="1460">
                <a:ln w="12700">
                  <a:noFill/>
                </a:ln>
                <a:solidFill>
                  <a:srgbClr val="404040">
                    <a:alpha val="100000"/>
                  </a:srgbClr>
                </a:solidFill>
                <a:latin typeface="Source Han Sans CN Bold"/>
                <a:ea typeface="Source Han Sans CN Bold"/>
                <a:cs typeface="Source Han Sans CN Bold"/>
              </a:rPr>
              <a:t>数据隐私法规趋严对营销策略的制约</a:t>
            </a:r>
            <a:endParaRPr kumimoji="1" lang="zh-CN" altLang="en-US"/>
          </a:p>
        </p:txBody>
      </p:sp>
      <p:sp>
        <p:nvSpPr>
          <p:cNvPr id="16" name="标题 1"/>
          <p:cNvSpPr txBox="1"/>
          <p:nvPr/>
        </p:nvSpPr>
        <p:spPr>
          <a:xfrm rot="0" flipH="0" flipV="0">
            <a:off x="4808588" y="1441774"/>
            <a:ext cx="2806700" cy="981972"/>
          </a:xfrm>
          <a:prstGeom prst="rect">
            <a:avLst/>
          </a:prstGeom>
          <a:noFill/>
          <a:ln cap="sq">
            <a:noFill/>
          </a:ln>
        </p:spPr>
        <p:txBody>
          <a:bodyPr vert="horz" wrap="square" lIns="38102" tIns="38102" rIns="38102" bIns="38102" rtlCol="0" anchor="t"/>
          <a:lstStyle/>
          <a:p>
            <a:pPr algn="ctr">
              <a:lnSpc>
                <a:spcPct val="150000"/>
              </a:lnSpc>
            </a:pPr>
            <a:r>
              <a:rPr kumimoji="1" lang="en-US" altLang="zh-CN" sz="1079">
                <a:ln w="12700">
                  <a:noFill/>
                </a:ln>
                <a:solidFill>
                  <a:srgbClr val="404040">
                    <a:alpha val="100000"/>
                  </a:srgbClr>
                </a:solidFill>
                <a:latin typeface="Source Han Sans"/>
                <a:ea typeface="Source Han Sans"/>
                <a:cs typeface="Source Han Sans"/>
              </a:rPr>
              <a:t>随着《个人信息保护法》等法规深入实施，企业获取和使用用户数据的门槛显著提高，传统依赖大规模用户画像的精准投放模式面临重构压力。</a:t>
            </a:r>
            <a:endParaRPr kumimoji="1" lang="zh-CN" altLang="en-US"/>
          </a:p>
        </p:txBody>
      </p:sp>
      <p:sp>
        <p:nvSpPr>
          <p:cNvPr id="17" name="标题 1"/>
          <p:cNvSpPr txBox="1"/>
          <p:nvPr/>
        </p:nvSpPr>
        <p:spPr>
          <a:xfrm rot="0" flipH="0" flipV="0">
            <a:off x="8200683" y="4170471"/>
            <a:ext cx="2825948" cy="468782"/>
          </a:xfrm>
          <a:prstGeom prst="rect">
            <a:avLst/>
          </a:prstGeom>
          <a:noFill/>
          <a:ln cap="sq">
            <a:noFill/>
          </a:ln>
          <a:effectLst/>
        </p:spPr>
        <p:txBody>
          <a:bodyPr vert="horz" wrap="square" lIns="64008" tIns="32004" rIns="64008" bIns="32004" rtlCol="0" anchor="ctr"/>
          <a:lstStyle/>
          <a:p>
            <a:pPr algn="l">
              <a:lnSpc>
                <a:spcPct val="110000"/>
              </a:lnSpc>
            </a:pPr>
            <a:r>
              <a:rPr kumimoji="1" lang="en-US" altLang="zh-CN" sz="1460">
                <a:ln w="12700">
                  <a:noFill/>
                </a:ln>
                <a:solidFill>
                  <a:srgbClr val="404040">
                    <a:alpha val="100000"/>
                  </a:srgbClr>
                </a:solidFill>
                <a:latin typeface="Source Han Sans CN Bold"/>
                <a:ea typeface="Source Han Sans CN Bold"/>
                <a:cs typeface="Source Han Sans CN Bold"/>
              </a:rPr>
              <a:t>AI生成内容（AIGC）引发的真实性与版权争议</a:t>
            </a:r>
            <a:endParaRPr kumimoji="1" lang="zh-CN" altLang="en-US"/>
          </a:p>
        </p:txBody>
      </p:sp>
      <p:sp>
        <p:nvSpPr>
          <p:cNvPr id="18" name="标题 1"/>
          <p:cNvSpPr txBox="1"/>
          <p:nvPr/>
        </p:nvSpPr>
        <p:spPr>
          <a:xfrm rot="0" flipH="0" flipV="0">
            <a:off x="8212188" y="4629474"/>
            <a:ext cx="2806700" cy="981972"/>
          </a:xfrm>
          <a:prstGeom prst="rect">
            <a:avLst/>
          </a:prstGeom>
          <a:noFill/>
          <a:ln cap="sq">
            <a:noFill/>
          </a:ln>
        </p:spPr>
        <p:txBody>
          <a:bodyPr vert="horz" wrap="square" lIns="38102" tIns="38102" rIns="38102" bIns="38102" rtlCol="0" anchor="t"/>
          <a:lstStyle/>
          <a:p>
            <a:pPr algn="l">
              <a:lnSpc>
                <a:spcPct val="150000"/>
              </a:lnSpc>
            </a:pPr>
            <a:r>
              <a:rPr kumimoji="1" lang="en-US" altLang="zh-CN" sz="1079">
                <a:ln w="12700">
                  <a:noFill/>
                </a:ln>
                <a:solidFill>
                  <a:srgbClr val="404040">
                    <a:alpha val="100000"/>
                  </a:srgbClr>
                </a:solidFill>
                <a:latin typeface="Source Han Sans"/>
                <a:ea typeface="Source Han Sans"/>
                <a:cs typeface="Source Han Sans"/>
              </a:rPr>
              <a:t>AIGC在广告创意中的广泛应用带来效率提升，但也引发虚假信息传播、原创权属模糊等问题，亟需建立内容溯源与审核机制以规避法律风险。</a:t>
            </a:r>
            <a:endParaRPr kumimoji="1" lang="zh-CN" altLang="en-US"/>
          </a:p>
        </p:txBody>
      </p:sp>
      <p:sp>
        <p:nvSpPr>
          <p:cNvPr id="19" name="标题 1"/>
          <p:cNvSpPr txBox="1"/>
          <p:nvPr/>
        </p:nvSpPr>
        <p:spPr>
          <a:xfrm rot="0" flipH="0" flipV="0">
            <a:off x="1152183" y="4399071"/>
            <a:ext cx="2825948" cy="468782"/>
          </a:xfrm>
          <a:prstGeom prst="rect">
            <a:avLst/>
          </a:prstGeom>
          <a:noFill/>
          <a:ln cap="sq">
            <a:noFill/>
          </a:ln>
          <a:effectLst/>
        </p:spPr>
        <p:txBody>
          <a:bodyPr vert="horz" wrap="square" lIns="64008" tIns="32004" rIns="64008" bIns="32004" rtlCol="0" anchor="ctr"/>
          <a:lstStyle/>
          <a:p>
            <a:pPr algn="r">
              <a:lnSpc>
                <a:spcPct val="110000"/>
              </a:lnSpc>
            </a:pPr>
            <a:r>
              <a:rPr kumimoji="1" lang="en-US" altLang="zh-CN" sz="1460">
                <a:ln w="12700">
                  <a:noFill/>
                </a:ln>
                <a:solidFill>
                  <a:srgbClr val="404040">
                    <a:alpha val="100000"/>
                  </a:srgbClr>
                </a:solidFill>
                <a:latin typeface="Source Han Sans CN Bold"/>
                <a:ea typeface="Source Han Sans CN Bold"/>
                <a:cs typeface="Source Han Sans CN Bold"/>
              </a:rPr>
              <a:t>算法透明度不足导致的信任危机</a:t>
            </a:r>
            <a:endParaRPr kumimoji="1" lang="zh-CN" altLang="en-US"/>
          </a:p>
        </p:txBody>
      </p:sp>
      <p:sp>
        <p:nvSpPr>
          <p:cNvPr id="20" name="标题 1"/>
          <p:cNvSpPr txBox="1"/>
          <p:nvPr/>
        </p:nvSpPr>
        <p:spPr>
          <a:xfrm rot="0" flipH="0" flipV="0">
            <a:off x="1163688" y="4858074"/>
            <a:ext cx="2806700" cy="981972"/>
          </a:xfrm>
          <a:prstGeom prst="rect">
            <a:avLst/>
          </a:prstGeom>
          <a:noFill/>
          <a:ln cap="sq">
            <a:noFill/>
          </a:ln>
        </p:spPr>
        <p:txBody>
          <a:bodyPr vert="horz" wrap="square" lIns="38102" tIns="38102" rIns="38102" bIns="38102" rtlCol="0" anchor="t"/>
          <a:lstStyle/>
          <a:p>
            <a:pPr algn="r">
              <a:lnSpc>
                <a:spcPct val="150000"/>
              </a:lnSpc>
            </a:pPr>
            <a:r>
              <a:rPr kumimoji="1" lang="en-US" altLang="zh-CN" sz="1079">
                <a:ln w="12700">
                  <a:noFill/>
                </a:ln>
                <a:solidFill>
                  <a:srgbClr val="404040">
                    <a:alpha val="100000"/>
                  </a:srgbClr>
                </a:solidFill>
                <a:latin typeface="Source Han Sans"/>
                <a:ea typeface="Source Han Sans"/>
                <a:cs typeface="Source Han Sans"/>
              </a:rPr>
              <a:t>黑箱式推荐算法易造成“信息茧房”和消费者反感，品牌需在个性化推荐与用户自主权之间寻求平衡，提升算法可解释性以重建信任。</a:t>
            </a:r>
            <a:endParaRPr kumimoji="1" lang="zh-CN" altLang="en-US"/>
          </a:p>
        </p:txBody>
      </p:sp>
      <p:sp>
        <p:nvSpPr>
          <p:cNvPr id="21"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技术演进带来的合规与伦理风险</a:t>
            </a:r>
            <a:endParaRPr kumimoji="1" lang="zh-CN" altLang="en-US"/>
          </a:p>
        </p:txBody>
      </p:sp>
      <p:sp>
        <p:nvSpPr>
          <p:cNvPr id="22"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703325" y="1968653"/>
            <a:ext cx="3522020" cy="4153712"/>
          </a:xfrm>
          <a:prstGeom prst="roundRect">
            <a:avLst>
              <a:gd name="adj" fmla="val 1226"/>
            </a:avLst>
          </a:prstGeom>
          <a:gradFill>
            <a:gsLst>
              <a:gs pos="0">
                <a:schemeClr val="bg1"/>
              </a:gs>
              <a:gs pos="100000">
                <a:schemeClr val="accent1">
                  <a:lumMod val="20000"/>
                  <a:lumOff val="80000"/>
                </a:schemeClr>
              </a:gs>
            </a:gsLst>
            <a:lin ang="2700000" scaled="0"/>
          </a:gradFill>
          <a:ln w="9525" cap="sq">
            <a:solidFill>
              <a:schemeClr val="accent1">
                <a:lumMod val="40000"/>
                <a:lumOff val="6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4320098" y="1968653"/>
            <a:ext cx="3522020" cy="4153712"/>
          </a:xfrm>
          <a:prstGeom prst="roundRect">
            <a:avLst>
              <a:gd name="adj" fmla="val 1226"/>
            </a:avLst>
          </a:prstGeom>
          <a:gradFill>
            <a:gsLst>
              <a:gs pos="0">
                <a:schemeClr val="bg1"/>
              </a:gs>
              <a:gs pos="100000">
                <a:schemeClr val="accent1">
                  <a:lumMod val="20000"/>
                  <a:lumOff val="80000"/>
                </a:schemeClr>
              </a:gs>
            </a:gsLst>
            <a:lin ang="2700000" scaled="0"/>
          </a:gradFill>
          <a:ln w="9525" cap="sq">
            <a:solidFill>
              <a:schemeClr val="accent1">
                <a:lumMod val="40000"/>
                <a:lumOff val="6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7958780" y="1968653"/>
            <a:ext cx="3522020" cy="4153712"/>
          </a:xfrm>
          <a:prstGeom prst="roundRect">
            <a:avLst>
              <a:gd name="adj" fmla="val 1226"/>
            </a:avLst>
          </a:prstGeom>
          <a:gradFill>
            <a:gsLst>
              <a:gs pos="0">
                <a:schemeClr val="bg1"/>
              </a:gs>
              <a:gs pos="100000">
                <a:schemeClr val="accent1">
                  <a:lumMod val="20000"/>
                  <a:lumOff val="80000"/>
                </a:schemeClr>
              </a:gs>
            </a:gsLst>
            <a:lin ang="2700000" scaled="0"/>
          </a:gradFill>
          <a:ln w="9525" cap="sq">
            <a:solidFill>
              <a:schemeClr val="accent1">
                <a:lumMod val="40000"/>
                <a:lumOff val="60000"/>
              </a:schemeClr>
            </a:solid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753090" y="2386315"/>
            <a:ext cx="3346581" cy="3289399"/>
          </a:xfrm>
          <a:prstGeom prst="rect">
            <a:avLst/>
          </a:prstGeom>
          <a:noFill/>
          <a:ln>
            <a:noFill/>
          </a:ln>
        </p:spPr>
        <p:txBody>
          <a:bodyPr vert="horz" wrap="square" lIns="3600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抖音、小红书、视频号等平台用户行为差异显著，统一营销策略难以奏效，企业需构建平台定制化的内容分发与互动机制。</a:t>
            </a:r>
            <a:endParaRPr kumimoji="1" lang="zh-CN" altLang="en-US"/>
          </a:p>
        </p:txBody>
      </p:sp>
      <p:sp>
        <p:nvSpPr>
          <p:cNvPr id="7" name="标题 1"/>
          <p:cNvSpPr txBox="1"/>
          <p:nvPr/>
        </p:nvSpPr>
        <p:spPr>
          <a:xfrm rot="0" flipH="0" flipV="0">
            <a:off x="4381932" y="2386315"/>
            <a:ext cx="3346581" cy="3289399"/>
          </a:xfrm>
          <a:prstGeom prst="rect">
            <a:avLst/>
          </a:prstGeom>
          <a:noFill/>
          <a:ln>
            <a:noFill/>
          </a:ln>
        </p:spPr>
        <p:txBody>
          <a:bodyPr vert="horz" wrap="square" lIns="3600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营销内容泛滥使用户审美疲劳，品牌必须强化差异化叙事能力，结合产品特性打造具有情感共鸣或实用价值的原生内容。</a:t>
            </a:r>
            <a:endParaRPr kumimoji="1" lang="zh-CN" altLang="en-US"/>
          </a:p>
        </p:txBody>
      </p:sp>
      <p:sp>
        <p:nvSpPr>
          <p:cNvPr id="8" name="标题 1"/>
          <p:cNvSpPr txBox="1"/>
          <p:nvPr/>
        </p:nvSpPr>
        <p:spPr>
          <a:xfrm rot="0" flipH="0" flipV="0">
            <a:off x="8008545" y="2408111"/>
            <a:ext cx="3346581" cy="3289399"/>
          </a:xfrm>
          <a:prstGeom prst="rect">
            <a:avLst/>
          </a:prstGeom>
          <a:noFill/>
          <a:ln>
            <a:noFill/>
          </a:ln>
        </p:spPr>
        <p:txBody>
          <a:bodyPr vert="horz" wrap="square" lIns="3600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不同年龄群体媒介偏好与语言体系差异巨大，营销需采用分层策略，例如对Z世代强调社交货币属性，对银发族侧重操作简易与信任背书。</a:t>
            </a:r>
            <a:endParaRPr kumimoji="1" lang="zh-CN" altLang="en-US"/>
          </a:p>
        </p:txBody>
      </p:sp>
      <p:sp>
        <p:nvSpPr>
          <p:cNvPr id="9" name="标题 1"/>
          <p:cNvSpPr txBox="1"/>
          <p:nvPr/>
        </p:nvSpPr>
        <p:spPr>
          <a:xfrm rot="0" flipH="0" flipV="0">
            <a:off x="753090" y="1968653"/>
            <a:ext cx="3346581" cy="400325"/>
          </a:xfrm>
          <a:prstGeom prst="rect">
            <a:avLst/>
          </a:prstGeom>
          <a:noFill/>
          <a:ln w="12700" cap="sq">
            <a:noFill/>
            <a:miter/>
          </a:ln>
        </p:spPr>
        <p:txBody>
          <a:bodyPr vert="horz" wrap="square" lIns="36000" tIns="45720" rIns="91440" bIns="45720" rtlCol="0" anchor="ctr"/>
          <a:lstStyle/>
          <a:p>
            <a:pPr algn="l">
              <a:lnSpc>
                <a:spcPct val="100000"/>
              </a:lnSpc>
            </a:pPr>
            <a:r>
              <a:rPr kumimoji="1" lang="en-US" altLang="zh-CN" sz="1600">
                <a:ln w="12700">
                  <a:noFill/>
                </a:ln>
                <a:gradFill>
                  <a:gsLst>
                    <a:gs pos="0">
                      <a:srgbClr val="063CE8">
                        <a:alpha val="100000"/>
                      </a:srgbClr>
                    </a:gs>
                    <a:gs pos="100000">
                      <a:srgbClr val="042DAE">
                        <a:alpha val="100000"/>
                      </a:srgbClr>
                    </a:gs>
                  </a:gsLst>
                  <a:lin ang="5400000" scaled="0"/>
                </a:gradFill>
                <a:latin typeface="Source Han Sans CN Bold"/>
                <a:ea typeface="Source Han Sans CN Bold"/>
                <a:cs typeface="Source Han Sans CN Bold"/>
              </a:rPr>
              <a:t>多平台生态下的用户触达效率下降</a:t>
            </a:r>
            <a:endParaRPr kumimoji="1" lang="zh-CN" altLang="en-US"/>
          </a:p>
        </p:txBody>
      </p:sp>
      <p:sp>
        <p:nvSpPr>
          <p:cNvPr id="10" name="标题 1"/>
          <p:cNvSpPr txBox="1"/>
          <p:nvPr/>
        </p:nvSpPr>
        <p:spPr>
          <a:xfrm rot="0" flipH="0" flipV="0">
            <a:off x="4394284" y="1968653"/>
            <a:ext cx="3346581" cy="400325"/>
          </a:xfrm>
          <a:prstGeom prst="rect">
            <a:avLst/>
          </a:prstGeom>
          <a:noFill/>
          <a:ln w="12700" cap="sq">
            <a:noFill/>
            <a:miter/>
          </a:ln>
        </p:spPr>
        <p:txBody>
          <a:bodyPr vert="horz" wrap="square" lIns="36000" tIns="45720" rIns="91440" bIns="45720" rtlCol="0" anchor="ctr"/>
          <a:lstStyle/>
          <a:p>
            <a:pPr algn="l">
              <a:lnSpc>
                <a:spcPct val="100000"/>
              </a:lnSpc>
            </a:pPr>
            <a:r>
              <a:rPr kumimoji="1" lang="en-US" altLang="zh-CN" sz="1600">
                <a:ln w="12700">
                  <a:noFill/>
                </a:ln>
                <a:gradFill>
                  <a:gsLst>
                    <a:gs pos="0">
                      <a:srgbClr val="063CE8">
                        <a:alpha val="100000"/>
                      </a:srgbClr>
                    </a:gs>
                    <a:gs pos="100000">
                      <a:srgbClr val="042DAE">
                        <a:alpha val="100000"/>
                      </a:srgbClr>
                    </a:gs>
                  </a:gsLst>
                  <a:lin ang="5400000" scaled="0"/>
                </a:gradFill>
                <a:latin typeface="Source Han Sans CN Bold"/>
                <a:ea typeface="Source Han Sans CN Bold"/>
                <a:cs typeface="Source Han Sans CN Bold"/>
              </a:rPr>
              <a:t>短视频与直播过载导致内容同质化</a:t>
            </a:r>
            <a:endParaRPr kumimoji="1" lang="zh-CN" altLang="en-US"/>
          </a:p>
        </p:txBody>
      </p:sp>
      <p:sp>
        <p:nvSpPr>
          <p:cNvPr id="11" name="标题 1"/>
          <p:cNvSpPr txBox="1"/>
          <p:nvPr/>
        </p:nvSpPr>
        <p:spPr>
          <a:xfrm rot="0" flipH="0" flipV="0">
            <a:off x="8008545" y="1988220"/>
            <a:ext cx="3346581" cy="400325"/>
          </a:xfrm>
          <a:prstGeom prst="rect">
            <a:avLst/>
          </a:prstGeom>
          <a:noFill/>
          <a:ln w="12700" cap="sq">
            <a:noFill/>
            <a:miter/>
          </a:ln>
        </p:spPr>
        <p:txBody>
          <a:bodyPr vert="horz" wrap="square" lIns="36000" tIns="45720" rIns="91440" bIns="45720" rtlCol="0" anchor="ctr"/>
          <a:lstStyle/>
          <a:p>
            <a:pPr algn="l">
              <a:lnSpc>
                <a:spcPct val="100000"/>
              </a:lnSpc>
            </a:pPr>
            <a:r>
              <a:rPr kumimoji="1" lang="en-US" altLang="zh-CN" sz="1600">
                <a:ln w="12700">
                  <a:noFill/>
                </a:ln>
                <a:gradFill>
                  <a:gsLst>
                    <a:gs pos="0">
                      <a:srgbClr val="063CE8">
                        <a:alpha val="100000"/>
                      </a:srgbClr>
                    </a:gs>
                    <a:gs pos="100000">
                      <a:srgbClr val="042DAE">
                        <a:alpha val="100000"/>
                      </a:srgbClr>
                    </a:gs>
                  </a:gsLst>
                  <a:lin ang="5400000" scaled="0"/>
                </a:gradFill>
                <a:latin typeface="Source Han Sans CN Bold"/>
                <a:ea typeface="Source Han Sans CN Bold"/>
                <a:cs typeface="Source Han Sans CN Bold"/>
              </a:rPr>
              <a:t>Z世代与银发族并存的代际沟通鸿沟</a:t>
            </a:r>
            <a:endParaRPr kumimoji="1" lang="zh-CN" altLang="en-US"/>
          </a:p>
        </p:txBody>
      </p:sp>
      <p:sp>
        <p:nvSpPr>
          <p:cNvPr id="12"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市场碎片化与用户注意力分散的应对</a:t>
            </a:r>
            <a:endParaRPr kumimoji="1" lang="zh-CN" altLang="en-US"/>
          </a:p>
        </p:txBody>
      </p:sp>
      <p:sp>
        <p:nvSpPr>
          <p:cNvPr id="13"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660400" y="2114036"/>
            <a:ext cx="3237271" cy="346091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8281629" y="2114036"/>
            <a:ext cx="3237271" cy="346091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solidFill>
            <a:schemeClr val="accent1">
              <a:lumMod val="20000"/>
              <a:lumOff val="8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660400" y="2190236"/>
            <a:ext cx="3237271" cy="346091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8281629" y="2190236"/>
            <a:ext cx="3237271" cy="346091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4139086" y="1480516"/>
            <a:ext cx="3901130" cy="4170632"/>
          </a:xfrm>
          <a:custGeom>
            <a:avLst/>
            <a:gdLst>
              <a:gd name="connsiteX0" fmla="*/ 2809702 w 3237271"/>
              <a:gd name="connsiteY0" fmla="*/ 0 h 3460912"/>
              <a:gd name="connsiteX1" fmla="*/ 2893468 w 3237271"/>
              <a:gd name="connsiteY1" fmla="*/ 34698 h 3460912"/>
              <a:gd name="connsiteX2" fmla="*/ 3165787 w 3237271"/>
              <a:gd name="connsiteY2" fmla="*/ 307016 h 3460912"/>
              <a:gd name="connsiteX3" fmla="*/ 3171899 w 3237271"/>
              <a:gd name="connsiteY3" fmla="*/ 311137 h 3460912"/>
              <a:gd name="connsiteX4" fmla="*/ 3181289 w 3237271"/>
              <a:gd name="connsiteY4" fmla="*/ 322518 h 3460912"/>
              <a:gd name="connsiteX5" fmla="*/ 3183001 w 3237271"/>
              <a:gd name="connsiteY5" fmla="*/ 324230 h 3460912"/>
              <a:gd name="connsiteX6" fmla="*/ 3184236 w 3237271"/>
              <a:gd name="connsiteY6" fmla="*/ 326090 h 3460912"/>
              <a:gd name="connsiteX7" fmla="*/ 3199153 w 3237271"/>
              <a:gd name="connsiteY7" fmla="*/ 344169 h 3460912"/>
              <a:gd name="connsiteX8" fmla="*/ 3237271 w 3237271"/>
              <a:gd name="connsiteY8" fmla="*/ 468960 h 3460912"/>
              <a:gd name="connsiteX9" fmla="*/ 3237271 w 3237271"/>
              <a:gd name="connsiteY9" fmla="*/ 3237716 h 3460912"/>
              <a:gd name="connsiteX10" fmla="*/ 3014075 w 3237271"/>
              <a:gd name="connsiteY10" fmla="*/ 3460912 h 3460912"/>
              <a:gd name="connsiteX11" fmla="*/ 223196 w 3237271"/>
              <a:gd name="connsiteY11" fmla="*/ 3460912 h 3460912"/>
              <a:gd name="connsiteX12" fmla="*/ 0 w 3237271"/>
              <a:gd name="connsiteY12" fmla="*/ 3237716 h 3460912"/>
              <a:gd name="connsiteX13" fmla="*/ 0 w 3237271"/>
              <a:gd name="connsiteY13" fmla="*/ 468960 h 3460912"/>
              <a:gd name="connsiteX14" fmla="*/ 223196 w 3237271"/>
              <a:gd name="connsiteY14" fmla="*/ 245764 h 3460912"/>
              <a:gd name="connsiteX15" fmla="*/ 2514869 w 3237271"/>
              <a:gd name="connsiteY15" fmla="*/ 245764 h 3460912"/>
              <a:gd name="connsiteX16" fmla="*/ 2725935 w 3237271"/>
              <a:gd name="connsiteY16" fmla="*/ 34698 h 3460912"/>
              <a:gd name="connsiteX17" fmla="*/ 2809702 w 3237271"/>
              <a:gd name="connsiteY17" fmla="*/ 0 h 3460912"/>
            </a:gdLst>
            <a:rect l="l" t="t" r="r" b="b"/>
            <a:pathLst>
              <a:path w="3237271" h="3460912">
                <a:moveTo>
                  <a:pt x="2809702" y="0"/>
                </a:moveTo>
                <a:cubicBezTo>
                  <a:pt x="2840019" y="0"/>
                  <a:pt x="2870337" y="11566"/>
                  <a:pt x="2893468" y="34698"/>
                </a:cubicBezTo>
                <a:lnTo>
                  <a:pt x="3165787" y="307016"/>
                </a:lnTo>
                <a:lnTo>
                  <a:pt x="3171899" y="311137"/>
                </a:lnTo>
                <a:lnTo>
                  <a:pt x="3181289" y="322518"/>
                </a:lnTo>
                <a:lnTo>
                  <a:pt x="3183001" y="324230"/>
                </a:lnTo>
                <a:lnTo>
                  <a:pt x="3184236" y="326090"/>
                </a:lnTo>
                <a:lnTo>
                  <a:pt x="3199153" y="344169"/>
                </a:lnTo>
                <a:cubicBezTo>
                  <a:pt x="3223219" y="379791"/>
                  <a:pt x="3237271" y="422735"/>
                  <a:pt x="3237271" y="468960"/>
                </a:cubicBezTo>
                <a:lnTo>
                  <a:pt x="3237271" y="3237716"/>
                </a:lnTo>
                <a:cubicBezTo>
                  <a:pt x="3237271" y="3360984"/>
                  <a:pt x="3137343" y="3460912"/>
                  <a:pt x="3014075" y="3460912"/>
                </a:cubicBezTo>
                <a:lnTo>
                  <a:pt x="223196" y="3460912"/>
                </a:lnTo>
                <a:cubicBezTo>
                  <a:pt x="99928" y="3460912"/>
                  <a:pt x="0" y="3360984"/>
                  <a:pt x="0" y="3237716"/>
                </a:cubicBezTo>
                <a:lnTo>
                  <a:pt x="0" y="468960"/>
                </a:lnTo>
                <a:cubicBezTo>
                  <a:pt x="0" y="345692"/>
                  <a:pt x="99928" y="245764"/>
                  <a:pt x="223196" y="245764"/>
                </a:cubicBezTo>
                <a:lnTo>
                  <a:pt x="2514869" y="245764"/>
                </a:lnTo>
                <a:lnTo>
                  <a:pt x="2725935" y="34698"/>
                </a:lnTo>
                <a:cubicBezTo>
                  <a:pt x="2749067" y="11566"/>
                  <a:pt x="2779384" y="0"/>
                  <a:pt x="2809702" y="0"/>
                </a:cubicBezTo>
                <a:close/>
              </a:path>
            </a:pathLst>
          </a:custGeom>
          <a:gradFill>
            <a:gsLst>
              <a:gs pos="0">
                <a:schemeClr val="accent1"/>
              </a:gs>
              <a:gs pos="100000">
                <a:schemeClr val="accent1">
                  <a:lumMod val="75000"/>
                </a:schemeClr>
              </a:gs>
            </a:gsLst>
            <a:lin ang="54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1359309" y="2767780"/>
            <a:ext cx="1839452" cy="550529"/>
          </a:xfrm>
          <a:prstGeom prst="rect">
            <a:avLst/>
          </a:prstGeom>
          <a:noFill/>
          <a:ln>
            <a:noFill/>
          </a:ln>
        </p:spPr>
        <p:txBody>
          <a:bodyPr vert="horz" wrap="square" lIns="0" tIns="0" rIns="0" bIns="0" rtlCol="0" anchor="ctr"/>
          <a:lstStyle/>
          <a:p>
            <a:pPr algn="ctr">
              <a:lnSpc>
                <a:spcPct val="100000"/>
              </a:lnSpc>
            </a:pPr>
            <a:r>
              <a:rPr kumimoji="1" lang="en-US" altLang="zh-CN" sz="5400">
                <a:ln w="12700">
                  <a:noFill/>
                </a:ln>
                <a:solidFill>
                  <a:srgbClr val="F2F2F2">
                    <a:alpha val="100000"/>
                  </a:srgbClr>
                </a:solidFill>
                <a:latin typeface="Source Han Sans"/>
                <a:ea typeface="Source Han Sans"/>
                <a:cs typeface="Source Han Sans"/>
              </a:rPr>
              <a:t>01</a:t>
            </a:r>
            <a:endParaRPr kumimoji="1" lang="zh-CN" altLang="en-US"/>
          </a:p>
        </p:txBody>
      </p:sp>
      <p:sp>
        <p:nvSpPr>
          <p:cNvPr id="9" name="标题 1"/>
          <p:cNvSpPr txBox="1"/>
          <p:nvPr/>
        </p:nvSpPr>
        <p:spPr>
          <a:xfrm rot="0" flipH="0" flipV="0">
            <a:off x="798432" y="2890618"/>
            <a:ext cx="2961206" cy="520683"/>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传统营销团队缺乏数据驱动决策能力</a:t>
            </a:r>
            <a:endParaRPr kumimoji="1" lang="zh-CN" altLang="en-US"/>
          </a:p>
        </p:txBody>
      </p:sp>
      <p:sp>
        <p:nvSpPr>
          <p:cNvPr id="10" name="标题 1"/>
          <p:cNvSpPr txBox="1"/>
          <p:nvPr/>
        </p:nvSpPr>
        <p:spPr>
          <a:xfrm rot="0" flipH="0" flipV="0">
            <a:off x="798432" y="3497580"/>
            <a:ext cx="2961206" cy="20129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多数企业仍依赖经验导向的创意团队，缺乏将用户行为数据转化为策略洞察的能力，亟需引入CDP（客户数据平台）并培养复合型人才。</a:t>
            </a:r>
            <a:endParaRPr kumimoji="1" lang="zh-CN" altLang="en-US"/>
          </a:p>
        </p:txBody>
      </p:sp>
      <p:sp>
        <p:nvSpPr>
          <p:cNvPr id="11" name="标题 1"/>
          <p:cNvSpPr txBox="1"/>
          <p:nvPr/>
        </p:nvSpPr>
        <p:spPr>
          <a:xfrm rot="0" flipH="0" flipV="0">
            <a:off x="8980538" y="2767780"/>
            <a:ext cx="1839452" cy="550529"/>
          </a:xfrm>
          <a:prstGeom prst="rect">
            <a:avLst/>
          </a:prstGeom>
          <a:noFill/>
          <a:ln>
            <a:noFill/>
          </a:ln>
        </p:spPr>
        <p:txBody>
          <a:bodyPr vert="horz" wrap="square" lIns="0" tIns="0" rIns="0" bIns="0" rtlCol="0" anchor="ctr"/>
          <a:lstStyle/>
          <a:p>
            <a:pPr algn="ctr">
              <a:lnSpc>
                <a:spcPct val="100000"/>
              </a:lnSpc>
            </a:pPr>
            <a:r>
              <a:rPr kumimoji="1" lang="en-US" altLang="zh-CN" sz="5400">
                <a:ln w="12700">
                  <a:noFill/>
                </a:ln>
                <a:solidFill>
                  <a:srgbClr val="F2F2F2">
                    <a:alpha val="100000"/>
                  </a:srgbClr>
                </a:solidFill>
                <a:latin typeface="Source Han Sans"/>
                <a:ea typeface="Source Han Sans"/>
                <a:cs typeface="Source Han Sans"/>
              </a:rPr>
              <a:t>03</a:t>
            </a:r>
            <a:endParaRPr kumimoji="1" lang="zh-CN" altLang="en-US"/>
          </a:p>
        </p:txBody>
      </p:sp>
      <p:sp>
        <p:nvSpPr>
          <p:cNvPr id="12" name="标题 1"/>
          <p:cNvSpPr txBox="1"/>
          <p:nvPr/>
        </p:nvSpPr>
        <p:spPr>
          <a:xfrm rot="0" flipH="0" flipV="0">
            <a:off x="8419661" y="2890618"/>
            <a:ext cx="2961206" cy="520683"/>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262626">
                    <a:alpha val="100000"/>
                  </a:srgbClr>
                </a:solidFill>
                <a:latin typeface="Source Han Sans CN Bold"/>
                <a:ea typeface="Source Han Sans CN Bold"/>
                <a:cs typeface="Source Han Sans CN Bold"/>
              </a:rPr>
              <a:t>跨部门协同壁垒阻碍全链路营销落地</a:t>
            </a:r>
            <a:endParaRPr kumimoji="1" lang="zh-CN" altLang="en-US"/>
          </a:p>
        </p:txBody>
      </p:sp>
      <p:sp>
        <p:nvSpPr>
          <p:cNvPr id="13" name="标题 1"/>
          <p:cNvSpPr txBox="1"/>
          <p:nvPr/>
        </p:nvSpPr>
        <p:spPr>
          <a:xfrm rot="0" flipH="0" flipV="0">
            <a:off x="8419661" y="3497580"/>
            <a:ext cx="2961206" cy="20129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262626">
                    <a:alpha val="100000"/>
                  </a:srgbClr>
                </a:solidFill>
                <a:latin typeface="Source Han Sans"/>
                <a:ea typeface="Source Han Sans"/>
                <a:cs typeface="Source Han Sans"/>
              </a:rPr>
              <a:t>市场、销售、产品与IT部门目标不一致，数据孤岛现象严重，应通过设立增长团队（Growth Team）或OKR对齐机制打通端到端用户旅程。</a:t>
            </a:r>
            <a:endParaRPr kumimoji="1" lang="zh-CN" altLang="en-US"/>
          </a:p>
        </p:txBody>
      </p:sp>
      <p:sp>
        <p:nvSpPr>
          <p:cNvPr id="14" name="标题 1"/>
          <p:cNvSpPr txBox="1"/>
          <p:nvPr/>
        </p:nvSpPr>
        <p:spPr>
          <a:xfrm rot="0" flipH="0" flipV="0">
            <a:off x="5012183" y="2118852"/>
            <a:ext cx="2154936" cy="550529"/>
          </a:xfrm>
          <a:prstGeom prst="rect">
            <a:avLst/>
          </a:prstGeom>
          <a:noFill/>
          <a:ln>
            <a:noFill/>
          </a:ln>
        </p:spPr>
        <p:txBody>
          <a:bodyPr vert="horz" wrap="square" lIns="0" tIns="0" rIns="0" bIns="0" rtlCol="0" anchor="ctr"/>
          <a:lstStyle/>
          <a:p>
            <a:pPr algn="ctr">
              <a:lnSpc>
                <a:spcPct val="100000"/>
              </a:lnSpc>
            </a:pPr>
            <a:r>
              <a:rPr kumimoji="1" lang="en-US" altLang="zh-CN" sz="5400">
                <a:ln w="12700">
                  <a:noFill/>
                </a:ln>
                <a:solidFill>
                  <a:srgbClr val="6085FB">
                    <a:alpha val="44000"/>
                  </a:srgbClr>
                </a:solidFill>
                <a:latin typeface="Source Han Sans"/>
                <a:ea typeface="Source Han Sans"/>
                <a:cs typeface="Source Han Sans"/>
              </a:rPr>
              <a:t>02</a:t>
            </a:r>
            <a:endParaRPr kumimoji="1" lang="zh-CN" altLang="en-US"/>
          </a:p>
        </p:txBody>
      </p:sp>
      <p:sp>
        <p:nvSpPr>
          <p:cNvPr id="15" name="标题 1"/>
          <p:cNvSpPr txBox="1"/>
          <p:nvPr/>
        </p:nvSpPr>
        <p:spPr>
          <a:xfrm rot="0" flipH="0" flipV="0">
            <a:off x="4355110" y="2241690"/>
            <a:ext cx="3469082" cy="520683"/>
          </a:xfrm>
          <a:prstGeom prst="rect">
            <a:avLst/>
          </a:prstGeom>
          <a:noFill/>
          <a:ln>
            <a:noFill/>
          </a:ln>
        </p:spPr>
        <p:txBody>
          <a:bodyPr vert="horz" wrap="square" lIns="0" tIns="0" rIns="0" bIns="0" rtlCol="0" anchor="b"/>
          <a:lstStyle/>
          <a:p>
            <a:pPr algn="ctr">
              <a:lnSpc>
                <a:spcPct val="100000"/>
              </a:lnSpc>
            </a:pPr>
            <a:r>
              <a:rPr kumimoji="1" lang="en-US" altLang="zh-CN" sz="1600">
                <a:ln w="12700">
                  <a:noFill/>
                </a:ln>
                <a:solidFill>
                  <a:srgbClr val="FFFFFF">
                    <a:alpha val="100000"/>
                  </a:srgbClr>
                </a:solidFill>
                <a:latin typeface="Source Han Sans CN Bold"/>
                <a:ea typeface="Source Han Sans CN Bold"/>
                <a:cs typeface="Source Han Sans CN Bold"/>
              </a:rPr>
              <a:t>技术工具迭代快于组织适应速度</a:t>
            </a:r>
            <a:endParaRPr kumimoji="1" lang="zh-CN" altLang="en-US"/>
          </a:p>
        </p:txBody>
      </p:sp>
      <p:sp>
        <p:nvSpPr>
          <p:cNvPr id="16" name="标题 1"/>
          <p:cNvSpPr txBox="1"/>
          <p:nvPr/>
        </p:nvSpPr>
        <p:spPr>
          <a:xfrm rot="0" flipH="0" flipV="0">
            <a:off x="4355110" y="2848652"/>
            <a:ext cx="3469082" cy="2012908"/>
          </a:xfrm>
          <a:prstGeom prst="rect">
            <a:avLst/>
          </a:prstGeom>
          <a:noFill/>
          <a:ln>
            <a:noFill/>
          </a:ln>
        </p:spPr>
        <p:txBody>
          <a:bodyPr vert="horz" wrap="square" lIns="0" tIns="0" rIns="0" bIns="0" rtlCol="0" anchor="t"/>
          <a:lstStyle/>
          <a:p>
            <a:pPr algn="ctr">
              <a:lnSpc>
                <a:spcPct val="150000"/>
              </a:lnSpc>
            </a:pPr>
            <a:r>
              <a:rPr kumimoji="1" lang="en-US" altLang="zh-CN" sz="1400">
                <a:ln w="12700">
                  <a:noFill/>
                </a:ln>
                <a:solidFill>
                  <a:srgbClr val="FFFFFF">
                    <a:alpha val="100000"/>
                  </a:srgbClr>
                </a:solidFill>
                <a:latin typeface="Source Han Sans"/>
                <a:ea typeface="Source Han Sans"/>
                <a:cs typeface="Source Han Sans"/>
              </a:rPr>
              <a:t>CDP、MA（营销自动化）、AI创意工具等更新迅速，但内部培训与流程再造滞后，导致技术投入产出比低下，需建立敏捷试错机制。</a:t>
            </a:r>
            <a:endParaRPr kumimoji="1" lang="zh-CN" altLang="en-US"/>
          </a:p>
        </p:txBody>
      </p:sp>
      <p:sp>
        <p:nvSpPr>
          <p:cNvPr id="17" name="标题 1"/>
          <p:cNvSpPr txBox="1"/>
          <p:nvPr/>
        </p:nvSpPr>
        <p:spPr>
          <a:xfrm rot="0" flipH="0" flipV="0">
            <a:off x="5709880" y="5184058"/>
            <a:ext cx="759542" cy="95865"/>
          </a:xfrm>
          <a:prstGeom prst="roundRect">
            <a:avLst>
              <a:gd name="adj" fmla="val 50000"/>
            </a:avLst>
          </a:prstGeom>
          <a:solidFill>
            <a:schemeClr val="accent1">
              <a:lumMod val="40000"/>
              <a:lumOff val="60000"/>
            </a:schemeClr>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8"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组织能力与人才结构的转型瓶颈</a:t>
            </a:r>
            <a:endParaRPr kumimoji="1" lang="zh-CN" altLang="en-US"/>
          </a:p>
        </p:txBody>
      </p:sp>
      <p:sp>
        <p:nvSpPr>
          <p:cNvPr id="19"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1" y="1"/>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8"/>
          <p:cNvSpPr txBox="1"/>
          <p:nvPr/>
        </p:nvSpPr>
        <p:spPr>
          <a:xfrm rot="13440867" flipH="0" flipV="0">
            <a:off x="8948494" y="-2004038"/>
            <a:ext cx="3438744" cy="8736277"/>
          </a:xfrm>
          <a:prstGeom prst="round2SameRect">
            <a:avLst>
              <a:gd name="adj1" fmla="val 50000"/>
              <a:gd name="adj2" fmla="val 0"/>
            </a:avLst>
          </a:prstGeom>
          <a:noFill/>
          <a:ln w="228600" cap="sq">
            <a:solidFill>
              <a:schemeClr val="accent1">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
          <p:cNvSpPr txBox="1"/>
          <p:nvPr/>
        </p:nvSpPr>
        <p:spPr>
          <a:xfrm rot="18840867" flipH="0" flipV="0">
            <a:off x="8444103" y="1981531"/>
            <a:ext cx="3438744" cy="7145639"/>
          </a:xfrm>
          <a:prstGeom prst="round2SameRect">
            <a:avLst>
              <a:gd name="adj1" fmla="val 50000"/>
              <a:gd name="adj2" fmla="val 0"/>
            </a:avLst>
          </a:prstGeom>
          <a:noFill/>
          <a:ln w="2286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9"/>
          <p:cNvSpPr txBox="1"/>
          <p:nvPr/>
        </p:nvSpPr>
        <p:spPr>
          <a:xfrm rot="13440867" flipH="0" flipV="0">
            <a:off x="9635987" y="-557837"/>
            <a:ext cx="1776211" cy="6427234"/>
          </a:xfrm>
          <a:prstGeom prst="round2SameRect">
            <a:avLst>
              <a:gd name="adj1" fmla="val 50000"/>
              <a:gd name="adj2" fmla="val 0"/>
            </a:avLst>
          </a:prstGeom>
          <a:noFill/>
          <a:ln w="2286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
          <p:cNvSpPr txBox="1"/>
          <p:nvPr/>
        </p:nvSpPr>
        <p:spPr>
          <a:xfrm rot="18840867" flipH="0" flipV="0">
            <a:off x="9268214" y="2909084"/>
            <a:ext cx="1776211" cy="5257010"/>
          </a:xfrm>
          <a:prstGeom prst="round2SameRect">
            <a:avLst>
              <a:gd name="adj1" fmla="val 50000"/>
              <a:gd name="adj2" fmla="val 0"/>
            </a:avLst>
          </a:prstGeom>
          <a:noFill/>
          <a:ln w="2286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椭圆 33"/>
          <p:cNvSpPr txBox="1"/>
          <p:nvPr/>
        </p:nvSpPr>
        <p:spPr>
          <a:xfrm rot="0" flipH="0" flipV="0">
            <a:off x="8479598" y="3883074"/>
            <a:ext cx="900973" cy="900973"/>
          </a:xfrm>
          <a:prstGeom prst="ellipse">
            <a:avLst/>
          </a:prstGeom>
          <a:solidFill>
            <a:schemeClr val="accent1">
              <a:lumMod val="20000"/>
              <a:lumOff val="80000"/>
              <a:alpha val="10000"/>
            </a:schemeClr>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椭圆 36"/>
          <p:cNvSpPr txBox="1"/>
          <p:nvPr/>
        </p:nvSpPr>
        <p:spPr>
          <a:xfrm rot="0" flipH="0" flipV="0">
            <a:off x="673774" y="5460597"/>
            <a:ext cx="454519" cy="454519"/>
          </a:xfrm>
          <a:prstGeom prst="ellipse">
            <a:avLst/>
          </a:prstGeom>
          <a:gradFill>
            <a:gsLst>
              <a:gs pos="0">
                <a:schemeClr val="accent2"/>
              </a:gs>
              <a:gs pos="100000">
                <a:schemeClr val="accent2">
                  <a:lumMod val="60000"/>
                  <a:lumOff val="40000"/>
                </a:schemeClr>
              </a:gs>
            </a:gsLst>
            <a:lin ang="2700000" scaled="0"/>
          </a:gra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91440" tIns="45720" rIns="91440" bIns="45720" rtlCol="0" anchor="ctr"/>
          <a:lstStyle/>
          <a:p>
            <a:pPr algn="ctr">
              <a:lnSpc>
                <a:spcPct val="110000"/>
              </a:lnSpc>
            </a:pPr>
            <a:endParaRPr kumimoji="1" lang="zh-CN" altLang="en-US"/>
          </a:p>
        </p:txBody>
      </p:sp>
      <p:sp>
        <p:nvSpPr>
          <p:cNvPr id="9" name="箭头: 右 37"/>
          <p:cNvSpPr txBox="1"/>
          <p:nvPr/>
        </p:nvSpPr>
        <p:spPr>
          <a:xfrm rot="0" flipH="0" flipV="0">
            <a:off x="792373" y="5628352"/>
            <a:ext cx="217321" cy="119009"/>
          </a:xfrm>
          <a:prstGeom prst="rightArrow">
            <a:avLst>
              <a:gd name="adj1" fmla="val 23912"/>
              <a:gd name="adj2" fmla="val 69565"/>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角 38"/>
          <p:cNvSpPr txBox="1"/>
          <p:nvPr/>
        </p:nvSpPr>
        <p:spPr>
          <a:xfrm rot="0" flipH="0" flipV="0">
            <a:off x="1128291" y="5460597"/>
            <a:ext cx="5011424" cy="454518"/>
          </a:xfrm>
          <a:prstGeom prst="roundRect">
            <a:avLst>
              <a:gd name="adj" fmla="val 50000"/>
            </a:avLst>
          </a:prstGeom>
          <a:solidFill>
            <a:schemeClr val="bg1">
              <a:alpha val="30000"/>
            </a:schemeClr>
          </a:solidFill>
          <a:ln w="12700" cap="sq">
            <a:noFill/>
            <a:prstDash val="solid"/>
            <a:miter/>
          </a:ln>
          <a:effectLst>
            <a:outerShdw dist="38100" blurRad="50800" dir="5400000" sx="100000" sy="100000" kx="0" ky="0" algn="t" rotWithShape="0">
              <a:schemeClr val="accent1">
                <a:lumMod val="50000"/>
                <a:alpha val="25000"/>
              </a:schemeClr>
            </a:outerShdw>
          </a:effectLst>
        </p:spPr>
        <p:txBody>
          <a:bodyPr vert="horz" wrap="square" lIns="0" tIns="0" rIns="0" bIns="0" rtlCol="0" anchor="ctr"/>
          <a:lstStyle/>
          <a:p>
            <a:pPr algn="ctr">
              <a:lnSpc>
                <a:spcPct val="110000"/>
              </a:lnSpc>
            </a:pPr>
            <a:endParaRPr kumimoji="1" lang="zh-CN" altLang="en-US"/>
          </a:p>
        </p:txBody>
      </p:sp>
      <p:sp>
        <p:nvSpPr>
          <p:cNvPr id="11" name="11"/>
          <p:cNvSpPr txBox="1"/>
          <p:nvPr/>
        </p:nvSpPr>
        <p:spPr>
          <a:xfrm rot="0" flipH="0" flipV="0">
            <a:off x="1395718"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PPT主讲人：喜传播</a:t>
            </a:r>
            <a:endParaRPr kumimoji="1" lang="zh-CN" altLang="en-US"/>
          </a:p>
        </p:txBody>
      </p:sp>
      <p:sp>
        <p:nvSpPr>
          <p:cNvPr id="12" name="15"/>
          <p:cNvSpPr txBox="1"/>
          <p:nvPr/>
        </p:nvSpPr>
        <p:spPr>
          <a:xfrm rot="0" flipH="0" flipV="0">
            <a:off x="3833413" y="5533968"/>
            <a:ext cx="1897161" cy="307777"/>
          </a:xfrm>
          <a:prstGeom prst="rect">
            <a:avLst/>
          </a:prstGeom>
          <a:noFill/>
          <a:ln w="15875" cap="sq">
            <a:noFill/>
          </a:ln>
          <a:effectLst/>
        </p:spPr>
        <p:txBody>
          <a:bodyPr vert="horz" wrap="square" lIns="0" tIns="0" rIns="0" bIns="0" rtlCol="0" anchor="ctr"/>
          <a:lstStyle/>
          <a:p>
            <a:pPr algn="ctr">
              <a:lnSpc>
                <a:spcPct val="110000"/>
              </a:lnSpc>
            </a:pPr>
            <a:r>
              <a:rPr kumimoji="1" lang="en-US" altLang="zh-CN" sz="1400">
                <a:ln w="12700">
                  <a:noFill/>
                </a:ln>
                <a:solidFill>
                  <a:srgbClr val="FFFFFF">
                    <a:alpha val="100000"/>
                  </a:srgbClr>
                </a:solidFill>
                <a:latin typeface="OPPOSans H"/>
                <a:ea typeface="OPPOSans H"/>
                <a:cs typeface="OPPOSans H"/>
              </a:rPr>
              <a:t>2026.4</a:t>
            </a:r>
            <a:endParaRPr kumimoji="1" lang="zh-CN" altLang="en-US"/>
          </a:p>
        </p:txBody>
      </p:sp>
      <p:cxnSp>
        <p:nvCxnSpPr>
          <p:cNvPr id="13" name="直接连接符 41"/>
          <p:cNvCxnSpPr/>
          <p:nvPr/>
        </p:nvCxnSpPr>
        <p:spPr>
          <a:xfrm rot="0" flipH="0" flipV="0">
            <a:off x="3563146" y="5552032"/>
            <a:ext cx="0" cy="271649"/>
          </a:xfrm>
          <a:prstGeom prst="line">
            <a:avLst/>
          </a:prstGeom>
          <a:noFill/>
          <a:ln w="12700" cap="sq">
            <a:solidFill>
              <a:schemeClr val="bg1"/>
            </a:solidFill>
            <a:prstDash val="solid"/>
            <a:miter/>
          </a:ln>
        </p:spPr>
      </p:cxnSp>
      <p:sp>
        <p:nvSpPr>
          <p:cNvPr id="14" name="任意多边形: 形状 17"/>
          <p:cNvSpPr txBox="1"/>
          <p:nvPr/>
        </p:nvSpPr>
        <p:spPr>
          <a:xfrm rot="0" flipH="0" flipV="0">
            <a:off x="6088320" y="1835302"/>
            <a:ext cx="1126900" cy="887881"/>
          </a:xfrm>
          <a:custGeom>
            <a:avLst/>
            <a:gdLst>
              <a:gd name="csX0" fmla="*/ 563665 w 1126900"/>
              <a:gd name="csY0" fmla="*/ 388921 h 887881"/>
              <a:gd name="csX1" fmla="*/ 618545 w 1126900"/>
              <a:gd name="csY1" fmla="*/ 443839 h 887881"/>
              <a:gd name="csX2" fmla="*/ 563286 w 1126900"/>
              <a:gd name="csY2" fmla="*/ 499060 h 887881"/>
              <a:gd name="csX3" fmla="*/ 508406 w 1126900"/>
              <a:gd name="csY3" fmla="*/ 443460 h 887881"/>
              <a:gd name="csX4" fmla="*/ 563665 w 1126900"/>
              <a:gd name="csY4" fmla="*/ 388921 h 887881"/>
              <a:gd name="csX5" fmla="*/ 344524 w 1126900"/>
              <a:gd name="csY5" fmla="*/ 388921 h 887881"/>
              <a:gd name="csX6" fmla="*/ 399821 w 1126900"/>
              <a:gd name="csY6" fmla="*/ 444332 h 887881"/>
              <a:gd name="csX7" fmla="*/ 344562 w 1126900"/>
              <a:gd name="csY7" fmla="*/ 499060 h 887881"/>
              <a:gd name="csX8" fmla="*/ 344524 w 1126900"/>
              <a:gd name="csY8" fmla="*/ 499060 h 887881"/>
              <a:gd name="csX9" fmla="*/ 289303 w 1126900"/>
              <a:gd name="csY9" fmla="*/ 443650 h 887881"/>
              <a:gd name="csX10" fmla="*/ 344524 w 1126900"/>
              <a:gd name="csY10" fmla="*/ 388921 h 887881"/>
              <a:gd name="csX11" fmla="*/ 785837 w 1126900"/>
              <a:gd name="csY11" fmla="*/ 388769 h 887881"/>
              <a:gd name="csX12" fmla="*/ 837611 w 1126900"/>
              <a:gd name="csY12" fmla="*/ 444937 h 887881"/>
              <a:gd name="csX13" fmla="*/ 778262 w 1126900"/>
              <a:gd name="csY13" fmla="*/ 499136 h 887881"/>
              <a:gd name="csX14" fmla="*/ 727207 w 1126900"/>
              <a:gd name="csY14" fmla="*/ 441604 h 887881"/>
              <a:gd name="csX15" fmla="*/ 785837 w 1126900"/>
              <a:gd name="csY15" fmla="*/ 388769 h 887881"/>
              <a:gd name="csX16" fmla="*/ 594117 w 1126900"/>
              <a:gd name="csY16" fmla="*/ 48733 h 887881"/>
              <a:gd name="csX17" fmla="*/ 453906 w 1126900"/>
              <a:gd name="csY17" fmla="*/ 57936 h 887881"/>
              <a:gd name="csX18" fmla="*/ 268056 w 1126900"/>
              <a:gd name="csY18" fmla="*/ 123269 h 887881"/>
              <a:gd name="csX19" fmla="*/ 97810 w 1126900"/>
              <a:gd name="csY19" fmla="*/ 287228 h 887881"/>
              <a:gd name="csX20" fmla="*/ 66526 w 1126900"/>
              <a:gd name="csY20" fmla="*/ 524928 h 887881"/>
              <a:gd name="csX21" fmla="*/ 96031 w 1126900"/>
              <a:gd name="csY21" fmla="*/ 595374 h 887881"/>
              <a:gd name="csX22" fmla="*/ 111748 w 1126900"/>
              <a:gd name="csY22" fmla="*/ 657375 h 887881"/>
              <a:gd name="csX23" fmla="*/ 94250 w 1126900"/>
              <a:gd name="csY23" fmla="*/ 738767 h 887881"/>
              <a:gd name="csX24" fmla="*/ 65693 w 1126900"/>
              <a:gd name="csY24" fmla="*/ 811106 h 887881"/>
              <a:gd name="csX25" fmla="*/ 65731 w 1126900"/>
              <a:gd name="csY25" fmla="*/ 811031 h 887881"/>
              <a:gd name="csX26" fmla="*/ 77434 w 1126900"/>
              <a:gd name="csY26" fmla="*/ 803721 h 887881"/>
              <a:gd name="csX27" fmla="*/ 169431 w 1126900"/>
              <a:gd name="csY27" fmla="*/ 759257 h 887881"/>
              <a:gd name="csX28" fmla="*/ 266086 w 1126900"/>
              <a:gd name="csY28" fmla="*/ 763612 h 887881"/>
              <a:gd name="csX29" fmla="*/ 322481 w 1126900"/>
              <a:gd name="csY29" fmla="*/ 788875 h 887881"/>
              <a:gd name="csX30" fmla="*/ 572036 w 1126900"/>
              <a:gd name="csY30" fmla="*/ 839967 h 887881"/>
              <a:gd name="csX31" fmla="*/ 680508 w 1126900"/>
              <a:gd name="csY31" fmla="*/ 830157 h 887881"/>
              <a:gd name="csX32" fmla="*/ 903513 w 1126900"/>
              <a:gd name="csY32" fmla="*/ 742100 h 887881"/>
              <a:gd name="csX33" fmla="*/ 1049291 w 1126900"/>
              <a:gd name="csY33" fmla="*/ 576778 h 887881"/>
              <a:gd name="csX34" fmla="*/ 1073000 w 1126900"/>
              <a:gd name="csY34" fmla="*/ 383997 h 887881"/>
              <a:gd name="csX35" fmla="*/ 974679 w 1126900"/>
              <a:gd name="csY35" fmla="*/ 204700 h 887881"/>
              <a:gd name="csX36" fmla="*/ 789549 w 1126900"/>
              <a:gd name="csY36" fmla="*/ 87440 h 887881"/>
              <a:gd name="csX37" fmla="*/ 594117 w 1126900"/>
              <a:gd name="csY37" fmla="*/ 48733 h 887881"/>
              <a:gd name="csX38" fmla="*/ 529115 w 1126900"/>
              <a:gd name="csY38" fmla="*/ 1073 h 887881"/>
              <a:gd name="csX39" fmla="*/ 613887 w 1126900"/>
              <a:gd name="csY39" fmla="*/ 1541 h 887881"/>
              <a:gd name="csX40" fmla="*/ 863745 w 1126900"/>
              <a:gd name="csY40" fmla="*/ 67178 h 887881"/>
              <a:gd name="csX41" fmla="*/ 1041716 w 1126900"/>
              <a:gd name="csY41" fmla="*/ 208108 h 887881"/>
              <a:gd name="csX42" fmla="*/ 1123487 w 1126900"/>
              <a:gd name="csY42" fmla="*/ 395208 h 887881"/>
              <a:gd name="csX43" fmla="*/ 1072849 w 1126900"/>
              <a:gd name="csY43" fmla="*/ 634650 h 887881"/>
              <a:gd name="csX44" fmla="*/ 908020 w 1126900"/>
              <a:gd name="csY44" fmla="*/ 796260 h 887881"/>
              <a:gd name="csX45" fmla="*/ 681606 w 1126900"/>
              <a:gd name="csY45" fmla="*/ 878523 h 887881"/>
              <a:gd name="csX46" fmla="*/ 580482 w 1126900"/>
              <a:gd name="csY46" fmla="*/ 887840 h 887881"/>
              <a:gd name="csX47" fmla="*/ 580520 w 1126900"/>
              <a:gd name="csY47" fmla="*/ 887878 h 887881"/>
              <a:gd name="csX48" fmla="*/ 299567 w 1126900"/>
              <a:gd name="csY48" fmla="*/ 831445 h 887881"/>
              <a:gd name="csX49" fmla="*/ 253436 w 1126900"/>
              <a:gd name="csY49" fmla="*/ 810690 h 887881"/>
              <a:gd name="csX50" fmla="*/ 180604 w 1126900"/>
              <a:gd name="csY50" fmla="*/ 805880 h 887881"/>
              <a:gd name="csX51" fmla="*/ 87471 w 1126900"/>
              <a:gd name="csY51" fmla="*/ 854586 h 887881"/>
              <a:gd name="csX52" fmla="*/ 56414 w 1126900"/>
              <a:gd name="csY52" fmla="*/ 876516 h 887881"/>
              <a:gd name="csX53" fmla="*/ 13957 w 1126900"/>
              <a:gd name="csY53" fmla="*/ 876629 h 887881"/>
              <a:gd name="csX54" fmla="*/ 2860 w 1126900"/>
              <a:gd name="csY54" fmla="*/ 835043 h 887881"/>
              <a:gd name="csX55" fmla="*/ 45051 w 1126900"/>
              <a:gd name="csY55" fmla="*/ 733085 h 887881"/>
              <a:gd name="csX56" fmla="*/ 61489 w 1126900"/>
              <a:gd name="csY56" fmla="*/ 675138 h 887881"/>
              <a:gd name="csX57" fmla="*/ 50922 w 1126900"/>
              <a:gd name="csY57" fmla="*/ 612228 h 887881"/>
              <a:gd name="csX58" fmla="*/ 15812 w 1126900"/>
              <a:gd name="csY58" fmla="*/ 519209 h 887881"/>
              <a:gd name="csX59" fmla="*/ 40658 w 1126900"/>
              <a:gd name="csY59" fmla="*/ 293818 h 887881"/>
              <a:gd name="csX60" fmla="*/ 202495 w 1126900"/>
              <a:gd name="csY60" fmla="*/ 107362 h 887881"/>
              <a:gd name="csX61" fmla="*/ 444853 w 1126900"/>
              <a:gd name="csY61" fmla="*/ 10858 h 887881"/>
              <a:gd name="csX62" fmla="*/ 529115 w 1126900"/>
              <a:gd name="csY62" fmla="*/ 1073 h 887881"/>
            </a:gdLst>
            <a:rect l="l" t="t" r="r" b="b"/>
            <a:pathLst>
              <a:path w="1126900" h="887881">
                <a:moveTo>
                  <a:pt x="563665" y="388921"/>
                </a:moveTo>
                <a:cubicBezTo>
                  <a:pt x="594343" y="388921"/>
                  <a:pt x="618507" y="413161"/>
                  <a:pt x="618545" y="443839"/>
                </a:cubicBezTo>
                <a:cubicBezTo>
                  <a:pt x="618583" y="474896"/>
                  <a:pt x="594381" y="499098"/>
                  <a:pt x="563286" y="499060"/>
                </a:cubicBezTo>
                <a:cubicBezTo>
                  <a:pt x="532343" y="499060"/>
                  <a:pt x="508292" y="474669"/>
                  <a:pt x="508406" y="443460"/>
                </a:cubicBezTo>
                <a:cubicBezTo>
                  <a:pt x="508520" y="412896"/>
                  <a:pt x="532835" y="388921"/>
                  <a:pt x="563665" y="388921"/>
                </a:cubicBezTo>
                <a:close/>
                <a:moveTo>
                  <a:pt x="344524" y="388921"/>
                </a:moveTo>
                <a:cubicBezTo>
                  <a:pt x="375164" y="388921"/>
                  <a:pt x="399896" y="413691"/>
                  <a:pt x="399821" y="444332"/>
                </a:cubicBezTo>
                <a:cubicBezTo>
                  <a:pt x="399745" y="474480"/>
                  <a:pt x="374899" y="499060"/>
                  <a:pt x="344562" y="499060"/>
                </a:cubicBezTo>
                <a:lnTo>
                  <a:pt x="344524" y="499060"/>
                </a:lnTo>
                <a:cubicBezTo>
                  <a:pt x="313542" y="499060"/>
                  <a:pt x="289038" y="474442"/>
                  <a:pt x="289303" y="443650"/>
                </a:cubicBezTo>
                <a:cubicBezTo>
                  <a:pt x="289568" y="412972"/>
                  <a:pt x="313808" y="388959"/>
                  <a:pt x="344524" y="388921"/>
                </a:cubicBezTo>
                <a:close/>
                <a:moveTo>
                  <a:pt x="785837" y="388769"/>
                </a:moveTo>
                <a:cubicBezTo>
                  <a:pt x="814318" y="390209"/>
                  <a:pt x="838369" y="415546"/>
                  <a:pt x="837611" y="444937"/>
                </a:cubicBezTo>
                <a:cubicBezTo>
                  <a:pt x="837422" y="474820"/>
                  <a:pt x="811894" y="500954"/>
                  <a:pt x="778262" y="499136"/>
                </a:cubicBezTo>
                <a:cubicBezTo>
                  <a:pt x="750083" y="497621"/>
                  <a:pt x="725843" y="471412"/>
                  <a:pt x="727207" y="441604"/>
                </a:cubicBezTo>
                <a:cubicBezTo>
                  <a:pt x="728684" y="409752"/>
                  <a:pt x="755802" y="387254"/>
                  <a:pt x="785837" y="388769"/>
                </a:cubicBezTo>
                <a:close/>
                <a:moveTo>
                  <a:pt x="594117" y="48733"/>
                </a:moveTo>
                <a:cubicBezTo>
                  <a:pt x="546963" y="46763"/>
                  <a:pt x="500264" y="49831"/>
                  <a:pt x="453906" y="57936"/>
                </a:cubicBezTo>
                <a:cubicBezTo>
                  <a:pt x="388421" y="69412"/>
                  <a:pt x="326193" y="90508"/>
                  <a:pt x="268056" y="123269"/>
                </a:cubicBezTo>
                <a:cubicBezTo>
                  <a:pt x="197117" y="163227"/>
                  <a:pt x="137919" y="215494"/>
                  <a:pt x="97810" y="287228"/>
                </a:cubicBezTo>
                <a:cubicBezTo>
                  <a:pt x="55921" y="362143"/>
                  <a:pt x="44862" y="441377"/>
                  <a:pt x="66526" y="524928"/>
                </a:cubicBezTo>
                <a:cubicBezTo>
                  <a:pt x="73003" y="549925"/>
                  <a:pt x="84668" y="572498"/>
                  <a:pt x="96031" y="595374"/>
                </a:cubicBezTo>
                <a:cubicBezTo>
                  <a:pt x="105726" y="614842"/>
                  <a:pt x="112771" y="635218"/>
                  <a:pt x="111748" y="657375"/>
                </a:cubicBezTo>
                <a:cubicBezTo>
                  <a:pt x="110461" y="685439"/>
                  <a:pt x="104173" y="712557"/>
                  <a:pt x="94250" y="738767"/>
                </a:cubicBezTo>
                <a:cubicBezTo>
                  <a:pt x="85236" y="762589"/>
                  <a:pt x="75578" y="786109"/>
                  <a:pt x="65693" y="811106"/>
                </a:cubicBezTo>
                <a:lnTo>
                  <a:pt x="65731" y="811031"/>
                </a:lnTo>
                <a:cubicBezTo>
                  <a:pt x="70276" y="808190"/>
                  <a:pt x="73874" y="805956"/>
                  <a:pt x="77434" y="803721"/>
                </a:cubicBezTo>
                <a:cubicBezTo>
                  <a:pt x="106370" y="785314"/>
                  <a:pt x="136215" y="768763"/>
                  <a:pt x="169431" y="759257"/>
                </a:cubicBezTo>
                <a:cubicBezTo>
                  <a:pt x="202079" y="749901"/>
                  <a:pt x="234386" y="748652"/>
                  <a:pt x="266086" y="763612"/>
                </a:cubicBezTo>
                <a:cubicBezTo>
                  <a:pt x="284721" y="772399"/>
                  <a:pt x="303468" y="780997"/>
                  <a:pt x="322481" y="788875"/>
                </a:cubicBezTo>
                <a:cubicBezTo>
                  <a:pt x="402321" y="822052"/>
                  <a:pt x="485265" y="840497"/>
                  <a:pt x="572036" y="839967"/>
                </a:cubicBezTo>
                <a:cubicBezTo>
                  <a:pt x="608433" y="839740"/>
                  <a:pt x="644679" y="836596"/>
                  <a:pt x="680508" y="830157"/>
                </a:cubicBezTo>
                <a:cubicBezTo>
                  <a:pt x="760688" y="815727"/>
                  <a:pt x="835756" y="787966"/>
                  <a:pt x="903513" y="742100"/>
                </a:cubicBezTo>
                <a:cubicBezTo>
                  <a:pt x="966308" y="699604"/>
                  <a:pt x="1017060" y="646202"/>
                  <a:pt x="1049291" y="576778"/>
                </a:cubicBezTo>
                <a:cubicBezTo>
                  <a:pt x="1077887" y="515156"/>
                  <a:pt x="1086067" y="450770"/>
                  <a:pt x="1073000" y="383997"/>
                </a:cubicBezTo>
                <a:cubicBezTo>
                  <a:pt x="1059290" y="313853"/>
                  <a:pt x="1024219" y="255148"/>
                  <a:pt x="974679" y="204700"/>
                </a:cubicBezTo>
                <a:cubicBezTo>
                  <a:pt x="922185" y="151259"/>
                  <a:pt x="859389" y="113574"/>
                  <a:pt x="789549" y="87440"/>
                </a:cubicBezTo>
                <a:cubicBezTo>
                  <a:pt x="726563" y="63882"/>
                  <a:pt x="661343" y="51536"/>
                  <a:pt x="594117" y="48733"/>
                </a:cubicBezTo>
                <a:close/>
                <a:moveTo>
                  <a:pt x="529115" y="1073"/>
                </a:moveTo>
                <a:cubicBezTo>
                  <a:pt x="557284" y="-494"/>
                  <a:pt x="585538" y="-352"/>
                  <a:pt x="613887" y="1541"/>
                </a:cubicBezTo>
                <a:cubicBezTo>
                  <a:pt x="701339" y="7412"/>
                  <a:pt x="785042" y="28053"/>
                  <a:pt x="863745" y="67178"/>
                </a:cubicBezTo>
                <a:cubicBezTo>
                  <a:pt x="932941" y="101605"/>
                  <a:pt x="993578" y="147131"/>
                  <a:pt x="1041716" y="208108"/>
                </a:cubicBezTo>
                <a:cubicBezTo>
                  <a:pt x="1085234" y="263253"/>
                  <a:pt x="1114057" y="325026"/>
                  <a:pt x="1123487" y="395208"/>
                </a:cubicBezTo>
                <a:cubicBezTo>
                  <a:pt x="1135039" y="481031"/>
                  <a:pt x="1117048" y="560681"/>
                  <a:pt x="1072849" y="634650"/>
                </a:cubicBezTo>
                <a:cubicBezTo>
                  <a:pt x="1032097" y="702899"/>
                  <a:pt x="975398" y="755166"/>
                  <a:pt x="908020" y="796260"/>
                </a:cubicBezTo>
                <a:cubicBezTo>
                  <a:pt x="838142" y="838906"/>
                  <a:pt x="762317" y="865343"/>
                  <a:pt x="681606" y="878523"/>
                </a:cubicBezTo>
                <a:cubicBezTo>
                  <a:pt x="644224" y="884621"/>
                  <a:pt x="606615" y="887348"/>
                  <a:pt x="580482" y="887840"/>
                </a:cubicBezTo>
                <a:lnTo>
                  <a:pt x="580520" y="887878"/>
                </a:lnTo>
                <a:cubicBezTo>
                  <a:pt x="475077" y="888181"/>
                  <a:pt x="385732" y="867464"/>
                  <a:pt x="299567" y="831445"/>
                </a:cubicBezTo>
                <a:cubicBezTo>
                  <a:pt x="284001" y="824931"/>
                  <a:pt x="268207" y="818720"/>
                  <a:pt x="253436" y="810690"/>
                </a:cubicBezTo>
                <a:cubicBezTo>
                  <a:pt x="229613" y="797699"/>
                  <a:pt x="205525" y="798116"/>
                  <a:pt x="180604" y="805880"/>
                </a:cubicBezTo>
                <a:cubicBezTo>
                  <a:pt x="146593" y="816447"/>
                  <a:pt x="116748" y="835005"/>
                  <a:pt x="87471" y="854586"/>
                </a:cubicBezTo>
                <a:cubicBezTo>
                  <a:pt x="76942" y="861631"/>
                  <a:pt x="66716" y="869130"/>
                  <a:pt x="56414" y="876516"/>
                </a:cubicBezTo>
                <a:cubicBezTo>
                  <a:pt x="42703" y="886287"/>
                  <a:pt x="26606" y="886363"/>
                  <a:pt x="13957" y="876629"/>
                </a:cubicBezTo>
                <a:cubicBezTo>
                  <a:pt x="1079" y="866744"/>
                  <a:pt x="-3542" y="850534"/>
                  <a:pt x="2860" y="835043"/>
                </a:cubicBezTo>
                <a:cubicBezTo>
                  <a:pt x="16873" y="801032"/>
                  <a:pt x="31947" y="767437"/>
                  <a:pt x="45051" y="733085"/>
                </a:cubicBezTo>
                <a:cubicBezTo>
                  <a:pt x="52172" y="714375"/>
                  <a:pt x="56565" y="694605"/>
                  <a:pt x="61489" y="675138"/>
                </a:cubicBezTo>
                <a:cubicBezTo>
                  <a:pt x="67132" y="652792"/>
                  <a:pt x="61830" y="631923"/>
                  <a:pt x="50922" y="612228"/>
                </a:cubicBezTo>
                <a:cubicBezTo>
                  <a:pt x="34712" y="582913"/>
                  <a:pt x="22668" y="552084"/>
                  <a:pt x="15812" y="519209"/>
                </a:cubicBezTo>
                <a:cubicBezTo>
                  <a:pt x="-398" y="441301"/>
                  <a:pt x="7897" y="366120"/>
                  <a:pt x="40658" y="293818"/>
                </a:cubicBezTo>
                <a:cubicBezTo>
                  <a:pt x="76071" y="215683"/>
                  <a:pt x="132276" y="155311"/>
                  <a:pt x="202495" y="107362"/>
                </a:cubicBezTo>
                <a:cubicBezTo>
                  <a:pt x="276047" y="57179"/>
                  <a:pt x="357364" y="26273"/>
                  <a:pt x="444853" y="10858"/>
                </a:cubicBezTo>
                <a:cubicBezTo>
                  <a:pt x="472862" y="5916"/>
                  <a:pt x="500946" y="2640"/>
                  <a:pt x="529115" y="1073"/>
                </a:cubicBezTo>
                <a:close/>
              </a:path>
            </a:pathLst>
          </a:custGeom>
          <a:solidFill>
            <a:schemeClr val="bg1">
              <a:alpha val="20000"/>
            </a:schemeClr>
          </a:solidFill>
          <a:ln w="9525" cap="flat">
            <a:noFill/>
            <a:prstDash val="solid"/>
            <a:miter/>
          </a:ln>
        </p:spPr>
        <p:txBody>
          <a:bodyPr vert="horz" wrap="square" lIns="0" tIns="0" rIns="0" bIns="0" rtlCol="0" anchor="ctr"/>
          <a:lstStyle/>
          <a:p>
            <a:pPr algn="l">
              <a:lnSpc>
                <a:spcPct val="110000"/>
              </a:lnSpc>
            </a:pPr>
            <a:endParaRPr kumimoji="1" lang="zh-CN" altLang="en-US"/>
          </a:p>
        </p:txBody>
      </p:sp>
      <p:sp>
        <p:nvSpPr>
          <p:cNvPr id="15" name="4"/>
          <p:cNvSpPr txBox="1"/>
          <p:nvPr/>
        </p:nvSpPr>
        <p:spPr>
          <a:xfrm rot="0" flipH="0" flipV="0">
            <a:off x="622300" y="581927"/>
            <a:ext cx="5885467" cy="2689098"/>
          </a:xfrm>
          <a:prstGeom prst="rect">
            <a:avLst/>
          </a:prstGeom>
          <a:noFill/>
          <a:ln>
            <a:noFill/>
          </a:ln>
        </p:spPr>
        <p:txBody>
          <a:bodyPr vert="horz" wrap="square" lIns="0" tIns="0" rIns="0" bIns="0" rtlCol="0" anchor="ctr"/>
          <a:lstStyle/>
          <a:p>
            <a:pPr algn="l">
              <a:lnSpc>
                <a:spcPct val="110000"/>
              </a:lnSpc>
            </a:pPr>
            <a:r>
              <a:rPr kumimoji="1" lang="en-US" altLang="zh-CN" sz="4700">
                <a:ln w="12700">
                  <a:noFill/>
                </a:ln>
                <a:solidFill>
                  <a:srgbClr val="FFFFFF">
                    <a:alpha val="100000"/>
                  </a:srgbClr>
                </a:solidFill>
                <a:latin typeface="OPPOSans H"/>
                <a:ea typeface="OPPOSans H"/>
                <a:cs typeface="OPPOSans H"/>
              </a:rPr>
              <a:t>谢谢大家</a:t>
            </a:r>
            <a:endParaRPr kumimoji="1" lang="zh-CN" altLang="en-US"/>
          </a:p>
        </p:txBody>
      </p:sp>
      <p:sp>
        <p:nvSpPr>
          <p:cNvPr id="16" name="标题 1"/>
          <p:cNvSpPr txBox="1"/>
          <p:nvPr/>
        </p:nvSpPr>
        <p:spPr>
          <a:xfrm rot="0" flipH="0" flipV="0">
            <a:off x="673298" y="3275476"/>
            <a:ext cx="4808500" cy="609605"/>
          </a:xfrm>
          <a:prstGeom prst="rect">
            <a:avLst/>
          </a:prstGeom>
          <a:noFill/>
          <a:ln cap="sq">
            <a:noFill/>
          </a:ln>
        </p:spPr>
        <p:txBody>
          <a:bodyPr vert="horz" wrap="square" lIns="0" tIns="0" rIns="0" bIns="0" rtlCol="0" anchor="t"/>
          <a:lstStyle/>
          <a:p>
            <a:pPr algn="l">
              <a:lnSpc>
                <a:spcPct val="150000"/>
              </a:lnSpc>
            </a:pPr>
            <a:r>
              <a:rPr kumimoji="1" lang="en-US" altLang="zh-CN" sz="1600" b="1">
                <a:ln w="12700">
                  <a:noFill/>
                </a:ln>
                <a:solidFill>
                  <a:srgbClr val="FFFFFF">
                    <a:alpha val="100000"/>
                  </a:srgbClr>
                </a:solidFill>
                <a:latin typeface="Source Han Sans"/>
                <a:ea typeface="Source Han Sans"/>
                <a:cs typeface="Source Han Sans"/>
              </a:rPr>
              <a:t>如果喜欢我们的内容，欢迎多多点赞、收藏、转发。也可以关注我们，第一时间收到更新～</a:t>
            </a:r>
            <a:endParaRPr kumimoji="1" lang="zh-CN" altLang="en-US"/>
          </a:p>
        </p:txBody>
      </p:sp>
    </p:spTree>
  </p:cSld>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0" y="0"/>
            <a:ext cx="12192000" cy="6858000"/>
          </a:xfrm>
          <a:custGeom>
            <a:avLst/>
            <a:gdLst>
              <a:gd name="connsiteX0" fmla="*/ 0 w 12192000"/>
              <a:gd name="connsiteY0" fmla="*/ 0 h 6858000"/>
              <a:gd name="connsiteX1" fmla="*/ 12192000 w 12192000"/>
              <a:gd name="connsiteY1" fmla="*/ 0 h 6858000"/>
              <a:gd name="connsiteX2" fmla="*/ 12192000 w 12192000"/>
              <a:gd name="connsiteY2" fmla="*/ 6858000 h 6858000"/>
              <a:gd name="connsiteX3" fmla="*/ 0 w 12192000"/>
              <a:gd name="connsiteY3" fmla="*/ 6858000 h 6858000"/>
            </a:gdLst>
            <a:rect l="l" t="t" r="r" b="b"/>
            <a:pathLst>
              <a:path w="12192000" h="6858000">
                <a:moveTo>
                  <a:pt x="0" y="0"/>
                </a:moveTo>
                <a:lnTo>
                  <a:pt x="12192000" y="0"/>
                </a:lnTo>
                <a:lnTo>
                  <a:pt x="12192000" y="6858000"/>
                </a:lnTo>
                <a:lnTo>
                  <a:pt x="0" y="6858000"/>
                </a:lnTo>
                <a:close/>
              </a:path>
            </a:pathLst>
          </a:custGeom>
          <a:solidFill>
            <a:schemeClr val="bg1"/>
          </a:solidFill>
          <a:ln w="19050" cap="sq">
            <a:noFill/>
            <a:miter/>
          </a:ln>
        </p:spPr>
        <p:txBody>
          <a:bodyPr vert="horz" wrap="square" lIns="91440" tIns="45720" rIns="91440" bIns="45720" rtlCol="0" anchor="ctr"/>
          <a:lstStyle/>
          <a:p>
            <a:pPr algn="ctr">
              <a:lnSpc>
                <a:spcPct val="100000"/>
              </a:lnSpc>
            </a:pPr>
            <a:endParaRPr kumimoji="1" lang="zh-CN" altLang="en-US"/>
          </a:p>
        </p:txBody>
      </p:sp>
      <p:sp>
        <p:nvSpPr>
          <p:cNvPr id="4" name="标题 1"/>
          <p:cNvSpPr txBox="1"/>
          <p:nvPr/>
        </p:nvSpPr>
        <p:spPr>
          <a:xfrm rot="16200000" flipH="0" flipV="0">
            <a:off x="2729780" y="773637"/>
            <a:ext cx="1315152" cy="5133702"/>
          </a:xfrm>
          <a:custGeom>
            <a:avLst/>
            <a:gdLst>
              <a:gd name="connsiteX0" fmla="*/ 1315152 w 1315152"/>
              <a:gd name="connsiteY0" fmla="*/ 2085318 h 4932863"/>
              <a:gd name="connsiteX1" fmla="*/ 1315152 w 1315152"/>
              <a:gd name="connsiteY1" fmla="*/ 4488893 h 4932863"/>
              <a:gd name="connsiteX2" fmla="*/ 1248206 w 1315152"/>
              <a:gd name="connsiteY2" fmla="*/ 4612409 h 4932863"/>
              <a:gd name="connsiteX3" fmla="*/ 711737 w 1315152"/>
              <a:gd name="connsiteY3" fmla="*/ 4918274 h 4932863"/>
              <a:gd name="connsiteX4" fmla="*/ 603417 w 1315152"/>
              <a:gd name="connsiteY4" fmla="*/ 4918274 h 4932863"/>
              <a:gd name="connsiteX5" fmla="*/ 66946 w 1315152"/>
              <a:gd name="connsiteY5" fmla="*/ 4612409 h 4932863"/>
              <a:gd name="connsiteX6" fmla="*/ 1 w 1315152"/>
              <a:gd name="connsiteY6" fmla="*/ 4488893 h 4932863"/>
              <a:gd name="connsiteX7" fmla="*/ 1 w 1315152"/>
              <a:gd name="connsiteY7" fmla="*/ 2847553 h 4932863"/>
              <a:gd name="connsiteX8" fmla="*/ 0 w 1315152"/>
              <a:gd name="connsiteY8" fmla="*/ 2847545 h 4932863"/>
              <a:gd name="connsiteX9" fmla="*/ 0 w 1315152"/>
              <a:gd name="connsiteY9" fmla="*/ 443970 h 4932863"/>
              <a:gd name="connsiteX10" fmla="*/ 66945 w 1315152"/>
              <a:gd name="connsiteY10" fmla="*/ 320454 h 4932863"/>
              <a:gd name="connsiteX11" fmla="*/ 603416 w 1315152"/>
              <a:gd name="connsiteY11" fmla="*/ 14590 h 4932863"/>
              <a:gd name="connsiteX12" fmla="*/ 711736 w 1315152"/>
              <a:gd name="connsiteY12" fmla="*/ 14590 h 4932863"/>
              <a:gd name="connsiteX13" fmla="*/ 1248205 w 1315152"/>
              <a:gd name="connsiteY13" fmla="*/ 320454 h 4932863"/>
              <a:gd name="connsiteX14" fmla="*/ 1315151 w 1315152"/>
              <a:gd name="connsiteY14" fmla="*/ 443970 h 4932863"/>
              <a:gd name="connsiteX15" fmla="*/ 1315151 w 1315152"/>
              <a:gd name="connsiteY15" fmla="*/ 2085310 h 4932863"/>
            </a:gdLst>
            <a:rect l="l" t="t" r="r" b="b"/>
            <a:pathLst>
              <a:path w="1315152" h="4932863">
                <a:moveTo>
                  <a:pt x="1315152" y="2085318"/>
                </a:moveTo>
                <a:lnTo>
                  <a:pt x="1315152" y="4488893"/>
                </a:lnTo>
                <a:cubicBezTo>
                  <a:pt x="1315152" y="4541211"/>
                  <a:pt x="1289244" y="4589012"/>
                  <a:pt x="1248206" y="4612409"/>
                </a:cubicBezTo>
                <a:lnTo>
                  <a:pt x="711737" y="4918274"/>
                </a:lnTo>
                <a:cubicBezTo>
                  <a:pt x="677616" y="4937727"/>
                  <a:pt x="637537" y="4937727"/>
                  <a:pt x="603417" y="4918274"/>
                </a:cubicBezTo>
                <a:lnTo>
                  <a:pt x="66946" y="4612409"/>
                </a:lnTo>
                <a:cubicBezTo>
                  <a:pt x="25909" y="4589012"/>
                  <a:pt x="1" y="4541211"/>
                  <a:pt x="1" y="4488893"/>
                </a:cubicBezTo>
                <a:lnTo>
                  <a:pt x="1" y="2847553"/>
                </a:lnTo>
                <a:lnTo>
                  <a:pt x="0" y="2847545"/>
                </a:lnTo>
                <a:lnTo>
                  <a:pt x="0" y="443970"/>
                </a:lnTo>
                <a:cubicBezTo>
                  <a:pt x="0" y="391652"/>
                  <a:pt x="25908" y="343852"/>
                  <a:pt x="66945" y="320454"/>
                </a:cubicBezTo>
                <a:lnTo>
                  <a:pt x="603416" y="14590"/>
                </a:lnTo>
                <a:cubicBezTo>
                  <a:pt x="637537" y="-4864"/>
                  <a:pt x="677615" y="-4864"/>
                  <a:pt x="711736" y="14590"/>
                </a:cubicBezTo>
                <a:lnTo>
                  <a:pt x="1248205" y="320454"/>
                </a:lnTo>
                <a:cubicBezTo>
                  <a:pt x="1289243" y="343852"/>
                  <a:pt x="1315151" y="391652"/>
                  <a:pt x="1315151" y="443970"/>
                </a:cubicBezTo>
                <a:lnTo>
                  <a:pt x="1315151" y="2085310"/>
                </a:lnTo>
                <a:close/>
              </a:path>
            </a:pathLst>
          </a:custGeom>
          <a:solidFill>
            <a:schemeClr val="bg1">
              <a:alpha val="73000"/>
            </a:schemeClr>
          </a:solidFill>
          <a:ln w="19050" cap="flat">
            <a:solidFill>
              <a:schemeClr val="bg1"/>
            </a:solid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16200000" flipH="0" flipV="0">
            <a:off x="1061817" y="2909580"/>
            <a:ext cx="758540" cy="861818"/>
          </a:xfrm>
          <a:custGeom>
            <a:avLst/>
            <a:gdLst>
              <a:gd name="connsiteX0" fmla="*/ 970749 w 1780502"/>
              <a:gd name="connsiteY0" fmla="*/ 19018 h 2022919"/>
              <a:gd name="connsiteX1" fmla="*/ 1681001 w 1780502"/>
              <a:gd name="connsiteY1" fmla="*/ 374144 h 2022919"/>
              <a:gd name="connsiteX2" fmla="*/ 1780502 w 1780502"/>
              <a:gd name="connsiteY2" fmla="*/ 535141 h 2022919"/>
              <a:gd name="connsiteX3" fmla="*/ 1780502 w 1780502"/>
              <a:gd name="connsiteY3" fmla="*/ 1487780 h 2022919"/>
              <a:gd name="connsiteX4" fmla="*/ 1681001 w 1780502"/>
              <a:gd name="connsiteY4" fmla="*/ 1648777 h 2022919"/>
              <a:gd name="connsiteX5" fmla="*/ 970749 w 1780502"/>
              <a:gd name="connsiteY5" fmla="*/ 2003902 h 2022919"/>
              <a:gd name="connsiteX6" fmla="*/ 809753 w 1780502"/>
              <a:gd name="connsiteY6" fmla="*/ 2003902 h 2022919"/>
              <a:gd name="connsiteX7" fmla="*/ 99502 w 1780502"/>
              <a:gd name="connsiteY7" fmla="*/ 1648777 h 2022919"/>
              <a:gd name="connsiteX8" fmla="*/ 0 w 1780502"/>
              <a:gd name="connsiteY8" fmla="*/ 1487780 h 2022919"/>
              <a:gd name="connsiteX9" fmla="*/ 0 w 1780502"/>
              <a:gd name="connsiteY9" fmla="*/ 535141 h 2022919"/>
              <a:gd name="connsiteX10" fmla="*/ 99502 w 1780502"/>
              <a:gd name="connsiteY10" fmla="*/ 374144 h 2022919"/>
              <a:gd name="connsiteX11" fmla="*/ 809753 w 1780502"/>
              <a:gd name="connsiteY11" fmla="*/ 19018 h 2022919"/>
              <a:gd name="connsiteX12" fmla="*/ 970749 w 1780502"/>
              <a:gd name="connsiteY12" fmla="*/ 19018 h 2022919"/>
            </a:gdLst>
            <a:rect l="l" t="t" r="r" b="b"/>
            <a:pathLst>
              <a:path w="1780502" h="2022919">
                <a:moveTo>
                  <a:pt x="970749" y="19018"/>
                </a:moveTo>
                <a:lnTo>
                  <a:pt x="1681001" y="374144"/>
                </a:lnTo>
                <a:cubicBezTo>
                  <a:pt x="1741995" y="404641"/>
                  <a:pt x="1780502" y="466947"/>
                  <a:pt x="1780502" y="535141"/>
                </a:cubicBezTo>
                <a:lnTo>
                  <a:pt x="1780502" y="1487780"/>
                </a:lnTo>
                <a:cubicBezTo>
                  <a:pt x="1780502" y="1555974"/>
                  <a:pt x="1741995" y="1618280"/>
                  <a:pt x="1681001" y="1648777"/>
                </a:cubicBezTo>
                <a:lnTo>
                  <a:pt x="970749" y="2003902"/>
                </a:lnTo>
                <a:cubicBezTo>
                  <a:pt x="920035" y="2029259"/>
                  <a:pt x="860467" y="2029259"/>
                  <a:pt x="809753" y="2003902"/>
                </a:cubicBezTo>
                <a:lnTo>
                  <a:pt x="99502" y="1648777"/>
                </a:lnTo>
                <a:cubicBezTo>
                  <a:pt x="38507" y="1618280"/>
                  <a:pt x="0" y="1555974"/>
                  <a:pt x="0" y="1487780"/>
                </a:cubicBezTo>
                <a:lnTo>
                  <a:pt x="0" y="535141"/>
                </a:lnTo>
                <a:cubicBezTo>
                  <a:pt x="0" y="466947"/>
                  <a:pt x="38507" y="404641"/>
                  <a:pt x="99502" y="374144"/>
                </a:cubicBezTo>
                <a:lnTo>
                  <a:pt x="809753" y="19018"/>
                </a:lnTo>
                <a:cubicBezTo>
                  <a:pt x="860467" y="-6339"/>
                  <a:pt x="920035" y="-6339"/>
                  <a:pt x="970749" y="19018"/>
                </a:cubicBezTo>
              </a:path>
            </a:pathLst>
          </a:custGeom>
          <a:gradFill>
            <a:gsLst>
              <a:gs pos="0">
                <a:schemeClr val="accent1"/>
              </a:gs>
              <a:gs pos="100000">
                <a:schemeClr val="accent1">
                  <a:lumMod val="60000"/>
                  <a:lumOff val="40000"/>
                </a:schemeClr>
              </a:gs>
            </a:gsLst>
            <a:path path="circle">
              <a:fillToRect t="100000" l="100000"/>
            </a:path>
            <a:tileRect b="-100000" r="-100000"/>
          </a:gradFill>
          <a:ln w="1905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966835" y="2771133"/>
            <a:ext cx="3465402" cy="1138710"/>
          </a:xfrm>
          <a:prstGeom prst="rect">
            <a:avLst/>
          </a:prstGeom>
          <a:noFill/>
          <a:ln cap="sq">
            <a:noFill/>
          </a:ln>
        </p:spPr>
        <p:txBody>
          <a:bodyPr vert="horz" wrap="square" lIns="0" tIns="0" rIns="0" bIns="0" rtlCol="0" anchor="ctr"/>
          <a:lstStyle/>
          <a:p>
            <a:pPr algn="l">
              <a:lnSpc>
                <a:spcPct val="120000"/>
              </a:lnSpc>
            </a:pPr>
            <a:r>
              <a:rPr kumimoji="1" lang="en-US" altLang="zh-CN" sz="1800">
                <a:ln w="12700">
                  <a:noFill/>
                </a:ln>
                <a:solidFill>
                  <a:srgbClr val="000000">
                    <a:alpha val="100000"/>
                  </a:srgbClr>
                </a:solidFill>
                <a:latin typeface="OPPOSans H"/>
                <a:ea typeface="OPPOSans H"/>
                <a:cs typeface="OPPOSans H"/>
              </a:rPr>
              <a:t>数字营销的边界与核心定义</a:t>
            </a:r>
            <a:endParaRPr kumimoji="1" lang="zh-CN" altLang="en-US"/>
          </a:p>
        </p:txBody>
      </p:sp>
      <p:sp>
        <p:nvSpPr>
          <p:cNvPr id="7" name="标题 1"/>
          <p:cNvSpPr txBox="1"/>
          <p:nvPr/>
        </p:nvSpPr>
        <p:spPr>
          <a:xfrm rot="16200000" flipH="0" flipV="0">
            <a:off x="8124742" y="773637"/>
            <a:ext cx="1315152" cy="5133702"/>
          </a:xfrm>
          <a:custGeom>
            <a:avLst/>
            <a:gdLst>
              <a:gd name="connsiteX0" fmla="*/ 1315152 w 1315152"/>
              <a:gd name="connsiteY0" fmla="*/ 2085318 h 4932863"/>
              <a:gd name="connsiteX1" fmla="*/ 1315152 w 1315152"/>
              <a:gd name="connsiteY1" fmla="*/ 4488893 h 4932863"/>
              <a:gd name="connsiteX2" fmla="*/ 1248206 w 1315152"/>
              <a:gd name="connsiteY2" fmla="*/ 4612409 h 4932863"/>
              <a:gd name="connsiteX3" fmla="*/ 711737 w 1315152"/>
              <a:gd name="connsiteY3" fmla="*/ 4918274 h 4932863"/>
              <a:gd name="connsiteX4" fmla="*/ 603417 w 1315152"/>
              <a:gd name="connsiteY4" fmla="*/ 4918274 h 4932863"/>
              <a:gd name="connsiteX5" fmla="*/ 66946 w 1315152"/>
              <a:gd name="connsiteY5" fmla="*/ 4612409 h 4932863"/>
              <a:gd name="connsiteX6" fmla="*/ 1 w 1315152"/>
              <a:gd name="connsiteY6" fmla="*/ 4488893 h 4932863"/>
              <a:gd name="connsiteX7" fmla="*/ 1 w 1315152"/>
              <a:gd name="connsiteY7" fmla="*/ 2847553 h 4932863"/>
              <a:gd name="connsiteX8" fmla="*/ 0 w 1315152"/>
              <a:gd name="connsiteY8" fmla="*/ 2847545 h 4932863"/>
              <a:gd name="connsiteX9" fmla="*/ 0 w 1315152"/>
              <a:gd name="connsiteY9" fmla="*/ 443970 h 4932863"/>
              <a:gd name="connsiteX10" fmla="*/ 66945 w 1315152"/>
              <a:gd name="connsiteY10" fmla="*/ 320454 h 4932863"/>
              <a:gd name="connsiteX11" fmla="*/ 603416 w 1315152"/>
              <a:gd name="connsiteY11" fmla="*/ 14590 h 4932863"/>
              <a:gd name="connsiteX12" fmla="*/ 711736 w 1315152"/>
              <a:gd name="connsiteY12" fmla="*/ 14590 h 4932863"/>
              <a:gd name="connsiteX13" fmla="*/ 1248205 w 1315152"/>
              <a:gd name="connsiteY13" fmla="*/ 320454 h 4932863"/>
              <a:gd name="connsiteX14" fmla="*/ 1315151 w 1315152"/>
              <a:gd name="connsiteY14" fmla="*/ 443970 h 4932863"/>
              <a:gd name="connsiteX15" fmla="*/ 1315151 w 1315152"/>
              <a:gd name="connsiteY15" fmla="*/ 2085310 h 4932863"/>
            </a:gdLst>
            <a:rect l="l" t="t" r="r" b="b"/>
            <a:pathLst>
              <a:path w="1315152" h="4932863">
                <a:moveTo>
                  <a:pt x="1315152" y="2085318"/>
                </a:moveTo>
                <a:lnTo>
                  <a:pt x="1315152" y="4488893"/>
                </a:lnTo>
                <a:cubicBezTo>
                  <a:pt x="1315152" y="4541211"/>
                  <a:pt x="1289244" y="4589012"/>
                  <a:pt x="1248206" y="4612409"/>
                </a:cubicBezTo>
                <a:lnTo>
                  <a:pt x="711737" y="4918274"/>
                </a:lnTo>
                <a:cubicBezTo>
                  <a:pt x="677616" y="4937727"/>
                  <a:pt x="637537" y="4937727"/>
                  <a:pt x="603417" y="4918274"/>
                </a:cubicBezTo>
                <a:lnTo>
                  <a:pt x="66946" y="4612409"/>
                </a:lnTo>
                <a:cubicBezTo>
                  <a:pt x="25909" y="4589012"/>
                  <a:pt x="1" y="4541211"/>
                  <a:pt x="1" y="4488893"/>
                </a:cubicBezTo>
                <a:lnTo>
                  <a:pt x="1" y="2847553"/>
                </a:lnTo>
                <a:lnTo>
                  <a:pt x="0" y="2847545"/>
                </a:lnTo>
                <a:lnTo>
                  <a:pt x="0" y="443970"/>
                </a:lnTo>
                <a:cubicBezTo>
                  <a:pt x="0" y="391652"/>
                  <a:pt x="25908" y="343852"/>
                  <a:pt x="66945" y="320454"/>
                </a:cubicBezTo>
                <a:lnTo>
                  <a:pt x="603416" y="14590"/>
                </a:lnTo>
                <a:cubicBezTo>
                  <a:pt x="637537" y="-4864"/>
                  <a:pt x="677615" y="-4864"/>
                  <a:pt x="711736" y="14590"/>
                </a:cubicBezTo>
                <a:lnTo>
                  <a:pt x="1248205" y="320454"/>
                </a:lnTo>
                <a:cubicBezTo>
                  <a:pt x="1289243" y="343852"/>
                  <a:pt x="1315151" y="391652"/>
                  <a:pt x="1315151" y="443970"/>
                </a:cubicBezTo>
                <a:lnTo>
                  <a:pt x="1315151" y="2085310"/>
                </a:lnTo>
                <a:close/>
              </a:path>
            </a:pathLst>
          </a:custGeom>
          <a:solidFill>
            <a:schemeClr val="bg1">
              <a:alpha val="73000"/>
            </a:schemeClr>
          </a:solidFill>
          <a:ln w="19050" cap="flat">
            <a:solidFill>
              <a:schemeClr val="bg1"/>
            </a:solid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16200000" flipH="0" flipV="0">
            <a:off x="6456778" y="2909580"/>
            <a:ext cx="758540" cy="861818"/>
          </a:xfrm>
          <a:custGeom>
            <a:avLst/>
            <a:gdLst>
              <a:gd name="connsiteX0" fmla="*/ 970749 w 1780502"/>
              <a:gd name="connsiteY0" fmla="*/ 19018 h 2022919"/>
              <a:gd name="connsiteX1" fmla="*/ 1681001 w 1780502"/>
              <a:gd name="connsiteY1" fmla="*/ 374144 h 2022919"/>
              <a:gd name="connsiteX2" fmla="*/ 1780502 w 1780502"/>
              <a:gd name="connsiteY2" fmla="*/ 535141 h 2022919"/>
              <a:gd name="connsiteX3" fmla="*/ 1780502 w 1780502"/>
              <a:gd name="connsiteY3" fmla="*/ 1487780 h 2022919"/>
              <a:gd name="connsiteX4" fmla="*/ 1681001 w 1780502"/>
              <a:gd name="connsiteY4" fmla="*/ 1648777 h 2022919"/>
              <a:gd name="connsiteX5" fmla="*/ 970749 w 1780502"/>
              <a:gd name="connsiteY5" fmla="*/ 2003902 h 2022919"/>
              <a:gd name="connsiteX6" fmla="*/ 809753 w 1780502"/>
              <a:gd name="connsiteY6" fmla="*/ 2003902 h 2022919"/>
              <a:gd name="connsiteX7" fmla="*/ 99502 w 1780502"/>
              <a:gd name="connsiteY7" fmla="*/ 1648777 h 2022919"/>
              <a:gd name="connsiteX8" fmla="*/ 0 w 1780502"/>
              <a:gd name="connsiteY8" fmla="*/ 1487780 h 2022919"/>
              <a:gd name="connsiteX9" fmla="*/ 0 w 1780502"/>
              <a:gd name="connsiteY9" fmla="*/ 535141 h 2022919"/>
              <a:gd name="connsiteX10" fmla="*/ 99502 w 1780502"/>
              <a:gd name="connsiteY10" fmla="*/ 374144 h 2022919"/>
              <a:gd name="connsiteX11" fmla="*/ 809753 w 1780502"/>
              <a:gd name="connsiteY11" fmla="*/ 19018 h 2022919"/>
              <a:gd name="connsiteX12" fmla="*/ 970749 w 1780502"/>
              <a:gd name="connsiteY12" fmla="*/ 19018 h 2022919"/>
            </a:gdLst>
            <a:rect l="l" t="t" r="r" b="b"/>
            <a:pathLst>
              <a:path w="1780502" h="2022919">
                <a:moveTo>
                  <a:pt x="970749" y="19018"/>
                </a:moveTo>
                <a:lnTo>
                  <a:pt x="1681001" y="374144"/>
                </a:lnTo>
                <a:cubicBezTo>
                  <a:pt x="1741995" y="404641"/>
                  <a:pt x="1780502" y="466947"/>
                  <a:pt x="1780502" y="535141"/>
                </a:cubicBezTo>
                <a:lnTo>
                  <a:pt x="1780502" y="1487780"/>
                </a:lnTo>
                <a:cubicBezTo>
                  <a:pt x="1780502" y="1555974"/>
                  <a:pt x="1741995" y="1618280"/>
                  <a:pt x="1681001" y="1648777"/>
                </a:cubicBezTo>
                <a:lnTo>
                  <a:pt x="970749" y="2003902"/>
                </a:lnTo>
                <a:cubicBezTo>
                  <a:pt x="920035" y="2029259"/>
                  <a:pt x="860467" y="2029259"/>
                  <a:pt x="809753" y="2003902"/>
                </a:cubicBezTo>
                <a:lnTo>
                  <a:pt x="99502" y="1648777"/>
                </a:lnTo>
                <a:cubicBezTo>
                  <a:pt x="38507" y="1618280"/>
                  <a:pt x="0" y="1555974"/>
                  <a:pt x="0" y="1487780"/>
                </a:cubicBezTo>
                <a:lnTo>
                  <a:pt x="0" y="535141"/>
                </a:lnTo>
                <a:cubicBezTo>
                  <a:pt x="0" y="466947"/>
                  <a:pt x="38507" y="404641"/>
                  <a:pt x="99502" y="374144"/>
                </a:cubicBezTo>
                <a:lnTo>
                  <a:pt x="809753" y="19018"/>
                </a:lnTo>
                <a:cubicBezTo>
                  <a:pt x="860467" y="-6339"/>
                  <a:pt x="920035" y="-6339"/>
                  <a:pt x="970749" y="19018"/>
                </a:cubicBezTo>
              </a:path>
            </a:pathLst>
          </a:custGeom>
          <a:gradFill>
            <a:gsLst>
              <a:gs pos="0">
                <a:schemeClr val="accent1"/>
              </a:gs>
              <a:gs pos="100000">
                <a:schemeClr val="accent1">
                  <a:lumMod val="60000"/>
                  <a:lumOff val="40000"/>
                </a:schemeClr>
              </a:gs>
            </a:gsLst>
            <a:path path="circle">
              <a:fillToRect t="100000" l="100000"/>
            </a:path>
            <a:tileRect b="-100000" r="-100000"/>
          </a:gradFill>
          <a:ln w="1905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7361797" y="2771133"/>
            <a:ext cx="3465402" cy="1138710"/>
          </a:xfrm>
          <a:prstGeom prst="rect">
            <a:avLst/>
          </a:prstGeom>
          <a:noFill/>
          <a:ln cap="sq">
            <a:noFill/>
          </a:ln>
        </p:spPr>
        <p:txBody>
          <a:bodyPr vert="horz" wrap="square" lIns="0" tIns="0" rIns="0" bIns="0" rtlCol="0" anchor="ctr"/>
          <a:lstStyle/>
          <a:p>
            <a:pPr algn="l">
              <a:lnSpc>
                <a:spcPct val="120000"/>
              </a:lnSpc>
            </a:pPr>
            <a:r>
              <a:rPr kumimoji="1" lang="en-US" altLang="zh-CN" sz="1800">
                <a:ln w="12700">
                  <a:noFill/>
                </a:ln>
                <a:solidFill>
                  <a:srgbClr val="000000">
                    <a:alpha val="100000"/>
                  </a:srgbClr>
                </a:solidFill>
                <a:latin typeface="OPPOSans H"/>
                <a:ea typeface="OPPOSans H"/>
                <a:cs typeface="OPPOSans H"/>
              </a:rPr>
              <a:t>驱动变革的关键技术趋势</a:t>
            </a:r>
            <a:endParaRPr kumimoji="1" lang="zh-CN" altLang="en-US"/>
          </a:p>
        </p:txBody>
      </p:sp>
      <p:sp>
        <p:nvSpPr>
          <p:cNvPr id="10" name="标题 1"/>
          <p:cNvSpPr txBox="1"/>
          <p:nvPr/>
        </p:nvSpPr>
        <p:spPr>
          <a:xfrm rot="16200000" flipH="0" flipV="0">
            <a:off x="2729780" y="2351080"/>
            <a:ext cx="1315152" cy="5133702"/>
          </a:xfrm>
          <a:custGeom>
            <a:avLst/>
            <a:gdLst>
              <a:gd name="connsiteX0" fmla="*/ 1315152 w 1315152"/>
              <a:gd name="connsiteY0" fmla="*/ 2085318 h 4932863"/>
              <a:gd name="connsiteX1" fmla="*/ 1315152 w 1315152"/>
              <a:gd name="connsiteY1" fmla="*/ 4488893 h 4932863"/>
              <a:gd name="connsiteX2" fmla="*/ 1248206 w 1315152"/>
              <a:gd name="connsiteY2" fmla="*/ 4612409 h 4932863"/>
              <a:gd name="connsiteX3" fmla="*/ 711737 w 1315152"/>
              <a:gd name="connsiteY3" fmla="*/ 4918274 h 4932863"/>
              <a:gd name="connsiteX4" fmla="*/ 603417 w 1315152"/>
              <a:gd name="connsiteY4" fmla="*/ 4918274 h 4932863"/>
              <a:gd name="connsiteX5" fmla="*/ 66946 w 1315152"/>
              <a:gd name="connsiteY5" fmla="*/ 4612409 h 4932863"/>
              <a:gd name="connsiteX6" fmla="*/ 1 w 1315152"/>
              <a:gd name="connsiteY6" fmla="*/ 4488893 h 4932863"/>
              <a:gd name="connsiteX7" fmla="*/ 1 w 1315152"/>
              <a:gd name="connsiteY7" fmla="*/ 2847553 h 4932863"/>
              <a:gd name="connsiteX8" fmla="*/ 0 w 1315152"/>
              <a:gd name="connsiteY8" fmla="*/ 2847545 h 4932863"/>
              <a:gd name="connsiteX9" fmla="*/ 0 w 1315152"/>
              <a:gd name="connsiteY9" fmla="*/ 443970 h 4932863"/>
              <a:gd name="connsiteX10" fmla="*/ 66945 w 1315152"/>
              <a:gd name="connsiteY10" fmla="*/ 320454 h 4932863"/>
              <a:gd name="connsiteX11" fmla="*/ 603416 w 1315152"/>
              <a:gd name="connsiteY11" fmla="*/ 14590 h 4932863"/>
              <a:gd name="connsiteX12" fmla="*/ 711736 w 1315152"/>
              <a:gd name="connsiteY12" fmla="*/ 14590 h 4932863"/>
              <a:gd name="connsiteX13" fmla="*/ 1248205 w 1315152"/>
              <a:gd name="connsiteY13" fmla="*/ 320454 h 4932863"/>
              <a:gd name="connsiteX14" fmla="*/ 1315151 w 1315152"/>
              <a:gd name="connsiteY14" fmla="*/ 443970 h 4932863"/>
              <a:gd name="connsiteX15" fmla="*/ 1315151 w 1315152"/>
              <a:gd name="connsiteY15" fmla="*/ 2085310 h 4932863"/>
            </a:gdLst>
            <a:rect l="l" t="t" r="r" b="b"/>
            <a:pathLst>
              <a:path w="1315152" h="4932863">
                <a:moveTo>
                  <a:pt x="1315152" y="2085318"/>
                </a:moveTo>
                <a:lnTo>
                  <a:pt x="1315152" y="4488893"/>
                </a:lnTo>
                <a:cubicBezTo>
                  <a:pt x="1315152" y="4541211"/>
                  <a:pt x="1289244" y="4589012"/>
                  <a:pt x="1248206" y="4612409"/>
                </a:cubicBezTo>
                <a:lnTo>
                  <a:pt x="711737" y="4918274"/>
                </a:lnTo>
                <a:cubicBezTo>
                  <a:pt x="677616" y="4937727"/>
                  <a:pt x="637537" y="4937727"/>
                  <a:pt x="603417" y="4918274"/>
                </a:cubicBezTo>
                <a:lnTo>
                  <a:pt x="66946" y="4612409"/>
                </a:lnTo>
                <a:cubicBezTo>
                  <a:pt x="25909" y="4589012"/>
                  <a:pt x="1" y="4541211"/>
                  <a:pt x="1" y="4488893"/>
                </a:cubicBezTo>
                <a:lnTo>
                  <a:pt x="1" y="2847553"/>
                </a:lnTo>
                <a:lnTo>
                  <a:pt x="0" y="2847545"/>
                </a:lnTo>
                <a:lnTo>
                  <a:pt x="0" y="443970"/>
                </a:lnTo>
                <a:cubicBezTo>
                  <a:pt x="0" y="391652"/>
                  <a:pt x="25908" y="343852"/>
                  <a:pt x="66945" y="320454"/>
                </a:cubicBezTo>
                <a:lnTo>
                  <a:pt x="603416" y="14590"/>
                </a:lnTo>
                <a:cubicBezTo>
                  <a:pt x="637537" y="-4864"/>
                  <a:pt x="677615" y="-4864"/>
                  <a:pt x="711736" y="14590"/>
                </a:cubicBezTo>
                <a:lnTo>
                  <a:pt x="1248205" y="320454"/>
                </a:lnTo>
                <a:cubicBezTo>
                  <a:pt x="1289243" y="343852"/>
                  <a:pt x="1315151" y="391652"/>
                  <a:pt x="1315151" y="443970"/>
                </a:cubicBezTo>
                <a:lnTo>
                  <a:pt x="1315151" y="2085310"/>
                </a:lnTo>
                <a:close/>
              </a:path>
            </a:pathLst>
          </a:custGeom>
          <a:solidFill>
            <a:schemeClr val="bg1">
              <a:alpha val="73000"/>
            </a:schemeClr>
          </a:solidFill>
          <a:ln w="19050" cap="flat">
            <a:solidFill>
              <a:schemeClr val="bg1"/>
            </a:solid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16200000" flipH="0" flipV="0">
            <a:off x="1061817" y="4487023"/>
            <a:ext cx="758540" cy="861818"/>
          </a:xfrm>
          <a:custGeom>
            <a:avLst/>
            <a:gdLst>
              <a:gd name="connsiteX0" fmla="*/ 970749 w 1780502"/>
              <a:gd name="connsiteY0" fmla="*/ 19018 h 2022919"/>
              <a:gd name="connsiteX1" fmla="*/ 1681001 w 1780502"/>
              <a:gd name="connsiteY1" fmla="*/ 374144 h 2022919"/>
              <a:gd name="connsiteX2" fmla="*/ 1780502 w 1780502"/>
              <a:gd name="connsiteY2" fmla="*/ 535141 h 2022919"/>
              <a:gd name="connsiteX3" fmla="*/ 1780502 w 1780502"/>
              <a:gd name="connsiteY3" fmla="*/ 1487780 h 2022919"/>
              <a:gd name="connsiteX4" fmla="*/ 1681001 w 1780502"/>
              <a:gd name="connsiteY4" fmla="*/ 1648777 h 2022919"/>
              <a:gd name="connsiteX5" fmla="*/ 970749 w 1780502"/>
              <a:gd name="connsiteY5" fmla="*/ 2003902 h 2022919"/>
              <a:gd name="connsiteX6" fmla="*/ 809753 w 1780502"/>
              <a:gd name="connsiteY6" fmla="*/ 2003902 h 2022919"/>
              <a:gd name="connsiteX7" fmla="*/ 99502 w 1780502"/>
              <a:gd name="connsiteY7" fmla="*/ 1648777 h 2022919"/>
              <a:gd name="connsiteX8" fmla="*/ 0 w 1780502"/>
              <a:gd name="connsiteY8" fmla="*/ 1487780 h 2022919"/>
              <a:gd name="connsiteX9" fmla="*/ 0 w 1780502"/>
              <a:gd name="connsiteY9" fmla="*/ 535141 h 2022919"/>
              <a:gd name="connsiteX10" fmla="*/ 99502 w 1780502"/>
              <a:gd name="connsiteY10" fmla="*/ 374144 h 2022919"/>
              <a:gd name="connsiteX11" fmla="*/ 809753 w 1780502"/>
              <a:gd name="connsiteY11" fmla="*/ 19018 h 2022919"/>
              <a:gd name="connsiteX12" fmla="*/ 970749 w 1780502"/>
              <a:gd name="connsiteY12" fmla="*/ 19018 h 2022919"/>
            </a:gdLst>
            <a:rect l="l" t="t" r="r" b="b"/>
            <a:pathLst>
              <a:path w="1780502" h="2022919">
                <a:moveTo>
                  <a:pt x="970749" y="19018"/>
                </a:moveTo>
                <a:lnTo>
                  <a:pt x="1681001" y="374144"/>
                </a:lnTo>
                <a:cubicBezTo>
                  <a:pt x="1741995" y="404641"/>
                  <a:pt x="1780502" y="466947"/>
                  <a:pt x="1780502" y="535141"/>
                </a:cubicBezTo>
                <a:lnTo>
                  <a:pt x="1780502" y="1487780"/>
                </a:lnTo>
                <a:cubicBezTo>
                  <a:pt x="1780502" y="1555974"/>
                  <a:pt x="1741995" y="1618280"/>
                  <a:pt x="1681001" y="1648777"/>
                </a:cubicBezTo>
                <a:lnTo>
                  <a:pt x="970749" y="2003902"/>
                </a:lnTo>
                <a:cubicBezTo>
                  <a:pt x="920035" y="2029259"/>
                  <a:pt x="860467" y="2029259"/>
                  <a:pt x="809753" y="2003902"/>
                </a:cubicBezTo>
                <a:lnTo>
                  <a:pt x="99502" y="1648777"/>
                </a:lnTo>
                <a:cubicBezTo>
                  <a:pt x="38507" y="1618280"/>
                  <a:pt x="0" y="1555974"/>
                  <a:pt x="0" y="1487780"/>
                </a:cubicBezTo>
                <a:lnTo>
                  <a:pt x="0" y="535141"/>
                </a:lnTo>
                <a:cubicBezTo>
                  <a:pt x="0" y="466947"/>
                  <a:pt x="38507" y="404641"/>
                  <a:pt x="99502" y="374144"/>
                </a:cubicBezTo>
                <a:lnTo>
                  <a:pt x="809753" y="19018"/>
                </a:lnTo>
                <a:cubicBezTo>
                  <a:pt x="860467" y="-6339"/>
                  <a:pt x="920035" y="-6339"/>
                  <a:pt x="970749" y="19018"/>
                </a:cubicBezTo>
              </a:path>
            </a:pathLst>
          </a:custGeom>
          <a:gradFill>
            <a:gsLst>
              <a:gs pos="0">
                <a:schemeClr val="accent1"/>
              </a:gs>
              <a:gs pos="100000">
                <a:schemeClr val="accent1">
                  <a:lumMod val="60000"/>
                  <a:lumOff val="40000"/>
                </a:schemeClr>
              </a:gs>
            </a:gsLst>
            <a:path path="circle">
              <a:fillToRect t="100000" l="100000"/>
            </a:path>
            <a:tileRect b="-100000" r="-100000"/>
          </a:gradFill>
          <a:ln w="1905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2" name="标题 1"/>
          <p:cNvSpPr txBox="1"/>
          <p:nvPr/>
        </p:nvSpPr>
        <p:spPr>
          <a:xfrm rot="0" flipH="0" flipV="0">
            <a:off x="1966835" y="4348576"/>
            <a:ext cx="3465402" cy="1138710"/>
          </a:xfrm>
          <a:prstGeom prst="rect">
            <a:avLst/>
          </a:prstGeom>
          <a:noFill/>
          <a:ln cap="sq">
            <a:noFill/>
          </a:ln>
        </p:spPr>
        <p:txBody>
          <a:bodyPr vert="horz" wrap="square" lIns="0" tIns="0" rIns="0" bIns="0" rtlCol="0" anchor="ctr"/>
          <a:lstStyle/>
          <a:p>
            <a:pPr algn="l">
              <a:lnSpc>
                <a:spcPct val="120000"/>
              </a:lnSpc>
            </a:pPr>
            <a:r>
              <a:rPr kumimoji="1" lang="en-US" altLang="zh-CN" sz="1800">
                <a:ln w="12700">
                  <a:noFill/>
                </a:ln>
                <a:solidFill>
                  <a:srgbClr val="000000">
                    <a:alpha val="100000"/>
                  </a:srgbClr>
                </a:solidFill>
                <a:latin typeface="OPPOSans H"/>
                <a:ea typeface="OPPOSans H"/>
                <a:cs typeface="OPPOSans H"/>
              </a:rPr>
              <a:t>行业增长的新机会与场景</a:t>
            </a:r>
            <a:endParaRPr kumimoji="1" lang="zh-CN" altLang="en-US"/>
          </a:p>
        </p:txBody>
      </p:sp>
      <p:sp>
        <p:nvSpPr>
          <p:cNvPr id="13" name="标题 1"/>
          <p:cNvSpPr txBox="1"/>
          <p:nvPr/>
        </p:nvSpPr>
        <p:spPr>
          <a:xfrm rot="16200000" flipH="0" flipV="0">
            <a:off x="8124742" y="2351080"/>
            <a:ext cx="1315152" cy="5133702"/>
          </a:xfrm>
          <a:custGeom>
            <a:avLst/>
            <a:gdLst>
              <a:gd name="connsiteX0" fmla="*/ 1315152 w 1315152"/>
              <a:gd name="connsiteY0" fmla="*/ 2085318 h 4932863"/>
              <a:gd name="connsiteX1" fmla="*/ 1315152 w 1315152"/>
              <a:gd name="connsiteY1" fmla="*/ 4488893 h 4932863"/>
              <a:gd name="connsiteX2" fmla="*/ 1248206 w 1315152"/>
              <a:gd name="connsiteY2" fmla="*/ 4612409 h 4932863"/>
              <a:gd name="connsiteX3" fmla="*/ 711737 w 1315152"/>
              <a:gd name="connsiteY3" fmla="*/ 4918274 h 4932863"/>
              <a:gd name="connsiteX4" fmla="*/ 603417 w 1315152"/>
              <a:gd name="connsiteY4" fmla="*/ 4918274 h 4932863"/>
              <a:gd name="connsiteX5" fmla="*/ 66946 w 1315152"/>
              <a:gd name="connsiteY5" fmla="*/ 4612409 h 4932863"/>
              <a:gd name="connsiteX6" fmla="*/ 1 w 1315152"/>
              <a:gd name="connsiteY6" fmla="*/ 4488893 h 4932863"/>
              <a:gd name="connsiteX7" fmla="*/ 1 w 1315152"/>
              <a:gd name="connsiteY7" fmla="*/ 2847553 h 4932863"/>
              <a:gd name="connsiteX8" fmla="*/ 0 w 1315152"/>
              <a:gd name="connsiteY8" fmla="*/ 2847545 h 4932863"/>
              <a:gd name="connsiteX9" fmla="*/ 0 w 1315152"/>
              <a:gd name="connsiteY9" fmla="*/ 443970 h 4932863"/>
              <a:gd name="connsiteX10" fmla="*/ 66945 w 1315152"/>
              <a:gd name="connsiteY10" fmla="*/ 320454 h 4932863"/>
              <a:gd name="connsiteX11" fmla="*/ 603416 w 1315152"/>
              <a:gd name="connsiteY11" fmla="*/ 14590 h 4932863"/>
              <a:gd name="connsiteX12" fmla="*/ 711736 w 1315152"/>
              <a:gd name="connsiteY12" fmla="*/ 14590 h 4932863"/>
              <a:gd name="connsiteX13" fmla="*/ 1248205 w 1315152"/>
              <a:gd name="connsiteY13" fmla="*/ 320454 h 4932863"/>
              <a:gd name="connsiteX14" fmla="*/ 1315151 w 1315152"/>
              <a:gd name="connsiteY14" fmla="*/ 443970 h 4932863"/>
              <a:gd name="connsiteX15" fmla="*/ 1315151 w 1315152"/>
              <a:gd name="connsiteY15" fmla="*/ 2085310 h 4932863"/>
            </a:gdLst>
            <a:rect l="l" t="t" r="r" b="b"/>
            <a:pathLst>
              <a:path w="1315152" h="4932863">
                <a:moveTo>
                  <a:pt x="1315152" y="2085318"/>
                </a:moveTo>
                <a:lnTo>
                  <a:pt x="1315152" y="4488893"/>
                </a:lnTo>
                <a:cubicBezTo>
                  <a:pt x="1315152" y="4541211"/>
                  <a:pt x="1289244" y="4589012"/>
                  <a:pt x="1248206" y="4612409"/>
                </a:cubicBezTo>
                <a:lnTo>
                  <a:pt x="711737" y="4918274"/>
                </a:lnTo>
                <a:cubicBezTo>
                  <a:pt x="677616" y="4937727"/>
                  <a:pt x="637537" y="4937727"/>
                  <a:pt x="603417" y="4918274"/>
                </a:cubicBezTo>
                <a:lnTo>
                  <a:pt x="66946" y="4612409"/>
                </a:lnTo>
                <a:cubicBezTo>
                  <a:pt x="25909" y="4589012"/>
                  <a:pt x="1" y="4541211"/>
                  <a:pt x="1" y="4488893"/>
                </a:cubicBezTo>
                <a:lnTo>
                  <a:pt x="1" y="2847553"/>
                </a:lnTo>
                <a:lnTo>
                  <a:pt x="0" y="2847545"/>
                </a:lnTo>
                <a:lnTo>
                  <a:pt x="0" y="443970"/>
                </a:lnTo>
                <a:cubicBezTo>
                  <a:pt x="0" y="391652"/>
                  <a:pt x="25908" y="343852"/>
                  <a:pt x="66945" y="320454"/>
                </a:cubicBezTo>
                <a:lnTo>
                  <a:pt x="603416" y="14590"/>
                </a:lnTo>
                <a:cubicBezTo>
                  <a:pt x="637537" y="-4864"/>
                  <a:pt x="677615" y="-4864"/>
                  <a:pt x="711736" y="14590"/>
                </a:cubicBezTo>
                <a:lnTo>
                  <a:pt x="1248205" y="320454"/>
                </a:lnTo>
                <a:cubicBezTo>
                  <a:pt x="1289243" y="343852"/>
                  <a:pt x="1315151" y="391652"/>
                  <a:pt x="1315151" y="443970"/>
                </a:cubicBezTo>
                <a:lnTo>
                  <a:pt x="1315151" y="2085310"/>
                </a:lnTo>
                <a:close/>
              </a:path>
            </a:pathLst>
          </a:custGeom>
          <a:solidFill>
            <a:schemeClr val="bg1">
              <a:alpha val="73000"/>
            </a:schemeClr>
          </a:solidFill>
          <a:ln w="19050" cap="flat">
            <a:solidFill>
              <a:schemeClr val="bg1"/>
            </a:solidFill>
            <a:miter/>
          </a:ln>
          <a:effectLst>
            <a:outerShdw dist="0" blurRad="63500" dir="0" sx="102000" sy="102000" kx="0" ky="0" algn="ctr" rotWithShape="0">
              <a:schemeClr val="accent1">
                <a:alpha val="40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6200000" flipH="0" flipV="0">
            <a:off x="6456778" y="4487023"/>
            <a:ext cx="758540" cy="861818"/>
          </a:xfrm>
          <a:custGeom>
            <a:avLst/>
            <a:gdLst>
              <a:gd name="connsiteX0" fmla="*/ 970749 w 1780502"/>
              <a:gd name="connsiteY0" fmla="*/ 19018 h 2022919"/>
              <a:gd name="connsiteX1" fmla="*/ 1681001 w 1780502"/>
              <a:gd name="connsiteY1" fmla="*/ 374144 h 2022919"/>
              <a:gd name="connsiteX2" fmla="*/ 1780502 w 1780502"/>
              <a:gd name="connsiteY2" fmla="*/ 535141 h 2022919"/>
              <a:gd name="connsiteX3" fmla="*/ 1780502 w 1780502"/>
              <a:gd name="connsiteY3" fmla="*/ 1487780 h 2022919"/>
              <a:gd name="connsiteX4" fmla="*/ 1681001 w 1780502"/>
              <a:gd name="connsiteY4" fmla="*/ 1648777 h 2022919"/>
              <a:gd name="connsiteX5" fmla="*/ 970749 w 1780502"/>
              <a:gd name="connsiteY5" fmla="*/ 2003902 h 2022919"/>
              <a:gd name="connsiteX6" fmla="*/ 809753 w 1780502"/>
              <a:gd name="connsiteY6" fmla="*/ 2003902 h 2022919"/>
              <a:gd name="connsiteX7" fmla="*/ 99502 w 1780502"/>
              <a:gd name="connsiteY7" fmla="*/ 1648777 h 2022919"/>
              <a:gd name="connsiteX8" fmla="*/ 0 w 1780502"/>
              <a:gd name="connsiteY8" fmla="*/ 1487780 h 2022919"/>
              <a:gd name="connsiteX9" fmla="*/ 0 w 1780502"/>
              <a:gd name="connsiteY9" fmla="*/ 535141 h 2022919"/>
              <a:gd name="connsiteX10" fmla="*/ 99502 w 1780502"/>
              <a:gd name="connsiteY10" fmla="*/ 374144 h 2022919"/>
              <a:gd name="connsiteX11" fmla="*/ 809753 w 1780502"/>
              <a:gd name="connsiteY11" fmla="*/ 19018 h 2022919"/>
              <a:gd name="connsiteX12" fmla="*/ 970749 w 1780502"/>
              <a:gd name="connsiteY12" fmla="*/ 19018 h 2022919"/>
            </a:gdLst>
            <a:rect l="l" t="t" r="r" b="b"/>
            <a:pathLst>
              <a:path w="1780502" h="2022919">
                <a:moveTo>
                  <a:pt x="970749" y="19018"/>
                </a:moveTo>
                <a:lnTo>
                  <a:pt x="1681001" y="374144"/>
                </a:lnTo>
                <a:cubicBezTo>
                  <a:pt x="1741995" y="404641"/>
                  <a:pt x="1780502" y="466947"/>
                  <a:pt x="1780502" y="535141"/>
                </a:cubicBezTo>
                <a:lnTo>
                  <a:pt x="1780502" y="1487780"/>
                </a:lnTo>
                <a:cubicBezTo>
                  <a:pt x="1780502" y="1555974"/>
                  <a:pt x="1741995" y="1618280"/>
                  <a:pt x="1681001" y="1648777"/>
                </a:cubicBezTo>
                <a:lnTo>
                  <a:pt x="970749" y="2003902"/>
                </a:lnTo>
                <a:cubicBezTo>
                  <a:pt x="920035" y="2029259"/>
                  <a:pt x="860467" y="2029259"/>
                  <a:pt x="809753" y="2003902"/>
                </a:cubicBezTo>
                <a:lnTo>
                  <a:pt x="99502" y="1648777"/>
                </a:lnTo>
                <a:cubicBezTo>
                  <a:pt x="38507" y="1618280"/>
                  <a:pt x="0" y="1555974"/>
                  <a:pt x="0" y="1487780"/>
                </a:cubicBezTo>
                <a:lnTo>
                  <a:pt x="0" y="535141"/>
                </a:lnTo>
                <a:cubicBezTo>
                  <a:pt x="0" y="466947"/>
                  <a:pt x="38507" y="404641"/>
                  <a:pt x="99502" y="374144"/>
                </a:cubicBezTo>
                <a:lnTo>
                  <a:pt x="809753" y="19018"/>
                </a:lnTo>
                <a:cubicBezTo>
                  <a:pt x="860467" y="-6339"/>
                  <a:pt x="920035" y="-6339"/>
                  <a:pt x="970749" y="19018"/>
                </a:cubicBezTo>
              </a:path>
            </a:pathLst>
          </a:custGeom>
          <a:gradFill>
            <a:gsLst>
              <a:gs pos="0">
                <a:schemeClr val="accent1"/>
              </a:gs>
              <a:gs pos="100000">
                <a:schemeClr val="accent1">
                  <a:lumMod val="60000"/>
                  <a:lumOff val="40000"/>
                </a:schemeClr>
              </a:gs>
            </a:gsLst>
            <a:path path="circle">
              <a:fillToRect t="100000" l="100000"/>
            </a:path>
            <a:tileRect b="-100000" r="-100000"/>
          </a:gradFill>
          <a:ln w="19050" cap="flat">
            <a:noFill/>
            <a:miter/>
          </a:ln>
          <a:effectLst/>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7361797" y="4348576"/>
            <a:ext cx="3465402" cy="1138710"/>
          </a:xfrm>
          <a:prstGeom prst="rect">
            <a:avLst/>
          </a:prstGeom>
          <a:noFill/>
          <a:ln cap="sq">
            <a:noFill/>
          </a:ln>
        </p:spPr>
        <p:txBody>
          <a:bodyPr vert="horz" wrap="square" lIns="0" tIns="0" rIns="0" bIns="0" rtlCol="0" anchor="ctr"/>
          <a:lstStyle/>
          <a:p>
            <a:pPr algn="l">
              <a:lnSpc>
                <a:spcPct val="120000"/>
              </a:lnSpc>
            </a:pPr>
            <a:r>
              <a:rPr kumimoji="1" lang="en-US" altLang="zh-CN" sz="1800">
                <a:ln w="12700">
                  <a:noFill/>
                </a:ln>
                <a:solidFill>
                  <a:srgbClr val="000000">
                    <a:alpha val="100000"/>
                  </a:srgbClr>
                </a:solidFill>
                <a:latin typeface="OPPOSans H"/>
                <a:ea typeface="OPPOSans H"/>
                <a:cs typeface="OPPOSans H"/>
              </a:rPr>
              <a:t>未来发展的挑战与应对策略</a:t>
            </a:r>
            <a:endParaRPr kumimoji="1" lang="zh-CN" altLang="en-US"/>
          </a:p>
        </p:txBody>
      </p:sp>
      <p:sp>
        <p:nvSpPr>
          <p:cNvPr id="16" name="标题 1"/>
          <p:cNvSpPr txBox="1"/>
          <p:nvPr/>
        </p:nvSpPr>
        <p:spPr>
          <a:xfrm rot="0" flipH="0" flipV="0">
            <a:off x="1141395" y="2961217"/>
            <a:ext cx="599385" cy="758541"/>
          </a:xfrm>
          <a:prstGeom prst="rect">
            <a:avLst/>
          </a:prstGeom>
          <a:noFill/>
          <a:ln cap="sq">
            <a:noFill/>
          </a:ln>
        </p:spPr>
        <p:txBody>
          <a:bodyPr vert="horz" wrap="square" lIns="0" tIns="0" rIns="0" bIns="0" rtlCol="0" anchor="ctr"/>
          <a:lstStyle/>
          <a:p>
            <a:pPr algn="ctr">
              <a:lnSpc>
                <a:spcPct val="100000"/>
              </a:lnSpc>
            </a:pPr>
            <a:r>
              <a:rPr kumimoji="1" lang="en-US" altLang="zh-CN" sz="2800">
                <a:ln w="12700">
                  <a:noFill/>
                </a:ln>
                <a:solidFill>
                  <a:srgbClr val="FFFFFF">
                    <a:alpha val="100000"/>
                  </a:srgbClr>
                </a:solidFill>
                <a:latin typeface="OPPOSans H"/>
                <a:ea typeface="OPPOSans H"/>
                <a:cs typeface="OPPOSans H"/>
              </a:rPr>
              <a:t>01</a:t>
            </a:r>
            <a:endParaRPr kumimoji="1" lang="zh-CN" altLang="en-US"/>
          </a:p>
        </p:txBody>
      </p:sp>
      <p:sp>
        <p:nvSpPr>
          <p:cNvPr id="17" name="标题 1"/>
          <p:cNvSpPr txBox="1"/>
          <p:nvPr/>
        </p:nvSpPr>
        <p:spPr>
          <a:xfrm rot="0" flipH="0" flipV="0">
            <a:off x="6536356" y="2961217"/>
            <a:ext cx="599385" cy="758541"/>
          </a:xfrm>
          <a:prstGeom prst="rect">
            <a:avLst/>
          </a:prstGeom>
          <a:noFill/>
          <a:ln cap="sq">
            <a:noFill/>
          </a:ln>
        </p:spPr>
        <p:txBody>
          <a:bodyPr vert="horz" wrap="square" lIns="0" tIns="0" rIns="0" bIns="0" rtlCol="0" anchor="ctr"/>
          <a:lstStyle/>
          <a:p>
            <a:pPr algn="ctr">
              <a:lnSpc>
                <a:spcPct val="100000"/>
              </a:lnSpc>
            </a:pPr>
            <a:r>
              <a:rPr kumimoji="1" lang="en-US" altLang="zh-CN" sz="2800">
                <a:ln w="12700">
                  <a:noFill/>
                </a:ln>
                <a:solidFill>
                  <a:srgbClr val="FFFFFF">
                    <a:alpha val="100000"/>
                  </a:srgbClr>
                </a:solidFill>
                <a:latin typeface="OPPOSans H"/>
                <a:ea typeface="OPPOSans H"/>
                <a:cs typeface="OPPOSans H"/>
              </a:rPr>
              <a:t>02</a:t>
            </a:r>
            <a:endParaRPr kumimoji="1" lang="zh-CN" altLang="en-US"/>
          </a:p>
        </p:txBody>
      </p:sp>
      <p:sp>
        <p:nvSpPr>
          <p:cNvPr id="18" name="标题 1"/>
          <p:cNvSpPr txBox="1"/>
          <p:nvPr/>
        </p:nvSpPr>
        <p:spPr>
          <a:xfrm rot="0" flipH="0" flipV="0">
            <a:off x="1141395" y="4538660"/>
            <a:ext cx="599385" cy="758541"/>
          </a:xfrm>
          <a:prstGeom prst="rect">
            <a:avLst/>
          </a:prstGeom>
          <a:noFill/>
          <a:ln cap="sq">
            <a:noFill/>
          </a:ln>
        </p:spPr>
        <p:txBody>
          <a:bodyPr vert="horz" wrap="square" lIns="0" tIns="0" rIns="0" bIns="0" rtlCol="0" anchor="ctr"/>
          <a:lstStyle/>
          <a:p>
            <a:pPr algn="ctr">
              <a:lnSpc>
                <a:spcPct val="100000"/>
              </a:lnSpc>
            </a:pPr>
            <a:r>
              <a:rPr kumimoji="1" lang="en-US" altLang="zh-CN" sz="2800">
                <a:ln w="12700">
                  <a:noFill/>
                </a:ln>
                <a:solidFill>
                  <a:srgbClr val="FFFFFF">
                    <a:alpha val="100000"/>
                  </a:srgbClr>
                </a:solidFill>
                <a:latin typeface="OPPOSans H"/>
                <a:ea typeface="OPPOSans H"/>
                <a:cs typeface="OPPOSans H"/>
              </a:rPr>
              <a:t>03</a:t>
            </a:r>
            <a:endParaRPr kumimoji="1" lang="zh-CN" altLang="en-US"/>
          </a:p>
        </p:txBody>
      </p:sp>
      <p:sp>
        <p:nvSpPr>
          <p:cNvPr id="19" name="标题 1"/>
          <p:cNvSpPr txBox="1"/>
          <p:nvPr/>
        </p:nvSpPr>
        <p:spPr>
          <a:xfrm rot="0" flipH="0" flipV="0">
            <a:off x="6536356" y="4538660"/>
            <a:ext cx="599385" cy="758541"/>
          </a:xfrm>
          <a:prstGeom prst="rect">
            <a:avLst/>
          </a:prstGeom>
          <a:noFill/>
          <a:ln cap="sq">
            <a:noFill/>
          </a:ln>
        </p:spPr>
        <p:txBody>
          <a:bodyPr vert="horz" wrap="square" lIns="0" tIns="0" rIns="0" bIns="0" rtlCol="0" anchor="ctr"/>
          <a:lstStyle/>
          <a:p>
            <a:pPr algn="ctr">
              <a:lnSpc>
                <a:spcPct val="100000"/>
              </a:lnSpc>
            </a:pPr>
            <a:r>
              <a:rPr kumimoji="1" lang="en-US" altLang="zh-CN" sz="2800">
                <a:ln w="12700">
                  <a:noFill/>
                </a:ln>
                <a:solidFill>
                  <a:srgbClr val="FFFFFF">
                    <a:alpha val="100000"/>
                  </a:srgbClr>
                </a:solidFill>
                <a:latin typeface="OPPOSans H"/>
                <a:ea typeface="OPPOSans H"/>
                <a:cs typeface="OPPOSans H"/>
              </a:rPr>
              <a:t>04</a:t>
            </a:r>
            <a:endParaRPr kumimoji="1" lang="zh-CN" altLang="en-US"/>
          </a:p>
        </p:txBody>
      </p:sp>
      <p:sp>
        <p:nvSpPr>
          <p:cNvPr id="20" name="标题 1"/>
          <p:cNvSpPr txBox="1"/>
          <p:nvPr/>
        </p:nvSpPr>
        <p:spPr>
          <a:xfrm rot="0" flipH="0" flipV="1">
            <a:off x="0" y="-4"/>
            <a:ext cx="12192001" cy="1847521"/>
          </a:xfrm>
          <a:custGeom>
            <a:avLst/>
            <a:gdLst>
              <a:gd name="connsiteX0" fmla="*/ 0 w 12192001"/>
              <a:gd name="connsiteY0" fmla="*/ 1576533 h 1576533"/>
              <a:gd name="connsiteX1" fmla="*/ 12192000 w 12192001"/>
              <a:gd name="connsiteY1" fmla="*/ 1576533 h 1576533"/>
              <a:gd name="connsiteX2" fmla="*/ 12192001 w 12192001"/>
              <a:gd name="connsiteY2" fmla="*/ 788267 h 1576533"/>
              <a:gd name="connsiteX3" fmla="*/ 11403734 w 12192001"/>
              <a:gd name="connsiteY3" fmla="*/ 0 h 1576533"/>
              <a:gd name="connsiteX4" fmla="*/ 2523865 w 12192001"/>
              <a:gd name="connsiteY4" fmla="*/ 0 h 1576533"/>
              <a:gd name="connsiteX5" fmla="*/ 788267 w 12192001"/>
              <a:gd name="connsiteY5" fmla="*/ 0 h 1576533"/>
              <a:gd name="connsiteX6" fmla="*/ 0 w 12192001"/>
              <a:gd name="connsiteY6" fmla="*/ 0 h 1576533"/>
              <a:gd name="connsiteX7" fmla="*/ 0 w 12192001"/>
              <a:gd name="connsiteY7" fmla="*/ 788267 h 1576533"/>
              <a:gd name="connsiteX8" fmla="*/ 0 w 12192001"/>
              <a:gd name="connsiteY8" fmla="*/ 1118937 h 1576533"/>
            </a:gdLst>
            <a:rect l="l" t="t" r="r" b="b"/>
            <a:pathLst>
              <a:path w="12192001" h="1576533">
                <a:moveTo>
                  <a:pt x="0" y="1576533"/>
                </a:moveTo>
                <a:lnTo>
                  <a:pt x="12192000" y="1576533"/>
                </a:lnTo>
                <a:cubicBezTo>
                  <a:pt x="12192000" y="1313778"/>
                  <a:pt x="12192001" y="1051022"/>
                  <a:pt x="12192001" y="788267"/>
                </a:cubicBezTo>
                <a:cubicBezTo>
                  <a:pt x="12192001" y="352919"/>
                  <a:pt x="11839082" y="0"/>
                  <a:pt x="11403734" y="0"/>
                </a:cubicBezTo>
                <a:lnTo>
                  <a:pt x="2523865" y="0"/>
                </a:lnTo>
                <a:lnTo>
                  <a:pt x="788267" y="0"/>
                </a:lnTo>
                <a:lnTo>
                  <a:pt x="0" y="0"/>
                </a:lnTo>
                <a:lnTo>
                  <a:pt x="0" y="788267"/>
                </a:lnTo>
                <a:lnTo>
                  <a:pt x="0" y="1118937"/>
                </a:lnTo>
                <a:close/>
              </a:path>
            </a:pathLst>
          </a:custGeom>
          <a:gradFill>
            <a:gsLst>
              <a:gs pos="0">
                <a:schemeClr val="accent1">
                  <a:lumMod val="60000"/>
                  <a:lumOff val="40000"/>
                </a:schemeClr>
              </a:gs>
              <a:gs pos="35000">
                <a:schemeClr val="accent1">
                  <a:lumMod val="60000"/>
                  <a:lumOff val="40000"/>
                </a:schemeClr>
              </a:gs>
              <a:gs pos="89000">
                <a:schemeClr val="accent1"/>
              </a:gs>
            </a:gsLst>
            <a:path path="circle">
              <a:fillToRect l="50000" t="50000" r="50000" b="50000"/>
            </a:path>
            <a:tileRect/>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820506" y="510865"/>
            <a:ext cx="2523865" cy="1200329"/>
          </a:xfrm>
          <a:prstGeom prst="rect">
            <a:avLst/>
          </a:prstGeom>
          <a:noFill/>
          <a:ln>
            <a:noFill/>
          </a:ln>
        </p:spPr>
        <p:txBody>
          <a:bodyPr vert="horz" wrap="square" lIns="91440" tIns="45720" rIns="91440" bIns="45720" rtlCol="0" anchor="t"/>
          <a:lstStyle/>
          <a:p>
            <a:pPr algn="l">
              <a:lnSpc>
                <a:spcPct val="110000"/>
              </a:lnSpc>
            </a:pPr>
            <a:r>
              <a:rPr kumimoji="1" lang="en-US" altLang="zh-CN" sz="7200">
                <a:ln w="12700">
                  <a:noFill/>
                </a:ln>
                <a:solidFill>
                  <a:srgbClr val="FFFFFF">
                    <a:alpha val="100000"/>
                  </a:srgbClr>
                </a:solidFill>
                <a:latin typeface="OPPOSans H"/>
                <a:ea typeface="OPPOSans H"/>
                <a:cs typeface="OPPOSans H"/>
              </a:rPr>
              <a:t>目 录</a:t>
            </a:r>
            <a:endParaRPr kumimoji="1" lang="zh-CN" altLang="en-US"/>
          </a:p>
        </p:txBody>
      </p:sp>
      <p:sp>
        <p:nvSpPr>
          <p:cNvPr id="22" name="标题 1"/>
          <p:cNvSpPr txBox="1"/>
          <p:nvPr/>
        </p:nvSpPr>
        <p:spPr>
          <a:xfrm rot="0" flipH="1" flipV="0">
            <a:off x="3344371" y="949158"/>
            <a:ext cx="1523163" cy="154633"/>
          </a:xfrm>
          <a:prstGeom prst="roundRect">
            <a:avLst>
              <a:gd name="adj" fmla="val 50000"/>
            </a:avLst>
          </a:prstGeom>
          <a:gradFill>
            <a:gsLst>
              <a:gs pos="0">
                <a:schemeClr val="bg1">
                  <a:alpha val="0"/>
                </a:schemeClr>
              </a:gs>
              <a:gs pos="100000">
                <a:schemeClr val="bg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3" name="标题 1"/>
          <p:cNvSpPr txBox="1"/>
          <p:nvPr/>
        </p:nvSpPr>
        <p:spPr>
          <a:xfrm rot="0" flipH="1" flipV="0">
            <a:off x="3666667" y="1162342"/>
            <a:ext cx="1523163" cy="116089"/>
          </a:xfrm>
          <a:prstGeom prst="roundRect">
            <a:avLst>
              <a:gd name="adj" fmla="val 50000"/>
            </a:avLst>
          </a:prstGeom>
          <a:gradFill>
            <a:gsLst>
              <a:gs pos="0">
                <a:schemeClr val="bg1">
                  <a:alpha val="0"/>
                </a:schemeClr>
              </a:gs>
              <a:gs pos="100000">
                <a:schemeClr val="bg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
        <p:nvSpPr>
          <p:cNvPr id="24" name="标题 1"/>
          <p:cNvSpPr txBox="1"/>
          <p:nvPr/>
        </p:nvSpPr>
        <p:spPr>
          <a:xfrm rot="0" flipH="1" flipV="0">
            <a:off x="3518254" y="1336982"/>
            <a:ext cx="568301" cy="80454"/>
          </a:xfrm>
          <a:prstGeom prst="roundRect">
            <a:avLst>
              <a:gd name="adj" fmla="val 50000"/>
            </a:avLst>
          </a:prstGeom>
          <a:gradFill>
            <a:gsLst>
              <a:gs pos="0">
                <a:schemeClr val="bg1">
                  <a:alpha val="0"/>
                </a:schemeClr>
              </a:gs>
              <a:gs pos="100000">
                <a:schemeClr val="bg1"/>
              </a:gs>
            </a:gsLst>
            <a:lin ang="0" scaled="0"/>
          </a:gradFill>
          <a:ln w="19050" cap="sq">
            <a:noFill/>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01</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数字营销的边界与核心定义</a:t>
            </a:r>
            <a:endParaRPr kumimoji="1" lang="zh-CN" altLang="en-US"/>
          </a:p>
        </p:txBody>
      </p:sp>
    </p:spTree>
  </p:cSld>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425651" y="1444991"/>
            <a:ext cx="7353672" cy="82296"/>
          </a:xfrm>
          <a:prstGeom prst="rect">
            <a:avLst/>
          </a:prstGeom>
          <a:solidFill>
            <a:schemeClr val="accent1"/>
          </a:solidFill>
          <a:ln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1104661" y="4389205"/>
            <a:ext cx="536780" cy="443992"/>
          </a:xfrm>
          <a:custGeom>
            <a:avLst/>
            <a:gdLst>
              <a:gd name="connsiteX0" fmla="*/ 153878 w 870468"/>
              <a:gd name="connsiteY0" fmla="*/ 353026 h 720000"/>
              <a:gd name="connsiteX1" fmla="*/ 449972 w 870468"/>
              <a:gd name="connsiteY1" fmla="*/ 353026 h 720000"/>
              <a:gd name="connsiteX2" fmla="*/ 489985 w 870468"/>
              <a:gd name="connsiteY2" fmla="*/ 393039 h 720000"/>
              <a:gd name="connsiteX3" fmla="*/ 449972 w 870468"/>
              <a:gd name="connsiteY3" fmla="*/ 433051 h 720000"/>
              <a:gd name="connsiteX4" fmla="*/ 153878 w 870468"/>
              <a:gd name="connsiteY4" fmla="*/ 433051 h 720000"/>
              <a:gd name="connsiteX5" fmla="*/ 113865 w 870468"/>
              <a:gd name="connsiteY5" fmla="*/ 393039 h 720000"/>
              <a:gd name="connsiteX6" fmla="*/ 153878 w 870468"/>
              <a:gd name="connsiteY6" fmla="*/ 353026 h 720000"/>
              <a:gd name="connsiteX7" fmla="*/ 68708 w 870468"/>
              <a:gd name="connsiteY7" fmla="*/ 275858 h 720000"/>
              <a:gd name="connsiteX8" fmla="*/ 68708 w 870468"/>
              <a:gd name="connsiteY8" fmla="*/ 603735 h 720000"/>
              <a:gd name="connsiteX9" fmla="*/ 116266 w 870468"/>
              <a:gd name="connsiteY9" fmla="*/ 651293 h 720000"/>
              <a:gd name="connsiteX10" fmla="*/ 598821 w 870468"/>
              <a:gd name="connsiteY10" fmla="*/ 651293 h 720000"/>
              <a:gd name="connsiteX11" fmla="*/ 754317 w 870468"/>
              <a:gd name="connsiteY11" fmla="*/ 651293 h 720000"/>
              <a:gd name="connsiteX12" fmla="*/ 801875 w 870468"/>
              <a:gd name="connsiteY12" fmla="*/ 603735 h 720000"/>
              <a:gd name="connsiteX13" fmla="*/ 801875 w 870468"/>
              <a:gd name="connsiteY13" fmla="*/ 275858 h 720000"/>
              <a:gd name="connsiteX14" fmla="*/ 598821 w 870468"/>
              <a:gd name="connsiteY14" fmla="*/ 275858 h 720000"/>
              <a:gd name="connsiteX15" fmla="*/ 116266 w 870468"/>
              <a:gd name="connsiteY15" fmla="*/ 68593 h 720000"/>
              <a:gd name="connsiteX16" fmla="*/ 68708 w 870468"/>
              <a:gd name="connsiteY16" fmla="*/ 116151 h 720000"/>
              <a:gd name="connsiteX17" fmla="*/ 68708 w 870468"/>
              <a:gd name="connsiteY17" fmla="*/ 207265 h 720000"/>
              <a:gd name="connsiteX18" fmla="*/ 598821 w 870468"/>
              <a:gd name="connsiteY18" fmla="*/ 207265 h 720000"/>
              <a:gd name="connsiteX19" fmla="*/ 801875 w 870468"/>
              <a:gd name="connsiteY19" fmla="*/ 207265 h 720000"/>
              <a:gd name="connsiteX20" fmla="*/ 801875 w 870468"/>
              <a:gd name="connsiteY20" fmla="*/ 116151 h 720000"/>
              <a:gd name="connsiteX21" fmla="*/ 754317 w 870468"/>
              <a:gd name="connsiteY21" fmla="*/ 68593 h 720000"/>
              <a:gd name="connsiteX22" fmla="*/ 598821 w 870468"/>
              <a:gd name="connsiteY22" fmla="*/ 68593 h 720000"/>
              <a:gd name="connsiteX23" fmla="*/ 116266 w 870468"/>
              <a:gd name="connsiteY23" fmla="*/ 0 h 720000"/>
              <a:gd name="connsiteX24" fmla="*/ 598821 w 870468"/>
              <a:gd name="connsiteY24" fmla="*/ 0 h 720000"/>
              <a:gd name="connsiteX25" fmla="*/ 754317 w 870468"/>
              <a:gd name="connsiteY25" fmla="*/ 0 h 720000"/>
              <a:gd name="connsiteX26" fmla="*/ 870468 w 870468"/>
              <a:gd name="connsiteY26" fmla="*/ 116151 h 720000"/>
              <a:gd name="connsiteX27" fmla="*/ 870468 w 870468"/>
              <a:gd name="connsiteY27" fmla="*/ 241562 h 720000"/>
              <a:gd name="connsiteX28" fmla="*/ 870468 w 870468"/>
              <a:gd name="connsiteY28" fmla="*/ 603735 h 720000"/>
              <a:gd name="connsiteX29" fmla="*/ 754317 w 870468"/>
              <a:gd name="connsiteY29" fmla="*/ 720000 h 720000"/>
              <a:gd name="connsiteX30" fmla="*/ 598821 w 870468"/>
              <a:gd name="connsiteY30" fmla="*/ 720000 h 720000"/>
              <a:gd name="connsiteX31" fmla="*/ 116266 w 870468"/>
              <a:gd name="connsiteY31" fmla="*/ 720000 h 720000"/>
              <a:gd name="connsiteX32" fmla="*/ 115 w 870468"/>
              <a:gd name="connsiteY32" fmla="*/ 603849 h 720000"/>
              <a:gd name="connsiteX33" fmla="*/ 115 w 870468"/>
              <a:gd name="connsiteY33" fmla="*/ 241841 h 720000"/>
              <a:gd name="connsiteX34" fmla="*/ 0 w 870468"/>
              <a:gd name="connsiteY34" fmla="*/ 241562 h 720000"/>
              <a:gd name="connsiteX35" fmla="*/ 115 w 870468"/>
              <a:gd name="connsiteY35" fmla="*/ 241284 h 720000"/>
              <a:gd name="connsiteX36" fmla="*/ 115 w 870468"/>
              <a:gd name="connsiteY36" fmla="*/ 116151 h 720000"/>
              <a:gd name="connsiteX37" fmla="*/ 116266 w 870468"/>
              <a:gd name="connsiteY37" fmla="*/ 0 h 720000"/>
            </a:gdLst>
            <a:rect l="l" t="t" r="r" b="b"/>
            <a:pathLst>
              <a:path w="870468" h="720000">
                <a:moveTo>
                  <a:pt x="153878" y="353026"/>
                </a:moveTo>
                <a:lnTo>
                  <a:pt x="449972" y="353026"/>
                </a:lnTo>
                <a:cubicBezTo>
                  <a:pt x="472036" y="353026"/>
                  <a:pt x="489985" y="370975"/>
                  <a:pt x="489985" y="393039"/>
                </a:cubicBezTo>
                <a:cubicBezTo>
                  <a:pt x="489985" y="415103"/>
                  <a:pt x="472150" y="433051"/>
                  <a:pt x="449972" y="433051"/>
                </a:cubicBezTo>
                <a:lnTo>
                  <a:pt x="153878" y="433051"/>
                </a:lnTo>
                <a:cubicBezTo>
                  <a:pt x="131814" y="433051"/>
                  <a:pt x="113865" y="415103"/>
                  <a:pt x="113865" y="393039"/>
                </a:cubicBezTo>
                <a:cubicBezTo>
                  <a:pt x="113865" y="370975"/>
                  <a:pt x="131814" y="353026"/>
                  <a:pt x="153878" y="353026"/>
                </a:cubicBezTo>
                <a:close/>
                <a:moveTo>
                  <a:pt x="68708" y="275858"/>
                </a:moveTo>
                <a:lnTo>
                  <a:pt x="68708" y="603735"/>
                </a:lnTo>
                <a:cubicBezTo>
                  <a:pt x="68708" y="630029"/>
                  <a:pt x="90087" y="651293"/>
                  <a:pt x="116266" y="651293"/>
                </a:cubicBezTo>
                <a:lnTo>
                  <a:pt x="598821" y="651293"/>
                </a:lnTo>
                <a:lnTo>
                  <a:pt x="754317" y="651293"/>
                </a:lnTo>
                <a:cubicBezTo>
                  <a:pt x="780611" y="651293"/>
                  <a:pt x="801875" y="629915"/>
                  <a:pt x="801875" y="603735"/>
                </a:cubicBezTo>
                <a:lnTo>
                  <a:pt x="801875" y="275858"/>
                </a:lnTo>
                <a:lnTo>
                  <a:pt x="598821" y="275858"/>
                </a:lnTo>
                <a:close/>
                <a:moveTo>
                  <a:pt x="116266" y="68593"/>
                </a:moveTo>
                <a:cubicBezTo>
                  <a:pt x="89972" y="68593"/>
                  <a:pt x="68708" y="89972"/>
                  <a:pt x="68708" y="116151"/>
                </a:cubicBezTo>
                <a:lnTo>
                  <a:pt x="68708" y="207265"/>
                </a:lnTo>
                <a:lnTo>
                  <a:pt x="598821" y="207265"/>
                </a:lnTo>
                <a:lnTo>
                  <a:pt x="801875" y="207265"/>
                </a:lnTo>
                <a:lnTo>
                  <a:pt x="801875" y="116151"/>
                </a:lnTo>
                <a:cubicBezTo>
                  <a:pt x="801875" y="89857"/>
                  <a:pt x="780497" y="68593"/>
                  <a:pt x="754317" y="68593"/>
                </a:cubicBezTo>
                <a:lnTo>
                  <a:pt x="598821" y="68593"/>
                </a:lnTo>
                <a:close/>
                <a:moveTo>
                  <a:pt x="116266" y="0"/>
                </a:moveTo>
                <a:lnTo>
                  <a:pt x="598821" y="0"/>
                </a:lnTo>
                <a:lnTo>
                  <a:pt x="754317" y="0"/>
                </a:lnTo>
                <a:cubicBezTo>
                  <a:pt x="818338" y="0"/>
                  <a:pt x="870468" y="52131"/>
                  <a:pt x="870468" y="116151"/>
                </a:cubicBezTo>
                <a:lnTo>
                  <a:pt x="870468" y="241562"/>
                </a:lnTo>
                <a:lnTo>
                  <a:pt x="870468" y="603735"/>
                </a:lnTo>
                <a:cubicBezTo>
                  <a:pt x="870468" y="667869"/>
                  <a:pt x="818338" y="720000"/>
                  <a:pt x="754317" y="720000"/>
                </a:cubicBezTo>
                <a:lnTo>
                  <a:pt x="598821" y="720000"/>
                </a:lnTo>
                <a:lnTo>
                  <a:pt x="116266" y="720000"/>
                </a:lnTo>
                <a:cubicBezTo>
                  <a:pt x="52246" y="720000"/>
                  <a:pt x="115" y="667869"/>
                  <a:pt x="115" y="603849"/>
                </a:cubicBezTo>
                <a:lnTo>
                  <a:pt x="115" y="241841"/>
                </a:lnTo>
                <a:lnTo>
                  <a:pt x="0" y="241562"/>
                </a:lnTo>
                <a:lnTo>
                  <a:pt x="115" y="241284"/>
                </a:lnTo>
                <a:lnTo>
                  <a:pt x="115" y="116151"/>
                </a:lnTo>
                <a:cubicBezTo>
                  <a:pt x="115" y="52131"/>
                  <a:pt x="52246" y="0"/>
                  <a:pt x="116266" y="0"/>
                </a:cubicBezTo>
                <a:close/>
              </a:path>
            </a:pathLst>
          </a:custGeom>
          <a:solidFill>
            <a:schemeClr val="accent1">
              <a:lumMod val="75000"/>
            </a:schemeClr>
          </a:solidFill>
          <a:ln w="12700" cap="sq">
            <a:noFill/>
            <a:miter/>
          </a:ln>
        </p:spPr>
        <p:txBody>
          <a:bodyPr vert="horz" wrap="square" lIns="38090" tIns="38090" rIns="38090" bIns="38090" rtlCol="0" anchor="ctr"/>
          <a:lstStyle/>
          <a:p>
            <a:pPr algn="l">
              <a:lnSpc>
                <a:spcPct val="110000"/>
              </a:lnSpc>
            </a:pPr>
            <a:endParaRPr kumimoji="1" lang="zh-CN" altLang="en-US"/>
          </a:p>
        </p:txBody>
      </p:sp>
      <p:sp>
        <p:nvSpPr>
          <p:cNvPr id="5" name="标题 1"/>
          <p:cNvSpPr txBox="1"/>
          <p:nvPr/>
        </p:nvSpPr>
        <p:spPr>
          <a:xfrm rot="0" flipH="0" flipV="0">
            <a:off x="6626808" y="4287970"/>
            <a:ext cx="536780" cy="519462"/>
          </a:xfrm>
          <a:custGeom>
            <a:avLst/>
            <a:gdLst>
              <a:gd name="connsiteX0" fmla="*/ 695958 w 1660735"/>
              <a:gd name="connsiteY0" fmla="*/ 752512 h 1607157"/>
              <a:gd name="connsiteX1" fmla="*/ 376349 w 1660735"/>
              <a:gd name="connsiteY1" fmla="*/ 752512 h 1607157"/>
              <a:gd name="connsiteX2" fmla="*/ 110505 w 1660735"/>
              <a:gd name="connsiteY2" fmla="*/ 642007 h 1607157"/>
              <a:gd name="connsiteX3" fmla="*/ 0 w 1660735"/>
              <a:gd name="connsiteY3" fmla="*/ 376349 h 1607157"/>
              <a:gd name="connsiteX4" fmla="*/ 110505 w 1660735"/>
              <a:gd name="connsiteY4" fmla="*/ 110505 h 1607157"/>
              <a:gd name="connsiteX5" fmla="*/ 376349 w 1660735"/>
              <a:gd name="connsiteY5" fmla="*/ 0 h 1607157"/>
              <a:gd name="connsiteX6" fmla="*/ 642193 w 1660735"/>
              <a:gd name="connsiteY6" fmla="*/ 110505 h 1607157"/>
              <a:gd name="connsiteX7" fmla="*/ 752698 w 1660735"/>
              <a:gd name="connsiteY7" fmla="*/ 376349 h 1607157"/>
              <a:gd name="connsiteX8" fmla="*/ 752698 w 1660735"/>
              <a:gd name="connsiteY8" fmla="*/ 695958 h 1607157"/>
              <a:gd name="connsiteX9" fmla="*/ 695958 w 1660735"/>
              <a:gd name="connsiteY9" fmla="*/ 752512 h 1607157"/>
              <a:gd name="connsiteX10" fmla="*/ 376349 w 1660735"/>
              <a:gd name="connsiteY10" fmla="*/ 111621 h 1607157"/>
              <a:gd name="connsiteX11" fmla="*/ 111621 w 1660735"/>
              <a:gd name="connsiteY11" fmla="*/ 376349 h 1607157"/>
              <a:gd name="connsiteX12" fmla="*/ 376349 w 1660735"/>
              <a:gd name="connsiteY12" fmla="*/ 641077 h 1607157"/>
              <a:gd name="connsiteX13" fmla="*/ 641077 w 1660735"/>
              <a:gd name="connsiteY13" fmla="*/ 641077 h 1607157"/>
              <a:gd name="connsiteX14" fmla="*/ 641077 w 1660735"/>
              <a:gd name="connsiteY14" fmla="*/ 376349 h 1607157"/>
              <a:gd name="connsiteX15" fmla="*/ 376349 w 1660735"/>
              <a:gd name="connsiteY15" fmla="*/ 111621 h 1607157"/>
              <a:gd name="connsiteX16" fmla="*/ 1284201 w 1660735"/>
              <a:gd name="connsiteY16" fmla="*/ 752512 h 1607157"/>
              <a:gd name="connsiteX17" fmla="*/ 964592 w 1660735"/>
              <a:gd name="connsiteY17" fmla="*/ 752512 h 1607157"/>
              <a:gd name="connsiteX18" fmla="*/ 908038 w 1660735"/>
              <a:gd name="connsiteY18" fmla="*/ 695958 h 1607157"/>
              <a:gd name="connsiteX19" fmla="*/ 908038 w 1660735"/>
              <a:gd name="connsiteY19" fmla="*/ 376349 h 1607157"/>
              <a:gd name="connsiteX20" fmla="*/ 1018543 w 1660735"/>
              <a:gd name="connsiteY20" fmla="*/ 110505 h 1607157"/>
              <a:gd name="connsiteX21" fmla="*/ 1284387 w 1660735"/>
              <a:gd name="connsiteY21" fmla="*/ 0 h 1607157"/>
              <a:gd name="connsiteX22" fmla="*/ 1550231 w 1660735"/>
              <a:gd name="connsiteY22" fmla="*/ 110505 h 1607157"/>
              <a:gd name="connsiteX23" fmla="*/ 1660736 w 1660735"/>
              <a:gd name="connsiteY23" fmla="*/ 376349 h 1607157"/>
              <a:gd name="connsiteX24" fmla="*/ 1550231 w 1660735"/>
              <a:gd name="connsiteY24" fmla="*/ 642193 h 1607157"/>
              <a:gd name="connsiteX25" fmla="*/ 1284201 w 1660735"/>
              <a:gd name="connsiteY25" fmla="*/ 752512 h 1607157"/>
              <a:gd name="connsiteX26" fmla="*/ 1019659 w 1660735"/>
              <a:gd name="connsiteY26" fmla="*/ 640891 h 1607157"/>
              <a:gd name="connsiteX27" fmla="*/ 1284387 w 1660735"/>
              <a:gd name="connsiteY27" fmla="*/ 640891 h 1607157"/>
              <a:gd name="connsiteX28" fmla="*/ 1549115 w 1660735"/>
              <a:gd name="connsiteY28" fmla="*/ 376163 h 1607157"/>
              <a:gd name="connsiteX29" fmla="*/ 1284387 w 1660735"/>
              <a:gd name="connsiteY29" fmla="*/ 111435 h 1607157"/>
              <a:gd name="connsiteX30" fmla="*/ 1019659 w 1660735"/>
              <a:gd name="connsiteY30" fmla="*/ 376163 h 1607157"/>
              <a:gd name="connsiteX31" fmla="*/ 1019659 w 1660735"/>
              <a:gd name="connsiteY31" fmla="*/ 640891 h 1607157"/>
              <a:gd name="connsiteX32" fmla="*/ 376349 w 1660735"/>
              <a:gd name="connsiteY32" fmla="*/ 1607158 h 1607157"/>
              <a:gd name="connsiteX33" fmla="*/ 110505 w 1660735"/>
              <a:gd name="connsiteY33" fmla="*/ 1496653 h 1607157"/>
              <a:gd name="connsiteX34" fmla="*/ 0 w 1660735"/>
              <a:gd name="connsiteY34" fmla="*/ 1230809 h 1607157"/>
              <a:gd name="connsiteX35" fmla="*/ 110505 w 1660735"/>
              <a:gd name="connsiteY35" fmla="*/ 964964 h 1607157"/>
              <a:gd name="connsiteX36" fmla="*/ 376349 w 1660735"/>
              <a:gd name="connsiteY36" fmla="*/ 854459 h 1607157"/>
              <a:gd name="connsiteX37" fmla="*/ 695958 w 1660735"/>
              <a:gd name="connsiteY37" fmla="*/ 854459 h 1607157"/>
              <a:gd name="connsiteX38" fmla="*/ 752512 w 1660735"/>
              <a:gd name="connsiteY38" fmla="*/ 911014 h 1607157"/>
              <a:gd name="connsiteX39" fmla="*/ 752512 w 1660735"/>
              <a:gd name="connsiteY39" fmla="*/ 1230623 h 1607157"/>
              <a:gd name="connsiteX40" fmla="*/ 642007 w 1660735"/>
              <a:gd name="connsiteY40" fmla="*/ 1496467 h 1607157"/>
              <a:gd name="connsiteX41" fmla="*/ 376349 w 1660735"/>
              <a:gd name="connsiteY41" fmla="*/ 1607158 h 1607157"/>
              <a:gd name="connsiteX42" fmla="*/ 376349 w 1660735"/>
              <a:gd name="connsiteY42" fmla="*/ 966267 h 1607157"/>
              <a:gd name="connsiteX43" fmla="*/ 111621 w 1660735"/>
              <a:gd name="connsiteY43" fmla="*/ 1230809 h 1607157"/>
              <a:gd name="connsiteX44" fmla="*/ 376349 w 1660735"/>
              <a:gd name="connsiteY44" fmla="*/ 1495537 h 1607157"/>
              <a:gd name="connsiteX45" fmla="*/ 641077 w 1660735"/>
              <a:gd name="connsiteY45" fmla="*/ 1230809 h 1607157"/>
              <a:gd name="connsiteX46" fmla="*/ 641077 w 1660735"/>
              <a:gd name="connsiteY46" fmla="*/ 966267 h 1607157"/>
              <a:gd name="connsiteX47" fmla="*/ 376349 w 1660735"/>
              <a:gd name="connsiteY47" fmla="*/ 966267 h 1607157"/>
              <a:gd name="connsiteX48" fmla="*/ 1284201 w 1660735"/>
              <a:gd name="connsiteY48" fmla="*/ 1607158 h 1607157"/>
              <a:gd name="connsiteX49" fmla="*/ 1018357 w 1660735"/>
              <a:gd name="connsiteY49" fmla="*/ 1496653 h 1607157"/>
              <a:gd name="connsiteX50" fmla="*/ 907852 w 1660735"/>
              <a:gd name="connsiteY50" fmla="*/ 1230809 h 1607157"/>
              <a:gd name="connsiteX51" fmla="*/ 907852 w 1660735"/>
              <a:gd name="connsiteY51" fmla="*/ 911200 h 1607157"/>
              <a:gd name="connsiteX52" fmla="*/ 964406 w 1660735"/>
              <a:gd name="connsiteY52" fmla="*/ 854646 h 1607157"/>
              <a:gd name="connsiteX53" fmla="*/ 1284015 w 1660735"/>
              <a:gd name="connsiteY53" fmla="*/ 854646 h 1607157"/>
              <a:gd name="connsiteX54" fmla="*/ 1549859 w 1660735"/>
              <a:gd name="connsiteY54" fmla="*/ 965150 h 1607157"/>
              <a:gd name="connsiteX55" fmla="*/ 1660364 w 1660735"/>
              <a:gd name="connsiteY55" fmla="*/ 1230995 h 1607157"/>
              <a:gd name="connsiteX56" fmla="*/ 1550045 w 1660735"/>
              <a:gd name="connsiteY56" fmla="*/ 1496653 h 1607157"/>
              <a:gd name="connsiteX57" fmla="*/ 1284201 w 1660735"/>
              <a:gd name="connsiteY57" fmla="*/ 1607158 h 1607157"/>
              <a:gd name="connsiteX58" fmla="*/ 1019659 w 1660735"/>
              <a:gd name="connsiteY58" fmla="*/ 966267 h 1607157"/>
              <a:gd name="connsiteX59" fmla="*/ 1019659 w 1660735"/>
              <a:gd name="connsiteY59" fmla="*/ 1230995 h 1607157"/>
              <a:gd name="connsiteX60" fmla="*/ 1284387 w 1660735"/>
              <a:gd name="connsiteY60" fmla="*/ 1495723 h 1607157"/>
              <a:gd name="connsiteX61" fmla="*/ 1549115 w 1660735"/>
              <a:gd name="connsiteY61" fmla="*/ 1230995 h 1607157"/>
              <a:gd name="connsiteX62" fmla="*/ 1284387 w 1660735"/>
              <a:gd name="connsiteY62" fmla="*/ 966267 h 1607157"/>
              <a:gd name="connsiteX63" fmla="*/ 1019659 w 1660735"/>
              <a:gd name="connsiteY63" fmla="*/ 966267 h 1607157"/>
            </a:gdLst>
            <a:rect l="l" t="t" r="r" b="b"/>
            <a:pathLst>
              <a:path w="1660735" h="1607157">
                <a:moveTo>
                  <a:pt x="695958" y="752512"/>
                </a:moveTo>
                <a:lnTo>
                  <a:pt x="376349" y="752512"/>
                </a:lnTo>
                <a:cubicBezTo>
                  <a:pt x="276262" y="752512"/>
                  <a:pt x="181756" y="713259"/>
                  <a:pt x="110505" y="642007"/>
                </a:cubicBezTo>
                <a:cubicBezTo>
                  <a:pt x="39253" y="570756"/>
                  <a:pt x="0" y="476436"/>
                  <a:pt x="0" y="376349"/>
                </a:cubicBezTo>
                <a:cubicBezTo>
                  <a:pt x="0" y="276262"/>
                  <a:pt x="39253" y="181756"/>
                  <a:pt x="110505" y="110505"/>
                </a:cubicBezTo>
                <a:cubicBezTo>
                  <a:pt x="181756" y="39253"/>
                  <a:pt x="276076" y="0"/>
                  <a:pt x="376349" y="0"/>
                </a:cubicBezTo>
                <a:cubicBezTo>
                  <a:pt x="476436" y="0"/>
                  <a:pt x="570942" y="39253"/>
                  <a:pt x="642193" y="110505"/>
                </a:cubicBezTo>
                <a:cubicBezTo>
                  <a:pt x="713445" y="181756"/>
                  <a:pt x="752698" y="276076"/>
                  <a:pt x="752698" y="376349"/>
                </a:cubicBezTo>
                <a:lnTo>
                  <a:pt x="752698" y="695958"/>
                </a:lnTo>
                <a:cubicBezTo>
                  <a:pt x="752512" y="727211"/>
                  <a:pt x="727211" y="752512"/>
                  <a:pt x="695958" y="752512"/>
                </a:cubicBezTo>
                <a:close/>
                <a:moveTo>
                  <a:pt x="376349" y="111621"/>
                </a:moveTo>
                <a:cubicBezTo>
                  <a:pt x="230498" y="111621"/>
                  <a:pt x="111621" y="230312"/>
                  <a:pt x="111621" y="376349"/>
                </a:cubicBezTo>
                <a:cubicBezTo>
                  <a:pt x="111621" y="522201"/>
                  <a:pt x="230312" y="641077"/>
                  <a:pt x="376349" y="641077"/>
                </a:cubicBezTo>
                <a:lnTo>
                  <a:pt x="641077" y="641077"/>
                </a:lnTo>
                <a:lnTo>
                  <a:pt x="641077" y="376349"/>
                </a:lnTo>
                <a:cubicBezTo>
                  <a:pt x="640891" y="230312"/>
                  <a:pt x="522201" y="111621"/>
                  <a:pt x="376349" y="111621"/>
                </a:cubicBezTo>
                <a:close/>
                <a:moveTo>
                  <a:pt x="1284201" y="752512"/>
                </a:moveTo>
                <a:lnTo>
                  <a:pt x="964592" y="752512"/>
                </a:lnTo>
                <a:cubicBezTo>
                  <a:pt x="933338" y="752512"/>
                  <a:pt x="908038" y="727025"/>
                  <a:pt x="908038" y="695958"/>
                </a:cubicBezTo>
                <a:lnTo>
                  <a:pt x="908038" y="376349"/>
                </a:lnTo>
                <a:cubicBezTo>
                  <a:pt x="908038" y="276262"/>
                  <a:pt x="947291" y="181756"/>
                  <a:pt x="1018543" y="110505"/>
                </a:cubicBezTo>
                <a:cubicBezTo>
                  <a:pt x="1089794" y="39253"/>
                  <a:pt x="1184114" y="0"/>
                  <a:pt x="1284387" y="0"/>
                </a:cubicBezTo>
                <a:cubicBezTo>
                  <a:pt x="1384660" y="0"/>
                  <a:pt x="1478980" y="39253"/>
                  <a:pt x="1550231" y="110505"/>
                </a:cubicBezTo>
                <a:cubicBezTo>
                  <a:pt x="1621482" y="181756"/>
                  <a:pt x="1660736" y="276076"/>
                  <a:pt x="1660736" y="376349"/>
                </a:cubicBezTo>
                <a:cubicBezTo>
                  <a:pt x="1660736" y="476622"/>
                  <a:pt x="1621482" y="570942"/>
                  <a:pt x="1550231" y="642193"/>
                </a:cubicBezTo>
                <a:cubicBezTo>
                  <a:pt x="1478794" y="713259"/>
                  <a:pt x="1384288" y="752512"/>
                  <a:pt x="1284201" y="752512"/>
                </a:cubicBezTo>
                <a:close/>
                <a:moveTo>
                  <a:pt x="1019659" y="640891"/>
                </a:moveTo>
                <a:lnTo>
                  <a:pt x="1284387" y="640891"/>
                </a:lnTo>
                <a:cubicBezTo>
                  <a:pt x="1430238" y="640891"/>
                  <a:pt x="1549115" y="522201"/>
                  <a:pt x="1549115" y="376163"/>
                </a:cubicBezTo>
                <a:cubicBezTo>
                  <a:pt x="1549115" y="230312"/>
                  <a:pt x="1430424" y="111435"/>
                  <a:pt x="1284387" y="111435"/>
                </a:cubicBezTo>
                <a:cubicBezTo>
                  <a:pt x="1138349" y="111435"/>
                  <a:pt x="1019659" y="230125"/>
                  <a:pt x="1019659" y="376163"/>
                </a:cubicBezTo>
                <a:lnTo>
                  <a:pt x="1019659" y="640891"/>
                </a:lnTo>
                <a:close/>
                <a:moveTo>
                  <a:pt x="376349" y="1607158"/>
                </a:moveTo>
                <a:cubicBezTo>
                  <a:pt x="276262" y="1607158"/>
                  <a:pt x="181756" y="1567904"/>
                  <a:pt x="110505" y="1496653"/>
                </a:cubicBezTo>
                <a:cubicBezTo>
                  <a:pt x="39253" y="1425401"/>
                  <a:pt x="0" y="1330896"/>
                  <a:pt x="0" y="1230809"/>
                </a:cubicBezTo>
                <a:cubicBezTo>
                  <a:pt x="0" y="1130722"/>
                  <a:pt x="39253" y="1036216"/>
                  <a:pt x="110505" y="964964"/>
                </a:cubicBezTo>
                <a:cubicBezTo>
                  <a:pt x="181756" y="893713"/>
                  <a:pt x="276076" y="854459"/>
                  <a:pt x="376349" y="854459"/>
                </a:cubicBezTo>
                <a:lnTo>
                  <a:pt x="695958" y="854459"/>
                </a:lnTo>
                <a:cubicBezTo>
                  <a:pt x="727211" y="854459"/>
                  <a:pt x="752512" y="879760"/>
                  <a:pt x="752512" y="911014"/>
                </a:cubicBezTo>
                <a:lnTo>
                  <a:pt x="752512" y="1230623"/>
                </a:lnTo>
                <a:cubicBezTo>
                  <a:pt x="752512" y="1330709"/>
                  <a:pt x="713259" y="1425215"/>
                  <a:pt x="642007" y="1496467"/>
                </a:cubicBezTo>
                <a:cubicBezTo>
                  <a:pt x="570756" y="1567718"/>
                  <a:pt x="476436" y="1607158"/>
                  <a:pt x="376349" y="1607158"/>
                </a:cubicBezTo>
                <a:close/>
                <a:moveTo>
                  <a:pt x="376349" y="966267"/>
                </a:moveTo>
                <a:cubicBezTo>
                  <a:pt x="230312" y="966267"/>
                  <a:pt x="111621" y="1084957"/>
                  <a:pt x="111621" y="1230809"/>
                </a:cubicBezTo>
                <a:cubicBezTo>
                  <a:pt x="111621" y="1376660"/>
                  <a:pt x="230312" y="1495537"/>
                  <a:pt x="376349" y="1495537"/>
                </a:cubicBezTo>
                <a:cubicBezTo>
                  <a:pt x="522201" y="1495537"/>
                  <a:pt x="641077" y="1376846"/>
                  <a:pt x="641077" y="1230809"/>
                </a:cubicBezTo>
                <a:lnTo>
                  <a:pt x="641077" y="966267"/>
                </a:lnTo>
                <a:lnTo>
                  <a:pt x="376349" y="966267"/>
                </a:lnTo>
                <a:close/>
                <a:moveTo>
                  <a:pt x="1284201" y="1607158"/>
                </a:moveTo>
                <a:cubicBezTo>
                  <a:pt x="1184114" y="1607158"/>
                  <a:pt x="1089608" y="1567904"/>
                  <a:pt x="1018357" y="1496653"/>
                </a:cubicBezTo>
                <a:cubicBezTo>
                  <a:pt x="947105" y="1425401"/>
                  <a:pt x="907852" y="1331082"/>
                  <a:pt x="907852" y="1230809"/>
                </a:cubicBezTo>
                <a:lnTo>
                  <a:pt x="907852" y="911200"/>
                </a:lnTo>
                <a:cubicBezTo>
                  <a:pt x="907852" y="879946"/>
                  <a:pt x="933152" y="854646"/>
                  <a:pt x="964406" y="854646"/>
                </a:cubicBezTo>
                <a:lnTo>
                  <a:pt x="1284015" y="854646"/>
                </a:lnTo>
                <a:cubicBezTo>
                  <a:pt x="1384102" y="854646"/>
                  <a:pt x="1478607" y="893899"/>
                  <a:pt x="1549859" y="965150"/>
                </a:cubicBezTo>
                <a:cubicBezTo>
                  <a:pt x="1621110" y="1036402"/>
                  <a:pt x="1660364" y="1130722"/>
                  <a:pt x="1660364" y="1230995"/>
                </a:cubicBezTo>
                <a:cubicBezTo>
                  <a:pt x="1660364" y="1331268"/>
                  <a:pt x="1621296" y="1425401"/>
                  <a:pt x="1550045" y="1496653"/>
                </a:cubicBezTo>
                <a:cubicBezTo>
                  <a:pt x="1478794" y="1567904"/>
                  <a:pt x="1384288" y="1607158"/>
                  <a:pt x="1284201" y="1607158"/>
                </a:cubicBezTo>
                <a:close/>
                <a:moveTo>
                  <a:pt x="1019659" y="966267"/>
                </a:moveTo>
                <a:lnTo>
                  <a:pt x="1019659" y="1230995"/>
                </a:lnTo>
                <a:cubicBezTo>
                  <a:pt x="1019659" y="1376846"/>
                  <a:pt x="1138349" y="1495723"/>
                  <a:pt x="1284387" y="1495723"/>
                </a:cubicBezTo>
                <a:cubicBezTo>
                  <a:pt x="1430424" y="1495723"/>
                  <a:pt x="1549115" y="1377032"/>
                  <a:pt x="1549115" y="1230995"/>
                </a:cubicBezTo>
                <a:cubicBezTo>
                  <a:pt x="1549115" y="1084957"/>
                  <a:pt x="1430424" y="966267"/>
                  <a:pt x="1284387" y="966267"/>
                </a:cubicBezTo>
                <a:lnTo>
                  <a:pt x="1019659" y="966267"/>
                </a:lnTo>
                <a:close/>
              </a:path>
            </a:pathLst>
          </a:custGeom>
          <a:solidFill>
            <a:schemeClr val="accent1">
              <a:lumMod val="75000"/>
            </a:schemeClr>
          </a:solidFill>
          <a:ln w="12700" cap="sq">
            <a:noFill/>
            <a:miter/>
          </a:ln>
        </p:spPr>
        <p:txBody>
          <a:bodyPr vert="horz" wrap="square" lIns="38090" tIns="38090" rIns="38090" bIns="38090" rtlCol="0" anchor="ctr"/>
          <a:lstStyle/>
          <a:p>
            <a:pPr algn="l">
              <a:lnSpc>
                <a:spcPct val="110000"/>
              </a:lnSpc>
            </a:pPr>
            <a:endParaRPr kumimoji="1" lang="zh-CN" altLang="en-US"/>
          </a:p>
        </p:txBody>
      </p:sp>
      <p:sp>
        <p:nvSpPr>
          <p:cNvPr id="6" name="标题 1"/>
          <p:cNvSpPr txBox="1"/>
          <p:nvPr/>
        </p:nvSpPr>
        <p:spPr>
          <a:xfrm rot="0" flipH="0" flipV="0">
            <a:off x="1163440" y="1911842"/>
            <a:ext cx="470021" cy="536780"/>
          </a:xfrm>
          <a:custGeom>
            <a:avLst/>
            <a:gdLst>
              <a:gd name="connsiteX0" fmla="*/ 1449958 w 1449958"/>
              <a:gd name="connsiteY0" fmla="*/ 669913 h 1655898"/>
              <a:gd name="connsiteX1" fmla="*/ 1449586 w 1449958"/>
              <a:gd name="connsiteY1" fmla="*/ 666192 h 1655898"/>
              <a:gd name="connsiteX2" fmla="*/ 1449586 w 1449958"/>
              <a:gd name="connsiteY2" fmla="*/ 665634 h 1655898"/>
              <a:gd name="connsiteX3" fmla="*/ 1448098 w 1449958"/>
              <a:gd name="connsiteY3" fmla="*/ 658006 h 1655898"/>
              <a:gd name="connsiteX4" fmla="*/ 1445307 w 1449958"/>
              <a:gd name="connsiteY4" fmla="*/ 650379 h 1655898"/>
              <a:gd name="connsiteX5" fmla="*/ 1443633 w 1449958"/>
              <a:gd name="connsiteY5" fmla="*/ 646844 h 1655898"/>
              <a:gd name="connsiteX6" fmla="*/ 1441772 w 1449958"/>
              <a:gd name="connsiteY6" fmla="*/ 643496 h 1655898"/>
              <a:gd name="connsiteX7" fmla="*/ 1441400 w 1449958"/>
              <a:gd name="connsiteY7" fmla="*/ 643124 h 1655898"/>
              <a:gd name="connsiteX8" fmla="*/ 1439354 w 1449958"/>
              <a:gd name="connsiteY8" fmla="*/ 640147 h 1655898"/>
              <a:gd name="connsiteX9" fmla="*/ 1439168 w 1449958"/>
              <a:gd name="connsiteY9" fmla="*/ 639775 h 1655898"/>
              <a:gd name="connsiteX10" fmla="*/ 1436936 w 1449958"/>
              <a:gd name="connsiteY10" fmla="*/ 636798 h 1655898"/>
              <a:gd name="connsiteX11" fmla="*/ 1436378 w 1449958"/>
              <a:gd name="connsiteY11" fmla="*/ 636240 h 1655898"/>
              <a:gd name="connsiteX12" fmla="*/ 1433773 w 1449958"/>
              <a:gd name="connsiteY12" fmla="*/ 633450 h 1655898"/>
              <a:gd name="connsiteX13" fmla="*/ 816136 w 1449958"/>
              <a:gd name="connsiteY13" fmla="*/ 15813 h 1655898"/>
              <a:gd name="connsiteX14" fmla="*/ 813346 w 1449958"/>
              <a:gd name="connsiteY14" fmla="*/ 13208 h 1655898"/>
              <a:gd name="connsiteX15" fmla="*/ 812788 w 1449958"/>
              <a:gd name="connsiteY15" fmla="*/ 12650 h 1655898"/>
              <a:gd name="connsiteX16" fmla="*/ 809997 w 1449958"/>
              <a:gd name="connsiteY16" fmla="*/ 10418 h 1655898"/>
              <a:gd name="connsiteX17" fmla="*/ 809625 w 1449958"/>
              <a:gd name="connsiteY17" fmla="*/ 10232 h 1655898"/>
              <a:gd name="connsiteX18" fmla="*/ 806834 w 1449958"/>
              <a:gd name="connsiteY18" fmla="*/ 8372 h 1655898"/>
              <a:gd name="connsiteX19" fmla="*/ 806276 w 1449958"/>
              <a:gd name="connsiteY19" fmla="*/ 8000 h 1655898"/>
              <a:gd name="connsiteX20" fmla="*/ 802928 w 1449958"/>
              <a:gd name="connsiteY20" fmla="*/ 6139 h 1655898"/>
              <a:gd name="connsiteX21" fmla="*/ 802742 w 1449958"/>
              <a:gd name="connsiteY21" fmla="*/ 6139 h 1655898"/>
              <a:gd name="connsiteX22" fmla="*/ 799207 w 1449958"/>
              <a:gd name="connsiteY22" fmla="*/ 4465 h 1655898"/>
              <a:gd name="connsiteX23" fmla="*/ 799021 w 1449958"/>
              <a:gd name="connsiteY23" fmla="*/ 4465 h 1655898"/>
              <a:gd name="connsiteX24" fmla="*/ 791580 w 1449958"/>
              <a:gd name="connsiteY24" fmla="*/ 1860 h 1655898"/>
              <a:gd name="connsiteX25" fmla="*/ 791394 w 1449958"/>
              <a:gd name="connsiteY25" fmla="*/ 1860 h 1655898"/>
              <a:gd name="connsiteX26" fmla="*/ 783766 w 1449958"/>
              <a:gd name="connsiteY26" fmla="*/ 372 h 1655898"/>
              <a:gd name="connsiteX27" fmla="*/ 783022 w 1449958"/>
              <a:gd name="connsiteY27" fmla="*/ 372 h 1655898"/>
              <a:gd name="connsiteX28" fmla="*/ 779301 w 1449958"/>
              <a:gd name="connsiteY28" fmla="*/ 0 h 1655898"/>
              <a:gd name="connsiteX29" fmla="*/ 261751 w 1449958"/>
              <a:gd name="connsiteY29" fmla="*/ 0 h 1655898"/>
              <a:gd name="connsiteX30" fmla="*/ 0 w 1449958"/>
              <a:gd name="connsiteY30" fmla="*/ 261751 h 1655898"/>
              <a:gd name="connsiteX31" fmla="*/ 0 w 1449958"/>
              <a:gd name="connsiteY31" fmla="*/ 1394148 h 1655898"/>
              <a:gd name="connsiteX32" fmla="*/ 261751 w 1449958"/>
              <a:gd name="connsiteY32" fmla="*/ 1655899 h 1655898"/>
              <a:gd name="connsiteX33" fmla="*/ 1188207 w 1449958"/>
              <a:gd name="connsiteY33" fmla="*/ 1655899 h 1655898"/>
              <a:gd name="connsiteX34" fmla="*/ 1449958 w 1449958"/>
              <a:gd name="connsiteY34" fmla="*/ 1394148 h 1655898"/>
              <a:gd name="connsiteX35" fmla="*/ 1449958 w 1449958"/>
              <a:gd name="connsiteY35" fmla="*/ 672889 h 1655898"/>
              <a:gd name="connsiteX36" fmla="*/ 1449958 w 1449958"/>
              <a:gd name="connsiteY36" fmla="*/ 669913 h 1655898"/>
              <a:gd name="connsiteX37" fmla="*/ 832321 w 1449958"/>
              <a:gd name="connsiteY37" fmla="*/ 466948 h 1655898"/>
              <a:gd name="connsiteX38" fmla="*/ 832321 w 1449958"/>
              <a:gd name="connsiteY38" fmla="*/ 189942 h 1655898"/>
              <a:gd name="connsiteX39" fmla="*/ 1259458 w 1449958"/>
              <a:gd name="connsiteY39" fmla="*/ 617079 h 1655898"/>
              <a:gd name="connsiteX40" fmla="*/ 982452 w 1449958"/>
              <a:gd name="connsiteY40" fmla="*/ 617079 h 1655898"/>
              <a:gd name="connsiteX41" fmla="*/ 832321 w 1449958"/>
              <a:gd name="connsiteY41" fmla="*/ 466948 h 1655898"/>
              <a:gd name="connsiteX42" fmla="*/ 1338337 w 1449958"/>
              <a:gd name="connsiteY42" fmla="*/ 1393403 h 1655898"/>
              <a:gd name="connsiteX43" fmla="*/ 1188207 w 1449958"/>
              <a:gd name="connsiteY43" fmla="*/ 1543534 h 1655898"/>
              <a:gd name="connsiteX44" fmla="*/ 261751 w 1449958"/>
              <a:gd name="connsiteY44" fmla="*/ 1543534 h 1655898"/>
              <a:gd name="connsiteX45" fmla="*/ 111621 w 1449958"/>
              <a:gd name="connsiteY45" fmla="*/ 1393403 h 1655898"/>
              <a:gd name="connsiteX46" fmla="*/ 111621 w 1449958"/>
              <a:gd name="connsiteY46" fmla="*/ 261007 h 1655898"/>
              <a:gd name="connsiteX47" fmla="*/ 261751 w 1449958"/>
              <a:gd name="connsiteY47" fmla="*/ 110877 h 1655898"/>
              <a:gd name="connsiteX48" fmla="*/ 720700 w 1449958"/>
              <a:gd name="connsiteY48" fmla="*/ 110877 h 1655898"/>
              <a:gd name="connsiteX49" fmla="*/ 720700 w 1449958"/>
              <a:gd name="connsiteY49" fmla="*/ 466948 h 1655898"/>
              <a:gd name="connsiteX50" fmla="*/ 982452 w 1449958"/>
              <a:gd name="connsiteY50" fmla="*/ 728700 h 1655898"/>
              <a:gd name="connsiteX51" fmla="*/ 1338523 w 1449958"/>
              <a:gd name="connsiteY51" fmla="*/ 728700 h 1655898"/>
              <a:gd name="connsiteX52" fmla="*/ 1338523 w 1449958"/>
              <a:gd name="connsiteY52" fmla="*/ 1393403 h 1655898"/>
            </a:gdLst>
            <a:rect l="l" t="t" r="r" b="b"/>
            <a:pathLst>
              <a:path w="1449958" h="1655898">
                <a:moveTo>
                  <a:pt x="1449958" y="669913"/>
                </a:moveTo>
                <a:cubicBezTo>
                  <a:pt x="1449958" y="668610"/>
                  <a:pt x="1449772" y="667308"/>
                  <a:pt x="1449586" y="666192"/>
                </a:cubicBezTo>
                <a:lnTo>
                  <a:pt x="1449586" y="665634"/>
                </a:lnTo>
                <a:cubicBezTo>
                  <a:pt x="1449214" y="663029"/>
                  <a:pt x="1448656" y="660425"/>
                  <a:pt x="1448098" y="658006"/>
                </a:cubicBezTo>
                <a:cubicBezTo>
                  <a:pt x="1447354" y="655402"/>
                  <a:pt x="1446423" y="652797"/>
                  <a:pt x="1445307" y="650379"/>
                </a:cubicBezTo>
                <a:cubicBezTo>
                  <a:pt x="1444749" y="649077"/>
                  <a:pt x="1444191" y="647960"/>
                  <a:pt x="1443633" y="646844"/>
                </a:cubicBezTo>
                <a:cubicBezTo>
                  <a:pt x="1443075" y="645728"/>
                  <a:pt x="1442331" y="644612"/>
                  <a:pt x="1441772" y="643496"/>
                </a:cubicBezTo>
                <a:cubicBezTo>
                  <a:pt x="1441587" y="643310"/>
                  <a:pt x="1441587" y="643124"/>
                  <a:pt x="1441400" y="643124"/>
                </a:cubicBezTo>
                <a:cubicBezTo>
                  <a:pt x="1440842" y="642193"/>
                  <a:pt x="1440098" y="641077"/>
                  <a:pt x="1439354" y="640147"/>
                </a:cubicBezTo>
                <a:cubicBezTo>
                  <a:pt x="1439354" y="640147"/>
                  <a:pt x="1439168" y="639961"/>
                  <a:pt x="1439168" y="639775"/>
                </a:cubicBezTo>
                <a:cubicBezTo>
                  <a:pt x="1438424" y="638845"/>
                  <a:pt x="1437680" y="637729"/>
                  <a:pt x="1436936" y="636798"/>
                </a:cubicBezTo>
                <a:lnTo>
                  <a:pt x="1436378" y="636240"/>
                </a:lnTo>
                <a:cubicBezTo>
                  <a:pt x="1435633" y="635310"/>
                  <a:pt x="1434703" y="634380"/>
                  <a:pt x="1433773" y="633450"/>
                </a:cubicBezTo>
                <a:lnTo>
                  <a:pt x="816136" y="15813"/>
                </a:lnTo>
                <a:cubicBezTo>
                  <a:pt x="815206" y="14883"/>
                  <a:pt x="814276" y="14139"/>
                  <a:pt x="813346" y="13208"/>
                </a:cubicBezTo>
                <a:lnTo>
                  <a:pt x="812788" y="12650"/>
                </a:lnTo>
                <a:lnTo>
                  <a:pt x="809997" y="10418"/>
                </a:lnTo>
                <a:cubicBezTo>
                  <a:pt x="809811" y="10418"/>
                  <a:pt x="809811" y="10232"/>
                  <a:pt x="809625" y="10232"/>
                </a:cubicBezTo>
                <a:cubicBezTo>
                  <a:pt x="808695" y="9488"/>
                  <a:pt x="807765" y="8930"/>
                  <a:pt x="806834" y="8372"/>
                </a:cubicBezTo>
                <a:cubicBezTo>
                  <a:pt x="806649" y="8186"/>
                  <a:pt x="806462" y="8186"/>
                  <a:pt x="806276" y="8000"/>
                </a:cubicBezTo>
                <a:cubicBezTo>
                  <a:pt x="805160" y="7255"/>
                  <a:pt x="804044" y="6697"/>
                  <a:pt x="802928" y="6139"/>
                </a:cubicBezTo>
                <a:lnTo>
                  <a:pt x="802742" y="6139"/>
                </a:lnTo>
                <a:cubicBezTo>
                  <a:pt x="801626" y="5581"/>
                  <a:pt x="800509" y="5023"/>
                  <a:pt x="799207" y="4465"/>
                </a:cubicBezTo>
                <a:lnTo>
                  <a:pt x="799021" y="4465"/>
                </a:lnTo>
                <a:cubicBezTo>
                  <a:pt x="796603" y="3349"/>
                  <a:pt x="793998" y="2418"/>
                  <a:pt x="791580" y="1860"/>
                </a:cubicBezTo>
                <a:lnTo>
                  <a:pt x="791394" y="1860"/>
                </a:lnTo>
                <a:cubicBezTo>
                  <a:pt x="788975" y="1116"/>
                  <a:pt x="786371" y="744"/>
                  <a:pt x="783766" y="372"/>
                </a:cubicBezTo>
                <a:lnTo>
                  <a:pt x="783022" y="372"/>
                </a:lnTo>
                <a:cubicBezTo>
                  <a:pt x="781720" y="186"/>
                  <a:pt x="780604" y="186"/>
                  <a:pt x="779301" y="0"/>
                </a:cubicBezTo>
                <a:lnTo>
                  <a:pt x="261751" y="0"/>
                </a:lnTo>
                <a:cubicBezTo>
                  <a:pt x="117388" y="0"/>
                  <a:pt x="0" y="117388"/>
                  <a:pt x="0" y="261751"/>
                </a:cubicBezTo>
                <a:lnTo>
                  <a:pt x="0" y="1394148"/>
                </a:lnTo>
                <a:cubicBezTo>
                  <a:pt x="0" y="1538511"/>
                  <a:pt x="117388" y="1655899"/>
                  <a:pt x="261751" y="1655899"/>
                </a:cubicBezTo>
                <a:lnTo>
                  <a:pt x="1188207" y="1655899"/>
                </a:lnTo>
                <a:cubicBezTo>
                  <a:pt x="1332570" y="1655899"/>
                  <a:pt x="1449958" y="1538511"/>
                  <a:pt x="1449958" y="1394148"/>
                </a:cubicBezTo>
                <a:lnTo>
                  <a:pt x="1449958" y="672889"/>
                </a:lnTo>
                <a:lnTo>
                  <a:pt x="1449958" y="669913"/>
                </a:lnTo>
                <a:close/>
                <a:moveTo>
                  <a:pt x="832321" y="466948"/>
                </a:moveTo>
                <a:lnTo>
                  <a:pt x="832321" y="189942"/>
                </a:lnTo>
                <a:lnTo>
                  <a:pt x="1259458" y="617079"/>
                </a:lnTo>
                <a:lnTo>
                  <a:pt x="982452" y="617079"/>
                </a:lnTo>
                <a:cubicBezTo>
                  <a:pt x="899666" y="617079"/>
                  <a:pt x="832321" y="549734"/>
                  <a:pt x="832321" y="466948"/>
                </a:cubicBezTo>
                <a:close/>
                <a:moveTo>
                  <a:pt x="1338337" y="1393403"/>
                </a:moveTo>
                <a:cubicBezTo>
                  <a:pt x="1338337" y="1476189"/>
                  <a:pt x="1270992" y="1543534"/>
                  <a:pt x="1188207" y="1543534"/>
                </a:cubicBezTo>
                <a:lnTo>
                  <a:pt x="261751" y="1543534"/>
                </a:lnTo>
                <a:cubicBezTo>
                  <a:pt x="178966" y="1543534"/>
                  <a:pt x="111621" y="1476189"/>
                  <a:pt x="111621" y="1393403"/>
                </a:cubicBezTo>
                <a:lnTo>
                  <a:pt x="111621" y="261007"/>
                </a:lnTo>
                <a:cubicBezTo>
                  <a:pt x="111621" y="178222"/>
                  <a:pt x="178966" y="110877"/>
                  <a:pt x="261751" y="110877"/>
                </a:cubicBezTo>
                <a:lnTo>
                  <a:pt x="720700" y="110877"/>
                </a:lnTo>
                <a:lnTo>
                  <a:pt x="720700" y="466948"/>
                </a:lnTo>
                <a:cubicBezTo>
                  <a:pt x="720700" y="611312"/>
                  <a:pt x="838088" y="728700"/>
                  <a:pt x="982452" y="728700"/>
                </a:cubicBezTo>
                <a:lnTo>
                  <a:pt x="1338523" y="728700"/>
                </a:lnTo>
                <a:lnTo>
                  <a:pt x="1338523" y="1393403"/>
                </a:lnTo>
                <a:close/>
              </a:path>
            </a:pathLst>
          </a:custGeom>
          <a:solidFill>
            <a:schemeClr val="accent1">
              <a:lumMod val="75000"/>
            </a:schemeClr>
          </a:solidFill>
          <a:ln cap="sq">
            <a:noFill/>
            <a:prstDash val="solid"/>
            <a:miter/>
          </a:ln>
        </p:spPr>
        <p:txBody>
          <a:bodyPr vert="horz" wrap="square" lIns="38090" tIns="38090" rIns="38090" bIns="38090" rtlCol="0" anchor="ctr"/>
          <a:lstStyle/>
          <a:p>
            <a:pPr algn="l">
              <a:lnSpc>
                <a:spcPct val="110000"/>
              </a:lnSpc>
            </a:pPr>
            <a:endParaRPr kumimoji="1" lang="zh-CN" altLang="en-US"/>
          </a:p>
        </p:txBody>
      </p:sp>
      <p:sp>
        <p:nvSpPr>
          <p:cNvPr id="7" name="标题 1"/>
          <p:cNvSpPr txBox="1"/>
          <p:nvPr/>
        </p:nvSpPr>
        <p:spPr>
          <a:xfrm rot="0" flipH="0" flipV="0">
            <a:off x="6626808" y="1924702"/>
            <a:ext cx="536780" cy="536780"/>
          </a:xfrm>
          <a:custGeom>
            <a:avLst/>
            <a:gdLst>
              <a:gd name="connsiteX0" fmla="*/ 457070 w 720001"/>
              <a:gd name="connsiteY0" fmla="*/ 57166 h 720001"/>
              <a:gd name="connsiteX1" fmla="*/ 457070 w 720001"/>
              <a:gd name="connsiteY1" fmla="*/ 263017 h 720001"/>
              <a:gd name="connsiteX2" fmla="*/ 662921 w 720001"/>
              <a:gd name="connsiteY2" fmla="*/ 263017 h 720001"/>
              <a:gd name="connsiteX3" fmla="*/ 647393 w 720001"/>
              <a:gd name="connsiteY3" fmla="*/ 212704 h 720001"/>
              <a:gd name="connsiteX4" fmla="*/ 591008 w 720001"/>
              <a:gd name="connsiteY4" fmla="*/ 129079 h 720001"/>
              <a:gd name="connsiteX5" fmla="*/ 507383 w 720001"/>
              <a:gd name="connsiteY5" fmla="*/ 72694 h 720001"/>
              <a:gd name="connsiteX6" fmla="*/ 457070 w 720001"/>
              <a:gd name="connsiteY6" fmla="*/ 57166 h 720001"/>
              <a:gd name="connsiteX7" fmla="*/ 307952 w 720001"/>
              <a:gd name="connsiteY7" fmla="*/ 56386 h 720001"/>
              <a:gd name="connsiteX8" fmla="*/ 240115 w 720001"/>
              <a:gd name="connsiteY8" fmla="*/ 76251 h 720001"/>
              <a:gd name="connsiteX9" fmla="*/ 142092 w 720001"/>
              <a:gd name="connsiteY9" fmla="*/ 142179 h 720001"/>
              <a:gd name="connsiteX10" fmla="*/ 76077 w 720001"/>
              <a:gd name="connsiteY10" fmla="*/ 240116 h 720001"/>
              <a:gd name="connsiteX11" fmla="*/ 51874 w 720001"/>
              <a:gd name="connsiteY11" fmla="*/ 360000 h 720001"/>
              <a:gd name="connsiteX12" fmla="*/ 76077 w 720001"/>
              <a:gd name="connsiteY12" fmla="*/ 479885 h 720001"/>
              <a:gd name="connsiteX13" fmla="*/ 142092 w 720001"/>
              <a:gd name="connsiteY13" fmla="*/ 577822 h 720001"/>
              <a:gd name="connsiteX14" fmla="*/ 240029 w 720001"/>
              <a:gd name="connsiteY14" fmla="*/ 643837 h 720001"/>
              <a:gd name="connsiteX15" fmla="*/ 359913 w 720001"/>
              <a:gd name="connsiteY15" fmla="*/ 668039 h 720001"/>
              <a:gd name="connsiteX16" fmla="*/ 479798 w 720001"/>
              <a:gd name="connsiteY16" fmla="*/ 643837 h 720001"/>
              <a:gd name="connsiteX17" fmla="*/ 577735 w 720001"/>
              <a:gd name="connsiteY17" fmla="*/ 577822 h 720001"/>
              <a:gd name="connsiteX18" fmla="*/ 643750 w 720001"/>
              <a:gd name="connsiteY18" fmla="*/ 479885 h 720001"/>
              <a:gd name="connsiteX19" fmla="*/ 663615 w 720001"/>
              <a:gd name="connsiteY19" fmla="*/ 412049 h 720001"/>
              <a:gd name="connsiteX20" fmla="*/ 360000 w 720001"/>
              <a:gd name="connsiteY20" fmla="*/ 412049 h 720001"/>
              <a:gd name="connsiteX21" fmla="*/ 307952 w 720001"/>
              <a:gd name="connsiteY21" fmla="*/ 360000 h 720001"/>
              <a:gd name="connsiteX22" fmla="*/ 405022 w 720001"/>
              <a:gd name="connsiteY22" fmla="*/ 0 h 720001"/>
              <a:gd name="connsiteX23" fmla="*/ 720001 w 720001"/>
              <a:gd name="connsiteY23" fmla="*/ 314979 h 720001"/>
              <a:gd name="connsiteX24" fmla="*/ 405022 w 720001"/>
              <a:gd name="connsiteY24" fmla="*/ 314979 h 720001"/>
              <a:gd name="connsiteX25" fmla="*/ 360000 w 720001"/>
              <a:gd name="connsiteY25" fmla="*/ 0 h 720001"/>
              <a:gd name="connsiteX26" fmla="*/ 360000 w 720001"/>
              <a:gd name="connsiteY26" fmla="*/ 360000 h 720001"/>
              <a:gd name="connsiteX27" fmla="*/ 720001 w 720001"/>
              <a:gd name="connsiteY27" fmla="*/ 360000 h 720001"/>
              <a:gd name="connsiteX28" fmla="*/ 360000 w 720001"/>
              <a:gd name="connsiteY28" fmla="*/ 720001 h 720001"/>
              <a:gd name="connsiteX29" fmla="*/ 0 w 720001"/>
              <a:gd name="connsiteY29" fmla="*/ 360000 h 720001"/>
              <a:gd name="connsiteX30" fmla="*/ 360000 w 720001"/>
              <a:gd name="connsiteY30" fmla="*/ 0 h 720001"/>
            </a:gdLst>
            <a:rect l="l" t="t" r="r" b="b"/>
            <a:pathLst>
              <a:path w="720001" h="720001">
                <a:moveTo>
                  <a:pt x="457070" y="57166"/>
                </a:moveTo>
                <a:lnTo>
                  <a:pt x="457070" y="263017"/>
                </a:lnTo>
                <a:lnTo>
                  <a:pt x="662921" y="263017"/>
                </a:lnTo>
                <a:cubicBezTo>
                  <a:pt x="659451" y="245755"/>
                  <a:pt x="654246" y="229012"/>
                  <a:pt x="647393" y="212704"/>
                </a:cubicBezTo>
                <a:cubicBezTo>
                  <a:pt x="634121" y="181388"/>
                  <a:pt x="615210" y="153282"/>
                  <a:pt x="591008" y="129079"/>
                </a:cubicBezTo>
                <a:cubicBezTo>
                  <a:pt x="566806" y="104877"/>
                  <a:pt x="538699" y="85966"/>
                  <a:pt x="507383" y="72694"/>
                </a:cubicBezTo>
                <a:cubicBezTo>
                  <a:pt x="491075" y="65755"/>
                  <a:pt x="474246" y="60636"/>
                  <a:pt x="457070" y="57166"/>
                </a:cubicBezTo>
                <a:close/>
                <a:moveTo>
                  <a:pt x="307952" y="56386"/>
                </a:moveTo>
                <a:cubicBezTo>
                  <a:pt x="284703" y="60376"/>
                  <a:pt x="262062" y="66969"/>
                  <a:pt x="240115" y="76251"/>
                </a:cubicBezTo>
                <a:cubicBezTo>
                  <a:pt x="203508" y="91778"/>
                  <a:pt x="170544" y="113986"/>
                  <a:pt x="142092" y="142179"/>
                </a:cubicBezTo>
                <a:cubicBezTo>
                  <a:pt x="113812" y="170545"/>
                  <a:pt x="91605" y="203422"/>
                  <a:pt x="76077" y="240116"/>
                </a:cubicBezTo>
                <a:cubicBezTo>
                  <a:pt x="60029" y="278111"/>
                  <a:pt x="51874" y="318362"/>
                  <a:pt x="51874" y="360000"/>
                </a:cubicBezTo>
                <a:cubicBezTo>
                  <a:pt x="51874" y="401639"/>
                  <a:pt x="60029" y="441976"/>
                  <a:pt x="76077" y="479885"/>
                </a:cubicBezTo>
                <a:cubicBezTo>
                  <a:pt x="91605" y="516579"/>
                  <a:pt x="113812" y="549543"/>
                  <a:pt x="142092" y="577822"/>
                </a:cubicBezTo>
                <a:cubicBezTo>
                  <a:pt x="170458" y="606102"/>
                  <a:pt x="203335" y="628309"/>
                  <a:pt x="240029" y="643837"/>
                </a:cubicBezTo>
                <a:cubicBezTo>
                  <a:pt x="278024" y="659885"/>
                  <a:pt x="318275" y="668039"/>
                  <a:pt x="359913" y="668039"/>
                </a:cubicBezTo>
                <a:cubicBezTo>
                  <a:pt x="401552" y="668039"/>
                  <a:pt x="441890" y="659885"/>
                  <a:pt x="479798" y="643837"/>
                </a:cubicBezTo>
                <a:cubicBezTo>
                  <a:pt x="516492" y="628309"/>
                  <a:pt x="549456" y="606102"/>
                  <a:pt x="577735" y="577822"/>
                </a:cubicBezTo>
                <a:cubicBezTo>
                  <a:pt x="606015" y="549456"/>
                  <a:pt x="628222" y="516579"/>
                  <a:pt x="643750" y="479885"/>
                </a:cubicBezTo>
                <a:cubicBezTo>
                  <a:pt x="653032" y="457938"/>
                  <a:pt x="659625" y="435297"/>
                  <a:pt x="663615" y="412049"/>
                </a:cubicBezTo>
                <a:lnTo>
                  <a:pt x="360000" y="412049"/>
                </a:lnTo>
                <a:cubicBezTo>
                  <a:pt x="331287" y="412049"/>
                  <a:pt x="307952" y="388714"/>
                  <a:pt x="307952" y="360000"/>
                </a:cubicBezTo>
                <a:close/>
                <a:moveTo>
                  <a:pt x="405022" y="0"/>
                </a:moveTo>
                <a:cubicBezTo>
                  <a:pt x="578950" y="0"/>
                  <a:pt x="720001" y="141051"/>
                  <a:pt x="720001" y="314979"/>
                </a:cubicBezTo>
                <a:lnTo>
                  <a:pt x="405022" y="314979"/>
                </a:lnTo>
                <a:close/>
                <a:moveTo>
                  <a:pt x="360000" y="0"/>
                </a:moveTo>
                <a:lnTo>
                  <a:pt x="360000" y="360000"/>
                </a:lnTo>
                <a:lnTo>
                  <a:pt x="720001" y="360000"/>
                </a:lnTo>
                <a:cubicBezTo>
                  <a:pt x="720001" y="558825"/>
                  <a:pt x="558824" y="720001"/>
                  <a:pt x="360000" y="720001"/>
                </a:cubicBezTo>
                <a:cubicBezTo>
                  <a:pt x="161176" y="720001"/>
                  <a:pt x="0" y="558825"/>
                  <a:pt x="0" y="360000"/>
                </a:cubicBezTo>
                <a:cubicBezTo>
                  <a:pt x="0" y="161176"/>
                  <a:pt x="161176" y="0"/>
                  <a:pt x="360000" y="0"/>
                </a:cubicBezTo>
                <a:close/>
              </a:path>
            </a:pathLst>
          </a:custGeom>
          <a:solidFill>
            <a:schemeClr val="accent1">
              <a:lumMod val="75000"/>
            </a:schemeClr>
          </a:solidFill>
          <a:ln cap="sq">
            <a:noFill/>
            <a:prstDash val="solid"/>
            <a:miter/>
          </a:ln>
        </p:spPr>
        <p:txBody>
          <a:bodyPr vert="horz" wrap="square" lIns="38090" tIns="38090" rIns="38090" bIns="38090" rtlCol="0" anchor="ctr"/>
          <a:lstStyle/>
          <a:p>
            <a:pPr algn="l">
              <a:lnSpc>
                <a:spcPct val="110000"/>
              </a:lnSpc>
            </a:pPr>
            <a:endParaRPr kumimoji="1" lang="zh-CN" altLang="en-US"/>
          </a:p>
        </p:txBody>
      </p:sp>
      <p:sp>
        <p:nvSpPr>
          <p:cNvPr id="8" name="标题 1"/>
          <p:cNvSpPr txBox="1"/>
          <p:nvPr/>
        </p:nvSpPr>
        <p:spPr>
          <a:xfrm rot="0" flipH="0" flipV="0">
            <a:off x="1703358" y="1990368"/>
            <a:ext cx="4110702" cy="469827"/>
          </a:xfrm>
          <a:prstGeom prst="rect">
            <a:avLst/>
          </a:prstGeom>
          <a:noFill/>
          <a:ln>
            <a:noFill/>
          </a:ln>
        </p:spPr>
        <p:txBody>
          <a:bodyPr vert="horz" wrap="square" lIns="0" tIns="0" rIns="0" bIns="0" rtlCol="0" anchor="ctr"/>
          <a:lstStyle/>
          <a:p>
            <a:pPr algn="l">
              <a:lnSpc>
                <a:spcPct val="150000"/>
              </a:lnSpc>
            </a:pPr>
            <a:r>
              <a:rPr kumimoji="1" lang="en-US" altLang="zh-CN" sz="1295">
                <a:ln w="12700">
                  <a:noFill/>
                </a:ln>
                <a:solidFill>
                  <a:srgbClr val="063CE8">
                    <a:alpha val="100000"/>
                  </a:srgbClr>
                </a:solidFill>
                <a:latin typeface="Source Han Sans CN Bold"/>
                <a:ea typeface="Source Han Sans CN Bold"/>
                <a:cs typeface="Source Han Sans CN Bold"/>
              </a:rPr>
              <a:t>从传统营销到数字营销的范式转移</a:t>
            </a:r>
            <a:endParaRPr kumimoji="1" lang="zh-CN" altLang="en-US"/>
          </a:p>
        </p:txBody>
      </p:sp>
      <p:sp>
        <p:nvSpPr>
          <p:cNvPr id="9" name="标题 1"/>
          <p:cNvSpPr txBox="1"/>
          <p:nvPr/>
        </p:nvSpPr>
        <p:spPr>
          <a:xfrm rot="0" flipH="0" flipV="0">
            <a:off x="1703358" y="2574568"/>
            <a:ext cx="4110702" cy="142232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数字营销并非简单地将广告搬到线上，而是以数据驱动、用户为中心、实时互动为特征的营销范式重构，其核心在于通过技术手段实现精准触达与效果可衡量。</a:t>
            </a:r>
            <a:endParaRPr kumimoji="1" lang="zh-CN" altLang="en-US"/>
          </a:p>
        </p:txBody>
      </p:sp>
      <p:sp>
        <p:nvSpPr>
          <p:cNvPr id="10" name="标题 1"/>
          <p:cNvSpPr txBox="1"/>
          <p:nvPr/>
        </p:nvSpPr>
        <p:spPr>
          <a:xfrm rot="0" flipH="0" flipV="0">
            <a:off x="7304058" y="2574568"/>
            <a:ext cx="4110702" cy="140962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随着AIGC、隐私计算和全域融合的发展，2026年的数字营销更强调“智能协同”与“合规增长”，涵盖内容生成、用户洞察、渠道整合与效果归因的全链路闭环。</a:t>
            </a:r>
            <a:endParaRPr kumimoji="1" lang="zh-CN" altLang="en-US"/>
          </a:p>
        </p:txBody>
      </p:sp>
      <p:sp>
        <p:nvSpPr>
          <p:cNvPr id="11" name="标题 1"/>
          <p:cNvSpPr txBox="1"/>
          <p:nvPr/>
        </p:nvSpPr>
        <p:spPr>
          <a:xfrm rot="0" flipH="0" flipV="0">
            <a:off x="7304058" y="1990368"/>
            <a:ext cx="4110702" cy="469827"/>
          </a:xfrm>
          <a:prstGeom prst="rect">
            <a:avLst/>
          </a:prstGeom>
          <a:noFill/>
          <a:ln>
            <a:noFill/>
          </a:ln>
        </p:spPr>
        <p:txBody>
          <a:bodyPr vert="horz" wrap="square" lIns="0" tIns="0" rIns="0" bIns="0" rtlCol="0" anchor="ctr"/>
          <a:lstStyle/>
          <a:p>
            <a:pPr algn="l">
              <a:lnSpc>
                <a:spcPct val="150000"/>
              </a:lnSpc>
            </a:pPr>
            <a:r>
              <a:rPr kumimoji="1" lang="en-US" altLang="zh-CN" sz="1295">
                <a:ln w="12700">
                  <a:noFill/>
                </a:ln>
                <a:solidFill>
                  <a:srgbClr val="063CE8">
                    <a:alpha val="100000"/>
                  </a:srgbClr>
                </a:solidFill>
                <a:latin typeface="Source Han Sans CN Bold"/>
                <a:ea typeface="Source Han Sans CN Bold"/>
                <a:cs typeface="Source Han Sans CN Bold"/>
              </a:rPr>
              <a:t>2026年语境下的数字营销新内涵</a:t>
            </a:r>
            <a:endParaRPr kumimoji="1" lang="zh-CN" altLang="en-US"/>
          </a:p>
        </p:txBody>
      </p:sp>
      <p:sp>
        <p:nvSpPr>
          <p:cNvPr id="12" name="标题 1"/>
          <p:cNvSpPr txBox="1"/>
          <p:nvPr/>
        </p:nvSpPr>
        <p:spPr>
          <a:xfrm rot="0" flipH="0" flipV="0">
            <a:off x="1703358" y="4974868"/>
            <a:ext cx="4110702" cy="142232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数字营销是涵盖所有数字化触点的总称，而新媒体营销或社交媒体营销仅为其子集；前者聚焦平台属性，后者强调技术驱动与全链路运营逻辑。</a:t>
            </a:r>
            <a:endParaRPr kumimoji="1" lang="zh-CN" altLang="en-US"/>
          </a:p>
        </p:txBody>
      </p:sp>
      <p:sp>
        <p:nvSpPr>
          <p:cNvPr id="13" name="标题 1"/>
          <p:cNvSpPr txBox="1"/>
          <p:nvPr/>
        </p:nvSpPr>
        <p:spPr>
          <a:xfrm rot="0" flipH="0" flipV="0">
            <a:off x="1703358" y="4390668"/>
            <a:ext cx="4110702" cy="469827"/>
          </a:xfrm>
          <a:prstGeom prst="rect">
            <a:avLst/>
          </a:prstGeom>
          <a:noFill/>
          <a:ln>
            <a:noFill/>
          </a:ln>
        </p:spPr>
        <p:txBody>
          <a:bodyPr vert="horz" wrap="square" lIns="0" tIns="0" rIns="0" bIns="0" rtlCol="0" anchor="ctr"/>
          <a:lstStyle/>
          <a:p>
            <a:pPr algn="l">
              <a:lnSpc>
                <a:spcPct val="150000"/>
              </a:lnSpc>
            </a:pPr>
            <a:r>
              <a:rPr kumimoji="1" lang="en-US" altLang="zh-CN" sz="1295">
                <a:ln w="12700">
                  <a:noFill/>
                </a:ln>
                <a:solidFill>
                  <a:srgbClr val="063CE8">
                    <a:alpha val="100000"/>
                  </a:srgbClr>
                </a:solidFill>
                <a:latin typeface="Source Han Sans CN Bold"/>
                <a:ea typeface="Source Han Sans CN Bold"/>
                <a:cs typeface="Source Han Sans CN Bold"/>
              </a:rPr>
              <a:t>与相关概念的边界厘清（如新媒体营销、社交媒体营销）</a:t>
            </a:r>
            <a:endParaRPr kumimoji="1" lang="zh-CN" altLang="en-US"/>
          </a:p>
        </p:txBody>
      </p:sp>
      <p:sp>
        <p:nvSpPr>
          <p:cNvPr id="14" name="标题 1"/>
          <p:cNvSpPr txBox="1"/>
          <p:nvPr/>
        </p:nvSpPr>
        <p:spPr>
          <a:xfrm rot="0" flipH="0" flipV="0">
            <a:off x="7304058" y="4289068"/>
            <a:ext cx="4110702" cy="469827"/>
          </a:xfrm>
          <a:prstGeom prst="rect">
            <a:avLst/>
          </a:prstGeom>
          <a:noFill/>
          <a:ln>
            <a:noFill/>
          </a:ln>
        </p:spPr>
        <p:txBody>
          <a:bodyPr vert="horz" wrap="square" lIns="0" tIns="0" rIns="0" bIns="0" rtlCol="0" anchor="ctr"/>
          <a:lstStyle/>
          <a:p>
            <a:pPr algn="l">
              <a:lnSpc>
                <a:spcPct val="150000"/>
              </a:lnSpc>
            </a:pPr>
            <a:r>
              <a:rPr kumimoji="1" lang="en-US" altLang="zh-CN" sz="1295">
                <a:ln w="12700">
                  <a:noFill/>
                </a:ln>
                <a:solidFill>
                  <a:srgbClr val="063CE8">
                    <a:alpha val="100000"/>
                  </a:srgbClr>
                </a:solidFill>
                <a:latin typeface="Source Han Sans CN Bold"/>
                <a:ea typeface="Source Han Sans CN Bold"/>
                <a:cs typeface="Source Han Sans CN Bold"/>
              </a:rPr>
              <a:t>行业共识与标准框架的初步形成</a:t>
            </a:r>
            <a:endParaRPr kumimoji="1" lang="zh-CN" altLang="en-US"/>
          </a:p>
        </p:txBody>
      </p:sp>
      <p:sp>
        <p:nvSpPr>
          <p:cNvPr id="15" name="标题 1"/>
          <p:cNvSpPr txBox="1"/>
          <p:nvPr/>
        </p:nvSpPr>
        <p:spPr>
          <a:xfrm rot="0" flipH="0" flipV="0">
            <a:off x="7304058" y="4873268"/>
            <a:ext cx="4110702" cy="1422327"/>
          </a:xfrm>
          <a:prstGeom prst="rect">
            <a:avLst/>
          </a:prstGeom>
          <a:noFill/>
          <a:ln>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中国广告协会及头部平台正推动建立统一的数字营销术语体系与效果评估标准，为行业规范化发展奠定基础，减少概念混淆与执行偏差。</a:t>
            </a:r>
            <a:endParaRPr kumimoji="1" lang="zh-CN" altLang="en-US"/>
          </a:p>
        </p:txBody>
      </p:sp>
      <p:sp>
        <p:nvSpPr>
          <p:cNvPr id="16"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数字营销的本质内涵与演进脉络</a:t>
            </a:r>
            <a:endParaRPr kumimoji="1" lang="zh-CN" altLang="en-US"/>
          </a:p>
        </p:txBody>
      </p:sp>
      <p:sp>
        <p:nvSpPr>
          <p:cNvPr id="17"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1552120" flipH="0" flipV="0">
            <a:off x="5515822" y="129041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1552120" flipH="0" flipV="0">
            <a:off x="697064" y="301228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660400" y="1383009"/>
            <a:ext cx="5211011" cy="1814094"/>
          </a:xfrm>
          <a:prstGeom prst="parallelogram">
            <a:avLst>
              <a:gd name="adj" fmla="val 2565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1171074" y="1979490"/>
            <a:ext cx="4186989" cy="1059508"/>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用户在各触点产生的浏览、点击、转化等行为数据，经脱敏与整合后形成动态画像，成为策略制定与个性化推荐的核心依据。</a:t>
            </a:r>
            <a:endParaRPr kumimoji="1" lang="zh-CN" altLang="en-US"/>
          </a:p>
        </p:txBody>
      </p:sp>
      <p:sp>
        <p:nvSpPr>
          <p:cNvPr id="7" name="标题 1"/>
          <p:cNvSpPr txBox="1"/>
          <p:nvPr/>
        </p:nvSpPr>
        <p:spPr>
          <a:xfrm rot="0" flipH="0" flipV="0">
            <a:off x="1171074" y="1562753"/>
            <a:ext cx="4186989"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数据资产：用户行为与画像的底层支撑</a:t>
            </a:r>
            <a:endParaRPr kumimoji="1" lang="zh-CN" altLang="en-US"/>
          </a:p>
        </p:txBody>
      </p:sp>
      <p:sp>
        <p:nvSpPr>
          <p:cNvPr id="8" name="标题 1"/>
          <p:cNvSpPr txBox="1"/>
          <p:nvPr/>
        </p:nvSpPr>
        <p:spPr>
          <a:xfrm rot="1552120" flipH="0" flipV="0">
            <a:off x="5515822" y="3800198"/>
            <a:ext cx="318332" cy="277418"/>
          </a:xfrm>
          <a:prstGeom prst="rect">
            <a:avLst/>
          </a:prstGeom>
          <a:solidFill>
            <a:schemeClr val="accent3"/>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1552120" flipH="0" flipV="0">
            <a:off x="697064" y="5522068"/>
            <a:ext cx="318332" cy="277418"/>
          </a:xfrm>
          <a:prstGeom prst="rect">
            <a:avLst/>
          </a:prstGeom>
          <a:solidFill>
            <a:schemeClr val="accent3"/>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660400" y="3892795"/>
            <a:ext cx="5211011" cy="1814094"/>
          </a:xfrm>
          <a:prstGeom prst="parallelogram">
            <a:avLst>
              <a:gd name="adj" fmla="val 25651"/>
            </a:avLst>
          </a:prstGeom>
          <a:solidFill>
            <a:schemeClr val="bg1"/>
          </a:solidFill>
          <a:ln w="12700" cap="sq">
            <a:solidFill>
              <a:schemeClr val="accent3"/>
            </a:solidFill>
            <a:miter/>
          </a:ln>
        </p:spPr>
        <p:txBody>
          <a:bodyPr vert="horz" wrap="square" lIns="91440" tIns="45720" rIns="91440" bIns="45720" rtlCol="0" anchor="ctr"/>
          <a:lstStyle/>
          <a:p>
            <a:pPr algn="ctr">
              <a:lnSpc>
                <a:spcPct val="110000"/>
              </a:lnSpc>
            </a:pPr>
            <a:endParaRPr kumimoji="1" lang="zh-CN" altLang="en-US"/>
          </a:p>
        </p:txBody>
      </p:sp>
      <p:sp>
        <p:nvSpPr>
          <p:cNvPr id="11" name="标题 1"/>
          <p:cNvSpPr txBox="1"/>
          <p:nvPr/>
        </p:nvSpPr>
        <p:spPr>
          <a:xfrm rot="0" flipH="0" flipV="0">
            <a:off x="1171074" y="4489276"/>
            <a:ext cx="4186989" cy="1059508"/>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内容不再依赖人工批量产出，而是通过AIGC工具根据用户偏好、场景与渠道自动优化文案、图片甚至短视频，实现千人千面的内容供给。</a:t>
            </a:r>
            <a:endParaRPr kumimoji="1" lang="zh-CN" altLang="en-US"/>
          </a:p>
        </p:txBody>
      </p:sp>
      <p:sp>
        <p:nvSpPr>
          <p:cNvPr id="12" name="标题 1"/>
          <p:cNvSpPr txBox="1"/>
          <p:nvPr/>
        </p:nvSpPr>
        <p:spPr>
          <a:xfrm rot="0" flipH="0" flipV="0">
            <a:off x="1171074" y="4072539"/>
            <a:ext cx="4186989"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内容生态：从单点创意到智能生成</a:t>
            </a:r>
            <a:endParaRPr kumimoji="1" lang="zh-CN" altLang="en-US"/>
          </a:p>
        </p:txBody>
      </p:sp>
      <p:sp>
        <p:nvSpPr>
          <p:cNvPr id="13" name="标题 1"/>
          <p:cNvSpPr txBox="1"/>
          <p:nvPr/>
        </p:nvSpPr>
        <p:spPr>
          <a:xfrm rot="1552120" flipH="0" flipV="0">
            <a:off x="11139955" y="129041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4" name="标题 1"/>
          <p:cNvSpPr txBox="1"/>
          <p:nvPr/>
        </p:nvSpPr>
        <p:spPr>
          <a:xfrm rot="1552120" flipH="0" flipV="0">
            <a:off x="6321197" y="3012282"/>
            <a:ext cx="318332" cy="277418"/>
          </a:xfrm>
          <a:prstGeom prst="rect">
            <a:avLst/>
          </a:prstGeom>
          <a:solidFill>
            <a:schemeClr val="accent1"/>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5" name="标题 1"/>
          <p:cNvSpPr txBox="1"/>
          <p:nvPr/>
        </p:nvSpPr>
        <p:spPr>
          <a:xfrm rot="0" flipH="0" flipV="0">
            <a:off x="6284533" y="1383009"/>
            <a:ext cx="5211011" cy="1814094"/>
          </a:xfrm>
          <a:prstGeom prst="parallelogram">
            <a:avLst>
              <a:gd name="adj" fmla="val 25651"/>
            </a:avLst>
          </a:prstGeom>
          <a:solidFill>
            <a:schemeClr val="bg1"/>
          </a:solidFill>
          <a:ln w="12700" cap="sq">
            <a:solidFill>
              <a:schemeClr val="accent1"/>
            </a:solidFill>
            <a:miter/>
          </a:ln>
        </p:spPr>
        <p:txBody>
          <a:bodyPr vert="horz" wrap="square" lIns="91440" tIns="45720" rIns="91440" bIns="45720" rtlCol="0" anchor="ctr"/>
          <a:lstStyle/>
          <a:p>
            <a:pPr algn="ctr">
              <a:lnSpc>
                <a:spcPct val="110000"/>
              </a:lnSpc>
            </a:pPr>
            <a:endParaRPr kumimoji="1" lang="zh-CN" altLang="en-US"/>
          </a:p>
        </p:txBody>
      </p:sp>
      <p:sp>
        <p:nvSpPr>
          <p:cNvPr id="16" name="标题 1"/>
          <p:cNvSpPr txBox="1"/>
          <p:nvPr/>
        </p:nvSpPr>
        <p:spPr>
          <a:xfrm rot="0" flipH="0" flipV="0">
            <a:off x="6795207" y="1979490"/>
            <a:ext cx="4186989" cy="1059508"/>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包括CDP（客户数据平台）、DMP、自动化营销系统、A/B测试工具等，构成支撑策略落地的技术基础设施，2026年将更强调AI原生能力集成。</a:t>
            </a:r>
            <a:endParaRPr kumimoji="1" lang="zh-CN" altLang="en-US"/>
          </a:p>
        </p:txBody>
      </p:sp>
      <p:sp>
        <p:nvSpPr>
          <p:cNvPr id="17" name="标题 1"/>
          <p:cNvSpPr txBox="1"/>
          <p:nvPr/>
        </p:nvSpPr>
        <p:spPr>
          <a:xfrm rot="0" flipH="0" flipV="0">
            <a:off x="6795207" y="1562753"/>
            <a:ext cx="4186989"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技术栈：Martech工具链的关键角色</a:t>
            </a:r>
            <a:endParaRPr kumimoji="1" lang="zh-CN" altLang="en-US"/>
          </a:p>
        </p:txBody>
      </p:sp>
      <p:sp>
        <p:nvSpPr>
          <p:cNvPr id="18" name="标题 1"/>
          <p:cNvSpPr txBox="1"/>
          <p:nvPr/>
        </p:nvSpPr>
        <p:spPr>
          <a:xfrm rot="1552120" flipH="0" flipV="0">
            <a:off x="11139955" y="3800198"/>
            <a:ext cx="318332" cy="277418"/>
          </a:xfrm>
          <a:prstGeom prst="rect">
            <a:avLst/>
          </a:prstGeom>
          <a:solidFill>
            <a:schemeClr val="accent3"/>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9" name="标题 1"/>
          <p:cNvSpPr txBox="1"/>
          <p:nvPr/>
        </p:nvSpPr>
        <p:spPr>
          <a:xfrm rot="1552120" flipH="0" flipV="0">
            <a:off x="6321197" y="5522068"/>
            <a:ext cx="318332" cy="277418"/>
          </a:xfrm>
          <a:prstGeom prst="rect">
            <a:avLst/>
          </a:prstGeom>
          <a:solidFill>
            <a:schemeClr val="accent3"/>
          </a:soli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20" name="标题 1"/>
          <p:cNvSpPr txBox="1"/>
          <p:nvPr/>
        </p:nvSpPr>
        <p:spPr>
          <a:xfrm rot="0" flipH="0" flipV="0">
            <a:off x="6284533" y="3892795"/>
            <a:ext cx="5211011" cy="1814094"/>
          </a:xfrm>
          <a:prstGeom prst="parallelogram">
            <a:avLst>
              <a:gd name="adj" fmla="val 25651"/>
            </a:avLst>
          </a:prstGeom>
          <a:solidFill>
            <a:schemeClr val="bg1"/>
          </a:solidFill>
          <a:ln w="12700" cap="sq">
            <a:solidFill>
              <a:schemeClr val="accent3"/>
            </a:solidFill>
            <a:miter/>
          </a:ln>
        </p:spPr>
        <p:txBody>
          <a:bodyPr vert="horz" wrap="square" lIns="91440" tIns="45720" rIns="91440" bIns="45720" rtlCol="0" anchor="ctr"/>
          <a:lstStyle/>
          <a:p>
            <a:pPr algn="ctr">
              <a:lnSpc>
                <a:spcPct val="110000"/>
              </a:lnSpc>
            </a:pPr>
            <a:endParaRPr kumimoji="1" lang="zh-CN" altLang="en-US"/>
          </a:p>
        </p:txBody>
      </p:sp>
      <p:sp>
        <p:nvSpPr>
          <p:cNvPr id="21" name="标题 1"/>
          <p:cNvSpPr txBox="1"/>
          <p:nvPr/>
        </p:nvSpPr>
        <p:spPr>
          <a:xfrm rot="0" flipH="0" flipV="0">
            <a:off x="6795207" y="4489276"/>
            <a:ext cx="4186989" cy="1059508"/>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262626">
                    <a:alpha val="100000"/>
                  </a:srgbClr>
                </a:solidFill>
                <a:latin typeface="Source Han Sans"/>
                <a:ea typeface="Source Han Sans"/>
                <a:cs typeface="Source Han Sans"/>
              </a:rPr>
              <a:t>数字营销需统筹电商平台、社交媒介、搜索广告、品牌自有APP等多元渠道，通过统一ID体系实现跨渠道用户旅程追踪与资源高效配置。</a:t>
            </a:r>
            <a:endParaRPr kumimoji="1" lang="zh-CN" altLang="en-US"/>
          </a:p>
        </p:txBody>
      </p:sp>
      <p:sp>
        <p:nvSpPr>
          <p:cNvPr id="22" name="标题 1"/>
          <p:cNvSpPr txBox="1"/>
          <p:nvPr/>
        </p:nvSpPr>
        <p:spPr>
          <a:xfrm rot="0" flipH="0" flipV="0">
            <a:off x="6795207" y="4072539"/>
            <a:ext cx="4186989" cy="362176"/>
          </a:xfrm>
          <a:prstGeom prst="rect">
            <a:avLst/>
          </a:prstGeom>
          <a:noFill/>
          <a:ln cap="sq">
            <a:noFill/>
          </a:ln>
        </p:spPr>
        <p:txBody>
          <a:bodyPr vert="horz" wrap="square" lIns="0" tIns="0" rIns="0" bIns="0" rtlCol="0" anchor="ctr"/>
          <a:lstStyle/>
          <a:p>
            <a:pPr algn="l">
              <a:lnSpc>
                <a:spcPct val="130000"/>
              </a:lnSpc>
            </a:pPr>
            <a:r>
              <a:rPr kumimoji="1" lang="en-US" altLang="zh-CN" sz="1600">
                <a:ln w="12700">
                  <a:noFill/>
                </a:ln>
                <a:solidFill>
                  <a:srgbClr val="063CE8">
                    <a:alpha val="100000"/>
                  </a:srgbClr>
                </a:solidFill>
                <a:latin typeface="Source Han Sans CN Bold"/>
                <a:ea typeface="Source Han Sans CN Bold"/>
                <a:cs typeface="Source Han Sans CN Bold"/>
              </a:rPr>
              <a:t>渠道矩阵：公域、私域与混合触点的协同</a:t>
            </a:r>
            <a:endParaRPr kumimoji="1" lang="zh-CN" altLang="en-US"/>
          </a:p>
        </p:txBody>
      </p:sp>
      <p:sp>
        <p:nvSpPr>
          <p:cNvPr id="23"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数字营销的核心构成要素</a:t>
            </a:r>
            <a:endParaRPr kumimoji="1" lang="zh-CN" altLang="en-US"/>
          </a:p>
        </p:txBody>
      </p:sp>
      <p:sp>
        <p:nvSpPr>
          <p:cNvPr id="24"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0"/>
          <p:cNvSpPr txBox="1"/>
          <p:nvPr/>
        </p:nvSpPr>
        <p:spPr>
          <a:xfrm rot="0" flipH="0" flipV="0">
            <a:off x="0" y="0"/>
            <a:ext cx="12192000" cy="6858000"/>
          </a:xfrm>
          <a:prstGeom prst="rect">
            <a:avLst/>
          </a:prstGeom>
          <a:gradFill>
            <a:gsLst>
              <a:gs pos="0">
                <a:schemeClr val="accent1"/>
              </a:gs>
              <a:gs pos="100000">
                <a:schemeClr val="accent1">
                  <a:lumMod val="75000"/>
                </a:schemeClr>
              </a:gs>
            </a:gsLst>
            <a:lin ang="2700000" scaled="1"/>
          </a:gra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3" name="矩形: 圆顶角 16"/>
          <p:cNvSpPr txBox="1"/>
          <p:nvPr/>
        </p:nvSpPr>
        <p:spPr>
          <a:xfrm rot="13440867" flipH="0" flipV="0">
            <a:off x="8919466" y="996661"/>
            <a:ext cx="3438744" cy="8736277"/>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4" name="矩形: 圆顶角 17"/>
          <p:cNvSpPr txBox="1"/>
          <p:nvPr/>
        </p:nvSpPr>
        <p:spPr>
          <a:xfrm rot="13440867" flipH="0" flipV="0">
            <a:off x="9606959" y="2442862"/>
            <a:ext cx="1776211" cy="6427234"/>
          </a:xfrm>
          <a:prstGeom prst="round2SameRect">
            <a:avLst>
              <a:gd name="adj1" fmla="val 50000"/>
              <a:gd name="adj2" fmla="val 0"/>
            </a:avLst>
          </a:prstGeom>
          <a:noFill/>
          <a:ln w="228600" cap="sq">
            <a:solidFill>
              <a:schemeClr val="accent2">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5" name="矩形: 圆顶角 19"/>
          <p:cNvSpPr txBox="1"/>
          <p:nvPr/>
        </p:nvSpPr>
        <p:spPr>
          <a:xfrm rot="2759133" flipH="1" flipV="0">
            <a:off x="-896084" y="-1461258"/>
            <a:ext cx="4229853" cy="8789548"/>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6" name="矩形: 圆顶角 20"/>
          <p:cNvSpPr txBox="1"/>
          <p:nvPr/>
        </p:nvSpPr>
        <p:spPr>
          <a:xfrm rot="2759133" flipH="1" flipV="0">
            <a:off x="135223" y="-320314"/>
            <a:ext cx="2184842" cy="6466425"/>
          </a:xfrm>
          <a:prstGeom prst="round2SameRect">
            <a:avLst>
              <a:gd name="adj1" fmla="val 50000"/>
              <a:gd name="adj2" fmla="val 0"/>
            </a:avLst>
          </a:prstGeom>
          <a:noFill/>
          <a:ln w="228600" cap="sq">
            <a:solidFill>
              <a:schemeClr val="accent1">
                <a:lumMod val="60000"/>
                <a:lumOff val="40000"/>
                <a:alpha val="2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7" name="矩形: 圆顶角 1"/>
          <p:cNvSpPr txBox="1"/>
          <p:nvPr/>
        </p:nvSpPr>
        <p:spPr>
          <a:xfrm rot="2759133" flipH="1" flipV="0">
            <a:off x="-6941" y="3694190"/>
            <a:ext cx="2220606" cy="4614374"/>
          </a:xfrm>
          <a:prstGeom prst="round2SameRect">
            <a:avLst>
              <a:gd name="adj1" fmla="val 50000"/>
              <a:gd name="adj2" fmla="val 0"/>
            </a:avLst>
          </a:prstGeom>
          <a:noFill/>
          <a:ln w="127000" cap="sq">
            <a:solidFill>
              <a:schemeClr val="accent2">
                <a:lumMod val="60000"/>
                <a:lumOff val="4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8" name="矩形: 圆顶角 2"/>
          <p:cNvSpPr txBox="1"/>
          <p:nvPr/>
        </p:nvSpPr>
        <p:spPr>
          <a:xfrm rot="2759133" flipH="1" flipV="0">
            <a:off x="534479" y="4293167"/>
            <a:ext cx="1147007" cy="3394771"/>
          </a:xfrm>
          <a:prstGeom prst="round2SameRect">
            <a:avLst>
              <a:gd name="adj1" fmla="val 50000"/>
              <a:gd name="adj2" fmla="val 0"/>
            </a:avLst>
          </a:prstGeom>
          <a:noFill/>
          <a:ln w="127000" cap="sq">
            <a:solidFill>
              <a:schemeClr val="accent2">
                <a:lumMod val="60000"/>
                <a:lumOff val="40000"/>
                <a:alpha val="9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9" name="矩形: 圆顶角 4"/>
          <p:cNvSpPr txBox="1"/>
          <p:nvPr/>
        </p:nvSpPr>
        <p:spPr>
          <a:xfrm rot="13440867" flipH="0" flipV="0">
            <a:off x="10540353" y="-1159021"/>
            <a:ext cx="2220606" cy="5641545"/>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0" name="矩形: 圆顶角 5"/>
          <p:cNvSpPr txBox="1"/>
          <p:nvPr/>
        </p:nvSpPr>
        <p:spPr>
          <a:xfrm rot="13440867" flipH="0" flipV="0">
            <a:off x="10984309" y="-225121"/>
            <a:ext cx="1147007" cy="4150456"/>
          </a:xfrm>
          <a:prstGeom prst="round2SameRect">
            <a:avLst>
              <a:gd name="adj1" fmla="val 50000"/>
              <a:gd name="adj2" fmla="val 0"/>
            </a:avLst>
          </a:prstGeom>
          <a:noFill/>
          <a:ln w="127000" cap="sq">
            <a:solidFill>
              <a:schemeClr val="accent1">
                <a:lumMod val="60000"/>
                <a:lumOff val="40000"/>
                <a:alpha val="100000"/>
              </a:schemeClr>
            </a:solidFill>
            <a:prstDash val="solid"/>
            <a:miter/>
          </a:ln>
        </p:spPr>
        <p:txBody>
          <a:bodyPr vert="horz" wrap="square" lIns="91440" tIns="45720" rIns="91440" bIns="45720" rtlCol="0" anchor="ctr"/>
          <a:lstStyle/>
          <a:p>
            <a:pPr algn="ctr">
              <a:lnSpc>
                <a:spcPct val="110000"/>
              </a:lnSpc>
            </a:pPr>
            <a:endParaRPr kumimoji="1" lang="zh-CN" altLang="en-US"/>
          </a:p>
        </p:txBody>
      </p:sp>
      <p:sp>
        <p:nvSpPr>
          <p:cNvPr id="11" name="矩形: 圆角 7"/>
          <p:cNvSpPr txBox="1"/>
          <p:nvPr/>
        </p:nvSpPr>
        <p:spPr>
          <a:xfrm rot="0" flipH="0" flipV="0">
            <a:off x="2315598" y="1727200"/>
            <a:ext cx="7560805" cy="4275951"/>
          </a:xfrm>
          <a:prstGeom prst="roundRect">
            <a:avLst>
              <a:gd name="adj" fmla="val 16667"/>
            </a:avLst>
          </a:prstGeom>
          <a:solidFill>
            <a:schemeClr val="bg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
        <p:nvSpPr>
          <p:cNvPr id="12" name="爱设计-4"/>
          <p:cNvSpPr txBox="1"/>
          <p:nvPr/>
        </p:nvSpPr>
        <p:spPr>
          <a:xfrm rot="0" flipH="0" flipV="0">
            <a:off x="4942404" y="742847"/>
            <a:ext cx="2307193" cy="3291430"/>
          </a:xfrm>
          <a:prstGeom prst="rect">
            <a:avLst/>
          </a:prstGeom>
          <a:noFill/>
          <a:ln>
            <a:noFill/>
          </a:ln>
        </p:spPr>
        <p:txBody>
          <a:bodyPr vert="horz" wrap="square" lIns="91440" tIns="45720" rIns="91440" bIns="45720" rtlCol="0" anchor="b"/>
          <a:lstStyle/>
          <a:p>
            <a:pPr algn="ctr">
              <a:lnSpc>
                <a:spcPct val="110000"/>
              </a:lnSpc>
            </a:pPr>
            <a:r>
              <a:rPr kumimoji="1" lang="en-US" altLang="zh-CN" sz="11500">
                <a:ln w="12700">
                  <a:noFill/>
                </a:ln>
                <a:solidFill>
                  <a:srgbClr val="063CE8">
                    <a:alpha val="100000"/>
                  </a:srgbClr>
                </a:solidFill>
                <a:latin typeface="OPPOSans H"/>
                <a:ea typeface="OPPOSans H"/>
                <a:cs typeface="OPPOSans H"/>
              </a:rPr>
              <a:t>02</a:t>
            </a:r>
            <a:endParaRPr kumimoji="1" lang="zh-CN" altLang="en-US"/>
          </a:p>
        </p:txBody>
      </p:sp>
      <p:sp>
        <p:nvSpPr>
          <p:cNvPr id="13" name="矩形 8"/>
          <p:cNvSpPr txBox="1"/>
          <p:nvPr/>
        </p:nvSpPr>
        <p:spPr>
          <a:xfrm rot="0" flipH="0" flipV="0">
            <a:off x="3224356" y="3789344"/>
            <a:ext cx="5743288" cy="1944501"/>
          </a:xfrm>
          <a:prstGeom prst="rect">
            <a:avLst/>
          </a:prstGeom>
          <a:noFill/>
          <a:ln>
            <a:noFill/>
          </a:ln>
        </p:spPr>
        <p:txBody>
          <a:bodyPr vert="horz" wrap="square" lIns="0" tIns="0" rIns="0" bIns="0" rtlCol="0" anchor="t"/>
          <a:lstStyle/>
          <a:p>
            <a:pPr algn="ctr">
              <a:lnSpc>
                <a:spcPct val="110000"/>
              </a:lnSpc>
            </a:pPr>
            <a:r>
              <a:rPr kumimoji="1" lang="en-US" altLang="zh-CN" sz="3600">
                <a:ln w="12700">
                  <a:noFill/>
                </a:ln>
                <a:solidFill>
                  <a:srgbClr val="262626">
                    <a:alpha val="100000"/>
                  </a:srgbClr>
                </a:solidFill>
                <a:latin typeface="Source Han Sans CN Bold"/>
                <a:ea typeface="Source Han Sans CN Bold"/>
                <a:cs typeface="Source Han Sans CN Bold"/>
              </a:rPr>
              <a:t>驱动变革的关键技术趋势</a:t>
            </a:r>
            <a:endParaRPr kumimoji="1" lang="zh-CN" altLang="en-US"/>
          </a:p>
        </p:txBody>
      </p:sp>
    </p:spTree>
  </p:cSld>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0" flipH="0" flipV="0">
            <a:off x="8045894" y="2196485"/>
            <a:ext cx="3413135" cy="3549808"/>
          </a:xfrm>
          <a:prstGeom prst="roundRect">
            <a:avLst>
              <a:gd name="adj" fmla="val 4933"/>
            </a:avLst>
          </a:prstGeom>
          <a:gradFill>
            <a:gsLst>
              <a:gs pos="15000">
                <a:schemeClr val="accent2"/>
              </a:gs>
              <a:gs pos="93000">
                <a:schemeClr val="accent1"/>
              </a:gs>
            </a:gsLst>
            <a:path path="circle">
              <a:fillToRect b="100000" r="100000"/>
            </a:path>
            <a:tileRect t="-100000" l="-10000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0" flipH="0" flipV="0">
            <a:off x="8007877" y="2164787"/>
            <a:ext cx="3413135" cy="3537108"/>
          </a:xfrm>
          <a:custGeom>
            <a:avLst/>
            <a:gdLst>
              <a:gd name="connsiteX0" fmla="*/ 2851444 w 5160528"/>
              <a:gd name="connsiteY0" fmla="*/ 1 h 4273391"/>
              <a:gd name="connsiteX1" fmla="*/ 2853531 w 5160528"/>
              <a:gd name="connsiteY1" fmla="*/ 1 h 4273391"/>
              <a:gd name="connsiteX2" fmla="*/ 2853682 w 5160528"/>
              <a:gd name="connsiteY2" fmla="*/ 475 h 4273391"/>
              <a:gd name="connsiteX3" fmla="*/ 2845135 w 5160528"/>
              <a:gd name="connsiteY3" fmla="*/ 0 h 4273391"/>
              <a:gd name="connsiteX4" fmla="*/ 2845140 w 5160528"/>
              <a:gd name="connsiteY4" fmla="*/ 1 h 4273391"/>
              <a:gd name="connsiteX5" fmla="*/ 2851444 w 5160528"/>
              <a:gd name="connsiteY5" fmla="*/ 1 h 4273391"/>
              <a:gd name="connsiteX6" fmla="*/ 2848306 w 5160528"/>
              <a:gd name="connsiteY6" fmla="*/ 665 h 4273391"/>
              <a:gd name="connsiteX7" fmla="*/ 2903344 w 5160528"/>
              <a:gd name="connsiteY7" fmla="*/ 12201 h 4273391"/>
              <a:gd name="connsiteX8" fmla="*/ 2950878 w 5160528"/>
              <a:gd name="connsiteY8" fmla="*/ 45473 h 4273391"/>
              <a:gd name="connsiteX9" fmla="*/ 2979935 w 5160528"/>
              <a:gd name="connsiteY9" fmla="*/ 90216 h 4273391"/>
              <a:gd name="connsiteX10" fmla="*/ 2979705 w 5160528"/>
              <a:gd name="connsiteY10" fmla="*/ 89026 h 4273391"/>
              <a:gd name="connsiteX11" fmla="*/ 2977209 w 5160528"/>
              <a:gd name="connsiteY11" fmla="*/ 85149 h 4273391"/>
              <a:gd name="connsiteX12" fmla="*/ 2978362 w 5160528"/>
              <a:gd name="connsiteY12" fmla="*/ 84733 h 4273391"/>
              <a:gd name="connsiteX13" fmla="*/ 2981162 w 5160528"/>
              <a:gd name="connsiteY13" fmla="*/ 92106 h 4273391"/>
              <a:gd name="connsiteX14" fmla="*/ 2982926 w 5160528"/>
              <a:gd name="connsiteY14" fmla="*/ 94823 h 4273391"/>
              <a:gd name="connsiteX15" fmla="*/ 2983695 w 5160528"/>
              <a:gd name="connsiteY15" fmla="*/ 98774 h 4273391"/>
              <a:gd name="connsiteX16" fmla="*/ 3094026 w 5160528"/>
              <a:gd name="connsiteY16" fmla="*/ 389297 h 4273391"/>
              <a:gd name="connsiteX17" fmla="*/ 3328190 w 5160528"/>
              <a:gd name="connsiteY17" fmla="*/ 555665 h 4273391"/>
              <a:gd name="connsiteX18" fmla="*/ 4803515 w 5160528"/>
              <a:gd name="connsiteY18" fmla="*/ 555665 h 4273391"/>
              <a:gd name="connsiteX19" fmla="*/ 4803515 w 5160528"/>
              <a:gd name="connsiteY19" fmla="*/ 556377 h 4273391"/>
              <a:gd name="connsiteX20" fmla="*/ 4823841 w 5160528"/>
              <a:gd name="connsiteY20" fmla="*/ 556377 h 4273391"/>
              <a:gd name="connsiteX21" fmla="*/ 5160528 w 5160528"/>
              <a:gd name="connsiteY21" fmla="*/ 878675 h 4273391"/>
              <a:gd name="connsiteX22" fmla="*/ 5160528 w 5160528"/>
              <a:gd name="connsiteY22" fmla="*/ 939041 h 4273391"/>
              <a:gd name="connsiteX23" fmla="*/ 5160528 w 5160528"/>
              <a:gd name="connsiteY23" fmla="*/ 3906983 h 4273391"/>
              <a:gd name="connsiteX24" fmla="*/ 5160528 w 5160528"/>
              <a:gd name="connsiteY24" fmla="*/ 4100372 h 4273391"/>
              <a:gd name="connsiteX25" fmla="*/ 4987509 w 5160528"/>
              <a:gd name="connsiteY25" fmla="*/ 4273391 h 4273391"/>
              <a:gd name="connsiteX26" fmla="*/ 173019 w 5160528"/>
              <a:gd name="connsiteY26" fmla="*/ 4273391 h 4273391"/>
              <a:gd name="connsiteX27" fmla="*/ 0 w 5160528"/>
              <a:gd name="connsiteY27" fmla="*/ 4100372 h 4273391"/>
              <a:gd name="connsiteX28" fmla="*/ 0 w 5160528"/>
              <a:gd name="connsiteY28" fmla="*/ 3906983 h 4273391"/>
              <a:gd name="connsiteX29" fmla="*/ 0 w 5160528"/>
              <a:gd name="connsiteY29" fmla="*/ 939041 h 4273391"/>
              <a:gd name="connsiteX30" fmla="*/ 0 w 5160528"/>
              <a:gd name="connsiteY30" fmla="*/ 355231 h 4273391"/>
              <a:gd name="connsiteX31" fmla="*/ 339241 w 5160528"/>
              <a:gd name="connsiteY31" fmla="*/ 1 h 4273391"/>
              <a:gd name="connsiteX32" fmla="*/ 2845130 w 5160528"/>
              <a:gd name="connsiteY32" fmla="*/ 1 h 4273391"/>
            </a:gdLst>
            <a:rect l="l" t="t" r="r" b="b"/>
            <a:pathLst>
              <a:path w="5160528" h="4273391">
                <a:moveTo>
                  <a:pt x="2851444" y="1"/>
                </a:moveTo>
                <a:lnTo>
                  <a:pt x="2853531" y="1"/>
                </a:lnTo>
                <a:lnTo>
                  <a:pt x="2853682" y="475"/>
                </a:lnTo>
                <a:close/>
                <a:moveTo>
                  <a:pt x="2845135" y="0"/>
                </a:moveTo>
                <a:lnTo>
                  <a:pt x="2845140" y="1"/>
                </a:lnTo>
                <a:lnTo>
                  <a:pt x="2851444" y="1"/>
                </a:lnTo>
                <a:lnTo>
                  <a:pt x="2848306" y="665"/>
                </a:lnTo>
                <a:lnTo>
                  <a:pt x="2903344" y="12201"/>
                </a:lnTo>
                <a:cubicBezTo>
                  <a:pt x="2921235" y="20057"/>
                  <a:pt x="2937347" y="31426"/>
                  <a:pt x="2950878" y="45473"/>
                </a:cubicBezTo>
                <a:lnTo>
                  <a:pt x="2979935" y="90216"/>
                </a:lnTo>
                <a:lnTo>
                  <a:pt x="2979705" y="89026"/>
                </a:lnTo>
                <a:lnTo>
                  <a:pt x="2977209" y="85149"/>
                </a:lnTo>
                <a:lnTo>
                  <a:pt x="2978362" y="84733"/>
                </a:lnTo>
                <a:lnTo>
                  <a:pt x="2981162" y="92106"/>
                </a:lnTo>
                <a:lnTo>
                  <a:pt x="2982926" y="94823"/>
                </a:lnTo>
                <a:lnTo>
                  <a:pt x="2983695" y="98774"/>
                </a:lnTo>
                <a:lnTo>
                  <a:pt x="3094026" y="389297"/>
                </a:lnTo>
                <a:cubicBezTo>
                  <a:pt x="3132188" y="489782"/>
                  <a:pt x="3224917" y="555665"/>
                  <a:pt x="3328190" y="555665"/>
                </a:cubicBezTo>
                <a:lnTo>
                  <a:pt x="4803515" y="555665"/>
                </a:lnTo>
                <a:lnTo>
                  <a:pt x="4803515" y="556377"/>
                </a:lnTo>
                <a:lnTo>
                  <a:pt x="4823841" y="556377"/>
                </a:lnTo>
                <a:cubicBezTo>
                  <a:pt x="5009788" y="556377"/>
                  <a:pt x="5160528" y="700675"/>
                  <a:pt x="5160528" y="878675"/>
                </a:cubicBezTo>
                <a:lnTo>
                  <a:pt x="5160528" y="939041"/>
                </a:lnTo>
                <a:lnTo>
                  <a:pt x="5160528" y="3906983"/>
                </a:lnTo>
                <a:lnTo>
                  <a:pt x="5160528" y="4100372"/>
                </a:lnTo>
                <a:cubicBezTo>
                  <a:pt x="5160528" y="4195928"/>
                  <a:pt x="5083065" y="4273391"/>
                  <a:pt x="4987509" y="4273391"/>
                </a:cubicBezTo>
                <a:lnTo>
                  <a:pt x="173019" y="4273391"/>
                </a:lnTo>
                <a:cubicBezTo>
                  <a:pt x="77463" y="4273391"/>
                  <a:pt x="0" y="4195928"/>
                  <a:pt x="0" y="4100372"/>
                </a:cubicBezTo>
                <a:lnTo>
                  <a:pt x="0" y="3906983"/>
                </a:lnTo>
                <a:lnTo>
                  <a:pt x="0" y="939041"/>
                </a:lnTo>
                <a:lnTo>
                  <a:pt x="0" y="355231"/>
                </a:lnTo>
                <a:cubicBezTo>
                  <a:pt x="0" y="159043"/>
                  <a:pt x="151883" y="1"/>
                  <a:pt x="339241" y="1"/>
                </a:cubicBezTo>
                <a:lnTo>
                  <a:pt x="2845130" y="1"/>
                </a:lnTo>
                <a:close/>
              </a:path>
            </a:pathLst>
          </a:custGeom>
          <a:solidFill>
            <a:schemeClr val="bg1"/>
          </a:solidFill>
          <a:ln w="19050" cap="sq">
            <a:solidFill>
              <a:schemeClr val="bg1"/>
            </a:solidFill>
            <a:miter/>
          </a:ln>
          <a:effectLst>
            <a:outerShdw dist="12700" blurRad="88900" dir="0" sx="100000" sy="100000" kx="0" ky="0" algn="l"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4402092" y="2196485"/>
            <a:ext cx="3413135" cy="3549808"/>
          </a:xfrm>
          <a:prstGeom prst="roundRect">
            <a:avLst>
              <a:gd name="adj" fmla="val 4933"/>
            </a:avLst>
          </a:prstGeom>
          <a:gradFill>
            <a:gsLst>
              <a:gs pos="15000">
                <a:schemeClr val="accent2"/>
              </a:gs>
              <a:gs pos="93000">
                <a:schemeClr val="accent1"/>
              </a:gs>
            </a:gsLst>
            <a:path path="circle">
              <a:fillToRect b="100000" r="100000"/>
            </a:path>
            <a:tileRect t="-100000" l="-10000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4364075" y="2164787"/>
            <a:ext cx="3413135" cy="3537108"/>
          </a:xfrm>
          <a:custGeom>
            <a:avLst/>
            <a:gdLst>
              <a:gd name="connsiteX0" fmla="*/ 2851444 w 5160528"/>
              <a:gd name="connsiteY0" fmla="*/ 1 h 4273391"/>
              <a:gd name="connsiteX1" fmla="*/ 2853531 w 5160528"/>
              <a:gd name="connsiteY1" fmla="*/ 1 h 4273391"/>
              <a:gd name="connsiteX2" fmla="*/ 2853682 w 5160528"/>
              <a:gd name="connsiteY2" fmla="*/ 475 h 4273391"/>
              <a:gd name="connsiteX3" fmla="*/ 2845135 w 5160528"/>
              <a:gd name="connsiteY3" fmla="*/ 0 h 4273391"/>
              <a:gd name="connsiteX4" fmla="*/ 2845140 w 5160528"/>
              <a:gd name="connsiteY4" fmla="*/ 1 h 4273391"/>
              <a:gd name="connsiteX5" fmla="*/ 2851444 w 5160528"/>
              <a:gd name="connsiteY5" fmla="*/ 1 h 4273391"/>
              <a:gd name="connsiteX6" fmla="*/ 2848306 w 5160528"/>
              <a:gd name="connsiteY6" fmla="*/ 665 h 4273391"/>
              <a:gd name="connsiteX7" fmla="*/ 2903344 w 5160528"/>
              <a:gd name="connsiteY7" fmla="*/ 12201 h 4273391"/>
              <a:gd name="connsiteX8" fmla="*/ 2950878 w 5160528"/>
              <a:gd name="connsiteY8" fmla="*/ 45473 h 4273391"/>
              <a:gd name="connsiteX9" fmla="*/ 2979935 w 5160528"/>
              <a:gd name="connsiteY9" fmla="*/ 90216 h 4273391"/>
              <a:gd name="connsiteX10" fmla="*/ 2979705 w 5160528"/>
              <a:gd name="connsiteY10" fmla="*/ 89026 h 4273391"/>
              <a:gd name="connsiteX11" fmla="*/ 2977209 w 5160528"/>
              <a:gd name="connsiteY11" fmla="*/ 85149 h 4273391"/>
              <a:gd name="connsiteX12" fmla="*/ 2978362 w 5160528"/>
              <a:gd name="connsiteY12" fmla="*/ 84733 h 4273391"/>
              <a:gd name="connsiteX13" fmla="*/ 2981162 w 5160528"/>
              <a:gd name="connsiteY13" fmla="*/ 92106 h 4273391"/>
              <a:gd name="connsiteX14" fmla="*/ 2982926 w 5160528"/>
              <a:gd name="connsiteY14" fmla="*/ 94823 h 4273391"/>
              <a:gd name="connsiteX15" fmla="*/ 2983695 w 5160528"/>
              <a:gd name="connsiteY15" fmla="*/ 98774 h 4273391"/>
              <a:gd name="connsiteX16" fmla="*/ 3094026 w 5160528"/>
              <a:gd name="connsiteY16" fmla="*/ 389297 h 4273391"/>
              <a:gd name="connsiteX17" fmla="*/ 3328190 w 5160528"/>
              <a:gd name="connsiteY17" fmla="*/ 555665 h 4273391"/>
              <a:gd name="connsiteX18" fmla="*/ 4803515 w 5160528"/>
              <a:gd name="connsiteY18" fmla="*/ 555665 h 4273391"/>
              <a:gd name="connsiteX19" fmla="*/ 4803515 w 5160528"/>
              <a:gd name="connsiteY19" fmla="*/ 556377 h 4273391"/>
              <a:gd name="connsiteX20" fmla="*/ 4823841 w 5160528"/>
              <a:gd name="connsiteY20" fmla="*/ 556377 h 4273391"/>
              <a:gd name="connsiteX21" fmla="*/ 5160528 w 5160528"/>
              <a:gd name="connsiteY21" fmla="*/ 878675 h 4273391"/>
              <a:gd name="connsiteX22" fmla="*/ 5160528 w 5160528"/>
              <a:gd name="connsiteY22" fmla="*/ 939041 h 4273391"/>
              <a:gd name="connsiteX23" fmla="*/ 5160528 w 5160528"/>
              <a:gd name="connsiteY23" fmla="*/ 3906983 h 4273391"/>
              <a:gd name="connsiteX24" fmla="*/ 5160528 w 5160528"/>
              <a:gd name="connsiteY24" fmla="*/ 4100372 h 4273391"/>
              <a:gd name="connsiteX25" fmla="*/ 4987509 w 5160528"/>
              <a:gd name="connsiteY25" fmla="*/ 4273391 h 4273391"/>
              <a:gd name="connsiteX26" fmla="*/ 173019 w 5160528"/>
              <a:gd name="connsiteY26" fmla="*/ 4273391 h 4273391"/>
              <a:gd name="connsiteX27" fmla="*/ 0 w 5160528"/>
              <a:gd name="connsiteY27" fmla="*/ 4100372 h 4273391"/>
              <a:gd name="connsiteX28" fmla="*/ 0 w 5160528"/>
              <a:gd name="connsiteY28" fmla="*/ 3906983 h 4273391"/>
              <a:gd name="connsiteX29" fmla="*/ 0 w 5160528"/>
              <a:gd name="connsiteY29" fmla="*/ 939041 h 4273391"/>
              <a:gd name="connsiteX30" fmla="*/ 0 w 5160528"/>
              <a:gd name="connsiteY30" fmla="*/ 355231 h 4273391"/>
              <a:gd name="connsiteX31" fmla="*/ 339241 w 5160528"/>
              <a:gd name="connsiteY31" fmla="*/ 1 h 4273391"/>
              <a:gd name="connsiteX32" fmla="*/ 2845130 w 5160528"/>
              <a:gd name="connsiteY32" fmla="*/ 1 h 4273391"/>
            </a:gdLst>
            <a:rect l="l" t="t" r="r" b="b"/>
            <a:pathLst>
              <a:path w="5160528" h="4273391">
                <a:moveTo>
                  <a:pt x="2851444" y="1"/>
                </a:moveTo>
                <a:lnTo>
                  <a:pt x="2853531" y="1"/>
                </a:lnTo>
                <a:lnTo>
                  <a:pt x="2853682" y="475"/>
                </a:lnTo>
                <a:close/>
                <a:moveTo>
                  <a:pt x="2845135" y="0"/>
                </a:moveTo>
                <a:lnTo>
                  <a:pt x="2845140" y="1"/>
                </a:lnTo>
                <a:lnTo>
                  <a:pt x="2851444" y="1"/>
                </a:lnTo>
                <a:lnTo>
                  <a:pt x="2848306" y="665"/>
                </a:lnTo>
                <a:lnTo>
                  <a:pt x="2903344" y="12201"/>
                </a:lnTo>
                <a:cubicBezTo>
                  <a:pt x="2921235" y="20057"/>
                  <a:pt x="2937347" y="31426"/>
                  <a:pt x="2950878" y="45473"/>
                </a:cubicBezTo>
                <a:lnTo>
                  <a:pt x="2979935" y="90216"/>
                </a:lnTo>
                <a:lnTo>
                  <a:pt x="2979705" y="89026"/>
                </a:lnTo>
                <a:lnTo>
                  <a:pt x="2977209" y="85149"/>
                </a:lnTo>
                <a:lnTo>
                  <a:pt x="2978362" y="84733"/>
                </a:lnTo>
                <a:lnTo>
                  <a:pt x="2981162" y="92106"/>
                </a:lnTo>
                <a:lnTo>
                  <a:pt x="2982926" y="94823"/>
                </a:lnTo>
                <a:lnTo>
                  <a:pt x="2983695" y="98774"/>
                </a:lnTo>
                <a:lnTo>
                  <a:pt x="3094026" y="389297"/>
                </a:lnTo>
                <a:cubicBezTo>
                  <a:pt x="3132188" y="489782"/>
                  <a:pt x="3224917" y="555665"/>
                  <a:pt x="3328190" y="555665"/>
                </a:cubicBezTo>
                <a:lnTo>
                  <a:pt x="4803515" y="555665"/>
                </a:lnTo>
                <a:lnTo>
                  <a:pt x="4803515" y="556377"/>
                </a:lnTo>
                <a:lnTo>
                  <a:pt x="4823841" y="556377"/>
                </a:lnTo>
                <a:cubicBezTo>
                  <a:pt x="5009788" y="556377"/>
                  <a:pt x="5160528" y="700675"/>
                  <a:pt x="5160528" y="878675"/>
                </a:cubicBezTo>
                <a:lnTo>
                  <a:pt x="5160528" y="939041"/>
                </a:lnTo>
                <a:lnTo>
                  <a:pt x="5160528" y="3906983"/>
                </a:lnTo>
                <a:lnTo>
                  <a:pt x="5160528" y="4100372"/>
                </a:lnTo>
                <a:cubicBezTo>
                  <a:pt x="5160528" y="4195928"/>
                  <a:pt x="5083065" y="4273391"/>
                  <a:pt x="4987509" y="4273391"/>
                </a:cubicBezTo>
                <a:lnTo>
                  <a:pt x="173019" y="4273391"/>
                </a:lnTo>
                <a:cubicBezTo>
                  <a:pt x="77463" y="4273391"/>
                  <a:pt x="0" y="4195928"/>
                  <a:pt x="0" y="4100372"/>
                </a:cubicBezTo>
                <a:lnTo>
                  <a:pt x="0" y="3906983"/>
                </a:lnTo>
                <a:lnTo>
                  <a:pt x="0" y="939041"/>
                </a:lnTo>
                <a:lnTo>
                  <a:pt x="0" y="355231"/>
                </a:lnTo>
                <a:cubicBezTo>
                  <a:pt x="0" y="159043"/>
                  <a:pt x="151883" y="1"/>
                  <a:pt x="339241" y="1"/>
                </a:cubicBezTo>
                <a:lnTo>
                  <a:pt x="2845130" y="1"/>
                </a:lnTo>
                <a:close/>
              </a:path>
            </a:pathLst>
          </a:custGeom>
          <a:solidFill>
            <a:schemeClr val="bg1"/>
          </a:solidFill>
          <a:ln w="19050" cap="sq">
            <a:solidFill>
              <a:schemeClr val="bg1"/>
            </a:solidFill>
            <a:miter/>
          </a:ln>
          <a:effectLst>
            <a:outerShdw dist="12700" blurRad="88900" dir="0" sx="100000" sy="100000" kx="0" ky="0" algn="l"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758287" y="2196485"/>
            <a:ext cx="3413135" cy="3562508"/>
          </a:xfrm>
          <a:prstGeom prst="roundRect">
            <a:avLst>
              <a:gd name="adj" fmla="val 4933"/>
            </a:avLst>
          </a:prstGeom>
          <a:gradFill>
            <a:gsLst>
              <a:gs pos="15000">
                <a:schemeClr val="accent2"/>
              </a:gs>
              <a:gs pos="93000">
                <a:schemeClr val="accent1"/>
              </a:gs>
            </a:gsLst>
            <a:path path="circle">
              <a:fillToRect b="100000" r="100000"/>
            </a:path>
            <a:tileRect t="-100000" l="-100000"/>
          </a:gradFill>
          <a:ln w="12700" cap="sq">
            <a:noFill/>
            <a:miter/>
          </a:ln>
          <a:effectLst/>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0" flipH="0" flipV="0">
            <a:off x="720270" y="2164787"/>
            <a:ext cx="3413135" cy="3537108"/>
          </a:xfrm>
          <a:custGeom>
            <a:avLst/>
            <a:gdLst>
              <a:gd name="connsiteX0" fmla="*/ 2851444 w 5160528"/>
              <a:gd name="connsiteY0" fmla="*/ 1 h 4273391"/>
              <a:gd name="connsiteX1" fmla="*/ 2853531 w 5160528"/>
              <a:gd name="connsiteY1" fmla="*/ 1 h 4273391"/>
              <a:gd name="connsiteX2" fmla="*/ 2853682 w 5160528"/>
              <a:gd name="connsiteY2" fmla="*/ 475 h 4273391"/>
              <a:gd name="connsiteX3" fmla="*/ 2845135 w 5160528"/>
              <a:gd name="connsiteY3" fmla="*/ 0 h 4273391"/>
              <a:gd name="connsiteX4" fmla="*/ 2845140 w 5160528"/>
              <a:gd name="connsiteY4" fmla="*/ 1 h 4273391"/>
              <a:gd name="connsiteX5" fmla="*/ 2851444 w 5160528"/>
              <a:gd name="connsiteY5" fmla="*/ 1 h 4273391"/>
              <a:gd name="connsiteX6" fmla="*/ 2848306 w 5160528"/>
              <a:gd name="connsiteY6" fmla="*/ 665 h 4273391"/>
              <a:gd name="connsiteX7" fmla="*/ 2903344 w 5160528"/>
              <a:gd name="connsiteY7" fmla="*/ 12201 h 4273391"/>
              <a:gd name="connsiteX8" fmla="*/ 2950878 w 5160528"/>
              <a:gd name="connsiteY8" fmla="*/ 45473 h 4273391"/>
              <a:gd name="connsiteX9" fmla="*/ 2979935 w 5160528"/>
              <a:gd name="connsiteY9" fmla="*/ 90216 h 4273391"/>
              <a:gd name="connsiteX10" fmla="*/ 2979705 w 5160528"/>
              <a:gd name="connsiteY10" fmla="*/ 89026 h 4273391"/>
              <a:gd name="connsiteX11" fmla="*/ 2977209 w 5160528"/>
              <a:gd name="connsiteY11" fmla="*/ 85149 h 4273391"/>
              <a:gd name="connsiteX12" fmla="*/ 2978362 w 5160528"/>
              <a:gd name="connsiteY12" fmla="*/ 84733 h 4273391"/>
              <a:gd name="connsiteX13" fmla="*/ 2981162 w 5160528"/>
              <a:gd name="connsiteY13" fmla="*/ 92106 h 4273391"/>
              <a:gd name="connsiteX14" fmla="*/ 2982926 w 5160528"/>
              <a:gd name="connsiteY14" fmla="*/ 94823 h 4273391"/>
              <a:gd name="connsiteX15" fmla="*/ 2983695 w 5160528"/>
              <a:gd name="connsiteY15" fmla="*/ 98774 h 4273391"/>
              <a:gd name="connsiteX16" fmla="*/ 3094026 w 5160528"/>
              <a:gd name="connsiteY16" fmla="*/ 389297 h 4273391"/>
              <a:gd name="connsiteX17" fmla="*/ 3328190 w 5160528"/>
              <a:gd name="connsiteY17" fmla="*/ 555665 h 4273391"/>
              <a:gd name="connsiteX18" fmla="*/ 4803515 w 5160528"/>
              <a:gd name="connsiteY18" fmla="*/ 555665 h 4273391"/>
              <a:gd name="connsiteX19" fmla="*/ 4803515 w 5160528"/>
              <a:gd name="connsiteY19" fmla="*/ 556377 h 4273391"/>
              <a:gd name="connsiteX20" fmla="*/ 4823841 w 5160528"/>
              <a:gd name="connsiteY20" fmla="*/ 556377 h 4273391"/>
              <a:gd name="connsiteX21" fmla="*/ 5160528 w 5160528"/>
              <a:gd name="connsiteY21" fmla="*/ 878675 h 4273391"/>
              <a:gd name="connsiteX22" fmla="*/ 5160528 w 5160528"/>
              <a:gd name="connsiteY22" fmla="*/ 939041 h 4273391"/>
              <a:gd name="connsiteX23" fmla="*/ 5160528 w 5160528"/>
              <a:gd name="connsiteY23" fmla="*/ 3906983 h 4273391"/>
              <a:gd name="connsiteX24" fmla="*/ 5160528 w 5160528"/>
              <a:gd name="connsiteY24" fmla="*/ 4100372 h 4273391"/>
              <a:gd name="connsiteX25" fmla="*/ 4987509 w 5160528"/>
              <a:gd name="connsiteY25" fmla="*/ 4273391 h 4273391"/>
              <a:gd name="connsiteX26" fmla="*/ 173019 w 5160528"/>
              <a:gd name="connsiteY26" fmla="*/ 4273391 h 4273391"/>
              <a:gd name="connsiteX27" fmla="*/ 0 w 5160528"/>
              <a:gd name="connsiteY27" fmla="*/ 4100372 h 4273391"/>
              <a:gd name="connsiteX28" fmla="*/ 0 w 5160528"/>
              <a:gd name="connsiteY28" fmla="*/ 3906983 h 4273391"/>
              <a:gd name="connsiteX29" fmla="*/ 0 w 5160528"/>
              <a:gd name="connsiteY29" fmla="*/ 939041 h 4273391"/>
              <a:gd name="connsiteX30" fmla="*/ 0 w 5160528"/>
              <a:gd name="connsiteY30" fmla="*/ 355231 h 4273391"/>
              <a:gd name="connsiteX31" fmla="*/ 339241 w 5160528"/>
              <a:gd name="connsiteY31" fmla="*/ 1 h 4273391"/>
              <a:gd name="connsiteX32" fmla="*/ 2845130 w 5160528"/>
              <a:gd name="connsiteY32" fmla="*/ 1 h 4273391"/>
            </a:gdLst>
            <a:rect l="l" t="t" r="r" b="b"/>
            <a:pathLst>
              <a:path w="5160528" h="4273391">
                <a:moveTo>
                  <a:pt x="2851444" y="1"/>
                </a:moveTo>
                <a:lnTo>
                  <a:pt x="2853531" y="1"/>
                </a:lnTo>
                <a:lnTo>
                  <a:pt x="2853682" y="475"/>
                </a:lnTo>
                <a:close/>
                <a:moveTo>
                  <a:pt x="2845135" y="0"/>
                </a:moveTo>
                <a:lnTo>
                  <a:pt x="2845140" y="1"/>
                </a:lnTo>
                <a:lnTo>
                  <a:pt x="2851444" y="1"/>
                </a:lnTo>
                <a:lnTo>
                  <a:pt x="2848306" y="665"/>
                </a:lnTo>
                <a:lnTo>
                  <a:pt x="2903344" y="12201"/>
                </a:lnTo>
                <a:cubicBezTo>
                  <a:pt x="2921235" y="20057"/>
                  <a:pt x="2937347" y="31426"/>
                  <a:pt x="2950878" y="45473"/>
                </a:cubicBezTo>
                <a:lnTo>
                  <a:pt x="2979935" y="90216"/>
                </a:lnTo>
                <a:lnTo>
                  <a:pt x="2979705" y="89026"/>
                </a:lnTo>
                <a:lnTo>
                  <a:pt x="2977209" y="85149"/>
                </a:lnTo>
                <a:lnTo>
                  <a:pt x="2978362" y="84733"/>
                </a:lnTo>
                <a:lnTo>
                  <a:pt x="2981162" y="92106"/>
                </a:lnTo>
                <a:lnTo>
                  <a:pt x="2982926" y="94823"/>
                </a:lnTo>
                <a:lnTo>
                  <a:pt x="2983695" y="98774"/>
                </a:lnTo>
                <a:lnTo>
                  <a:pt x="3094026" y="389297"/>
                </a:lnTo>
                <a:cubicBezTo>
                  <a:pt x="3132188" y="489782"/>
                  <a:pt x="3224917" y="555665"/>
                  <a:pt x="3328190" y="555665"/>
                </a:cubicBezTo>
                <a:lnTo>
                  <a:pt x="4803515" y="555665"/>
                </a:lnTo>
                <a:lnTo>
                  <a:pt x="4803515" y="556377"/>
                </a:lnTo>
                <a:lnTo>
                  <a:pt x="4823841" y="556377"/>
                </a:lnTo>
                <a:cubicBezTo>
                  <a:pt x="5009788" y="556377"/>
                  <a:pt x="5160528" y="700675"/>
                  <a:pt x="5160528" y="878675"/>
                </a:cubicBezTo>
                <a:lnTo>
                  <a:pt x="5160528" y="939041"/>
                </a:lnTo>
                <a:lnTo>
                  <a:pt x="5160528" y="3906983"/>
                </a:lnTo>
                <a:lnTo>
                  <a:pt x="5160528" y="4100372"/>
                </a:lnTo>
                <a:cubicBezTo>
                  <a:pt x="5160528" y="4195928"/>
                  <a:pt x="5083065" y="4273391"/>
                  <a:pt x="4987509" y="4273391"/>
                </a:cubicBezTo>
                <a:lnTo>
                  <a:pt x="173019" y="4273391"/>
                </a:lnTo>
                <a:cubicBezTo>
                  <a:pt x="77463" y="4273391"/>
                  <a:pt x="0" y="4195928"/>
                  <a:pt x="0" y="4100372"/>
                </a:cubicBezTo>
                <a:lnTo>
                  <a:pt x="0" y="3906983"/>
                </a:lnTo>
                <a:lnTo>
                  <a:pt x="0" y="939041"/>
                </a:lnTo>
                <a:lnTo>
                  <a:pt x="0" y="355231"/>
                </a:lnTo>
                <a:cubicBezTo>
                  <a:pt x="0" y="159043"/>
                  <a:pt x="151883" y="1"/>
                  <a:pt x="339241" y="1"/>
                </a:cubicBezTo>
                <a:lnTo>
                  <a:pt x="2845130" y="1"/>
                </a:lnTo>
                <a:close/>
              </a:path>
            </a:pathLst>
          </a:custGeom>
          <a:solidFill>
            <a:schemeClr val="bg1"/>
          </a:solidFill>
          <a:ln w="19050" cap="sq">
            <a:solidFill>
              <a:schemeClr val="bg1"/>
            </a:solidFill>
            <a:miter/>
          </a:ln>
          <a:effectLst>
            <a:outerShdw dist="12700" blurRad="88900" dir="0" sx="100000" sy="100000" kx="0" ky="0" algn="l" rotWithShape="0">
              <a:srgbClr val="000000">
                <a:alpha val="20000"/>
              </a:srgbClr>
            </a:outerShdw>
          </a:effectLst>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922305" y="2317921"/>
            <a:ext cx="2776641" cy="616045"/>
          </a:xfrm>
          <a:prstGeom prst="roundRect">
            <a:avLst>
              <a:gd name="adj" fmla="val 50000"/>
            </a:avLst>
          </a:prstGeom>
          <a:gradFill>
            <a:gsLst>
              <a:gs pos="0">
                <a:schemeClr val="bg1"/>
              </a:gs>
              <a:gs pos="100000">
                <a:schemeClr val="accent1">
                  <a:lumMod val="20000"/>
                  <a:lumOff val="80000"/>
                </a:schemeClr>
              </a:gs>
            </a:gsLst>
            <a:lin ang="13500000" scaled="0"/>
          </a:gradFill>
          <a:ln w="15599" cap="sq">
            <a:solidFill>
              <a:schemeClr val="accent1"/>
            </a:solidFill>
            <a:miter/>
          </a:ln>
          <a:effectLst>
            <a:outerShdw dist="42538" blurRad="63806" dir="2700017" sx="100000" sy="100000" kx="0" ky="0" algn="tl" rotWithShape="0">
              <a:schemeClr val="accent1">
                <a:lumMod val="50000"/>
                <a:alpha val="5000"/>
              </a:schemeClr>
            </a:outerShdw>
          </a:effectLst>
        </p:spPr>
        <p:txBody>
          <a:bodyPr vert="horz" wrap="square" lIns="82296" tIns="41148" rIns="82296" bIns="41148" rtlCol="0" anchor="ctr"/>
          <a:lstStyle/>
          <a:p>
            <a:pPr algn="ctr">
              <a:lnSpc>
                <a:spcPct val="100000"/>
              </a:lnSpc>
            </a:pPr>
            <a:endParaRPr kumimoji="1" lang="zh-CN" altLang="en-US"/>
          </a:p>
        </p:txBody>
      </p:sp>
      <p:sp>
        <p:nvSpPr>
          <p:cNvPr id="10" name="标题 1"/>
          <p:cNvSpPr txBox="1"/>
          <p:nvPr/>
        </p:nvSpPr>
        <p:spPr>
          <a:xfrm rot="0" flipH="0" flipV="0">
            <a:off x="887598" y="2371346"/>
            <a:ext cx="2833355" cy="622645"/>
          </a:xfrm>
          <a:prstGeom prst="roundRect">
            <a:avLst>
              <a:gd name="adj" fmla="val 50000"/>
            </a:avLst>
          </a:prstGeom>
          <a:noFill/>
          <a:ln w="15950" cap="sq">
            <a:gradFill>
              <a:gsLst>
                <a:gs pos="43000">
                  <a:schemeClr val="bg1">
                    <a:alpha val="0"/>
                  </a:schemeClr>
                </a:gs>
                <a:gs pos="55000">
                  <a:schemeClr val="accent1">
                    <a:alpha val="100000"/>
                  </a:schemeClr>
                </a:gs>
              </a:gsLst>
              <a:lin ang="5400000" scaled="0"/>
            </a:gradFill>
            <a:miter/>
          </a:ln>
          <a:effectLst>
            <a:outerShdw dist="44661" blurRad="66999" dir="2700014" sx="100000" sy="100000" kx="0" ky="0" algn="tl" rotWithShape="0">
              <a:schemeClr val="accent1">
                <a:lumMod val="50000"/>
                <a:alpha val="5000"/>
              </a:schemeClr>
            </a:outerShdw>
          </a:effectLst>
        </p:spPr>
        <p:txBody>
          <a:bodyPr vert="horz" wrap="square" lIns="82296" tIns="41148" rIns="82296" bIns="41148" rtlCol="0" anchor="ctr"/>
          <a:lstStyle/>
          <a:p>
            <a:pPr algn="ctr">
              <a:lnSpc>
                <a:spcPct val="100000"/>
              </a:lnSpc>
            </a:pPr>
            <a:endParaRPr kumimoji="1" lang="zh-CN" altLang="en-US"/>
          </a:p>
        </p:txBody>
      </p:sp>
      <p:sp>
        <p:nvSpPr>
          <p:cNvPr id="11" name="标题 1"/>
          <p:cNvSpPr txBox="1"/>
          <p:nvPr/>
        </p:nvSpPr>
        <p:spPr>
          <a:xfrm rot="0" flipH="0" flipV="0">
            <a:off x="882091" y="3128171"/>
            <a:ext cx="3024558" cy="2418640"/>
          </a:xfrm>
          <a:prstGeom prst="rect">
            <a:avLst/>
          </a:prstGeom>
          <a:noFill/>
          <a:ln cap="sq">
            <a:noFill/>
          </a:ln>
        </p:spPr>
        <p:txBody>
          <a:bodyPr vert="horz" wrap="square" lIns="91440" tIns="45720" rIns="91440" bIns="4572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生成式AI已广泛应用于广告文案、短视频脚本及社交媒体图文创作，显著降低人力成本并提升内容产出效率，2026年将成为品牌日常运营标配工具。</a:t>
            </a:r>
            <a:endParaRPr kumimoji="1" lang="zh-CN" altLang="en-US"/>
          </a:p>
        </p:txBody>
      </p:sp>
      <p:sp>
        <p:nvSpPr>
          <p:cNvPr id="12" name="标题 1"/>
          <p:cNvSpPr txBox="1"/>
          <p:nvPr/>
        </p:nvSpPr>
        <p:spPr>
          <a:xfrm rot="0" flipH="0" flipV="0">
            <a:off x="1091370" y="2337928"/>
            <a:ext cx="2419862" cy="590732"/>
          </a:xfrm>
          <a:prstGeom prst="rect">
            <a:avLst/>
          </a:prstGeom>
          <a:noFill/>
          <a:ln cap="sq">
            <a:noFill/>
          </a:ln>
        </p:spPr>
        <p:txBody>
          <a:bodyPr vert="horz" wrap="square" lIns="91440" tIns="45720" rIns="91440" bIns="45720" rtlCol="0" anchor="ctr"/>
          <a:lstStyle/>
          <a:p>
            <a:pPr algn="ctr">
              <a:lnSpc>
                <a:spcPct val="130000"/>
              </a:lnSpc>
            </a:pPr>
            <a:r>
              <a:rPr kumimoji="1" lang="en-US" altLang="zh-CN" sz="1552">
                <a:ln w="12700">
                  <a:noFill/>
                </a:ln>
                <a:solidFill>
                  <a:srgbClr val="000000">
                    <a:alpha val="100000"/>
                  </a:srgbClr>
                </a:solidFill>
                <a:latin typeface="Source Han Sans CN Bold"/>
                <a:ea typeface="Source Han Sans CN Bold"/>
                <a:cs typeface="Source Han Sans CN Bold"/>
              </a:rPr>
              <a:t>AI驱动的自动化内容生成</a:t>
            </a:r>
            <a:endParaRPr kumimoji="1" lang="zh-CN" altLang="en-US"/>
          </a:p>
        </p:txBody>
      </p:sp>
      <p:sp>
        <p:nvSpPr>
          <p:cNvPr id="13" name="标题 1"/>
          <p:cNvSpPr txBox="1"/>
          <p:nvPr/>
        </p:nvSpPr>
        <p:spPr>
          <a:xfrm rot="0" flipH="0" flipV="0">
            <a:off x="4566109" y="2317921"/>
            <a:ext cx="2776641" cy="616045"/>
          </a:xfrm>
          <a:prstGeom prst="roundRect">
            <a:avLst>
              <a:gd name="adj" fmla="val 50000"/>
            </a:avLst>
          </a:prstGeom>
          <a:gradFill>
            <a:gsLst>
              <a:gs pos="0">
                <a:schemeClr val="bg1"/>
              </a:gs>
              <a:gs pos="100000">
                <a:schemeClr val="accent1">
                  <a:lumMod val="20000"/>
                  <a:lumOff val="80000"/>
                </a:schemeClr>
              </a:gs>
            </a:gsLst>
            <a:lin ang="13500000" scaled="0"/>
          </a:gradFill>
          <a:ln w="15599" cap="sq">
            <a:solidFill>
              <a:schemeClr val="accent1"/>
            </a:solidFill>
            <a:miter/>
          </a:ln>
          <a:effectLst>
            <a:outerShdw dist="42538" blurRad="63806" dir="2700017" sx="100000" sy="100000" kx="0" ky="0" algn="tl" rotWithShape="0">
              <a:schemeClr val="accent1">
                <a:lumMod val="50000"/>
                <a:alpha val="5000"/>
              </a:schemeClr>
            </a:outerShdw>
          </a:effectLst>
        </p:spPr>
        <p:txBody>
          <a:bodyPr vert="horz" wrap="square" lIns="82296" tIns="41148" rIns="82296" bIns="41148" rtlCol="0" anchor="ctr"/>
          <a:lstStyle/>
          <a:p>
            <a:pPr algn="ctr">
              <a:lnSpc>
                <a:spcPct val="100000"/>
              </a:lnSpc>
            </a:pPr>
            <a:endParaRPr kumimoji="1" lang="zh-CN" altLang="en-US"/>
          </a:p>
        </p:txBody>
      </p:sp>
      <p:sp>
        <p:nvSpPr>
          <p:cNvPr id="14" name="标题 1"/>
          <p:cNvSpPr txBox="1"/>
          <p:nvPr/>
        </p:nvSpPr>
        <p:spPr>
          <a:xfrm rot="0" flipH="0" flipV="0">
            <a:off x="4556802" y="2409446"/>
            <a:ext cx="2807955" cy="584545"/>
          </a:xfrm>
          <a:prstGeom prst="roundRect">
            <a:avLst>
              <a:gd name="adj" fmla="val 50000"/>
            </a:avLst>
          </a:prstGeom>
          <a:noFill/>
          <a:ln w="15950" cap="sq">
            <a:gradFill>
              <a:gsLst>
                <a:gs pos="43000">
                  <a:schemeClr val="bg1">
                    <a:alpha val="0"/>
                  </a:schemeClr>
                </a:gs>
                <a:gs pos="61000">
                  <a:schemeClr val="accent1">
                    <a:alpha val="100000"/>
                  </a:schemeClr>
                </a:gs>
              </a:gsLst>
              <a:lin ang="5400000" scaled="0"/>
            </a:gradFill>
            <a:miter/>
          </a:ln>
          <a:effectLst>
            <a:outerShdw dist="44661" blurRad="66999" dir="2700014" sx="100000" sy="100000" kx="0" ky="0" algn="tl" rotWithShape="0">
              <a:schemeClr val="accent1">
                <a:lumMod val="50000"/>
                <a:alpha val="5000"/>
              </a:schemeClr>
            </a:outerShdw>
          </a:effectLst>
        </p:spPr>
        <p:txBody>
          <a:bodyPr vert="horz" wrap="square" lIns="82296" tIns="41148" rIns="82296" bIns="41148" rtlCol="0" anchor="ctr"/>
          <a:lstStyle/>
          <a:p>
            <a:pPr algn="ctr">
              <a:lnSpc>
                <a:spcPct val="100000"/>
              </a:lnSpc>
            </a:pPr>
            <a:endParaRPr kumimoji="1" lang="zh-CN" altLang="en-US"/>
          </a:p>
        </p:txBody>
      </p:sp>
      <p:sp>
        <p:nvSpPr>
          <p:cNvPr id="15" name="标题 1"/>
          <p:cNvSpPr txBox="1"/>
          <p:nvPr/>
        </p:nvSpPr>
        <p:spPr>
          <a:xfrm rot="0" flipH="0" flipV="0">
            <a:off x="4525895" y="3128171"/>
            <a:ext cx="3024558" cy="2418640"/>
          </a:xfrm>
          <a:prstGeom prst="rect">
            <a:avLst/>
          </a:prstGeom>
          <a:noFill/>
          <a:ln cap="sq">
            <a:noFill/>
          </a:ln>
        </p:spPr>
        <p:txBody>
          <a:bodyPr vert="horz" wrap="square" lIns="91440" tIns="45720" rIns="91440" bIns="4572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基于用户实时行为与上下文数据，AI模型可动态调整推荐内容，实现“千人千面”甚至“一人千面”的精准触达，大幅提高转化率与用户停留时长。</a:t>
            </a:r>
            <a:endParaRPr kumimoji="1" lang="zh-CN" altLang="en-US"/>
          </a:p>
        </p:txBody>
      </p:sp>
      <p:sp>
        <p:nvSpPr>
          <p:cNvPr id="16" name="标题 1"/>
          <p:cNvSpPr txBox="1"/>
          <p:nvPr/>
        </p:nvSpPr>
        <p:spPr>
          <a:xfrm rot="0" flipH="0" flipV="0">
            <a:off x="4735175" y="2337928"/>
            <a:ext cx="2419862" cy="590732"/>
          </a:xfrm>
          <a:prstGeom prst="rect">
            <a:avLst/>
          </a:prstGeom>
          <a:noFill/>
          <a:ln cap="sq">
            <a:noFill/>
          </a:ln>
        </p:spPr>
        <p:txBody>
          <a:bodyPr vert="horz" wrap="square" lIns="91440" tIns="45720" rIns="91440" bIns="45720" rtlCol="0" anchor="ctr"/>
          <a:lstStyle/>
          <a:p>
            <a:pPr algn="ctr">
              <a:lnSpc>
                <a:spcPct val="130000"/>
              </a:lnSpc>
            </a:pPr>
            <a:r>
              <a:rPr kumimoji="1" lang="en-US" altLang="zh-CN" sz="1552">
                <a:ln w="12700">
                  <a:noFill/>
                </a:ln>
                <a:solidFill>
                  <a:srgbClr val="000000">
                    <a:alpha val="100000"/>
                  </a:srgbClr>
                </a:solidFill>
                <a:latin typeface="Source Han Sans CN Bold"/>
                <a:ea typeface="Source Han Sans CN Bold"/>
                <a:cs typeface="Source Han Sans CN Bold"/>
              </a:rPr>
              <a:t>动态个性化推荐系统升级</a:t>
            </a:r>
            <a:endParaRPr kumimoji="1" lang="zh-CN" altLang="en-US"/>
          </a:p>
        </p:txBody>
      </p:sp>
      <p:sp>
        <p:nvSpPr>
          <p:cNvPr id="17" name="标题 1"/>
          <p:cNvSpPr txBox="1"/>
          <p:nvPr/>
        </p:nvSpPr>
        <p:spPr>
          <a:xfrm rot="0" flipH="0" flipV="0">
            <a:off x="8209911" y="2317921"/>
            <a:ext cx="2776641" cy="616045"/>
          </a:xfrm>
          <a:prstGeom prst="roundRect">
            <a:avLst>
              <a:gd name="adj" fmla="val 50000"/>
            </a:avLst>
          </a:prstGeom>
          <a:gradFill>
            <a:gsLst>
              <a:gs pos="0">
                <a:schemeClr val="bg1"/>
              </a:gs>
              <a:gs pos="100000">
                <a:schemeClr val="accent1">
                  <a:lumMod val="20000"/>
                  <a:lumOff val="80000"/>
                </a:schemeClr>
              </a:gs>
            </a:gsLst>
            <a:lin ang="13500000" scaled="0"/>
          </a:gradFill>
          <a:ln w="15599" cap="sq">
            <a:solidFill>
              <a:schemeClr val="accent1"/>
            </a:solidFill>
            <a:miter/>
          </a:ln>
          <a:effectLst>
            <a:outerShdw dist="42538" blurRad="63806" dir="2700017" sx="100000" sy="100000" kx="0" ky="0" algn="tl" rotWithShape="0">
              <a:schemeClr val="accent1">
                <a:lumMod val="50000"/>
                <a:alpha val="5000"/>
              </a:schemeClr>
            </a:outerShdw>
          </a:effectLst>
        </p:spPr>
        <p:txBody>
          <a:bodyPr vert="horz" wrap="square" lIns="82296" tIns="41148" rIns="82296" bIns="41148" rtlCol="0" anchor="ctr"/>
          <a:lstStyle/>
          <a:p>
            <a:pPr algn="ctr">
              <a:lnSpc>
                <a:spcPct val="100000"/>
              </a:lnSpc>
            </a:pPr>
            <a:endParaRPr kumimoji="1" lang="zh-CN" altLang="en-US"/>
          </a:p>
        </p:txBody>
      </p:sp>
      <p:sp>
        <p:nvSpPr>
          <p:cNvPr id="18" name="标题 1"/>
          <p:cNvSpPr txBox="1"/>
          <p:nvPr/>
        </p:nvSpPr>
        <p:spPr>
          <a:xfrm rot="0" flipH="0" flipV="0">
            <a:off x="8175204" y="2371346"/>
            <a:ext cx="2846055" cy="622645"/>
          </a:xfrm>
          <a:prstGeom prst="roundRect">
            <a:avLst>
              <a:gd name="adj" fmla="val 50000"/>
            </a:avLst>
          </a:prstGeom>
          <a:noFill/>
          <a:ln w="15950" cap="sq">
            <a:gradFill>
              <a:gsLst>
                <a:gs pos="43000">
                  <a:schemeClr val="bg1">
                    <a:alpha val="0"/>
                  </a:schemeClr>
                </a:gs>
                <a:gs pos="55000">
                  <a:schemeClr val="accent1">
                    <a:alpha val="100000"/>
                  </a:schemeClr>
                </a:gs>
              </a:gsLst>
              <a:lin ang="5400000" scaled="0"/>
            </a:gradFill>
            <a:miter/>
          </a:ln>
          <a:effectLst>
            <a:outerShdw dist="44661" blurRad="66999" dir="2700014" sx="100000" sy="100000" kx="0" ky="0" algn="tl" rotWithShape="0">
              <a:schemeClr val="accent1">
                <a:lumMod val="50000"/>
                <a:alpha val="5000"/>
              </a:schemeClr>
            </a:outerShdw>
          </a:effectLst>
        </p:spPr>
        <p:txBody>
          <a:bodyPr vert="horz" wrap="square" lIns="82296" tIns="41148" rIns="82296" bIns="41148" rtlCol="0" anchor="ctr"/>
          <a:lstStyle/>
          <a:p>
            <a:pPr algn="ctr">
              <a:lnSpc>
                <a:spcPct val="100000"/>
              </a:lnSpc>
            </a:pPr>
            <a:endParaRPr kumimoji="1" lang="zh-CN" altLang="en-US"/>
          </a:p>
        </p:txBody>
      </p:sp>
      <p:sp>
        <p:nvSpPr>
          <p:cNvPr id="19" name="标题 1"/>
          <p:cNvSpPr txBox="1"/>
          <p:nvPr/>
        </p:nvSpPr>
        <p:spPr>
          <a:xfrm rot="0" flipH="0" flipV="0">
            <a:off x="8207797" y="3128171"/>
            <a:ext cx="3024558" cy="2393240"/>
          </a:xfrm>
          <a:prstGeom prst="rect">
            <a:avLst/>
          </a:prstGeom>
          <a:noFill/>
          <a:ln cap="sq">
            <a:noFill/>
          </a:ln>
        </p:spPr>
        <p:txBody>
          <a:bodyPr vert="horz" wrap="square" lIns="91440" tIns="45720" rIns="91440" bIns="4572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越来越多品牌采用定制化虚拟形象进行直播带货与品牌代言，结合语音合成与表情驱动技术，实现7×24小时不间断互动，降低真人依赖风险。</a:t>
            </a:r>
            <a:endParaRPr kumimoji="1" lang="zh-CN" altLang="en-US"/>
          </a:p>
        </p:txBody>
      </p:sp>
      <p:sp>
        <p:nvSpPr>
          <p:cNvPr id="20" name="标题 1"/>
          <p:cNvSpPr txBox="1"/>
          <p:nvPr/>
        </p:nvSpPr>
        <p:spPr>
          <a:xfrm rot="0" flipH="0" flipV="0">
            <a:off x="8378977" y="2337928"/>
            <a:ext cx="2419862" cy="590732"/>
          </a:xfrm>
          <a:prstGeom prst="rect">
            <a:avLst/>
          </a:prstGeom>
          <a:noFill/>
          <a:ln cap="sq">
            <a:noFill/>
          </a:ln>
        </p:spPr>
        <p:txBody>
          <a:bodyPr vert="horz" wrap="square" lIns="91440" tIns="45720" rIns="91440" bIns="45720" rtlCol="0" anchor="ctr"/>
          <a:lstStyle/>
          <a:p>
            <a:pPr algn="ctr">
              <a:lnSpc>
                <a:spcPct val="130000"/>
              </a:lnSpc>
            </a:pPr>
            <a:r>
              <a:rPr kumimoji="1" lang="en-US" altLang="zh-CN" sz="1552">
                <a:ln w="12700">
                  <a:noFill/>
                </a:ln>
                <a:solidFill>
                  <a:srgbClr val="000000">
                    <a:alpha val="100000"/>
                  </a:srgbClr>
                </a:solidFill>
                <a:latin typeface="Source Han Sans CN Bold"/>
                <a:ea typeface="Source Han Sans CN Bold"/>
                <a:cs typeface="Source Han Sans CN Bold"/>
              </a:rPr>
              <a:t>虚拟代言人与AI主播普及化</a:t>
            </a:r>
            <a:endParaRPr kumimoji="1" lang="zh-CN" altLang="en-US"/>
          </a:p>
        </p:txBody>
      </p:sp>
      <p:sp>
        <p:nvSpPr>
          <p:cNvPr id="21"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生成式AI重塑内容生产与个性化体验</a:t>
            </a:r>
            <a:endParaRPr kumimoji="1" lang="zh-CN" altLang="en-US"/>
          </a:p>
        </p:txBody>
      </p:sp>
      <p:sp>
        <p:nvSpPr>
          <p:cNvPr id="22"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标题 1"/>
          <p:cNvSpPr txBox="1"/>
          <p:nvPr/>
        </p:nvSpPr>
        <p:spPr>
          <a:xfrm rot="4500000" flipH="0" flipV="0">
            <a:off x="8244685" y="2254193"/>
            <a:ext cx="3216458" cy="3216458"/>
          </a:xfrm>
          <a:prstGeom prst="donut">
            <a:avLst>
              <a:gd name="adj" fmla="val 2864"/>
            </a:avLst>
          </a:prstGeom>
          <a:gradFill>
            <a:gsLst>
              <a:gs pos="0">
                <a:schemeClr val="accent1"/>
              </a:gs>
              <a:gs pos="76000">
                <a:schemeClr val="bg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4" name="标题 1"/>
          <p:cNvSpPr txBox="1"/>
          <p:nvPr/>
        </p:nvSpPr>
        <p:spPr>
          <a:xfrm rot="5400000" flipH="0" flipV="0">
            <a:off x="5014502" y="2582262"/>
            <a:ext cx="2560320" cy="2560320"/>
          </a:xfrm>
          <a:prstGeom prst="donut">
            <a:avLst>
              <a:gd name="adj" fmla="val 3189"/>
            </a:avLst>
          </a:prstGeom>
          <a:gradFill>
            <a:gsLst>
              <a:gs pos="0">
                <a:schemeClr val="accent1"/>
              </a:gs>
              <a:gs pos="73000">
                <a:schemeClr val="bg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5" name="标题 1"/>
          <p:cNvSpPr txBox="1"/>
          <p:nvPr/>
        </p:nvSpPr>
        <p:spPr>
          <a:xfrm rot="0" flipH="0" flipV="0">
            <a:off x="796954" y="3900881"/>
            <a:ext cx="11459362" cy="75501"/>
          </a:xfrm>
          <a:prstGeom prst="rect">
            <a:avLst/>
          </a:prstGeom>
          <a:gradFill>
            <a:gsLst>
              <a:gs pos="0">
                <a:schemeClr val="bg1"/>
              </a:gs>
              <a:gs pos="100000">
                <a:schemeClr val="accent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6" name="标题 1"/>
          <p:cNvSpPr txBox="1"/>
          <p:nvPr/>
        </p:nvSpPr>
        <p:spPr>
          <a:xfrm rot="0" flipH="0" flipV="0">
            <a:off x="7437624" y="3850547"/>
            <a:ext cx="209724" cy="209724"/>
          </a:xfrm>
          <a:prstGeom prst="ellipse">
            <a:avLst/>
          </a:prstGeom>
          <a:gradFill>
            <a:gsLst>
              <a:gs pos="0">
                <a:schemeClr val="accent2"/>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标题 1"/>
          <p:cNvSpPr txBox="1"/>
          <p:nvPr/>
        </p:nvSpPr>
        <p:spPr>
          <a:xfrm rot="0" flipH="0" flipV="0">
            <a:off x="11309176" y="3850547"/>
            <a:ext cx="209724" cy="209724"/>
          </a:xfrm>
          <a:prstGeom prst="ellipse">
            <a:avLst/>
          </a:prstGeom>
          <a:gradFill>
            <a:gsLst>
              <a:gs pos="0">
                <a:schemeClr val="accent2"/>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标题 1"/>
          <p:cNvSpPr txBox="1"/>
          <p:nvPr/>
        </p:nvSpPr>
        <p:spPr>
          <a:xfrm rot="3600000" flipH="0" flipV="0">
            <a:off x="279400" y="2125061"/>
            <a:ext cx="3474720" cy="3474720"/>
          </a:xfrm>
          <a:prstGeom prst="donut">
            <a:avLst>
              <a:gd name="adj" fmla="val 2338"/>
            </a:avLst>
          </a:prstGeom>
          <a:gradFill>
            <a:gsLst>
              <a:gs pos="0">
                <a:schemeClr val="accent1"/>
              </a:gs>
              <a:gs pos="67000">
                <a:schemeClr val="bg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标题 1"/>
          <p:cNvSpPr txBox="1"/>
          <p:nvPr/>
        </p:nvSpPr>
        <p:spPr>
          <a:xfrm rot="0" flipH="0" flipV="0">
            <a:off x="3582170" y="3850547"/>
            <a:ext cx="209724" cy="209724"/>
          </a:xfrm>
          <a:prstGeom prst="ellipse">
            <a:avLst/>
          </a:prstGeom>
          <a:gradFill>
            <a:gsLst>
              <a:gs pos="0">
                <a:schemeClr val="accent2"/>
              </a:gs>
              <a:gs pos="100000">
                <a:schemeClr val="accent1"/>
              </a:gs>
            </a:gsLst>
            <a:lin ang="270000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10" name="标题 1"/>
          <p:cNvSpPr txBox="1"/>
          <p:nvPr/>
        </p:nvSpPr>
        <p:spPr>
          <a:xfrm rot="0" flipH="0" flipV="0">
            <a:off x="660400" y="4376838"/>
            <a:ext cx="3083200" cy="491924"/>
          </a:xfrm>
          <a:prstGeom prst="rect">
            <a:avLst/>
          </a:prstGeom>
          <a:noFill/>
          <a:ln>
            <a:noFill/>
          </a:ln>
        </p:spPr>
        <p:txBody>
          <a:bodyPr vert="horz" wrap="square" lIns="0" tIns="0" rIns="0" bIns="0" rtlCol="0" anchor="t"/>
          <a:lstStyle/>
          <a:p>
            <a:pPr algn="r">
              <a:lnSpc>
                <a:spcPct val="150000"/>
              </a:lnSpc>
            </a:pPr>
            <a:r>
              <a:rPr kumimoji="1" lang="en-US" altLang="zh-CN" sz="1600">
                <a:ln w="12700">
                  <a:noFill/>
                </a:ln>
                <a:solidFill>
                  <a:srgbClr val="262626">
                    <a:alpha val="100000"/>
                  </a:srgbClr>
                </a:solidFill>
                <a:latin typeface="Source Han Sans CN Bold"/>
                <a:ea typeface="Source Han Sans CN Bold"/>
                <a:cs typeface="Source Han Sans CN Bold"/>
              </a:rPr>
              <a:t>联邦学习在跨平台归因中的应用</a:t>
            </a:r>
            <a:endParaRPr kumimoji="1" lang="zh-CN" altLang="en-US"/>
          </a:p>
        </p:txBody>
      </p:sp>
      <p:sp>
        <p:nvSpPr>
          <p:cNvPr id="11" name="标题 1"/>
          <p:cNvSpPr txBox="1"/>
          <p:nvPr/>
        </p:nvSpPr>
        <p:spPr>
          <a:xfrm rot="0" flipH="0" flipV="0">
            <a:off x="660400" y="4855836"/>
            <a:ext cx="3083200" cy="1379864"/>
          </a:xfrm>
          <a:prstGeom prst="rect">
            <a:avLst/>
          </a:prstGeom>
          <a:noFill/>
          <a:ln>
            <a:noFill/>
          </a:ln>
        </p:spPr>
        <p:txBody>
          <a:bodyPr vert="horz" wrap="square" lIns="0" tIns="0" rIns="0" bIns="0" rtlCol="0" anchor="t"/>
          <a:lstStyle/>
          <a:p>
            <a:pPr algn="r">
              <a:lnSpc>
                <a:spcPct val="150000"/>
              </a:lnSpc>
            </a:pPr>
            <a:r>
              <a:rPr kumimoji="1" lang="en-US" altLang="zh-CN" sz="1400">
                <a:ln w="12700">
                  <a:noFill/>
                </a:ln>
                <a:solidFill>
                  <a:srgbClr val="262626">
                    <a:alpha val="100000"/>
                  </a:srgbClr>
                </a:solidFill>
                <a:latin typeface="Source Han Sans"/>
                <a:ea typeface="Source Han Sans"/>
                <a:cs typeface="Source Han Sans"/>
              </a:rPr>
              <a:t>在数据不出域前提下，联邦学习技术使广告主能在多个媒体平台间安全协同建模，精准评估各渠道贡献，解决iOS隐私政策后的归因难题。</a:t>
            </a:r>
            <a:endParaRPr kumimoji="1" lang="zh-CN" altLang="en-US"/>
          </a:p>
        </p:txBody>
      </p:sp>
      <p:sp>
        <p:nvSpPr>
          <p:cNvPr id="12" name="标题 1"/>
          <p:cNvSpPr txBox="1"/>
          <p:nvPr/>
        </p:nvSpPr>
        <p:spPr>
          <a:xfrm rot="0" flipH="0" flipV="0">
            <a:off x="4531952" y="4376838"/>
            <a:ext cx="3083200" cy="491924"/>
          </a:xfrm>
          <a:prstGeom prst="rect">
            <a:avLst/>
          </a:prstGeom>
          <a:noFill/>
          <a:ln>
            <a:noFill/>
          </a:ln>
        </p:spPr>
        <p:txBody>
          <a:bodyPr vert="horz" wrap="square" lIns="0" tIns="0" rIns="0" bIns="0" rtlCol="0" anchor="t"/>
          <a:lstStyle/>
          <a:p>
            <a:pPr algn="r">
              <a:lnSpc>
                <a:spcPct val="150000"/>
              </a:lnSpc>
            </a:pPr>
            <a:r>
              <a:rPr kumimoji="1" lang="en-US" altLang="zh-CN" sz="1600">
                <a:ln w="12700">
                  <a:noFill/>
                </a:ln>
                <a:solidFill>
                  <a:srgbClr val="262626">
                    <a:alpha val="100000"/>
                  </a:srgbClr>
                </a:solidFill>
                <a:latin typeface="Source Han Sans CN Bold"/>
                <a:ea typeface="Source Han Sans CN Bold"/>
                <a:cs typeface="Source Han Sans CN Bold"/>
              </a:rPr>
              <a:t>隐私增强型CDP建设加速</a:t>
            </a:r>
            <a:endParaRPr kumimoji="1" lang="zh-CN" altLang="en-US"/>
          </a:p>
        </p:txBody>
      </p:sp>
      <p:sp>
        <p:nvSpPr>
          <p:cNvPr id="13" name="标题 1"/>
          <p:cNvSpPr txBox="1"/>
          <p:nvPr/>
        </p:nvSpPr>
        <p:spPr>
          <a:xfrm rot="0" flipH="0" flipV="0">
            <a:off x="4531952" y="4855836"/>
            <a:ext cx="3083200" cy="1379864"/>
          </a:xfrm>
          <a:prstGeom prst="rect">
            <a:avLst/>
          </a:prstGeom>
          <a:noFill/>
          <a:ln>
            <a:noFill/>
          </a:ln>
        </p:spPr>
        <p:txBody>
          <a:bodyPr vert="horz" wrap="square" lIns="0" tIns="0" rIns="0" bIns="0" rtlCol="0" anchor="t"/>
          <a:lstStyle/>
          <a:p>
            <a:pPr algn="r">
              <a:lnSpc>
                <a:spcPct val="150000"/>
              </a:lnSpc>
            </a:pPr>
            <a:r>
              <a:rPr kumimoji="1" lang="en-US" altLang="zh-CN" sz="1400">
                <a:ln w="12700">
                  <a:noFill/>
                </a:ln>
                <a:solidFill>
                  <a:srgbClr val="262626">
                    <a:alpha val="100000"/>
                  </a:srgbClr>
                </a:solidFill>
                <a:latin typeface="Source Han Sans"/>
                <a:ea typeface="Source Han Sans"/>
                <a:cs typeface="Source Han Sans"/>
              </a:rPr>
              <a:t>企业正构建符合《个人信息保护法》要求的客户数据平台（CDP），通过差分隐私、同态加密等技术，在保障合规的同时实现用户画像精细化运营。</a:t>
            </a:r>
            <a:endParaRPr kumimoji="1" lang="zh-CN" altLang="en-US"/>
          </a:p>
        </p:txBody>
      </p:sp>
      <p:sp>
        <p:nvSpPr>
          <p:cNvPr id="14" name="标题 1"/>
          <p:cNvSpPr txBox="1"/>
          <p:nvPr/>
        </p:nvSpPr>
        <p:spPr>
          <a:xfrm rot="0" flipH="0" flipV="0">
            <a:off x="8419602" y="4376838"/>
            <a:ext cx="3083200" cy="491924"/>
          </a:xfrm>
          <a:prstGeom prst="rect">
            <a:avLst/>
          </a:prstGeom>
          <a:noFill/>
          <a:ln>
            <a:noFill/>
          </a:ln>
        </p:spPr>
        <p:txBody>
          <a:bodyPr vert="horz" wrap="square" lIns="0" tIns="0" rIns="0" bIns="0" rtlCol="0" anchor="t"/>
          <a:lstStyle/>
          <a:p>
            <a:pPr algn="r">
              <a:lnSpc>
                <a:spcPct val="150000"/>
              </a:lnSpc>
            </a:pPr>
            <a:r>
              <a:rPr kumimoji="1" lang="en-US" altLang="zh-CN" sz="1600">
                <a:ln w="12700">
                  <a:noFill/>
                </a:ln>
                <a:solidFill>
                  <a:srgbClr val="262626">
                    <a:alpha val="100000"/>
                  </a:srgbClr>
                </a:solidFill>
                <a:latin typeface="Source Han Sans CN Bold"/>
                <a:ea typeface="Source Han Sans CN Bold"/>
                <a:cs typeface="Source Han Sans CN Bold"/>
              </a:rPr>
              <a:t>第一方数据资产价值凸显</a:t>
            </a:r>
            <a:endParaRPr kumimoji="1" lang="zh-CN" altLang="en-US"/>
          </a:p>
        </p:txBody>
      </p:sp>
      <p:sp>
        <p:nvSpPr>
          <p:cNvPr id="15" name="标题 1"/>
          <p:cNvSpPr txBox="1"/>
          <p:nvPr/>
        </p:nvSpPr>
        <p:spPr>
          <a:xfrm rot="0" flipH="0" flipV="0">
            <a:off x="8419602" y="4855836"/>
            <a:ext cx="3083200" cy="1379864"/>
          </a:xfrm>
          <a:prstGeom prst="rect">
            <a:avLst/>
          </a:prstGeom>
          <a:noFill/>
          <a:ln>
            <a:noFill/>
          </a:ln>
        </p:spPr>
        <p:txBody>
          <a:bodyPr vert="horz" wrap="square" lIns="0" tIns="0" rIns="0" bIns="0" rtlCol="0" anchor="t"/>
          <a:lstStyle/>
          <a:p>
            <a:pPr algn="r">
              <a:lnSpc>
                <a:spcPct val="150000"/>
              </a:lnSpc>
            </a:pPr>
            <a:r>
              <a:rPr kumimoji="1" lang="en-US" altLang="zh-CN" sz="1400">
                <a:ln w="12700">
                  <a:noFill/>
                </a:ln>
                <a:solidFill>
                  <a:srgbClr val="262626">
                    <a:alpha val="100000"/>
                  </a:srgbClr>
                </a:solidFill>
                <a:latin typeface="Source Han Sans"/>
                <a:ea typeface="Source Han Sans"/>
                <a:cs typeface="Source Han Sans"/>
              </a:rPr>
              <a:t>随着第三方Cookie逐步淘汰，品牌愈发重视自有APP、小程序及会员体系沉淀的第一方数据，将其作为精准营销与忠诚度计划的核心燃料。</a:t>
            </a:r>
            <a:endParaRPr kumimoji="1" lang="zh-CN" altLang="en-US"/>
          </a:p>
        </p:txBody>
      </p:sp>
      <p:sp>
        <p:nvSpPr>
          <p:cNvPr id="16"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数据智能与隐私计算协同发展</a:t>
            </a:r>
            <a:endParaRPr kumimoji="1" lang="zh-CN" altLang="en-US"/>
          </a:p>
        </p:txBody>
      </p:sp>
      <p:sp>
        <p:nvSpPr>
          <p:cNvPr id="17"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矩形 12"/>
          <p:cNvSpPr txBox="1"/>
          <p:nvPr/>
        </p:nvSpPr>
        <p:spPr>
          <a:xfrm rot="0" flipH="0" flipV="0">
            <a:off x="0" y="0"/>
            <a:ext cx="12192000" cy="6858000"/>
          </a:xfrm>
          <a:prstGeom prst="rect">
            <a:avLst/>
          </a:prstGeom>
          <a:gradFill>
            <a:gsLst>
              <a:gs pos="0">
                <a:schemeClr val="bg1"/>
              </a:gs>
              <a:gs pos="100000">
                <a:schemeClr val="accent1">
                  <a:lumMod val="20000"/>
                  <a:lumOff val="80000"/>
                </a:schemeClr>
              </a:gs>
            </a:gsLst>
            <a:lin ang="5400000" scaled="1"/>
          </a:gradFill>
          <a:ln w="12700" cap="sq">
            <a:noFill/>
            <a:prstDash val="solid"/>
            <a:miter/>
          </a:ln>
        </p:spPr>
        <p:txBody>
          <a:bodyPr vert="horz" wrap="square" lIns="0" tIns="0" rIns="0" bIns="0" rtlCol="0" anchor="ctr"/>
          <a:lstStyle/>
          <a:p>
            <a:pPr algn="ctr">
              <a:lnSpc>
                <a:spcPct val="110000"/>
              </a:lnSpc>
            </a:pPr>
            <a:endParaRPr kumimoji="1" lang="zh-CN" altLang="en-US"/>
          </a:p>
        </p:txBody>
      </p:sp>
      <p:sp>
        <p:nvSpPr>
          <p:cNvPr id="3" name="矩形: 圆角 9"/>
          <p:cNvSpPr txBox="1"/>
          <p:nvPr/>
        </p:nvSpPr>
        <p:spPr>
          <a:xfrm rot="0" flipH="0" flipV="0">
            <a:off x="704679" y="2324987"/>
            <a:ext cx="3545948" cy="3578388"/>
          </a:xfrm>
          <a:prstGeom prst="roundRect">
            <a:avLst>
              <a:gd name="adj" fmla="val 5115"/>
            </a:avLst>
          </a:prstGeom>
          <a:solidFill>
            <a:schemeClr val="bg1"/>
          </a:solidFill>
          <a:ln w="12700" cap="sq">
            <a:gradFill>
              <a:gsLst>
                <a:gs pos="0">
                  <a:schemeClr val="accent1">
                    <a:lumMod val="45000"/>
                    <a:lumOff val="55000"/>
                  </a:schemeClr>
                </a:gs>
                <a:gs pos="39000">
                  <a:schemeClr val="accent1">
                    <a:lumMod val="5000"/>
                    <a:lumOff val="95000"/>
                  </a:schemeClr>
                </a:gs>
                <a:gs pos="71000">
                  <a:schemeClr val="accent1">
                    <a:lumMod val="45000"/>
                    <a:lumOff val="55000"/>
                  </a:schemeClr>
                </a:gs>
                <a:gs pos="100000">
                  <a:schemeClr val="accent1">
                    <a:lumMod val="30000"/>
                    <a:lumOff val="70000"/>
                  </a:schemeClr>
                </a:gs>
              </a:gsLst>
              <a:lin ang="5400000" scaled="0"/>
            </a:gradFill>
            <a:miter/>
          </a:ln>
          <a:effectLst>
            <a:outerShdw dist="0" blurRad="342900" dir="0" sx="102000" sy="102000" kx="0" ky="0" algn="ctr" rotWithShape="0">
              <a:schemeClr val="accent1">
                <a:alpha val="1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4" name="文本框 10"/>
          <p:cNvSpPr txBox="1"/>
          <p:nvPr/>
        </p:nvSpPr>
        <p:spPr>
          <a:xfrm rot="0" flipH="0" flipV="0">
            <a:off x="972248" y="2618226"/>
            <a:ext cx="3010810" cy="696421"/>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AR/VR在电商与品牌体验中的落地</a:t>
            </a:r>
            <a:endParaRPr kumimoji="1" lang="zh-CN" altLang="en-US"/>
          </a:p>
        </p:txBody>
      </p:sp>
      <p:sp>
        <p:nvSpPr>
          <p:cNvPr id="5" name="文本框 11"/>
          <p:cNvSpPr txBox="1"/>
          <p:nvPr/>
        </p:nvSpPr>
        <p:spPr>
          <a:xfrm rot="0" flipH="0" flipV="0">
            <a:off x="972248" y="3417187"/>
            <a:ext cx="3010811" cy="219295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AR试妆、VR展厅等沉浸式功能已从概念走向规模化应用，尤其在美妆、家居、汽车等行业，显著提升用户参与度与购买决策信心。</a:t>
            </a:r>
            <a:endParaRPr kumimoji="1" lang="zh-CN" altLang="en-US"/>
          </a:p>
        </p:txBody>
      </p:sp>
      <p:sp>
        <p:nvSpPr>
          <p:cNvPr id="6" name="箭头: 五边形 13"/>
          <p:cNvSpPr txBox="1"/>
          <p:nvPr/>
        </p:nvSpPr>
        <p:spPr>
          <a:xfrm rot="0" flipH="0" flipV="0">
            <a:off x="695324" y="1481471"/>
            <a:ext cx="3805791" cy="484632"/>
          </a:xfrm>
          <a:prstGeom prst="homePlate">
            <a:avLst/>
          </a:prstGeom>
          <a:gradFill>
            <a:gsLst>
              <a:gs pos="1000">
                <a:schemeClr val="accent1">
                  <a:lumMod val="60000"/>
                  <a:lumOff val="40000"/>
                  <a:alpha val="0"/>
                </a:schemeClr>
              </a:gs>
              <a:gs pos="100000">
                <a:schemeClr val="accent1"/>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7" name="箭头: V 形 22"/>
          <p:cNvSpPr txBox="1"/>
          <p:nvPr/>
        </p:nvSpPr>
        <p:spPr>
          <a:xfrm rot="0" flipH="0" flipV="0">
            <a:off x="4287907" y="1481471"/>
            <a:ext cx="3710988" cy="484632"/>
          </a:xfrm>
          <a:prstGeom prst="chevron">
            <a:avLst/>
          </a:prstGeom>
          <a:gradFill>
            <a:gsLst>
              <a:gs pos="1000">
                <a:schemeClr val="accent1">
                  <a:lumMod val="40000"/>
                  <a:lumOff val="60000"/>
                  <a:alpha val="0"/>
                </a:schemeClr>
              </a:gs>
              <a:gs pos="100000">
                <a:schemeClr val="accent1">
                  <a:lumMod val="60000"/>
                  <a:lumOff val="4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8" name="箭头: V 形 24"/>
          <p:cNvSpPr txBox="1"/>
          <p:nvPr/>
        </p:nvSpPr>
        <p:spPr>
          <a:xfrm rot="0" flipH="0" flipV="0">
            <a:off x="7785688" y="1481471"/>
            <a:ext cx="3710988" cy="484632"/>
          </a:xfrm>
          <a:prstGeom prst="chevron">
            <a:avLst/>
          </a:prstGeom>
          <a:gradFill>
            <a:gsLst>
              <a:gs pos="1000">
                <a:schemeClr val="accent1">
                  <a:lumMod val="20000"/>
                  <a:lumOff val="80000"/>
                  <a:alpha val="0"/>
                </a:schemeClr>
              </a:gs>
              <a:gs pos="100000">
                <a:schemeClr val="accent1">
                  <a:lumMod val="40000"/>
                  <a:lumOff val="60000"/>
                </a:schemeClr>
              </a:gs>
            </a:gsLst>
            <a:lin ang="0" scaled="0"/>
          </a:gradFill>
          <a:ln w="12700" cap="sq">
            <a:noFill/>
            <a:miter/>
          </a:ln>
        </p:spPr>
        <p:txBody>
          <a:bodyPr vert="horz" wrap="square" lIns="91440" tIns="45720" rIns="91440" bIns="45720" rtlCol="0" anchor="ctr"/>
          <a:lstStyle/>
          <a:p>
            <a:pPr algn="ctr">
              <a:lnSpc>
                <a:spcPct val="110000"/>
              </a:lnSpc>
            </a:pPr>
            <a:endParaRPr kumimoji="1" lang="zh-CN" altLang="en-US"/>
          </a:p>
        </p:txBody>
      </p:sp>
      <p:sp>
        <p:nvSpPr>
          <p:cNvPr id="9" name="文本框 1"/>
          <p:cNvSpPr txBox="1"/>
          <p:nvPr/>
        </p:nvSpPr>
        <p:spPr>
          <a:xfrm rot="0" flipH="0" flipV="0">
            <a:off x="2262753" y="4708817"/>
            <a:ext cx="1806122" cy="1194558"/>
          </a:xfrm>
          <a:prstGeom prst="rect">
            <a:avLst/>
          </a:prstGeom>
          <a:noFill/>
          <a:ln cap="sq">
            <a:noFill/>
          </a:ln>
        </p:spPr>
        <p:txBody>
          <a:bodyPr vert="horz" wrap="square" lIns="0" tIns="0" rIns="0" bIns="0" rtlCol="0" anchor="b"/>
          <a:lstStyle/>
          <a:p>
            <a:pPr algn="r">
              <a:lnSpc>
                <a:spcPct val="120000"/>
              </a:lnSpc>
            </a:pPr>
            <a:r>
              <a:rPr kumimoji="1" lang="en-US" altLang="zh-CN" sz="7200">
                <a:ln w="12700">
                  <a:noFill/>
                </a:ln>
                <a:solidFill>
                  <a:srgbClr val="F2F2F2">
                    <a:alpha val="55000"/>
                  </a:srgbClr>
                </a:solidFill>
                <a:latin typeface="Source Han Sans CN Bold"/>
                <a:ea typeface="Source Han Sans CN Bold"/>
                <a:cs typeface="Source Han Sans CN Bold"/>
              </a:rPr>
              <a:t>01</a:t>
            </a:r>
            <a:endParaRPr kumimoji="1" lang="zh-CN" altLang="en-US"/>
          </a:p>
        </p:txBody>
      </p:sp>
      <p:sp>
        <p:nvSpPr>
          <p:cNvPr id="10" name="矩形: 圆角 9"/>
          <p:cNvSpPr txBox="1"/>
          <p:nvPr/>
        </p:nvSpPr>
        <p:spPr>
          <a:xfrm rot="0" flipH="0" flipV="0">
            <a:off x="7941373" y="2324987"/>
            <a:ext cx="3545948" cy="3578388"/>
          </a:xfrm>
          <a:prstGeom prst="roundRect">
            <a:avLst>
              <a:gd name="adj" fmla="val 5115"/>
            </a:avLst>
          </a:prstGeom>
          <a:solidFill>
            <a:schemeClr val="bg1"/>
          </a:solidFill>
          <a:ln w="12700" cap="sq">
            <a:gradFill>
              <a:gsLst>
                <a:gs pos="0">
                  <a:schemeClr val="accent1">
                    <a:lumMod val="45000"/>
                    <a:lumOff val="55000"/>
                  </a:schemeClr>
                </a:gs>
                <a:gs pos="39000">
                  <a:schemeClr val="accent1">
                    <a:lumMod val="5000"/>
                    <a:lumOff val="95000"/>
                  </a:schemeClr>
                </a:gs>
                <a:gs pos="71000">
                  <a:schemeClr val="accent1">
                    <a:lumMod val="45000"/>
                    <a:lumOff val="55000"/>
                  </a:schemeClr>
                </a:gs>
                <a:gs pos="100000">
                  <a:schemeClr val="accent1">
                    <a:lumMod val="30000"/>
                    <a:lumOff val="70000"/>
                  </a:schemeClr>
                </a:gs>
              </a:gsLst>
              <a:lin ang="5400000" scaled="0"/>
            </a:gradFill>
            <a:miter/>
          </a:ln>
          <a:effectLst>
            <a:outerShdw dist="0" blurRad="342900" dir="0" sx="102000" sy="102000" kx="0" ky="0" algn="ctr" rotWithShape="0">
              <a:schemeClr val="accent1">
                <a:alpha val="1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1" name="文本框 10"/>
          <p:cNvSpPr txBox="1"/>
          <p:nvPr/>
        </p:nvSpPr>
        <p:spPr>
          <a:xfrm rot="0" flipH="0" flipV="0">
            <a:off x="8208942" y="2618226"/>
            <a:ext cx="3010810" cy="696421"/>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实时互动直播技术迭代升级</a:t>
            </a:r>
            <a:endParaRPr kumimoji="1" lang="zh-CN" altLang="en-US"/>
          </a:p>
        </p:txBody>
      </p:sp>
      <p:sp>
        <p:nvSpPr>
          <p:cNvPr id="12" name="文本框 11"/>
          <p:cNvSpPr txBox="1"/>
          <p:nvPr/>
        </p:nvSpPr>
        <p:spPr>
          <a:xfrm rot="0" flipH="0" flipV="0">
            <a:off x="8208942" y="3417187"/>
            <a:ext cx="3010811" cy="219295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结合WebRTC与边缘计算，直播延迟降至毫秒级，观众可实时参与投票、换装、操控产品视角等深度互动，重构传统直播电商的单向传播模式。</a:t>
            </a:r>
            <a:endParaRPr kumimoji="1" lang="zh-CN" altLang="en-US"/>
          </a:p>
        </p:txBody>
      </p:sp>
      <p:sp>
        <p:nvSpPr>
          <p:cNvPr id="13" name="文本框 10"/>
          <p:cNvSpPr txBox="1"/>
          <p:nvPr/>
        </p:nvSpPr>
        <p:spPr>
          <a:xfrm rot="0" flipH="0" flipV="0">
            <a:off x="9499447" y="4708817"/>
            <a:ext cx="1806122" cy="1194558"/>
          </a:xfrm>
          <a:prstGeom prst="rect">
            <a:avLst/>
          </a:prstGeom>
          <a:noFill/>
          <a:ln cap="sq">
            <a:noFill/>
          </a:ln>
        </p:spPr>
        <p:txBody>
          <a:bodyPr vert="horz" wrap="square" lIns="0" tIns="0" rIns="0" bIns="0" rtlCol="0" anchor="b"/>
          <a:lstStyle/>
          <a:p>
            <a:pPr algn="r">
              <a:lnSpc>
                <a:spcPct val="120000"/>
              </a:lnSpc>
            </a:pPr>
            <a:r>
              <a:rPr kumimoji="1" lang="en-US" altLang="zh-CN" sz="7200">
                <a:ln w="12700">
                  <a:noFill/>
                </a:ln>
                <a:solidFill>
                  <a:srgbClr val="F2F2F2">
                    <a:alpha val="55000"/>
                  </a:srgbClr>
                </a:solidFill>
                <a:latin typeface="Source Han Sans CN Bold"/>
                <a:ea typeface="Source Han Sans CN Bold"/>
                <a:cs typeface="Source Han Sans CN Bold"/>
              </a:rPr>
              <a:t>03</a:t>
            </a:r>
            <a:endParaRPr kumimoji="1" lang="zh-CN" altLang="en-US"/>
          </a:p>
        </p:txBody>
      </p:sp>
      <p:sp>
        <p:nvSpPr>
          <p:cNvPr id="14" name="矩形: 圆角 9"/>
          <p:cNvSpPr txBox="1"/>
          <p:nvPr/>
        </p:nvSpPr>
        <p:spPr>
          <a:xfrm rot="0" flipH="0" flipV="0">
            <a:off x="4323026" y="2324987"/>
            <a:ext cx="3545948" cy="3578388"/>
          </a:xfrm>
          <a:prstGeom prst="roundRect">
            <a:avLst>
              <a:gd name="adj" fmla="val 5115"/>
            </a:avLst>
          </a:prstGeom>
          <a:solidFill>
            <a:schemeClr val="bg1"/>
          </a:solidFill>
          <a:ln w="12700" cap="sq">
            <a:gradFill>
              <a:gsLst>
                <a:gs pos="0">
                  <a:schemeClr val="accent1">
                    <a:lumMod val="45000"/>
                    <a:lumOff val="55000"/>
                  </a:schemeClr>
                </a:gs>
                <a:gs pos="39000">
                  <a:schemeClr val="accent1">
                    <a:lumMod val="5000"/>
                    <a:lumOff val="95000"/>
                  </a:schemeClr>
                </a:gs>
                <a:gs pos="71000">
                  <a:schemeClr val="accent1">
                    <a:lumMod val="45000"/>
                    <a:lumOff val="55000"/>
                  </a:schemeClr>
                </a:gs>
                <a:gs pos="100000">
                  <a:schemeClr val="accent1">
                    <a:lumMod val="30000"/>
                    <a:lumOff val="70000"/>
                  </a:schemeClr>
                </a:gs>
              </a:gsLst>
              <a:lin ang="5400000" scaled="0"/>
            </a:gradFill>
            <a:miter/>
          </a:ln>
          <a:effectLst>
            <a:outerShdw dist="0" blurRad="342900" dir="0" sx="102000" sy="102000" kx="0" ky="0" algn="ctr" rotWithShape="0">
              <a:schemeClr val="accent1">
                <a:alpha val="13000"/>
              </a:schemeClr>
            </a:outerShdw>
          </a:effectLst>
        </p:spPr>
        <p:txBody>
          <a:bodyPr vert="horz" wrap="square" lIns="91440" tIns="45720" rIns="91440" bIns="45720" rtlCol="0" anchor="ctr"/>
          <a:lstStyle/>
          <a:p>
            <a:pPr algn="ctr">
              <a:lnSpc>
                <a:spcPct val="110000"/>
              </a:lnSpc>
            </a:pPr>
            <a:endParaRPr kumimoji="1" lang="zh-CN" altLang="en-US"/>
          </a:p>
        </p:txBody>
      </p:sp>
      <p:sp>
        <p:nvSpPr>
          <p:cNvPr id="15" name="文本框 10"/>
          <p:cNvSpPr txBox="1"/>
          <p:nvPr/>
        </p:nvSpPr>
        <p:spPr>
          <a:xfrm rot="0" flipH="0" flipV="0">
            <a:off x="4590595" y="2618226"/>
            <a:ext cx="3010810" cy="696421"/>
          </a:xfrm>
          <a:prstGeom prst="rect">
            <a:avLst/>
          </a:prstGeom>
          <a:noFill/>
          <a:ln cap="sq">
            <a:noFill/>
          </a:ln>
        </p:spPr>
        <p:txBody>
          <a:bodyPr vert="horz" wrap="square" lIns="0" tIns="0" rIns="0" bIns="0" rtlCol="0" anchor="b"/>
          <a:lstStyle/>
          <a:p>
            <a:pPr algn="l">
              <a:lnSpc>
                <a:spcPct val="120000"/>
              </a:lnSpc>
            </a:pPr>
            <a:r>
              <a:rPr kumimoji="1" lang="en-US" altLang="zh-CN" sz="1600">
                <a:ln w="12700">
                  <a:noFill/>
                </a:ln>
                <a:solidFill>
                  <a:srgbClr val="063CE8">
                    <a:alpha val="100000"/>
                  </a:srgbClr>
                </a:solidFill>
                <a:latin typeface="Source Han Sans CN Bold"/>
                <a:ea typeface="Source Han Sans CN Bold"/>
                <a:cs typeface="Source Han Sans CN Bold"/>
              </a:rPr>
              <a:t>空间计算与元宇宙营销初探</a:t>
            </a:r>
            <a:endParaRPr kumimoji="1" lang="zh-CN" altLang="en-US"/>
          </a:p>
        </p:txBody>
      </p:sp>
      <p:sp>
        <p:nvSpPr>
          <p:cNvPr id="16" name="文本框 11"/>
          <p:cNvSpPr txBox="1"/>
          <p:nvPr/>
        </p:nvSpPr>
        <p:spPr>
          <a:xfrm rot="0" flipH="0" flipV="0">
            <a:off x="4590595" y="3417187"/>
            <a:ext cx="3010811" cy="2192950"/>
          </a:xfrm>
          <a:prstGeom prst="rect">
            <a:avLst/>
          </a:prstGeom>
          <a:noFill/>
          <a:ln cap="sq">
            <a:noFill/>
          </a:ln>
        </p:spPr>
        <p:txBody>
          <a:bodyPr vert="horz" wrap="square" lIns="0" tIns="0" rIns="0" bIns="0" rtlCol="0" anchor="t"/>
          <a:lstStyle/>
          <a:p>
            <a:pPr algn="l">
              <a:lnSpc>
                <a:spcPct val="150000"/>
              </a:lnSpc>
            </a:pPr>
            <a:r>
              <a:rPr kumimoji="1" lang="en-US" altLang="zh-CN" sz="1400">
                <a:ln w="12700">
                  <a:noFill/>
                </a:ln>
                <a:solidFill>
                  <a:srgbClr val="000000">
                    <a:alpha val="100000"/>
                  </a:srgbClr>
                </a:solidFill>
                <a:latin typeface="Source Han Sans"/>
                <a:ea typeface="Source Han Sans"/>
                <a:cs typeface="Source Han Sans"/>
              </a:rPr>
              <a:t>苹果Vision Pro等空间计算设备推动品牌布局3D虚拟空间，2026年将出现首批成熟的品牌元宇宙旗舰店，支持社交互动与数字商品交易。</a:t>
            </a:r>
            <a:endParaRPr kumimoji="1" lang="zh-CN" altLang="en-US"/>
          </a:p>
        </p:txBody>
      </p:sp>
      <p:sp>
        <p:nvSpPr>
          <p:cNvPr id="17" name="文本框 19"/>
          <p:cNvSpPr txBox="1"/>
          <p:nvPr/>
        </p:nvSpPr>
        <p:spPr>
          <a:xfrm rot="0" flipH="0" flipV="0">
            <a:off x="5881100" y="4708817"/>
            <a:ext cx="1806122" cy="1194558"/>
          </a:xfrm>
          <a:prstGeom prst="rect">
            <a:avLst/>
          </a:prstGeom>
          <a:noFill/>
          <a:ln cap="sq">
            <a:noFill/>
          </a:ln>
        </p:spPr>
        <p:txBody>
          <a:bodyPr vert="horz" wrap="square" lIns="0" tIns="0" rIns="0" bIns="0" rtlCol="0" anchor="b"/>
          <a:lstStyle/>
          <a:p>
            <a:pPr algn="r">
              <a:lnSpc>
                <a:spcPct val="120000"/>
              </a:lnSpc>
            </a:pPr>
            <a:r>
              <a:rPr kumimoji="1" lang="en-US" altLang="zh-CN" sz="7200">
                <a:ln w="12700">
                  <a:noFill/>
                </a:ln>
                <a:solidFill>
                  <a:srgbClr val="F2F2F2">
                    <a:alpha val="55000"/>
                  </a:srgbClr>
                </a:solidFill>
                <a:latin typeface="Source Han Sans CN Bold"/>
                <a:ea typeface="Source Han Sans CN Bold"/>
                <a:cs typeface="Source Han Sans CN Bold"/>
              </a:rPr>
              <a:t>02</a:t>
            </a:r>
            <a:endParaRPr kumimoji="1" lang="zh-CN" altLang="en-US"/>
          </a:p>
        </p:txBody>
      </p:sp>
      <p:sp>
        <p:nvSpPr>
          <p:cNvPr id="18" name="标题 1"/>
          <p:cNvSpPr txBox="1"/>
          <p:nvPr/>
        </p:nvSpPr>
        <p:spPr>
          <a:xfrm rot="0" flipH="0" flipV="0">
            <a:off x="690880" y="302161"/>
            <a:ext cx="10640060" cy="432000"/>
          </a:xfrm>
          <a:prstGeom prst="rect">
            <a:avLst/>
          </a:prstGeom>
          <a:noFill/>
          <a:ln>
            <a:noFill/>
          </a:ln>
        </p:spPr>
        <p:txBody>
          <a:bodyPr vert="horz" wrap="square" lIns="0" tIns="0" rIns="0" bIns="0" rtlCol="0" anchor="ctr"/>
          <a:lstStyle/>
          <a:p>
            <a:pPr algn="l">
              <a:lnSpc>
                <a:spcPct val="120000"/>
              </a:lnSpc>
            </a:pPr>
            <a:r>
              <a:rPr kumimoji="1" lang="en-US" altLang="zh-CN" sz="2800">
                <a:ln>
                  <a:noFill/>
                </a:ln>
                <a:solidFill>
                  <a:srgbClr val="063CE8">
                    <a:alpha val="100000"/>
                  </a:srgbClr>
                </a:solidFill>
                <a:latin typeface="Source Han Sans CN Bold"/>
                <a:ea typeface="Source Han Sans CN Bold"/>
                <a:cs typeface="Source Han Sans CN Bold"/>
              </a:rPr>
              <a:t>沉浸式交互技术拓展营销场景边界</a:t>
            </a:r>
            <a:endParaRPr kumimoji="1" lang="zh-CN" altLang="en-US"/>
          </a:p>
        </p:txBody>
      </p:sp>
      <p:sp>
        <p:nvSpPr>
          <p:cNvPr id="19" name="标题 1"/>
          <p:cNvSpPr txBox="1"/>
          <p:nvPr/>
        </p:nvSpPr>
        <p:spPr>
          <a:xfrm rot="0" flipH="0" flipV="0">
            <a:off x="366480" y="266161"/>
            <a:ext cx="180000" cy="504000"/>
          </a:xfrm>
          <a:prstGeom prst="rect">
            <a:avLst/>
          </a:prstGeom>
          <a:solidFill>
            <a:schemeClr val="accent1"/>
          </a:solidFill>
          <a:ln w="12700" cap="sq">
            <a:noFill/>
            <a:prstDash val="solid"/>
            <a:miter/>
          </a:ln>
        </p:spPr>
        <p:txBody>
          <a:bodyPr vert="horz" wrap="square" lIns="91440" tIns="45720" rIns="91440" bIns="45720" rtlCol="0" anchor="ctr"/>
          <a:lstStyle/>
          <a:p>
            <a:pPr algn="ctr">
              <a:lnSpc>
                <a:spcPct val="110000"/>
              </a:lnSpc>
            </a:pPr>
            <a:endParaRPr kumimoji="1" lang="zh-CN" altLang="en-US"/>
          </a:p>
        </p:txBody>
      </p:sp>
    </p:spTree>
  </p:cSld>
</p:sld>
</file>

<file path=ppt/theme/_rels/theme1.xml.rels><?xml version="1.0" encoding="UTF-8" standalone="yes"?>
<Relationships xmlns="http://schemas.openxmlformats.org/package/2006/relationships">

</Relationships>
</file>

<file path=ppt/theme/theme1.xml><?xml version="1.0" encoding="utf-8"?>
<a:theme xmlns:a="http://schemas.openxmlformats.org/drawingml/2006/main" xmlns:r="http://schemas.openxmlformats.org/officeDocument/2006/relationships" xmlns:p="http://schemas.openxmlformats.org/presentationml/2006/main" name="Office 主题​​">
  <a:themeElements>
    <a:clrScheme name="Office">
      <a:dk1>
        <a:srgbClr val="000000"/>
      </a:dk1>
      <a:lt1>
        <a:srgbClr val="FFFFFF"/>
      </a:lt1>
      <a:dk2>
        <a:srgbClr val="44546A"/>
      </a:dk2>
      <a:lt2>
        <a:srgbClr val="E7E6E6"/>
      </a:lt2>
      <a:accent1>
        <a:srgbClr val="063CE8"/>
      </a:accent1>
      <a:accent2>
        <a:srgbClr val="C6AB6A"/>
      </a:accent2>
      <a:accent3>
        <a:srgbClr val="063CE8"/>
      </a:accent3>
      <a:accent4>
        <a:srgbClr val="C6AB6A"/>
      </a:accent4>
      <a:accent5>
        <a:srgbClr val="063CE8"/>
      </a:accent5>
      <a:accent6>
        <a:srgbClr val="C6AB6A"/>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custom.xml><?xml version="1.0" encoding="utf-8"?>
<Properties xmlns="http://schemas.openxmlformats.org/officeDocument/2006/custom-properties" xmlns:vt="http://schemas.openxmlformats.org/officeDocument/2006/docPropsVTypes">
  <property fmtid="{D5CDD505-2E9C-101B-9397-08002B2CF9AE}" pid="2" name="AIGC">
    <vt:lpwstr>{"Label":"1","ContentProducer":"001191110105MA01D6BEX800000","ProduceID":"A1027D59908954Z53095053","ReservedCode1":"{\"SecurityData\":{\"Type\":\"TC260PG\",\"Version\":1,\"PubSD\":[{\"Type\":\"DS\",\"AlgID\":\"1.2.156.10197.1.501\",\"TBSData\":{\"Type\":\"LabelMataData\"},\"Signature\":\"3046022100f08078e53389936751770b0690c83f86612b8a0dc988b5764f7c13d0acd0eb9b022100fc2dd05bb00513b0cbec8e0910cc72458497318116ef58ed8897f3da943b6f71\"},{\"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ContentPropagator":"001191110105MA01D6BEX800000","PropagateID":"A1027D59908954Z53095053","ReservedCode2":"{\"SecurityData\":{\"Type\":\"TC260PG\",\"Version\":1,\"PubSD\":[{\"Type\":\"DS\",\"AlgID\":\"1.2.156.10197.1.501\",\"TBSData\":{\"Type\":\"LabelMataData\"},\"Signature\":\"3046022100a95fbf258e805c14f2d89807a7af67f84a84c93f7d834c832f6c28cb46348f38022100900b522969e9fe6405276995175309ea20f1c079451623e1884d0770496b15e6\"},{\"Type\":\"PubKey\",\"AlgID\":\"1.2.156.10197.1.501\",\"KeyValue\":\"MFkwEwYHKoZIzj0CAQYIKoEcz1UBgi0DQgAE4htNGUcC6HU4Sf91jDiDCP+kHy7sm5Nd8uJmcY3w5omySS+3GQlfi/4sr6ilLGbKi9V2Z5I0ASiAQPEvlhe2mw==\",\"Certificate\":\"MIIBgzCCASmgAwIBAgIBATAKBggqgRzPVQGDdTAtMQ4wDAYDVQQKEwVBaVBQVDEbMBkGA1UEBRMSOTExMTAxMDVNQTAxRDZCRVg4MCAXDTI1MDgwODA4Mjk1MloYDzIxMjUwODA4MDgyOTUyWjAtMQ4wDAYDVQQKEwVBaVBQVDEbMBkGA1UEBRMSOTExMTAxMDVNQTAxRDZCRVg4MFkwEwYHKoZIzj0CAQYIKoEcz1UBgi0DQgAE4htNGUcC6HU4Sf91jDiDCP+kHy7sm5Nd8uJmcY3w5omySS+3GQlfi/4sr6ilLGbKi9V2Z5I0ASiAQPEvlhe2m6M4MDYwDgYDVR0PAQH/BAQDAgWgMBMGA1UdJQQMMAoGCCsGAQUFBwMBMA8GA1UdEwEB/wQFMAMBAf8wCgYIKoEcz1UBg3UDSAAwRQIgS9o/xI9kRYojx1MkW/gD8fAbyborHu7tLo1gGuqcuMwCIQDpeKBcdxdIHGAYHLU3bTjOkcDszYUezVcY2oQW7R1oQg==\"}]}}"}</vt:lpwstr>
  </property>
</Properties>
</file>