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 panose="00020600040101010101" charset="-122"/>
      <p:regular r:id="rId22"/>
    </p:embeddedFont>
    <p:embeddedFont>
      <p:font typeface="Source Han Sans CN Bold" panose="020B0800000000000000" charset="-122"/>
      <p:bold r:id="rId23"/>
    </p:embeddedFont>
    <p:embeddedFont>
      <p:font typeface="Source Han Sans" panose="020B0400000000000000" charset="-122"/>
      <p:regular r:id="rId24"/>
    </p:embeddedFont>
    <p:embeddedFont>
      <p:font typeface="OPPOSans B" panose="00020600040101010101" charset="-122"/>
      <p:regular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ahLst/>
            <a:cxnLst/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>
            <a:off x="508000" y="8232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2026年企业目标市场定位实战指南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定位落地执行关键步骤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26270" y="1479202"/>
            <a:ext cx="4855167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提炼可验证的客户价值承诺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026269" y="2271262"/>
            <a:ext cx="4855167" cy="12988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基于前期用户洞察与竞品分析，将企业能为客户解决的核心痛点转化为简洁、可衡量的价值陈述（如“降低中小企业获客成本30%”而非“提供高效营销工具”）
确保价值主张在目标客户实际使用场景中具备可感知性，避免抽象概念堆砌。
通过最小可行产品（MVP）或客户访谈对价值主张进行快速验证，并根据反馈迭代优化。</a:t>
            </a: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>
            <a:off x="6026269" y="2179675"/>
            <a:ext cx="4855167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0708105" y="5219386"/>
            <a:ext cx="2021122" cy="2021122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026270" y="3626978"/>
            <a:ext cx="4855167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锁定差异化竞争支点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026269" y="4419038"/>
            <a:ext cx="4855167" cy="12988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聚焦企业在产品功能、服务体验、价格结构或交付效率等维度中最突出且难以被复制的1–2个优势。
将差异化要素与目标细分市场的优先级需求精准匹配（例如：高端制造企业强调“定制化交付周期≤15天”，而非泛泛强调“质量可靠”）
制定防御策略，预判竞争对手可能的模仿路径并提前构建壁垒（如专利布局、客户数据闭环等）</a:t>
            </a: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>
            <a:off x="6026269" y="4327451"/>
            <a:ext cx="4855167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11533188" y="2131204"/>
            <a:ext cx="1386027" cy="1386027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222874" y="2345098"/>
            <a:ext cx="3264221" cy="3264221"/>
          </a:xfrm>
          <a:prstGeom prst="ellipse">
            <a:avLst/>
          </a:prstGeom>
          <a:noFill/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782600" y="1706806"/>
            <a:ext cx="3460996" cy="3460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13815" y="4148465"/>
            <a:ext cx="548463" cy="548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373729" y="2930443"/>
            <a:ext cx="294859" cy="2948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501544" y="5035703"/>
            <a:ext cx="629407" cy="62940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213116" y="2137324"/>
            <a:ext cx="2599962" cy="25999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259893" y="1975262"/>
            <a:ext cx="887707" cy="88770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045249" y="2969457"/>
            <a:ext cx="935696" cy="9356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明确核心价值主张与差异化锚点</a:t>
            </a:r>
            <a:endParaRPr kumimoji="1" lang="zh-CN" altLang="en-US"/>
          </a:p>
        </p:txBody>
      </p:sp>
      <p:sp>
        <p:nvSpPr>
          <p:cNvPr id="22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563816" y="2324917"/>
            <a:ext cx="504000" cy="504000"/>
          </a:xfrm>
          <a:custGeom>
            <a:avLst/>
            <a:gdLst>
              <a:gd name="connsiteX0" fmla="*/ 2386013 w 2386012"/>
              <a:gd name="connsiteY0" fmla="*/ 0 h 1719262"/>
              <a:gd name="connsiteX1" fmla="*/ 42863 w 2386012"/>
              <a:gd name="connsiteY1" fmla="*/ 0 h 1719262"/>
              <a:gd name="connsiteX2" fmla="*/ 881063 w 2386012"/>
              <a:gd name="connsiteY2" fmla="*/ 838200 h 1719262"/>
              <a:gd name="connsiteX3" fmla="*/ 0 w 2386012"/>
              <a:gd name="connsiteY3" fmla="*/ 1719263 h 1719262"/>
              <a:gd name="connsiteX4" fmla="*/ 2386013 w 2386012"/>
              <a:gd name="connsiteY4" fmla="*/ 1719263 h 1719262"/>
              <a:gd name="connsiteX5" fmla="*/ 2386013 w 2386012"/>
              <a:gd name="connsiteY5" fmla="*/ 0 h 1719262"/>
            </a:gdLst>
            <a:ahLst/>
            <a:cxnLst/>
            <a:rect l="l" t="t" r="r" b="b"/>
            <a:pathLst>
              <a:path w="2386012" h="1719262">
                <a:moveTo>
                  <a:pt x="2386013" y="0"/>
                </a:moveTo>
                <a:lnTo>
                  <a:pt x="42863" y="0"/>
                </a:lnTo>
                <a:lnTo>
                  <a:pt x="881063" y="838200"/>
                </a:lnTo>
                <a:lnTo>
                  <a:pt x="0" y="1719263"/>
                </a:lnTo>
                <a:lnTo>
                  <a:pt x="2386013" y="1719263"/>
                </a:lnTo>
                <a:lnTo>
                  <a:pt x="238601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1066359" y="2310689"/>
            <a:ext cx="504000" cy="504000"/>
          </a:xfrm>
          <a:custGeom>
            <a:avLst/>
            <a:gdLst>
              <a:gd name="connsiteX0" fmla="*/ 2386013 w 2386012"/>
              <a:gd name="connsiteY0" fmla="*/ 0 h 1719262"/>
              <a:gd name="connsiteX1" fmla="*/ 42863 w 2386012"/>
              <a:gd name="connsiteY1" fmla="*/ 0 h 1719262"/>
              <a:gd name="connsiteX2" fmla="*/ 881063 w 2386012"/>
              <a:gd name="connsiteY2" fmla="*/ 838200 h 1719262"/>
              <a:gd name="connsiteX3" fmla="*/ 0 w 2386012"/>
              <a:gd name="connsiteY3" fmla="*/ 1719263 h 1719262"/>
              <a:gd name="connsiteX4" fmla="*/ 2386013 w 2386012"/>
              <a:gd name="connsiteY4" fmla="*/ 1719263 h 1719262"/>
              <a:gd name="connsiteX5" fmla="*/ 2386013 w 2386012"/>
              <a:gd name="connsiteY5" fmla="*/ 0 h 1719262"/>
            </a:gdLst>
            <a:ahLst/>
            <a:cxnLst/>
            <a:rect l="l" t="t" r="r" b="b"/>
            <a:pathLst>
              <a:path w="2386012" h="1719262">
                <a:moveTo>
                  <a:pt x="2386013" y="0"/>
                </a:moveTo>
                <a:lnTo>
                  <a:pt x="42863" y="0"/>
                </a:lnTo>
                <a:lnTo>
                  <a:pt x="881063" y="838200"/>
                </a:lnTo>
                <a:lnTo>
                  <a:pt x="0" y="1719263"/>
                </a:lnTo>
                <a:lnTo>
                  <a:pt x="2386013" y="1719263"/>
                </a:lnTo>
                <a:lnTo>
                  <a:pt x="238601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899135" y="2218763"/>
            <a:ext cx="4320000" cy="5040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64541" y="2312934"/>
            <a:ext cx="504000" cy="504000"/>
          </a:xfrm>
          <a:custGeom>
            <a:avLst/>
            <a:gdLst>
              <a:gd name="connsiteX0" fmla="*/ 2386013 w 2386012"/>
              <a:gd name="connsiteY0" fmla="*/ 0 h 1719262"/>
              <a:gd name="connsiteX1" fmla="*/ 42863 w 2386012"/>
              <a:gd name="connsiteY1" fmla="*/ 0 h 1719262"/>
              <a:gd name="connsiteX2" fmla="*/ 881063 w 2386012"/>
              <a:gd name="connsiteY2" fmla="*/ 838200 h 1719262"/>
              <a:gd name="connsiteX3" fmla="*/ 0 w 2386012"/>
              <a:gd name="connsiteY3" fmla="*/ 1719263 h 1719262"/>
              <a:gd name="connsiteX4" fmla="*/ 2386013 w 2386012"/>
              <a:gd name="connsiteY4" fmla="*/ 1719263 h 1719262"/>
              <a:gd name="connsiteX5" fmla="*/ 2386013 w 2386012"/>
              <a:gd name="connsiteY5" fmla="*/ 0 h 1719262"/>
            </a:gdLst>
            <a:ahLst/>
            <a:cxnLst/>
            <a:rect l="l" t="t" r="r" b="b"/>
            <a:pathLst>
              <a:path w="2386012" h="1719262">
                <a:moveTo>
                  <a:pt x="2386013" y="0"/>
                </a:moveTo>
                <a:lnTo>
                  <a:pt x="42863" y="0"/>
                </a:lnTo>
                <a:lnTo>
                  <a:pt x="881063" y="838200"/>
                </a:lnTo>
                <a:lnTo>
                  <a:pt x="0" y="1719263"/>
                </a:lnTo>
                <a:lnTo>
                  <a:pt x="2386013" y="1719263"/>
                </a:lnTo>
                <a:lnTo>
                  <a:pt x="238601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5467085" y="2298706"/>
            <a:ext cx="504000" cy="504000"/>
          </a:xfrm>
          <a:custGeom>
            <a:avLst/>
            <a:gdLst>
              <a:gd name="connsiteX0" fmla="*/ 2386013 w 2386012"/>
              <a:gd name="connsiteY0" fmla="*/ 0 h 1719262"/>
              <a:gd name="connsiteX1" fmla="*/ 42863 w 2386012"/>
              <a:gd name="connsiteY1" fmla="*/ 0 h 1719262"/>
              <a:gd name="connsiteX2" fmla="*/ 881063 w 2386012"/>
              <a:gd name="connsiteY2" fmla="*/ 838200 h 1719262"/>
              <a:gd name="connsiteX3" fmla="*/ 0 w 2386012"/>
              <a:gd name="connsiteY3" fmla="*/ 1719263 h 1719262"/>
              <a:gd name="connsiteX4" fmla="*/ 2386013 w 2386012"/>
              <a:gd name="connsiteY4" fmla="*/ 1719263 h 1719262"/>
              <a:gd name="connsiteX5" fmla="*/ 2386013 w 2386012"/>
              <a:gd name="connsiteY5" fmla="*/ 0 h 1719262"/>
            </a:gdLst>
            <a:ahLst/>
            <a:cxnLst/>
            <a:rect l="l" t="t" r="r" b="b"/>
            <a:pathLst>
              <a:path w="2386012" h="1719262">
                <a:moveTo>
                  <a:pt x="2386013" y="0"/>
                </a:moveTo>
                <a:lnTo>
                  <a:pt x="42863" y="0"/>
                </a:lnTo>
                <a:lnTo>
                  <a:pt x="881063" y="838200"/>
                </a:lnTo>
                <a:lnTo>
                  <a:pt x="0" y="1719263"/>
                </a:lnTo>
                <a:lnTo>
                  <a:pt x="2386013" y="1719263"/>
                </a:lnTo>
                <a:lnTo>
                  <a:pt x="238601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299862" y="2206780"/>
            <a:ext cx="4320000" cy="504000"/>
          </a:xfrm>
          <a:prstGeom prst="rect">
            <a:avLst/>
          </a:pr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79862" y="2813775"/>
            <a:ext cx="3960000" cy="27499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将市场定位转化为各部门可操作的行为准则（如客服话术模板、销售KPI权重、产品迭代优先级）
开展跨部门定位共识工作坊，确保从研发到售后所有触点传递一致的品牌信息。
建立定位执行审计机制，定期检查对外传播内容与内部运营是否偏离核心定位。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492562" y="2280375"/>
            <a:ext cx="3960000" cy="3115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统一内部语言与行为标准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105962" y="2293075"/>
            <a:ext cx="3960000" cy="3115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设计分层触达的外部传播矩阵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104535" y="2813775"/>
            <a:ext cx="3960000" cy="27626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针对不同客户角色（决策者、使用者、影响者）定制差异化沟通内容（如面向CFO强调ROI测算模型，面向一线员工突出操作便捷性）
结合2026年主流媒介生态（如AI驱动的精准广告平台、行业垂直社群、B2B内容平台），选择高转化效率的渠道组合。
设置定位效果追踪指标（如品牌联想准确率、客户推荐意愿NPS、搜索关键词相关度），实现传播策略动态调优。</a:t>
            </a:r>
            <a:endParaRPr kumimoji="1" lang="zh-CN" altLang="en-US"/>
          </a:p>
        </p:txBody>
      </p:sp>
      <p:sp>
        <p:nvSpPr>
          <p:cNvPr id="13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构建可执行的定位沟通体系</a:t>
            </a:r>
            <a:endParaRPr kumimoji="1" lang="zh-CN" altLang="en-US"/>
          </a:p>
        </p:txBody>
      </p:sp>
      <p:sp>
        <p:nvSpPr>
          <p:cNvPr id="16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2026趋势下的调整与优化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3558" y="1356948"/>
            <a:ext cx="3296652" cy="4529696"/>
          </a:xfrm>
          <a:prstGeom prst="roundRect">
            <a:avLst>
              <a:gd name="adj" fmla="val 61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31164" y="1749132"/>
            <a:ext cx="1481440" cy="148075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9774" y="3282311"/>
            <a:ext cx="2884220" cy="666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实时消费者行为数据采集与分析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29774" y="4158664"/>
            <a:ext cx="2884220" cy="165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利用AI工具（如生成式推荐引擎、用户旅程追踪系统）对消费者在社交媒体、电商平台及线下触点的行为进行毫秒级捕捉，形成动态画像。
结合隐私合规框架（如GDPR、中国《个人信息保护法》），构建合法、可解释的数据闭环，避免“黑箱”风险。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441324" y="1356948"/>
            <a:ext cx="3296652" cy="4529696"/>
          </a:xfrm>
          <a:prstGeom prst="roundRect">
            <a:avLst>
              <a:gd name="adj" fmla="val 6196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348930" y="1749132"/>
            <a:ext cx="1481440" cy="148075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47540" y="3485511"/>
            <a:ext cx="2884220" cy="666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细分颗粒度从“人群”向“个体”演进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647540" y="4234864"/>
            <a:ext cx="2884220" cy="165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传统按年龄、地域、收入划分的粗粒度模型已难以满足2026年个性化需求，企业需借助机器学习实现“一人一策”的微细分。
示例：快消品企业通过APP内交互数据+购买历史，自动推送定制化产品组合，提升转化率30%以上。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159090" y="1356948"/>
            <a:ext cx="3296652" cy="4529696"/>
          </a:xfrm>
          <a:prstGeom prst="roundRect">
            <a:avLst>
              <a:gd name="adj" fmla="val 61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066695" y="1749132"/>
            <a:ext cx="1481440" cy="148075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365305" y="3485511"/>
            <a:ext cx="2884220" cy="666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动态标签体系的建立与迭代机制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365305" y="4234864"/>
            <a:ext cx="2884220" cy="165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构建可随时间、场景、情绪变化自动更新的用户标签库，例如“节日敏感型”“环保偏好突变者”等情境化标签。
设置A/B测试反馈回路，确保标签有效性每周校准，避免策略滞后。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69761" y="1869907"/>
            <a:ext cx="1239778" cy="123920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819403" y="2219223"/>
            <a:ext cx="540494" cy="54057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751995" y="1869907"/>
            <a:ext cx="1239778" cy="123920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085114" y="2219221"/>
            <a:ext cx="573540" cy="54057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187526" y="1869907"/>
            <a:ext cx="1239778" cy="123920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509289" y="2219221"/>
            <a:ext cx="596254" cy="54057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基于AI与数据驱动的动态市场细分</a:t>
            </a:r>
            <a:endParaRPr kumimoji="1" lang="zh-CN" altLang="en-US"/>
          </a:p>
        </p:txBody>
      </p:sp>
      <p:sp>
        <p:nvSpPr>
          <p:cNvPr id="24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808884" y="1565735"/>
            <a:ext cx="1378458" cy="1370981"/>
          </a:xfrm>
          <a:prstGeom prst="roundRect">
            <a:avLst>
              <a:gd name="adj" fmla="val 10183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377707" y="1564666"/>
            <a:ext cx="1378458" cy="1370981"/>
          </a:xfrm>
          <a:prstGeom prst="roundRect">
            <a:avLst>
              <a:gd name="adj" fmla="val 10183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508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941977" y="1564666"/>
            <a:ext cx="1378458" cy="1370981"/>
          </a:xfrm>
          <a:prstGeom prst="roundRect">
            <a:avLst>
              <a:gd name="adj" fmla="val 8330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>
            <a:off x="2502566" y="3239218"/>
            <a:ext cx="7128740" cy="0"/>
          </a:xfrm>
          <a:prstGeom prst="line">
            <a:avLst/>
          </a:prstGeom>
          <a:noFill/>
          <a:ln w="6350" cap="sq">
            <a:solidFill>
              <a:schemeClr val="tx1">
                <a:lumMod val="50000"/>
                <a:lumOff val="50000"/>
              </a:schemeClr>
            </a:solidFill>
            <a:miter/>
            <a:headEnd type="none"/>
            <a:tailEnd type="none"/>
          </a:ln>
        </p:spPr>
      </p:cxnSp>
      <p:sp>
        <p:nvSpPr>
          <p:cNvPr id="7" name="标题 1"/>
          <p:cNvSpPr txBox="1"/>
          <p:nvPr/>
        </p:nvSpPr>
        <p:spPr>
          <a:xfrm rot="2700000">
            <a:off x="6035709" y="32079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2700000">
            <a:off x="9600834" y="32079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853237" y="2034374"/>
            <a:ext cx="427399" cy="427399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270915" y="1988915"/>
            <a:ext cx="454395" cy="518934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433643" y="2034374"/>
            <a:ext cx="395125" cy="42801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95715" y="4073876"/>
            <a:ext cx="30047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在消费降级与理性化趋势下，企业需重新定义“价值”——从“低价”转向“高性价比+情感认同”，如强调耐用性、本地供应链或社区归属感。
案例：2025年某国产家电品牌通过“十年质保+旧机回收”组合，成功守住中端市场份额。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2700000">
            <a:off x="2477083" y="32079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95715" y="3426176"/>
            <a:ext cx="30047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5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经济下行期的价值锚定重构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589815" y="4073876"/>
            <a:ext cx="30047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同一品牌下布局入门款、主力款、高端款，分别对应“生存型”“改善型”“炫耀型”三类消费动机，实现全周期覆盖。
关键在于渠道隔离与话术区分，避免高端线被低价认知拖累。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589815" y="3426176"/>
            <a:ext cx="30047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5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多层级产品矩阵应对需求分化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120415" y="4073876"/>
            <a:ext cx="30047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针对一线城市的“体验经济”与下沉市场的“实用主义”，制定差异化定价、包装与传播策略。
建立区域市场预警机制，当某地GDP增速连续两季度低于阈值时，自动触发促销资源调配预案。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120415" y="3426176"/>
            <a:ext cx="30047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5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区域经济差异下的本地化敏捷响应</a:t>
            </a:r>
            <a:endParaRPr kumimoji="1" lang="zh-CN" altLang="en-US"/>
          </a:p>
        </p:txBody>
      </p:sp>
      <p:sp>
        <p:nvSpPr>
          <p:cNvPr id="19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应对宏观经济波动的弹性定位策略</a:t>
            </a:r>
            <a:endParaRPr kumimoji="1" lang="zh-CN" altLang="en-US"/>
          </a:p>
        </p:txBody>
      </p:sp>
      <p:sp>
        <p:nvSpPr>
          <p:cNvPr id="22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ahLst/>
            <a:cxnLst/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>
            <a:off x="622300" y="6327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16069" y="3236462"/>
            <a:ext cx="4855167" cy="12988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如果喜欢我们的内容，欢迎多多点赞、收藏、转发，也可以关注我们，第一时间收到更新～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3642995" cy="6858000"/>
          </a:xfrm>
          <a:prstGeom prst="rect">
            <a:avLst/>
          </a:prstGeom>
          <a:solidFill>
            <a:schemeClr val="accent1"/>
          </a:solidFill>
          <a:ln w="635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19275" y="2049145"/>
            <a:ext cx="3149600" cy="2760345"/>
          </a:xfrm>
          <a:custGeom>
            <a:avLst/>
            <a:gdLst>
              <a:gd name="connsiteX0" fmla="*/ 38037 w 5124171"/>
              <a:gd name="connsiteY0" fmla="*/ 2084302 h 4490598"/>
              <a:gd name="connsiteX1" fmla="*/ 980687 w 5124171"/>
              <a:gd name="connsiteY1" fmla="*/ 199003 h 4490598"/>
              <a:gd name="connsiteX2" fmla="*/ 1302680 w 5124171"/>
              <a:gd name="connsiteY2" fmla="*/ 0 h 4490598"/>
              <a:gd name="connsiteX3" fmla="*/ 3821493 w 5124171"/>
              <a:gd name="connsiteY3" fmla="*/ 0 h 4490598"/>
              <a:gd name="connsiteX4" fmla="*/ 4143487 w 5124171"/>
              <a:gd name="connsiteY4" fmla="*/ 199003 h 4490598"/>
              <a:gd name="connsiteX5" fmla="*/ 5086136 w 5124171"/>
              <a:gd name="connsiteY5" fmla="*/ 2084302 h 4490598"/>
              <a:gd name="connsiteX6" fmla="*/ 5086136 w 5124171"/>
              <a:gd name="connsiteY6" fmla="*/ 2406296 h 4490598"/>
              <a:gd name="connsiteX7" fmla="*/ 4143487 w 5124171"/>
              <a:gd name="connsiteY7" fmla="*/ 4291595 h 4490598"/>
              <a:gd name="connsiteX8" fmla="*/ 3821493 w 5124171"/>
              <a:gd name="connsiteY8" fmla="*/ 4490598 h 4490598"/>
              <a:gd name="connsiteX9" fmla="*/ 1302680 w 5124171"/>
              <a:gd name="connsiteY9" fmla="*/ 4490598 h 4490598"/>
              <a:gd name="connsiteX10" fmla="*/ 980687 w 5124171"/>
              <a:gd name="connsiteY10" fmla="*/ 4291595 h 4490598"/>
              <a:gd name="connsiteX11" fmla="*/ 38037 w 5124171"/>
              <a:gd name="connsiteY11" fmla="*/ 2406296 h 4490598"/>
              <a:gd name="connsiteX12" fmla="*/ 38037 w 5124171"/>
              <a:gd name="connsiteY12" fmla="*/ 2084302 h 4490598"/>
            </a:gdLst>
            <a:ahLst/>
            <a:cxnLst/>
            <a:rect l="l" t="t" r="r" b="b"/>
            <a:pathLst>
              <a:path w="5124171" h="4490598">
                <a:moveTo>
                  <a:pt x="38037" y="2084302"/>
                </a:moveTo>
                <a:lnTo>
                  <a:pt x="980687" y="199003"/>
                </a:lnTo>
                <a:cubicBezTo>
                  <a:pt x="1041681" y="77014"/>
                  <a:pt x="1166293" y="0"/>
                  <a:pt x="1302680" y="0"/>
                </a:cubicBezTo>
                <a:lnTo>
                  <a:pt x="3821493" y="0"/>
                </a:lnTo>
                <a:cubicBezTo>
                  <a:pt x="3957880" y="0"/>
                  <a:pt x="4082492" y="77014"/>
                  <a:pt x="4143487" y="199003"/>
                </a:cubicBezTo>
                <a:lnTo>
                  <a:pt x="5086136" y="2084302"/>
                </a:lnTo>
                <a:cubicBezTo>
                  <a:pt x="5136850" y="2185730"/>
                  <a:pt x="5136850" y="2304868"/>
                  <a:pt x="5086136" y="2406296"/>
                </a:cubicBezTo>
                <a:lnTo>
                  <a:pt x="4143487" y="4291595"/>
                </a:lnTo>
                <a:cubicBezTo>
                  <a:pt x="4082492" y="4413584"/>
                  <a:pt x="3957880" y="4490598"/>
                  <a:pt x="3821493" y="4490598"/>
                </a:cubicBezTo>
                <a:lnTo>
                  <a:pt x="1302680" y="4490598"/>
                </a:lnTo>
                <a:cubicBezTo>
                  <a:pt x="1166293" y="4490598"/>
                  <a:pt x="1041681" y="4413584"/>
                  <a:pt x="980687" y="4291595"/>
                </a:cubicBezTo>
                <a:lnTo>
                  <a:pt x="38037" y="2406296"/>
                </a:lnTo>
                <a:cubicBezTo>
                  <a:pt x="-12678" y="2304868"/>
                  <a:pt x="-12678" y="2185730"/>
                  <a:pt x="38037" y="2084302"/>
                </a:cubicBezTo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859770" y="448310"/>
            <a:ext cx="809625" cy="149225"/>
            <a:chOff x="10859770" y="448310"/>
            <a:chExt cx="809625" cy="149225"/>
          </a:xfrm>
        </p:grpSpPr>
        <p:sp>
          <p:nvSpPr>
            <p:cNvPr id="6" name="标题 1"/>
            <p:cNvSpPr txBox="1"/>
            <p:nvPr/>
          </p:nvSpPr>
          <p:spPr>
            <a:xfrm>
              <a:off x="10859770" y="448310"/>
              <a:ext cx="149225" cy="149225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miter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11189970" y="448310"/>
              <a:ext cx="149225" cy="149225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miter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11520170" y="448310"/>
              <a:ext cx="149225" cy="149225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miter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9" name="标题 1"/>
          <p:cNvSpPr txBox="1"/>
          <p:nvPr/>
        </p:nvSpPr>
        <p:spPr>
          <a:xfrm>
            <a:off x="2493010" y="2921317"/>
            <a:ext cx="1692275" cy="10153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11810" y="6287770"/>
            <a:ext cx="809625" cy="149225"/>
            <a:chOff x="511810" y="6287770"/>
            <a:chExt cx="809625" cy="149225"/>
          </a:xfrm>
        </p:grpSpPr>
        <p:sp>
          <p:nvSpPr>
            <p:cNvPr id="11" name="标题 1"/>
            <p:cNvSpPr txBox="1"/>
            <p:nvPr/>
          </p:nvSpPr>
          <p:spPr>
            <a:xfrm>
              <a:off x="511810" y="6287770"/>
              <a:ext cx="149225" cy="149225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miter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842010" y="6287770"/>
              <a:ext cx="149225" cy="149225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miter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1172210" y="6287770"/>
              <a:ext cx="149225" cy="149225"/>
            </a:xfrm>
            <a:prstGeom prst="ellipse">
              <a:avLst/>
            </a:prstGeom>
            <a:noFill/>
            <a:ln w="25400" cap="flat">
              <a:solidFill>
                <a:schemeClr val="bg1"/>
              </a:solidFill>
              <a:miter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421110" y="6349365"/>
            <a:ext cx="264795" cy="87630"/>
            <a:chOff x="11421110" y="6349365"/>
            <a:chExt cx="264795" cy="87630"/>
          </a:xfrm>
        </p:grpSpPr>
        <p:cxnSp>
          <p:nvCxnSpPr>
            <p:cNvPr id="15" name="线条 1"/>
            <p:cNvCxnSpPr/>
            <p:nvPr/>
          </p:nvCxnSpPr>
          <p:spPr>
            <a:xfrm>
              <a:off x="11421110" y="6349365"/>
              <a:ext cx="264795" cy="0"/>
            </a:xfrm>
            <a:prstGeom prst="line">
              <a:avLst/>
            </a:prstGeom>
            <a:noFill/>
            <a:ln w="38100" cap="sq">
              <a:solidFill>
                <a:schemeClr val="accent1"/>
              </a:solidFill>
              <a:miter/>
            </a:ln>
          </p:spPr>
        </p:cxnSp>
        <p:cxnSp>
          <p:nvCxnSpPr>
            <p:cNvPr id="16" name="线条 1"/>
            <p:cNvCxnSpPr/>
            <p:nvPr/>
          </p:nvCxnSpPr>
          <p:spPr>
            <a:xfrm>
              <a:off x="11421110" y="6436995"/>
              <a:ext cx="264795" cy="0"/>
            </a:xfrm>
            <a:prstGeom prst="line">
              <a:avLst/>
            </a:prstGeom>
            <a:noFill/>
            <a:ln w="38100" cap="sq">
              <a:solidFill>
                <a:schemeClr val="accent1"/>
              </a:solidFill>
              <a:miter/>
            </a:ln>
          </p:spPr>
        </p:cxnSp>
      </p:grpSp>
      <p:sp>
        <p:nvSpPr>
          <p:cNvPr id="17" name="标题 1"/>
          <p:cNvSpPr txBox="1"/>
          <p:nvPr>
            <p:custDataLst>
              <p:tags r:id="rId1"/>
            </p:custDataLst>
          </p:nvPr>
        </p:nvSpPr>
        <p:spPr>
          <a:xfrm>
            <a:off x="6550025" y="1231900"/>
            <a:ext cx="766800" cy="76581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7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2"/>
            </p:custDataLst>
          </p:nvPr>
        </p:nvSpPr>
        <p:spPr>
          <a:xfrm>
            <a:off x="6550025" y="2533015"/>
            <a:ext cx="766800" cy="7668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7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3"/>
            </p:custDataLst>
          </p:nvPr>
        </p:nvSpPr>
        <p:spPr>
          <a:xfrm>
            <a:off x="6550025" y="3820795"/>
            <a:ext cx="766800" cy="7668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7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4"/>
            </p:custDataLst>
          </p:nvPr>
        </p:nvSpPr>
        <p:spPr>
          <a:xfrm>
            <a:off x="6550025" y="5083175"/>
            <a:ext cx="766800" cy="7668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7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>
            <p:custDataLst>
              <p:tags r:id="rId5"/>
            </p:custDataLst>
          </p:nvPr>
        </p:nvCxnSpPr>
        <p:spPr>
          <a:xfrm>
            <a:off x="6548120" y="2128520"/>
            <a:ext cx="3963600" cy="3810"/>
          </a:xfrm>
          <a:prstGeom prst="line">
            <a:avLst/>
          </a:prstGeom>
          <a:noFill/>
          <a:ln w="12700" cap="sq">
            <a:solidFill>
              <a:srgbClr val="505050">
                <a:alpha val="100000"/>
              </a:srgbClr>
            </a:solidFill>
            <a:miter/>
          </a:ln>
        </p:spPr>
      </p:cxnSp>
      <p:cxnSp>
        <p:nvCxnSpPr>
          <p:cNvPr id="22" name="线条 1"/>
          <p:cNvCxnSpPr/>
          <p:nvPr>
            <p:custDataLst>
              <p:tags r:id="rId6"/>
            </p:custDataLst>
          </p:nvPr>
        </p:nvCxnSpPr>
        <p:spPr>
          <a:xfrm>
            <a:off x="6548120" y="3429635"/>
            <a:ext cx="3963600" cy="0"/>
          </a:xfrm>
          <a:prstGeom prst="line">
            <a:avLst/>
          </a:prstGeom>
          <a:noFill/>
          <a:ln w="12700" cap="sq">
            <a:solidFill>
              <a:srgbClr val="505050">
                <a:alpha val="100000"/>
              </a:srgbClr>
            </a:solidFill>
            <a:miter/>
          </a:ln>
        </p:spPr>
      </p:cxnSp>
      <p:cxnSp>
        <p:nvCxnSpPr>
          <p:cNvPr id="23" name="线条 1"/>
          <p:cNvCxnSpPr/>
          <p:nvPr>
            <p:custDataLst>
              <p:tags r:id="rId7"/>
            </p:custDataLst>
          </p:nvPr>
        </p:nvCxnSpPr>
        <p:spPr>
          <a:xfrm>
            <a:off x="6543675" y="4725035"/>
            <a:ext cx="3963600" cy="0"/>
          </a:xfrm>
          <a:prstGeom prst="line">
            <a:avLst/>
          </a:prstGeom>
          <a:noFill/>
          <a:ln w="12700" cap="sq">
            <a:solidFill>
              <a:srgbClr val="505050">
                <a:alpha val="100000"/>
              </a:srgbClr>
            </a:solidFill>
            <a:miter/>
          </a:ln>
        </p:spPr>
      </p:cxnSp>
      <p:sp>
        <p:nvSpPr>
          <p:cNvPr id="24" name="标题 1"/>
          <p:cNvSpPr txBox="1"/>
          <p:nvPr/>
        </p:nvSpPr>
        <p:spPr>
          <a:xfrm>
            <a:off x="12055200" y="2781000"/>
            <a:ext cx="136800" cy="129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8"/>
            </p:custDataLst>
          </p:nvPr>
        </p:nvSpPr>
        <p:spPr>
          <a:xfrm>
            <a:off x="7486650" y="1050254"/>
            <a:ext cx="4033520" cy="11341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企业</a:t>
            </a:r>
            <a:r>
              <a:rPr kumimoji="1" lang="zh-CN" altLang="en-US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目标</a:t>
            </a:r>
            <a:r>
              <a:rPr kumimoji="1" lang="en-US" altLang="zh-CN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市场特征解析</a:t>
            </a: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9"/>
            </p:custDataLst>
          </p:nvPr>
        </p:nvSpPr>
        <p:spPr>
          <a:xfrm>
            <a:off x="7486650" y="2341844"/>
            <a:ext cx="4033520" cy="11341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目标市场选择核心策略</a:t>
            </a: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10"/>
            </p:custDataLst>
          </p:nvPr>
        </p:nvSpPr>
        <p:spPr>
          <a:xfrm>
            <a:off x="7486650" y="3624544"/>
            <a:ext cx="4033520" cy="11341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定位落地执行关键步骤</a:t>
            </a: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11"/>
            </p:custDataLst>
          </p:nvPr>
        </p:nvSpPr>
        <p:spPr>
          <a:xfrm>
            <a:off x="7486650" y="4873589"/>
            <a:ext cx="4033520" cy="11341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2026趋势下的调整与优化</a:t>
            </a:r>
            <a:endParaRPr kumimoji="1" lang="zh-CN" altLang="en-US"/>
          </a:p>
        </p:txBody>
      </p:sp>
      <p:cxnSp>
        <p:nvCxnSpPr>
          <p:cNvPr id="29" name="线条 1"/>
          <p:cNvCxnSpPr/>
          <p:nvPr/>
        </p:nvCxnSpPr>
        <p:spPr>
          <a:xfrm>
            <a:off x="6548120" y="5966981"/>
            <a:ext cx="3963600" cy="0"/>
          </a:xfrm>
          <a:prstGeom prst="line">
            <a:avLst/>
          </a:prstGeom>
          <a:noFill/>
          <a:ln w="12700" cap="sq">
            <a:solidFill>
              <a:srgbClr val="505050">
                <a:alpha val="100000"/>
              </a:srgbClr>
            </a:solidFill>
            <a:miter/>
          </a:ln>
        </p:spPr>
      </p:cxnSp>
      <p:sp>
        <p:nvSpPr>
          <p:cNvPr id="30" name="标题 1"/>
          <p:cNvSpPr txBox="1"/>
          <p:nvPr>
            <p:custDataLst>
              <p:tags r:id="rId12"/>
            </p:custDataLst>
          </p:nvPr>
        </p:nvSpPr>
        <p:spPr>
          <a:xfrm>
            <a:off x="6546850" y="1304254"/>
            <a:ext cx="769620" cy="613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13"/>
            </p:custDataLst>
          </p:nvPr>
        </p:nvSpPr>
        <p:spPr>
          <a:xfrm>
            <a:off x="6546850" y="2599654"/>
            <a:ext cx="769620" cy="613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14"/>
            </p:custDataLst>
          </p:nvPr>
        </p:nvSpPr>
        <p:spPr>
          <a:xfrm>
            <a:off x="6546850" y="3882354"/>
            <a:ext cx="769620" cy="613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33" name="标题 1"/>
          <p:cNvSpPr txBox="1"/>
          <p:nvPr>
            <p:custDataLst>
              <p:tags r:id="rId15"/>
            </p:custDataLst>
          </p:nvPr>
        </p:nvSpPr>
        <p:spPr>
          <a:xfrm>
            <a:off x="6546850" y="5126954"/>
            <a:ext cx="769620" cy="613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</a:t>
            </a:r>
            <a:r>
              <a:rPr kumimoji="1" lang="zh-CN" altLang="en-US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</a:t>
            </a: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市场特征解析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97893" y="1589327"/>
            <a:ext cx="3289229" cy="4698347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52400" sx="102000" sy="102000" algn="ctr" rotWithShape="0">
              <a:schemeClr val="accent1">
                <a:lumMod val="60000"/>
                <a:lumOff val="4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09328" y="1884788"/>
            <a:ext cx="2886174" cy="73214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用户痛点驱动的快速验证机制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09328" y="2687443"/>
            <a:ext cx="2886174" cy="27829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初创企业通常资源有限，需通过最小可行产品（MVP）在特定细分市场中快速测试用户反馈，以低成本验证商业模式。
强调“问题—解决方案”匹配度，而非广撒网式营销，典型如SaaS工具类创业公司聚焦远程办公中的某一协作痛点。
市场反馈周期短，迭代速度快，要求团队具备高度市场敏感性和数据驱动决策能力。</a:t>
            </a: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flipH="1">
            <a:off x="760831" y="1530576"/>
            <a:ext cx="17154" cy="1800000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694350" y="1418019"/>
            <a:ext cx="169164" cy="16342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blurRad="63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39081" y="1458933"/>
            <a:ext cx="84464" cy="816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77163" y="5759546"/>
            <a:ext cx="510771" cy="527568"/>
          </a:xfrm>
          <a:custGeom>
            <a:avLst/>
            <a:gdLst>
              <a:gd name="connsiteX0" fmla="*/ 485496 w 602486"/>
              <a:gd name="connsiteY0" fmla="*/ 0 h 622300"/>
              <a:gd name="connsiteX1" fmla="*/ 583340 w 602486"/>
              <a:gd name="connsiteY1" fmla="*/ 9850 h 622300"/>
              <a:gd name="connsiteX2" fmla="*/ 602486 w 602486"/>
              <a:gd name="connsiteY2" fmla="*/ 15785 h 622300"/>
              <a:gd name="connsiteX3" fmla="*/ 602486 w 602486"/>
              <a:gd name="connsiteY3" fmla="*/ 208400 h 622300"/>
              <a:gd name="connsiteX4" fmla="*/ 546088 w 602486"/>
              <a:gd name="connsiteY4" fmla="*/ 190934 h 622300"/>
              <a:gd name="connsiteX5" fmla="*/ 485495 w 602486"/>
              <a:gd name="connsiteY5" fmla="*/ 184839 h 622300"/>
              <a:gd name="connsiteX6" fmla="*/ 184838 w 602486"/>
              <a:gd name="connsiteY6" fmla="*/ 484809 h 622300"/>
              <a:gd name="connsiteX7" fmla="*/ 208465 w 602486"/>
              <a:gd name="connsiteY7" fmla="*/ 601571 h 622300"/>
              <a:gd name="connsiteX8" fmla="*/ 219742 w 602486"/>
              <a:gd name="connsiteY8" fmla="*/ 622300 h 622300"/>
              <a:gd name="connsiteX9" fmla="*/ 22231 w 602486"/>
              <a:gd name="connsiteY9" fmla="*/ 622300 h 622300"/>
              <a:gd name="connsiteX10" fmla="*/ 9863 w 602486"/>
              <a:gd name="connsiteY10" fmla="*/ 582515 h 622300"/>
              <a:gd name="connsiteX11" fmla="*/ 0 w 602486"/>
              <a:gd name="connsiteY11" fmla="*/ 484809 h 622300"/>
              <a:gd name="connsiteX12" fmla="*/ 485496 w 602486"/>
              <a:gd name="connsiteY12" fmla="*/ 0 h 622300"/>
            </a:gdLst>
            <a:ahLst/>
            <a:cxnLst/>
            <a:rect l="l" t="t" r="r" b="b"/>
            <a:pathLst>
              <a:path w="602486" h="622300">
                <a:moveTo>
                  <a:pt x="485496" y="0"/>
                </a:moveTo>
                <a:cubicBezTo>
                  <a:pt x="519012" y="0"/>
                  <a:pt x="551736" y="3392"/>
                  <a:pt x="583340" y="9850"/>
                </a:cubicBezTo>
                <a:lnTo>
                  <a:pt x="602486" y="15785"/>
                </a:lnTo>
                <a:lnTo>
                  <a:pt x="602486" y="208400"/>
                </a:lnTo>
                <a:lnTo>
                  <a:pt x="546088" y="190934"/>
                </a:lnTo>
                <a:cubicBezTo>
                  <a:pt x="526516" y="186938"/>
                  <a:pt x="506251" y="184839"/>
                  <a:pt x="485495" y="184839"/>
                </a:cubicBezTo>
                <a:cubicBezTo>
                  <a:pt x="319447" y="184839"/>
                  <a:pt x="184838" y="319140"/>
                  <a:pt x="184838" y="484809"/>
                </a:cubicBezTo>
                <a:cubicBezTo>
                  <a:pt x="184838" y="526227"/>
                  <a:pt x="193251" y="565683"/>
                  <a:pt x="208465" y="601571"/>
                </a:cubicBezTo>
                <a:lnTo>
                  <a:pt x="219742" y="622300"/>
                </a:lnTo>
                <a:lnTo>
                  <a:pt x="22231" y="622300"/>
                </a:lnTo>
                <a:lnTo>
                  <a:pt x="9863" y="582515"/>
                </a:lnTo>
                <a:cubicBezTo>
                  <a:pt x="3396" y="550955"/>
                  <a:pt x="0" y="518278"/>
                  <a:pt x="0" y="484809"/>
                </a:cubicBezTo>
                <a:cubicBezTo>
                  <a:pt x="0" y="217056"/>
                  <a:pt x="217364" y="0"/>
                  <a:pt x="48549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3000">
                <a:schemeClr val="accent2"/>
              </a:gs>
            </a:gsLst>
            <a:lin ang="2700000" scaled="0"/>
          </a:gradFill>
          <a:ln w="50800" cap="sq">
            <a:noFill/>
            <a:miter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249911" y="5667669"/>
            <a:ext cx="226340" cy="226020"/>
          </a:xfrm>
          <a:prstGeom prst="donut">
            <a:avLst>
              <a:gd name="adj" fmla="val 23889"/>
            </a:avLst>
          </a:prstGeom>
          <a:solidFill>
            <a:schemeClr val="accent1"/>
          </a:solidFill>
          <a:ln w="50800" cap="sq">
            <a:noFill/>
            <a:miter/>
          </a:ln>
          <a:effectLst>
            <a:outerShdw blurRad="50800" dist="38100" dir="270000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16792" y="1589327"/>
            <a:ext cx="3289229" cy="4698347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52400" sx="102000" sy="102000" algn="ctr" rotWithShape="0">
              <a:schemeClr val="accent1">
                <a:lumMod val="60000"/>
                <a:lumOff val="4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28227" y="1884788"/>
            <a:ext cx="2886174" cy="73214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利基市场的精准切入策略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28227" y="2687445"/>
            <a:ext cx="2886174" cy="27829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避开与大企业的正面竞争，选择被主流忽视但需求明确的小众市场，如老年智能穿戴设备、垂直行业AI客服等。
利用社交媒体、社群运营和KOC（关键意见消费者）建立早期用户信任，形成口碑传播闭环。
定位关键词强调“专精特新”，突出差异化价值主张，如“专为自由职业者设计的财税工具”。</a:t>
            </a: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 flipH="1">
            <a:off x="4470530" y="1530576"/>
            <a:ext cx="17154" cy="1800000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miter/>
          </a:ln>
        </p:spPr>
      </p:cxnSp>
      <p:sp>
        <p:nvSpPr>
          <p:cNvPr id="15" name="标题 1"/>
          <p:cNvSpPr txBox="1"/>
          <p:nvPr/>
        </p:nvSpPr>
        <p:spPr>
          <a:xfrm>
            <a:off x="4404049" y="1418019"/>
            <a:ext cx="169164" cy="16342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blurRad="63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48780" y="1458933"/>
            <a:ext cx="84464" cy="816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295250" y="5758276"/>
            <a:ext cx="510771" cy="527568"/>
          </a:xfrm>
          <a:custGeom>
            <a:avLst/>
            <a:gdLst>
              <a:gd name="connsiteX0" fmla="*/ 485496 w 602486"/>
              <a:gd name="connsiteY0" fmla="*/ 0 h 622300"/>
              <a:gd name="connsiteX1" fmla="*/ 583340 w 602486"/>
              <a:gd name="connsiteY1" fmla="*/ 9850 h 622300"/>
              <a:gd name="connsiteX2" fmla="*/ 602486 w 602486"/>
              <a:gd name="connsiteY2" fmla="*/ 15785 h 622300"/>
              <a:gd name="connsiteX3" fmla="*/ 602486 w 602486"/>
              <a:gd name="connsiteY3" fmla="*/ 208400 h 622300"/>
              <a:gd name="connsiteX4" fmla="*/ 546088 w 602486"/>
              <a:gd name="connsiteY4" fmla="*/ 190934 h 622300"/>
              <a:gd name="connsiteX5" fmla="*/ 485495 w 602486"/>
              <a:gd name="connsiteY5" fmla="*/ 184839 h 622300"/>
              <a:gd name="connsiteX6" fmla="*/ 184838 w 602486"/>
              <a:gd name="connsiteY6" fmla="*/ 484809 h 622300"/>
              <a:gd name="connsiteX7" fmla="*/ 208465 w 602486"/>
              <a:gd name="connsiteY7" fmla="*/ 601571 h 622300"/>
              <a:gd name="connsiteX8" fmla="*/ 219742 w 602486"/>
              <a:gd name="connsiteY8" fmla="*/ 622300 h 622300"/>
              <a:gd name="connsiteX9" fmla="*/ 22231 w 602486"/>
              <a:gd name="connsiteY9" fmla="*/ 622300 h 622300"/>
              <a:gd name="connsiteX10" fmla="*/ 9863 w 602486"/>
              <a:gd name="connsiteY10" fmla="*/ 582515 h 622300"/>
              <a:gd name="connsiteX11" fmla="*/ 0 w 602486"/>
              <a:gd name="connsiteY11" fmla="*/ 484809 h 622300"/>
              <a:gd name="connsiteX12" fmla="*/ 485496 w 602486"/>
              <a:gd name="connsiteY12" fmla="*/ 0 h 622300"/>
            </a:gdLst>
            <a:ahLst/>
            <a:cxnLst/>
            <a:rect l="l" t="t" r="r" b="b"/>
            <a:pathLst>
              <a:path w="602486" h="622300">
                <a:moveTo>
                  <a:pt x="485496" y="0"/>
                </a:moveTo>
                <a:cubicBezTo>
                  <a:pt x="519012" y="0"/>
                  <a:pt x="551736" y="3392"/>
                  <a:pt x="583340" y="9850"/>
                </a:cubicBezTo>
                <a:lnTo>
                  <a:pt x="602486" y="15785"/>
                </a:lnTo>
                <a:lnTo>
                  <a:pt x="602486" y="208400"/>
                </a:lnTo>
                <a:lnTo>
                  <a:pt x="546088" y="190934"/>
                </a:lnTo>
                <a:cubicBezTo>
                  <a:pt x="526516" y="186938"/>
                  <a:pt x="506251" y="184839"/>
                  <a:pt x="485495" y="184839"/>
                </a:cubicBezTo>
                <a:cubicBezTo>
                  <a:pt x="319447" y="184839"/>
                  <a:pt x="184838" y="319140"/>
                  <a:pt x="184838" y="484809"/>
                </a:cubicBezTo>
                <a:cubicBezTo>
                  <a:pt x="184838" y="526227"/>
                  <a:pt x="193251" y="565683"/>
                  <a:pt x="208465" y="601571"/>
                </a:cubicBezTo>
                <a:lnTo>
                  <a:pt x="219742" y="622300"/>
                </a:lnTo>
                <a:lnTo>
                  <a:pt x="22231" y="622300"/>
                </a:lnTo>
                <a:lnTo>
                  <a:pt x="9863" y="582515"/>
                </a:lnTo>
                <a:cubicBezTo>
                  <a:pt x="3396" y="550955"/>
                  <a:pt x="0" y="518278"/>
                  <a:pt x="0" y="484809"/>
                </a:cubicBezTo>
                <a:cubicBezTo>
                  <a:pt x="0" y="217056"/>
                  <a:pt x="217364" y="0"/>
                  <a:pt x="48549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3000">
                <a:schemeClr val="accent2"/>
              </a:gs>
            </a:gsLst>
            <a:lin ang="2700000" scaled="0"/>
          </a:gradFill>
          <a:ln w="50800" cap="sq">
            <a:noFill/>
            <a:miter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967998" y="5667669"/>
            <a:ext cx="226340" cy="226020"/>
          </a:xfrm>
          <a:prstGeom prst="donut">
            <a:avLst>
              <a:gd name="adj" fmla="val 23889"/>
            </a:avLst>
          </a:prstGeom>
          <a:solidFill>
            <a:schemeClr val="accent1"/>
          </a:solidFill>
          <a:ln w="50800" cap="sq">
            <a:noFill/>
            <a:miter/>
          </a:ln>
          <a:effectLst>
            <a:outerShdw blurRad="50800" dist="38100" dir="270000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34879" y="1589327"/>
            <a:ext cx="3289229" cy="4698347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52400" sx="102000" sy="102000" algn="ctr" rotWithShape="0">
              <a:schemeClr val="accent1">
                <a:lumMod val="60000"/>
                <a:lumOff val="4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46314" y="1884788"/>
            <a:ext cx="2886174" cy="73214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资源约束下的渠道选择逻辑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446314" y="2687445"/>
            <a:ext cx="2886174" cy="27829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优先采用低成本数字渠道（如SEO、GEO、内容营销、社媒精准投放），避免重资产渠道投入。
合作生态构建尤为重要，常通过API集成、平台入驻（如Shopify应用商店）或联合品牌活动扩大触达。
渠道效果需实时监测ROI，确保每一分营销预算都服务于核心用户获取与留存。</a:t>
            </a: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flipH="1">
            <a:off x="8188617" y="1530576"/>
            <a:ext cx="17154" cy="1800000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miter/>
          </a:ln>
        </p:spPr>
      </p:cxnSp>
      <p:sp>
        <p:nvSpPr>
          <p:cNvPr id="23" name="标题 1"/>
          <p:cNvSpPr txBox="1"/>
          <p:nvPr/>
        </p:nvSpPr>
        <p:spPr>
          <a:xfrm>
            <a:off x="8122136" y="1418019"/>
            <a:ext cx="169164" cy="16342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blurRad="63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66867" y="1458933"/>
            <a:ext cx="84464" cy="816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1013337" y="5758276"/>
            <a:ext cx="510771" cy="527568"/>
          </a:xfrm>
          <a:custGeom>
            <a:avLst/>
            <a:gdLst>
              <a:gd name="connsiteX0" fmla="*/ 485496 w 602486"/>
              <a:gd name="connsiteY0" fmla="*/ 0 h 622300"/>
              <a:gd name="connsiteX1" fmla="*/ 583340 w 602486"/>
              <a:gd name="connsiteY1" fmla="*/ 9850 h 622300"/>
              <a:gd name="connsiteX2" fmla="*/ 602486 w 602486"/>
              <a:gd name="connsiteY2" fmla="*/ 15785 h 622300"/>
              <a:gd name="connsiteX3" fmla="*/ 602486 w 602486"/>
              <a:gd name="connsiteY3" fmla="*/ 208400 h 622300"/>
              <a:gd name="connsiteX4" fmla="*/ 546088 w 602486"/>
              <a:gd name="connsiteY4" fmla="*/ 190934 h 622300"/>
              <a:gd name="connsiteX5" fmla="*/ 485495 w 602486"/>
              <a:gd name="connsiteY5" fmla="*/ 184839 h 622300"/>
              <a:gd name="connsiteX6" fmla="*/ 184838 w 602486"/>
              <a:gd name="connsiteY6" fmla="*/ 484809 h 622300"/>
              <a:gd name="connsiteX7" fmla="*/ 208465 w 602486"/>
              <a:gd name="connsiteY7" fmla="*/ 601571 h 622300"/>
              <a:gd name="connsiteX8" fmla="*/ 219742 w 602486"/>
              <a:gd name="connsiteY8" fmla="*/ 622300 h 622300"/>
              <a:gd name="connsiteX9" fmla="*/ 22231 w 602486"/>
              <a:gd name="connsiteY9" fmla="*/ 622300 h 622300"/>
              <a:gd name="connsiteX10" fmla="*/ 9863 w 602486"/>
              <a:gd name="connsiteY10" fmla="*/ 582515 h 622300"/>
              <a:gd name="connsiteX11" fmla="*/ 0 w 602486"/>
              <a:gd name="connsiteY11" fmla="*/ 484809 h 622300"/>
              <a:gd name="connsiteX12" fmla="*/ 485496 w 602486"/>
              <a:gd name="connsiteY12" fmla="*/ 0 h 622300"/>
            </a:gdLst>
            <a:ahLst/>
            <a:cxnLst/>
            <a:rect l="l" t="t" r="r" b="b"/>
            <a:pathLst>
              <a:path w="602486" h="622300">
                <a:moveTo>
                  <a:pt x="485496" y="0"/>
                </a:moveTo>
                <a:cubicBezTo>
                  <a:pt x="519012" y="0"/>
                  <a:pt x="551736" y="3392"/>
                  <a:pt x="583340" y="9850"/>
                </a:cubicBezTo>
                <a:lnTo>
                  <a:pt x="602486" y="15785"/>
                </a:lnTo>
                <a:lnTo>
                  <a:pt x="602486" y="208400"/>
                </a:lnTo>
                <a:lnTo>
                  <a:pt x="546088" y="190934"/>
                </a:lnTo>
                <a:cubicBezTo>
                  <a:pt x="526516" y="186938"/>
                  <a:pt x="506251" y="184839"/>
                  <a:pt x="485495" y="184839"/>
                </a:cubicBezTo>
                <a:cubicBezTo>
                  <a:pt x="319447" y="184839"/>
                  <a:pt x="184838" y="319140"/>
                  <a:pt x="184838" y="484809"/>
                </a:cubicBezTo>
                <a:cubicBezTo>
                  <a:pt x="184838" y="526227"/>
                  <a:pt x="193251" y="565683"/>
                  <a:pt x="208465" y="601571"/>
                </a:cubicBezTo>
                <a:lnTo>
                  <a:pt x="219742" y="622300"/>
                </a:lnTo>
                <a:lnTo>
                  <a:pt x="22231" y="622300"/>
                </a:lnTo>
                <a:lnTo>
                  <a:pt x="9863" y="582515"/>
                </a:lnTo>
                <a:cubicBezTo>
                  <a:pt x="3396" y="550955"/>
                  <a:pt x="0" y="518278"/>
                  <a:pt x="0" y="484809"/>
                </a:cubicBezTo>
                <a:cubicBezTo>
                  <a:pt x="0" y="217056"/>
                  <a:pt x="217364" y="0"/>
                  <a:pt x="48549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3000">
                <a:schemeClr val="accent2"/>
              </a:gs>
            </a:gsLst>
            <a:lin ang="2700000" scaled="0"/>
          </a:gradFill>
          <a:ln w="50800" cap="sq">
            <a:noFill/>
            <a:miter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0686085" y="5667669"/>
            <a:ext cx="226340" cy="226020"/>
          </a:xfrm>
          <a:prstGeom prst="donut">
            <a:avLst>
              <a:gd name="adj" fmla="val 23889"/>
            </a:avLst>
          </a:prstGeom>
          <a:solidFill>
            <a:schemeClr val="accent1"/>
          </a:solidFill>
          <a:ln w="50800" cap="sq">
            <a:noFill/>
            <a:miter/>
          </a:ln>
          <a:effectLst>
            <a:outerShdw blurRad="50800" dist="38100" dir="270000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初创型企业：高敏捷性与细分赛道聚焦</a:t>
            </a:r>
            <a:endParaRPr kumimoji="1" lang="zh-CN" altLang="en-US"/>
          </a:p>
        </p:txBody>
      </p:sp>
      <p:sp>
        <p:nvSpPr>
          <p:cNvPr id="30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6"/>
          <p:cNvSpPr txBox="1"/>
          <p:nvPr/>
        </p:nvSpPr>
        <p:spPr>
          <a:xfrm>
            <a:off x="8034963" y="1070068"/>
            <a:ext cx="3205883" cy="3317651"/>
          </a:xfrm>
          <a:prstGeom prst="rect">
            <a:avLst/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泪滴形 17"/>
          <p:cNvSpPr txBox="1"/>
          <p:nvPr/>
        </p:nvSpPr>
        <p:spPr>
          <a:xfrm rot="18900000">
            <a:off x="8964659" y="4818679"/>
            <a:ext cx="1346491" cy="1346491"/>
          </a:xfrm>
          <a:prstGeom prst="teardrop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18"/>
          <p:cNvSpPr txBox="1"/>
          <p:nvPr/>
        </p:nvSpPr>
        <p:spPr>
          <a:xfrm>
            <a:off x="9146939" y="4992822"/>
            <a:ext cx="981930" cy="981930"/>
          </a:xfrm>
          <a:prstGeom prst="ellipse">
            <a:avLst/>
          </a:prstGeom>
          <a:noFill/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19"/>
          <p:cNvSpPr txBox="1"/>
          <p:nvPr/>
        </p:nvSpPr>
        <p:spPr>
          <a:xfrm>
            <a:off x="9316869" y="5162752"/>
            <a:ext cx="642071" cy="64207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1"/>
          <p:cNvSpPr txBox="1"/>
          <p:nvPr/>
        </p:nvSpPr>
        <p:spPr>
          <a:xfrm>
            <a:off x="8284027" y="1878620"/>
            <a:ext cx="2707755" cy="2126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7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从区域市场向全国甚至全球拓展时，需考虑文化、法规、支付习惯等本地因素，如跨境电商需适配本地物流与退货政策。
市场进入策略可采用“灯塔城市”模式，先在代表性城市建立标杆案例，再复制至相似区域。
品牌信息需保持核心价值统一，但传播语言、视觉元素和促销方式应因地制宜，避免“一刀切”式扩张。</a:t>
            </a:r>
            <a:endParaRPr kumimoji="1" lang="zh-CN" altLang="en-US"/>
          </a:p>
        </p:txBody>
      </p:sp>
      <p:sp>
        <p:nvSpPr>
          <p:cNvPr id="8" name="文本框 22"/>
          <p:cNvSpPr txBox="1"/>
          <p:nvPr/>
        </p:nvSpPr>
        <p:spPr>
          <a:xfrm>
            <a:off x="8284027" y="1251608"/>
            <a:ext cx="2707755" cy="61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区域扩张中的本地化适配挑战</a:t>
            </a:r>
            <a:endParaRPr kumimoji="1" lang="zh-CN" altLang="en-US"/>
          </a:p>
        </p:txBody>
      </p:sp>
      <p:sp>
        <p:nvSpPr>
          <p:cNvPr id="9" name="矩形 32"/>
          <p:cNvSpPr txBox="1"/>
          <p:nvPr/>
        </p:nvSpPr>
        <p:spPr>
          <a:xfrm>
            <a:off x="8034807" y="4252758"/>
            <a:ext cx="3206195" cy="20486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6"/>
          <p:cNvSpPr txBox="1"/>
          <p:nvPr/>
        </p:nvSpPr>
        <p:spPr>
          <a:xfrm>
            <a:off x="9464919" y="5303911"/>
            <a:ext cx="345970" cy="359752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 1"/>
          <p:cNvSpPr txBox="1"/>
          <p:nvPr/>
        </p:nvSpPr>
        <p:spPr>
          <a:xfrm>
            <a:off x="1052322" y="1070068"/>
            <a:ext cx="3205883" cy="3317651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泪滴形 2"/>
          <p:cNvSpPr txBox="1"/>
          <p:nvPr/>
        </p:nvSpPr>
        <p:spPr>
          <a:xfrm rot="18900000">
            <a:off x="1982018" y="4818679"/>
            <a:ext cx="1346491" cy="1346491"/>
          </a:xfrm>
          <a:prstGeom prst="teardrop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3"/>
          <p:cNvSpPr txBox="1"/>
          <p:nvPr/>
        </p:nvSpPr>
        <p:spPr>
          <a:xfrm>
            <a:off x="2164298" y="4992822"/>
            <a:ext cx="981930" cy="981930"/>
          </a:xfrm>
          <a:prstGeom prst="ellipse">
            <a:avLst/>
          </a:prstGeom>
          <a:noFill/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4"/>
          <p:cNvSpPr txBox="1"/>
          <p:nvPr/>
        </p:nvSpPr>
        <p:spPr>
          <a:xfrm>
            <a:off x="2334228" y="5162752"/>
            <a:ext cx="642071" cy="64207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7"/>
          <p:cNvSpPr txBox="1"/>
          <p:nvPr/>
        </p:nvSpPr>
        <p:spPr>
          <a:xfrm>
            <a:off x="1301386" y="1878620"/>
            <a:ext cx="2707755" cy="2126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成长期企业已验证核心产品市场契合度（PMF），开始围绕核心用户群延伸相关产品线，如从在线课程扩展至学习社区与认证服务。
产品组合需保持品牌一致性，同时满足用户生命周期不同阶段的需求，提升LTV（客户终身价值）。
通过交叉销售与向上销售策略，提高单客收入，例如B2B SaaS企业推出高级版、企业版及定制模块。</a:t>
            </a:r>
            <a:endParaRPr kumimoji="1" lang="zh-CN" altLang="en-US"/>
          </a:p>
        </p:txBody>
      </p:sp>
      <p:sp>
        <p:nvSpPr>
          <p:cNvPr id="16" name="文本框 8"/>
          <p:cNvSpPr txBox="1"/>
          <p:nvPr/>
        </p:nvSpPr>
        <p:spPr>
          <a:xfrm>
            <a:off x="1301386" y="1251608"/>
            <a:ext cx="2707755" cy="61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从单一爆品到产品矩阵的过渡</a:t>
            </a:r>
            <a:endParaRPr kumimoji="1" lang="zh-CN" altLang="en-US"/>
          </a:p>
        </p:txBody>
      </p:sp>
      <p:sp>
        <p:nvSpPr>
          <p:cNvPr id="17" name="矩形 30"/>
          <p:cNvSpPr txBox="1"/>
          <p:nvPr/>
        </p:nvSpPr>
        <p:spPr>
          <a:xfrm>
            <a:off x="1052166" y="4252758"/>
            <a:ext cx="3206195" cy="20486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4"/>
          <p:cNvSpPr txBox="1"/>
          <p:nvPr/>
        </p:nvSpPr>
        <p:spPr>
          <a:xfrm>
            <a:off x="2475413" y="5303911"/>
            <a:ext cx="359700" cy="359752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 9"/>
          <p:cNvSpPr txBox="1"/>
          <p:nvPr/>
        </p:nvSpPr>
        <p:spPr>
          <a:xfrm>
            <a:off x="4543642" y="1522131"/>
            <a:ext cx="3205883" cy="3317651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泪滴形 10"/>
          <p:cNvSpPr txBox="1"/>
          <p:nvPr/>
        </p:nvSpPr>
        <p:spPr>
          <a:xfrm rot="18900000">
            <a:off x="5473338" y="5270742"/>
            <a:ext cx="1346491" cy="1346491"/>
          </a:xfrm>
          <a:prstGeom prst="teardrop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椭圆 11"/>
          <p:cNvSpPr txBox="1"/>
          <p:nvPr/>
        </p:nvSpPr>
        <p:spPr>
          <a:xfrm>
            <a:off x="5655618" y="5444885"/>
            <a:ext cx="981930" cy="981930"/>
          </a:xfrm>
          <a:prstGeom prst="ellipse">
            <a:avLst/>
          </a:prstGeom>
          <a:noFill/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椭圆 12"/>
          <p:cNvSpPr txBox="1"/>
          <p:nvPr/>
        </p:nvSpPr>
        <p:spPr>
          <a:xfrm>
            <a:off x="5825548" y="5623469"/>
            <a:ext cx="642071" cy="642071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14"/>
          <p:cNvSpPr txBox="1"/>
          <p:nvPr/>
        </p:nvSpPr>
        <p:spPr>
          <a:xfrm>
            <a:off x="4792706" y="2330683"/>
            <a:ext cx="2707755" cy="2126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7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基于行为数据、付费能力、使用频次等维度对用户进行分层（如高价值用户、潜力用户、流失风险用户）。
针对不同层级设计差异化触达策略：高价值用户配备专属客户成功经理，潜力用户推送试用高级功能，流失用户触发挽回自动化流程。
运营动作与CRM系统深度集成，实现自动化、个性化、可衡量的用户旅程管理。</a:t>
            </a:r>
            <a:endParaRPr kumimoji="1" lang="zh-CN" altLang="en-US"/>
          </a:p>
        </p:txBody>
      </p:sp>
      <p:sp>
        <p:nvSpPr>
          <p:cNvPr id="24" name="文本框 15"/>
          <p:cNvSpPr txBox="1"/>
          <p:nvPr/>
        </p:nvSpPr>
        <p:spPr>
          <a:xfrm>
            <a:off x="4792706" y="1703671"/>
            <a:ext cx="2707755" cy="61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用户分层与精细化运营体系</a:t>
            </a:r>
            <a:endParaRPr kumimoji="1" lang="zh-CN" altLang="en-US"/>
          </a:p>
        </p:txBody>
      </p:sp>
      <p:sp>
        <p:nvSpPr>
          <p:cNvPr id="25" name="矩形 31"/>
          <p:cNvSpPr txBox="1"/>
          <p:nvPr/>
        </p:nvSpPr>
        <p:spPr>
          <a:xfrm>
            <a:off x="4543486" y="4704821"/>
            <a:ext cx="3206195" cy="20486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3"/>
          <p:cNvSpPr txBox="1"/>
          <p:nvPr/>
        </p:nvSpPr>
        <p:spPr>
          <a:xfrm>
            <a:off x="5955738" y="5764628"/>
            <a:ext cx="381691" cy="35975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成长期企业：规模化扩张与用户分层运营</a:t>
            </a:r>
            <a:endParaRPr kumimoji="1" lang="zh-CN" altLang="en-US"/>
          </a:p>
        </p:txBody>
      </p:sp>
      <p:sp>
        <p:nvSpPr>
          <p:cNvPr id="30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788584" y="1633961"/>
            <a:ext cx="1716390" cy="1491456"/>
            <a:chOff x="1788584" y="1633961"/>
            <a:chExt cx="1716390" cy="1491456"/>
          </a:xfrm>
        </p:grpSpPr>
        <p:sp>
          <p:nvSpPr>
            <p:cNvPr id="4" name="isheji-1-1"/>
            <p:cNvSpPr txBox="1"/>
            <p:nvPr/>
          </p:nvSpPr>
          <p:spPr>
            <a:xfrm>
              <a:off x="1907855" y="2792424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31000">
                    <a:schemeClr val="accent1">
                      <a:alpha val="0"/>
                    </a:schemeClr>
                  </a:gs>
                  <a:gs pos="44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5" name="isheji-1-2"/>
            <p:cNvSpPr txBox="1"/>
            <p:nvPr/>
          </p:nvSpPr>
          <p:spPr>
            <a:xfrm>
              <a:off x="1907855" y="2613527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31000">
                    <a:schemeClr val="accent1">
                      <a:alpha val="0"/>
                    </a:schemeClr>
                  </a:gs>
                  <a:gs pos="44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6" name="isheji-1-3"/>
            <p:cNvSpPr txBox="1"/>
            <p:nvPr/>
          </p:nvSpPr>
          <p:spPr>
            <a:xfrm>
              <a:off x="1907855" y="2434630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7" name="isheji-1-4"/>
            <p:cNvSpPr txBox="1"/>
            <p:nvPr/>
          </p:nvSpPr>
          <p:spPr>
            <a:xfrm>
              <a:off x="1788584" y="1633961"/>
              <a:ext cx="1716390" cy="1133662"/>
            </a:xfrm>
            <a:custGeom>
              <a:avLst/>
              <a:gdLst>
                <a:gd name="connsiteX0" fmla="*/ 0 w 1494662"/>
                <a:gd name="connsiteY0" fmla="*/ 0 h 987213"/>
                <a:gd name="connsiteX1" fmla="*/ 1494662 w 1494662"/>
                <a:gd name="connsiteY1" fmla="*/ 0 h 987213"/>
                <a:gd name="connsiteX2" fmla="*/ 1318974 w 1494662"/>
                <a:gd name="connsiteY2" fmla="*/ 858409 h 987213"/>
                <a:gd name="connsiteX3" fmla="*/ 747331 w 1494662"/>
                <a:gd name="connsiteY3" fmla="*/ 987213 h 987213"/>
                <a:gd name="connsiteX4" fmla="*/ 175688 w 1494662"/>
                <a:gd name="connsiteY4" fmla="*/ 858409 h 987213"/>
              </a:gdLst>
              <a:ahLst/>
              <a:cxnLst/>
              <a:rect l="l" t="t" r="r" b="b"/>
              <a:pathLst>
                <a:path w="1494662" h="987213">
                  <a:moveTo>
                    <a:pt x="0" y="0"/>
                  </a:moveTo>
                  <a:lnTo>
                    <a:pt x="1494662" y="0"/>
                  </a:lnTo>
                  <a:lnTo>
                    <a:pt x="1318974" y="858409"/>
                  </a:lnTo>
                  <a:lnTo>
                    <a:pt x="747331" y="987213"/>
                  </a:lnTo>
                  <a:lnTo>
                    <a:pt x="175688" y="858409"/>
                  </a:lnTo>
                  <a:close/>
                </a:path>
              </a:pathLst>
            </a:custGeom>
            <a:gradFill>
              <a:gsLst>
                <a:gs pos="5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0"/>
            </a:gradFill>
            <a:ln w="635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isheji-2"/>
          <p:cNvSpPr txBox="1"/>
          <p:nvPr/>
        </p:nvSpPr>
        <p:spPr>
          <a:xfrm>
            <a:off x="2324300" y="1746682"/>
            <a:ext cx="644958" cy="62415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3"/>
          <p:cNvSpPr txBox="1"/>
          <p:nvPr/>
        </p:nvSpPr>
        <p:spPr>
          <a:xfrm>
            <a:off x="1209299" y="3202668"/>
            <a:ext cx="2874960" cy="7630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市场份额巩固与竞争护城河强化</a:t>
            </a:r>
            <a:endParaRPr kumimoji="1" lang="zh-CN" altLang="en-US"/>
          </a:p>
        </p:txBody>
      </p:sp>
      <p:sp>
        <p:nvSpPr>
          <p:cNvPr id="10" name="isheji-4"/>
          <p:cNvSpPr txBox="1"/>
          <p:nvPr/>
        </p:nvSpPr>
        <p:spPr>
          <a:xfrm>
            <a:off x="1209299" y="4141508"/>
            <a:ext cx="2874960" cy="1954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成熟企业拥有稳定客户基础和品牌认知，重点在于通过技术专利、供应链优势、会员体系等构建竞争壁垒。
持续优化用户体验以提升转换成本，如电商平台通过积分、专属权益、无缝跨端体验锁定用户。
对潜在颠覆者保持警惕，通过投资、并购或内部孵化提前布局新兴技术或模式。</a:t>
            </a:r>
            <a:endParaRPr kumimoji="1" lang="zh-CN" altLang="en-US"/>
          </a:p>
        </p:txBody>
      </p:sp>
      <p:sp>
        <p:nvSpPr>
          <p:cNvPr id="11" name="isheji-6"/>
          <p:cNvSpPr txBox="1"/>
          <p:nvPr/>
        </p:nvSpPr>
        <p:spPr>
          <a:xfrm>
            <a:off x="2446315" y="4035274"/>
            <a:ext cx="400929" cy="53340"/>
          </a:xfrm>
          <a:prstGeom prst="rect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7"/>
          <p:cNvSpPr txBox="1"/>
          <p:nvPr/>
        </p:nvSpPr>
        <p:spPr>
          <a:xfrm>
            <a:off x="4658520" y="3202668"/>
            <a:ext cx="2874960" cy="7630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第二增长曲线的战略孵化机制</a:t>
            </a:r>
            <a:endParaRPr kumimoji="1" lang="zh-CN" altLang="en-US"/>
          </a:p>
        </p:txBody>
      </p:sp>
      <p:sp>
        <p:nvSpPr>
          <p:cNvPr id="13" name="isheji-8"/>
          <p:cNvSpPr txBox="1"/>
          <p:nvPr/>
        </p:nvSpPr>
        <p:spPr>
          <a:xfrm>
            <a:off x="4658520" y="4141508"/>
            <a:ext cx="2874960" cy="1954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在主业增长放缓前启动创新项目，如传统家电企业布局智能家居生态，银行拓展数字财富管理服务。
采用“双轨制”组织架构：核心业务追求效率与利润，创新业务允许试错并独立考核。
创新方向需基于现有能力延伸（adjacent innovation），避免盲目跨界导致资源分散。</a:t>
            </a:r>
            <a:endParaRPr kumimoji="1"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237805" y="1633961"/>
            <a:ext cx="1716390" cy="1491456"/>
            <a:chOff x="5237805" y="1633961"/>
            <a:chExt cx="1716390" cy="1491456"/>
          </a:xfrm>
        </p:grpSpPr>
        <p:sp>
          <p:nvSpPr>
            <p:cNvPr id="15" name="isheji-10-1"/>
            <p:cNvSpPr txBox="1"/>
            <p:nvPr/>
          </p:nvSpPr>
          <p:spPr>
            <a:xfrm>
              <a:off x="5357076" y="2792424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31000">
                    <a:schemeClr val="accent1">
                      <a:alpha val="0"/>
                    </a:schemeClr>
                  </a:gs>
                  <a:gs pos="44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6" name="isheji-10-2"/>
            <p:cNvSpPr txBox="1"/>
            <p:nvPr/>
          </p:nvSpPr>
          <p:spPr>
            <a:xfrm>
              <a:off x="5357076" y="2613527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31000">
                    <a:schemeClr val="accent1">
                      <a:alpha val="0"/>
                    </a:schemeClr>
                  </a:gs>
                  <a:gs pos="44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7" name="isheji-10-3"/>
            <p:cNvSpPr txBox="1"/>
            <p:nvPr/>
          </p:nvSpPr>
          <p:spPr>
            <a:xfrm>
              <a:off x="5357076" y="2434630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8" name="isheji-10-4"/>
            <p:cNvSpPr txBox="1"/>
            <p:nvPr/>
          </p:nvSpPr>
          <p:spPr>
            <a:xfrm>
              <a:off x="5237805" y="1633961"/>
              <a:ext cx="1716390" cy="1133662"/>
            </a:xfrm>
            <a:custGeom>
              <a:avLst/>
              <a:gdLst>
                <a:gd name="connsiteX0" fmla="*/ 0 w 1494662"/>
                <a:gd name="connsiteY0" fmla="*/ 0 h 987213"/>
                <a:gd name="connsiteX1" fmla="*/ 1494662 w 1494662"/>
                <a:gd name="connsiteY1" fmla="*/ 0 h 987213"/>
                <a:gd name="connsiteX2" fmla="*/ 1318974 w 1494662"/>
                <a:gd name="connsiteY2" fmla="*/ 858409 h 987213"/>
                <a:gd name="connsiteX3" fmla="*/ 747331 w 1494662"/>
                <a:gd name="connsiteY3" fmla="*/ 987213 h 987213"/>
                <a:gd name="connsiteX4" fmla="*/ 175688 w 1494662"/>
                <a:gd name="connsiteY4" fmla="*/ 858409 h 987213"/>
              </a:gdLst>
              <a:ahLst/>
              <a:cxnLst/>
              <a:rect l="l" t="t" r="r" b="b"/>
              <a:pathLst>
                <a:path w="1494662" h="987213">
                  <a:moveTo>
                    <a:pt x="0" y="0"/>
                  </a:moveTo>
                  <a:lnTo>
                    <a:pt x="1494662" y="0"/>
                  </a:lnTo>
                  <a:lnTo>
                    <a:pt x="1318974" y="858409"/>
                  </a:lnTo>
                  <a:lnTo>
                    <a:pt x="747331" y="987213"/>
                  </a:lnTo>
                  <a:lnTo>
                    <a:pt x="175688" y="858409"/>
                  </a:lnTo>
                  <a:close/>
                </a:path>
              </a:pathLst>
            </a:custGeom>
            <a:gradFill>
              <a:gsLst>
                <a:gs pos="5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0"/>
            </a:gradFill>
            <a:ln w="635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9" name="isheji-11"/>
          <p:cNvSpPr txBox="1"/>
          <p:nvPr/>
        </p:nvSpPr>
        <p:spPr>
          <a:xfrm>
            <a:off x="5773521" y="1766393"/>
            <a:ext cx="644958" cy="584729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isheji-12"/>
          <p:cNvSpPr txBox="1"/>
          <p:nvPr/>
        </p:nvSpPr>
        <p:spPr>
          <a:xfrm>
            <a:off x="5895536" y="4035274"/>
            <a:ext cx="400929" cy="53340"/>
          </a:xfrm>
          <a:prstGeom prst="rect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isheji-13"/>
          <p:cNvSpPr txBox="1"/>
          <p:nvPr/>
        </p:nvSpPr>
        <p:spPr>
          <a:xfrm>
            <a:off x="8107741" y="3202668"/>
            <a:ext cx="2874960" cy="7630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品牌老化风险与年轻化转型</a:t>
            </a:r>
            <a:endParaRPr kumimoji="1" lang="zh-CN" altLang="en-US"/>
          </a:p>
        </p:txBody>
      </p:sp>
      <p:sp>
        <p:nvSpPr>
          <p:cNvPr id="22" name="isheji-14"/>
          <p:cNvSpPr txBox="1"/>
          <p:nvPr/>
        </p:nvSpPr>
        <p:spPr>
          <a:xfrm>
            <a:off x="8107741" y="4141508"/>
            <a:ext cx="2874960" cy="1954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面对Z世代成为消费主力，成熟品牌需重塑沟通语境，如老字号通过联名、短视频、虚拟偶像等方式焕新形象。
产品设计融入可持续、个性化、社交属性等新消费价值观，避免仅靠情怀营销。
数据洞察驱动品牌焕新，通过A/B测试验证新定位是否真正打动目标人群，而非主观臆断。</a:t>
            </a:r>
            <a:endParaRPr kumimoji="1"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8687026" y="1633961"/>
            <a:ext cx="1716390" cy="1491456"/>
            <a:chOff x="8687026" y="1633961"/>
            <a:chExt cx="1716390" cy="1491456"/>
          </a:xfrm>
        </p:grpSpPr>
        <p:sp>
          <p:nvSpPr>
            <p:cNvPr id="24" name="isheji-16-1"/>
            <p:cNvSpPr txBox="1"/>
            <p:nvPr/>
          </p:nvSpPr>
          <p:spPr>
            <a:xfrm>
              <a:off x="8806297" y="2792424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31000">
                    <a:schemeClr val="accent1">
                      <a:alpha val="0"/>
                    </a:schemeClr>
                  </a:gs>
                  <a:gs pos="44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5" name="isheji-16-2"/>
            <p:cNvSpPr txBox="1"/>
            <p:nvPr/>
          </p:nvSpPr>
          <p:spPr>
            <a:xfrm>
              <a:off x="8806297" y="2613527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31000">
                    <a:schemeClr val="accent1">
                      <a:alpha val="0"/>
                    </a:schemeClr>
                  </a:gs>
                  <a:gs pos="44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6" name="isheji-16-3"/>
            <p:cNvSpPr txBox="1"/>
            <p:nvPr/>
          </p:nvSpPr>
          <p:spPr>
            <a:xfrm>
              <a:off x="8806297" y="2434630"/>
              <a:ext cx="1477849" cy="332993"/>
            </a:xfrm>
            <a:prstGeom prst="diamond">
              <a:avLst/>
            </a:prstGeom>
            <a:noFill/>
            <a:ln w="12700" cap="sq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7" name="isheji-16-4"/>
            <p:cNvSpPr txBox="1"/>
            <p:nvPr/>
          </p:nvSpPr>
          <p:spPr>
            <a:xfrm>
              <a:off x="8687026" y="1633961"/>
              <a:ext cx="1716390" cy="1133662"/>
            </a:xfrm>
            <a:custGeom>
              <a:avLst/>
              <a:gdLst>
                <a:gd name="connsiteX0" fmla="*/ 0 w 1494662"/>
                <a:gd name="connsiteY0" fmla="*/ 0 h 987213"/>
                <a:gd name="connsiteX1" fmla="*/ 1494662 w 1494662"/>
                <a:gd name="connsiteY1" fmla="*/ 0 h 987213"/>
                <a:gd name="connsiteX2" fmla="*/ 1318974 w 1494662"/>
                <a:gd name="connsiteY2" fmla="*/ 858409 h 987213"/>
                <a:gd name="connsiteX3" fmla="*/ 747331 w 1494662"/>
                <a:gd name="connsiteY3" fmla="*/ 987213 h 987213"/>
                <a:gd name="connsiteX4" fmla="*/ 175688 w 1494662"/>
                <a:gd name="connsiteY4" fmla="*/ 858409 h 987213"/>
              </a:gdLst>
              <a:ahLst/>
              <a:cxnLst/>
              <a:rect l="l" t="t" r="r" b="b"/>
              <a:pathLst>
                <a:path w="1494662" h="987213">
                  <a:moveTo>
                    <a:pt x="0" y="0"/>
                  </a:moveTo>
                  <a:lnTo>
                    <a:pt x="1494662" y="0"/>
                  </a:lnTo>
                  <a:lnTo>
                    <a:pt x="1318974" y="858409"/>
                  </a:lnTo>
                  <a:lnTo>
                    <a:pt x="747331" y="987213"/>
                  </a:lnTo>
                  <a:lnTo>
                    <a:pt x="175688" y="858409"/>
                  </a:lnTo>
                  <a:close/>
                </a:path>
              </a:pathLst>
            </a:custGeom>
            <a:gradFill>
              <a:gsLst>
                <a:gs pos="5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0"/>
            </a:gradFill>
            <a:ln w="635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8" name="isheji-17"/>
          <p:cNvSpPr txBox="1"/>
          <p:nvPr/>
        </p:nvSpPr>
        <p:spPr>
          <a:xfrm>
            <a:off x="9235097" y="1736278"/>
            <a:ext cx="620249" cy="644958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isheji-18"/>
          <p:cNvSpPr txBox="1"/>
          <p:nvPr/>
        </p:nvSpPr>
        <p:spPr>
          <a:xfrm>
            <a:off x="9344757" y="4035274"/>
            <a:ext cx="400929" cy="53340"/>
          </a:xfrm>
          <a:prstGeom prst="rect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成熟型企业：防御壁垒构建与第二曲线探索</a:t>
            </a:r>
            <a:endParaRPr kumimoji="1" lang="zh-CN" altLang="en-US"/>
          </a:p>
        </p:txBody>
      </p:sp>
      <p:sp>
        <p:nvSpPr>
          <p:cNvPr id="33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目标市场选择核心策略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452018"/>
            <a:ext cx="3489126" cy="4096579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90094" y="1617485"/>
            <a:ext cx="3244841" cy="4194897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78100" y="1742188"/>
            <a:ext cx="832203" cy="524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78102" y="3139543"/>
            <a:ext cx="2890712" cy="221712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利用2026年主流的客户行为追踪工具（如CDP平台、AI驱动的点击流分析）识别高频互动、高转化潜力或高生命周期价值的用户群体。
结合购买频次、使用深度、渠道偏好等维度，将客户划分为实用型、尝鲜型、忠诚型等典型行为标签，支撑后续市场聚焦。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12733" y="1720200"/>
            <a:ext cx="112169" cy="11079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78104" y="2355488"/>
            <a:ext cx="2890712" cy="695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行为数据驱动的用户分群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37537" y="1452018"/>
            <a:ext cx="3489126" cy="4096579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67229" y="1617485"/>
            <a:ext cx="3244841" cy="4194897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55239" y="3139543"/>
            <a:ext cx="2890712" cy="221712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在传统年龄、地域、收入等人口统计变量基础上，叠加价值观、生活方式、消费动机等心理变量，构建“人口+心理”双维画像。
例如：面向Z世代的环保科技产品，需同时满足“18–30岁”和“可持续生活倡导者”两个条件，避免泛泛覆盖年轻人群。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489869" y="1720200"/>
            <a:ext cx="112169" cy="11079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655240" y="2355488"/>
            <a:ext cx="2890712" cy="695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人口与心理特征交叉建模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029774" y="1452018"/>
            <a:ext cx="3489126" cy="4096579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159467" y="1617485"/>
            <a:ext cx="3244841" cy="4194897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347475" y="1742188"/>
            <a:ext cx="832203" cy="524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347477" y="3139543"/>
            <a:ext cx="2890712" cy="221712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设计包含市场规模、增长潜力、竞争强度、进入壁垒四个象限的评估模型，对初步细分结果进行打分排序。
优先选择“高增长、低竞争、中等规模”的蓝海细分，规避红海陷阱或伪需求市场。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1182107" y="1720200"/>
            <a:ext cx="112169" cy="11079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347478" y="2355488"/>
            <a:ext cx="2890712" cy="695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细分市场的可行性评估矩阵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655240" y="1742188"/>
            <a:ext cx="832203" cy="524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1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基于客户细分的精准筛选方法</a:t>
            </a:r>
            <a:endParaRPr kumimoji="1" lang="zh-CN" altLang="en-US"/>
          </a:p>
        </p:txBody>
      </p:sp>
      <p:sp>
        <p:nvSpPr>
          <p:cNvPr id="24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486059" y="2592728"/>
            <a:ext cx="10884756" cy="2304367"/>
          </a:xfrm>
          <a:custGeom>
            <a:avLst/>
            <a:gdLst>
              <a:gd name="connsiteX0" fmla="*/ 140676 w 11645349"/>
              <a:gd name="connsiteY0" fmla="*/ 2814320 h 3109847"/>
              <a:gd name="connsiteX1" fmla="*/ 140676 w 11645349"/>
              <a:gd name="connsiteY1" fmla="*/ 2915920 h 3109847"/>
              <a:gd name="connsiteX2" fmla="*/ 1605940 w 11645349"/>
              <a:gd name="connsiteY2" fmla="*/ 2930682 h 3109847"/>
              <a:gd name="connsiteX3" fmla="*/ 6046081 w 11645349"/>
              <a:gd name="connsiteY3" fmla="*/ 503699 h 3109847"/>
              <a:gd name="connsiteX4" fmla="*/ 9510434 w 11645349"/>
              <a:gd name="connsiteY4" fmla="*/ 2124395 h 3109847"/>
              <a:gd name="connsiteX5" fmla="*/ 11645349 w 11645349"/>
              <a:gd name="connsiteY5" fmla="*/ 0 h 3109847"/>
              <a:gd name="connsiteX6" fmla="*/ 10889083 w 10889083"/>
              <a:gd name="connsiteY6" fmla="*/ 138543 h 4180794"/>
              <a:gd name="connsiteX7" fmla="*/ 10889083 w 10889083"/>
              <a:gd name="connsiteY7" fmla="*/ 209425 h 4251676"/>
            </a:gdLst>
            <a:ahLst/>
            <a:cxnLst/>
            <a:rect l="l" t="t" r="r" b="b"/>
            <a:pathLst>
              <a:path w="11645349" h="3109847">
                <a:moveTo>
                  <a:pt x="140676" y="2814320"/>
                </a:moveTo>
                <a:cubicBezTo>
                  <a:pt x="19602" y="2766906"/>
                  <a:pt x="-103535" y="2896526"/>
                  <a:pt x="140676" y="2915920"/>
                </a:cubicBezTo>
                <a:cubicBezTo>
                  <a:pt x="384887" y="2935314"/>
                  <a:pt x="621706" y="3332719"/>
                  <a:pt x="1605940" y="2930682"/>
                </a:cubicBezTo>
                <a:cubicBezTo>
                  <a:pt x="2590174" y="2528645"/>
                  <a:pt x="4728665" y="638080"/>
                  <a:pt x="6046081" y="503699"/>
                </a:cubicBezTo>
                <a:cubicBezTo>
                  <a:pt x="7363497" y="369318"/>
                  <a:pt x="8238741" y="2307275"/>
                  <a:pt x="9510434" y="2124395"/>
                </a:cubicBezTo>
                <a:cubicBezTo>
                  <a:pt x="10782127" y="1941515"/>
                  <a:pt x="10845788" y="317619"/>
                  <a:pt x="11645349" y="0"/>
                </a:cubicBezTo>
              </a:path>
            </a:pathLst>
          </a:custGeom>
          <a:noFill/>
          <a:ln w="34925" cap="sq"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33000">
                  <a:schemeClr val="accent1">
                    <a:lumMod val="60000"/>
                    <a:lumOff val="40000"/>
                    <a:alpha val="100000"/>
                  </a:schemeClr>
                </a:gs>
                <a:gs pos="75000">
                  <a:schemeClr val="accent1">
                    <a:alpha val="10000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85153" y="5092860"/>
            <a:ext cx="3820223" cy="863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4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运用语义分析工具扫描社交媒体、电商平台评论及行业报告，挖掘现有竞品未满足的用户痛点或服务盲区。
例如：在智能办公设备领域，发现中小企业对“即插即用+本地化售后”存在强烈但未被满足的需求。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585154" y="4459132"/>
            <a:ext cx="3246682" cy="5335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竞争空白点识别技术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99247" y="1887980"/>
            <a:ext cx="3820223" cy="787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4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跟踪2026年国家产业政策（如数字经济、银发经济专项扶持）及关键技术突破（如生成式AI、边缘计算普及），预判新兴细分赛道。
将外部变量纳入市场选择模型，提前布局受政策红利或技术拐点驱动的增量市场。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799248" y="1234948"/>
            <a:ext cx="3246682" cy="558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政策与技术趋势联动研判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69191" y="4928243"/>
            <a:ext cx="3820223" cy="888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4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采用最小可行市场（MVM, Minimum Viable Market）策略，在选定细分中通过小规模试点（如区域快闪、定向广告测试）验证需求真实性。
建立“测试—反馈—调整”闭环，确保目标市场选择不是一次性决策，而是持续优化的过程。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669192" y="4327601"/>
            <a:ext cx="3025816" cy="5081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快速验证与迭代机制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276350" y="4457700"/>
            <a:ext cx="259080" cy="25908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34770" y="4516120"/>
            <a:ext cx="142240" cy="1422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05276" y="2817876"/>
            <a:ext cx="259080" cy="25908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363696" y="2876296"/>
            <a:ext cx="142240" cy="1422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622516" y="3978123"/>
            <a:ext cx="259080" cy="25908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0936" y="4036543"/>
            <a:ext cx="142240" cy="1422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 flipV="1">
            <a:off x="8157084" y="1307938"/>
            <a:ext cx="373937" cy="296786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 flipV="1">
            <a:off x="4848335" y="4467827"/>
            <a:ext cx="373937" cy="296786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 flipV="1">
            <a:off x="10901893" y="4398379"/>
            <a:ext cx="373937" cy="296786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894481" y="1813561"/>
            <a:ext cx="2963119" cy="36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670227" y="5013961"/>
            <a:ext cx="2963119" cy="36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763542" y="4867014"/>
            <a:ext cx="2963119" cy="36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0200942" y="1903806"/>
            <a:ext cx="976096" cy="957825"/>
            <a:chOff x="10200942" y="1903806"/>
            <a:chExt cx="976096" cy="957825"/>
          </a:xfrm>
        </p:grpSpPr>
        <p:sp>
          <p:nvSpPr>
            <p:cNvPr id="23" name="标题 1"/>
            <p:cNvSpPr txBox="1"/>
            <p:nvPr/>
          </p:nvSpPr>
          <p:spPr>
            <a:xfrm rot="3680902">
              <a:off x="10378407" y="1934758"/>
              <a:ext cx="478950" cy="688545"/>
            </a:xfrm>
            <a:custGeom>
              <a:avLst/>
              <a:gdLst>
                <a:gd name="connsiteX0" fmla="*/ 0 w 654968"/>
                <a:gd name="connsiteY0" fmla="*/ 941590 h 941590"/>
                <a:gd name="connsiteX1" fmla="*/ 654968 w 654968"/>
                <a:gd name="connsiteY1" fmla="*/ 0 h 941590"/>
                <a:gd name="connsiteX2" fmla="*/ 514642 w 654968"/>
                <a:gd name="connsiteY2" fmla="*/ 808329 h 941590"/>
                <a:gd name="connsiteX3" fmla="*/ 0 w 654968"/>
                <a:gd name="connsiteY3" fmla="*/ 941590 h 941590"/>
                <a:gd name="connsiteX4" fmla="*/ 0 w 642036"/>
                <a:gd name="connsiteY4" fmla="*/ 932180 h 932180"/>
              </a:gdLst>
              <a:ahLst/>
              <a:cxnLst/>
              <a:rect l="l" t="t" r="r" b="b"/>
              <a:pathLst>
                <a:path w="654968" h="941590">
                  <a:moveTo>
                    <a:pt x="0" y="941590"/>
                  </a:moveTo>
                  <a:lnTo>
                    <a:pt x="654968" y="0"/>
                  </a:lnTo>
                  <a:lnTo>
                    <a:pt x="514642" y="808329"/>
                  </a:lnTo>
                  <a:lnTo>
                    <a:pt x="0" y="94159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6019035">
              <a:off x="10492478" y="2338529"/>
              <a:ext cx="425630" cy="413998"/>
            </a:xfrm>
            <a:custGeom>
              <a:avLst/>
              <a:gdLst>
                <a:gd name="connsiteX0" fmla="*/ 0 w 582052"/>
                <a:gd name="connsiteY0" fmla="*/ 0 h 566145"/>
                <a:gd name="connsiteX1" fmla="*/ 582052 w 582052"/>
                <a:gd name="connsiteY1" fmla="*/ 424493 h 566145"/>
                <a:gd name="connsiteX2" fmla="*/ 338778 w 582052"/>
                <a:gd name="connsiteY2" fmla="*/ 566145 h 566145"/>
                <a:gd name="connsiteX3" fmla="*/ 0 w 582052"/>
                <a:gd name="connsiteY3" fmla="*/ 0 h 566145"/>
              </a:gdLst>
              <a:ahLst/>
              <a:cxnLst/>
              <a:rect l="l" t="t" r="r" b="b"/>
              <a:pathLst>
                <a:path w="582052" h="566145">
                  <a:moveTo>
                    <a:pt x="0" y="0"/>
                  </a:moveTo>
                  <a:lnTo>
                    <a:pt x="582052" y="424493"/>
                  </a:lnTo>
                  <a:lnTo>
                    <a:pt x="338778" y="566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3587861">
              <a:off x="10650813" y="2271192"/>
              <a:ext cx="371180" cy="572224"/>
            </a:xfrm>
            <a:custGeom>
              <a:avLst/>
              <a:gdLst>
                <a:gd name="connsiteX0" fmla="*/ 127394 w 507591"/>
                <a:gd name="connsiteY0" fmla="*/ 0 h 782521"/>
                <a:gd name="connsiteX1" fmla="*/ 507591 w 507591"/>
                <a:gd name="connsiteY1" fmla="*/ 651086 h 782521"/>
                <a:gd name="connsiteX2" fmla="*/ 0 w 507591"/>
                <a:gd name="connsiteY2" fmla="*/ 782521 h 782521"/>
                <a:gd name="connsiteX3" fmla="*/ 127394 w 507591"/>
                <a:gd name="connsiteY3" fmla="*/ 0 h 782521"/>
              </a:gdLst>
              <a:ahLst/>
              <a:cxnLst/>
              <a:rect l="l" t="t" r="r" b="b"/>
              <a:pathLst>
                <a:path w="507591" h="782521">
                  <a:moveTo>
                    <a:pt x="127394" y="0"/>
                  </a:moveTo>
                  <a:lnTo>
                    <a:pt x="507591" y="651086"/>
                  </a:lnTo>
                  <a:lnTo>
                    <a:pt x="0" y="782521"/>
                  </a:lnTo>
                  <a:lnTo>
                    <a:pt x="127394" y="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6" name="任意多边形: 形状 3"/>
          <p:cNvSpPr txBox="1"/>
          <p:nvPr/>
        </p:nvSpPr>
        <p:spPr>
          <a:xfrm>
            <a:off x="-276373" y="-309388"/>
            <a:ext cx="995387" cy="995387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76200" cap="sq">
            <a:solidFill>
              <a:schemeClr val="accent1">
                <a:lumMod val="60000"/>
                <a:lumOff val="40000"/>
                <a:alpha val="33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任意多边形: 形状 1"/>
          <p:cNvSpPr txBox="1"/>
          <p:nvPr/>
        </p:nvSpPr>
        <p:spPr>
          <a:xfrm>
            <a:off x="2550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文本框 12"/>
          <p:cNvSpPr txBox="1"/>
          <p:nvPr/>
        </p:nvSpPr>
        <p:spPr>
          <a:xfrm>
            <a:off x="888966" y="195893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动态竞争环境下的市场机会捕捉</a:t>
            </a:r>
            <a:endParaRPr kumimoji="1" lang="zh-CN" altLang="en-US"/>
          </a:p>
        </p:txBody>
      </p:sp>
      <p:sp>
        <p:nvSpPr>
          <p:cNvPr id="29" name="任意多边形: 形状 2"/>
          <p:cNvSpPr txBox="1"/>
          <p:nvPr/>
        </p:nvSpPr>
        <p:spPr>
          <a:xfrm>
            <a:off x="153475" y="190797"/>
            <a:ext cx="542454" cy="542454"/>
          </a:xfrm>
          <a:custGeom>
            <a:avLst/>
            <a:gdLst>
              <a:gd name="connsiteX0" fmla="*/ 37179 w 720251"/>
              <a:gd name="connsiteY0" fmla="*/ 270323 h 720251"/>
              <a:gd name="connsiteX1" fmla="*/ 270324 w 720251"/>
              <a:gd name="connsiteY1" fmla="*/ 37179 h 720251"/>
              <a:gd name="connsiteX2" fmla="*/ 449928 w 720251"/>
              <a:gd name="connsiteY2" fmla="*/ 37179 h 720251"/>
              <a:gd name="connsiteX3" fmla="*/ 683074 w 720251"/>
              <a:gd name="connsiteY3" fmla="*/ 270323 h 720251"/>
              <a:gd name="connsiteX4" fmla="*/ 683074 w 720251"/>
              <a:gd name="connsiteY4" fmla="*/ 449929 h 720251"/>
              <a:gd name="connsiteX5" fmla="*/ 449928 w 720251"/>
              <a:gd name="connsiteY5" fmla="*/ 683073 h 720251"/>
              <a:gd name="connsiteX6" fmla="*/ 270324 w 720251"/>
              <a:gd name="connsiteY6" fmla="*/ 683073 h 720251"/>
              <a:gd name="connsiteX7" fmla="*/ 37179 w 720251"/>
              <a:gd name="connsiteY7" fmla="*/ 449929 h 720251"/>
              <a:gd name="connsiteX8" fmla="*/ 37179 w 720251"/>
              <a:gd name="connsiteY8" fmla="*/ 270323 h 720251"/>
            </a:gdLst>
            <a:ahLst/>
            <a:cxnLst/>
            <a:rect l="l" t="t" r="r" b="b"/>
            <a:pathLst>
              <a:path w="720251" h="720251">
                <a:moveTo>
                  <a:pt x="37179" y="270323"/>
                </a:moveTo>
                <a:lnTo>
                  <a:pt x="270324" y="37179"/>
                </a:lnTo>
                <a:cubicBezTo>
                  <a:pt x="319894" y="-12392"/>
                  <a:pt x="400358" y="-12392"/>
                  <a:pt x="449928" y="37179"/>
                </a:cubicBezTo>
                <a:lnTo>
                  <a:pt x="683074" y="270323"/>
                </a:lnTo>
                <a:cubicBezTo>
                  <a:pt x="732644" y="319894"/>
                  <a:pt x="732644" y="400358"/>
                  <a:pt x="683074" y="449929"/>
                </a:cubicBezTo>
                <a:lnTo>
                  <a:pt x="449928" y="683073"/>
                </a:lnTo>
                <a:cubicBezTo>
                  <a:pt x="400358" y="732644"/>
                  <a:pt x="319894" y="732644"/>
                  <a:pt x="270324" y="683073"/>
                </a:cubicBezTo>
                <a:lnTo>
                  <a:pt x="37179" y="449929"/>
                </a:lnTo>
                <a:cubicBezTo>
                  <a:pt x="-12392" y="400358"/>
                  <a:pt x="-12392" y="319894"/>
                  <a:pt x="37179" y="270323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10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11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12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13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14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15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2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3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4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5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6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7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8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ags/tag9.xml><?xml version="1.0" encoding="utf-8"?>
<p:tagLst xmlns:p="http://schemas.openxmlformats.org/presentationml/2006/main">
  <p:tag name="KSO_WM_DIAGRAM_VIRTUALLY_FRAME" val="{&quot;height&quot;:390.35291338582675,&quot;left&quot;:515.25,&quot;top&quot;:82.6971653543307,&quot;width&quot;:391.8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3669</Words>
  <Application>WPS 演示</Application>
  <PresentationFormat/>
  <Paragraphs>172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OPPOSans H</vt:lpstr>
      <vt:lpstr>Source Han Sans CN Bold</vt:lpstr>
      <vt:lpstr>Source Han Sans</vt:lpstr>
      <vt:lpstr>OPPOSans B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</cp:revision>
  <dcterms:created xsi:type="dcterms:W3CDTF">2026-04-04T00:38:38Z</dcterms:created>
  <dcterms:modified xsi:type="dcterms:W3CDTF">2026-04-04T00:38:41Z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59760547Z52978321","ReservedCode1":"{\"SecurityData\":{\"Type\":\"TC260PG\",\"Version\":1,\"PubSD\":[{\"Type\":\"DS\",\"AlgID\":\"1.2.156.10197.1.501\",\"TBSData\":{\"Type\":\"LabelMataData\"},\"Signature\":\"304402201ffce2aa2e1f67c90fd2890f0b9fdc4376ad47dba2b17ed2452b02e5845378810220280bf34051fd0afb8d2767f08a530a203bb854928320f1f23b8bd4824112f68b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59760547Z52978321","ReservedCode2":"{\"SecurityData\":{\"Type\":\"TC260PG\",\"Version\":1,\"PubSD\":[{\"Type\":\"DS\",\"AlgID\":\"1.2.156.10197.1.501\",\"TBSData\":{\"Type\":\"LabelMataData\"},\"Signature\":\"3045022100cd8a76ffe88bfa2638f2947b587b48fbc9f633b4a106633b8943733077b38c900220267d2ea57d1cd9fdea779beed1fb2cfb961c90b3ee5d4f5478c77c529241d89f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DF710CE0DB4042B799B873BA1820EAE5_12</vt:lpwstr>
  </property>
  <property fmtid="{D5CDD505-2E9C-101B-9397-08002B2CF9AE}" pid="4" name="KSOProductBuildVer">
    <vt:lpwstr>2052-12.1.0.25225</vt:lpwstr>
  </property>
</Properties>
</file>