
<file path=[Content_Types].xml><?xml version="1.0" encoding="utf-8"?>
<Types xmlns="http://schemas.openxmlformats.org/package/2006/content-types">
  <Default Extension="fntdata" ContentType="application/x-fontdat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docProps/custom.xml" ContentType="application/vnd.openxmlformats-officedocument.custom-properties+xml"/>
</Types>
</file>

<file path=_rels/.rels><?xml version="1.0" encoding="UTF-8"?>
<Relationships xmlns="http://schemas.openxmlformats.org/package/2006/relationships">
  <Relationship Id="rId1" Type="http://schemas.openxmlformats.org/officeDocument/2006/relationships/officeDocument" Target="ppt/presentation.xml"></Relationship>
  <Relationship Id="rIdCustom" Type="http://schemas.openxmlformats.org/officeDocument/2006/relationships/custom-properties" Target="docProps/custom.xml"></Relationship>
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12192000" cy="6858000"/>
  <p:notesSz cx="6858000" cy="9144000"/>
  <p:embeddedFontLst>
    <p:embeddedFont>
      <p:font typeface="OPPOSans H"/>
      <p:regular r:id="rId18"/>
    </p:embeddedFont>
    <p:embeddedFont>
      <p:font typeface="Source Han Sans CN Bold"/>
      <p:regular r:id="rId19"/>
    </p:embeddedFont>
    <p:embeddedFont>
      <p:font typeface="Source Han Sans"/>
      <p:regular r:id="rId20"/>
    </p:embeddedFont>
  </p:embeddedFontLst>
</p:presentation>
</file>

<file path=ppt/_rels/presentation.xml.rels><?xml version="1.0" encoding="UTF-8" standalone="yes"?>
<Relationships xmlns="http://schemas.openxmlformats.org/package/2006/relationships">
<Relationship Id="rId1" Type="http://schemas.openxmlformats.org/officeDocument/2006/relationships/theme" Target="theme/theme1.xml"/>
<Relationship Id="rId2" Type="http://schemas.openxmlformats.org/officeDocument/2006/relationships/slideMaster" Target="slideMasters/slideMaster1.xml"/>
<Relationship Id="rId3" Type="http://schemas.openxmlformats.org/officeDocument/2006/relationships/slide" Target="slides/slide1.xml"/>
<Relationship Id="rId4" Type="http://schemas.openxmlformats.org/officeDocument/2006/relationships/slide" Target="slides/slide2.xml"/>
<Relationship Id="rId5" Type="http://schemas.openxmlformats.org/officeDocument/2006/relationships/slide" Target="slides/slide3.xml"/>
<Relationship Id="rId6" Type="http://schemas.openxmlformats.org/officeDocument/2006/relationships/slide" Target="slides/slide4.xml"/>
<Relationship Id="rId7" Type="http://schemas.openxmlformats.org/officeDocument/2006/relationships/slide" Target="slides/slide5.xml"/>
<Relationship Id="rId8" Type="http://schemas.openxmlformats.org/officeDocument/2006/relationships/slide" Target="slides/slide6.xml"/>
<Relationship Id="rId9" Type="http://schemas.openxmlformats.org/officeDocument/2006/relationships/slide" Target="slides/slide7.xml"/>
<Relationship Id="rId10" Type="http://schemas.openxmlformats.org/officeDocument/2006/relationships/slide" Target="slides/slide8.xml"/>
<Relationship Id="rId11" Type="http://schemas.openxmlformats.org/officeDocument/2006/relationships/slide" Target="slides/slide9.xml"/>
<Relationship Id="rId12" Type="http://schemas.openxmlformats.org/officeDocument/2006/relationships/slide" Target="slides/slide10.xml"/>
<Relationship Id="rId13" Type="http://schemas.openxmlformats.org/officeDocument/2006/relationships/slide" Target="slides/slide11.xml"/>
<Relationship Id="rId14" Type="http://schemas.openxmlformats.org/officeDocument/2006/relationships/slide" Target="slides/slide12.xml"/>
<Relationship Id="rId15" Type="http://schemas.openxmlformats.org/officeDocument/2006/relationships/slide" Target="slides/slide13.xml"/>
<Relationship Id="rId16" Type="http://schemas.openxmlformats.org/officeDocument/2006/relationships/slide" Target="slides/slide14.xml"/>
<Relationship Id="rId17" Type="http://schemas.openxmlformats.org/officeDocument/2006/relationships/slide" Target="slides/slide15.xml"/>
<Relationship Id="rId18" Type="http://schemas.openxmlformats.org/officeDocument/2006/relationships/font" Target="fonts/font1.fntdata"/>
<Relationship Id="rId19" Type="http://schemas.openxmlformats.org/officeDocument/2006/relationships/font" Target="fonts/font3.fntdata"/>
<Relationship Id="rId20" Type="http://schemas.openxmlformats.org/officeDocument/2006/relationships/font" Target="fonts/font2.fntdata"/>
</Relationships>
</file>

<file path=ppt/slideLayouts/_rels/slideLayout1.xml.rels><?xml version="1.0" encoding="UTF-8" standalone="yes"?>
<Relationships xmlns="http://schemas.openxmlformats.org/package/2006/relationships">
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<Relationship Id="rId1" Type="http://schemas.openxmlformats.org/officeDocument/2006/relationships/theme" Target="../theme/theme1.xml"/>
<Relationship Id="rId2" Type="http://schemas.openxmlformats.org/officeDocument/2006/relationships/slideLayout" Target="../slideLayouts/slideLayout1.xml"/>
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</p:sldLayoutIdLst>
</p:sldMaster>
</file>

<file path=ppt/slides/_rels/slide1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0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1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2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3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4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5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2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3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4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5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6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7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8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9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1" y="1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8"/>
          <p:cNvSpPr txBox="1"/>
          <p:nvPr/>
        </p:nvSpPr>
        <p:spPr>
          <a:xfrm rot="13440867" flipH="0" flipV="0">
            <a:off x="8948494" y="-2004038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"/>
          <p:cNvSpPr txBox="1"/>
          <p:nvPr/>
        </p:nvSpPr>
        <p:spPr>
          <a:xfrm rot="18840867" flipH="0" flipV="0">
            <a:off x="8444103" y="1981531"/>
            <a:ext cx="3438744" cy="7145639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9"/>
          <p:cNvSpPr txBox="1"/>
          <p:nvPr/>
        </p:nvSpPr>
        <p:spPr>
          <a:xfrm rot="13440867" flipH="0" flipV="0">
            <a:off x="9635987" y="-557837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"/>
          <p:cNvSpPr txBox="1"/>
          <p:nvPr/>
        </p:nvSpPr>
        <p:spPr>
          <a:xfrm rot="18840867" flipH="0" flipV="0">
            <a:off x="9268214" y="2909084"/>
            <a:ext cx="1776211" cy="5257010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椭圆 33"/>
          <p:cNvSpPr txBox="1"/>
          <p:nvPr/>
        </p:nvSpPr>
        <p:spPr>
          <a:xfrm rot="0" flipH="0" flipV="0">
            <a:off x="8479598" y="3883074"/>
            <a:ext cx="900973" cy="900973"/>
          </a:xfrm>
          <a:prstGeom prst="ellipse">
            <a:avLst/>
          </a:prstGeom>
          <a:solidFill>
            <a:schemeClr val="accent1">
              <a:lumMod val="20000"/>
              <a:lumOff val="80000"/>
              <a:alpha val="10000"/>
            </a:schemeClr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椭圆 36"/>
          <p:cNvSpPr txBox="1"/>
          <p:nvPr/>
        </p:nvSpPr>
        <p:spPr>
          <a:xfrm rot="0" flipH="0" flipV="0">
            <a:off x="673774" y="5460597"/>
            <a:ext cx="454519" cy="454519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2700000" scaled="0"/>
          </a:gradFill>
          <a:ln w="12700" cap="sq">
            <a:noFill/>
            <a:prstDash val="solid"/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箭头: 右 37"/>
          <p:cNvSpPr txBox="1"/>
          <p:nvPr/>
        </p:nvSpPr>
        <p:spPr>
          <a:xfrm rot="0" flipH="0" flipV="0">
            <a:off x="792373" y="5628352"/>
            <a:ext cx="217321" cy="119009"/>
          </a:xfrm>
          <a:prstGeom prst="rightArrow">
            <a:avLst>
              <a:gd name="adj1" fmla="val 23912"/>
              <a:gd name="adj2" fmla="val 69565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角 38"/>
          <p:cNvSpPr txBox="1"/>
          <p:nvPr/>
        </p:nvSpPr>
        <p:spPr>
          <a:xfrm rot="0" flipH="0" flipV="0">
            <a:off x="1128291" y="5460597"/>
            <a:ext cx="5011424" cy="454518"/>
          </a:xfrm>
          <a:prstGeom prst="roundRect">
            <a:avLst>
              <a:gd name="adj" fmla="val 50000"/>
            </a:avLst>
          </a:prstGeom>
          <a:solidFill>
            <a:schemeClr val="bg1">
              <a:alpha val="30000"/>
            </a:schemeClr>
          </a:solidFill>
          <a:ln w="12700" cap="sq">
            <a:noFill/>
            <a:prstDash val="solid"/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11"/>
          <p:cNvSpPr txBox="1"/>
          <p:nvPr/>
        </p:nvSpPr>
        <p:spPr>
          <a:xfrm rot="0" flipH="0" flipV="0">
            <a:off x="1395718" y="5533968"/>
            <a:ext cx="1897161" cy="307777"/>
          </a:xfrm>
          <a:prstGeom prst="rect">
            <a:avLst/>
          </a:prstGeom>
          <a:noFill/>
          <a:ln w="15875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PPT主讲人：喜传播</a:t>
            </a:r>
            <a:endParaRPr kumimoji="1" lang="zh-CN" altLang="en-US"/>
          </a:p>
        </p:txBody>
      </p:sp>
      <p:sp>
        <p:nvSpPr>
          <p:cNvPr id="12" name="15"/>
          <p:cNvSpPr txBox="1"/>
          <p:nvPr/>
        </p:nvSpPr>
        <p:spPr>
          <a:xfrm rot="0" flipH="0" flipV="0">
            <a:off x="3833413" y="5533968"/>
            <a:ext cx="1897161" cy="307777"/>
          </a:xfrm>
          <a:prstGeom prst="rect">
            <a:avLst/>
          </a:prstGeom>
          <a:noFill/>
          <a:ln w="15875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2026.4</a:t>
            </a:r>
            <a:endParaRPr kumimoji="1" lang="zh-CN" altLang="en-US"/>
          </a:p>
        </p:txBody>
      </p:sp>
      <p:cxnSp>
        <p:nvCxnSpPr>
          <p:cNvPr id="13" name="直接连接符 41"/>
          <p:cNvCxnSpPr/>
          <p:nvPr/>
        </p:nvCxnSpPr>
        <p:spPr>
          <a:xfrm rot="0" flipH="0" flipV="0">
            <a:off x="3563146" y="5552032"/>
            <a:ext cx="0" cy="271649"/>
          </a:xfrm>
          <a:prstGeom prst="line">
            <a:avLst/>
          </a:prstGeom>
          <a:noFill/>
          <a:ln w="12700" cap="sq">
            <a:solidFill>
              <a:schemeClr val="bg1"/>
            </a:solidFill>
            <a:prstDash val="solid"/>
            <a:miter/>
          </a:ln>
        </p:spPr>
      </p:cxnSp>
      <p:sp>
        <p:nvSpPr>
          <p:cNvPr id="14" name="任意多边形: 形状 17"/>
          <p:cNvSpPr txBox="1"/>
          <p:nvPr/>
        </p:nvSpPr>
        <p:spPr>
          <a:xfrm rot="0" flipH="0" flipV="0">
            <a:off x="6101020" y="2216302"/>
            <a:ext cx="1126900" cy="887881"/>
          </a:xfrm>
          <a:custGeom>
            <a:avLst/>
            <a:gdLst>
              <a:gd name="csX0" fmla="*/ 563665 w 1126900"/>
              <a:gd name="csY0" fmla="*/ 388921 h 887881"/>
              <a:gd name="csX1" fmla="*/ 618545 w 1126900"/>
              <a:gd name="csY1" fmla="*/ 443839 h 887881"/>
              <a:gd name="csX2" fmla="*/ 563286 w 1126900"/>
              <a:gd name="csY2" fmla="*/ 499060 h 887881"/>
              <a:gd name="csX3" fmla="*/ 508406 w 1126900"/>
              <a:gd name="csY3" fmla="*/ 443460 h 887881"/>
              <a:gd name="csX4" fmla="*/ 563665 w 1126900"/>
              <a:gd name="csY4" fmla="*/ 388921 h 887881"/>
              <a:gd name="csX5" fmla="*/ 344524 w 1126900"/>
              <a:gd name="csY5" fmla="*/ 388921 h 887881"/>
              <a:gd name="csX6" fmla="*/ 399821 w 1126900"/>
              <a:gd name="csY6" fmla="*/ 444332 h 887881"/>
              <a:gd name="csX7" fmla="*/ 344562 w 1126900"/>
              <a:gd name="csY7" fmla="*/ 499060 h 887881"/>
              <a:gd name="csX8" fmla="*/ 344524 w 1126900"/>
              <a:gd name="csY8" fmla="*/ 499060 h 887881"/>
              <a:gd name="csX9" fmla="*/ 289303 w 1126900"/>
              <a:gd name="csY9" fmla="*/ 443650 h 887881"/>
              <a:gd name="csX10" fmla="*/ 344524 w 1126900"/>
              <a:gd name="csY10" fmla="*/ 388921 h 887881"/>
              <a:gd name="csX11" fmla="*/ 785837 w 1126900"/>
              <a:gd name="csY11" fmla="*/ 388769 h 887881"/>
              <a:gd name="csX12" fmla="*/ 837611 w 1126900"/>
              <a:gd name="csY12" fmla="*/ 444937 h 887881"/>
              <a:gd name="csX13" fmla="*/ 778262 w 1126900"/>
              <a:gd name="csY13" fmla="*/ 499136 h 887881"/>
              <a:gd name="csX14" fmla="*/ 727207 w 1126900"/>
              <a:gd name="csY14" fmla="*/ 441604 h 887881"/>
              <a:gd name="csX15" fmla="*/ 785837 w 1126900"/>
              <a:gd name="csY15" fmla="*/ 388769 h 887881"/>
              <a:gd name="csX16" fmla="*/ 594117 w 1126900"/>
              <a:gd name="csY16" fmla="*/ 48733 h 887881"/>
              <a:gd name="csX17" fmla="*/ 453906 w 1126900"/>
              <a:gd name="csY17" fmla="*/ 57936 h 887881"/>
              <a:gd name="csX18" fmla="*/ 268056 w 1126900"/>
              <a:gd name="csY18" fmla="*/ 123269 h 887881"/>
              <a:gd name="csX19" fmla="*/ 97810 w 1126900"/>
              <a:gd name="csY19" fmla="*/ 287228 h 887881"/>
              <a:gd name="csX20" fmla="*/ 66526 w 1126900"/>
              <a:gd name="csY20" fmla="*/ 524928 h 887881"/>
              <a:gd name="csX21" fmla="*/ 96031 w 1126900"/>
              <a:gd name="csY21" fmla="*/ 595374 h 887881"/>
              <a:gd name="csX22" fmla="*/ 111748 w 1126900"/>
              <a:gd name="csY22" fmla="*/ 657375 h 887881"/>
              <a:gd name="csX23" fmla="*/ 94250 w 1126900"/>
              <a:gd name="csY23" fmla="*/ 738767 h 887881"/>
              <a:gd name="csX24" fmla="*/ 65693 w 1126900"/>
              <a:gd name="csY24" fmla="*/ 811106 h 887881"/>
              <a:gd name="csX25" fmla="*/ 65731 w 1126900"/>
              <a:gd name="csY25" fmla="*/ 811031 h 887881"/>
              <a:gd name="csX26" fmla="*/ 77434 w 1126900"/>
              <a:gd name="csY26" fmla="*/ 803721 h 887881"/>
              <a:gd name="csX27" fmla="*/ 169431 w 1126900"/>
              <a:gd name="csY27" fmla="*/ 759257 h 887881"/>
              <a:gd name="csX28" fmla="*/ 266086 w 1126900"/>
              <a:gd name="csY28" fmla="*/ 763612 h 887881"/>
              <a:gd name="csX29" fmla="*/ 322481 w 1126900"/>
              <a:gd name="csY29" fmla="*/ 788875 h 887881"/>
              <a:gd name="csX30" fmla="*/ 572036 w 1126900"/>
              <a:gd name="csY30" fmla="*/ 839967 h 887881"/>
              <a:gd name="csX31" fmla="*/ 680508 w 1126900"/>
              <a:gd name="csY31" fmla="*/ 830157 h 887881"/>
              <a:gd name="csX32" fmla="*/ 903513 w 1126900"/>
              <a:gd name="csY32" fmla="*/ 742100 h 887881"/>
              <a:gd name="csX33" fmla="*/ 1049291 w 1126900"/>
              <a:gd name="csY33" fmla="*/ 576778 h 887881"/>
              <a:gd name="csX34" fmla="*/ 1073000 w 1126900"/>
              <a:gd name="csY34" fmla="*/ 383997 h 887881"/>
              <a:gd name="csX35" fmla="*/ 974679 w 1126900"/>
              <a:gd name="csY35" fmla="*/ 204700 h 887881"/>
              <a:gd name="csX36" fmla="*/ 789549 w 1126900"/>
              <a:gd name="csY36" fmla="*/ 87440 h 887881"/>
              <a:gd name="csX37" fmla="*/ 594117 w 1126900"/>
              <a:gd name="csY37" fmla="*/ 48733 h 887881"/>
              <a:gd name="csX38" fmla="*/ 529115 w 1126900"/>
              <a:gd name="csY38" fmla="*/ 1073 h 887881"/>
              <a:gd name="csX39" fmla="*/ 613887 w 1126900"/>
              <a:gd name="csY39" fmla="*/ 1541 h 887881"/>
              <a:gd name="csX40" fmla="*/ 863745 w 1126900"/>
              <a:gd name="csY40" fmla="*/ 67178 h 887881"/>
              <a:gd name="csX41" fmla="*/ 1041716 w 1126900"/>
              <a:gd name="csY41" fmla="*/ 208108 h 887881"/>
              <a:gd name="csX42" fmla="*/ 1123487 w 1126900"/>
              <a:gd name="csY42" fmla="*/ 395208 h 887881"/>
              <a:gd name="csX43" fmla="*/ 1072849 w 1126900"/>
              <a:gd name="csY43" fmla="*/ 634650 h 887881"/>
              <a:gd name="csX44" fmla="*/ 908020 w 1126900"/>
              <a:gd name="csY44" fmla="*/ 796260 h 887881"/>
              <a:gd name="csX45" fmla="*/ 681606 w 1126900"/>
              <a:gd name="csY45" fmla="*/ 878523 h 887881"/>
              <a:gd name="csX46" fmla="*/ 580482 w 1126900"/>
              <a:gd name="csY46" fmla="*/ 887840 h 887881"/>
              <a:gd name="csX47" fmla="*/ 580520 w 1126900"/>
              <a:gd name="csY47" fmla="*/ 887878 h 887881"/>
              <a:gd name="csX48" fmla="*/ 299567 w 1126900"/>
              <a:gd name="csY48" fmla="*/ 831445 h 887881"/>
              <a:gd name="csX49" fmla="*/ 253436 w 1126900"/>
              <a:gd name="csY49" fmla="*/ 810690 h 887881"/>
              <a:gd name="csX50" fmla="*/ 180604 w 1126900"/>
              <a:gd name="csY50" fmla="*/ 805880 h 887881"/>
              <a:gd name="csX51" fmla="*/ 87471 w 1126900"/>
              <a:gd name="csY51" fmla="*/ 854586 h 887881"/>
              <a:gd name="csX52" fmla="*/ 56414 w 1126900"/>
              <a:gd name="csY52" fmla="*/ 876516 h 887881"/>
              <a:gd name="csX53" fmla="*/ 13957 w 1126900"/>
              <a:gd name="csY53" fmla="*/ 876629 h 887881"/>
              <a:gd name="csX54" fmla="*/ 2860 w 1126900"/>
              <a:gd name="csY54" fmla="*/ 835043 h 887881"/>
              <a:gd name="csX55" fmla="*/ 45051 w 1126900"/>
              <a:gd name="csY55" fmla="*/ 733085 h 887881"/>
              <a:gd name="csX56" fmla="*/ 61489 w 1126900"/>
              <a:gd name="csY56" fmla="*/ 675138 h 887881"/>
              <a:gd name="csX57" fmla="*/ 50922 w 1126900"/>
              <a:gd name="csY57" fmla="*/ 612228 h 887881"/>
              <a:gd name="csX58" fmla="*/ 15812 w 1126900"/>
              <a:gd name="csY58" fmla="*/ 519209 h 887881"/>
              <a:gd name="csX59" fmla="*/ 40658 w 1126900"/>
              <a:gd name="csY59" fmla="*/ 293818 h 887881"/>
              <a:gd name="csX60" fmla="*/ 202495 w 1126900"/>
              <a:gd name="csY60" fmla="*/ 107362 h 887881"/>
              <a:gd name="csX61" fmla="*/ 444853 w 1126900"/>
              <a:gd name="csY61" fmla="*/ 10858 h 887881"/>
              <a:gd name="csX62" fmla="*/ 529115 w 1126900"/>
              <a:gd name="csY62" fmla="*/ 1073 h 887881"/>
            </a:gdLst>
            <a:rect l="l" t="t" r="r" b="b"/>
            <a:pathLst>
              <a:path w="1126900" h="887881">
                <a:moveTo>
                  <a:pt x="563665" y="388921"/>
                </a:moveTo>
                <a:cubicBezTo>
                  <a:pt x="594343" y="388921"/>
                  <a:pt x="618507" y="413161"/>
                  <a:pt x="618545" y="443839"/>
                </a:cubicBezTo>
                <a:cubicBezTo>
                  <a:pt x="618583" y="474896"/>
                  <a:pt x="594381" y="499098"/>
                  <a:pt x="563286" y="499060"/>
                </a:cubicBezTo>
                <a:cubicBezTo>
                  <a:pt x="532343" y="499060"/>
                  <a:pt x="508292" y="474669"/>
                  <a:pt x="508406" y="443460"/>
                </a:cubicBezTo>
                <a:cubicBezTo>
                  <a:pt x="508520" y="412896"/>
                  <a:pt x="532835" y="388921"/>
                  <a:pt x="563665" y="388921"/>
                </a:cubicBezTo>
                <a:close/>
                <a:moveTo>
                  <a:pt x="344524" y="388921"/>
                </a:moveTo>
                <a:cubicBezTo>
                  <a:pt x="375164" y="388921"/>
                  <a:pt x="399896" y="413691"/>
                  <a:pt x="399821" y="444332"/>
                </a:cubicBezTo>
                <a:cubicBezTo>
                  <a:pt x="399745" y="474480"/>
                  <a:pt x="374899" y="499060"/>
                  <a:pt x="344562" y="499060"/>
                </a:cubicBezTo>
                <a:lnTo>
                  <a:pt x="344524" y="499060"/>
                </a:lnTo>
                <a:cubicBezTo>
                  <a:pt x="313542" y="499060"/>
                  <a:pt x="289038" y="474442"/>
                  <a:pt x="289303" y="443650"/>
                </a:cubicBezTo>
                <a:cubicBezTo>
                  <a:pt x="289568" y="412972"/>
                  <a:pt x="313808" y="388959"/>
                  <a:pt x="344524" y="388921"/>
                </a:cubicBezTo>
                <a:close/>
                <a:moveTo>
                  <a:pt x="785837" y="388769"/>
                </a:moveTo>
                <a:cubicBezTo>
                  <a:pt x="814318" y="390209"/>
                  <a:pt x="838369" y="415546"/>
                  <a:pt x="837611" y="444937"/>
                </a:cubicBezTo>
                <a:cubicBezTo>
                  <a:pt x="837422" y="474820"/>
                  <a:pt x="811894" y="500954"/>
                  <a:pt x="778262" y="499136"/>
                </a:cubicBezTo>
                <a:cubicBezTo>
                  <a:pt x="750083" y="497621"/>
                  <a:pt x="725843" y="471412"/>
                  <a:pt x="727207" y="441604"/>
                </a:cubicBezTo>
                <a:cubicBezTo>
                  <a:pt x="728684" y="409752"/>
                  <a:pt x="755802" y="387254"/>
                  <a:pt x="785837" y="388769"/>
                </a:cubicBezTo>
                <a:close/>
                <a:moveTo>
                  <a:pt x="594117" y="48733"/>
                </a:moveTo>
                <a:cubicBezTo>
                  <a:pt x="546963" y="46763"/>
                  <a:pt x="500264" y="49831"/>
                  <a:pt x="453906" y="57936"/>
                </a:cubicBezTo>
                <a:cubicBezTo>
                  <a:pt x="388421" y="69412"/>
                  <a:pt x="326193" y="90508"/>
                  <a:pt x="268056" y="123269"/>
                </a:cubicBezTo>
                <a:cubicBezTo>
                  <a:pt x="197117" y="163227"/>
                  <a:pt x="137919" y="215494"/>
                  <a:pt x="97810" y="287228"/>
                </a:cubicBezTo>
                <a:cubicBezTo>
                  <a:pt x="55921" y="362143"/>
                  <a:pt x="44862" y="441377"/>
                  <a:pt x="66526" y="524928"/>
                </a:cubicBezTo>
                <a:cubicBezTo>
                  <a:pt x="73003" y="549925"/>
                  <a:pt x="84668" y="572498"/>
                  <a:pt x="96031" y="595374"/>
                </a:cubicBezTo>
                <a:cubicBezTo>
                  <a:pt x="105726" y="614842"/>
                  <a:pt x="112771" y="635218"/>
                  <a:pt x="111748" y="657375"/>
                </a:cubicBezTo>
                <a:cubicBezTo>
                  <a:pt x="110461" y="685439"/>
                  <a:pt x="104173" y="712557"/>
                  <a:pt x="94250" y="738767"/>
                </a:cubicBezTo>
                <a:cubicBezTo>
                  <a:pt x="85236" y="762589"/>
                  <a:pt x="75578" y="786109"/>
                  <a:pt x="65693" y="811106"/>
                </a:cubicBezTo>
                <a:lnTo>
                  <a:pt x="65731" y="811031"/>
                </a:lnTo>
                <a:cubicBezTo>
                  <a:pt x="70276" y="808190"/>
                  <a:pt x="73874" y="805956"/>
                  <a:pt x="77434" y="803721"/>
                </a:cubicBezTo>
                <a:cubicBezTo>
                  <a:pt x="106370" y="785314"/>
                  <a:pt x="136215" y="768763"/>
                  <a:pt x="169431" y="759257"/>
                </a:cubicBezTo>
                <a:cubicBezTo>
                  <a:pt x="202079" y="749901"/>
                  <a:pt x="234386" y="748652"/>
                  <a:pt x="266086" y="763612"/>
                </a:cubicBezTo>
                <a:cubicBezTo>
                  <a:pt x="284721" y="772399"/>
                  <a:pt x="303468" y="780997"/>
                  <a:pt x="322481" y="788875"/>
                </a:cubicBezTo>
                <a:cubicBezTo>
                  <a:pt x="402321" y="822052"/>
                  <a:pt x="485265" y="840497"/>
                  <a:pt x="572036" y="839967"/>
                </a:cubicBezTo>
                <a:cubicBezTo>
                  <a:pt x="608433" y="839740"/>
                  <a:pt x="644679" y="836596"/>
                  <a:pt x="680508" y="830157"/>
                </a:cubicBezTo>
                <a:cubicBezTo>
                  <a:pt x="760688" y="815727"/>
                  <a:pt x="835756" y="787966"/>
                  <a:pt x="903513" y="742100"/>
                </a:cubicBezTo>
                <a:cubicBezTo>
                  <a:pt x="966308" y="699604"/>
                  <a:pt x="1017060" y="646202"/>
                  <a:pt x="1049291" y="576778"/>
                </a:cubicBezTo>
                <a:cubicBezTo>
                  <a:pt x="1077887" y="515156"/>
                  <a:pt x="1086067" y="450770"/>
                  <a:pt x="1073000" y="383997"/>
                </a:cubicBezTo>
                <a:cubicBezTo>
                  <a:pt x="1059290" y="313853"/>
                  <a:pt x="1024219" y="255148"/>
                  <a:pt x="974679" y="204700"/>
                </a:cubicBezTo>
                <a:cubicBezTo>
                  <a:pt x="922185" y="151259"/>
                  <a:pt x="859389" y="113574"/>
                  <a:pt x="789549" y="87440"/>
                </a:cubicBezTo>
                <a:cubicBezTo>
                  <a:pt x="726563" y="63882"/>
                  <a:pt x="661343" y="51536"/>
                  <a:pt x="594117" y="48733"/>
                </a:cubicBezTo>
                <a:close/>
                <a:moveTo>
                  <a:pt x="529115" y="1073"/>
                </a:moveTo>
                <a:cubicBezTo>
                  <a:pt x="557284" y="-494"/>
                  <a:pt x="585538" y="-352"/>
                  <a:pt x="613887" y="1541"/>
                </a:cubicBezTo>
                <a:cubicBezTo>
                  <a:pt x="701339" y="7412"/>
                  <a:pt x="785042" y="28053"/>
                  <a:pt x="863745" y="67178"/>
                </a:cubicBezTo>
                <a:cubicBezTo>
                  <a:pt x="932941" y="101605"/>
                  <a:pt x="993578" y="147131"/>
                  <a:pt x="1041716" y="208108"/>
                </a:cubicBezTo>
                <a:cubicBezTo>
                  <a:pt x="1085234" y="263253"/>
                  <a:pt x="1114057" y="325026"/>
                  <a:pt x="1123487" y="395208"/>
                </a:cubicBezTo>
                <a:cubicBezTo>
                  <a:pt x="1135039" y="481031"/>
                  <a:pt x="1117048" y="560681"/>
                  <a:pt x="1072849" y="634650"/>
                </a:cubicBezTo>
                <a:cubicBezTo>
                  <a:pt x="1032097" y="702899"/>
                  <a:pt x="975398" y="755166"/>
                  <a:pt x="908020" y="796260"/>
                </a:cubicBezTo>
                <a:cubicBezTo>
                  <a:pt x="838142" y="838906"/>
                  <a:pt x="762317" y="865343"/>
                  <a:pt x="681606" y="878523"/>
                </a:cubicBezTo>
                <a:cubicBezTo>
                  <a:pt x="644224" y="884621"/>
                  <a:pt x="606615" y="887348"/>
                  <a:pt x="580482" y="887840"/>
                </a:cubicBezTo>
                <a:lnTo>
                  <a:pt x="580520" y="887878"/>
                </a:lnTo>
                <a:cubicBezTo>
                  <a:pt x="475077" y="888181"/>
                  <a:pt x="385732" y="867464"/>
                  <a:pt x="299567" y="831445"/>
                </a:cubicBezTo>
                <a:cubicBezTo>
                  <a:pt x="284001" y="824931"/>
                  <a:pt x="268207" y="818720"/>
                  <a:pt x="253436" y="810690"/>
                </a:cubicBezTo>
                <a:cubicBezTo>
                  <a:pt x="229613" y="797699"/>
                  <a:pt x="205525" y="798116"/>
                  <a:pt x="180604" y="805880"/>
                </a:cubicBezTo>
                <a:cubicBezTo>
                  <a:pt x="146593" y="816447"/>
                  <a:pt x="116748" y="835005"/>
                  <a:pt x="87471" y="854586"/>
                </a:cubicBezTo>
                <a:cubicBezTo>
                  <a:pt x="76942" y="861631"/>
                  <a:pt x="66716" y="869130"/>
                  <a:pt x="56414" y="876516"/>
                </a:cubicBezTo>
                <a:cubicBezTo>
                  <a:pt x="42703" y="886287"/>
                  <a:pt x="26606" y="886363"/>
                  <a:pt x="13957" y="876629"/>
                </a:cubicBezTo>
                <a:cubicBezTo>
                  <a:pt x="1079" y="866744"/>
                  <a:pt x="-3542" y="850534"/>
                  <a:pt x="2860" y="835043"/>
                </a:cubicBezTo>
                <a:cubicBezTo>
                  <a:pt x="16873" y="801032"/>
                  <a:pt x="31947" y="767437"/>
                  <a:pt x="45051" y="733085"/>
                </a:cubicBezTo>
                <a:cubicBezTo>
                  <a:pt x="52172" y="714375"/>
                  <a:pt x="56565" y="694605"/>
                  <a:pt x="61489" y="675138"/>
                </a:cubicBezTo>
                <a:cubicBezTo>
                  <a:pt x="67132" y="652792"/>
                  <a:pt x="61830" y="631923"/>
                  <a:pt x="50922" y="612228"/>
                </a:cubicBezTo>
                <a:cubicBezTo>
                  <a:pt x="34712" y="582913"/>
                  <a:pt x="22668" y="552084"/>
                  <a:pt x="15812" y="519209"/>
                </a:cubicBezTo>
                <a:cubicBezTo>
                  <a:pt x="-398" y="441301"/>
                  <a:pt x="7897" y="366120"/>
                  <a:pt x="40658" y="293818"/>
                </a:cubicBezTo>
                <a:cubicBezTo>
                  <a:pt x="76071" y="215683"/>
                  <a:pt x="132276" y="155311"/>
                  <a:pt x="202495" y="107362"/>
                </a:cubicBezTo>
                <a:cubicBezTo>
                  <a:pt x="276047" y="57179"/>
                  <a:pt x="357364" y="26273"/>
                  <a:pt x="444853" y="10858"/>
                </a:cubicBezTo>
                <a:cubicBezTo>
                  <a:pt x="472862" y="5916"/>
                  <a:pt x="500946" y="2640"/>
                  <a:pt x="529115" y="1073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4"/>
          <p:cNvSpPr txBox="1"/>
          <p:nvPr/>
        </p:nvSpPr>
        <p:spPr>
          <a:xfrm rot="0" flipH="0" flipV="0">
            <a:off x="495300" y="924827"/>
            <a:ext cx="5885467" cy="26890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47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2026寻找内容主题创意的几种简单方法</a:t>
            </a:r>
            <a:endParaRPr kumimoji="1" lang="zh-CN" altLang="en-US"/>
          </a:p>
        </p:txBody>
      </p:sp>
    </p:spTree>
  </p:cSld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660400" y="1473477"/>
            <a:ext cx="3100567" cy="454019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857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906617" y="3394711"/>
            <a:ext cx="2608132" cy="173636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将生成式人工智能技术融入绘画、摄影或装置艺术，可产出前所未有的视觉内容，如AI辅助设计动态海报或沉浸式数字展览，为内容创作者提供新颖表达形式。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1713727" y="1847187"/>
            <a:ext cx="993913" cy="993913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2008901" y="2161205"/>
            <a:ext cx="403564" cy="365877"/>
          </a:xfrm>
          <a:custGeom>
            <a:avLst/>
            <a:gdLst>
              <a:gd name="connsiteX0" fmla="*/ 351048 w 1543905"/>
              <a:gd name="connsiteY0" fmla="*/ 523317 h 1399728"/>
              <a:gd name="connsiteX1" fmla="*/ 351048 w 1543905"/>
              <a:gd name="connsiteY1" fmla="*/ 523317 h 1399728"/>
              <a:gd name="connsiteX2" fmla="*/ 351420 w 1543905"/>
              <a:gd name="connsiteY2" fmla="*/ 523503 h 1399728"/>
              <a:gd name="connsiteX3" fmla="*/ 351420 w 1543905"/>
              <a:gd name="connsiteY3" fmla="*/ 1020031 h 1399728"/>
              <a:gd name="connsiteX4" fmla="*/ 351048 w 1543905"/>
              <a:gd name="connsiteY4" fmla="*/ 1020403 h 1399728"/>
              <a:gd name="connsiteX5" fmla="*/ 163525 w 1543905"/>
              <a:gd name="connsiteY5" fmla="*/ 1020403 h 1399728"/>
              <a:gd name="connsiteX6" fmla="*/ 163153 w 1543905"/>
              <a:gd name="connsiteY6" fmla="*/ 1020031 h 1399728"/>
              <a:gd name="connsiteX7" fmla="*/ 163153 w 1543905"/>
              <a:gd name="connsiteY7" fmla="*/ 523503 h 1399728"/>
              <a:gd name="connsiteX8" fmla="*/ 163153 w 1543905"/>
              <a:gd name="connsiteY8" fmla="*/ 523317 h 1399728"/>
              <a:gd name="connsiteX9" fmla="*/ 163339 w 1543905"/>
              <a:gd name="connsiteY9" fmla="*/ 523131 h 1399728"/>
              <a:gd name="connsiteX10" fmla="*/ 351048 w 1543905"/>
              <a:gd name="connsiteY10" fmla="*/ 523131 h 1399728"/>
              <a:gd name="connsiteX11" fmla="*/ 351048 w 1543905"/>
              <a:gd name="connsiteY11" fmla="*/ 411696 h 1399728"/>
              <a:gd name="connsiteX12" fmla="*/ 163339 w 1543905"/>
              <a:gd name="connsiteY12" fmla="*/ 411696 h 1399728"/>
              <a:gd name="connsiteX13" fmla="*/ 51346 w 1543905"/>
              <a:gd name="connsiteY13" fmla="*/ 523689 h 1399728"/>
              <a:gd name="connsiteX14" fmla="*/ 51346 w 1543905"/>
              <a:gd name="connsiteY14" fmla="*/ 1020217 h 1399728"/>
              <a:gd name="connsiteX15" fmla="*/ 163339 w 1543905"/>
              <a:gd name="connsiteY15" fmla="*/ 1132210 h 1399728"/>
              <a:gd name="connsiteX16" fmla="*/ 351048 w 1543905"/>
              <a:gd name="connsiteY16" fmla="*/ 1132210 h 1399728"/>
              <a:gd name="connsiteX17" fmla="*/ 463042 w 1543905"/>
              <a:gd name="connsiteY17" fmla="*/ 1020217 h 1399728"/>
              <a:gd name="connsiteX18" fmla="*/ 463042 w 1543905"/>
              <a:gd name="connsiteY18" fmla="*/ 523503 h 1399728"/>
              <a:gd name="connsiteX19" fmla="*/ 351048 w 1543905"/>
              <a:gd name="connsiteY19" fmla="*/ 411696 h 1399728"/>
              <a:gd name="connsiteX20" fmla="*/ 865808 w 1543905"/>
              <a:gd name="connsiteY20" fmla="*/ 111621 h 1399728"/>
              <a:gd name="connsiteX21" fmla="*/ 866180 w 1543905"/>
              <a:gd name="connsiteY21" fmla="*/ 111807 h 1399728"/>
              <a:gd name="connsiteX22" fmla="*/ 866180 w 1543905"/>
              <a:gd name="connsiteY22" fmla="*/ 1020031 h 1399728"/>
              <a:gd name="connsiteX23" fmla="*/ 865808 w 1543905"/>
              <a:gd name="connsiteY23" fmla="*/ 1020403 h 1399728"/>
              <a:gd name="connsiteX24" fmla="*/ 678284 w 1543905"/>
              <a:gd name="connsiteY24" fmla="*/ 1020403 h 1399728"/>
              <a:gd name="connsiteX25" fmla="*/ 677912 w 1543905"/>
              <a:gd name="connsiteY25" fmla="*/ 1020031 h 1399728"/>
              <a:gd name="connsiteX26" fmla="*/ 677912 w 1543905"/>
              <a:gd name="connsiteY26" fmla="*/ 111993 h 1399728"/>
              <a:gd name="connsiteX27" fmla="*/ 677912 w 1543905"/>
              <a:gd name="connsiteY27" fmla="*/ 111807 h 1399728"/>
              <a:gd name="connsiteX28" fmla="*/ 678098 w 1543905"/>
              <a:gd name="connsiteY28" fmla="*/ 111621 h 1399728"/>
              <a:gd name="connsiteX29" fmla="*/ 865808 w 1543905"/>
              <a:gd name="connsiteY29" fmla="*/ 111621 h 1399728"/>
              <a:gd name="connsiteX30" fmla="*/ 865808 w 1543905"/>
              <a:gd name="connsiteY30" fmla="*/ 0 h 1399728"/>
              <a:gd name="connsiteX31" fmla="*/ 677912 w 1543905"/>
              <a:gd name="connsiteY31" fmla="*/ 0 h 1399728"/>
              <a:gd name="connsiteX32" fmla="*/ 565919 w 1543905"/>
              <a:gd name="connsiteY32" fmla="*/ 111993 h 1399728"/>
              <a:gd name="connsiteX33" fmla="*/ 565919 w 1543905"/>
              <a:gd name="connsiteY33" fmla="*/ 1020217 h 1399728"/>
              <a:gd name="connsiteX34" fmla="*/ 677912 w 1543905"/>
              <a:gd name="connsiteY34" fmla="*/ 1132210 h 1399728"/>
              <a:gd name="connsiteX35" fmla="*/ 865622 w 1543905"/>
              <a:gd name="connsiteY35" fmla="*/ 1132210 h 1399728"/>
              <a:gd name="connsiteX36" fmla="*/ 977615 w 1543905"/>
              <a:gd name="connsiteY36" fmla="*/ 1020217 h 1399728"/>
              <a:gd name="connsiteX37" fmla="*/ 977615 w 1543905"/>
              <a:gd name="connsiteY37" fmla="*/ 111993 h 1399728"/>
              <a:gd name="connsiteX38" fmla="*/ 865808 w 1543905"/>
              <a:gd name="connsiteY38" fmla="*/ 0 h 1399728"/>
              <a:gd name="connsiteX39" fmla="*/ 1380381 w 1543905"/>
              <a:gd name="connsiteY39" fmla="*/ 729072 h 1399728"/>
              <a:gd name="connsiteX40" fmla="*/ 1380753 w 1543905"/>
              <a:gd name="connsiteY40" fmla="*/ 729258 h 1399728"/>
              <a:gd name="connsiteX41" fmla="*/ 1380753 w 1543905"/>
              <a:gd name="connsiteY41" fmla="*/ 1020031 h 1399728"/>
              <a:gd name="connsiteX42" fmla="*/ 1380381 w 1543905"/>
              <a:gd name="connsiteY42" fmla="*/ 1020403 h 1399728"/>
              <a:gd name="connsiteX43" fmla="*/ 1192858 w 1543905"/>
              <a:gd name="connsiteY43" fmla="*/ 1020403 h 1399728"/>
              <a:gd name="connsiteX44" fmla="*/ 1192485 w 1543905"/>
              <a:gd name="connsiteY44" fmla="*/ 1020031 h 1399728"/>
              <a:gd name="connsiteX45" fmla="*/ 1192485 w 1543905"/>
              <a:gd name="connsiteY45" fmla="*/ 729444 h 1399728"/>
              <a:gd name="connsiteX46" fmla="*/ 1192485 w 1543905"/>
              <a:gd name="connsiteY46" fmla="*/ 729258 h 1399728"/>
              <a:gd name="connsiteX47" fmla="*/ 1192671 w 1543905"/>
              <a:gd name="connsiteY47" fmla="*/ 729072 h 1399728"/>
              <a:gd name="connsiteX48" fmla="*/ 1380381 w 1543905"/>
              <a:gd name="connsiteY48" fmla="*/ 729072 h 1399728"/>
              <a:gd name="connsiteX49" fmla="*/ 1380381 w 1543905"/>
              <a:gd name="connsiteY49" fmla="*/ 617451 h 1399728"/>
              <a:gd name="connsiteX50" fmla="*/ 1192671 w 1543905"/>
              <a:gd name="connsiteY50" fmla="*/ 617451 h 1399728"/>
              <a:gd name="connsiteX51" fmla="*/ 1080678 w 1543905"/>
              <a:gd name="connsiteY51" fmla="*/ 729444 h 1399728"/>
              <a:gd name="connsiteX52" fmla="*/ 1080678 w 1543905"/>
              <a:gd name="connsiteY52" fmla="*/ 1020031 h 1399728"/>
              <a:gd name="connsiteX53" fmla="*/ 1192671 w 1543905"/>
              <a:gd name="connsiteY53" fmla="*/ 1132024 h 1399728"/>
              <a:gd name="connsiteX54" fmla="*/ 1380381 w 1543905"/>
              <a:gd name="connsiteY54" fmla="*/ 1132024 h 1399728"/>
              <a:gd name="connsiteX55" fmla="*/ 1492374 w 1543905"/>
              <a:gd name="connsiteY55" fmla="*/ 1020031 h 1399728"/>
              <a:gd name="connsiteX56" fmla="*/ 1492374 w 1543905"/>
              <a:gd name="connsiteY56" fmla="*/ 729444 h 1399728"/>
              <a:gd name="connsiteX57" fmla="*/ 1380381 w 1543905"/>
              <a:gd name="connsiteY57" fmla="*/ 617451 h 1399728"/>
              <a:gd name="connsiteX58" fmla="*/ 1481956 w 1543905"/>
              <a:gd name="connsiteY58" fmla="*/ 1276201 h 1399728"/>
              <a:gd name="connsiteX59" fmla="*/ 61764 w 1543905"/>
              <a:gd name="connsiteY59" fmla="*/ 1276201 h 1399728"/>
              <a:gd name="connsiteX60" fmla="*/ 0 w 1543905"/>
              <a:gd name="connsiteY60" fmla="*/ 1337965 h 1399728"/>
              <a:gd name="connsiteX61" fmla="*/ 61764 w 1543905"/>
              <a:gd name="connsiteY61" fmla="*/ 1399729 h 1399728"/>
              <a:gd name="connsiteX62" fmla="*/ 1482142 w 1543905"/>
              <a:gd name="connsiteY62" fmla="*/ 1399729 h 1399728"/>
              <a:gd name="connsiteX63" fmla="*/ 1543906 w 1543905"/>
              <a:gd name="connsiteY63" fmla="*/ 1337965 h 1399728"/>
              <a:gd name="connsiteX64" fmla="*/ 1481956 w 1543905"/>
              <a:gd name="connsiteY64" fmla="*/ 1276201 h 1399728"/>
            </a:gdLst>
            <a:rect l="l" t="t" r="r" b="b"/>
            <a:pathLst>
              <a:path w="1543905" h="1399728">
                <a:moveTo>
                  <a:pt x="351048" y="523317"/>
                </a:moveTo>
                <a:cubicBezTo>
                  <a:pt x="351234" y="523317"/>
                  <a:pt x="351234" y="523317"/>
                  <a:pt x="351048" y="523317"/>
                </a:cubicBezTo>
                <a:cubicBezTo>
                  <a:pt x="351234" y="523317"/>
                  <a:pt x="351420" y="523503"/>
                  <a:pt x="351420" y="523503"/>
                </a:cubicBezTo>
                <a:lnTo>
                  <a:pt x="351420" y="1020031"/>
                </a:lnTo>
                <a:lnTo>
                  <a:pt x="351048" y="1020403"/>
                </a:lnTo>
                <a:lnTo>
                  <a:pt x="163525" y="1020403"/>
                </a:lnTo>
                <a:lnTo>
                  <a:pt x="163153" y="1020031"/>
                </a:lnTo>
                <a:lnTo>
                  <a:pt x="163153" y="523503"/>
                </a:lnTo>
                <a:lnTo>
                  <a:pt x="163153" y="523317"/>
                </a:lnTo>
                <a:lnTo>
                  <a:pt x="163339" y="523131"/>
                </a:lnTo>
                <a:lnTo>
                  <a:pt x="351048" y="523131"/>
                </a:lnTo>
                <a:moveTo>
                  <a:pt x="351048" y="411696"/>
                </a:moveTo>
                <a:lnTo>
                  <a:pt x="163339" y="411696"/>
                </a:lnTo>
                <a:cubicBezTo>
                  <a:pt x="101575" y="411696"/>
                  <a:pt x="51346" y="461739"/>
                  <a:pt x="51346" y="523689"/>
                </a:cubicBezTo>
                <a:lnTo>
                  <a:pt x="51346" y="1020217"/>
                </a:lnTo>
                <a:cubicBezTo>
                  <a:pt x="51346" y="1081795"/>
                  <a:pt x="101761" y="1132210"/>
                  <a:pt x="163339" y="1132210"/>
                </a:cubicBezTo>
                <a:lnTo>
                  <a:pt x="351048" y="1132210"/>
                </a:lnTo>
                <a:cubicBezTo>
                  <a:pt x="412626" y="1132210"/>
                  <a:pt x="463042" y="1081795"/>
                  <a:pt x="463042" y="1020217"/>
                </a:cubicBezTo>
                <a:lnTo>
                  <a:pt x="463042" y="523503"/>
                </a:lnTo>
                <a:cubicBezTo>
                  <a:pt x="463042" y="461739"/>
                  <a:pt x="412998" y="411696"/>
                  <a:pt x="351048" y="411696"/>
                </a:cubicBezTo>
                <a:close/>
                <a:moveTo>
                  <a:pt x="865808" y="111621"/>
                </a:moveTo>
                <a:cubicBezTo>
                  <a:pt x="865994" y="111621"/>
                  <a:pt x="866180" y="111807"/>
                  <a:pt x="866180" y="111807"/>
                </a:cubicBezTo>
                <a:lnTo>
                  <a:pt x="866180" y="1020031"/>
                </a:lnTo>
                <a:lnTo>
                  <a:pt x="865808" y="1020403"/>
                </a:lnTo>
                <a:lnTo>
                  <a:pt x="678284" y="1020403"/>
                </a:lnTo>
                <a:lnTo>
                  <a:pt x="677912" y="1020031"/>
                </a:lnTo>
                <a:lnTo>
                  <a:pt x="677912" y="111993"/>
                </a:lnTo>
                <a:lnTo>
                  <a:pt x="677912" y="111807"/>
                </a:lnTo>
                <a:lnTo>
                  <a:pt x="678098" y="111621"/>
                </a:lnTo>
                <a:lnTo>
                  <a:pt x="865808" y="111621"/>
                </a:lnTo>
                <a:moveTo>
                  <a:pt x="865808" y="0"/>
                </a:moveTo>
                <a:lnTo>
                  <a:pt x="677912" y="0"/>
                </a:lnTo>
                <a:cubicBezTo>
                  <a:pt x="616148" y="0"/>
                  <a:pt x="565919" y="50043"/>
                  <a:pt x="565919" y="111993"/>
                </a:cubicBezTo>
                <a:lnTo>
                  <a:pt x="565919" y="1020217"/>
                </a:lnTo>
                <a:cubicBezTo>
                  <a:pt x="565919" y="1081795"/>
                  <a:pt x="616335" y="1132210"/>
                  <a:pt x="677912" y="1132210"/>
                </a:cubicBezTo>
                <a:lnTo>
                  <a:pt x="865622" y="1132210"/>
                </a:lnTo>
                <a:cubicBezTo>
                  <a:pt x="927199" y="1132210"/>
                  <a:pt x="977615" y="1081795"/>
                  <a:pt x="977615" y="1020217"/>
                </a:cubicBezTo>
                <a:lnTo>
                  <a:pt x="977615" y="111993"/>
                </a:lnTo>
                <a:cubicBezTo>
                  <a:pt x="977615" y="50043"/>
                  <a:pt x="927571" y="0"/>
                  <a:pt x="865808" y="0"/>
                </a:cubicBezTo>
                <a:close/>
                <a:moveTo>
                  <a:pt x="1380381" y="729072"/>
                </a:moveTo>
                <a:cubicBezTo>
                  <a:pt x="1380567" y="729072"/>
                  <a:pt x="1380753" y="729258"/>
                  <a:pt x="1380753" y="729258"/>
                </a:cubicBezTo>
                <a:lnTo>
                  <a:pt x="1380753" y="1020031"/>
                </a:lnTo>
                <a:lnTo>
                  <a:pt x="1380381" y="1020403"/>
                </a:lnTo>
                <a:lnTo>
                  <a:pt x="1192858" y="1020403"/>
                </a:lnTo>
                <a:lnTo>
                  <a:pt x="1192485" y="1020031"/>
                </a:lnTo>
                <a:lnTo>
                  <a:pt x="1192485" y="729444"/>
                </a:lnTo>
                <a:lnTo>
                  <a:pt x="1192485" y="729258"/>
                </a:lnTo>
                <a:lnTo>
                  <a:pt x="1192671" y="729072"/>
                </a:lnTo>
                <a:lnTo>
                  <a:pt x="1380381" y="729072"/>
                </a:lnTo>
                <a:moveTo>
                  <a:pt x="1380381" y="617451"/>
                </a:moveTo>
                <a:lnTo>
                  <a:pt x="1192671" y="617451"/>
                </a:lnTo>
                <a:cubicBezTo>
                  <a:pt x="1130908" y="617451"/>
                  <a:pt x="1080678" y="667494"/>
                  <a:pt x="1080678" y="729444"/>
                </a:cubicBezTo>
                <a:lnTo>
                  <a:pt x="1080678" y="1020031"/>
                </a:lnTo>
                <a:cubicBezTo>
                  <a:pt x="1080678" y="1081608"/>
                  <a:pt x="1131094" y="1132024"/>
                  <a:pt x="1192671" y="1132024"/>
                </a:cubicBezTo>
                <a:lnTo>
                  <a:pt x="1380381" y="1132024"/>
                </a:lnTo>
                <a:cubicBezTo>
                  <a:pt x="1441959" y="1132024"/>
                  <a:pt x="1492374" y="1081608"/>
                  <a:pt x="1492374" y="1020031"/>
                </a:cubicBezTo>
                <a:lnTo>
                  <a:pt x="1492374" y="729444"/>
                </a:lnTo>
                <a:cubicBezTo>
                  <a:pt x="1492374" y="667680"/>
                  <a:pt x="1442145" y="617451"/>
                  <a:pt x="1380381" y="617451"/>
                </a:cubicBezTo>
                <a:close/>
                <a:moveTo>
                  <a:pt x="1481956" y="1276201"/>
                </a:moveTo>
                <a:lnTo>
                  <a:pt x="61764" y="1276201"/>
                </a:lnTo>
                <a:cubicBezTo>
                  <a:pt x="27719" y="1276201"/>
                  <a:pt x="0" y="1303920"/>
                  <a:pt x="0" y="1337965"/>
                </a:cubicBezTo>
                <a:cubicBezTo>
                  <a:pt x="0" y="1372009"/>
                  <a:pt x="27719" y="1399729"/>
                  <a:pt x="61764" y="1399729"/>
                </a:cubicBezTo>
                <a:lnTo>
                  <a:pt x="1482142" y="1399729"/>
                </a:lnTo>
                <a:cubicBezTo>
                  <a:pt x="1516187" y="1399729"/>
                  <a:pt x="1543906" y="1372009"/>
                  <a:pt x="1543906" y="1337965"/>
                </a:cubicBezTo>
                <a:cubicBezTo>
                  <a:pt x="1543720" y="1303734"/>
                  <a:pt x="1516187" y="1276201"/>
                  <a:pt x="1481956" y="1276201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8418333" y="1473477"/>
            <a:ext cx="3100567" cy="454019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857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8664550" y="3394711"/>
            <a:ext cx="2608132" cy="173636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把可持续发展、公平贸易等社会价值嵌入品牌故事或产品测评中，例如评测一款咖啡时同步探讨其碳足迹与农民权益，增强内容深度与公信力。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9471661" y="1847187"/>
            <a:ext cx="993913" cy="993913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9779580" y="2161205"/>
            <a:ext cx="378074" cy="365877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11" name="线条 1"/>
          <p:cNvCxnSpPr/>
          <p:nvPr/>
        </p:nvCxnSpPr>
        <p:spPr>
          <a:xfrm rot="0" flipH="0" flipV="0">
            <a:off x="3760967" y="3777865"/>
            <a:ext cx="4651513" cy="3976"/>
          </a:xfrm>
          <a:prstGeom prst="line">
            <a:avLst/>
          </a:prstGeom>
          <a:noFill/>
          <a:ln w="28575" cap="sq">
            <a:solidFill>
              <a:schemeClr val="accent1"/>
            </a:solidFill>
            <a:miter/>
          </a:ln>
        </p:spPr>
      </p:cxnSp>
      <p:sp>
        <p:nvSpPr>
          <p:cNvPr id="12" name="标题 1"/>
          <p:cNvSpPr txBox="1"/>
          <p:nvPr/>
        </p:nvSpPr>
        <p:spPr>
          <a:xfrm rot="0" flipH="0" flipV="0">
            <a:off x="4134818" y="2515098"/>
            <a:ext cx="3922365" cy="101776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借鉴游戏化机制（如积分、关卡、剧情）重构知识类内容，例如历史短视频加入互动问答或角色扮演元素，提升用户参与感与记忆点。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4134818" y="4558582"/>
            <a:ext cx="3922365" cy="117679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将心理健康、营养学与日常习惯结合，打造“情绪食谱”“睡眠仪式指南”等复合型内容，满足现代人对整体健康日益增长的需求。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5400000" flipH="0" flipV="0">
            <a:off x="5845755" y="1250729"/>
            <a:ext cx="500490" cy="1852876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857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5487201" y="2010885"/>
            <a:ext cx="1217599" cy="25772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727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教育+娱乐：寓教于乐的内容新形态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5400000" flipH="0" flipV="0">
            <a:off x="5845755" y="3294214"/>
            <a:ext cx="500490" cy="1852876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857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5375921" y="4054370"/>
            <a:ext cx="1440160" cy="25772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727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健康+生活方式：身心整合的内容叙事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905684" y="3031965"/>
            <a:ext cx="2610000" cy="32464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727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科技+艺术：生成式AI与视觉创作结合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8663616" y="3031965"/>
            <a:ext cx="2610000" cy="32464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727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商业+社会议题：责任驱动的内容创新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1109473" y="156637"/>
            <a:ext cx="7780158" cy="49669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行业交叉激发内容灵感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5400000" flipH="0" flipV="0">
            <a:off x="111213" y="-454113"/>
            <a:ext cx="887049" cy="1109475"/>
          </a:xfrm>
          <a:custGeom>
            <a:avLst/>
            <a:gdLst>
              <a:gd name="connsiteX0" fmla="*/ 0 w 887049"/>
              <a:gd name="connsiteY0" fmla="*/ 1109475 h 1109475"/>
              <a:gd name="connsiteX1" fmla="*/ 1 w 887049"/>
              <a:gd name="connsiteY1" fmla="*/ 24175 h 1109475"/>
              <a:gd name="connsiteX2" fmla="*/ 31263 w 887049"/>
              <a:gd name="connsiteY2" fmla="*/ 14471 h 1109475"/>
              <a:gd name="connsiteX3" fmla="*/ 174805 w 887049"/>
              <a:gd name="connsiteY3" fmla="*/ 0 h 1109475"/>
              <a:gd name="connsiteX4" fmla="*/ 887049 w 887049"/>
              <a:gd name="connsiteY4" fmla="*/ 712245 h 1109475"/>
              <a:gd name="connsiteX5" fmla="*/ 887049 w 887049"/>
              <a:gd name="connsiteY5" fmla="*/ 1109475 h 1109475"/>
              <a:gd name="connsiteX6" fmla="*/ 0 w 887049"/>
              <a:gd name="connsiteY6" fmla="*/ 1109475 h 1109475"/>
            </a:gdLst>
            <a:rect l="l" t="t" r="r" b="b"/>
            <a:pathLst>
              <a:path w="887049" h="1109475">
                <a:moveTo>
                  <a:pt x="0" y="1109475"/>
                </a:moveTo>
                <a:lnTo>
                  <a:pt x="1" y="24175"/>
                </a:lnTo>
                <a:lnTo>
                  <a:pt x="31263" y="14471"/>
                </a:lnTo>
                <a:cubicBezTo>
                  <a:pt x="77628" y="4983"/>
                  <a:pt x="125634" y="0"/>
                  <a:pt x="174805" y="0"/>
                </a:cubicBezTo>
                <a:cubicBezTo>
                  <a:pt x="568166" y="0"/>
                  <a:pt x="887049" y="318884"/>
                  <a:pt x="887049" y="712245"/>
                </a:cubicBezTo>
                <a:lnTo>
                  <a:pt x="887049" y="1109475"/>
                </a:lnTo>
                <a:lnTo>
                  <a:pt x="0" y="1109475"/>
                </a:lnTo>
                <a:close/>
              </a:path>
            </a:pathLst>
          </a:cu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683024" y="1323820"/>
            <a:ext cx="5366067" cy="2188096"/>
          </a:xfrm>
          <a:prstGeom prst="roundRect">
            <a:avLst>
              <a:gd name="adj" fmla="val 8162"/>
            </a:avLst>
          </a:prstGeom>
          <a:solidFill>
            <a:schemeClr val="accent1">
              <a:lumMod val="20000"/>
              <a:lumOff val="80000"/>
              <a:alpha val="5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683025" y="1323820"/>
            <a:ext cx="1714654" cy="2188096"/>
          </a:xfrm>
          <a:custGeom>
            <a:avLst/>
            <a:gdLst>
              <a:gd name="connsiteX0" fmla="*/ 137482 w 1804731"/>
              <a:gd name="connsiteY0" fmla="*/ 0 h 1684416"/>
              <a:gd name="connsiteX1" fmla="*/ 1355947 w 1804731"/>
              <a:gd name="connsiteY1" fmla="*/ 0 h 1684416"/>
              <a:gd name="connsiteX2" fmla="*/ 1407339 w 1804731"/>
              <a:gd name="connsiteY2" fmla="*/ 38430 h 1684416"/>
              <a:gd name="connsiteX3" fmla="*/ 1804731 w 1804731"/>
              <a:gd name="connsiteY3" fmla="*/ 881082 h 1684416"/>
              <a:gd name="connsiteX4" fmla="*/ 1484887 w 1804731"/>
              <a:gd name="connsiteY4" fmla="*/ 1653253 h 1684416"/>
              <a:gd name="connsiteX5" fmla="*/ 1450600 w 1804731"/>
              <a:gd name="connsiteY5" fmla="*/ 1684416 h 1684416"/>
              <a:gd name="connsiteX6" fmla="*/ 137482 w 1804731"/>
              <a:gd name="connsiteY6" fmla="*/ 1684416 h 1684416"/>
              <a:gd name="connsiteX7" fmla="*/ 0 w 1804731"/>
              <a:gd name="connsiteY7" fmla="*/ 1546934 h 1684416"/>
              <a:gd name="connsiteX8" fmla="*/ 0 w 1804731"/>
              <a:gd name="connsiteY8" fmla="*/ 137482 h 1684416"/>
              <a:gd name="connsiteX9" fmla="*/ 137482 w 1804731"/>
              <a:gd name="connsiteY9" fmla="*/ 0 h 1684416"/>
            </a:gdLst>
            <a:rect l="l" t="t" r="r" b="b"/>
            <a:pathLst>
              <a:path w="1804731" h="1684416">
                <a:moveTo>
                  <a:pt x="137482" y="0"/>
                </a:moveTo>
                <a:lnTo>
                  <a:pt x="1355947" y="0"/>
                </a:lnTo>
                <a:lnTo>
                  <a:pt x="1407339" y="38430"/>
                </a:lnTo>
                <a:cubicBezTo>
                  <a:pt x="1650036" y="238722"/>
                  <a:pt x="1804731" y="541837"/>
                  <a:pt x="1804731" y="881082"/>
                </a:cubicBezTo>
                <a:cubicBezTo>
                  <a:pt x="1804731" y="1182634"/>
                  <a:pt x="1682503" y="1455638"/>
                  <a:pt x="1484887" y="1653253"/>
                </a:cubicBezTo>
                <a:lnTo>
                  <a:pt x="1450600" y="1684416"/>
                </a:lnTo>
                <a:lnTo>
                  <a:pt x="137482" y="1684416"/>
                </a:lnTo>
                <a:cubicBezTo>
                  <a:pt x="61553" y="1684416"/>
                  <a:pt x="0" y="1622863"/>
                  <a:pt x="0" y="1546934"/>
                </a:cubicBezTo>
                <a:lnTo>
                  <a:pt x="0" y="137482"/>
                </a:lnTo>
                <a:cubicBezTo>
                  <a:pt x="0" y="61553"/>
                  <a:pt x="61553" y="0"/>
                  <a:pt x="137482" y="0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2558064" y="1465242"/>
            <a:ext cx="3197910" cy="191866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将春节、端午等传统节日元素与街头文化、潮玩设计结合，如推出“赛博龙舟”主题短片或国风电子音乐，吸引年轻群体关注传统文化。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6152833" y="1323820"/>
            <a:ext cx="5366067" cy="2188096"/>
          </a:xfrm>
          <a:prstGeom prst="roundRect">
            <a:avLst>
              <a:gd name="adj" fmla="val 8162"/>
            </a:avLst>
          </a:prstGeom>
          <a:solidFill>
            <a:schemeClr val="accent2">
              <a:alpha val="1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6152834" y="1323820"/>
            <a:ext cx="1714654" cy="2188096"/>
          </a:xfrm>
          <a:custGeom>
            <a:avLst/>
            <a:gdLst>
              <a:gd name="connsiteX0" fmla="*/ 137482 w 1804731"/>
              <a:gd name="connsiteY0" fmla="*/ 0 h 1684416"/>
              <a:gd name="connsiteX1" fmla="*/ 1355947 w 1804731"/>
              <a:gd name="connsiteY1" fmla="*/ 0 h 1684416"/>
              <a:gd name="connsiteX2" fmla="*/ 1407339 w 1804731"/>
              <a:gd name="connsiteY2" fmla="*/ 38430 h 1684416"/>
              <a:gd name="connsiteX3" fmla="*/ 1804731 w 1804731"/>
              <a:gd name="connsiteY3" fmla="*/ 881082 h 1684416"/>
              <a:gd name="connsiteX4" fmla="*/ 1484887 w 1804731"/>
              <a:gd name="connsiteY4" fmla="*/ 1653253 h 1684416"/>
              <a:gd name="connsiteX5" fmla="*/ 1450600 w 1804731"/>
              <a:gd name="connsiteY5" fmla="*/ 1684416 h 1684416"/>
              <a:gd name="connsiteX6" fmla="*/ 137482 w 1804731"/>
              <a:gd name="connsiteY6" fmla="*/ 1684416 h 1684416"/>
              <a:gd name="connsiteX7" fmla="*/ 0 w 1804731"/>
              <a:gd name="connsiteY7" fmla="*/ 1546934 h 1684416"/>
              <a:gd name="connsiteX8" fmla="*/ 0 w 1804731"/>
              <a:gd name="connsiteY8" fmla="*/ 137482 h 1684416"/>
              <a:gd name="connsiteX9" fmla="*/ 137482 w 1804731"/>
              <a:gd name="connsiteY9" fmla="*/ 0 h 1684416"/>
            </a:gdLst>
            <a:rect l="l" t="t" r="r" b="b"/>
            <a:pathLst>
              <a:path w="1804731" h="1684416">
                <a:moveTo>
                  <a:pt x="137482" y="0"/>
                </a:moveTo>
                <a:lnTo>
                  <a:pt x="1355947" y="0"/>
                </a:lnTo>
                <a:lnTo>
                  <a:pt x="1407339" y="38430"/>
                </a:lnTo>
                <a:cubicBezTo>
                  <a:pt x="1650036" y="238722"/>
                  <a:pt x="1804731" y="541837"/>
                  <a:pt x="1804731" y="881082"/>
                </a:cubicBezTo>
                <a:cubicBezTo>
                  <a:pt x="1804731" y="1182634"/>
                  <a:pt x="1682503" y="1455638"/>
                  <a:pt x="1484887" y="1653253"/>
                </a:cubicBezTo>
                <a:lnTo>
                  <a:pt x="1450600" y="1684416"/>
                </a:lnTo>
                <a:lnTo>
                  <a:pt x="137482" y="1684416"/>
                </a:lnTo>
                <a:cubicBezTo>
                  <a:pt x="61553" y="1684416"/>
                  <a:pt x="0" y="1622863"/>
                  <a:pt x="0" y="1546934"/>
                </a:cubicBezTo>
                <a:lnTo>
                  <a:pt x="0" y="137482"/>
                </a:lnTo>
                <a:cubicBezTo>
                  <a:pt x="0" y="61553"/>
                  <a:pt x="61553" y="0"/>
                  <a:pt x="137482" y="0"/>
                </a:cubicBezTo>
                <a:close/>
              </a:path>
            </a:pathLst>
          </a:cu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8027873" y="1465242"/>
            <a:ext cx="3197910" cy="191866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提取地方方言、民俗技艺或饮食特色，用国际化视觉语言重新包装，例如用纪录片手法讲述云南菌子文化，并配以多语字幕和跨文化解读。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683024" y="3836199"/>
            <a:ext cx="5366067" cy="2188096"/>
          </a:xfrm>
          <a:prstGeom prst="roundRect">
            <a:avLst>
              <a:gd name="adj" fmla="val 8162"/>
            </a:avLst>
          </a:prstGeom>
          <a:solidFill>
            <a:schemeClr val="accent2">
              <a:alpha val="1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683025" y="3836199"/>
            <a:ext cx="1714654" cy="2188096"/>
          </a:xfrm>
          <a:custGeom>
            <a:avLst/>
            <a:gdLst>
              <a:gd name="connsiteX0" fmla="*/ 137482 w 1804731"/>
              <a:gd name="connsiteY0" fmla="*/ 0 h 1684416"/>
              <a:gd name="connsiteX1" fmla="*/ 1355947 w 1804731"/>
              <a:gd name="connsiteY1" fmla="*/ 0 h 1684416"/>
              <a:gd name="connsiteX2" fmla="*/ 1407339 w 1804731"/>
              <a:gd name="connsiteY2" fmla="*/ 38430 h 1684416"/>
              <a:gd name="connsiteX3" fmla="*/ 1804731 w 1804731"/>
              <a:gd name="connsiteY3" fmla="*/ 881082 h 1684416"/>
              <a:gd name="connsiteX4" fmla="*/ 1484887 w 1804731"/>
              <a:gd name="connsiteY4" fmla="*/ 1653253 h 1684416"/>
              <a:gd name="connsiteX5" fmla="*/ 1450600 w 1804731"/>
              <a:gd name="connsiteY5" fmla="*/ 1684416 h 1684416"/>
              <a:gd name="connsiteX6" fmla="*/ 137482 w 1804731"/>
              <a:gd name="connsiteY6" fmla="*/ 1684416 h 1684416"/>
              <a:gd name="connsiteX7" fmla="*/ 0 w 1804731"/>
              <a:gd name="connsiteY7" fmla="*/ 1546934 h 1684416"/>
              <a:gd name="connsiteX8" fmla="*/ 0 w 1804731"/>
              <a:gd name="connsiteY8" fmla="*/ 137482 h 1684416"/>
              <a:gd name="connsiteX9" fmla="*/ 137482 w 1804731"/>
              <a:gd name="connsiteY9" fmla="*/ 0 h 1684416"/>
            </a:gdLst>
            <a:rect l="l" t="t" r="r" b="b"/>
            <a:pathLst>
              <a:path w="1804731" h="1684416">
                <a:moveTo>
                  <a:pt x="137482" y="0"/>
                </a:moveTo>
                <a:lnTo>
                  <a:pt x="1355947" y="0"/>
                </a:lnTo>
                <a:lnTo>
                  <a:pt x="1407339" y="38430"/>
                </a:lnTo>
                <a:cubicBezTo>
                  <a:pt x="1650036" y="238722"/>
                  <a:pt x="1804731" y="541837"/>
                  <a:pt x="1804731" y="881082"/>
                </a:cubicBezTo>
                <a:cubicBezTo>
                  <a:pt x="1804731" y="1182634"/>
                  <a:pt x="1682503" y="1455638"/>
                  <a:pt x="1484887" y="1653253"/>
                </a:cubicBezTo>
                <a:lnTo>
                  <a:pt x="1450600" y="1684416"/>
                </a:lnTo>
                <a:lnTo>
                  <a:pt x="137482" y="1684416"/>
                </a:lnTo>
                <a:cubicBezTo>
                  <a:pt x="61553" y="1684416"/>
                  <a:pt x="0" y="1622863"/>
                  <a:pt x="0" y="1546934"/>
                </a:cubicBezTo>
                <a:lnTo>
                  <a:pt x="0" y="137482"/>
                </a:lnTo>
                <a:cubicBezTo>
                  <a:pt x="0" y="61553"/>
                  <a:pt x="61553" y="0"/>
                  <a:pt x="137482" y="0"/>
                </a:cubicBezTo>
                <a:close/>
              </a:path>
            </a:pathLst>
          </a:cu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786991" y="5164145"/>
            <a:ext cx="1506723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967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经典IP与新兴媒介联动</a:t>
            </a:r>
            <a:endParaRPr kumimoji="1" lang="zh-CN" altLang="en-US"/>
          </a:p>
        </p:txBody>
      </p:sp>
      <p:grpSp>
        <p:nvGrpSpPr>
          <p:cNvPr id="12" name=""/>
          <p:cNvGrpSpPr/>
          <p:nvPr/>
        </p:nvGrpSpPr>
        <p:grpSpPr>
          <a:xfrm>
            <a:off x="1162981" y="4296239"/>
            <a:ext cx="754743" cy="754743"/>
            <a:chOff x="1162981" y="4296239"/>
            <a:chExt cx="754743" cy="754743"/>
          </a:xfrm>
        </p:grpSpPr>
        <p:sp>
          <p:nvSpPr>
            <p:cNvPr id="13" name="标题 1"/>
            <p:cNvSpPr txBox="1"/>
            <p:nvPr/>
          </p:nvSpPr>
          <p:spPr>
            <a:xfrm rot="0" flipH="0" flipV="0">
              <a:off x="1162981" y="4296239"/>
              <a:ext cx="754743" cy="754743"/>
            </a:xfrm>
            <a:prstGeom prst="ellipse">
              <a:avLst/>
            </a:prstGeom>
            <a:solidFill>
              <a:schemeClr val="bg1"/>
            </a:solidFill>
            <a:ln w="76200" cap="flat">
              <a:noFill/>
              <a:miter/>
            </a:ln>
            <a:effectLst/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00000"/>
                </a:lnSpc>
              </a:pPr>
              <a:endParaRPr kumimoji="1" lang="zh-CN" altLang="en-US"/>
            </a:p>
          </p:txBody>
        </p:sp>
        <p:sp>
          <p:nvSpPr>
            <p:cNvPr id="14" name="标题 1"/>
            <p:cNvSpPr txBox="1"/>
            <p:nvPr/>
          </p:nvSpPr>
          <p:spPr>
            <a:xfrm rot="0" flipH="0" flipV="0">
              <a:off x="1346542" y="4497899"/>
              <a:ext cx="387621" cy="351423"/>
            </a:xfrm>
            <a:custGeom>
              <a:avLst/>
              <a:gdLst>
                <a:gd name="connsiteX0" fmla="*/ 31770 w 794163"/>
                <a:gd name="connsiteY0" fmla="*/ 656460 h 720001"/>
                <a:gd name="connsiteX1" fmla="*/ 762297 w 794163"/>
                <a:gd name="connsiteY1" fmla="*/ 656460 h 720001"/>
                <a:gd name="connsiteX2" fmla="*/ 794163 w 794163"/>
                <a:gd name="connsiteY2" fmla="*/ 688230 h 720001"/>
                <a:gd name="connsiteX3" fmla="*/ 762392 w 794163"/>
                <a:gd name="connsiteY3" fmla="*/ 720001 h 720001"/>
                <a:gd name="connsiteX4" fmla="*/ 31770 w 794163"/>
                <a:gd name="connsiteY4" fmla="*/ 720001 h 720001"/>
                <a:gd name="connsiteX5" fmla="*/ 0 w 794163"/>
                <a:gd name="connsiteY5" fmla="*/ 688230 h 720001"/>
                <a:gd name="connsiteX6" fmla="*/ 31770 w 794163"/>
                <a:gd name="connsiteY6" fmla="*/ 656460 h 720001"/>
                <a:gd name="connsiteX7" fmla="*/ 613493 w 794163"/>
                <a:gd name="connsiteY7" fmla="*/ 317608 h 720001"/>
                <a:gd name="connsiteX8" fmla="*/ 710048 w 794163"/>
                <a:gd name="connsiteY8" fmla="*/ 317608 h 720001"/>
                <a:gd name="connsiteX9" fmla="*/ 767655 w 794163"/>
                <a:gd name="connsiteY9" fmla="*/ 375216 h 720001"/>
                <a:gd name="connsiteX10" fmla="*/ 767655 w 794163"/>
                <a:gd name="connsiteY10" fmla="*/ 524689 h 720001"/>
                <a:gd name="connsiteX11" fmla="*/ 710048 w 794163"/>
                <a:gd name="connsiteY11" fmla="*/ 582297 h 720001"/>
                <a:gd name="connsiteX12" fmla="*/ 613493 w 794163"/>
                <a:gd name="connsiteY12" fmla="*/ 582297 h 720001"/>
                <a:gd name="connsiteX13" fmla="*/ 555885 w 794163"/>
                <a:gd name="connsiteY13" fmla="*/ 524689 h 720001"/>
                <a:gd name="connsiteX14" fmla="*/ 555885 w 794163"/>
                <a:gd name="connsiteY14" fmla="*/ 375216 h 720001"/>
                <a:gd name="connsiteX15" fmla="*/ 613493 w 794163"/>
                <a:gd name="connsiteY15" fmla="*/ 317608 h 720001"/>
                <a:gd name="connsiteX16" fmla="*/ 84019 w 794163"/>
                <a:gd name="connsiteY16" fmla="*/ 211770 h 720001"/>
                <a:gd name="connsiteX17" fmla="*/ 180574 w 794163"/>
                <a:gd name="connsiteY17" fmla="*/ 211770 h 720001"/>
                <a:gd name="connsiteX18" fmla="*/ 238182 w 794163"/>
                <a:gd name="connsiteY18" fmla="*/ 269282 h 720001"/>
                <a:gd name="connsiteX19" fmla="*/ 238182 w 794163"/>
                <a:gd name="connsiteY19" fmla="*/ 524785 h 720001"/>
                <a:gd name="connsiteX20" fmla="*/ 180574 w 794163"/>
                <a:gd name="connsiteY20" fmla="*/ 582393 h 720001"/>
                <a:gd name="connsiteX21" fmla="*/ 84019 w 794163"/>
                <a:gd name="connsiteY21" fmla="*/ 582393 h 720001"/>
                <a:gd name="connsiteX22" fmla="*/ 26411 w 794163"/>
                <a:gd name="connsiteY22" fmla="*/ 524785 h 720001"/>
                <a:gd name="connsiteX23" fmla="*/ 26411 w 794163"/>
                <a:gd name="connsiteY23" fmla="*/ 269378 h 720001"/>
                <a:gd name="connsiteX24" fmla="*/ 84019 w 794163"/>
                <a:gd name="connsiteY24" fmla="*/ 211770 h 720001"/>
                <a:gd name="connsiteX25" fmla="*/ 348708 w 794163"/>
                <a:gd name="connsiteY25" fmla="*/ 0 h 720001"/>
                <a:gd name="connsiteX26" fmla="*/ 445359 w 794163"/>
                <a:gd name="connsiteY26" fmla="*/ 0 h 720001"/>
                <a:gd name="connsiteX27" fmla="*/ 502871 w 794163"/>
                <a:gd name="connsiteY27" fmla="*/ 57607 h 720001"/>
                <a:gd name="connsiteX28" fmla="*/ 502871 w 794163"/>
                <a:gd name="connsiteY28" fmla="*/ 524785 h 720001"/>
                <a:gd name="connsiteX29" fmla="*/ 445263 w 794163"/>
                <a:gd name="connsiteY29" fmla="*/ 582393 h 720001"/>
                <a:gd name="connsiteX30" fmla="*/ 348708 w 794163"/>
                <a:gd name="connsiteY30" fmla="*/ 582393 h 720001"/>
                <a:gd name="connsiteX31" fmla="*/ 291100 w 794163"/>
                <a:gd name="connsiteY31" fmla="*/ 524785 h 720001"/>
                <a:gd name="connsiteX32" fmla="*/ 291100 w 794163"/>
                <a:gd name="connsiteY32" fmla="*/ 57607 h 720001"/>
                <a:gd name="connsiteX33" fmla="*/ 348708 w 794163"/>
                <a:gd name="connsiteY33" fmla="*/ 0 h 720001"/>
              </a:gdLst>
              <a:rect l="l" t="t" r="r" b="b"/>
              <a:pathLst>
                <a:path w="794163" h="720001">
                  <a:moveTo>
                    <a:pt x="31770" y="656460"/>
                  </a:moveTo>
                  <a:lnTo>
                    <a:pt x="762297" y="656460"/>
                  </a:lnTo>
                  <a:cubicBezTo>
                    <a:pt x="779904" y="656460"/>
                    <a:pt x="794067" y="670622"/>
                    <a:pt x="794163" y="688230"/>
                  </a:cubicBezTo>
                  <a:cubicBezTo>
                    <a:pt x="794163" y="705742"/>
                    <a:pt x="779904" y="720001"/>
                    <a:pt x="762392" y="720001"/>
                  </a:cubicBezTo>
                  <a:lnTo>
                    <a:pt x="31770" y="720001"/>
                  </a:lnTo>
                  <a:cubicBezTo>
                    <a:pt x="14258" y="720001"/>
                    <a:pt x="0" y="705742"/>
                    <a:pt x="0" y="688230"/>
                  </a:cubicBezTo>
                  <a:cubicBezTo>
                    <a:pt x="0" y="670718"/>
                    <a:pt x="14258" y="656460"/>
                    <a:pt x="31770" y="656460"/>
                  </a:cubicBezTo>
                  <a:close/>
                  <a:moveTo>
                    <a:pt x="613493" y="317608"/>
                  </a:moveTo>
                  <a:lnTo>
                    <a:pt x="710048" y="317608"/>
                  </a:lnTo>
                  <a:cubicBezTo>
                    <a:pt x="741818" y="317608"/>
                    <a:pt x="767655" y="343445"/>
                    <a:pt x="767655" y="375216"/>
                  </a:cubicBezTo>
                  <a:lnTo>
                    <a:pt x="767655" y="524689"/>
                  </a:lnTo>
                  <a:cubicBezTo>
                    <a:pt x="767655" y="556364"/>
                    <a:pt x="741723" y="582297"/>
                    <a:pt x="710048" y="582297"/>
                  </a:cubicBezTo>
                  <a:lnTo>
                    <a:pt x="613493" y="582297"/>
                  </a:lnTo>
                  <a:cubicBezTo>
                    <a:pt x="581818" y="582297"/>
                    <a:pt x="555885" y="556364"/>
                    <a:pt x="555885" y="524689"/>
                  </a:cubicBezTo>
                  <a:lnTo>
                    <a:pt x="555885" y="375216"/>
                  </a:lnTo>
                  <a:cubicBezTo>
                    <a:pt x="555885" y="343349"/>
                    <a:pt x="581722" y="317608"/>
                    <a:pt x="613493" y="317608"/>
                  </a:cubicBezTo>
                  <a:close/>
                  <a:moveTo>
                    <a:pt x="84019" y="211770"/>
                  </a:moveTo>
                  <a:lnTo>
                    <a:pt x="180574" y="211770"/>
                  </a:lnTo>
                  <a:cubicBezTo>
                    <a:pt x="212440" y="211770"/>
                    <a:pt x="238182" y="237512"/>
                    <a:pt x="238182" y="269282"/>
                  </a:cubicBezTo>
                  <a:lnTo>
                    <a:pt x="238182" y="524785"/>
                  </a:lnTo>
                  <a:cubicBezTo>
                    <a:pt x="238182" y="556460"/>
                    <a:pt x="212248" y="582393"/>
                    <a:pt x="180574" y="582393"/>
                  </a:cubicBezTo>
                  <a:lnTo>
                    <a:pt x="84019" y="582393"/>
                  </a:lnTo>
                  <a:cubicBezTo>
                    <a:pt x="52344" y="582393"/>
                    <a:pt x="26411" y="556460"/>
                    <a:pt x="26411" y="524785"/>
                  </a:cubicBezTo>
                  <a:lnTo>
                    <a:pt x="26411" y="269378"/>
                  </a:lnTo>
                  <a:cubicBezTo>
                    <a:pt x="26411" y="237512"/>
                    <a:pt x="52248" y="211770"/>
                    <a:pt x="84019" y="211770"/>
                  </a:cubicBezTo>
                  <a:close/>
                  <a:moveTo>
                    <a:pt x="348708" y="0"/>
                  </a:moveTo>
                  <a:lnTo>
                    <a:pt x="445359" y="0"/>
                  </a:lnTo>
                  <a:cubicBezTo>
                    <a:pt x="477129" y="0"/>
                    <a:pt x="502871" y="25741"/>
                    <a:pt x="502871" y="57607"/>
                  </a:cubicBezTo>
                  <a:lnTo>
                    <a:pt x="502871" y="524785"/>
                  </a:lnTo>
                  <a:cubicBezTo>
                    <a:pt x="502871" y="556460"/>
                    <a:pt x="476937" y="582393"/>
                    <a:pt x="445263" y="582393"/>
                  </a:cubicBezTo>
                  <a:lnTo>
                    <a:pt x="348708" y="582393"/>
                  </a:lnTo>
                  <a:cubicBezTo>
                    <a:pt x="317033" y="582393"/>
                    <a:pt x="291100" y="556460"/>
                    <a:pt x="291100" y="524785"/>
                  </a:cubicBezTo>
                  <a:lnTo>
                    <a:pt x="291100" y="57607"/>
                  </a:lnTo>
                  <a:cubicBezTo>
                    <a:pt x="291100" y="25741"/>
                    <a:pt x="316937" y="0"/>
                    <a:pt x="348708" y="0"/>
                  </a:cubicBezTo>
                  <a:close/>
                </a:path>
              </a:pathLst>
            </a:custGeom>
            <a:solidFill>
              <a:schemeClr val="accent2"/>
            </a:solidFill>
            <a:ln w="1860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00000"/>
                </a:lnSpc>
              </a:pPr>
              <a:endParaRPr kumimoji="1" lang="zh-CN" altLang="en-US"/>
            </a:p>
          </p:txBody>
        </p:sp>
      </p:grpSp>
      <p:sp>
        <p:nvSpPr>
          <p:cNvPr id="15" name="标题 1"/>
          <p:cNvSpPr txBox="1"/>
          <p:nvPr/>
        </p:nvSpPr>
        <p:spPr>
          <a:xfrm rot="0" flipH="0" flipV="0">
            <a:off x="2558064" y="3977621"/>
            <a:ext cx="3197910" cy="191866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将文学名著、老电影或怀旧动漫通过播客、AR滤镜或互动小说等形式再创作，如《红楼梦》角色化身虚拟主播，实现经典内容的当代转译。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6152833" y="3836199"/>
            <a:ext cx="5366067" cy="2188096"/>
          </a:xfrm>
          <a:prstGeom prst="roundRect">
            <a:avLst>
              <a:gd name="adj" fmla="val 8162"/>
            </a:avLst>
          </a:prstGeom>
          <a:solidFill>
            <a:schemeClr val="accent1">
              <a:lumMod val="20000"/>
              <a:lumOff val="80000"/>
              <a:alpha val="5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6152834" y="3836199"/>
            <a:ext cx="1714654" cy="2188096"/>
          </a:xfrm>
          <a:custGeom>
            <a:avLst/>
            <a:gdLst>
              <a:gd name="connsiteX0" fmla="*/ 137482 w 1804731"/>
              <a:gd name="connsiteY0" fmla="*/ 0 h 1684416"/>
              <a:gd name="connsiteX1" fmla="*/ 1355947 w 1804731"/>
              <a:gd name="connsiteY1" fmla="*/ 0 h 1684416"/>
              <a:gd name="connsiteX2" fmla="*/ 1407339 w 1804731"/>
              <a:gd name="connsiteY2" fmla="*/ 38430 h 1684416"/>
              <a:gd name="connsiteX3" fmla="*/ 1804731 w 1804731"/>
              <a:gd name="connsiteY3" fmla="*/ 881082 h 1684416"/>
              <a:gd name="connsiteX4" fmla="*/ 1484887 w 1804731"/>
              <a:gd name="connsiteY4" fmla="*/ 1653253 h 1684416"/>
              <a:gd name="connsiteX5" fmla="*/ 1450600 w 1804731"/>
              <a:gd name="connsiteY5" fmla="*/ 1684416 h 1684416"/>
              <a:gd name="connsiteX6" fmla="*/ 137482 w 1804731"/>
              <a:gd name="connsiteY6" fmla="*/ 1684416 h 1684416"/>
              <a:gd name="connsiteX7" fmla="*/ 0 w 1804731"/>
              <a:gd name="connsiteY7" fmla="*/ 1546934 h 1684416"/>
              <a:gd name="connsiteX8" fmla="*/ 0 w 1804731"/>
              <a:gd name="connsiteY8" fmla="*/ 137482 h 1684416"/>
              <a:gd name="connsiteX9" fmla="*/ 137482 w 1804731"/>
              <a:gd name="connsiteY9" fmla="*/ 0 h 1684416"/>
            </a:gdLst>
            <a:rect l="l" t="t" r="r" b="b"/>
            <a:pathLst>
              <a:path w="1804731" h="1684416">
                <a:moveTo>
                  <a:pt x="137482" y="0"/>
                </a:moveTo>
                <a:lnTo>
                  <a:pt x="1355947" y="0"/>
                </a:lnTo>
                <a:lnTo>
                  <a:pt x="1407339" y="38430"/>
                </a:lnTo>
                <a:cubicBezTo>
                  <a:pt x="1650036" y="238722"/>
                  <a:pt x="1804731" y="541837"/>
                  <a:pt x="1804731" y="881082"/>
                </a:cubicBezTo>
                <a:cubicBezTo>
                  <a:pt x="1804731" y="1182634"/>
                  <a:pt x="1682503" y="1455638"/>
                  <a:pt x="1484887" y="1653253"/>
                </a:cubicBezTo>
                <a:lnTo>
                  <a:pt x="1450600" y="1684416"/>
                </a:lnTo>
                <a:lnTo>
                  <a:pt x="137482" y="1684416"/>
                </a:lnTo>
                <a:cubicBezTo>
                  <a:pt x="61553" y="1684416"/>
                  <a:pt x="0" y="1622863"/>
                  <a:pt x="0" y="1546934"/>
                </a:cubicBezTo>
                <a:lnTo>
                  <a:pt x="0" y="137482"/>
                </a:lnTo>
                <a:cubicBezTo>
                  <a:pt x="0" y="61553"/>
                  <a:pt x="61553" y="0"/>
                  <a:pt x="137482" y="0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8027873" y="3977621"/>
            <a:ext cx="3197910" cy="191866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借鉴二次元、蒸汽波、Y2K等亚文化视觉或语言风格，融入美妆、家居或职场话题中，形成反差感强且具传播力的内容组合。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6256800" y="5164145"/>
            <a:ext cx="1506723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967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亚文化符号进入主流叙事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6632790" y="4296239"/>
            <a:ext cx="754743" cy="754743"/>
          </a:xfrm>
          <a:prstGeom prst="ellipse">
            <a:avLst/>
          </a:prstGeom>
          <a:solidFill>
            <a:schemeClr val="bg1"/>
          </a:solidFill>
          <a:ln w="762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6807412" y="4486053"/>
            <a:ext cx="405499" cy="375115"/>
          </a:xfrm>
          <a:custGeom>
            <a:avLst/>
            <a:gdLst>
              <a:gd name="connsiteX0" fmla="*/ 2136435 w 5834559"/>
              <a:gd name="connsiteY0" fmla="*/ 643126 h 5397372"/>
              <a:gd name="connsiteX1" fmla="*/ 3716657 w 5834559"/>
              <a:gd name="connsiteY1" fmla="*/ 643126 h 5397372"/>
              <a:gd name="connsiteX2" fmla="*/ 3716657 w 5834559"/>
              <a:gd name="connsiteY2" fmla="*/ 1064855 h 5397372"/>
              <a:gd name="connsiteX3" fmla="*/ 2136435 w 5834559"/>
              <a:gd name="connsiteY3" fmla="*/ 1064855 h 5397372"/>
              <a:gd name="connsiteX4" fmla="*/ 693741 w 5834559"/>
              <a:gd name="connsiteY4" fmla="*/ 643126 h 5397372"/>
              <a:gd name="connsiteX5" fmla="*/ 1550121 w 5834559"/>
              <a:gd name="connsiteY5" fmla="*/ 643126 h 5397372"/>
              <a:gd name="connsiteX6" fmla="*/ 1550121 w 5834559"/>
              <a:gd name="connsiteY6" fmla="*/ 1064855 h 5397372"/>
              <a:gd name="connsiteX7" fmla="*/ 693741 w 5834559"/>
              <a:gd name="connsiteY7" fmla="*/ 1064855 h 5397372"/>
              <a:gd name="connsiteX8" fmla="*/ 421729 w 5834559"/>
              <a:gd name="connsiteY8" fmla="*/ 1336867 h 5397372"/>
              <a:gd name="connsiteX9" fmla="*/ 421729 w 5834559"/>
              <a:gd name="connsiteY9" fmla="*/ 2079805 h 5397372"/>
              <a:gd name="connsiteX10" fmla="*/ 5412133 w 5834559"/>
              <a:gd name="connsiteY10" fmla="*/ 2079805 h 5397372"/>
              <a:gd name="connsiteX11" fmla="*/ 5412133 w 5834559"/>
              <a:gd name="connsiteY11" fmla="*/ 1336867 h 5397372"/>
              <a:gd name="connsiteX12" fmla="*/ 5140113 w 5834559"/>
              <a:gd name="connsiteY12" fmla="*/ 1064855 h 5397372"/>
              <a:gd name="connsiteX13" fmla="*/ 4302971 w 5834559"/>
              <a:gd name="connsiteY13" fmla="*/ 1064855 h 5397372"/>
              <a:gd name="connsiteX14" fmla="*/ 4302971 w 5834559"/>
              <a:gd name="connsiteY14" fmla="*/ 643126 h 5397372"/>
              <a:gd name="connsiteX15" fmla="*/ 5140113 w 5834559"/>
              <a:gd name="connsiteY15" fmla="*/ 643126 h 5397372"/>
              <a:gd name="connsiteX16" fmla="*/ 5834559 w 5834559"/>
              <a:gd name="connsiteY16" fmla="*/ 1336867 h 5397372"/>
              <a:gd name="connsiteX17" fmla="*/ 5834559 w 5834559"/>
              <a:gd name="connsiteY17" fmla="*/ 4703631 h 5397372"/>
              <a:gd name="connsiteX18" fmla="*/ 5140818 w 5834559"/>
              <a:gd name="connsiteY18" fmla="*/ 5397372 h 5397372"/>
              <a:gd name="connsiteX19" fmla="*/ 693741 w 5834559"/>
              <a:gd name="connsiteY19" fmla="*/ 5397372 h 5397372"/>
              <a:gd name="connsiteX20" fmla="*/ 0 w 5834559"/>
              <a:gd name="connsiteY20" fmla="*/ 4703631 h 5397372"/>
              <a:gd name="connsiteX21" fmla="*/ 0 w 5834559"/>
              <a:gd name="connsiteY21" fmla="*/ 2501529 h 5397372"/>
              <a:gd name="connsiteX22" fmla="*/ 0 w 5834559"/>
              <a:gd name="connsiteY22" fmla="*/ 2079805 h 5397372"/>
              <a:gd name="connsiteX23" fmla="*/ 0 w 5834559"/>
              <a:gd name="connsiteY23" fmla="*/ 1336867 h 5397372"/>
              <a:gd name="connsiteX24" fmla="*/ 693741 w 5834559"/>
              <a:gd name="connsiteY24" fmla="*/ 643126 h 5397372"/>
              <a:gd name="connsiteX25" fmla="*/ 3997242 w 5834559"/>
              <a:gd name="connsiteY25" fmla="*/ 0 h 5397372"/>
              <a:gd name="connsiteX26" fmla="*/ 4208106 w 5834559"/>
              <a:gd name="connsiteY26" fmla="*/ 210864 h 5397372"/>
              <a:gd name="connsiteX27" fmla="*/ 4208106 w 5834559"/>
              <a:gd name="connsiteY27" fmla="*/ 1506961 h 5397372"/>
              <a:gd name="connsiteX28" fmla="*/ 3997242 w 5834559"/>
              <a:gd name="connsiteY28" fmla="*/ 1718528 h 5397372"/>
              <a:gd name="connsiteX29" fmla="*/ 3786378 w 5834559"/>
              <a:gd name="connsiteY29" fmla="*/ 1507664 h 5397372"/>
              <a:gd name="connsiteX30" fmla="*/ 3786378 w 5834559"/>
              <a:gd name="connsiteY30" fmla="*/ 210864 h 5397372"/>
              <a:gd name="connsiteX31" fmla="*/ 3997242 w 5834559"/>
              <a:gd name="connsiteY31" fmla="*/ 0 h 5397372"/>
              <a:gd name="connsiteX32" fmla="*/ 1836609 w 5834559"/>
              <a:gd name="connsiteY32" fmla="*/ 0 h 5397372"/>
              <a:gd name="connsiteX33" fmla="*/ 2047469 w 5834559"/>
              <a:gd name="connsiteY33" fmla="*/ 210864 h 5397372"/>
              <a:gd name="connsiteX34" fmla="*/ 2047469 w 5834559"/>
              <a:gd name="connsiteY34" fmla="*/ 1506961 h 5397372"/>
              <a:gd name="connsiteX35" fmla="*/ 1836609 w 5834559"/>
              <a:gd name="connsiteY35" fmla="*/ 1718528 h 5397372"/>
              <a:gd name="connsiteX36" fmla="*/ 1625745 w 5834559"/>
              <a:gd name="connsiteY36" fmla="*/ 1507664 h 5397372"/>
              <a:gd name="connsiteX37" fmla="*/ 1625745 w 5834559"/>
              <a:gd name="connsiteY37" fmla="*/ 210864 h 5397372"/>
              <a:gd name="connsiteX38" fmla="*/ 1836609 w 5834559"/>
              <a:gd name="connsiteY38" fmla="*/ 0 h 5397372"/>
            </a:gdLst>
            <a:rect l="l" t="t" r="r" b="b"/>
            <a:pathLst>
              <a:path w="5834559" h="5397372">
                <a:moveTo>
                  <a:pt x="2136435" y="643126"/>
                </a:moveTo>
                <a:lnTo>
                  <a:pt x="3716657" y="643126"/>
                </a:lnTo>
                <a:lnTo>
                  <a:pt x="3716657" y="1064855"/>
                </a:lnTo>
                <a:lnTo>
                  <a:pt x="2136435" y="1064855"/>
                </a:lnTo>
                <a:close/>
                <a:moveTo>
                  <a:pt x="693741" y="643126"/>
                </a:moveTo>
                <a:lnTo>
                  <a:pt x="1550121" y="643126"/>
                </a:lnTo>
                <a:lnTo>
                  <a:pt x="1550121" y="1064855"/>
                </a:lnTo>
                <a:lnTo>
                  <a:pt x="693741" y="1064855"/>
                </a:lnTo>
                <a:cubicBezTo>
                  <a:pt x="543320" y="1064855"/>
                  <a:pt x="421729" y="1187151"/>
                  <a:pt x="421729" y="1336867"/>
                </a:cubicBezTo>
                <a:lnTo>
                  <a:pt x="421729" y="2079805"/>
                </a:lnTo>
                <a:lnTo>
                  <a:pt x="5412133" y="2079805"/>
                </a:lnTo>
                <a:lnTo>
                  <a:pt x="5412133" y="1336867"/>
                </a:lnTo>
                <a:cubicBezTo>
                  <a:pt x="5412133" y="1186446"/>
                  <a:pt x="5289830" y="1064855"/>
                  <a:pt x="5140113" y="1064855"/>
                </a:cubicBezTo>
                <a:lnTo>
                  <a:pt x="4302971" y="1064855"/>
                </a:lnTo>
                <a:lnTo>
                  <a:pt x="4302971" y="643126"/>
                </a:lnTo>
                <a:lnTo>
                  <a:pt x="5140113" y="643126"/>
                </a:lnTo>
                <a:cubicBezTo>
                  <a:pt x="5523184" y="643126"/>
                  <a:pt x="5833854" y="953797"/>
                  <a:pt x="5834559" y="1336867"/>
                </a:cubicBezTo>
                <a:lnTo>
                  <a:pt x="5834559" y="4703631"/>
                </a:lnTo>
                <a:cubicBezTo>
                  <a:pt x="5834559" y="5085292"/>
                  <a:pt x="5522479" y="5397372"/>
                  <a:pt x="5140818" y="5397372"/>
                </a:cubicBezTo>
                <a:lnTo>
                  <a:pt x="693741" y="5397372"/>
                </a:lnTo>
                <a:cubicBezTo>
                  <a:pt x="312080" y="5397372"/>
                  <a:pt x="0" y="5085292"/>
                  <a:pt x="0" y="4703631"/>
                </a:cubicBezTo>
                <a:lnTo>
                  <a:pt x="0" y="2501529"/>
                </a:lnTo>
                <a:lnTo>
                  <a:pt x="0" y="2079805"/>
                </a:lnTo>
                <a:lnTo>
                  <a:pt x="0" y="1336867"/>
                </a:lnTo>
                <a:cubicBezTo>
                  <a:pt x="0" y="953797"/>
                  <a:pt x="310671" y="643126"/>
                  <a:pt x="693741" y="643126"/>
                </a:cubicBezTo>
                <a:close/>
                <a:moveTo>
                  <a:pt x="3997242" y="0"/>
                </a:moveTo>
                <a:cubicBezTo>
                  <a:pt x="4113920" y="0"/>
                  <a:pt x="4208106" y="94186"/>
                  <a:pt x="4208106" y="210864"/>
                </a:cubicBezTo>
                <a:lnTo>
                  <a:pt x="4208106" y="1506961"/>
                </a:lnTo>
                <a:cubicBezTo>
                  <a:pt x="4208106" y="1623639"/>
                  <a:pt x="4113920" y="1718528"/>
                  <a:pt x="3997242" y="1718528"/>
                </a:cubicBezTo>
                <a:cubicBezTo>
                  <a:pt x="3880564" y="1718528"/>
                  <a:pt x="3786378" y="1624342"/>
                  <a:pt x="3786378" y="1507664"/>
                </a:cubicBezTo>
                <a:lnTo>
                  <a:pt x="3786378" y="210864"/>
                </a:lnTo>
                <a:cubicBezTo>
                  <a:pt x="3786378" y="94186"/>
                  <a:pt x="3880564" y="0"/>
                  <a:pt x="3997242" y="0"/>
                </a:cubicBezTo>
                <a:close/>
                <a:moveTo>
                  <a:pt x="1836609" y="0"/>
                </a:moveTo>
                <a:cubicBezTo>
                  <a:pt x="1953287" y="0"/>
                  <a:pt x="2047469" y="94186"/>
                  <a:pt x="2047469" y="210864"/>
                </a:cubicBezTo>
                <a:lnTo>
                  <a:pt x="2047469" y="1506961"/>
                </a:lnTo>
                <a:cubicBezTo>
                  <a:pt x="2047469" y="1623639"/>
                  <a:pt x="1953287" y="1718528"/>
                  <a:pt x="1836609" y="1718528"/>
                </a:cubicBezTo>
                <a:cubicBezTo>
                  <a:pt x="1719932" y="1718528"/>
                  <a:pt x="1625745" y="1624342"/>
                  <a:pt x="1625745" y="1507664"/>
                </a:cubicBezTo>
                <a:lnTo>
                  <a:pt x="1625745" y="210864"/>
                </a:lnTo>
                <a:cubicBezTo>
                  <a:pt x="1625745" y="94186"/>
                  <a:pt x="1719932" y="0"/>
                  <a:pt x="1836609" y="0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6256800" y="2651766"/>
            <a:ext cx="1506723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967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地域文化与全球语境对话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0" flipH="0" flipV="0">
            <a:off x="6632790" y="1783860"/>
            <a:ext cx="754743" cy="754743"/>
          </a:xfrm>
          <a:prstGeom prst="ellipse">
            <a:avLst/>
          </a:prstGeom>
          <a:solidFill>
            <a:schemeClr val="bg1"/>
          </a:solidFill>
          <a:ln w="762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0" flipH="0" flipV="0">
            <a:off x="6822603" y="1973673"/>
            <a:ext cx="375116" cy="375116"/>
          </a:xfrm>
          <a:custGeom>
            <a:avLst/>
            <a:gdLst>
              <a:gd name="connsiteX0" fmla="*/ 457070 w 720001"/>
              <a:gd name="connsiteY0" fmla="*/ 57166 h 720001"/>
              <a:gd name="connsiteX1" fmla="*/ 457070 w 720001"/>
              <a:gd name="connsiteY1" fmla="*/ 263017 h 720001"/>
              <a:gd name="connsiteX2" fmla="*/ 662921 w 720001"/>
              <a:gd name="connsiteY2" fmla="*/ 263017 h 720001"/>
              <a:gd name="connsiteX3" fmla="*/ 647393 w 720001"/>
              <a:gd name="connsiteY3" fmla="*/ 212704 h 720001"/>
              <a:gd name="connsiteX4" fmla="*/ 591008 w 720001"/>
              <a:gd name="connsiteY4" fmla="*/ 129080 h 720001"/>
              <a:gd name="connsiteX5" fmla="*/ 507383 w 720001"/>
              <a:gd name="connsiteY5" fmla="*/ 72694 h 720001"/>
              <a:gd name="connsiteX6" fmla="*/ 457070 w 720001"/>
              <a:gd name="connsiteY6" fmla="*/ 57166 h 720001"/>
              <a:gd name="connsiteX7" fmla="*/ 405022 w 720001"/>
              <a:gd name="connsiteY7" fmla="*/ 0 h 720001"/>
              <a:gd name="connsiteX8" fmla="*/ 720001 w 720001"/>
              <a:gd name="connsiteY8" fmla="*/ 314979 h 720001"/>
              <a:gd name="connsiteX9" fmla="*/ 405022 w 720001"/>
              <a:gd name="connsiteY9" fmla="*/ 314979 h 720001"/>
              <a:gd name="connsiteX10" fmla="*/ 360000 w 720001"/>
              <a:gd name="connsiteY10" fmla="*/ 0 h 720001"/>
              <a:gd name="connsiteX11" fmla="*/ 360000 w 720001"/>
              <a:gd name="connsiteY11" fmla="*/ 360000 h 720001"/>
              <a:gd name="connsiteX12" fmla="*/ 720000 w 720001"/>
              <a:gd name="connsiteY12" fmla="*/ 360000 h 720001"/>
              <a:gd name="connsiteX13" fmla="*/ 360000 w 720001"/>
              <a:gd name="connsiteY13" fmla="*/ 720001 h 720001"/>
              <a:gd name="connsiteX14" fmla="*/ 0 w 720001"/>
              <a:gd name="connsiteY14" fmla="*/ 360000 h 720001"/>
              <a:gd name="connsiteX15" fmla="*/ 360000 w 720001"/>
              <a:gd name="connsiteY15" fmla="*/ 0 h 720001"/>
            </a:gdLst>
            <a:rect l="l" t="t" r="r" b="b"/>
            <a:pathLst>
              <a:path w="720001" h="720001">
                <a:moveTo>
                  <a:pt x="457070" y="57166"/>
                </a:moveTo>
                <a:lnTo>
                  <a:pt x="457070" y="263017"/>
                </a:lnTo>
                <a:lnTo>
                  <a:pt x="662921" y="263017"/>
                </a:lnTo>
                <a:cubicBezTo>
                  <a:pt x="659451" y="245755"/>
                  <a:pt x="654246" y="229012"/>
                  <a:pt x="647393" y="212704"/>
                </a:cubicBezTo>
                <a:cubicBezTo>
                  <a:pt x="634121" y="181388"/>
                  <a:pt x="615210" y="153282"/>
                  <a:pt x="591008" y="129080"/>
                </a:cubicBezTo>
                <a:cubicBezTo>
                  <a:pt x="566806" y="104878"/>
                  <a:pt x="538699" y="85967"/>
                  <a:pt x="507383" y="72694"/>
                </a:cubicBezTo>
                <a:cubicBezTo>
                  <a:pt x="491075" y="65755"/>
                  <a:pt x="474246" y="60637"/>
                  <a:pt x="457070" y="57166"/>
                </a:cubicBezTo>
                <a:close/>
                <a:moveTo>
                  <a:pt x="405022" y="0"/>
                </a:moveTo>
                <a:cubicBezTo>
                  <a:pt x="578950" y="0"/>
                  <a:pt x="720001" y="141051"/>
                  <a:pt x="720001" y="314979"/>
                </a:cubicBezTo>
                <a:lnTo>
                  <a:pt x="405022" y="314979"/>
                </a:lnTo>
                <a:close/>
                <a:moveTo>
                  <a:pt x="360000" y="0"/>
                </a:moveTo>
                <a:lnTo>
                  <a:pt x="360000" y="360000"/>
                </a:lnTo>
                <a:lnTo>
                  <a:pt x="720000" y="360000"/>
                </a:lnTo>
                <a:cubicBezTo>
                  <a:pt x="720000" y="558825"/>
                  <a:pt x="558824" y="720001"/>
                  <a:pt x="360000" y="720001"/>
                </a:cubicBezTo>
                <a:cubicBezTo>
                  <a:pt x="161176" y="720001"/>
                  <a:pt x="0" y="558825"/>
                  <a:pt x="0" y="360000"/>
                </a:cubicBezTo>
                <a:cubicBezTo>
                  <a:pt x="0" y="161176"/>
                  <a:pt x="161176" y="0"/>
                  <a:pt x="360000" y="0"/>
                </a:cubicBezTo>
                <a:close/>
              </a:path>
            </a:pathLst>
          </a:custGeom>
          <a:solidFill>
            <a:schemeClr val="accent2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0" flipH="0" flipV="0">
            <a:off x="786991" y="2651766"/>
            <a:ext cx="1506723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967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传统节庆与当代潮流融合</a:t>
            </a: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 rot="0" flipH="0" flipV="0">
            <a:off x="1162981" y="1783860"/>
            <a:ext cx="754743" cy="754743"/>
          </a:xfrm>
          <a:prstGeom prst="ellipse">
            <a:avLst/>
          </a:prstGeom>
          <a:solidFill>
            <a:schemeClr val="bg1"/>
          </a:solidFill>
          <a:ln w="762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 rot="0" flipH="1" flipV="1">
            <a:off x="1346542" y="1973673"/>
            <a:ext cx="387621" cy="375116"/>
          </a:xfrm>
          <a:custGeom>
            <a:avLst/>
            <a:gdLst>
              <a:gd name="connsiteX0" fmla="*/ 311954 w 744004"/>
              <a:gd name="connsiteY0" fmla="*/ 337123 h 720001"/>
              <a:gd name="connsiteX1" fmla="*/ 168770 w 744004"/>
              <a:gd name="connsiteY1" fmla="*/ 337123 h 720001"/>
              <a:gd name="connsiteX2" fmla="*/ 49673 w 744004"/>
              <a:gd name="connsiteY2" fmla="*/ 287618 h 720001"/>
              <a:gd name="connsiteX3" fmla="*/ 167 w 744004"/>
              <a:gd name="connsiteY3" fmla="*/ 168520 h 720001"/>
              <a:gd name="connsiteX4" fmla="*/ 49590 w 744004"/>
              <a:gd name="connsiteY4" fmla="*/ 49507 h 720001"/>
              <a:gd name="connsiteX5" fmla="*/ 168687 w 744004"/>
              <a:gd name="connsiteY5" fmla="*/ 0 h 720001"/>
              <a:gd name="connsiteX6" fmla="*/ 287784 w 744004"/>
              <a:gd name="connsiteY6" fmla="*/ 49507 h 720001"/>
              <a:gd name="connsiteX7" fmla="*/ 337290 w 744004"/>
              <a:gd name="connsiteY7" fmla="*/ 168604 h 720001"/>
              <a:gd name="connsiteX8" fmla="*/ 337290 w 744004"/>
              <a:gd name="connsiteY8" fmla="*/ 311787 h 720001"/>
              <a:gd name="connsiteX9" fmla="*/ 311954 w 744004"/>
              <a:gd name="connsiteY9" fmla="*/ 337123 h 720001"/>
              <a:gd name="connsiteX10" fmla="*/ 575401 w 744004"/>
              <a:gd name="connsiteY10" fmla="*/ 337207 h 720001"/>
              <a:gd name="connsiteX11" fmla="*/ 432218 w 744004"/>
              <a:gd name="connsiteY11" fmla="*/ 337207 h 720001"/>
              <a:gd name="connsiteX12" fmla="*/ 406882 w 744004"/>
              <a:gd name="connsiteY12" fmla="*/ 311870 h 720001"/>
              <a:gd name="connsiteX13" fmla="*/ 406882 w 744004"/>
              <a:gd name="connsiteY13" fmla="*/ 168687 h 720001"/>
              <a:gd name="connsiteX14" fmla="*/ 456387 w 744004"/>
              <a:gd name="connsiteY14" fmla="*/ 49590 h 720001"/>
              <a:gd name="connsiteX15" fmla="*/ 575401 w 744004"/>
              <a:gd name="connsiteY15" fmla="*/ 0 h 720001"/>
              <a:gd name="connsiteX16" fmla="*/ 694498 w 744004"/>
              <a:gd name="connsiteY16" fmla="*/ 49507 h 720001"/>
              <a:gd name="connsiteX17" fmla="*/ 744004 w 744004"/>
              <a:gd name="connsiteY17" fmla="*/ 168604 h 720001"/>
              <a:gd name="connsiteX18" fmla="*/ 694498 w 744004"/>
              <a:gd name="connsiteY18" fmla="*/ 287701 h 720001"/>
              <a:gd name="connsiteX19" fmla="*/ 575401 w 744004"/>
              <a:gd name="connsiteY19" fmla="*/ 337207 h 720001"/>
              <a:gd name="connsiteX20" fmla="*/ 168604 w 744004"/>
              <a:gd name="connsiteY20" fmla="*/ 720001 h 720001"/>
              <a:gd name="connsiteX21" fmla="*/ 49507 w 744004"/>
              <a:gd name="connsiteY21" fmla="*/ 670495 h 720001"/>
              <a:gd name="connsiteX22" fmla="*/ 0 w 744004"/>
              <a:gd name="connsiteY22" fmla="*/ 551398 h 720001"/>
              <a:gd name="connsiteX23" fmla="*/ 49507 w 744004"/>
              <a:gd name="connsiteY23" fmla="*/ 432301 h 720001"/>
              <a:gd name="connsiteX24" fmla="*/ 168687 w 744004"/>
              <a:gd name="connsiteY24" fmla="*/ 382879 h 720001"/>
              <a:gd name="connsiteX25" fmla="*/ 311871 w 744004"/>
              <a:gd name="connsiteY25" fmla="*/ 382879 h 720001"/>
              <a:gd name="connsiteX26" fmla="*/ 337207 w 744004"/>
              <a:gd name="connsiteY26" fmla="*/ 408215 h 720001"/>
              <a:gd name="connsiteX27" fmla="*/ 337207 w 744004"/>
              <a:gd name="connsiteY27" fmla="*/ 551398 h 720001"/>
              <a:gd name="connsiteX28" fmla="*/ 287701 w 744004"/>
              <a:gd name="connsiteY28" fmla="*/ 670495 h 720001"/>
              <a:gd name="connsiteX29" fmla="*/ 168604 w 744004"/>
              <a:gd name="connsiteY29" fmla="*/ 720001 h 720001"/>
              <a:gd name="connsiteX30" fmla="*/ 575401 w 744004"/>
              <a:gd name="connsiteY30" fmla="*/ 720001 h 720001"/>
              <a:gd name="connsiteX31" fmla="*/ 456304 w 744004"/>
              <a:gd name="connsiteY31" fmla="*/ 670495 h 720001"/>
              <a:gd name="connsiteX32" fmla="*/ 406798 w 744004"/>
              <a:gd name="connsiteY32" fmla="*/ 551398 h 720001"/>
              <a:gd name="connsiteX33" fmla="*/ 406798 w 744004"/>
              <a:gd name="connsiteY33" fmla="*/ 408215 h 720001"/>
              <a:gd name="connsiteX34" fmla="*/ 432218 w 744004"/>
              <a:gd name="connsiteY34" fmla="*/ 382879 h 720001"/>
              <a:gd name="connsiteX35" fmla="*/ 575401 w 744004"/>
              <a:gd name="connsiteY35" fmla="*/ 382879 h 720001"/>
              <a:gd name="connsiteX36" fmla="*/ 694498 w 744004"/>
              <a:gd name="connsiteY36" fmla="*/ 432385 h 720001"/>
              <a:gd name="connsiteX37" fmla="*/ 744004 w 744004"/>
              <a:gd name="connsiteY37" fmla="*/ 551398 h 720001"/>
              <a:gd name="connsiteX38" fmla="*/ 694498 w 744004"/>
              <a:gd name="connsiteY38" fmla="*/ 670495 h 720001"/>
              <a:gd name="connsiteX39" fmla="*/ 575401 w 744004"/>
              <a:gd name="connsiteY39" fmla="*/ 720001 h 720001"/>
            </a:gdLst>
            <a:rect l="l" t="t" r="r" b="b"/>
            <a:pathLst>
              <a:path w="744004" h="720001">
                <a:moveTo>
                  <a:pt x="311954" y="337123"/>
                </a:moveTo>
                <a:lnTo>
                  <a:pt x="168770" y="337123"/>
                </a:lnTo>
                <a:cubicBezTo>
                  <a:pt x="123932" y="337123"/>
                  <a:pt x="81594" y="319538"/>
                  <a:pt x="49673" y="287618"/>
                </a:cubicBezTo>
                <a:cubicBezTo>
                  <a:pt x="17753" y="255697"/>
                  <a:pt x="167" y="213442"/>
                  <a:pt x="167" y="168520"/>
                </a:cubicBezTo>
                <a:cubicBezTo>
                  <a:pt x="167" y="123598"/>
                  <a:pt x="17669" y="81427"/>
                  <a:pt x="49590" y="49507"/>
                </a:cubicBezTo>
                <a:cubicBezTo>
                  <a:pt x="81510" y="17586"/>
                  <a:pt x="123848" y="0"/>
                  <a:pt x="168687" y="0"/>
                </a:cubicBezTo>
                <a:cubicBezTo>
                  <a:pt x="213526" y="0"/>
                  <a:pt x="255864" y="17586"/>
                  <a:pt x="287784" y="49507"/>
                </a:cubicBezTo>
                <a:cubicBezTo>
                  <a:pt x="319705" y="81427"/>
                  <a:pt x="337290" y="123682"/>
                  <a:pt x="337290" y="168604"/>
                </a:cubicBezTo>
                <a:lnTo>
                  <a:pt x="337290" y="311787"/>
                </a:lnTo>
                <a:cubicBezTo>
                  <a:pt x="337290" y="325789"/>
                  <a:pt x="325956" y="337123"/>
                  <a:pt x="311954" y="337123"/>
                </a:cubicBezTo>
                <a:close/>
                <a:moveTo>
                  <a:pt x="575401" y="337207"/>
                </a:moveTo>
                <a:lnTo>
                  <a:pt x="432218" y="337207"/>
                </a:lnTo>
                <a:cubicBezTo>
                  <a:pt x="418216" y="337207"/>
                  <a:pt x="406882" y="325872"/>
                  <a:pt x="406882" y="311870"/>
                </a:cubicBezTo>
                <a:lnTo>
                  <a:pt x="406882" y="168687"/>
                </a:lnTo>
                <a:cubicBezTo>
                  <a:pt x="406882" y="123849"/>
                  <a:pt x="424467" y="81510"/>
                  <a:pt x="456387" y="49590"/>
                </a:cubicBezTo>
                <a:cubicBezTo>
                  <a:pt x="488308" y="17669"/>
                  <a:pt x="530563" y="0"/>
                  <a:pt x="575401" y="0"/>
                </a:cubicBezTo>
                <a:cubicBezTo>
                  <a:pt x="620240" y="0"/>
                  <a:pt x="662578" y="17586"/>
                  <a:pt x="694498" y="49507"/>
                </a:cubicBezTo>
                <a:cubicBezTo>
                  <a:pt x="726419" y="81427"/>
                  <a:pt x="744004" y="123765"/>
                  <a:pt x="744004" y="168604"/>
                </a:cubicBezTo>
                <a:cubicBezTo>
                  <a:pt x="744004" y="213442"/>
                  <a:pt x="726419" y="255780"/>
                  <a:pt x="694498" y="287701"/>
                </a:cubicBezTo>
                <a:cubicBezTo>
                  <a:pt x="662578" y="319621"/>
                  <a:pt x="620323" y="337207"/>
                  <a:pt x="575401" y="337207"/>
                </a:cubicBezTo>
                <a:close/>
                <a:moveTo>
                  <a:pt x="168604" y="720001"/>
                </a:moveTo>
                <a:cubicBezTo>
                  <a:pt x="123682" y="720001"/>
                  <a:pt x="81427" y="702416"/>
                  <a:pt x="49507" y="670495"/>
                </a:cubicBezTo>
                <a:cubicBezTo>
                  <a:pt x="17586" y="638575"/>
                  <a:pt x="0" y="596320"/>
                  <a:pt x="0" y="551398"/>
                </a:cubicBezTo>
                <a:cubicBezTo>
                  <a:pt x="0" y="506476"/>
                  <a:pt x="17586" y="464221"/>
                  <a:pt x="49507" y="432301"/>
                </a:cubicBezTo>
                <a:cubicBezTo>
                  <a:pt x="81510" y="400464"/>
                  <a:pt x="123848" y="382879"/>
                  <a:pt x="168687" y="382879"/>
                </a:cubicBezTo>
                <a:lnTo>
                  <a:pt x="311871" y="382879"/>
                </a:lnTo>
                <a:cubicBezTo>
                  <a:pt x="325872" y="382879"/>
                  <a:pt x="337207" y="394297"/>
                  <a:pt x="337207" y="408215"/>
                </a:cubicBezTo>
                <a:lnTo>
                  <a:pt x="337207" y="551398"/>
                </a:lnTo>
                <a:cubicBezTo>
                  <a:pt x="337207" y="596237"/>
                  <a:pt x="319621" y="638575"/>
                  <a:pt x="287701" y="670495"/>
                </a:cubicBezTo>
                <a:cubicBezTo>
                  <a:pt x="255781" y="702416"/>
                  <a:pt x="213526" y="720001"/>
                  <a:pt x="168604" y="720001"/>
                </a:cubicBezTo>
                <a:close/>
                <a:moveTo>
                  <a:pt x="575401" y="720001"/>
                </a:moveTo>
                <a:cubicBezTo>
                  <a:pt x="530563" y="720001"/>
                  <a:pt x="488224" y="702416"/>
                  <a:pt x="456304" y="670495"/>
                </a:cubicBezTo>
                <a:cubicBezTo>
                  <a:pt x="424383" y="638575"/>
                  <a:pt x="406798" y="596320"/>
                  <a:pt x="406798" y="551398"/>
                </a:cubicBezTo>
                <a:lnTo>
                  <a:pt x="406798" y="408215"/>
                </a:lnTo>
                <a:cubicBezTo>
                  <a:pt x="406882" y="394213"/>
                  <a:pt x="418216" y="382879"/>
                  <a:pt x="432218" y="382879"/>
                </a:cubicBezTo>
                <a:lnTo>
                  <a:pt x="575401" y="382879"/>
                </a:lnTo>
                <a:cubicBezTo>
                  <a:pt x="620240" y="382879"/>
                  <a:pt x="662578" y="400464"/>
                  <a:pt x="694498" y="432385"/>
                </a:cubicBezTo>
                <a:cubicBezTo>
                  <a:pt x="726419" y="464305"/>
                  <a:pt x="744004" y="506560"/>
                  <a:pt x="744004" y="551398"/>
                </a:cubicBezTo>
                <a:cubicBezTo>
                  <a:pt x="744004" y="596237"/>
                  <a:pt x="726419" y="638575"/>
                  <a:pt x="694498" y="670495"/>
                </a:cubicBezTo>
                <a:cubicBezTo>
                  <a:pt x="662578" y="702416"/>
                  <a:pt x="620323" y="720001"/>
                  <a:pt x="575401" y="720001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 rot="0" flipH="0" flipV="0">
            <a:off x="1109473" y="156637"/>
            <a:ext cx="7780158" cy="49669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文化混搭拓展表达维度</a:t>
            </a: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 rot="5400000" flipH="0" flipV="0">
            <a:off x="111213" y="-454113"/>
            <a:ext cx="887049" cy="1109475"/>
          </a:xfrm>
          <a:custGeom>
            <a:avLst/>
            <a:gdLst>
              <a:gd name="connsiteX0" fmla="*/ 0 w 887049"/>
              <a:gd name="connsiteY0" fmla="*/ 1109475 h 1109475"/>
              <a:gd name="connsiteX1" fmla="*/ 1 w 887049"/>
              <a:gd name="connsiteY1" fmla="*/ 24175 h 1109475"/>
              <a:gd name="connsiteX2" fmla="*/ 31263 w 887049"/>
              <a:gd name="connsiteY2" fmla="*/ 14471 h 1109475"/>
              <a:gd name="connsiteX3" fmla="*/ 174805 w 887049"/>
              <a:gd name="connsiteY3" fmla="*/ 0 h 1109475"/>
              <a:gd name="connsiteX4" fmla="*/ 887049 w 887049"/>
              <a:gd name="connsiteY4" fmla="*/ 712245 h 1109475"/>
              <a:gd name="connsiteX5" fmla="*/ 887049 w 887049"/>
              <a:gd name="connsiteY5" fmla="*/ 1109475 h 1109475"/>
              <a:gd name="connsiteX6" fmla="*/ 0 w 887049"/>
              <a:gd name="connsiteY6" fmla="*/ 1109475 h 1109475"/>
            </a:gdLst>
            <a:rect l="l" t="t" r="r" b="b"/>
            <a:pathLst>
              <a:path w="887049" h="1109475">
                <a:moveTo>
                  <a:pt x="0" y="1109475"/>
                </a:moveTo>
                <a:lnTo>
                  <a:pt x="1" y="24175"/>
                </a:lnTo>
                <a:lnTo>
                  <a:pt x="31263" y="14471"/>
                </a:lnTo>
                <a:cubicBezTo>
                  <a:pt x="77628" y="4983"/>
                  <a:pt x="125634" y="0"/>
                  <a:pt x="174805" y="0"/>
                </a:cubicBezTo>
                <a:cubicBezTo>
                  <a:pt x="568166" y="0"/>
                  <a:pt x="887049" y="318884"/>
                  <a:pt x="887049" y="712245"/>
                </a:cubicBezTo>
                <a:lnTo>
                  <a:pt x="887049" y="1109475"/>
                </a:lnTo>
                <a:lnTo>
                  <a:pt x="0" y="1109475"/>
                </a:lnTo>
                <a:close/>
              </a:path>
            </a:pathLst>
          </a:cu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16"/>
          <p:cNvSpPr txBox="1"/>
          <p:nvPr/>
        </p:nvSpPr>
        <p:spPr>
          <a:xfrm rot="13440867" flipH="0" flipV="0">
            <a:off x="8919466" y="996661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7"/>
          <p:cNvSpPr txBox="1"/>
          <p:nvPr/>
        </p:nvSpPr>
        <p:spPr>
          <a:xfrm rot="13440867" flipH="0" flipV="0">
            <a:off x="9606959" y="2442862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19"/>
          <p:cNvSpPr txBox="1"/>
          <p:nvPr/>
        </p:nvSpPr>
        <p:spPr>
          <a:xfrm rot="2759133" flipH="1" flipV="0">
            <a:off x="-896084" y="-1461258"/>
            <a:ext cx="4229853" cy="8789548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0"/>
          <p:cNvSpPr txBox="1"/>
          <p:nvPr/>
        </p:nvSpPr>
        <p:spPr>
          <a:xfrm rot="2759133" flipH="1" flipV="0">
            <a:off x="135223" y="-320314"/>
            <a:ext cx="2184842" cy="6466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1"/>
          <p:cNvSpPr txBox="1"/>
          <p:nvPr/>
        </p:nvSpPr>
        <p:spPr>
          <a:xfrm rot="2759133" flipH="1" flipV="0">
            <a:off x="-6941" y="3694190"/>
            <a:ext cx="2220606" cy="4614374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顶角 2"/>
          <p:cNvSpPr txBox="1"/>
          <p:nvPr/>
        </p:nvSpPr>
        <p:spPr>
          <a:xfrm rot="2759133" flipH="1" flipV="0">
            <a:off x="534479" y="4293167"/>
            <a:ext cx="1147007" cy="3394771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顶角 4"/>
          <p:cNvSpPr txBox="1"/>
          <p:nvPr/>
        </p:nvSpPr>
        <p:spPr>
          <a:xfrm rot="13440867" flipH="0" flipV="0">
            <a:off x="10540353" y="-1159021"/>
            <a:ext cx="2220606" cy="5641545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顶角 5"/>
          <p:cNvSpPr txBox="1"/>
          <p:nvPr/>
        </p:nvSpPr>
        <p:spPr>
          <a:xfrm rot="13440867" flipH="0" flipV="0">
            <a:off x="10984309" y="-225121"/>
            <a:ext cx="1147007" cy="4150456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矩形: 圆角 7"/>
          <p:cNvSpPr txBox="1"/>
          <p:nvPr/>
        </p:nvSpPr>
        <p:spPr>
          <a:xfrm rot="0" flipH="0" flipV="0">
            <a:off x="2315598" y="1727200"/>
            <a:ext cx="7560805" cy="42759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爱设计-4"/>
          <p:cNvSpPr txBox="1"/>
          <p:nvPr/>
        </p:nvSpPr>
        <p:spPr>
          <a:xfrm rot="0" flipH="0" flipV="0">
            <a:off x="4942404" y="742847"/>
            <a:ext cx="2307193" cy="32914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04</a:t>
            </a:r>
            <a:endParaRPr kumimoji="1" lang="zh-CN" altLang="en-US"/>
          </a:p>
        </p:txBody>
      </p:sp>
      <p:sp>
        <p:nvSpPr>
          <p:cNvPr id="13" name="矩形 8"/>
          <p:cNvSpPr txBox="1"/>
          <p:nvPr/>
        </p:nvSpPr>
        <p:spPr>
          <a:xfrm rot="0" flipH="0" flipV="0">
            <a:off x="3224356" y="3789344"/>
            <a:ext cx="5743288" cy="19445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工具赋能：善用AI与数据辅助创作</a:t>
            </a:r>
            <a:endParaRPr kumimoji="1" lang="zh-CN" altLang="en-US"/>
          </a:p>
        </p:txBody>
      </p:sp>
    </p:spTree>
  </p:cSld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955602" y="1641345"/>
            <a:ext cx="2592000" cy="252000"/>
          </a:xfrm>
          <a:custGeom>
            <a:avLst/>
            <a:gdLst>
              <a:gd name="connsiteX0" fmla="*/ 0 w 2574758"/>
              <a:gd name="connsiteY0" fmla="*/ 0 h 637674"/>
              <a:gd name="connsiteX1" fmla="*/ 2574758 w 2574758"/>
              <a:gd name="connsiteY1" fmla="*/ 0 h 637674"/>
              <a:gd name="connsiteX2" fmla="*/ 1680828 w 2574758"/>
              <a:gd name="connsiteY2" fmla="*/ 637674 h 637674"/>
              <a:gd name="connsiteX3" fmla="*/ 1680828 w 2574758"/>
              <a:gd name="connsiteY3" fmla="*/ 238624 h 637674"/>
              <a:gd name="connsiteX4" fmla="*/ 0 w 2574758"/>
              <a:gd name="connsiteY4" fmla="*/ 238624 h 637674"/>
            </a:gdLst>
            <a:rect l="l" t="t" r="r" b="b"/>
            <a:pathLst>
              <a:path w="2574758" h="637674">
                <a:moveTo>
                  <a:pt x="0" y="0"/>
                </a:moveTo>
                <a:lnTo>
                  <a:pt x="2574758" y="0"/>
                </a:lnTo>
                <a:lnTo>
                  <a:pt x="1680828" y="637674"/>
                </a:lnTo>
                <a:lnTo>
                  <a:pt x="1680828" y="238624"/>
                </a:lnTo>
                <a:lnTo>
                  <a:pt x="0" y="238624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955602" y="1940327"/>
            <a:ext cx="7920000" cy="60960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借助如Notion AI、Jasper或通义千问等工具输入关键词，快速生成数十个相关选题方向，突破个人思维局限，尤其适合内容枯竭期的创作者。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969803" y="1194919"/>
            <a:ext cx="7920000" cy="429128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利用AI进行头脑风暴拓展思路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2122550" y="3401120"/>
            <a:ext cx="2592000" cy="252000"/>
          </a:xfrm>
          <a:custGeom>
            <a:avLst/>
            <a:gdLst>
              <a:gd name="connsiteX0" fmla="*/ 0 w 2574758"/>
              <a:gd name="connsiteY0" fmla="*/ 0 h 637674"/>
              <a:gd name="connsiteX1" fmla="*/ 2574758 w 2574758"/>
              <a:gd name="connsiteY1" fmla="*/ 0 h 637674"/>
              <a:gd name="connsiteX2" fmla="*/ 1680828 w 2574758"/>
              <a:gd name="connsiteY2" fmla="*/ 637674 h 637674"/>
              <a:gd name="connsiteX3" fmla="*/ 1680828 w 2574758"/>
              <a:gd name="connsiteY3" fmla="*/ 238624 h 637674"/>
              <a:gd name="connsiteX4" fmla="*/ 0 w 2574758"/>
              <a:gd name="connsiteY4" fmla="*/ 238624 h 637674"/>
            </a:gdLst>
            <a:rect l="l" t="t" r="r" b="b"/>
            <a:pathLst>
              <a:path w="2574758" h="637674">
                <a:moveTo>
                  <a:pt x="0" y="0"/>
                </a:moveTo>
                <a:lnTo>
                  <a:pt x="2574758" y="0"/>
                </a:lnTo>
                <a:lnTo>
                  <a:pt x="1680828" y="637674"/>
                </a:lnTo>
                <a:lnTo>
                  <a:pt x="1680828" y="238624"/>
                </a:lnTo>
                <a:lnTo>
                  <a:pt x="0" y="238624"/>
                </a:lnTo>
                <a:close/>
              </a:path>
            </a:pathLst>
          </a:cu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2122550" y="3700101"/>
            <a:ext cx="7920000" cy="60960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输入初稿标题，AI可提供更具吸引力或SEO友好的改写建议，例如将平淡表述转化为疑问式、数字式或痛点导向型标题，提升点击率。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2136751" y="2954693"/>
            <a:ext cx="7920000" cy="429128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C6AB6A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AI辅助优化标题与摘要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3289498" y="5160895"/>
            <a:ext cx="2592000" cy="252000"/>
          </a:xfrm>
          <a:custGeom>
            <a:avLst/>
            <a:gdLst>
              <a:gd name="connsiteX0" fmla="*/ 0 w 2574758"/>
              <a:gd name="connsiteY0" fmla="*/ 0 h 637674"/>
              <a:gd name="connsiteX1" fmla="*/ 2574758 w 2574758"/>
              <a:gd name="connsiteY1" fmla="*/ 0 h 637674"/>
              <a:gd name="connsiteX2" fmla="*/ 1680828 w 2574758"/>
              <a:gd name="connsiteY2" fmla="*/ 637674 h 637674"/>
              <a:gd name="connsiteX3" fmla="*/ 1680828 w 2574758"/>
              <a:gd name="connsiteY3" fmla="*/ 238624 h 637674"/>
              <a:gd name="connsiteX4" fmla="*/ 0 w 2574758"/>
              <a:gd name="connsiteY4" fmla="*/ 238624 h 637674"/>
            </a:gdLst>
            <a:rect l="l" t="t" r="r" b="b"/>
            <a:pathLst>
              <a:path w="2574758" h="637674">
                <a:moveTo>
                  <a:pt x="0" y="0"/>
                </a:moveTo>
                <a:lnTo>
                  <a:pt x="2574758" y="0"/>
                </a:lnTo>
                <a:lnTo>
                  <a:pt x="1680828" y="637674"/>
                </a:lnTo>
                <a:lnTo>
                  <a:pt x="1680828" y="238624"/>
                </a:lnTo>
                <a:lnTo>
                  <a:pt x="0" y="238624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3289498" y="5459876"/>
            <a:ext cx="7920000" cy="60960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在确定主题后，使用AI工具一键生成逻辑清晰的章节结构，节省前期规划时间，并确保内容覆盖全面、层次分明。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3303699" y="4714468"/>
            <a:ext cx="7920000" cy="429128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自动生成内容框架与大纲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1109473" y="156637"/>
            <a:ext cx="7780158" cy="49669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AI内容生成工具的实战应用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5400000" flipH="0" flipV="0">
            <a:off x="111213" y="-454113"/>
            <a:ext cx="887049" cy="1109475"/>
          </a:xfrm>
          <a:custGeom>
            <a:avLst/>
            <a:gdLst>
              <a:gd name="connsiteX0" fmla="*/ 0 w 887049"/>
              <a:gd name="connsiteY0" fmla="*/ 1109475 h 1109475"/>
              <a:gd name="connsiteX1" fmla="*/ 1 w 887049"/>
              <a:gd name="connsiteY1" fmla="*/ 24175 h 1109475"/>
              <a:gd name="connsiteX2" fmla="*/ 31263 w 887049"/>
              <a:gd name="connsiteY2" fmla="*/ 14471 h 1109475"/>
              <a:gd name="connsiteX3" fmla="*/ 174805 w 887049"/>
              <a:gd name="connsiteY3" fmla="*/ 0 h 1109475"/>
              <a:gd name="connsiteX4" fmla="*/ 887049 w 887049"/>
              <a:gd name="connsiteY4" fmla="*/ 712245 h 1109475"/>
              <a:gd name="connsiteX5" fmla="*/ 887049 w 887049"/>
              <a:gd name="connsiteY5" fmla="*/ 1109475 h 1109475"/>
              <a:gd name="connsiteX6" fmla="*/ 0 w 887049"/>
              <a:gd name="connsiteY6" fmla="*/ 1109475 h 1109475"/>
            </a:gdLst>
            <a:rect l="l" t="t" r="r" b="b"/>
            <a:pathLst>
              <a:path w="887049" h="1109475">
                <a:moveTo>
                  <a:pt x="0" y="1109475"/>
                </a:moveTo>
                <a:lnTo>
                  <a:pt x="1" y="24175"/>
                </a:lnTo>
                <a:lnTo>
                  <a:pt x="31263" y="14471"/>
                </a:lnTo>
                <a:cubicBezTo>
                  <a:pt x="77628" y="4983"/>
                  <a:pt x="125634" y="0"/>
                  <a:pt x="174805" y="0"/>
                </a:cubicBezTo>
                <a:cubicBezTo>
                  <a:pt x="568166" y="0"/>
                  <a:pt x="887049" y="318884"/>
                  <a:pt x="887049" y="712245"/>
                </a:cubicBezTo>
                <a:lnTo>
                  <a:pt x="887049" y="1109475"/>
                </a:lnTo>
                <a:lnTo>
                  <a:pt x="0" y="1109475"/>
                </a:lnTo>
                <a:close/>
              </a:path>
            </a:pathLst>
          </a:cu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-729206" y="4465915"/>
            <a:ext cx="13079394" cy="2002420"/>
          </a:xfrm>
          <a:custGeom>
            <a:avLst/>
            <a:gdLst>
              <a:gd name="connsiteX0" fmla="*/ 0 w 12616405"/>
              <a:gd name="connsiteY0" fmla="*/ 2002420 h 2002420"/>
              <a:gd name="connsiteX1" fmla="*/ 1967696 w 12616405"/>
              <a:gd name="connsiteY1" fmla="*/ 972273 h 2002420"/>
              <a:gd name="connsiteX2" fmla="*/ 4942390 w 12616405"/>
              <a:gd name="connsiteY2" fmla="*/ 289367 h 2002420"/>
              <a:gd name="connsiteX3" fmla="*/ 7211027 w 12616405"/>
              <a:gd name="connsiteY3" fmla="*/ 636608 h 2002420"/>
              <a:gd name="connsiteX4" fmla="*/ 9051404 w 12616405"/>
              <a:gd name="connsiteY4" fmla="*/ 1203767 h 2002420"/>
              <a:gd name="connsiteX5" fmla="*/ 10822329 w 12616405"/>
              <a:gd name="connsiteY5" fmla="*/ 879675 h 2002420"/>
              <a:gd name="connsiteX6" fmla="*/ 11817753 w 12616405"/>
              <a:gd name="connsiteY6" fmla="*/ 335665 h 2002420"/>
              <a:gd name="connsiteX7" fmla="*/ 12546957 w 12616405"/>
              <a:gd name="connsiteY7" fmla="*/ 23149 h 2002420"/>
              <a:gd name="connsiteX8" fmla="*/ 12616405 w 12616405"/>
              <a:gd name="connsiteY8" fmla="*/ 0 h 2002420"/>
              <a:gd name="connsiteX9" fmla="*/ 12616405 w 12616405"/>
              <a:gd name="connsiteY9" fmla="*/ 0 h 2002420"/>
              <a:gd name="connsiteX10" fmla="*/ 12616405 w 12616405"/>
              <a:gd name="connsiteY10" fmla="*/ 0 h 2002420"/>
              <a:gd name="connsiteX11" fmla="*/ 12616405 w 12616405"/>
              <a:gd name="connsiteY11" fmla="*/ 0 h 2002420"/>
              <a:gd name="connsiteX12" fmla="*/ 12616405 w 12616405"/>
              <a:gd name="connsiteY12" fmla="*/ 0 h 2002420"/>
              <a:gd name="connsiteX13" fmla="*/ 12616405 w 12616405"/>
              <a:gd name="connsiteY13" fmla="*/ 0 h 2002420"/>
              <a:gd name="connsiteX14" fmla="*/ 12616405 w 12616405"/>
              <a:gd name="connsiteY14" fmla="*/ 0 h 2002420"/>
              <a:gd name="connsiteX15" fmla="*/ 12616405 w 12616405"/>
              <a:gd name="connsiteY15" fmla="*/ 0 h 2002420"/>
              <a:gd name="connsiteX16" fmla="*/ 12616405 w 12616405"/>
              <a:gd name="connsiteY16" fmla="*/ 0 h 2002420"/>
            </a:gdLst>
            <a:rect l="l" t="t" r="r" b="b"/>
            <a:pathLst>
              <a:path w="12616405" h="2002420">
                <a:moveTo>
                  <a:pt x="0" y="2002420"/>
                </a:moveTo>
                <a:cubicBezTo>
                  <a:pt x="506393" y="1749224"/>
                  <a:pt x="1153952" y="1285116"/>
                  <a:pt x="1967696" y="972273"/>
                </a:cubicBezTo>
                <a:cubicBezTo>
                  <a:pt x="2860876" y="628891"/>
                  <a:pt x="4068502" y="345311"/>
                  <a:pt x="4942390" y="289367"/>
                </a:cubicBezTo>
                <a:cubicBezTo>
                  <a:pt x="5816279" y="233423"/>
                  <a:pt x="6526192" y="484208"/>
                  <a:pt x="7211027" y="636608"/>
                </a:cubicBezTo>
                <a:cubicBezTo>
                  <a:pt x="7895862" y="789008"/>
                  <a:pt x="8449520" y="1163256"/>
                  <a:pt x="9051404" y="1203767"/>
                </a:cubicBezTo>
                <a:cubicBezTo>
                  <a:pt x="9653288" y="1244278"/>
                  <a:pt x="10029726" y="1211462"/>
                  <a:pt x="10822329" y="879675"/>
                </a:cubicBezTo>
                <a:lnTo>
                  <a:pt x="11817753" y="335665"/>
                </a:lnTo>
                <a:cubicBezTo>
                  <a:pt x="12105191" y="192911"/>
                  <a:pt x="12379124" y="92597"/>
                  <a:pt x="12546957" y="23149"/>
                </a:cubicBezTo>
                <a:cubicBezTo>
                  <a:pt x="12569854" y="14713"/>
                  <a:pt x="12616405" y="0"/>
                  <a:pt x="12616405" y="0"/>
                </a:cubicBezTo>
              </a:path>
            </a:pathLst>
          </a:custGeom>
          <a:noFill/>
          <a:ln w="41275" cap="sq"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53000">
                  <a:schemeClr val="accent1">
                    <a:lumMod val="40000"/>
                    <a:lumOff val="60000"/>
                  </a:schemeClr>
                </a:gs>
                <a:gs pos="98000">
                  <a:schemeClr val="accent1"/>
                </a:gs>
              </a:gsLst>
              <a:lin ang="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2001263" y="5037930"/>
            <a:ext cx="289367" cy="289367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  <a:effectLst>
            <a:outerShdw dist="38100" blurRad="50800" dir="8100000" sx="100000" sy="100000" kx="0" ky="0" algn="tr" rotWithShape="0">
              <a:schemeClr val="accent1">
                <a:lumMod val="75000"/>
                <a:alpha val="2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5828046" y="4794283"/>
            <a:ext cx="289367" cy="289367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  <a:effectLst>
            <a:outerShdw dist="38100" blurRad="50800" dir="8100000" sx="100000" sy="100000" kx="0" ky="0" algn="tr" rotWithShape="0">
              <a:schemeClr val="accent1">
                <a:lumMod val="75000"/>
                <a:alpha val="2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9548150" y="5488809"/>
            <a:ext cx="289367" cy="289367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  <a:effectLst>
            <a:outerShdw dist="38100" blurRad="50800" dir="8100000" sx="100000" sy="100000" kx="0" ky="0" algn="tr" rotWithShape="0">
              <a:schemeClr val="accent1">
                <a:lumMod val="75000"/>
                <a:alpha val="2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614680" y="1557020"/>
            <a:ext cx="3048289" cy="3435190"/>
          </a:xfrm>
          <a:prstGeom prst="flowChartOffpageConnector">
            <a:avLst/>
          </a:prstGeom>
          <a:gradFill>
            <a:gsLst>
              <a:gs pos="23000">
                <a:schemeClr val="accent1">
                  <a:alpha val="23000"/>
                </a:schemeClr>
              </a:gs>
              <a:gs pos="100000">
                <a:schemeClr val="accent1">
                  <a:lumMod val="40000"/>
                  <a:lumOff val="60000"/>
                  <a:alpha val="18000"/>
                </a:schemeClr>
              </a:gs>
            </a:gsLst>
            <a:lin ang="5400000" scaled="0"/>
          </a:gradFill>
          <a:ln w="9525" cap="sq">
            <a:gradFill>
              <a:gsLst>
                <a:gs pos="0">
                  <a:schemeClr val="accent1">
                    <a:lumMod val="40000"/>
                    <a:lumOff val="60000"/>
                    <a:alpha val="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0"/>
            </a:gradFill>
            <a:miter/>
          </a:ln>
          <a:effectLst>
            <a:outerShdw dist="38100" blurRad="50800" dir="2700000" sx="100000" sy="100000" kx="0" ky="0" algn="tl" rotWithShape="0">
              <a:schemeClr val="accent1">
                <a:lumMod val="20000"/>
                <a:lumOff val="80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710241" y="2431475"/>
            <a:ext cx="2857165" cy="199175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通过百度指数、微信指数、抖音热榜或Google Trends追踪用户近期关注话题，识别上升中的兴趣点，从中提炼具有时效性的内容主题。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614678" y="1564764"/>
            <a:ext cx="3408682" cy="738935"/>
          </a:xfrm>
          <a:prstGeom prst="homePlat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83000">
                <a:schemeClr val="accent1"/>
              </a:gs>
            </a:gsLst>
            <a:lin ang="2700000" scaled="0"/>
          </a:gradFill>
          <a:ln w="12700" cap="sq">
            <a:noFill/>
            <a:miter/>
          </a:ln>
          <a:effectLst>
            <a:outerShdw dist="38100" blurRad="139700" dir="2700015" sx="100000" sy="100000" kx="0" ky="0" algn="b" rotWithShape="0">
              <a:schemeClr val="accent1">
                <a:lumMod val="100000"/>
                <a:alpha val="21000"/>
              </a:schemeClr>
            </a:outerShdw>
          </a:effectLst>
        </p:spPr>
        <p:txBody>
          <a:bodyPr vert="horz" wrap="square" lIns="14400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710241" y="1632249"/>
            <a:ext cx="2857165" cy="60396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分析平台热词与趋势数据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4456604" y="1258345"/>
            <a:ext cx="3048289" cy="3435190"/>
          </a:xfrm>
          <a:prstGeom prst="flowChartOffpageConnector">
            <a:avLst/>
          </a:prstGeom>
          <a:gradFill>
            <a:gsLst>
              <a:gs pos="23000">
                <a:schemeClr val="accent1">
                  <a:alpha val="23000"/>
                </a:schemeClr>
              </a:gs>
              <a:gs pos="100000">
                <a:schemeClr val="accent1">
                  <a:lumMod val="40000"/>
                  <a:lumOff val="60000"/>
                  <a:alpha val="18000"/>
                </a:schemeClr>
              </a:gs>
            </a:gsLst>
            <a:lin ang="5400000" scaled="0"/>
          </a:gradFill>
          <a:ln w="9525" cap="sq">
            <a:gradFill>
              <a:gsLst>
                <a:gs pos="0">
                  <a:schemeClr val="accent1">
                    <a:lumMod val="40000"/>
                    <a:lumOff val="60000"/>
                    <a:alpha val="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0"/>
            </a:gradFill>
            <a:miter/>
          </a:ln>
          <a:effectLst>
            <a:outerShdw dist="38100" blurRad="50800" dir="2700000" sx="100000" sy="100000" kx="0" ky="0" algn="tl" rotWithShape="0">
              <a:schemeClr val="accent1">
                <a:lumMod val="20000"/>
                <a:lumOff val="80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4552165" y="2132800"/>
            <a:ext cx="2857165" cy="199175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使用新榜、蝉妈妈等工具分析同类账号的高互动内容，同时深入评论区查找用户未被满足的需求或疑问，将其转化为原创选题。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4456602" y="1266089"/>
            <a:ext cx="3408682" cy="738935"/>
          </a:xfrm>
          <a:prstGeom prst="homePlat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83000">
                <a:schemeClr val="accent1"/>
              </a:gs>
            </a:gsLst>
            <a:lin ang="2700000" scaled="0"/>
          </a:gradFill>
          <a:ln w="12700" cap="sq">
            <a:noFill/>
            <a:miter/>
          </a:ln>
          <a:effectLst>
            <a:outerShdw dist="38100" blurRad="139700" dir="2700015" sx="100000" sy="100000" kx="0" ky="0" algn="b" rotWithShape="0">
              <a:schemeClr val="accent1">
                <a:lumMod val="100000"/>
                <a:alpha val="21000"/>
              </a:schemeClr>
            </a:outerShdw>
          </a:effectLst>
        </p:spPr>
        <p:txBody>
          <a:bodyPr vert="horz" wrap="square" lIns="14400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4552165" y="1333573"/>
            <a:ext cx="2857165" cy="60396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挖掘竞品内容缺口与用户评论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8167116" y="1957941"/>
            <a:ext cx="3048289" cy="3435190"/>
          </a:xfrm>
          <a:prstGeom prst="flowChartOffpageConnector">
            <a:avLst/>
          </a:prstGeom>
          <a:gradFill>
            <a:gsLst>
              <a:gs pos="23000">
                <a:schemeClr val="accent1">
                  <a:alpha val="23000"/>
                </a:schemeClr>
              </a:gs>
              <a:gs pos="100000">
                <a:schemeClr val="accent1">
                  <a:lumMod val="40000"/>
                  <a:lumOff val="60000"/>
                  <a:alpha val="18000"/>
                </a:schemeClr>
              </a:gs>
            </a:gsLst>
            <a:lin ang="5400000" scaled="0"/>
          </a:gradFill>
          <a:ln w="9525" cap="sq">
            <a:gradFill>
              <a:gsLst>
                <a:gs pos="0">
                  <a:schemeClr val="accent1">
                    <a:lumMod val="40000"/>
                    <a:lumOff val="60000"/>
                    <a:alpha val="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0"/>
            </a:gradFill>
            <a:miter/>
          </a:ln>
          <a:effectLst>
            <a:outerShdw dist="38100" blurRad="50800" dir="2700000" sx="100000" sy="100000" kx="0" ky="0" algn="tl" rotWithShape="0">
              <a:schemeClr val="accent1">
                <a:lumMod val="20000"/>
                <a:lumOff val="80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8262677" y="2832396"/>
            <a:ext cx="2857165" cy="199175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利用5118、站长工具等关键词挖掘工具，查看用户在搜索引擎中高频提问的问题类型（如“怎么做”“为什么”“对比”），据此策划实用性强的内容。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8167114" y="1965685"/>
            <a:ext cx="3408682" cy="738935"/>
          </a:xfrm>
          <a:prstGeom prst="homePlat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83000">
                <a:schemeClr val="accent1"/>
              </a:gs>
            </a:gsLst>
            <a:lin ang="2700000" scaled="0"/>
          </a:gradFill>
          <a:ln w="12700" cap="sq">
            <a:noFill/>
            <a:miter/>
          </a:ln>
          <a:effectLst>
            <a:outerShdw dist="38100" blurRad="139700" dir="2700015" sx="100000" sy="100000" kx="0" ky="0" algn="b" rotWithShape="0">
              <a:schemeClr val="accent1">
                <a:lumMod val="100000"/>
                <a:alpha val="21000"/>
              </a:schemeClr>
            </a:outerShdw>
          </a:effectLst>
        </p:spPr>
        <p:txBody>
          <a:bodyPr vert="horz" wrap="square" lIns="14400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8262677" y="2033169"/>
            <a:ext cx="2857165" cy="60396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结合搜索意图设计内容方向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1109473" y="156637"/>
            <a:ext cx="7780158" cy="49669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数据驱动的主题挖掘策略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5400000" flipH="0" flipV="0">
            <a:off x="111213" y="-454113"/>
            <a:ext cx="887049" cy="1109475"/>
          </a:xfrm>
          <a:custGeom>
            <a:avLst/>
            <a:gdLst>
              <a:gd name="connsiteX0" fmla="*/ 0 w 887049"/>
              <a:gd name="connsiteY0" fmla="*/ 1109475 h 1109475"/>
              <a:gd name="connsiteX1" fmla="*/ 1 w 887049"/>
              <a:gd name="connsiteY1" fmla="*/ 24175 h 1109475"/>
              <a:gd name="connsiteX2" fmla="*/ 31263 w 887049"/>
              <a:gd name="connsiteY2" fmla="*/ 14471 h 1109475"/>
              <a:gd name="connsiteX3" fmla="*/ 174805 w 887049"/>
              <a:gd name="connsiteY3" fmla="*/ 0 h 1109475"/>
              <a:gd name="connsiteX4" fmla="*/ 887049 w 887049"/>
              <a:gd name="connsiteY4" fmla="*/ 712245 h 1109475"/>
              <a:gd name="connsiteX5" fmla="*/ 887049 w 887049"/>
              <a:gd name="connsiteY5" fmla="*/ 1109475 h 1109475"/>
              <a:gd name="connsiteX6" fmla="*/ 0 w 887049"/>
              <a:gd name="connsiteY6" fmla="*/ 1109475 h 1109475"/>
            </a:gdLst>
            <a:rect l="l" t="t" r="r" b="b"/>
            <a:pathLst>
              <a:path w="887049" h="1109475">
                <a:moveTo>
                  <a:pt x="0" y="1109475"/>
                </a:moveTo>
                <a:lnTo>
                  <a:pt x="1" y="24175"/>
                </a:lnTo>
                <a:lnTo>
                  <a:pt x="31263" y="14471"/>
                </a:lnTo>
                <a:cubicBezTo>
                  <a:pt x="77628" y="4983"/>
                  <a:pt x="125634" y="0"/>
                  <a:pt x="174805" y="0"/>
                </a:cubicBezTo>
                <a:cubicBezTo>
                  <a:pt x="568166" y="0"/>
                  <a:pt x="887049" y="318884"/>
                  <a:pt x="887049" y="712245"/>
                </a:cubicBezTo>
                <a:lnTo>
                  <a:pt x="887049" y="1109475"/>
                </a:lnTo>
                <a:lnTo>
                  <a:pt x="0" y="1109475"/>
                </a:lnTo>
                <a:close/>
              </a:path>
            </a:pathLst>
          </a:cu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1" y="1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8"/>
          <p:cNvSpPr txBox="1"/>
          <p:nvPr/>
        </p:nvSpPr>
        <p:spPr>
          <a:xfrm rot="13440867" flipH="0" flipV="0">
            <a:off x="8948494" y="-2004038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"/>
          <p:cNvSpPr txBox="1"/>
          <p:nvPr/>
        </p:nvSpPr>
        <p:spPr>
          <a:xfrm rot="18840867" flipH="0" flipV="0">
            <a:off x="8444103" y="1981531"/>
            <a:ext cx="3438744" cy="7145639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9"/>
          <p:cNvSpPr txBox="1"/>
          <p:nvPr/>
        </p:nvSpPr>
        <p:spPr>
          <a:xfrm rot="13440867" flipH="0" flipV="0">
            <a:off x="9635987" y="-557837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"/>
          <p:cNvSpPr txBox="1"/>
          <p:nvPr/>
        </p:nvSpPr>
        <p:spPr>
          <a:xfrm rot="18840867" flipH="0" flipV="0">
            <a:off x="9268214" y="2909084"/>
            <a:ext cx="1776211" cy="5257010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椭圆 33"/>
          <p:cNvSpPr txBox="1"/>
          <p:nvPr/>
        </p:nvSpPr>
        <p:spPr>
          <a:xfrm rot="0" flipH="0" flipV="0">
            <a:off x="8479598" y="3883074"/>
            <a:ext cx="900973" cy="900973"/>
          </a:xfrm>
          <a:prstGeom prst="ellipse">
            <a:avLst/>
          </a:prstGeom>
          <a:solidFill>
            <a:schemeClr val="accent1">
              <a:lumMod val="20000"/>
              <a:lumOff val="80000"/>
              <a:alpha val="10000"/>
            </a:schemeClr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椭圆 36"/>
          <p:cNvSpPr txBox="1"/>
          <p:nvPr/>
        </p:nvSpPr>
        <p:spPr>
          <a:xfrm rot="0" flipH="0" flipV="0">
            <a:off x="673774" y="5460597"/>
            <a:ext cx="454519" cy="454519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2700000" scaled="0"/>
          </a:gradFill>
          <a:ln w="12700" cap="sq">
            <a:noFill/>
            <a:prstDash val="solid"/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箭头: 右 37"/>
          <p:cNvSpPr txBox="1"/>
          <p:nvPr/>
        </p:nvSpPr>
        <p:spPr>
          <a:xfrm rot="0" flipH="0" flipV="0">
            <a:off x="792373" y="5628352"/>
            <a:ext cx="217321" cy="119009"/>
          </a:xfrm>
          <a:prstGeom prst="rightArrow">
            <a:avLst>
              <a:gd name="adj1" fmla="val 23912"/>
              <a:gd name="adj2" fmla="val 69565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角 38"/>
          <p:cNvSpPr txBox="1"/>
          <p:nvPr/>
        </p:nvSpPr>
        <p:spPr>
          <a:xfrm rot="0" flipH="0" flipV="0">
            <a:off x="1128291" y="5460597"/>
            <a:ext cx="5011424" cy="454518"/>
          </a:xfrm>
          <a:prstGeom prst="roundRect">
            <a:avLst>
              <a:gd name="adj" fmla="val 50000"/>
            </a:avLst>
          </a:prstGeom>
          <a:solidFill>
            <a:schemeClr val="bg1">
              <a:alpha val="30000"/>
            </a:schemeClr>
          </a:solidFill>
          <a:ln w="12700" cap="sq">
            <a:noFill/>
            <a:prstDash val="solid"/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11"/>
          <p:cNvSpPr txBox="1"/>
          <p:nvPr/>
        </p:nvSpPr>
        <p:spPr>
          <a:xfrm rot="0" flipH="0" flipV="0">
            <a:off x="1395718" y="5533968"/>
            <a:ext cx="1897161" cy="307777"/>
          </a:xfrm>
          <a:prstGeom prst="rect">
            <a:avLst/>
          </a:prstGeom>
          <a:noFill/>
          <a:ln w="15875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PPT主讲人：喜传播</a:t>
            </a:r>
            <a:endParaRPr kumimoji="1" lang="zh-CN" altLang="en-US"/>
          </a:p>
        </p:txBody>
      </p:sp>
      <p:sp>
        <p:nvSpPr>
          <p:cNvPr id="12" name="15"/>
          <p:cNvSpPr txBox="1"/>
          <p:nvPr/>
        </p:nvSpPr>
        <p:spPr>
          <a:xfrm rot="0" flipH="0" flipV="0">
            <a:off x="3833413" y="5533968"/>
            <a:ext cx="1897161" cy="307777"/>
          </a:xfrm>
          <a:prstGeom prst="rect">
            <a:avLst/>
          </a:prstGeom>
          <a:noFill/>
          <a:ln w="15875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2026.4</a:t>
            </a:r>
            <a:endParaRPr kumimoji="1" lang="zh-CN" altLang="en-US"/>
          </a:p>
        </p:txBody>
      </p:sp>
      <p:cxnSp>
        <p:nvCxnSpPr>
          <p:cNvPr id="13" name="直接连接符 41"/>
          <p:cNvCxnSpPr/>
          <p:nvPr/>
        </p:nvCxnSpPr>
        <p:spPr>
          <a:xfrm rot="0" flipH="0" flipV="0">
            <a:off x="3563146" y="5552032"/>
            <a:ext cx="0" cy="271649"/>
          </a:xfrm>
          <a:prstGeom prst="line">
            <a:avLst/>
          </a:prstGeom>
          <a:noFill/>
          <a:ln w="12700" cap="sq">
            <a:solidFill>
              <a:schemeClr val="bg1"/>
            </a:solidFill>
            <a:prstDash val="solid"/>
            <a:miter/>
          </a:ln>
        </p:spPr>
      </p:cxnSp>
      <p:sp>
        <p:nvSpPr>
          <p:cNvPr id="14" name="任意多边形: 形状 17"/>
          <p:cNvSpPr txBox="1"/>
          <p:nvPr/>
        </p:nvSpPr>
        <p:spPr>
          <a:xfrm rot="0" flipH="0" flipV="0">
            <a:off x="6088320" y="1835302"/>
            <a:ext cx="1126900" cy="887881"/>
          </a:xfrm>
          <a:custGeom>
            <a:avLst/>
            <a:gdLst>
              <a:gd name="csX0" fmla="*/ 563665 w 1126900"/>
              <a:gd name="csY0" fmla="*/ 388921 h 887881"/>
              <a:gd name="csX1" fmla="*/ 618545 w 1126900"/>
              <a:gd name="csY1" fmla="*/ 443839 h 887881"/>
              <a:gd name="csX2" fmla="*/ 563286 w 1126900"/>
              <a:gd name="csY2" fmla="*/ 499060 h 887881"/>
              <a:gd name="csX3" fmla="*/ 508406 w 1126900"/>
              <a:gd name="csY3" fmla="*/ 443460 h 887881"/>
              <a:gd name="csX4" fmla="*/ 563665 w 1126900"/>
              <a:gd name="csY4" fmla="*/ 388921 h 887881"/>
              <a:gd name="csX5" fmla="*/ 344524 w 1126900"/>
              <a:gd name="csY5" fmla="*/ 388921 h 887881"/>
              <a:gd name="csX6" fmla="*/ 399821 w 1126900"/>
              <a:gd name="csY6" fmla="*/ 444332 h 887881"/>
              <a:gd name="csX7" fmla="*/ 344562 w 1126900"/>
              <a:gd name="csY7" fmla="*/ 499060 h 887881"/>
              <a:gd name="csX8" fmla="*/ 344524 w 1126900"/>
              <a:gd name="csY8" fmla="*/ 499060 h 887881"/>
              <a:gd name="csX9" fmla="*/ 289303 w 1126900"/>
              <a:gd name="csY9" fmla="*/ 443650 h 887881"/>
              <a:gd name="csX10" fmla="*/ 344524 w 1126900"/>
              <a:gd name="csY10" fmla="*/ 388921 h 887881"/>
              <a:gd name="csX11" fmla="*/ 785837 w 1126900"/>
              <a:gd name="csY11" fmla="*/ 388769 h 887881"/>
              <a:gd name="csX12" fmla="*/ 837611 w 1126900"/>
              <a:gd name="csY12" fmla="*/ 444937 h 887881"/>
              <a:gd name="csX13" fmla="*/ 778262 w 1126900"/>
              <a:gd name="csY13" fmla="*/ 499136 h 887881"/>
              <a:gd name="csX14" fmla="*/ 727207 w 1126900"/>
              <a:gd name="csY14" fmla="*/ 441604 h 887881"/>
              <a:gd name="csX15" fmla="*/ 785837 w 1126900"/>
              <a:gd name="csY15" fmla="*/ 388769 h 887881"/>
              <a:gd name="csX16" fmla="*/ 594117 w 1126900"/>
              <a:gd name="csY16" fmla="*/ 48733 h 887881"/>
              <a:gd name="csX17" fmla="*/ 453906 w 1126900"/>
              <a:gd name="csY17" fmla="*/ 57936 h 887881"/>
              <a:gd name="csX18" fmla="*/ 268056 w 1126900"/>
              <a:gd name="csY18" fmla="*/ 123269 h 887881"/>
              <a:gd name="csX19" fmla="*/ 97810 w 1126900"/>
              <a:gd name="csY19" fmla="*/ 287228 h 887881"/>
              <a:gd name="csX20" fmla="*/ 66526 w 1126900"/>
              <a:gd name="csY20" fmla="*/ 524928 h 887881"/>
              <a:gd name="csX21" fmla="*/ 96031 w 1126900"/>
              <a:gd name="csY21" fmla="*/ 595374 h 887881"/>
              <a:gd name="csX22" fmla="*/ 111748 w 1126900"/>
              <a:gd name="csY22" fmla="*/ 657375 h 887881"/>
              <a:gd name="csX23" fmla="*/ 94250 w 1126900"/>
              <a:gd name="csY23" fmla="*/ 738767 h 887881"/>
              <a:gd name="csX24" fmla="*/ 65693 w 1126900"/>
              <a:gd name="csY24" fmla="*/ 811106 h 887881"/>
              <a:gd name="csX25" fmla="*/ 65731 w 1126900"/>
              <a:gd name="csY25" fmla="*/ 811031 h 887881"/>
              <a:gd name="csX26" fmla="*/ 77434 w 1126900"/>
              <a:gd name="csY26" fmla="*/ 803721 h 887881"/>
              <a:gd name="csX27" fmla="*/ 169431 w 1126900"/>
              <a:gd name="csY27" fmla="*/ 759257 h 887881"/>
              <a:gd name="csX28" fmla="*/ 266086 w 1126900"/>
              <a:gd name="csY28" fmla="*/ 763612 h 887881"/>
              <a:gd name="csX29" fmla="*/ 322481 w 1126900"/>
              <a:gd name="csY29" fmla="*/ 788875 h 887881"/>
              <a:gd name="csX30" fmla="*/ 572036 w 1126900"/>
              <a:gd name="csY30" fmla="*/ 839967 h 887881"/>
              <a:gd name="csX31" fmla="*/ 680508 w 1126900"/>
              <a:gd name="csY31" fmla="*/ 830157 h 887881"/>
              <a:gd name="csX32" fmla="*/ 903513 w 1126900"/>
              <a:gd name="csY32" fmla="*/ 742100 h 887881"/>
              <a:gd name="csX33" fmla="*/ 1049291 w 1126900"/>
              <a:gd name="csY33" fmla="*/ 576778 h 887881"/>
              <a:gd name="csX34" fmla="*/ 1073000 w 1126900"/>
              <a:gd name="csY34" fmla="*/ 383997 h 887881"/>
              <a:gd name="csX35" fmla="*/ 974679 w 1126900"/>
              <a:gd name="csY35" fmla="*/ 204700 h 887881"/>
              <a:gd name="csX36" fmla="*/ 789549 w 1126900"/>
              <a:gd name="csY36" fmla="*/ 87440 h 887881"/>
              <a:gd name="csX37" fmla="*/ 594117 w 1126900"/>
              <a:gd name="csY37" fmla="*/ 48733 h 887881"/>
              <a:gd name="csX38" fmla="*/ 529115 w 1126900"/>
              <a:gd name="csY38" fmla="*/ 1073 h 887881"/>
              <a:gd name="csX39" fmla="*/ 613887 w 1126900"/>
              <a:gd name="csY39" fmla="*/ 1541 h 887881"/>
              <a:gd name="csX40" fmla="*/ 863745 w 1126900"/>
              <a:gd name="csY40" fmla="*/ 67178 h 887881"/>
              <a:gd name="csX41" fmla="*/ 1041716 w 1126900"/>
              <a:gd name="csY41" fmla="*/ 208108 h 887881"/>
              <a:gd name="csX42" fmla="*/ 1123487 w 1126900"/>
              <a:gd name="csY42" fmla="*/ 395208 h 887881"/>
              <a:gd name="csX43" fmla="*/ 1072849 w 1126900"/>
              <a:gd name="csY43" fmla="*/ 634650 h 887881"/>
              <a:gd name="csX44" fmla="*/ 908020 w 1126900"/>
              <a:gd name="csY44" fmla="*/ 796260 h 887881"/>
              <a:gd name="csX45" fmla="*/ 681606 w 1126900"/>
              <a:gd name="csY45" fmla="*/ 878523 h 887881"/>
              <a:gd name="csX46" fmla="*/ 580482 w 1126900"/>
              <a:gd name="csY46" fmla="*/ 887840 h 887881"/>
              <a:gd name="csX47" fmla="*/ 580520 w 1126900"/>
              <a:gd name="csY47" fmla="*/ 887878 h 887881"/>
              <a:gd name="csX48" fmla="*/ 299567 w 1126900"/>
              <a:gd name="csY48" fmla="*/ 831445 h 887881"/>
              <a:gd name="csX49" fmla="*/ 253436 w 1126900"/>
              <a:gd name="csY49" fmla="*/ 810690 h 887881"/>
              <a:gd name="csX50" fmla="*/ 180604 w 1126900"/>
              <a:gd name="csY50" fmla="*/ 805880 h 887881"/>
              <a:gd name="csX51" fmla="*/ 87471 w 1126900"/>
              <a:gd name="csY51" fmla="*/ 854586 h 887881"/>
              <a:gd name="csX52" fmla="*/ 56414 w 1126900"/>
              <a:gd name="csY52" fmla="*/ 876516 h 887881"/>
              <a:gd name="csX53" fmla="*/ 13957 w 1126900"/>
              <a:gd name="csY53" fmla="*/ 876629 h 887881"/>
              <a:gd name="csX54" fmla="*/ 2860 w 1126900"/>
              <a:gd name="csY54" fmla="*/ 835043 h 887881"/>
              <a:gd name="csX55" fmla="*/ 45051 w 1126900"/>
              <a:gd name="csY55" fmla="*/ 733085 h 887881"/>
              <a:gd name="csX56" fmla="*/ 61489 w 1126900"/>
              <a:gd name="csY56" fmla="*/ 675138 h 887881"/>
              <a:gd name="csX57" fmla="*/ 50922 w 1126900"/>
              <a:gd name="csY57" fmla="*/ 612228 h 887881"/>
              <a:gd name="csX58" fmla="*/ 15812 w 1126900"/>
              <a:gd name="csY58" fmla="*/ 519209 h 887881"/>
              <a:gd name="csX59" fmla="*/ 40658 w 1126900"/>
              <a:gd name="csY59" fmla="*/ 293818 h 887881"/>
              <a:gd name="csX60" fmla="*/ 202495 w 1126900"/>
              <a:gd name="csY60" fmla="*/ 107362 h 887881"/>
              <a:gd name="csX61" fmla="*/ 444853 w 1126900"/>
              <a:gd name="csY61" fmla="*/ 10858 h 887881"/>
              <a:gd name="csX62" fmla="*/ 529115 w 1126900"/>
              <a:gd name="csY62" fmla="*/ 1073 h 887881"/>
            </a:gdLst>
            <a:rect l="l" t="t" r="r" b="b"/>
            <a:pathLst>
              <a:path w="1126900" h="887881">
                <a:moveTo>
                  <a:pt x="563665" y="388921"/>
                </a:moveTo>
                <a:cubicBezTo>
                  <a:pt x="594343" y="388921"/>
                  <a:pt x="618507" y="413161"/>
                  <a:pt x="618545" y="443839"/>
                </a:cubicBezTo>
                <a:cubicBezTo>
                  <a:pt x="618583" y="474896"/>
                  <a:pt x="594381" y="499098"/>
                  <a:pt x="563286" y="499060"/>
                </a:cubicBezTo>
                <a:cubicBezTo>
                  <a:pt x="532343" y="499060"/>
                  <a:pt x="508292" y="474669"/>
                  <a:pt x="508406" y="443460"/>
                </a:cubicBezTo>
                <a:cubicBezTo>
                  <a:pt x="508520" y="412896"/>
                  <a:pt x="532835" y="388921"/>
                  <a:pt x="563665" y="388921"/>
                </a:cubicBezTo>
                <a:close/>
                <a:moveTo>
                  <a:pt x="344524" y="388921"/>
                </a:moveTo>
                <a:cubicBezTo>
                  <a:pt x="375164" y="388921"/>
                  <a:pt x="399896" y="413691"/>
                  <a:pt x="399821" y="444332"/>
                </a:cubicBezTo>
                <a:cubicBezTo>
                  <a:pt x="399745" y="474480"/>
                  <a:pt x="374899" y="499060"/>
                  <a:pt x="344562" y="499060"/>
                </a:cubicBezTo>
                <a:lnTo>
                  <a:pt x="344524" y="499060"/>
                </a:lnTo>
                <a:cubicBezTo>
                  <a:pt x="313542" y="499060"/>
                  <a:pt x="289038" y="474442"/>
                  <a:pt x="289303" y="443650"/>
                </a:cubicBezTo>
                <a:cubicBezTo>
                  <a:pt x="289568" y="412972"/>
                  <a:pt x="313808" y="388959"/>
                  <a:pt x="344524" y="388921"/>
                </a:cubicBezTo>
                <a:close/>
                <a:moveTo>
                  <a:pt x="785837" y="388769"/>
                </a:moveTo>
                <a:cubicBezTo>
                  <a:pt x="814318" y="390209"/>
                  <a:pt x="838369" y="415546"/>
                  <a:pt x="837611" y="444937"/>
                </a:cubicBezTo>
                <a:cubicBezTo>
                  <a:pt x="837422" y="474820"/>
                  <a:pt x="811894" y="500954"/>
                  <a:pt x="778262" y="499136"/>
                </a:cubicBezTo>
                <a:cubicBezTo>
                  <a:pt x="750083" y="497621"/>
                  <a:pt x="725843" y="471412"/>
                  <a:pt x="727207" y="441604"/>
                </a:cubicBezTo>
                <a:cubicBezTo>
                  <a:pt x="728684" y="409752"/>
                  <a:pt x="755802" y="387254"/>
                  <a:pt x="785837" y="388769"/>
                </a:cubicBezTo>
                <a:close/>
                <a:moveTo>
                  <a:pt x="594117" y="48733"/>
                </a:moveTo>
                <a:cubicBezTo>
                  <a:pt x="546963" y="46763"/>
                  <a:pt x="500264" y="49831"/>
                  <a:pt x="453906" y="57936"/>
                </a:cubicBezTo>
                <a:cubicBezTo>
                  <a:pt x="388421" y="69412"/>
                  <a:pt x="326193" y="90508"/>
                  <a:pt x="268056" y="123269"/>
                </a:cubicBezTo>
                <a:cubicBezTo>
                  <a:pt x="197117" y="163227"/>
                  <a:pt x="137919" y="215494"/>
                  <a:pt x="97810" y="287228"/>
                </a:cubicBezTo>
                <a:cubicBezTo>
                  <a:pt x="55921" y="362143"/>
                  <a:pt x="44862" y="441377"/>
                  <a:pt x="66526" y="524928"/>
                </a:cubicBezTo>
                <a:cubicBezTo>
                  <a:pt x="73003" y="549925"/>
                  <a:pt x="84668" y="572498"/>
                  <a:pt x="96031" y="595374"/>
                </a:cubicBezTo>
                <a:cubicBezTo>
                  <a:pt x="105726" y="614842"/>
                  <a:pt x="112771" y="635218"/>
                  <a:pt x="111748" y="657375"/>
                </a:cubicBezTo>
                <a:cubicBezTo>
                  <a:pt x="110461" y="685439"/>
                  <a:pt x="104173" y="712557"/>
                  <a:pt x="94250" y="738767"/>
                </a:cubicBezTo>
                <a:cubicBezTo>
                  <a:pt x="85236" y="762589"/>
                  <a:pt x="75578" y="786109"/>
                  <a:pt x="65693" y="811106"/>
                </a:cubicBezTo>
                <a:lnTo>
                  <a:pt x="65731" y="811031"/>
                </a:lnTo>
                <a:cubicBezTo>
                  <a:pt x="70276" y="808190"/>
                  <a:pt x="73874" y="805956"/>
                  <a:pt x="77434" y="803721"/>
                </a:cubicBezTo>
                <a:cubicBezTo>
                  <a:pt x="106370" y="785314"/>
                  <a:pt x="136215" y="768763"/>
                  <a:pt x="169431" y="759257"/>
                </a:cubicBezTo>
                <a:cubicBezTo>
                  <a:pt x="202079" y="749901"/>
                  <a:pt x="234386" y="748652"/>
                  <a:pt x="266086" y="763612"/>
                </a:cubicBezTo>
                <a:cubicBezTo>
                  <a:pt x="284721" y="772399"/>
                  <a:pt x="303468" y="780997"/>
                  <a:pt x="322481" y="788875"/>
                </a:cubicBezTo>
                <a:cubicBezTo>
                  <a:pt x="402321" y="822052"/>
                  <a:pt x="485265" y="840497"/>
                  <a:pt x="572036" y="839967"/>
                </a:cubicBezTo>
                <a:cubicBezTo>
                  <a:pt x="608433" y="839740"/>
                  <a:pt x="644679" y="836596"/>
                  <a:pt x="680508" y="830157"/>
                </a:cubicBezTo>
                <a:cubicBezTo>
                  <a:pt x="760688" y="815727"/>
                  <a:pt x="835756" y="787966"/>
                  <a:pt x="903513" y="742100"/>
                </a:cubicBezTo>
                <a:cubicBezTo>
                  <a:pt x="966308" y="699604"/>
                  <a:pt x="1017060" y="646202"/>
                  <a:pt x="1049291" y="576778"/>
                </a:cubicBezTo>
                <a:cubicBezTo>
                  <a:pt x="1077887" y="515156"/>
                  <a:pt x="1086067" y="450770"/>
                  <a:pt x="1073000" y="383997"/>
                </a:cubicBezTo>
                <a:cubicBezTo>
                  <a:pt x="1059290" y="313853"/>
                  <a:pt x="1024219" y="255148"/>
                  <a:pt x="974679" y="204700"/>
                </a:cubicBezTo>
                <a:cubicBezTo>
                  <a:pt x="922185" y="151259"/>
                  <a:pt x="859389" y="113574"/>
                  <a:pt x="789549" y="87440"/>
                </a:cubicBezTo>
                <a:cubicBezTo>
                  <a:pt x="726563" y="63882"/>
                  <a:pt x="661343" y="51536"/>
                  <a:pt x="594117" y="48733"/>
                </a:cubicBezTo>
                <a:close/>
                <a:moveTo>
                  <a:pt x="529115" y="1073"/>
                </a:moveTo>
                <a:cubicBezTo>
                  <a:pt x="557284" y="-494"/>
                  <a:pt x="585538" y="-352"/>
                  <a:pt x="613887" y="1541"/>
                </a:cubicBezTo>
                <a:cubicBezTo>
                  <a:pt x="701339" y="7412"/>
                  <a:pt x="785042" y="28053"/>
                  <a:pt x="863745" y="67178"/>
                </a:cubicBezTo>
                <a:cubicBezTo>
                  <a:pt x="932941" y="101605"/>
                  <a:pt x="993578" y="147131"/>
                  <a:pt x="1041716" y="208108"/>
                </a:cubicBezTo>
                <a:cubicBezTo>
                  <a:pt x="1085234" y="263253"/>
                  <a:pt x="1114057" y="325026"/>
                  <a:pt x="1123487" y="395208"/>
                </a:cubicBezTo>
                <a:cubicBezTo>
                  <a:pt x="1135039" y="481031"/>
                  <a:pt x="1117048" y="560681"/>
                  <a:pt x="1072849" y="634650"/>
                </a:cubicBezTo>
                <a:cubicBezTo>
                  <a:pt x="1032097" y="702899"/>
                  <a:pt x="975398" y="755166"/>
                  <a:pt x="908020" y="796260"/>
                </a:cubicBezTo>
                <a:cubicBezTo>
                  <a:pt x="838142" y="838906"/>
                  <a:pt x="762317" y="865343"/>
                  <a:pt x="681606" y="878523"/>
                </a:cubicBezTo>
                <a:cubicBezTo>
                  <a:pt x="644224" y="884621"/>
                  <a:pt x="606615" y="887348"/>
                  <a:pt x="580482" y="887840"/>
                </a:cubicBezTo>
                <a:lnTo>
                  <a:pt x="580520" y="887878"/>
                </a:lnTo>
                <a:cubicBezTo>
                  <a:pt x="475077" y="888181"/>
                  <a:pt x="385732" y="867464"/>
                  <a:pt x="299567" y="831445"/>
                </a:cubicBezTo>
                <a:cubicBezTo>
                  <a:pt x="284001" y="824931"/>
                  <a:pt x="268207" y="818720"/>
                  <a:pt x="253436" y="810690"/>
                </a:cubicBezTo>
                <a:cubicBezTo>
                  <a:pt x="229613" y="797699"/>
                  <a:pt x="205525" y="798116"/>
                  <a:pt x="180604" y="805880"/>
                </a:cubicBezTo>
                <a:cubicBezTo>
                  <a:pt x="146593" y="816447"/>
                  <a:pt x="116748" y="835005"/>
                  <a:pt x="87471" y="854586"/>
                </a:cubicBezTo>
                <a:cubicBezTo>
                  <a:pt x="76942" y="861631"/>
                  <a:pt x="66716" y="869130"/>
                  <a:pt x="56414" y="876516"/>
                </a:cubicBezTo>
                <a:cubicBezTo>
                  <a:pt x="42703" y="886287"/>
                  <a:pt x="26606" y="886363"/>
                  <a:pt x="13957" y="876629"/>
                </a:cubicBezTo>
                <a:cubicBezTo>
                  <a:pt x="1079" y="866744"/>
                  <a:pt x="-3542" y="850534"/>
                  <a:pt x="2860" y="835043"/>
                </a:cubicBezTo>
                <a:cubicBezTo>
                  <a:pt x="16873" y="801032"/>
                  <a:pt x="31947" y="767437"/>
                  <a:pt x="45051" y="733085"/>
                </a:cubicBezTo>
                <a:cubicBezTo>
                  <a:pt x="52172" y="714375"/>
                  <a:pt x="56565" y="694605"/>
                  <a:pt x="61489" y="675138"/>
                </a:cubicBezTo>
                <a:cubicBezTo>
                  <a:pt x="67132" y="652792"/>
                  <a:pt x="61830" y="631923"/>
                  <a:pt x="50922" y="612228"/>
                </a:cubicBezTo>
                <a:cubicBezTo>
                  <a:pt x="34712" y="582913"/>
                  <a:pt x="22668" y="552084"/>
                  <a:pt x="15812" y="519209"/>
                </a:cubicBezTo>
                <a:cubicBezTo>
                  <a:pt x="-398" y="441301"/>
                  <a:pt x="7897" y="366120"/>
                  <a:pt x="40658" y="293818"/>
                </a:cubicBezTo>
                <a:cubicBezTo>
                  <a:pt x="76071" y="215683"/>
                  <a:pt x="132276" y="155311"/>
                  <a:pt x="202495" y="107362"/>
                </a:cubicBezTo>
                <a:cubicBezTo>
                  <a:pt x="276047" y="57179"/>
                  <a:pt x="357364" y="26273"/>
                  <a:pt x="444853" y="10858"/>
                </a:cubicBezTo>
                <a:cubicBezTo>
                  <a:pt x="472862" y="5916"/>
                  <a:pt x="500946" y="2640"/>
                  <a:pt x="529115" y="1073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4"/>
          <p:cNvSpPr txBox="1"/>
          <p:nvPr/>
        </p:nvSpPr>
        <p:spPr>
          <a:xfrm rot="0" flipH="0" flipV="0">
            <a:off x="774700" y="518427"/>
            <a:ext cx="5885467" cy="26890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47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谢谢大家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787598" y="2907176"/>
            <a:ext cx="4694200" cy="60960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600" b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如果喜欢我们的内容，欢迎多多点赞、收藏、转发。也可以关注我们，第一时间收到更新～</a:t>
            </a:r>
            <a:endParaRPr kumimoji="1" lang="zh-CN" altLang="en-US"/>
          </a:p>
        </p:txBody>
      </p:sp>
    </p:spTree>
  </p:cSld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4789714" y="456426"/>
            <a:ext cx="7402286" cy="6401574"/>
          </a:xfrm>
          <a:prstGeom prst="round2DiagRect">
            <a:avLst>
              <a:gd name="adj1" fmla="val 0"/>
              <a:gd name="adj2" fmla="val 30048"/>
            </a:avLst>
          </a:prstGeom>
          <a:gradFill>
            <a:gsLst>
              <a:gs pos="0">
                <a:schemeClr val="accent1">
                  <a:lumMod val="80000"/>
                  <a:lumOff val="2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0" y="1"/>
            <a:ext cx="12192000" cy="3370029"/>
          </a:xfrm>
          <a:custGeom>
            <a:avLst/>
            <a:gdLst>
              <a:gd name="connsiteX0" fmla="*/ 0 w 12192000"/>
              <a:gd name="connsiteY0" fmla="*/ 0 h 3370029"/>
              <a:gd name="connsiteX1" fmla="*/ 11893450 w 12192000"/>
              <a:gd name="connsiteY1" fmla="*/ 0 h 3370029"/>
              <a:gd name="connsiteX2" fmla="*/ 11895775 w 12192000"/>
              <a:gd name="connsiteY2" fmla="*/ 851 h 3370029"/>
              <a:gd name="connsiteX3" fmla="*/ 12192000 w 12192000"/>
              <a:gd name="connsiteY3" fmla="*/ 851 h 3370029"/>
              <a:gd name="connsiteX4" fmla="*/ 12192000 w 12192000"/>
              <a:gd name="connsiteY4" fmla="*/ 3370029 h 3370029"/>
              <a:gd name="connsiteX5" fmla="*/ 12191999 w 12192000"/>
              <a:gd name="connsiteY5" fmla="*/ 3370029 h 3370029"/>
              <a:gd name="connsiteX6" fmla="*/ 12191999 w 12192000"/>
              <a:gd name="connsiteY6" fmla="*/ 2864232 h 3370029"/>
              <a:gd name="connsiteX7" fmla="*/ 10268454 w 12192000"/>
              <a:gd name="connsiteY7" fmla="*/ 940687 h 3370029"/>
              <a:gd name="connsiteX8" fmla="*/ 9202954 w 12192000"/>
              <a:gd name="connsiteY8" fmla="*/ 940687 h 3370029"/>
              <a:gd name="connsiteX9" fmla="*/ 9202954 w 12192000"/>
              <a:gd name="connsiteY9" fmla="*/ 940987 h 3370029"/>
              <a:gd name="connsiteX10" fmla="*/ 483375 w 12192000"/>
              <a:gd name="connsiteY10" fmla="*/ 940987 h 3370029"/>
              <a:gd name="connsiteX11" fmla="*/ 17513 w 12192000"/>
              <a:gd name="connsiteY11" fmla="*/ 632193 h 3370029"/>
              <a:gd name="connsiteX12" fmla="*/ 0 w 12192000"/>
              <a:gd name="connsiteY12" fmla="*/ 575775 h 3370029"/>
            </a:gdLst>
            <a:rect l="l" t="t" r="r" b="b"/>
            <a:pathLst>
              <a:path w="12192000" h="3370029">
                <a:moveTo>
                  <a:pt x="0" y="0"/>
                </a:moveTo>
                <a:lnTo>
                  <a:pt x="11893450" y="0"/>
                </a:lnTo>
                <a:lnTo>
                  <a:pt x="11895775" y="851"/>
                </a:lnTo>
                <a:lnTo>
                  <a:pt x="12192000" y="851"/>
                </a:lnTo>
                <a:lnTo>
                  <a:pt x="12192000" y="3370029"/>
                </a:lnTo>
                <a:lnTo>
                  <a:pt x="12191999" y="3370029"/>
                </a:lnTo>
                <a:lnTo>
                  <a:pt x="12191999" y="2864232"/>
                </a:lnTo>
                <a:cubicBezTo>
                  <a:pt x="12191999" y="1801887"/>
                  <a:pt x="11330799" y="940687"/>
                  <a:pt x="10268454" y="940687"/>
                </a:cubicBezTo>
                <a:lnTo>
                  <a:pt x="9202954" y="940687"/>
                </a:lnTo>
                <a:lnTo>
                  <a:pt x="9202954" y="940987"/>
                </a:lnTo>
                <a:lnTo>
                  <a:pt x="483375" y="940987"/>
                </a:lnTo>
                <a:cubicBezTo>
                  <a:pt x="273951" y="940987"/>
                  <a:pt x="94267" y="813659"/>
                  <a:pt x="17513" y="632193"/>
                </a:cubicBezTo>
                <a:lnTo>
                  <a:pt x="0" y="575775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10800000" scaled="0"/>
          </a:gradFill>
          <a:ln w="12700" cap="flat">
            <a:noFill/>
            <a:miter/>
          </a:ln>
          <a:effectLst>
            <a:outerShdw dist="139700" blurRad="279400" dir="5400000" sx="100000" sy="100000" kx="0" ky="0" algn="t" rotWithShape="0">
              <a:schemeClr val="accent1">
                <a:lumMod val="50000"/>
                <a:alpha val="34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1" y="6308725"/>
            <a:ext cx="6676309" cy="549275"/>
          </a:xfrm>
          <a:custGeom>
            <a:avLst/>
            <a:gdLst>
              <a:gd name="connsiteX0" fmla="*/ 0 w 6676309"/>
              <a:gd name="connsiteY0" fmla="*/ 0 h 549275"/>
              <a:gd name="connsiteX1" fmla="*/ 6170715 w 6676309"/>
              <a:gd name="connsiteY1" fmla="*/ 0 h 549275"/>
              <a:gd name="connsiteX2" fmla="*/ 6676309 w 6676309"/>
              <a:gd name="connsiteY2" fmla="*/ 505594 h 549275"/>
              <a:gd name="connsiteX3" fmla="*/ 6676309 w 6676309"/>
              <a:gd name="connsiteY3" fmla="*/ 549275 h 549275"/>
              <a:gd name="connsiteX4" fmla="*/ 0 w 6676309"/>
              <a:gd name="connsiteY4" fmla="*/ 549275 h 549275"/>
            </a:gdLst>
            <a:rect l="l" t="t" r="r" b="b"/>
            <a:pathLst>
              <a:path w="6676309" h="549275">
                <a:moveTo>
                  <a:pt x="0" y="0"/>
                </a:moveTo>
                <a:lnTo>
                  <a:pt x="6170715" y="0"/>
                </a:lnTo>
                <a:cubicBezTo>
                  <a:pt x="6449947" y="0"/>
                  <a:pt x="6676309" y="226362"/>
                  <a:pt x="6676309" y="505594"/>
                </a:cubicBezTo>
                <a:lnTo>
                  <a:pt x="6676309" y="549275"/>
                </a:lnTo>
                <a:lnTo>
                  <a:pt x="0" y="549275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0" scaled="0"/>
          </a:gradFill>
          <a:ln w="12700" cap="flat">
            <a:noFill/>
            <a:miter/>
          </a:ln>
          <a:effectLst>
            <a:outerShdw dist="139700" blurRad="203200" dir="16200000" sx="100000" sy="100000" kx="0" ky="0" algn="b" rotWithShape="0">
              <a:schemeClr val="accent1">
                <a:lumMod val="50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5805461" y="1687689"/>
            <a:ext cx="732015" cy="748601"/>
          </a:xfrm>
          <a:prstGeom prst="roundRect">
            <a:avLst/>
          </a:prstGeom>
          <a:noFill/>
          <a:ln>
            <a:noFill/>
          </a:ln>
          <a:effectLst/>
        </p:spPr>
        <p:txBody>
          <a:bodyPr vert="horz" wrap="none" lIns="0" tIns="0" rIns="0" bIns="0" rtlCol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kumimoji="1" lang="en-US" altLang="zh-CN" sz="4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01</a:t>
            </a:r>
            <a:endParaRPr kumimoji="1" lang="zh-CN" altLang="en-US"/>
          </a:p>
        </p:txBody>
      </p:sp>
      <p:cxnSp>
        <p:nvCxnSpPr>
          <p:cNvPr id="7" name="线条 1"/>
          <p:cNvCxnSpPr/>
          <p:nvPr/>
        </p:nvCxnSpPr>
        <p:spPr>
          <a:xfrm rot="0" flipH="0" flipV="0">
            <a:off x="6715260" y="1777452"/>
            <a:ext cx="0" cy="518814"/>
          </a:xfrm>
          <a:prstGeom prst="line">
            <a:avLst/>
          </a:prstGeom>
          <a:noFill/>
          <a:ln w="6350" cap="sq">
            <a:solidFill>
              <a:schemeClr val="bg1">
                <a:alpha val="50000"/>
              </a:schemeClr>
            </a:solidFill>
            <a:miter/>
          </a:ln>
        </p:spPr>
      </p:cxnSp>
      <p:cxnSp>
        <p:nvCxnSpPr>
          <p:cNvPr id="8" name="线条 1"/>
          <p:cNvCxnSpPr/>
          <p:nvPr/>
        </p:nvCxnSpPr>
        <p:spPr>
          <a:xfrm rot="0" flipH="0" flipV="0">
            <a:off x="6715260" y="2908015"/>
            <a:ext cx="0" cy="518814"/>
          </a:xfrm>
          <a:prstGeom prst="line">
            <a:avLst/>
          </a:prstGeom>
          <a:noFill/>
          <a:ln w="6350" cap="sq">
            <a:solidFill>
              <a:schemeClr val="bg1">
                <a:alpha val="50000"/>
              </a:schemeClr>
            </a:solidFill>
            <a:miter/>
          </a:ln>
        </p:spPr>
      </p:cxnSp>
      <p:cxnSp>
        <p:nvCxnSpPr>
          <p:cNvPr id="9" name="线条 1"/>
          <p:cNvCxnSpPr/>
          <p:nvPr/>
        </p:nvCxnSpPr>
        <p:spPr>
          <a:xfrm rot="0" flipH="0" flipV="0">
            <a:off x="6715260" y="4020322"/>
            <a:ext cx="0" cy="518814"/>
          </a:xfrm>
          <a:prstGeom prst="line">
            <a:avLst/>
          </a:prstGeom>
          <a:noFill/>
          <a:ln w="6350" cap="sq">
            <a:solidFill>
              <a:schemeClr val="bg1">
                <a:alpha val="50000"/>
              </a:schemeClr>
            </a:solidFill>
            <a:miter/>
          </a:ln>
        </p:spPr>
      </p:cxnSp>
      <p:cxnSp>
        <p:nvCxnSpPr>
          <p:cNvPr id="10" name="线条 1"/>
          <p:cNvCxnSpPr/>
          <p:nvPr/>
        </p:nvCxnSpPr>
        <p:spPr>
          <a:xfrm rot="0" flipH="0" flipV="0">
            <a:off x="6715260" y="5132631"/>
            <a:ext cx="0" cy="518814"/>
          </a:xfrm>
          <a:prstGeom prst="line">
            <a:avLst/>
          </a:prstGeom>
          <a:noFill/>
          <a:ln w="6350" cap="sq">
            <a:solidFill>
              <a:schemeClr val="bg1">
                <a:alpha val="50000"/>
              </a:schemeClr>
            </a:solidFill>
            <a:miter/>
          </a:ln>
        </p:spPr>
      </p:cxnSp>
      <p:sp>
        <p:nvSpPr>
          <p:cNvPr id="11" name="标题 1"/>
          <p:cNvSpPr txBox="1"/>
          <p:nvPr/>
        </p:nvSpPr>
        <p:spPr>
          <a:xfrm rot="0" flipH="0" flipV="0">
            <a:off x="6902703" y="2791152"/>
            <a:ext cx="4614963" cy="74914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用户共创：借力受众激发灵感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6902703" y="4994742"/>
            <a:ext cx="4616196" cy="74914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工具赋能：善用AI与数据辅助创作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587478" y="1761835"/>
            <a:ext cx="1828800" cy="1107796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rtlCol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kumimoji="1" lang="en-US" altLang="zh-CN" sz="72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目录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5805461" y="2798536"/>
            <a:ext cx="835246" cy="750232"/>
          </a:xfrm>
          <a:prstGeom prst="roundRect">
            <a:avLst/>
          </a:prstGeom>
          <a:noFill/>
          <a:ln>
            <a:noFill/>
          </a:ln>
          <a:effectLst/>
        </p:spPr>
        <p:txBody>
          <a:bodyPr vert="horz" wrap="none" lIns="0" tIns="0" rIns="0" bIns="0" rtlCol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kumimoji="1" lang="en-US" altLang="zh-CN" sz="4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02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5805461" y="3909383"/>
            <a:ext cx="835246" cy="750232"/>
          </a:xfrm>
          <a:prstGeom prst="roundRect">
            <a:avLst/>
          </a:prstGeom>
          <a:noFill/>
          <a:ln>
            <a:noFill/>
          </a:ln>
          <a:effectLst/>
        </p:spPr>
        <p:txBody>
          <a:bodyPr vert="horz" wrap="none" lIns="0" tIns="0" rIns="0" bIns="0" rtlCol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kumimoji="1" lang="en-US" altLang="zh-CN" sz="4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03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5805461" y="5020231"/>
            <a:ext cx="835246" cy="750232"/>
          </a:xfrm>
          <a:prstGeom prst="roundRect">
            <a:avLst/>
          </a:prstGeom>
          <a:noFill/>
          <a:ln>
            <a:noFill/>
          </a:ln>
          <a:effectLst/>
        </p:spPr>
        <p:txBody>
          <a:bodyPr vert="horz" wrap="none" lIns="0" tIns="0" rIns="0" bIns="0" rtlCol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kumimoji="1" lang="en-US" altLang="zh-CN" sz="4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04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6902703" y="1649460"/>
            <a:ext cx="4616196" cy="74914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趋势洞察：从热点中挖掘创意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6902703" y="3890620"/>
            <a:ext cx="4616196" cy="74914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跨界融合：打破边界寻找新视角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2531755" y="2447257"/>
            <a:ext cx="1727200" cy="21540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95AEFC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/</a:t>
            </a:r>
            <a:r>
              <a:rPr kumimoji="1" lang="en-US" altLang="zh-CN" sz="1400">
                <a:ln w="12700">
                  <a:noFill/>
                </a:ln>
                <a:solidFill>
                  <a:srgbClr val="95AEFC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CONTENTS</a:t>
            </a:r>
            <a:endParaRPr kumimoji="1" lang="zh-CN" altLang="en-US"/>
          </a:p>
        </p:txBody>
      </p:sp>
    </p:spTree>
  </p:cSld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16"/>
          <p:cNvSpPr txBox="1"/>
          <p:nvPr/>
        </p:nvSpPr>
        <p:spPr>
          <a:xfrm rot="13440867" flipH="0" flipV="0">
            <a:off x="8919466" y="996661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7"/>
          <p:cNvSpPr txBox="1"/>
          <p:nvPr/>
        </p:nvSpPr>
        <p:spPr>
          <a:xfrm rot="13440867" flipH="0" flipV="0">
            <a:off x="9606959" y="2442862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19"/>
          <p:cNvSpPr txBox="1"/>
          <p:nvPr/>
        </p:nvSpPr>
        <p:spPr>
          <a:xfrm rot="2759133" flipH="1" flipV="0">
            <a:off x="-896084" y="-1461258"/>
            <a:ext cx="4229853" cy="8789548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0"/>
          <p:cNvSpPr txBox="1"/>
          <p:nvPr/>
        </p:nvSpPr>
        <p:spPr>
          <a:xfrm rot="2759133" flipH="1" flipV="0">
            <a:off x="135223" y="-320314"/>
            <a:ext cx="2184842" cy="6466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1"/>
          <p:cNvSpPr txBox="1"/>
          <p:nvPr/>
        </p:nvSpPr>
        <p:spPr>
          <a:xfrm rot="2759133" flipH="1" flipV="0">
            <a:off x="-6941" y="3694190"/>
            <a:ext cx="2220606" cy="4614374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顶角 2"/>
          <p:cNvSpPr txBox="1"/>
          <p:nvPr/>
        </p:nvSpPr>
        <p:spPr>
          <a:xfrm rot="2759133" flipH="1" flipV="0">
            <a:off x="534479" y="4293167"/>
            <a:ext cx="1147007" cy="3394771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顶角 4"/>
          <p:cNvSpPr txBox="1"/>
          <p:nvPr/>
        </p:nvSpPr>
        <p:spPr>
          <a:xfrm rot="13440867" flipH="0" flipV="0">
            <a:off x="10540353" y="-1159021"/>
            <a:ext cx="2220606" cy="5641545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顶角 5"/>
          <p:cNvSpPr txBox="1"/>
          <p:nvPr/>
        </p:nvSpPr>
        <p:spPr>
          <a:xfrm rot="13440867" flipH="0" flipV="0">
            <a:off x="10984309" y="-225121"/>
            <a:ext cx="1147007" cy="4150456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矩形: 圆角 7"/>
          <p:cNvSpPr txBox="1"/>
          <p:nvPr/>
        </p:nvSpPr>
        <p:spPr>
          <a:xfrm rot="0" flipH="0" flipV="0">
            <a:off x="2315598" y="1727200"/>
            <a:ext cx="7560805" cy="42759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爱设计-4"/>
          <p:cNvSpPr txBox="1"/>
          <p:nvPr/>
        </p:nvSpPr>
        <p:spPr>
          <a:xfrm rot="0" flipH="0" flipV="0">
            <a:off x="4942404" y="742847"/>
            <a:ext cx="2307193" cy="32914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01</a:t>
            </a:r>
            <a:endParaRPr kumimoji="1" lang="zh-CN" altLang="en-US"/>
          </a:p>
        </p:txBody>
      </p:sp>
      <p:sp>
        <p:nvSpPr>
          <p:cNvPr id="13" name="矩形 8"/>
          <p:cNvSpPr txBox="1"/>
          <p:nvPr/>
        </p:nvSpPr>
        <p:spPr>
          <a:xfrm rot="0" flipH="0" flipV="0">
            <a:off x="3224356" y="3789344"/>
            <a:ext cx="5743288" cy="19445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47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趋势洞察：从热点中挖掘创意</a:t>
            </a:r>
            <a:endParaRPr kumimoji="1" lang="zh-CN" altLang="en-US"/>
          </a:p>
        </p:txBody>
      </p:sp>
    </p:spTree>
  </p:cSld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736570" y="1270136"/>
            <a:ext cx="6840000" cy="1440000"/>
          </a:xfrm>
          <a:prstGeom prst="rect">
            <a:avLst/>
          </a:prstGeom>
          <a:solidFill>
            <a:schemeClr val="bg1">
              <a:lumMod val="95000"/>
            </a:schemeClr>
          </a:solidFill>
          <a:ln cap="rnd">
            <a:noFill/>
            <a:prstDash val="solid"/>
            <a:round/>
            <a:headEnd/>
            <a:tailEnd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1096570" y="1777801"/>
            <a:ext cx="6120000" cy="79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微博热搜和抖音热榜每日更新，反映大众关注焦点。通过分析榜单关键词、话题走向及用户互动形式，可快速提炼出具有传播潜力的内容方向。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1096570" y="1415015"/>
            <a:ext cx="6120000" cy="36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关注微博热搜与抖音热榜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2701454" y="2926574"/>
            <a:ext cx="6840000" cy="1440000"/>
          </a:xfrm>
          <a:prstGeom prst="rect">
            <a:avLst/>
          </a:prstGeom>
          <a:solidFill>
            <a:schemeClr val="bg1">
              <a:lumMod val="95000"/>
            </a:schemeClr>
          </a:solidFill>
          <a:ln cap="rnd">
            <a:noFill/>
            <a:prstDash val="solid"/>
            <a:round/>
            <a:headEnd/>
            <a:tailEnd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3061454" y="3444613"/>
            <a:ext cx="6120000" cy="79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小红书和B站聚集了大量年轻用户，其热门笔记或视频往往预示新兴兴趣点。观察高赞内容的主题结构和表达方式，有助于发现垂直领域的创意切入点。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3061454" y="3081827"/>
            <a:ext cx="6120000" cy="36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追踪小红书与B站热门话题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672962" y="1198576"/>
            <a:ext cx="360000" cy="360000"/>
          </a:xfrm>
          <a:prstGeom prst="halfFrame">
            <a:avLst/>
          </a:prstGeom>
          <a:solidFill>
            <a:schemeClr val="accent1"/>
          </a:solidFill>
          <a:ln cap="sq">
            <a:noFill/>
            <a:prstDash val="solid"/>
            <a:miter/>
          </a:ln>
          <a:effectLst>
            <a:outerShdw dist="127000" blurRad="317500" dir="2700000" sx="100000" sy="100000" kx="0" ky="0" algn="tr" rotWithShape="0">
              <a:schemeClr val="accent1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2637846" y="2855015"/>
            <a:ext cx="360000" cy="360000"/>
          </a:xfrm>
          <a:prstGeom prst="halfFrame">
            <a:avLst/>
          </a:prstGeom>
          <a:solidFill>
            <a:schemeClr val="accent1"/>
          </a:solidFill>
          <a:ln cap="sq">
            <a:noFill/>
            <a:prstDash val="solid"/>
            <a:miter/>
          </a:ln>
          <a:effectLst>
            <a:outerShdw dist="127000" blurRad="317500" dir="2700000" sx="100000" sy="100000" kx="0" ky="0" algn="tr" rotWithShape="0">
              <a:schemeClr val="accent1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4678900" y="4583012"/>
            <a:ext cx="6840000" cy="1440000"/>
          </a:xfrm>
          <a:prstGeom prst="rect">
            <a:avLst/>
          </a:prstGeom>
          <a:solidFill>
            <a:schemeClr val="bg1">
              <a:lumMod val="95000"/>
            </a:schemeClr>
          </a:solidFill>
          <a:ln cap="rnd">
            <a:noFill/>
            <a:prstDash val="solid"/>
            <a:round/>
            <a:headEnd/>
            <a:tailEnd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5038900" y="5101051"/>
            <a:ext cx="6120000" cy="79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如抖音的“创作灵感”、小红书的“热点中心”等官方工具，提供基于算法的趋势预测与内容建议，帮助创作者提前布局即将爆发的话题。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5038900" y="4738265"/>
            <a:ext cx="6120000" cy="36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使用平台内置趋势工具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4615292" y="4511453"/>
            <a:ext cx="360000" cy="360000"/>
          </a:xfrm>
          <a:prstGeom prst="halfFrame">
            <a:avLst/>
          </a:prstGeom>
          <a:solidFill>
            <a:schemeClr val="accent1"/>
          </a:solidFill>
          <a:ln cap="sq">
            <a:noFill/>
            <a:prstDash val="solid"/>
            <a:miter/>
          </a:ln>
          <a:effectLst>
            <a:outerShdw dist="127000" blurRad="317500" dir="2700000" sx="100000" sy="100000" kx="0" ky="0" algn="tr" rotWithShape="0">
              <a:schemeClr val="accent1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1109473" y="156637"/>
            <a:ext cx="7780158" cy="49669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利用社交媒体平台捕捉实时热点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5400000" flipH="0" flipV="0">
            <a:off x="111213" y="-454113"/>
            <a:ext cx="887049" cy="1109475"/>
          </a:xfrm>
          <a:custGeom>
            <a:avLst/>
            <a:gdLst>
              <a:gd name="connsiteX0" fmla="*/ 0 w 887049"/>
              <a:gd name="connsiteY0" fmla="*/ 1109475 h 1109475"/>
              <a:gd name="connsiteX1" fmla="*/ 1 w 887049"/>
              <a:gd name="connsiteY1" fmla="*/ 24175 h 1109475"/>
              <a:gd name="connsiteX2" fmla="*/ 31263 w 887049"/>
              <a:gd name="connsiteY2" fmla="*/ 14471 h 1109475"/>
              <a:gd name="connsiteX3" fmla="*/ 174805 w 887049"/>
              <a:gd name="connsiteY3" fmla="*/ 0 h 1109475"/>
              <a:gd name="connsiteX4" fmla="*/ 887049 w 887049"/>
              <a:gd name="connsiteY4" fmla="*/ 712245 h 1109475"/>
              <a:gd name="connsiteX5" fmla="*/ 887049 w 887049"/>
              <a:gd name="connsiteY5" fmla="*/ 1109475 h 1109475"/>
              <a:gd name="connsiteX6" fmla="*/ 0 w 887049"/>
              <a:gd name="connsiteY6" fmla="*/ 1109475 h 1109475"/>
            </a:gdLst>
            <a:rect l="l" t="t" r="r" b="b"/>
            <a:pathLst>
              <a:path w="887049" h="1109475">
                <a:moveTo>
                  <a:pt x="0" y="1109475"/>
                </a:moveTo>
                <a:lnTo>
                  <a:pt x="1" y="24175"/>
                </a:lnTo>
                <a:lnTo>
                  <a:pt x="31263" y="14471"/>
                </a:lnTo>
                <a:cubicBezTo>
                  <a:pt x="77628" y="4983"/>
                  <a:pt x="125634" y="0"/>
                  <a:pt x="174805" y="0"/>
                </a:cubicBezTo>
                <a:cubicBezTo>
                  <a:pt x="568166" y="0"/>
                  <a:pt x="887049" y="318884"/>
                  <a:pt x="887049" y="712245"/>
                </a:cubicBezTo>
                <a:lnTo>
                  <a:pt x="887049" y="1109475"/>
                </a:lnTo>
                <a:lnTo>
                  <a:pt x="0" y="1109475"/>
                </a:lnTo>
                <a:close/>
              </a:path>
            </a:pathLst>
          </a:cu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1753325" y="2876475"/>
            <a:ext cx="2482205" cy="2040590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64008" tIns="32004" rIns="64008" bIns="32004" rtlCol="0" anchor="ctr"/>
          <a:lstStyle/>
          <a:p>
            <a:pPr algn="r">
              <a:lnSpc>
                <a:spcPct val="10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F2F2F2">
                    <a:alpha val="50000"/>
                  </a:srgbClr>
                </a:solidFill>
                <a:latin typeface="OPPOSans H"/>
                <a:ea typeface="OPPOSans H"/>
                <a:cs typeface="OPPOSans H"/>
              </a:rPr>
              <a:t>01</a:t>
            </a: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947662" y="2755900"/>
            <a:ext cx="2863930" cy="729449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64008" tIns="32004" rIns="64008" bIns="32004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运用Google Trends进行关键词走势分析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947662" y="3522652"/>
            <a:ext cx="2862338" cy="1956127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64008" tIns="32004" rIns="64008" bIns="32004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Google Trends可对比多个关键词在不同地区、时间段的搜索热度变化，帮助识别长期上升趋势或季节性波动，为内容选题提供数据支撑。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947662" y="1841054"/>
            <a:ext cx="812594" cy="812594"/>
          </a:xfrm>
          <a:prstGeom prst="ellipse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1141589" y="2034981"/>
            <a:ext cx="424740" cy="424740"/>
          </a:xfrm>
          <a:custGeom>
            <a:avLst/>
            <a:gdLst>
              <a:gd name="connsiteX0" fmla="*/ 438553 w 720000"/>
              <a:gd name="connsiteY0" fmla="*/ 189601 h 720000"/>
              <a:gd name="connsiteX1" fmla="*/ 503636 w 720000"/>
              <a:gd name="connsiteY1" fmla="*/ 216365 h 720000"/>
              <a:gd name="connsiteX2" fmla="*/ 503636 w 720000"/>
              <a:gd name="connsiteY2" fmla="*/ 346445 h 720000"/>
              <a:gd name="connsiteX3" fmla="*/ 362260 w 720000"/>
              <a:gd name="connsiteY3" fmla="*/ 487907 h 720000"/>
              <a:gd name="connsiteX4" fmla="*/ 191861 w 720000"/>
              <a:gd name="connsiteY4" fmla="*/ 528226 h 720000"/>
              <a:gd name="connsiteX5" fmla="*/ 232180 w 720000"/>
              <a:gd name="connsiteY5" fmla="*/ 357827 h 720000"/>
              <a:gd name="connsiteX6" fmla="*/ 373556 w 720000"/>
              <a:gd name="connsiteY6" fmla="*/ 216452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339581 w 720000"/>
              <a:gd name="connsiteY9" fmla="*/ 182476 h 720000"/>
              <a:gd name="connsiteX10" fmla="*/ 198205 w 720000"/>
              <a:gd name="connsiteY10" fmla="*/ 323852 h 720000"/>
              <a:gd name="connsiteX11" fmla="*/ 141637 w 720000"/>
              <a:gd name="connsiteY11" fmla="*/ 578364 h 720000"/>
              <a:gd name="connsiteX12" fmla="*/ 396149 w 720000"/>
              <a:gd name="connsiteY12" fmla="*/ 521796 h 720000"/>
              <a:gd name="connsiteX13" fmla="*/ 537524 w 720000"/>
              <a:gd name="connsiteY13" fmla="*/ 380420 h 720000"/>
              <a:gd name="connsiteX14" fmla="*/ 537524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0 h 720000"/>
              <a:gd name="connsiteX17" fmla="*/ 600000 w 720000"/>
              <a:gd name="connsiteY17" fmla="*/ 0 h 720000"/>
              <a:gd name="connsiteX18" fmla="*/ 720000 w 720000"/>
              <a:gd name="connsiteY18" fmla="*/ 120000 h 720000"/>
              <a:gd name="connsiteX19" fmla="*/ 720000 w 720000"/>
              <a:gd name="connsiteY19" fmla="*/ 600000 h 720000"/>
              <a:gd name="connsiteX20" fmla="*/ 600000 w 720000"/>
              <a:gd name="connsiteY20" fmla="*/ 720000 h 720000"/>
              <a:gd name="connsiteX21" fmla="*/ 120000 w 720000"/>
              <a:gd name="connsiteY21" fmla="*/ 720000 h 720000"/>
              <a:gd name="connsiteX22" fmla="*/ 0 w 720000"/>
              <a:gd name="connsiteY22" fmla="*/ 600000 h 720000"/>
              <a:gd name="connsiteX23" fmla="*/ 0 w 720000"/>
              <a:gd name="connsiteY23" fmla="*/ 120000 h 720000"/>
              <a:gd name="connsiteX24" fmla="*/ 120000 w 720000"/>
              <a:gd name="connsiteY24" fmla="*/ 0 h 720000"/>
            </a:gdLst>
            <a:rect l="l" t="t" r="r" b="b"/>
            <a:pathLst>
              <a:path w="720000" h="720000">
                <a:moveTo>
                  <a:pt x="438553" y="189601"/>
                </a:moveTo>
                <a:cubicBezTo>
                  <a:pt x="463230" y="189601"/>
                  <a:pt x="486344" y="199073"/>
                  <a:pt x="503636" y="216365"/>
                </a:cubicBezTo>
                <a:cubicBezTo>
                  <a:pt x="539523" y="252252"/>
                  <a:pt x="539523" y="310557"/>
                  <a:pt x="503636" y="346445"/>
                </a:cubicBezTo>
                <a:lnTo>
                  <a:pt x="362260" y="487907"/>
                </a:lnTo>
                <a:cubicBezTo>
                  <a:pt x="342622" y="507545"/>
                  <a:pt x="266503" y="522665"/>
                  <a:pt x="191861" y="528226"/>
                </a:cubicBezTo>
                <a:cubicBezTo>
                  <a:pt x="197336" y="453584"/>
                  <a:pt x="212456" y="377465"/>
                  <a:pt x="232180" y="357827"/>
                </a:cubicBezTo>
                <a:lnTo>
                  <a:pt x="373556" y="216452"/>
                </a:lnTo>
                <a:cubicBezTo>
                  <a:pt x="390761" y="199073"/>
                  <a:pt x="413875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02666" y="141636"/>
                  <a:pt x="366778" y="155278"/>
                  <a:pt x="339581" y="182476"/>
                </a:cubicBezTo>
                <a:lnTo>
                  <a:pt x="198205" y="323852"/>
                </a:lnTo>
                <a:cubicBezTo>
                  <a:pt x="143723" y="378335"/>
                  <a:pt x="141637" y="578364"/>
                  <a:pt x="141637" y="578364"/>
                </a:cubicBezTo>
                <a:cubicBezTo>
                  <a:pt x="141637" y="578364"/>
                  <a:pt x="341753" y="576278"/>
                  <a:pt x="396149" y="521796"/>
                </a:cubicBezTo>
                <a:lnTo>
                  <a:pt x="537524" y="380420"/>
                </a:lnTo>
                <a:cubicBezTo>
                  <a:pt x="592007" y="325938"/>
                  <a:pt x="592007" y="236872"/>
                  <a:pt x="537524" y="182476"/>
                </a:cubicBezTo>
                <a:cubicBezTo>
                  <a:pt x="510327" y="155191"/>
                  <a:pt x="474440" y="141636"/>
                  <a:pt x="438553" y="141636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5429179" y="2876475"/>
            <a:ext cx="2482205" cy="2040590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64008" tIns="32004" rIns="64008" bIns="32004" rtlCol="0" anchor="ctr"/>
          <a:lstStyle/>
          <a:p>
            <a:pPr algn="r">
              <a:lnSpc>
                <a:spcPct val="10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F2F2F2">
                    <a:alpha val="50000"/>
                  </a:srgbClr>
                </a:solidFill>
                <a:latin typeface="OPPOSans H"/>
                <a:ea typeface="OPPOSans H"/>
                <a:cs typeface="OPPOSans H"/>
              </a:rPr>
              <a:t>02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4623516" y="2755900"/>
            <a:ext cx="2818684" cy="729449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64008" tIns="32004" rIns="64008" bIns="32004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参考行业报告与年度趋势预测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4623516" y="3522652"/>
            <a:ext cx="2823524" cy="1956127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64008" tIns="32004" rIns="64008" bIns="32004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如《2026内容营销趋势白皮书》《艾瑞咨询年度消费行为报告》等权威资料，系统梳理未来一年可能兴起的消费偏好、技术应用或社会议题。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4680057" y="1841054"/>
            <a:ext cx="812594" cy="812594"/>
          </a:xfrm>
          <a:prstGeom prst="ellipse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4873984" y="2047188"/>
            <a:ext cx="424740" cy="400326"/>
          </a:xfrm>
          <a:custGeom>
            <a:avLst/>
            <a:gdLst>
              <a:gd name="connsiteX0" fmla="*/ 565749 w 763907"/>
              <a:gd name="connsiteY0" fmla="*/ 529546 h 720000"/>
              <a:gd name="connsiteX1" fmla="*/ 585849 w 763907"/>
              <a:gd name="connsiteY1" fmla="*/ 537865 h 720000"/>
              <a:gd name="connsiteX2" fmla="*/ 698960 w 763907"/>
              <a:gd name="connsiteY2" fmla="*/ 650977 h 720000"/>
              <a:gd name="connsiteX3" fmla="*/ 698960 w 763907"/>
              <a:gd name="connsiteY3" fmla="*/ 691178 h 720000"/>
              <a:gd name="connsiteX4" fmla="*/ 678860 w 763907"/>
              <a:gd name="connsiteY4" fmla="*/ 699521 h 720000"/>
              <a:gd name="connsiteX5" fmla="*/ 658760 w 763907"/>
              <a:gd name="connsiteY5" fmla="*/ 691178 h 720000"/>
              <a:gd name="connsiteX6" fmla="*/ 545648 w 763907"/>
              <a:gd name="connsiteY6" fmla="*/ 578066 h 720000"/>
              <a:gd name="connsiteX7" fmla="*/ 545648 w 763907"/>
              <a:gd name="connsiteY7" fmla="*/ 537865 h 720000"/>
              <a:gd name="connsiteX8" fmla="*/ 565749 w 763907"/>
              <a:gd name="connsiteY8" fmla="*/ 529546 h 720000"/>
              <a:gd name="connsiteX9" fmla="*/ 565749 w 763907"/>
              <a:gd name="connsiteY9" fmla="*/ 359807 h 720000"/>
              <a:gd name="connsiteX10" fmla="*/ 735464 w 763907"/>
              <a:gd name="connsiteY10" fmla="*/ 359807 h 720000"/>
              <a:gd name="connsiteX11" fmla="*/ 763907 w 763907"/>
              <a:gd name="connsiteY11" fmla="*/ 388251 h 720000"/>
              <a:gd name="connsiteX12" fmla="*/ 735464 w 763907"/>
              <a:gd name="connsiteY12" fmla="*/ 416695 h 720000"/>
              <a:gd name="connsiteX13" fmla="*/ 565749 w 763907"/>
              <a:gd name="connsiteY13" fmla="*/ 416695 h 720000"/>
              <a:gd name="connsiteX14" fmla="*/ 537305 w 763907"/>
              <a:gd name="connsiteY14" fmla="*/ 388251 h 720000"/>
              <a:gd name="connsiteX15" fmla="*/ 565749 w 763907"/>
              <a:gd name="connsiteY15" fmla="*/ 359807 h 720000"/>
              <a:gd name="connsiteX16" fmla="*/ 678860 w 763907"/>
              <a:gd name="connsiteY16" fmla="*/ 77005 h 720000"/>
              <a:gd name="connsiteX17" fmla="*/ 698960 w 763907"/>
              <a:gd name="connsiteY17" fmla="*/ 85325 h 720000"/>
              <a:gd name="connsiteX18" fmla="*/ 698960 w 763907"/>
              <a:gd name="connsiteY18" fmla="*/ 125525 h 720000"/>
              <a:gd name="connsiteX19" fmla="*/ 585849 w 763907"/>
              <a:gd name="connsiteY19" fmla="*/ 238636 h 720000"/>
              <a:gd name="connsiteX20" fmla="*/ 565749 w 763907"/>
              <a:gd name="connsiteY20" fmla="*/ 246980 h 720000"/>
              <a:gd name="connsiteX21" fmla="*/ 545648 w 763907"/>
              <a:gd name="connsiteY21" fmla="*/ 238636 h 720000"/>
              <a:gd name="connsiteX22" fmla="*/ 545648 w 763907"/>
              <a:gd name="connsiteY22" fmla="*/ 198436 h 720000"/>
              <a:gd name="connsiteX23" fmla="*/ 658760 w 763907"/>
              <a:gd name="connsiteY23" fmla="*/ 85325 h 720000"/>
              <a:gd name="connsiteX24" fmla="*/ 678860 w 763907"/>
              <a:gd name="connsiteY24" fmla="*/ 77005 h 720000"/>
              <a:gd name="connsiteX25" fmla="*/ 362802 w 763907"/>
              <a:gd name="connsiteY25" fmla="*/ 5 h 720000"/>
              <a:gd name="connsiteX26" fmla="*/ 422012 w 763907"/>
              <a:gd name="connsiteY26" fmla="*/ 16490 h 720000"/>
              <a:gd name="connsiteX27" fmla="*/ 481080 w 763907"/>
              <a:gd name="connsiteY27" fmla="*/ 119457 h 720000"/>
              <a:gd name="connsiteX28" fmla="*/ 481080 w 763907"/>
              <a:gd name="connsiteY28" fmla="*/ 600631 h 720000"/>
              <a:gd name="connsiteX29" fmla="*/ 422012 w 763907"/>
              <a:gd name="connsiteY29" fmla="*/ 703598 h 720000"/>
              <a:gd name="connsiteX30" fmla="*/ 361806 w 763907"/>
              <a:gd name="connsiteY30" fmla="*/ 720000 h 720000"/>
              <a:gd name="connsiteX31" fmla="*/ 303306 w 763907"/>
              <a:gd name="connsiteY31" fmla="*/ 704546 h 720000"/>
              <a:gd name="connsiteX32" fmla="*/ 60870 w 763907"/>
              <a:gd name="connsiteY32" fmla="*/ 568300 h 720000"/>
              <a:gd name="connsiteX33" fmla="*/ 0 w 763907"/>
              <a:gd name="connsiteY33" fmla="*/ 464291 h 720000"/>
              <a:gd name="connsiteX34" fmla="*/ 0 w 763907"/>
              <a:gd name="connsiteY34" fmla="*/ 255702 h 720000"/>
              <a:gd name="connsiteX35" fmla="*/ 60870 w 763907"/>
              <a:gd name="connsiteY35" fmla="*/ 151693 h 720000"/>
              <a:gd name="connsiteX36" fmla="*/ 303306 w 763907"/>
              <a:gd name="connsiteY36" fmla="*/ 15447 h 720000"/>
              <a:gd name="connsiteX37" fmla="*/ 362802 w 763907"/>
              <a:gd name="connsiteY37" fmla="*/ 5 h 720000"/>
            </a:gdLst>
            <a:rect l="l" t="t" r="r" b="b"/>
            <a:pathLst>
              <a:path w="763907" h="720000">
                <a:moveTo>
                  <a:pt x="565749" y="529546"/>
                </a:moveTo>
                <a:cubicBezTo>
                  <a:pt x="573025" y="529546"/>
                  <a:pt x="580302" y="532319"/>
                  <a:pt x="585849" y="537865"/>
                </a:cubicBezTo>
                <a:lnTo>
                  <a:pt x="698960" y="650977"/>
                </a:lnTo>
                <a:cubicBezTo>
                  <a:pt x="710054" y="662070"/>
                  <a:pt x="710054" y="680084"/>
                  <a:pt x="698960" y="691178"/>
                </a:cubicBezTo>
                <a:cubicBezTo>
                  <a:pt x="693461" y="696677"/>
                  <a:pt x="686161" y="699521"/>
                  <a:pt x="678860" y="699521"/>
                </a:cubicBezTo>
                <a:cubicBezTo>
                  <a:pt x="671560" y="699521"/>
                  <a:pt x="664259" y="696771"/>
                  <a:pt x="658760" y="691178"/>
                </a:cubicBezTo>
                <a:lnTo>
                  <a:pt x="545648" y="578066"/>
                </a:lnTo>
                <a:cubicBezTo>
                  <a:pt x="534555" y="566973"/>
                  <a:pt x="534555" y="548959"/>
                  <a:pt x="545648" y="537865"/>
                </a:cubicBezTo>
                <a:cubicBezTo>
                  <a:pt x="551195" y="532319"/>
                  <a:pt x="558471" y="529546"/>
                  <a:pt x="565749" y="529546"/>
                </a:cubicBezTo>
                <a:close/>
                <a:moveTo>
                  <a:pt x="565749" y="359807"/>
                </a:moveTo>
                <a:lnTo>
                  <a:pt x="735464" y="359807"/>
                </a:lnTo>
                <a:cubicBezTo>
                  <a:pt x="751202" y="359807"/>
                  <a:pt x="763907" y="372512"/>
                  <a:pt x="763907" y="388251"/>
                </a:cubicBezTo>
                <a:cubicBezTo>
                  <a:pt x="763907" y="403990"/>
                  <a:pt x="751107" y="416695"/>
                  <a:pt x="735464" y="416695"/>
                </a:cubicBezTo>
                <a:lnTo>
                  <a:pt x="565749" y="416695"/>
                </a:lnTo>
                <a:cubicBezTo>
                  <a:pt x="550010" y="416695"/>
                  <a:pt x="537305" y="403990"/>
                  <a:pt x="537305" y="388251"/>
                </a:cubicBezTo>
                <a:cubicBezTo>
                  <a:pt x="537305" y="372512"/>
                  <a:pt x="550010" y="359807"/>
                  <a:pt x="565749" y="359807"/>
                </a:cubicBezTo>
                <a:close/>
                <a:moveTo>
                  <a:pt x="678860" y="77005"/>
                </a:moveTo>
                <a:cubicBezTo>
                  <a:pt x="686137" y="77005"/>
                  <a:pt x="693414" y="79778"/>
                  <a:pt x="698960" y="85325"/>
                </a:cubicBezTo>
                <a:cubicBezTo>
                  <a:pt x="710054" y="96418"/>
                  <a:pt x="710054" y="114432"/>
                  <a:pt x="698960" y="125525"/>
                </a:cubicBezTo>
                <a:lnTo>
                  <a:pt x="585849" y="238636"/>
                </a:lnTo>
                <a:cubicBezTo>
                  <a:pt x="580350" y="244231"/>
                  <a:pt x="573049" y="246980"/>
                  <a:pt x="565749" y="246980"/>
                </a:cubicBezTo>
                <a:cubicBezTo>
                  <a:pt x="558448" y="246980"/>
                  <a:pt x="551147" y="244231"/>
                  <a:pt x="545648" y="238636"/>
                </a:cubicBezTo>
                <a:cubicBezTo>
                  <a:pt x="534555" y="227543"/>
                  <a:pt x="534555" y="209529"/>
                  <a:pt x="545648" y="198436"/>
                </a:cubicBezTo>
                <a:lnTo>
                  <a:pt x="658760" y="85325"/>
                </a:lnTo>
                <a:cubicBezTo>
                  <a:pt x="664306" y="79778"/>
                  <a:pt x="671583" y="77005"/>
                  <a:pt x="678860" y="77005"/>
                </a:cubicBezTo>
                <a:close/>
                <a:moveTo>
                  <a:pt x="362802" y="5"/>
                </a:moveTo>
                <a:cubicBezTo>
                  <a:pt x="383186" y="183"/>
                  <a:pt x="403524" y="5682"/>
                  <a:pt x="422012" y="16490"/>
                </a:cubicBezTo>
                <a:cubicBezTo>
                  <a:pt x="458989" y="38108"/>
                  <a:pt x="481080" y="76601"/>
                  <a:pt x="481080" y="119457"/>
                </a:cubicBezTo>
                <a:lnTo>
                  <a:pt x="481080" y="600631"/>
                </a:lnTo>
                <a:cubicBezTo>
                  <a:pt x="481080" y="643486"/>
                  <a:pt x="458989" y="681980"/>
                  <a:pt x="422012" y="703598"/>
                </a:cubicBezTo>
                <a:cubicBezTo>
                  <a:pt x="403240" y="714501"/>
                  <a:pt x="382475" y="720000"/>
                  <a:pt x="361806" y="720000"/>
                </a:cubicBezTo>
                <a:cubicBezTo>
                  <a:pt x="341706" y="720000"/>
                  <a:pt x="321700" y="714881"/>
                  <a:pt x="303306" y="704546"/>
                </a:cubicBezTo>
                <a:lnTo>
                  <a:pt x="60870" y="568300"/>
                </a:lnTo>
                <a:cubicBezTo>
                  <a:pt x="23324" y="547157"/>
                  <a:pt x="0" y="507336"/>
                  <a:pt x="0" y="464291"/>
                </a:cubicBezTo>
                <a:lnTo>
                  <a:pt x="0" y="255702"/>
                </a:lnTo>
                <a:cubicBezTo>
                  <a:pt x="0" y="212657"/>
                  <a:pt x="23324" y="172742"/>
                  <a:pt x="60870" y="151693"/>
                </a:cubicBezTo>
                <a:lnTo>
                  <a:pt x="303306" y="15447"/>
                </a:lnTo>
                <a:cubicBezTo>
                  <a:pt x="321984" y="4970"/>
                  <a:pt x="342417" y="-173"/>
                  <a:pt x="362802" y="5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9105033" y="2876475"/>
            <a:ext cx="2482205" cy="2040590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64008" tIns="32004" rIns="64008" bIns="32004" rtlCol="0" anchor="ctr"/>
          <a:lstStyle/>
          <a:p>
            <a:pPr algn="r">
              <a:lnSpc>
                <a:spcPct val="10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F2F2F2">
                    <a:alpha val="50000"/>
                  </a:srgbClr>
                </a:solidFill>
                <a:latin typeface="OPPOSans H"/>
                <a:ea typeface="OPPOSans H"/>
                <a:cs typeface="OPPOSans H"/>
              </a:rPr>
              <a:t>03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8299370" y="2755900"/>
            <a:ext cx="2851230" cy="729449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64008" tIns="32004" rIns="64008" bIns="32004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关注国际趋势平台如Trend Hunter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8299370" y="3522652"/>
            <a:ext cx="2848924" cy="1956127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64008" tIns="32004" rIns="64008" bIns="32004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Trend Hunter等全球趋势平台汇聚前沿生活方式、科技与文化动态，适合寻找具有前瞻性的跨文化内容灵感，尤其适用于国际化或创新类内容创作。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8412453" y="1841054"/>
            <a:ext cx="812594" cy="812594"/>
          </a:xfrm>
          <a:prstGeom prst="ellipse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8606380" y="2041832"/>
            <a:ext cx="424740" cy="411038"/>
          </a:xfrm>
          <a:custGeom>
            <a:avLst/>
            <a:gdLst>
              <a:gd name="connsiteX0" fmla="*/ 311954 w 744004"/>
              <a:gd name="connsiteY0" fmla="*/ 337123 h 720001"/>
              <a:gd name="connsiteX1" fmla="*/ 168770 w 744004"/>
              <a:gd name="connsiteY1" fmla="*/ 337123 h 720001"/>
              <a:gd name="connsiteX2" fmla="*/ 49673 w 744004"/>
              <a:gd name="connsiteY2" fmla="*/ 287618 h 720001"/>
              <a:gd name="connsiteX3" fmla="*/ 167 w 744004"/>
              <a:gd name="connsiteY3" fmla="*/ 168520 h 720001"/>
              <a:gd name="connsiteX4" fmla="*/ 49590 w 744004"/>
              <a:gd name="connsiteY4" fmla="*/ 49507 h 720001"/>
              <a:gd name="connsiteX5" fmla="*/ 168687 w 744004"/>
              <a:gd name="connsiteY5" fmla="*/ 0 h 720001"/>
              <a:gd name="connsiteX6" fmla="*/ 287784 w 744004"/>
              <a:gd name="connsiteY6" fmla="*/ 49507 h 720001"/>
              <a:gd name="connsiteX7" fmla="*/ 337290 w 744004"/>
              <a:gd name="connsiteY7" fmla="*/ 168604 h 720001"/>
              <a:gd name="connsiteX8" fmla="*/ 337290 w 744004"/>
              <a:gd name="connsiteY8" fmla="*/ 311787 h 720001"/>
              <a:gd name="connsiteX9" fmla="*/ 311954 w 744004"/>
              <a:gd name="connsiteY9" fmla="*/ 337123 h 720001"/>
              <a:gd name="connsiteX10" fmla="*/ 575401 w 744004"/>
              <a:gd name="connsiteY10" fmla="*/ 337207 h 720001"/>
              <a:gd name="connsiteX11" fmla="*/ 432218 w 744004"/>
              <a:gd name="connsiteY11" fmla="*/ 337207 h 720001"/>
              <a:gd name="connsiteX12" fmla="*/ 406882 w 744004"/>
              <a:gd name="connsiteY12" fmla="*/ 311870 h 720001"/>
              <a:gd name="connsiteX13" fmla="*/ 406882 w 744004"/>
              <a:gd name="connsiteY13" fmla="*/ 168687 h 720001"/>
              <a:gd name="connsiteX14" fmla="*/ 456387 w 744004"/>
              <a:gd name="connsiteY14" fmla="*/ 49590 h 720001"/>
              <a:gd name="connsiteX15" fmla="*/ 575401 w 744004"/>
              <a:gd name="connsiteY15" fmla="*/ 0 h 720001"/>
              <a:gd name="connsiteX16" fmla="*/ 694498 w 744004"/>
              <a:gd name="connsiteY16" fmla="*/ 49507 h 720001"/>
              <a:gd name="connsiteX17" fmla="*/ 744004 w 744004"/>
              <a:gd name="connsiteY17" fmla="*/ 168604 h 720001"/>
              <a:gd name="connsiteX18" fmla="*/ 694498 w 744004"/>
              <a:gd name="connsiteY18" fmla="*/ 287701 h 720001"/>
              <a:gd name="connsiteX19" fmla="*/ 575401 w 744004"/>
              <a:gd name="connsiteY19" fmla="*/ 337207 h 720001"/>
              <a:gd name="connsiteX20" fmla="*/ 168604 w 744004"/>
              <a:gd name="connsiteY20" fmla="*/ 720001 h 720001"/>
              <a:gd name="connsiteX21" fmla="*/ 49507 w 744004"/>
              <a:gd name="connsiteY21" fmla="*/ 670495 h 720001"/>
              <a:gd name="connsiteX22" fmla="*/ 0 w 744004"/>
              <a:gd name="connsiteY22" fmla="*/ 551398 h 720001"/>
              <a:gd name="connsiteX23" fmla="*/ 49507 w 744004"/>
              <a:gd name="connsiteY23" fmla="*/ 432301 h 720001"/>
              <a:gd name="connsiteX24" fmla="*/ 168687 w 744004"/>
              <a:gd name="connsiteY24" fmla="*/ 382879 h 720001"/>
              <a:gd name="connsiteX25" fmla="*/ 311871 w 744004"/>
              <a:gd name="connsiteY25" fmla="*/ 382879 h 720001"/>
              <a:gd name="connsiteX26" fmla="*/ 337207 w 744004"/>
              <a:gd name="connsiteY26" fmla="*/ 408215 h 720001"/>
              <a:gd name="connsiteX27" fmla="*/ 337207 w 744004"/>
              <a:gd name="connsiteY27" fmla="*/ 551398 h 720001"/>
              <a:gd name="connsiteX28" fmla="*/ 287701 w 744004"/>
              <a:gd name="connsiteY28" fmla="*/ 670495 h 720001"/>
              <a:gd name="connsiteX29" fmla="*/ 168604 w 744004"/>
              <a:gd name="connsiteY29" fmla="*/ 720001 h 720001"/>
              <a:gd name="connsiteX30" fmla="*/ 575401 w 744004"/>
              <a:gd name="connsiteY30" fmla="*/ 720001 h 720001"/>
              <a:gd name="connsiteX31" fmla="*/ 456304 w 744004"/>
              <a:gd name="connsiteY31" fmla="*/ 670495 h 720001"/>
              <a:gd name="connsiteX32" fmla="*/ 406798 w 744004"/>
              <a:gd name="connsiteY32" fmla="*/ 551398 h 720001"/>
              <a:gd name="connsiteX33" fmla="*/ 406798 w 744004"/>
              <a:gd name="connsiteY33" fmla="*/ 408215 h 720001"/>
              <a:gd name="connsiteX34" fmla="*/ 432218 w 744004"/>
              <a:gd name="connsiteY34" fmla="*/ 382879 h 720001"/>
              <a:gd name="connsiteX35" fmla="*/ 575401 w 744004"/>
              <a:gd name="connsiteY35" fmla="*/ 382879 h 720001"/>
              <a:gd name="connsiteX36" fmla="*/ 694498 w 744004"/>
              <a:gd name="connsiteY36" fmla="*/ 432385 h 720001"/>
              <a:gd name="connsiteX37" fmla="*/ 744004 w 744004"/>
              <a:gd name="connsiteY37" fmla="*/ 551398 h 720001"/>
              <a:gd name="connsiteX38" fmla="*/ 694498 w 744004"/>
              <a:gd name="connsiteY38" fmla="*/ 670495 h 720001"/>
              <a:gd name="connsiteX39" fmla="*/ 575401 w 744004"/>
              <a:gd name="connsiteY39" fmla="*/ 720001 h 720001"/>
            </a:gdLst>
            <a:rect l="l" t="t" r="r" b="b"/>
            <a:pathLst>
              <a:path w="744004" h="720001">
                <a:moveTo>
                  <a:pt x="311954" y="337123"/>
                </a:moveTo>
                <a:lnTo>
                  <a:pt x="168770" y="337123"/>
                </a:lnTo>
                <a:cubicBezTo>
                  <a:pt x="123932" y="337123"/>
                  <a:pt x="81594" y="319538"/>
                  <a:pt x="49673" y="287618"/>
                </a:cubicBezTo>
                <a:cubicBezTo>
                  <a:pt x="17753" y="255697"/>
                  <a:pt x="167" y="213442"/>
                  <a:pt x="167" y="168520"/>
                </a:cubicBezTo>
                <a:cubicBezTo>
                  <a:pt x="167" y="123598"/>
                  <a:pt x="17669" y="81427"/>
                  <a:pt x="49590" y="49507"/>
                </a:cubicBezTo>
                <a:cubicBezTo>
                  <a:pt x="81510" y="17586"/>
                  <a:pt x="123848" y="0"/>
                  <a:pt x="168687" y="0"/>
                </a:cubicBezTo>
                <a:cubicBezTo>
                  <a:pt x="213526" y="0"/>
                  <a:pt x="255864" y="17586"/>
                  <a:pt x="287784" y="49507"/>
                </a:cubicBezTo>
                <a:cubicBezTo>
                  <a:pt x="319705" y="81427"/>
                  <a:pt x="337290" y="123682"/>
                  <a:pt x="337290" y="168604"/>
                </a:cubicBezTo>
                <a:lnTo>
                  <a:pt x="337290" y="311787"/>
                </a:lnTo>
                <a:cubicBezTo>
                  <a:pt x="337290" y="325789"/>
                  <a:pt x="325956" y="337123"/>
                  <a:pt x="311954" y="337123"/>
                </a:cubicBezTo>
                <a:close/>
                <a:moveTo>
                  <a:pt x="575401" y="337207"/>
                </a:moveTo>
                <a:lnTo>
                  <a:pt x="432218" y="337207"/>
                </a:lnTo>
                <a:cubicBezTo>
                  <a:pt x="418216" y="337207"/>
                  <a:pt x="406882" y="325872"/>
                  <a:pt x="406882" y="311870"/>
                </a:cubicBezTo>
                <a:lnTo>
                  <a:pt x="406882" y="168687"/>
                </a:lnTo>
                <a:cubicBezTo>
                  <a:pt x="406882" y="123849"/>
                  <a:pt x="424467" y="81510"/>
                  <a:pt x="456387" y="49590"/>
                </a:cubicBezTo>
                <a:cubicBezTo>
                  <a:pt x="488308" y="17669"/>
                  <a:pt x="530563" y="0"/>
                  <a:pt x="575401" y="0"/>
                </a:cubicBezTo>
                <a:cubicBezTo>
                  <a:pt x="620240" y="0"/>
                  <a:pt x="662578" y="17586"/>
                  <a:pt x="694498" y="49507"/>
                </a:cubicBezTo>
                <a:cubicBezTo>
                  <a:pt x="726419" y="81427"/>
                  <a:pt x="744004" y="123765"/>
                  <a:pt x="744004" y="168604"/>
                </a:cubicBezTo>
                <a:cubicBezTo>
                  <a:pt x="744004" y="213442"/>
                  <a:pt x="726419" y="255780"/>
                  <a:pt x="694498" y="287701"/>
                </a:cubicBezTo>
                <a:cubicBezTo>
                  <a:pt x="662578" y="319621"/>
                  <a:pt x="620323" y="337207"/>
                  <a:pt x="575401" y="337207"/>
                </a:cubicBezTo>
                <a:close/>
                <a:moveTo>
                  <a:pt x="168604" y="720001"/>
                </a:moveTo>
                <a:cubicBezTo>
                  <a:pt x="123682" y="720001"/>
                  <a:pt x="81427" y="702416"/>
                  <a:pt x="49507" y="670495"/>
                </a:cubicBezTo>
                <a:cubicBezTo>
                  <a:pt x="17586" y="638575"/>
                  <a:pt x="0" y="596320"/>
                  <a:pt x="0" y="551398"/>
                </a:cubicBezTo>
                <a:cubicBezTo>
                  <a:pt x="0" y="506476"/>
                  <a:pt x="17586" y="464221"/>
                  <a:pt x="49507" y="432301"/>
                </a:cubicBezTo>
                <a:cubicBezTo>
                  <a:pt x="81510" y="400464"/>
                  <a:pt x="123848" y="382879"/>
                  <a:pt x="168687" y="382879"/>
                </a:cubicBezTo>
                <a:lnTo>
                  <a:pt x="311871" y="382879"/>
                </a:lnTo>
                <a:cubicBezTo>
                  <a:pt x="325872" y="382879"/>
                  <a:pt x="337207" y="394297"/>
                  <a:pt x="337207" y="408215"/>
                </a:cubicBezTo>
                <a:lnTo>
                  <a:pt x="337207" y="551398"/>
                </a:lnTo>
                <a:cubicBezTo>
                  <a:pt x="337207" y="596237"/>
                  <a:pt x="319621" y="638575"/>
                  <a:pt x="287701" y="670495"/>
                </a:cubicBezTo>
                <a:cubicBezTo>
                  <a:pt x="255781" y="702416"/>
                  <a:pt x="213526" y="720001"/>
                  <a:pt x="168604" y="720001"/>
                </a:cubicBezTo>
                <a:close/>
                <a:moveTo>
                  <a:pt x="575401" y="720001"/>
                </a:moveTo>
                <a:cubicBezTo>
                  <a:pt x="530563" y="720001"/>
                  <a:pt x="488224" y="702416"/>
                  <a:pt x="456304" y="670495"/>
                </a:cubicBezTo>
                <a:cubicBezTo>
                  <a:pt x="424383" y="638575"/>
                  <a:pt x="406798" y="596320"/>
                  <a:pt x="406798" y="551398"/>
                </a:cubicBezTo>
                <a:lnTo>
                  <a:pt x="406798" y="408215"/>
                </a:lnTo>
                <a:cubicBezTo>
                  <a:pt x="406882" y="394213"/>
                  <a:pt x="418216" y="382879"/>
                  <a:pt x="432218" y="382879"/>
                </a:cubicBezTo>
                <a:lnTo>
                  <a:pt x="575401" y="382879"/>
                </a:lnTo>
                <a:cubicBezTo>
                  <a:pt x="620240" y="382879"/>
                  <a:pt x="662578" y="400464"/>
                  <a:pt x="694498" y="432385"/>
                </a:cubicBezTo>
                <a:cubicBezTo>
                  <a:pt x="726419" y="464305"/>
                  <a:pt x="744004" y="506560"/>
                  <a:pt x="744004" y="551398"/>
                </a:cubicBezTo>
                <a:cubicBezTo>
                  <a:pt x="744004" y="596237"/>
                  <a:pt x="726419" y="638575"/>
                  <a:pt x="694498" y="670495"/>
                </a:cubicBezTo>
                <a:cubicBezTo>
                  <a:pt x="662578" y="702416"/>
                  <a:pt x="620323" y="720001"/>
                  <a:pt x="575401" y="720001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1109473" y="156637"/>
            <a:ext cx="7780158" cy="49669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借助专业趋势分析工具预判未来热点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5400000" flipH="0" flipV="0">
            <a:off x="111213" y="-454113"/>
            <a:ext cx="887049" cy="1109475"/>
          </a:xfrm>
          <a:custGeom>
            <a:avLst/>
            <a:gdLst>
              <a:gd name="connsiteX0" fmla="*/ 0 w 887049"/>
              <a:gd name="connsiteY0" fmla="*/ 1109475 h 1109475"/>
              <a:gd name="connsiteX1" fmla="*/ 1 w 887049"/>
              <a:gd name="connsiteY1" fmla="*/ 24175 h 1109475"/>
              <a:gd name="connsiteX2" fmla="*/ 31263 w 887049"/>
              <a:gd name="connsiteY2" fmla="*/ 14471 h 1109475"/>
              <a:gd name="connsiteX3" fmla="*/ 174805 w 887049"/>
              <a:gd name="connsiteY3" fmla="*/ 0 h 1109475"/>
              <a:gd name="connsiteX4" fmla="*/ 887049 w 887049"/>
              <a:gd name="connsiteY4" fmla="*/ 712245 h 1109475"/>
              <a:gd name="connsiteX5" fmla="*/ 887049 w 887049"/>
              <a:gd name="connsiteY5" fmla="*/ 1109475 h 1109475"/>
              <a:gd name="connsiteX6" fmla="*/ 0 w 887049"/>
              <a:gd name="connsiteY6" fmla="*/ 1109475 h 1109475"/>
            </a:gdLst>
            <a:rect l="l" t="t" r="r" b="b"/>
            <a:pathLst>
              <a:path w="887049" h="1109475">
                <a:moveTo>
                  <a:pt x="0" y="1109475"/>
                </a:moveTo>
                <a:lnTo>
                  <a:pt x="1" y="24175"/>
                </a:lnTo>
                <a:lnTo>
                  <a:pt x="31263" y="14471"/>
                </a:lnTo>
                <a:cubicBezTo>
                  <a:pt x="77628" y="4983"/>
                  <a:pt x="125634" y="0"/>
                  <a:pt x="174805" y="0"/>
                </a:cubicBezTo>
                <a:cubicBezTo>
                  <a:pt x="568166" y="0"/>
                  <a:pt x="887049" y="318884"/>
                  <a:pt x="887049" y="712245"/>
                </a:cubicBezTo>
                <a:lnTo>
                  <a:pt x="887049" y="1109475"/>
                </a:lnTo>
                <a:lnTo>
                  <a:pt x="0" y="1109475"/>
                </a:lnTo>
                <a:close/>
              </a:path>
            </a:pathLst>
          </a:cu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16"/>
          <p:cNvSpPr txBox="1"/>
          <p:nvPr/>
        </p:nvSpPr>
        <p:spPr>
          <a:xfrm rot="13440867" flipH="0" flipV="0">
            <a:off x="8919466" y="996661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7"/>
          <p:cNvSpPr txBox="1"/>
          <p:nvPr/>
        </p:nvSpPr>
        <p:spPr>
          <a:xfrm rot="13440867" flipH="0" flipV="0">
            <a:off x="9606959" y="2442862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19"/>
          <p:cNvSpPr txBox="1"/>
          <p:nvPr/>
        </p:nvSpPr>
        <p:spPr>
          <a:xfrm rot="2759133" flipH="1" flipV="0">
            <a:off x="-896084" y="-1461258"/>
            <a:ext cx="4229853" cy="8789548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0"/>
          <p:cNvSpPr txBox="1"/>
          <p:nvPr/>
        </p:nvSpPr>
        <p:spPr>
          <a:xfrm rot="2759133" flipH="1" flipV="0">
            <a:off x="135223" y="-320314"/>
            <a:ext cx="2184842" cy="6466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1"/>
          <p:cNvSpPr txBox="1"/>
          <p:nvPr/>
        </p:nvSpPr>
        <p:spPr>
          <a:xfrm rot="2759133" flipH="1" flipV="0">
            <a:off x="-6941" y="3694190"/>
            <a:ext cx="2220606" cy="4614374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顶角 2"/>
          <p:cNvSpPr txBox="1"/>
          <p:nvPr/>
        </p:nvSpPr>
        <p:spPr>
          <a:xfrm rot="2759133" flipH="1" flipV="0">
            <a:off x="534479" y="4293167"/>
            <a:ext cx="1147007" cy="3394771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顶角 4"/>
          <p:cNvSpPr txBox="1"/>
          <p:nvPr/>
        </p:nvSpPr>
        <p:spPr>
          <a:xfrm rot="13440867" flipH="0" flipV="0">
            <a:off x="10540353" y="-1159021"/>
            <a:ext cx="2220606" cy="5641545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顶角 5"/>
          <p:cNvSpPr txBox="1"/>
          <p:nvPr/>
        </p:nvSpPr>
        <p:spPr>
          <a:xfrm rot="13440867" flipH="0" flipV="0">
            <a:off x="10984309" y="-225121"/>
            <a:ext cx="1147007" cy="4150456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矩形: 圆角 7"/>
          <p:cNvSpPr txBox="1"/>
          <p:nvPr/>
        </p:nvSpPr>
        <p:spPr>
          <a:xfrm rot="0" flipH="0" flipV="0">
            <a:off x="2315598" y="1727200"/>
            <a:ext cx="7560805" cy="42759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爱设计-4"/>
          <p:cNvSpPr txBox="1"/>
          <p:nvPr/>
        </p:nvSpPr>
        <p:spPr>
          <a:xfrm rot="0" flipH="0" flipV="0">
            <a:off x="4942404" y="742847"/>
            <a:ext cx="2307193" cy="32914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02</a:t>
            </a:r>
            <a:endParaRPr kumimoji="1" lang="zh-CN" altLang="en-US"/>
          </a:p>
        </p:txBody>
      </p:sp>
      <p:sp>
        <p:nvSpPr>
          <p:cNvPr id="13" name="矩形 8"/>
          <p:cNvSpPr txBox="1"/>
          <p:nvPr/>
        </p:nvSpPr>
        <p:spPr>
          <a:xfrm rot="0" flipH="0" flipV="0">
            <a:off x="3224356" y="3789344"/>
            <a:ext cx="5743288" cy="19445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47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用户共创：借力受众激发灵感</a:t>
            </a:r>
            <a:endParaRPr kumimoji="1" lang="zh-CN" altLang="en-US"/>
          </a:p>
        </p:txBody>
      </p:sp>
    </p:spTree>
  </p:cSld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椭圆 9"/>
          <p:cNvSpPr txBox="1"/>
          <p:nvPr/>
        </p:nvSpPr>
        <p:spPr>
          <a:xfrm rot="0" flipH="0" flipV="0">
            <a:off x="2181817" y="5235033"/>
            <a:ext cx="7815112" cy="977635"/>
          </a:xfrm>
          <a:prstGeom prst="ellipse">
            <a:avLst/>
          </a:prstGeom>
          <a:gradFill>
            <a:gsLst>
              <a:gs pos="0">
                <a:schemeClr val="bg1"/>
              </a:gs>
              <a:gs pos="98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1905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椭圆 6"/>
          <p:cNvSpPr txBox="1"/>
          <p:nvPr/>
        </p:nvSpPr>
        <p:spPr>
          <a:xfrm rot="0" flipH="0" flipV="0">
            <a:off x="396307" y="1996318"/>
            <a:ext cx="11386686" cy="3564425"/>
          </a:xfrm>
          <a:prstGeom prst="ellipse">
            <a:avLst/>
          </a:prstGeom>
          <a:solidFill>
            <a:schemeClr val="bg1"/>
          </a:solidFill>
          <a:ln w="19050" cap="sq">
            <a:gradFill>
              <a:gsLst>
                <a:gs pos="0">
                  <a:schemeClr val="bg1"/>
                </a:gs>
                <a:gs pos="74000">
                  <a:schemeClr val="accent1">
                    <a:lumMod val="40000"/>
                    <a:lumOff val="60000"/>
                  </a:schemeClr>
                </a:gs>
                <a:gs pos="84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54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椭圆 8"/>
          <p:cNvSpPr txBox="1"/>
          <p:nvPr/>
        </p:nvSpPr>
        <p:spPr>
          <a:xfrm rot="16200000" flipH="1" flipV="0">
            <a:off x="-925660" y="3176769"/>
            <a:ext cx="3984171" cy="1131721"/>
          </a:xfrm>
          <a:prstGeom prst="ellipse">
            <a:avLst/>
          </a:prstGeom>
          <a:noFill/>
          <a:ln w="127000" cap="sq">
            <a:gradFill>
              <a:gsLst>
                <a:gs pos="0">
                  <a:schemeClr val="accent1"/>
                </a:gs>
                <a:gs pos="61000">
                  <a:schemeClr val="accent1">
                    <a:lumMod val="20000"/>
                    <a:lumOff val="80000"/>
                    <a:alpha val="38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椭圆 2"/>
          <p:cNvSpPr txBox="1"/>
          <p:nvPr/>
        </p:nvSpPr>
        <p:spPr>
          <a:xfrm rot="0" flipH="0" flipV="0">
            <a:off x="579802" y="2121185"/>
            <a:ext cx="11019697" cy="3131551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chemeClr val="accent1"/>
              </a:gs>
            </a:gsLst>
            <a:lin ang="5400000" scaled="0"/>
          </a:gradFill>
          <a:ln w="19050" cap="sq">
            <a:noFill/>
            <a:miter/>
          </a:ln>
          <a:effectLst>
            <a:outerShdw dist="38100" blurRad="228600" dir="5400000" sx="103000" sy="103000" kx="0" ky="0" algn="t" rotWithShape="0">
              <a:schemeClr val="accent1">
                <a:alpha val="31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椭圆 4"/>
          <p:cNvSpPr txBox="1"/>
          <p:nvPr/>
        </p:nvSpPr>
        <p:spPr>
          <a:xfrm rot="0" flipH="0" flipV="0">
            <a:off x="2963799" y="2384233"/>
            <a:ext cx="6251703" cy="1686796"/>
          </a:xfrm>
          <a:prstGeom prst="ellipse">
            <a:avLst/>
          </a:pr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椭圆 5"/>
          <p:cNvSpPr txBox="1"/>
          <p:nvPr/>
        </p:nvSpPr>
        <p:spPr>
          <a:xfrm rot="0" flipH="0" flipV="0">
            <a:off x="2473534" y="1688444"/>
            <a:ext cx="7232232" cy="1573802"/>
          </a:xfrm>
          <a:prstGeom prst="ellipse">
            <a:avLst/>
          </a:prstGeom>
          <a:gradFill>
            <a:gsLst>
              <a:gs pos="0">
                <a:schemeClr val="bg1">
                  <a:alpha val="43000"/>
                </a:schemeClr>
              </a:gs>
              <a:gs pos="100000">
                <a:schemeClr val="bg1"/>
              </a:gs>
            </a:gsLst>
            <a:lin ang="5400000" scaled="0"/>
          </a:gradFill>
          <a:ln w="19050" cap="sq">
            <a:gradFill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miter/>
          </a:ln>
          <a:effectLst>
            <a:outerShdw dist="38100" blurRad="228600" dir="5400000" sx="108000" sy="108000" kx="0" ky="0" algn="t" rotWithShape="0">
              <a:schemeClr val="accent1">
                <a:alpha val="28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任意多边形: 形状 31"/>
          <p:cNvSpPr txBox="1"/>
          <p:nvPr/>
        </p:nvSpPr>
        <p:spPr>
          <a:xfrm rot="0" flipH="0" flipV="0">
            <a:off x="4648946" y="920436"/>
            <a:ext cx="2881408" cy="1768062"/>
          </a:xfrm>
          <a:custGeom>
            <a:avLst/>
            <a:gdLst>
              <a:gd name="csX0" fmla="*/ 1062891 w 2160105"/>
              <a:gd name="csY0" fmla="*/ 137 h 1325464"/>
              <a:gd name="csX1" fmla="*/ 1670869 w 2160105"/>
              <a:gd name="csY1" fmla="*/ 175933 h 1325464"/>
              <a:gd name="csX2" fmla="*/ 2139060 w 2160105"/>
              <a:gd name="csY2" fmla="*/ 1291916 h 1325464"/>
              <a:gd name="csX3" fmla="*/ 28320 w 2160105"/>
              <a:gd name="csY3" fmla="*/ 1325464 h 1325464"/>
              <a:gd name="csX4" fmla="*/ 460807 w 2160105"/>
              <a:gd name="csY4" fmla="*/ 195166 h 1325464"/>
              <a:gd name="csX5" fmla="*/ 1062891 w 2160105"/>
              <a:gd name="csY5" fmla="*/ 137 h 1325464"/>
            </a:gdLst>
            <a:rect l="l" t="t" r="r" b="b"/>
            <a:pathLst>
              <a:path w="2160105" h="1325464">
                <a:moveTo>
                  <a:pt x="1062891" y="137"/>
                </a:moveTo>
                <a:cubicBezTo>
                  <a:pt x="1274038" y="-3219"/>
                  <a:pt x="1486167" y="55229"/>
                  <a:pt x="1670869" y="175933"/>
                </a:cubicBezTo>
                <a:cubicBezTo>
                  <a:pt x="2040272" y="417341"/>
                  <a:pt x="2225648" y="859204"/>
                  <a:pt x="2139060" y="1291916"/>
                </a:cubicBezTo>
                <a:lnTo>
                  <a:pt x="28320" y="1325464"/>
                </a:lnTo>
                <a:cubicBezTo>
                  <a:pt x="-71977" y="895723"/>
                  <a:pt x="99263" y="448191"/>
                  <a:pt x="460807" y="195166"/>
                </a:cubicBezTo>
                <a:cubicBezTo>
                  <a:pt x="641579" y="68653"/>
                  <a:pt x="851744" y="3493"/>
                  <a:pt x="1062891" y="137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97701">
                <a:schemeClr val="accent1">
                  <a:lumMod val="20000"/>
                  <a:lumOff val="80000"/>
                </a:schemeClr>
              </a:gs>
            </a:gsLst>
            <a:lin ang="162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任意多边形: 形状 14"/>
          <p:cNvSpPr txBox="1"/>
          <p:nvPr/>
        </p:nvSpPr>
        <p:spPr>
          <a:xfrm rot="0" flipH="0" flipV="0">
            <a:off x="5009598" y="1164623"/>
            <a:ext cx="2160105" cy="1325464"/>
          </a:xfrm>
          <a:custGeom>
            <a:avLst/>
            <a:gdLst>
              <a:gd name="csX0" fmla="*/ 1062891 w 2160105"/>
              <a:gd name="csY0" fmla="*/ 137 h 1325464"/>
              <a:gd name="csX1" fmla="*/ 1670869 w 2160105"/>
              <a:gd name="csY1" fmla="*/ 175933 h 1325464"/>
              <a:gd name="csX2" fmla="*/ 2139060 w 2160105"/>
              <a:gd name="csY2" fmla="*/ 1291916 h 1325464"/>
              <a:gd name="csX3" fmla="*/ 28320 w 2160105"/>
              <a:gd name="csY3" fmla="*/ 1325464 h 1325464"/>
              <a:gd name="csX4" fmla="*/ 460807 w 2160105"/>
              <a:gd name="csY4" fmla="*/ 195166 h 1325464"/>
              <a:gd name="csX5" fmla="*/ 1062891 w 2160105"/>
              <a:gd name="csY5" fmla="*/ 137 h 1325464"/>
            </a:gdLst>
            <a:rect l="l" t="t" r="r" b="b"/>
            <a:pathLst>
              <a:path w="2160105" h="1325464">
                <a:moveTo>
                  <a:pt x="1062891" y="137"/>
                </a:moveTo>
                <a:cubicBezTo>
                  <a:pt x="1274038" y="-3219"/>
                  <a:pt x="1486167" y="55229"/>
                  <a:pt x="1670869" y="175933"/>
                </a:cubicBezTo>
                <a:cubicBezTo>
                  <a:pt x="2040272" y="417341"/>
                  <a:pt x="2225648" y="859204"/>
                  <a:pt x="2139060" y="1291916"/>
                </a:cubicBezTo>
                <a:lnTo>
                  <a:pt x="28320" y="1325464"/>
                </a:lnTo>
                <a:cubicBezTo>
                  <a:pt x="-71977" y="895723"/>
                  <a:pt x="99263" y="448191"/>
                  <a:pt x="460807" y="195166"/>
                </a:cubicBezTo>
                <a:cubicBezTo>
                  <a:pt x="641579" y="68653"/>
                  <a:pt x="851744" y="3493"/>
                  <a:pt x="1062891" y="137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97701">
                <a:schemeClr val="accent1"/>
              </a:gs>
            </a:gsLst>
            <a:lin ang="162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椭圆 20"/>
          <p:cNvSpPr txBox="1"/>
          <p:nvPr/>
        </p:nvSpPr>
        <p:spPr>
          <a:xfrm rot="0" flipH="0" flipV="0">
            <a:off x="8423357" y="2007226"/>
            <a:ext cx="720000" cy="720000"/>
          </a:xfrm>
          <a:prstGeom prst="ellipse">
            <a:avLst/>
          </a:prstGeom>
          <a:gradFill>
            <a:gsLst>
              <a:gs pos="19000">
                <a:schemeClr val="accent2">
                  <a:lumMod val="40000"/>
                  <a:lumOff val="60000"/>
                </a:schemeClr>
              </a:gs>
              <a:gs pos="97701">
                <a:schemeClr val="accent2">
                  <a:lumMod val="75000"/>
                </a:schemeClr>
              </a:gs>
            </a:gsLst>
            <a:lin ang="135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椭圆 21"/>
          <p:cNvSpPr txBox="1"/>
          <p:nvPr/>
        </p:nvSpPr>
        <p:spPr>
          <a:xfrm rot="0" flipH="0" flipV="0">
            <a:off x="8387358" y="1971226"/>
            <a:ext cx="792000" cy="792000"/>
          </a:xfrm>
          <a:prstGeom prst="ellipse">
            <a:avLst/>
          </a:prstGeom>
          <a:noFill/>
          <a:ln w="19050" cap="sq">
            <a:gradFill>
              <a:gsLst>
                <a:gs pos="0">
                  <a:schemeClr val="accent2">
                    <a:lumMod val="20000"/>
                    <a:lumOff val="80000"/>
                  </a:schemeClr>
                </a:gs>
                <a:gs pos="100000">
                  <a:schemeClr val="accent2"/>
                </a:gs>
              </a:gsLst>
              <a:lin ang="162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椭圆 22"/>
          <p:cNvSpPr txBox="1"/>
          <p:nvPr/>
        </p:nvSpPr>
        <p:spPr>
          <a:xfrm rot="0" flipH="0" flipV="0">
            <a:off x="3035943" y="2006019"/>
            <a:ext cx="720000" cy="720000"/>
          </a:xfrm>
          <a:prstGeom prst="ellipse">
            <a:avLst/>
          </a:prstGeom>
          <a:gradFill>
            <a:gsLst>
              <a:gs pos="19000">
                <a:schemeClr val="accent2">
                  <a:lumMod val="40000"/>
                  <a:lumOff val="60000"/>
                </a:schemeClr>
              </a:gs>
              <a:gs pos="97701">
                <a:schemeClr val="accent2">
                  <a:lumMod val="75000"/>
                </a:schemeClr>
              </a:gs>
            </a:gsLst>
            <a:lin ang="135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椭圆 23"/>
          <p:cNvSpPr txBox="1"/>
          <p:nvPr/>
        </p:nvSpPr>
        <p:spPr>
          <a:xfrm rot="0" flipH="0" flipV="0">
            <a:off x="2999943" y="1970019"/>
            <a:ext cx="792000" cy="792000"/>
          </a:xfrm>
          <a:prstGeom prst="ellipse">
            <a:avLst/>
          </a:prstGeom>
          <a:noFill/>
          <a:ln w="19050" cap="sq">
            <a:gradFill>
              <a:gsLst>
                <a:gs pos="0">
                  <a:schemeClr val="accent2">
                    <a:lumMod val="20000"/>
                    <a:lumOff val="80000"/>
                  </a:schemeClr>
                </a:gs>
                <a:gs pos="100000">
                  <a:schemeClr val="accent2"/>
                </a:gs>
              </a:gsLst>
              <a:lin ang="162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椭圆 18"/>
          <p:cNvSpPr txBox="1"/>
          <p:nvPr/>
        </p:nvSpPr>
        <p:spPr>
          <a:xfrm rot="0" flipH="0" flipV="0">
            <a:off x="5725102" y="2345833"/>
            <a:ext cx="720000" cy="720000"/>
          </a:xfrm>
          <a:prstGeom prst="ellipse">
            <a:avLst/>
          </a:prstGeom>
          <a:gradFill>
            <a:gsLst>
              <a:gs pos="19000">
                <a:schemeClr val="accent1">
                  <a:lumMod val="40000"/>
                  <a:lumOff val="60000"/>
                </a:schemeClr>
              </a:gs>
              <a:gs pos="97701">
                <a:schemeClr val="accent1">
                  <a:lumMod val="75000"/>
                </a:schemeClr>
              </a:gs>
            </a:gsLst>
            <a:lin ang="135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椭圆 19"/>
          <p:cNvSpPr txBox="1"/>
          <p:nvPr/>
        </p:nvSpPr>
        <p:spPr>
          <a:xfrm rot="0" flipH="0" flipV="0">
            <a:off x="5689102" y="2309833"/>
            <a:ext cx="792000" cy="792000"/>
          </a:xfrm>
          <a:prstGeom prst="ellipse">
            <a:avLst/>
          </a:prstGeom>
          <a:noFill/>
          <a:ln w="19050" cap="sq"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accent1"/>
                </a:gs>
              </a:gsLst>
              <a:lin ang="162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AIPPT25"/>
          <p:cNvSpPr txBox="1"/>
          <p:nvPr/>
        </p:nvSpPr>
        <p:spPr>
          <a:xfrm rot="0" flipH="1" flipV="1">
            <a:off x="5899101" y="2525833"/>
            <a:ext cx="372003" cy="360000"/>
          </a:xfrm>
          <a:custGeom>
            <a:avLst/>
            <a:gdLst>
              <a:gd name="connsiteX0" fmla="*/ 311954 w 744004"/>
              <a:gd name="connsiteY0" fmla="*/ 337123 h 720001"/>
              <a:gd name="connsiteX1" fmla="*/ 168770 w 744004"/>
              <a:gd name="connsiteY1" fmla="*/ 337123 h 720001"/>
              <a:gd name="connsiteX2" fmla="*/ 49673 w 744004"/>
              <a:gd name="connsiteY2" fmla="*/ 287618 h 720001"/>
              <a:gd name="connsiteX3" fmla="*/ 167 w 744004"/>
              <a:gd name="connsiteY3" fmla="*/ 168520 h 720001"/>
              <a:gd name="connsiteX4" fmla="*/ 49590 w 744004"/>
              <a:gd name="connsiteY4" fmla="*/ 49507 h 720001"/>
              <a:gd name="connsiteX5" fmla="*/ 168687 w 744004"/>
              <a:gd name="connsiteY5" fmla="*/ 0 h 720001"/>
              <a:gd name="connsiteX6" fmla="*/ 287784 w 744004"/>
              <a:gd name="connsiteY6" fmla="*/ 49507 h 720001"/>
              <a:gd name="connsiteX7" fmla="*/ 337290 w 744004"/>
              <a:gd name="connsiteY7" fmla="*/ 168604 h 720001"/>
              <a:gd name="connsiteX8" fmla="*/ 337290 w 744004"/>
              <a:gd name="connsiteY8" fmla="*/ 311787 h 720001"/>
              <a:gd name="connsiteX9" fmla="*/ 311954 w 744004"/>
              <a:gd name="connsiteY9" fmla="*/ 337123 h 720001"/>
              <a:gd name="connsiteX10" fmla="*/ 575401 w 744004"/>
              <a:gd name="connsiteY10" fmla="*/ 337207 h 720001"/>
              <a:gd name="connsiteX11" fmla="*/ 432218 w 744004"/>
              <a:gd name="connsiteY11" fmla="*/ 337207 h 720001"/>
              <a:gd name="connsiteX12" fmla="*/ 406882 w 744004"/>
              <a:gd name="connsiteY12" fmla="*/ 311870 h 720001"/>
              <a:gd name="connsiteX13" fmla="*/ 406882 w 744004"/>
              <a:gd name="connsiteY13" fmla="*/ 168687 h 720001"/>
              <a:gd name="connsiteX14" fmla="*/ 456387 w 744004"/>
              <a:gd name="connsiteY14" fmla="*/ 49590 h 720001"/>
              <a:gd name="connsiteX15" fmla="*/ 575401 w 744004"/>
              <a:gd name="connsiteY15" fmla="*/ 0 h 720001"/>
              <a:gd name="connsiteX16" fmla="*/ 694498 w 744004"/>
              <a:gd name="connsiteY16" fmla="*/ 49507 h 720001"/>
              <a:gd name="connsiteX17" fmla="*/ 744004 w 744004"/>
              <a:gd name="connsiteY17" fmla="*/ 168604 h 720001"/>
              <a:gd name="connsiteX18" fmla="*/ 694498 w 744004"/>
              <a:gd name="connsiteY18" fmla="*/ 287701 h 720001"/>
              <a:gd name="connsiteX19" fmla="*/ 575401 w 744004"/>
              <a:gd name="connsiteY19" fmla="*/ 337207 h 720001"/>
              <a:gd name="connsiteX20" fmla="*/ 168604 w 744004"/>
              <a:gd name="connsiteY20" fmla="*/ 720001 h 720001"/>
              <a:gd name="connsiteX21" fmla="*/ 49507 w 744004"/>
              <a:gd name="connsiteY21" fmla="*/ 670495 h 720001"/>
              <a:gd name="connsiteX22" fmla="*/ 0 w 744004"/>
              <a:gd name="connsiteY22" fmla="*/ 551398 h 720001"/>
              <a:gd name="connsiteX23" fmla="*/ 49507 w 744004"/>
              <a:gd name="connsiteY23" fmla="*/ 432301 h 720001"/>
              <a:gd name="connsiteX24" fmla="*/ 168687 w 744004"/>
              <a:gd name="connsiteY24" fmla="*/ 382879 h 720001"/>
              <a:gd name="connsiteX25" fmla="*/ 311871 w 744004"/>
              <a:gd name="connsiteY25" fmla="*/ 382879 h 720001"/>
              <a:gd name="connsiteX26" fmla="*/ 337207 w 744004"/>
              <a:gd name="connsiteY26" fmla="*/ 408215 h 720001"/>
              <a:gd name="connsiteX27" fmla="*/ 337207 w 744004"/>
              <a:gd name="connsiteY27" fmla="*/ 551398 h 720001"/>
              <a:gd name="connsiteX28" fmla="*/ 287701 w 744004"/>
              <a:gd name="connsiteY28" fmla="*/ 670495 h 720001"/>
              <a:gd name="connsiteX29" fmla="*/ 168604 w 744004"/>
              <a:gd name="connsiteY29" fmla="*/ 720001 h 720001"/>
              <a:gd name="connsiteX30" fmla="*/ 575401 w 744004"/>
              <a:gd name="connsiteY30" fmla="*/ 720001 h 720001"/>
              <a:gd name="connsiteX31" fmla="*/ 456304 w 744004"/>
              <a:gd name="connsiteY31" fmla="*/ 670495 h 720001"/>
              <a:gd name="connsiteX32" fmla="*/ 406798 w 744004"/>
              <a:gd name="connsiteY32" fmla="*/ 551398 h 720001"/>
              <a:gd name="connsiteX33" fmla="*/ 406798 w 744004"/>
              <a:gd name="connsiteY33" fmla="*/ 408215 h 720001"/>
              <a:gd name="connsiteX34" fmla="*/ 432218 w 744004"/>
              <a:gd name="connsiteY34" fmla="*/ 382879 h 720001"/>
              <a:gd name="connsiteX35" fmla="*/ 575401 w 744004"/>
              <a:gd name="connsiteY35" fmla="*/ 382879 h 720001"/>
              <a:gd name="connsiteX36" fmla="*/ 694498 w 744004"/>
              <a:gd name="connsiteY36" fmla="*/ 432385 h 720001"/>
              <a:gd name="connsiteX37" fmla="*/ 744004 w 744004"/>
              <a:gd name="connsiteY37" fmla="*/ 551398 h 720001"/>
              <a:gd name="connsiteX38" fmla="*/ 694498 w 744004"/>
              <a:gd name="connsiteY38" fmla="*/ 670495 h 720001"/>
              <a:gd name="connsiteX39" fmla="*/ 575401 w 744004"/>
              <a:gd name="connsiteY39" fmla="*/ 720001 h 720001"/>
            </a:gdLst>
            <a:rect l="l" t="t" r="r" b="b"/>
            <a:pathLst>
              <a:path w="744004" h="720001">
                <a:moveTo>
                  <a:pt x="311954" y="337123"/>
                </a:moveTo>
                <a:lnTo>
                  <a:pt x="168770" y="337123"/>
                </a:lnTo>
                <a:cubicBezTo>
                  <a:pt x="123932" y="337123"/>
                  <a:pt x="81594" y="319538"/>
                  <a:pt x="49673" y="287618"/>
                </a:cubicBezTo>
                <a:cubicBezTo>
                  <a:pt x="17753" y="255697"/>
                  <a:pt x="167" y="213442"/>
                  <a:pt x="167" y="168520"/>
                </a:cubicBezTo>
                <a:cubicBezTo>
                  <a:pt x="167" y="123598"/>
                  <a:pt x="17669" y="81427"/>
                  <a:pt x="49590" y="49507"/>
                </a:cubicBezTo>
                <a:cubicBezTo>
                  <a:pt x="81510" y="17586"/>
                  <a:pt x="123848" y="0"/>
                  <a:pt x="168687" y="0"/>
                </a:cubicBezTo>
                <a:cubicBezTo>
                  <a:pt x="213526" y="0"/>
                  <a:pt x="255864" y="17586"/>
                  <a:pt x="287784" y="49507"/>
                </a:cubicBezTo>
                <a:cubicBezTo>
                  <a:pt x="319705" y="81427"/>
                  <a:pt x="337290" y="123682"/>
                  <a:pt x="337290" y="168604"/>
                </a:cubicBezTo>
                <a:lnTo>
                  <a:pt x="337290" y="311787"/>
                </a:lnTo>
                <a:cubicBezTo>
                  <a:pt x="337290" y="325789"/>
                  <a:pt x="325956" y="337123"/>
                  <a:pt x="311954" y="337123"/>
                </a:cubicBezTo>
                <a:close/>
                <a:moveTo>
                  <a:pt x="575401" y="337207"/>
                </a:moveTo>
                <a:lnTo>
                  <a:pt x="432218" y="337207"/>
                </a:lnTo>
                <a:cubicBezTo>
                  <a:pt x="418216" y="337207"/>
                  <a:pt x="406882" y="325872"/>
                  <a:pt x="406882" y="311870"/>
                </a:cubicBezTo>
                <a:lnTo>
                  <a:pt x="406882" y="168687"/>
                </a:lnTo>
                <a:cubicBezTo>
                  <a:pt x="406882" y="123849"/>
                  <a:pt x="424467" y="81510"/>
                  <a:pt x="456387" y="49590"/>
                </a:cubicBezTo>
                <a:cubicBezTo>
                  <a:pt x="488308" y="17669"/>
                  <a:pt x="530563" y="0"/>
                  <a:pt x="575401" y="0"/>
                </a:cubicBezTo>
                <a:cubicBezTo>
                  <a:pt x="620240" y="0"/>
                  <a:pt x="662578" y="17586"/>
                  <a:pt x="694498" y="49507"/>
                </a:cubicBezTo>
                <a:cubicBezTo>
                  <a:pt x="726419" y="81427"/>
                  <a:pt x="744004" y="123765"/>
                  <a:pt x="744004" y="168604"/>
                </a:cubicBezTo>
                <a:cubicBezTo>
                  <a:pt x="744004" y="213442"/>
                  <a:pt x="726419" y="255780"/>
                  <a:pt x="694498" y="287701"/>
                </a:cubicBezTo>
                <a:cubicBezTo>
                  <a:pt x="662578" y="319621"/>
                  <a:pt x="620323" y="337207"/>
                  <a:pt x="575401" y="337207"/>
                </a:cubicBezTo>
                <a:close/>
                <a:moveTo>
                  <a:pt x="168604" y="720001"/>
                </a:moveTo>
                <a:cubicBezTo>
                  <a:pt x="123682" y="720001"/>
                  <a:pt x="81427" y="702416"/>
                  <a:pt x="49507" y="670495"/>
                </a:cubicBezTo>
                <a:cubicBezTo>
                  <a:pt x="17586" y="638575"/>
                  <a:pt x="0" y="596320"/>
                  <a:pt x="0" y="551398"/>
                </a:cubicBezTo>
                <a:cubicBezTo>
                  <a:pt x="0" y="506476"/>
                  <a:pt x="17586" y="464221"/>
                  <a:pt x="49507" y="432301"/>
                </a:cubicBezTo>
                <a:cubicBezTo>
                  <a:pt x="81510" y="400464"/>
                  <a:pt x="123848" y="382879"/>
                  <a:pt x="168687" y="382879"/>
                </a:cubicBezTo>
                <a:lnTo>
                  <a:pt x="311871" y="382879"/>
                </a:lnTo>
                <a:cubicBezTo>
                  <a:pt x="325872" y="382879"/>
                  <a:pt x="337207" y="394297"/>
                  <a:pt x="337207" y="408215"/>
                </a:cubicBezTo>
                <a:lnTo>
                  <a:pt x="337207" y="551398"/>
                </a:lnTo>
                <a:cubicBezTo>
                  <a:pt x="337207" y="596237"/>
                  <a:pt x="319621" y="638575"/>
                  <a:pt x="287701" y="670495"/>
                </a:cubicBezTo>
                <a:cubicBezTo>
                  <a:pt x="255781" y="702416"/>
                  <a:pt x="213526" y="720001"/>
                  <a:pt x="168604" y="720001"/>
                </a:cubicBezTo>
                <a:close/>
                <a:moveTo>
                  <a:pt x="575401" y="720001"/>
                </a:moveTo>
                <a:cubicBezTo>
                  <a:pt x="530563" y="720001"/>
                  <a:pt x="488224" y="702416"/>
                  <a:pt x="456304" y="670495"/>
                </a:cubicBezTo>
                <a:cubicBezTo>
                  <a:pt x="424383" y="638575"/>
                  <a:pt x="406798" y="596320"/>
                  <a:pt x="406798" y="551398"/>
                </a:cubicBezTo>
                <a:lnTo>
                  <a:pt x="406798" y="408215"/>
                </a:lnTo>
                <a:cubicBezTo>
                  <a:pt x="406882" y="394213"/>
                  <a:pt x="418216" y="382879"/>
                  <a:pt x="432218" y="382879"/>
                </a:cubicBezTo>
                <a:lnTo>
                  <a:pt x="575401" y="382879"/>
                </a:lnTo>
                <a:cubicBezTo>
                  <a:pt x="620240" y="382879"/>
                  <a:pt x="662578" y="400464"/>
                  <a:pt x="694498" y="432385"/>
                </a:cubicBezTo>
                <a:cubicBezTo>
                  <a:pt x="726419" y="464305"/>
                  <a:pt x="744004" y="506560"/>
                  <a:pt x="744004" y="551398"/>
                </a:cubicBezTo>
                <a:cubicBezTo>
                  <a:pt x="744004" y="596237"/>
                  <a:pt x="726419" y="638575"/>
                  <a:pt x="694498" y="670495"/>
                </a:cubicBezTo>
                <a:cubicBezTo>
                  <a:pt x="662578" y="702416"/>
                  <a:pt x="620323" y="720001"/>
                  <a:pt x="575401" y="72000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AIPPT26"/>
          <p:cNvSpPr txBox="1"/>
          <p:nvPr/>
        </p:nvSpPr>
        <p:spPr>
          <a:xfrm rot="0" flipH="0" flipV="0">
            <a:off x="8617190" y="2187226"/>
            <a:ext cx="332336" cy="360000"/>
          </a:xfrm>
          <a:custGeom>
            <a:avLst/>
            <a:gdLst>
              <a:gd name="connsiteX0" fmla="*/ 332293 w 664672"/>
              <a:gd name="connsiteY0" fmla="*/ 387672 h 720001"/>
              <a:gd name="connsiteX1" fmla="*/ 660804 w 664672"/>
              <a:gd name="connsiteY1" fmla="*/ 598902 h 720001"/>
              <a:gd name="connsiteX2" fmla="*/ 563560 w 664672"/>
              <a:gd name="connsiteY2" fmla="*/ 720001 h 720001"/>
              <a:gd name="connsiteX3" fmla="*/ 101112 w 664672"/>
              <a:gd name="connsiteY3" fmla="*/ 720001 h 720001"/>
              <a:gd name="connsiteX4" fmla="*/ 3868 w 664672"/>
              <a:gd name="connsiteY4" fmla="*/ 598902 h 720001"/>
              <a:gd name="connsiteX5" fmla="*/ 332293 w 664672"/>
              <a:gd name="connsiteY5" fmla="*/ 387672 h 720001"/>
              <a:gd name="connsiteX6" fmla="*/ 332293 w 664672"/>
              <a:gd name="connsiteY6" fmla="*/ 0 h 720001"/>
              <a:gd name="connsiteX7" fmla="*/ 509517 w 664672"/>
              <a:gd name="connsiteY7" fmla="*/ 177224 h 720001"/>
              <a:gd name="connsiteX8" fmla="*/ 332293 w 664672"/>
              <a:gd name="connsiteY8" fmla="*/ 354448 h 720001"/>
              <a:gd name="connsiteX9" fmla="*/ 155069 w 664672"/>
              <a:gd name="connsiteY9" fmla="*/ 177224 h 720001"/>
              <a:gd name="connsiteX10" fmla="*/ 332293 w 664672"/>
              <a:gd name="connsiteY10" fmla="*/ 0 h 720001"/>
            </a:gdLst>
            <a:rect l="l" t="t" r="r" b="b"/>
            <a:pathLst>
              <a:path w="664672" h="720001">
                <a:moveTo>
                  <a:pt x="332293" y="387672"/>
                </a:moveTo>
                <a:cubicBezTo>
                  <a:pt x="550549" y="387672"/>
                  <a:pt x="628448" y="491162"/>
                  <a:pt x="660804" y="598902"/>
                </a:cubicBezTo>
                <a:cubicBezTo>
                  <a:pt x="679021" y="659624"/>
                  <a:pt x="630616" y="720001"/>
                  <a:pt x="563560" y="720001"/>
                </a:cubicBezTo>
                <a:lnTo>
                  <a:pt x="101112" y="720001"/>
                </a:lnTo>
                <a:cubicBezTo>
                  <a:pt x="34057" y="720001"/>
                  <a:pt x="-14348" y="659624"/>
                  <a:pt x="3868" y="598902"/>
                </a:cubicBezTo>
                <a:cubicBezTo>
                  <a:pt x="36138" y="491162"/>
                  <a:pt x="114037" y="387672"/>
                  <a:pt x="332293" y="387672"/>
                </a:cubicBezTo>
                <a:close/>
                <a:moveTo>
                  <a:pt x="332293" y="0"/>
                </a:moveTo>
                <a:cubicBezTo>
                  <a:pt x="430230" y="0"/>
                  <a:pt x="509604" y="79287"/>
                  <a:pt x="509517" y="177224"/>
                </a:cubicBezTo>
                <a:cubicBezTo>
                  <a:pt x="509517" y="275074"/>
                  <a:pt x="430144" y="354448"/>
                  <a:pt x="332293" y="354448"/>
                </a:cubicBezTo>
                <a:cubicBezTo>
                  <a:pt x="234442" y="354448"/>
                  <a:pt x="155069" y="275074"/>
                  <a:pt x="155069" y="177224"/>
                </a:cubicBezTo>
                <a:cubicBezTo>
                  <a:pt x="155069" y="79287"/>
                  <a:pt x="234442" y="0"/>
                  <a:pt x="332293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AIPPT24"/>
          <p:cNvSpPr txBox="1"/>
          <p:nvPr/>
        </p:nvSpPr>
        <p:spPr>
          <a:xfrm rot="0" flipH="0" flipV="0">
            <a:off x="3222840" y="2186019"/>
            <a:ext cx="346207" cy="360000"/>
          </a:xfrm>
          <a:custGeom>
            <a:avLst/>
            <a:gdLst>
              <a:gd name="connsiteX0" fmla="*/ 198153 w 692417"/>
              <a:gd name="connsiteY0" fmla="*/ 663680 h 720001"/>
              <a:gd name="connsiteX1" fmla="*/ 239787 w 692417"/>
              <a:gd name="connsiteY1" fmla="*/ 663680 h 720001"/>
              <a:gd name="connsiteX2" fmla="*/ 295235 w 692417"/>
              <a:gd name="connsiteY2" fmla="*/ 663680 h 720001"/>
              <a:gd name="connsiteX3" fmla="*/ 397182 w 692417"/>
              <a:gd name="connsiteY3" fmla="*/ 663680 h 720001"/>
              <a:gd name="connsiteX4" fmla="*/ 452630 w 692417"/>
              <a:gd name="connsiteY4" fmla="*/ 663680 h 720001"/>
              <a:gd name="connsiteX5" fmla="*/ 494264 w 692417"/>
              <a:gd name="connsiteY5" fmla="*/ 663680 h 720001"/>
              <a:gd name="connsiteX6" fmla="*/ 522425 w 692417"/>
              <a:gd name="connsiteY6" fmla="*/ 691841 h 720001"/>
              <a:gd name="connsiteX7" fmla="*/ 494264 w 692417"/>
              <a:gd name="connsiteY7" fmla="*/ 720001 h 720001"/>
              <a:gd name="connsiteX8" fmla="*/ 452630 w 692417"/>
              <a:gd name="connsiteY8" fmla="*/ 720001 h 720001"/>
              <a:gd name="connsiteX9" fmla="*/ 397182 w 692417"/>
              <a:gd name="connsiteY9" fmla="*/ 720001 h 720001"/>
              <a:gd name="connsiteX10" fmla="*/ 295235 w 692417"/>
              <a:gd name="connsiteY10" fmla="*/ 720001 h 720001"/>
              <a:gd name="connsiteX11" fmla="*/ 239787 w 692417"/>
              <a:gd name="connsiteY11" fmla="*/ 720001 h 720001"/>
              <a:gd name="connsiteX12" fmla="*/ 198153 w 692417"/>
              <a:gd name="connsiteY12" fmla="*/ 720001 h 720001"/>
              <a:gd name="connsiteX13" fmla="*/ 169992 w 692417"/>
              <a:gd name="connsiteY13" fmla="*/ 691841 h 720001"/>
              <a:gd name="connsiteX14" fmla="*/ 198153 w 692417"/>
              <a:gd name="connsiteY14" fmla="*/ 663680 h 720001"/>
              <a:gd name="connsiteX15" fmla="*/ 154400 w 692417"/>
              <a:gd name="connsiteY15" fmla="*/ 572143 h 720001"/>
              <a:gd name="connsiteX16" fmla="*/ 154241 w 692417"/>
              <a:gd name="connsiteY16" fmla="*/ 572597 h 720001"/>
              <a:gd name="connsiteX17" fmla="*/ 160423 w 692417"/>
              <a:gd name="connsiteY17" fmla="*/ 572597 h 720001"/>
              <a:gd name="connsiteX18" fmla="*/ 346215 w 692417"/>
              <a:gd name="connsiteY18" fmla="*/ 0 h 720001"/>
              <a:gd name="connsiteX19" fmla="*/ 456041 w 692417"/>
              <a:gd name="connsiteY19" fmla="*/ 22341 h 720001"/>
              <a:gd name="connsiteX20" fmla="*/ 545873 w 692417"/>
              <a:gd name="connsiteY20" fmla="*/ 82980 h 720001"/>
              <a:gd name="connsiteX21" fmla="*/ 606513 w 692417"/>
              <a:gd name="connsiteY21" fmla="*/ 172812 h 720001"/>
              <a:gd name="connsiteX22" fmla="*/ 628853 w 692417"/>
              <a:gd name="connsiteY22" fmla="*/ 282638 h 720001"/>
              <a:gd name="connsiteX23" fmla="*/ 628853 w 692417"/>
              <a:gd name="connsiteY23" fmla="*/ 493091 h 720001"/>
              <a:gd name="connsiteX24" fmla="*/ 687990 w 692417"/>
              <a:gd name="connsiteY24" fmla="*/ 585551 h 720001"/>
              <a:gd name="connsiteX25" fmla="*/ 688929 w 692417"/>
              <a:gd name="connsiteY25" fmla="*/ 614275 h 720001"/>
              <a:gd name="connsiteX26" fmla="*/ 664336 w 692417"/>
              <a:gd name="connsiteY26" fmla="*/ 628918 h 720001"/>
              <a:gd name="connsiteX27" fmla="*/ 28189 w 692417"/>
              <a:gd name="connsiteY27" fmla="*/ 628918 h 720001"/>
              <a:gd name="connsiteX28" fmla="*/ 3596 w 692417"/>
              <a:gd name="connsiteY28" fmla="*/ 614462 h 720001"/>
              <a:gd name="connsiteX29" fmla="*/ 4159 w 692417"/>
              <a:gd name="connsiteY29" fmla="*/ 585927 h 720001"/>
              <a:gd name="connsiteX30" fmla="*/ 63578 w 692417"/>
              <a:gd name="connsiteY30" fmla="*/ 489336 h 720001"/>
              <a:gd name="connsiteX31" fmla="*/ 63578 w 692417"/>
              <a:gd name="connsiteY31" fmla="*/ 282638 h 720001"/>
              <a:gd name="connsiteX32" fmla="*/ 85919 w 692417"/>
              <a:gd name="connsiteY32" fmla="*/ 172812 h 720001"/>
              <a:gd name="connsiteX33" fmla="*/ 146558 w 692417"/>
              <a:gd name="connsiteY33" fmla="*/ 82980 h 720001"/>
              <a:gd name="connsiteX34" fmla="*/ 236389 w 692417"/>
              <a:gd name="connsiteY34" fmla="*/ 22341 h 720001"/>
              <a:gd name="connsiteX35" fmla="*/ 346215 w 692417"/>
              <a:gd name="connsiteY35" fmla="*/ 0 h 720001"/>
            </a:gdLst>
            <a:rect l="l" t="t" r="r" b="b"/>
            <a:pathLst>
              <a:path w="692417" h="720001">
                <a:moveTo>
                  <a:pt x="198153" y="663680"/>
                </a:moveTo>
                <a:lnTo>
                  <a:pt x="239787" y="663680"/>
                </a:lnTo>
                <a:lnTo>
                  <a:pt x="295235" y="663680"/>
                </a:lnTo>
                <a:lnTo>
                  <a:pt x="397182" y="663680"/>
                </a:lnTo>
                <a:lnTo>
                  <a:pt x="452630" y="663680"/>
                </a:lnTo>
                <a:lnTo>
                  <a:pt x="494264" y="663680"/>
                </a:lnTo>
                <a:cubicBezTo>
                  <a:pt x="509847" y="663680"/>
                  <a:pt x="522425" y="676259"/>
                  <a:pt x="522425" y="691841"/>
                </a:cubicBezTo>
                <a:cubicBezTo>
                  <a:pt x="522425" y="707423"/>
                  <a:pt x="509753" y="720001"/>
                  <a:pt x="494264" y="720001"/>
                </a:cubicBezTo>
                <a:lnTo>
                  <a:pt x="452630" y="720001"/>
                </a:lnTo>
                <a:lnTo>
                  <a:pt x="397182" y="720001"/>
                </a:lnTo>
                <a:lnTo>
                  <a:pt x="295235" y="720001"/>
                </a:lnTo>
                <a:lnTo>
                  <a:pt x="239787" y="720001"/>
                </a:lnTo>
                <a:lnTo>
                  <a:pt x="198153" y="720001"/>
                </a:lnTo>
                <a:cubicBezTo>
                  <a:pt x="182571" y="720001"/>
                  <a:pt x="169992" y="707423"/>
                  <a:pt x="169992" y="691841"/>
                </a:cubicBezTo>
                <a:cubicBezTo>
                  <a:pt x="169992" y="676259"/>
                  <a:pt x="182571" y="663680"/>
                  <a:pt x="198153" y="663680"/>
                </a:cubicBezTo>
                <a:close/>
                <a:moveTo>
                  <a:pt x="154400" y="572143"/>
                </a:moveTo>
                <a:lnTo>
                  <a:pt x="154241" y="572597"/>
                </a:lnTo>
                <a:lnTo>
                  <a:pt x="160423" y="572597"/>
                </a:lnTo>
                <a:close/>
                <a:moveTo>
                  <a:pt x="346215" y="0"/>
                </a:moveTo>
                <a:cubicBezTo>
                  <a:pt x="384232" y="0"/>
                  <a:pt x="421122" y="7510"/>
                  <a:pt x="456041" y="22341"/>
                </a:cubicBezTo>
                <a:cubicBezTo>
                  <a:pt x="489646" y="36609"/>
                  <a:pt x="519872" y="57072"/>
                  <a:pt x="545873" y="82980"/>
                </a:cubicBezTo>
                <a:cubicBezTo>
                  <a:pt x="571875" y="108981"/>
                  <a:pt x="592245" y="139207"/>
                  <a:pt x="606513" y="172812"/>
                </a:cubicBezTo>
                <a:cubicBezTo>
                  <a:pt x="621344" y="207637"/>
                  <a:pt x="628853" y="244621"/>
                  <a:pt x="628853" y="282638"/>
                </a:cubicBezTo>
                <a:lnTo>
                  <a:pt x="628853" y="493091"/>
                </a:lnTo>
                <a:lnTo>
                  <a:pt x="687990" y="585551"/>
                </a:lnTo>
                <a:cubicBezTo>
                  <a:pt x="693528" y="594187"/>
                  <a:pt x="693904" y="605263"/>
                  <a:pt x="688929" y="614275"/>
                </a:cubicBezTo>
                <a:cubicBezTo>
                  <a:pt x="684048" y="623286"/>
                  <a:pt x="674567" y="628918"/>
                  <a:pt x="664336" y="628918"/>
                </a:cubicBezTo>
                <a:lnTo>
                  <a:pt x="28189" y="628918"/>
                </a:lnTo>
                <a:cubicBezTo>
                  <a:pt x="17958" y="628918"/>
                  <a:pt x="8571" y="623380"/>
                  <a:pt x="3596" y="614462"/>
                </a:cubicBezTo>
                <a:cubicBezTo>
                  <a:pt x="-1380" y="605545"/>
                  <a:pt x="-1192" y="594656"/>
                  <a:pt x="4159" y="585927"/>
                </a:cubicBezTo>
                <a:lnTo>
                  <a:pt x="63578" y="489336"/>
                </a:lnTo>
                <a:lnTo>
                  <a:pt x="63578" y="282638"/>
                </a:lnTo>
                <a:cubicBezTo>
                  <a:pt x="63578" y="244621"/>
                  <a:pt x="71087" y="207731"/>
                  <a:pt x="85919" y="172812"/>
                </a:cubicBezTo>
                <a:cubicBezTo>
                  <a:pt x="100186" y="139207"/>
                  <a:pt x="120650" y="108981"/>
                  <a:pt x="146558" y="82980"/>
                </a:cubicBezTo>
                <a:cubicBezTo>
                  <a:pt x="172465" y="56978"/>
                  <a:pt x="202785" y="36609"/>
                  <a:pt x="236389" y="22341"/>
                </a:cubicBezTo>
                <a:cubicBezTo>
                  <a:pt x="271214" y="7510"/>
                  <a:pt x="308199" y="0"/>
                  <a:pt x="346215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矩形: 圆角 73"/>
          <p:cNvSpPr txBox="1"/>
          <p:nvPr/>
        </p:nvSpPr>
        <p:spPr>
          <a:xfrm rot="0" flipH="0" flipV="0">
            <a:off x="733494" y="3140506"/>
            <a:ext cx="3355360" cy="1410201"/>
          </a:xfrm>
          <a:prstGeom prst="roundRect">
            <a:avLst>
              <a:gd name="adj" fmla="val 6314"/>
            </a:avLst>
          </a:prstGeom>
          <a:solidFill>
            <a:schemeClr val="bg1"/>
          </a:solidFill>
          <a:ln w="19050" cap="sq">
            <a:solidFill>
              <a:schemeClr val="accent2">
                <a:lumMod val="60000"/>
                <a:lumOff val="4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矩形: 圆顶角 74"/>
          <p:cNvSpPr txBox="1"/>
          <p:nvPr/>
        </p:nvSpPr>
        <p:spPr>
          <a:xfrm rot="0" flipH="0" flipV="0">
            <a:off x="730328" y="3139796"/>
            <a:ext cx="3361692" cy="497936"/>
          </a:xfrm>
          <a:prstGeom prst="round2SameRect">
            <a:avLst>
              <a:gd name="adj1" fmla="val 22271"/>
              <a:gd name="adj2" fmla="val 0"/>
            </a:avLst>
          </a:prstGeom>
          <a:gradFill>
            <a:gsLst>
              <a:gs pos="0">
                <a:schemeClr val="accent2"/>
              </a:gs>
              <a:gs pos="99000">
                <a:schemeClr val="accent2">
                  <a:lumMod val="75000"/>
                </a:schemeClr>
              </a:gs>
            </a:gsLst>
            <a:lin ang="27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文本框 76"/>
          <p:cNvSpPr txBox="1"/>
          <p:nvPr/>
        </p:nvSpPr>
        <p:spPr>
          <a:xfrm rot="0" flipH="0" flipV="0">
            <a:off x="857574" y="3774489"/>
            <a:ext cx="3107201" cy="63050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985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社交媒体评论区是用户表达观点最直接的场所，通过定期梳理高频关键词和情绪倾向，可快速识别受众关心的话题与痛点，为内容选题提供真实依据。</a:t>
            </a:r>
            <a:endParaRPr kumimoji="1" lang="zh-CN" altLang="en-US"/>
          </a:p>
        </p:txBody>
      </p:sp>
      <p:sp>
        <p:nvSpPr>
          <p:cNvPr id="23" name="文本框 77"/>
          <p:cNvSpPr txBox="1"/>
          <p:nvPr/>
        </p:nvSpPr>
        <p:spPr>
          <a:xfrm rot="0" flipH="0" flipV="0">
            <a:off x="834923" y="3178470"/>
            <a:ext cx="3152503" cy="4205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zh-CN" sz="1548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利用社交媒体评论区挖掘真实反馈</a:t>
            </a:r>
            <a:endParaRPr kumimoji="1" lang="zh-CN" altLang="en-US"/>
          </a:p>
        </p:txBody>
      </p:sp>
      <p:sp>
        <p:nvSpPr>
          <p:cNvPr id="24" name="弧形 87"/>
          <p:cNvSpPr txBox="1"/>
          <p:nvPr/>
        </p:nvSpPr>
        <p:spPr>
          <a:xfrm rot="19735939" flipH="0" flipV="0">
            <a:off x="8627684" y="2219657"/>
            <a:ext cx="1858639" cy="1885010"/>
          </a:xfrm>
          <a:prstGeom prst="arc">
            <a:avLst>
              <a:gd name="adj1" fmla="val 17347951"/>
              <a:gd name="adj2" fmla="val 1311129"/>
            </a:avLst>
          </a:prstGeom>
          <a:noFill/>
          <a:ln w="19050" cap="sq">
            <a:gradFill>
              <a:gsLst>
                <a:gs pos="0">
                  <a:schemeClr val="accent2">
                    <a:lumMod val="20000"/>
                    <a:lumOff val="80000"/>
                  </a:schemeClr>
                </a:gs>
                <a:gs pos="99000">
                  <a:schemeClr val="accent2"/>
                </a:gs>
              </a:gsLst>
              <a:lin ang="5400000" scaled="0"/>
            </a:gradFill>
            <a:miter/>
            <a:tailEnd type="triangle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弧形 89"/>
          <p:cNvSpPr txBox="1"/>
          <p:nvPr/>
        </p:nvSpPr>
        <p:spPr>
          <a:xfrm rot="1864061" flipH="1" flipV="0">
            <a:off x="1726197" y="2219656"/>
            <a:ext cx="1858639" cy="1885010"/>
          </a:xfrm>
          <a:prstGeom prst="arc">
            <a:avLst>
              <a:gd name="adj1" fmla="val 17347951"/>
              <a:gd name="adj2" fmla="val 1124299"/>
            </a:avLst>
          </a:prstGeom>
          <a:noFill/>
          <a:ln w="19050" cap="sq">
            <a:gradFill>
              <a:gsLst>
                <a:gs pos="0">
                  <a:schemeClr val="accent2">
                    <a:lumMod val="20000"/>
                    <a:lumOff val="80000"/>
                  </a:schemeClr>
                </a:gs>
                <a:gs pos="99000">
                  <a:schemeClr val="accent2"/>
                </a:gs>
              </a:gsLst>
              <a:lin ang="5400000" scaled="0"/>
            </a:gradFill>
            <a:miter/>
            <a:tailEnd type="triangle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椭圆 7"/>
          <p:cNvSpPr txBox="1"/>
          <p:nvPr/>
        </p:nvSpPr>
        <p:spPr>
          <a:xfrm rot="5400000" flipH="0" flipV="0">
            <a:off x="9120790" y="3165905"/>
            <a:ext cx="3984170" cy="1131721"/>
          </a:xfrm>
          <a:prstGeom prst="ellipse">
            <a:avLst/>
          </a:prstGeom>
          <a:noFill/>
          <a:ln w="127000" cap="sq">
            <a:gradFill>
              <a:gsLst>
                <a:gs pos="0">
                  <a:schemeClr val="accent1"/>
                </a:gs>
                <a:gs pos="61000">
                  <a:schemeClr val="accent1">
                    <a:lumMod val="20000"/>
                    <a:lumOff val="80000"/>
                    <a:alpha val="38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矩形: 圆角 38"/>
          <p:cNvSpPr txBox="1"/>
          <p:nvPr/>
        </p:nvSpPr>
        <p:spPr>
          <a:xfrm rot="0" flipH="0" flipV="0">
            <a:off x="8078800" y="3145540"/>
            <a:ext cx="3355360" cy="1410201"/>
          </a:xfrm>
          <a:prstGeom prst="roundRect">
            <a:avLst>
              <a:gd name="adj" fmla="val 6314"/>
            </a:avLst>
          </a:prstGeom>
          <a:solidFill>
            <a:schemeClr val="bg1"/>
          </a:solidFill>
          <a:ln w="19050" cap="sq">
            <a:solidFill>
              <a:schemeClr val="accent2">
                <a:lumMod val="60000"/>
                <a:lumOff val="4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8" name="矩形: 圆顶角 39"/>
          <p:cNvSpPr txBox="1"/>
          <p:nvPr/>
        </p:nvSpPr>
        <p:spPr>
          <a:xfrm rot="0" flipH="0" flipV="0">
            <a:off x="8075634" y="3144830"/>
            <a:ext cx="3361692" cy="497936"/>
          </a:xfrm>
          <a:prstGeom prst="round2SameRect">
            <a:avLst>
              <a:gd name="adj1" fmla="val 22271"/>
              <a:gd name="adj2" fmla="val 0"/>
            </a:avLst>
          </a:prstGeom>
          <a:gradFill>
            <a:gsLst>
              <a:gs pos="0">
                <a:schemeClr val="accent2"/>
              </a:gs>
              <a:gs pos="99000">
                <a:schemeClr val="accent2">
                  <a:lumMod val="75000"/>
                </a:schemeClr>
              </a:gs>
            </a:gsLst>
            <a:lin ang="27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9" name="文本框 40"/>
          <p:cNvSpPr txBox="1"/>
          <p:nvPr/>
        </p:nvSpPr>
        <p:spPr>
          <a:xfrm rot="0" flipH="0" flipV="0">
            <a:off x="8202880" y="3774489"/>
            <a:ext cx="3107201" cy="63050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985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针对已有粉丝群、会员群等私域流量池，设计简短聚焦的问卷（如“你最想了解的三个2026趋势是什么？”），高效获取精准需求，避免泛泛而谈。</a:t>
            </a:r>
            <a:endParaRPr kumimoji="1" lang="zh-CN" altLang="en-US"/>
          </a:p>
        </p:txBody>
      </p:sp>
      <p:sp>
        <p:nvSpPr>
          <p:cNvPr id="30" name="文本框 41"/>
          <p:cNvSpPr txBox="1"/>
          <p:nvPr/>
        </p:nvSpPr>
        <p:spPr>
          <a:xfrm rot="0" flipH="0" flipV="0">
            <a:off x="8180229" y="3183504"/>
            <a:ext cx="3152503" cy="4205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zh-CN" sz="1548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在私域社群中发起定向问卷调研</a:t>
            </a:r>
            <a:endParaRPr kumimoji="1" lang="zh-CN" altLang="en-US"/>
          </a:p>
        </p:txBody>
      </p:sp>
      <p:sp>
        <p:nvSpPr>
          <p:cNvPr id="31" name="矩形: 圆角 1"/>
          <p:cNvSpPr txBox="1"/>
          <p:nvPr/>
        </p:nvSpPr>
        <p:spPr>
          <a:xfrm rot="0" flipH="0" flipV="0">
            <a:off x="4406147" y="3499813"/>
            <a:ext cx="3355360" cy="1410201"/>
          </a:xfrm>
          <a:prstGeom prst="roundRect">
            <a:avLst>
              <a:gd name="adj" fmla="val 6314"/>
            </a:avLst>
          </a:prstGeom>
          <a:solidFill>
            <a:schemeClr val="bg1"/>
          </a:solidFill>
          <a:ln w="19050" cap="sq">
            <a:solidFill>
              <a:schemeClr val="accent2">
                <a:lumMod val="60000"/>
                <a:lumOff val="4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2" name="矩形: 圆顶角 3"/>
          <p:cNvSpPr txBox="1"/>
          <p:nvPr/>
        </p:nvSpPr>
        <p:spPr>
          <a:xfrm rot="0" flipH="0" flipV="0">
            <a:off x="4402981" y="3499103"/>
            <a:ext cx="3361692" cy="497936"/>
          </a:xfrm>
          <a:prstGeom prst="round2SameRect">
            <a:avLst>
              <a:gd name="adj1" fmla="val 22271"/>
              <a:gd name="adj2" fmla="val 0"/>
            </a:avLst>
          </a:prstGeom>
          <a:gradFill>
            <a:gsLst>
              <a:gs pos="0">
                <a:schemeClr val="accent1"/>
              </a:gs>
              <a:gs pos="99000">
                <a:schemeClr val="accent1">
                  <a:lumMod val="75000"/>
                </a:schemeClr>
              </a:gs>
            </a:gsLst>
            <a:lin ang="27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3" name="文本框 10"/>
          <p:cNvSpPr txBox="1"/>
          <p:nvPr/>
        </p:nvSpPr>
        <p:spPr>
          <a:xfrm rot="0" flipH="0" flipV="0">
            <a:off x="4530227" y="4133796"/>
            <a:ext cx="3107201" cy="63050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985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创建品牌或栏目专属话题标签（如#   我的2026愿望#），鼓励用户围绕特定方向分享经历或提问，不仅能积累UGC素材，还能发现潜在的内容缺口。</a:t>
            </a:r>
            <a:endParaRPr kumimoji="1" lang="zh-CN" altLang="en-US"/>
          </a:p>
        </p:txBody>
      </p:sp>
      <p:sp>
        <p:nvSpPr>
          <p:cNvPr id="34" name="文本框 13"/>
          <p:cNvSpPr txBox="1"/>
          <p:nvPr/>
        </p:nvSpPr>
        <p:spPr>
          <a:xfrm rot="0" flipH="0" flipV="0">
            <a:off x="4507576" y="3537777"/>
            <a:ext cx="3152503" cy="4205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zh-CN" sz="1548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设置专属话题标签引导用户参与讨论</a:t>
            </a:r>
            <a:endParaRPr kumimoji="1" lang="zh-CN" altLang="en-US"/>
          </a:p>
        </p:txBody>
      </p:sp>
      <p:cxnSp>
        <p:nvCxnSpPr>
          <p:cNvPr id="35" name="直接箭头连接符 11"/>
          <p:cNvCxnSpPr/>
          <p:nvPr/>
        </p:nvCxnSpPr>
        <p:spPr>
          <a:xfrm rot="0" flipH="0" flipV="0">
            <a:off x="6083430" y="3123583"/>
            <a:ext cx="795" cy="365405"/>
          </a:xfrm>
          <a:prstGeom prst="straightConnector1">
            <a:avLst/>
          </a:prstGeom>
          <a:noFill/>
          <a:ln w="19050" cap="sq"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prstDash val="solid"/>
            <a:miter/>
            <a:tailEnd type="triangle"/>
          </a:ln>
        </p:spPr>
      </p:cxnSp>
      <p:sp>
        <p:nvSpPr>
          <p:cNvPr id="36" name="标题 1"/>
          <p:cNvSpPr txBox="1"/>
          <p:nvPr/>
        </p:nvSpPr>
        <p:spPr>
          <a:xfrm rot="0" flipH="0" flipV="0">
            <a:off x="1109473" y="156637"/>
            <a:ext cx="7780158" cy="49669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搭建互动渠道收集用户声音</a:t>
            </a:r>
            <a:endParaRPr kumimoji="1" lang="zh-CN" altLang="en-US"/>
          </a:p>
        </p:txBody>
      </p:sp>
      <p:sp>
        <p:nvSpPr>
          <p:cNvPr id="37" name="标题 1"/>
          <p:cNvSpPr txBox="1"/>
          <p:nvPr/>
        </p:nvSpPr>
        <p:spPr>
          <a:xfrm rot="5400000" flipH="0" flipV="0">
            <a:off x="111213" y="-454113"/>
            <a:ext cx="887049" cy="1109475"/>
          </a:xfrm>
          <a:custGeom>
            <a:avLst/>
            <a:gdLst>
              <a:gd name="connsiteX0" fmla="*/ 0 w 887049"/>
              <a:gd name="connsiteY0" fmla="*/ 1109475 h 1109475"/>
              <a:gd name="connsiteX1" fmla="*/ 1 w 887049"/>
              <a:gd name="connsiteY1" fmla="*/ 24175 h 1109475"/>
              <a:gd name="connsiteX2" fmla="*/ 31263 w 887049"/>
              <a:gd name="connsiteY2" fmla="*/ 14471 h 1109475"/>
              <a:gd name="connsiteX3" fmla="*/ 174805 w 887049"/>
              <a:gd name="connsiteY3" fmla="*/ 0 h 1109475"/>
              <a:gd name="connsiteX4" fmla="*/ 887049 w 887049"/>
              <a:gd name="connsiteY4" fmla="*/ 712245 h 1109475"/>
              <a:gd name="connsiteX5" fmla="*/ 887049 w 887049"/>
              <a:gd name="connsiteY5" fmla="*/ 1109475 h 1109475"/>
              <a:gd name="connsiteX6" fmla="*/ 0 w 887049"/>
              <a:gd name="connsiteY6" fmla="*/ 1109475 h 1109475"/>
            </a:gdLst>
            <a:rect l="l" t="t" r="r" b="b"/>
            <a:pathLst>
              <a:path w="887049" h="1109475">
                <a:moveTo>
                  <a:pt x="0" y="1109475"/>
                </a:moveTo>
                <a:lnTo>
                  <a:pt x="1" y="24175"/>
                </a:lnTo>
                <a:lnTo>
                  <a:pt x="31263" y="14471"/>
                </a:lnTo>
                <a:cubicBezTo>
                  <a:pt x="77628" y="4983"/>
                  <a:pt x="125634" y="0"/>
                  <a:pt x="174805" y="0"/>
                </a:cubicBezTo>
                <a:cubicBezTo>
                  <a:pt x="568166" y="0"/>
                  <a:pt x="887049" y="318884"/>
                  <a:pt x="887049" y="712245"/>
                </a:cubicBezTo>
                <a:lnTo>
                  <a:pt x="887049" y="1109475"/>
                </a:lnTo>
                <a:lnTo>
                  <a:pt x="0" y="1109475"/>
                </a:lnTo>
                <a:close/>
              </a:path>
            </a:pathLst>
          </a:cu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660401" y="2573397"/>
            <a:ext cx="2117606" cy="2117606"/>
          </a:xfrm>
          <a:prstGeom prst="blockArc">
            <a:avLst>
              <a:gd name="adj1" fmla="val 21559607"/>
              <a:gd name="adj2" fmla="val 16275662"/>
              <a:gd name="adj3" fmla="val 6291"/>
            </a:avLst>
          </a:prstGeom>
          <a:solidFill>
            <a:schemeClr val="accent1"/>
          </a:solidFill>
          <a:ln w="1905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4" name="线条 1"/>
          <p:cNvCxnSpPr/>
          <p:nvPr/>
        </p:nvCxnSpPr>
        <p:spPr>
          <a:xfrm rot="0" flipH="0" flipV="0">
            <a:off x="2677438" y="3632200"/>
            <a:ext cx="9720000" cy="0"/>
          </a:xfrm>
          <a:prstGeom prst="line">
            <a:avLst/>
          </a:prstGeom>
          <a:noFill/>
          <a:ln w="25400" cap="sq">
            <a:solidFill>
              <a:schemeClr val="accent1"/>
            </a:solidFill>
            <a:miter/>
          </a:ln>
        </p:spPr>
      </p:cxnSp>
      <p:sp>
        <p:nvSpPr>
          <p:cNvPr id="5" name="标题 1"/>
          <p:cNvSpPr txBox="1"/>
          <p:nvPr/>
        </p:nvSpPr>
        <p:spPr>
          <a:xfrm rot="0" flipH="0" flipV="0">
            <a:off x="3893934" y="4071878"/>
            <a:ext cx="28800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1556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整理用户投稿故事形成专题内容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3893935" y="4633039"/>
            <a:ext cx="2880000" cy="125989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鼓励用户提交亲身经历、使用心得或未来设想，从中提炼共性主题，如“普通人眼中的2026科技生活”，既增强代入感又丰富内容维度。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3893935" y="3362200"/>
            <a:ext cx="540000" cy="54000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  <a:effectLst>
            <a:outerShdw dist="76200" blurRad="254000" dir="2700000" sx="100000" sy="100000" kx="0" ky="0" algn="tl" rotWithShape="0">
              <a:schemeClr val="accent1">
                <a:lumMod val="7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1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8638899" y="4071878"/>
            <a:ext cx="28800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1556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邀请典型用户参与内容共创直播或访谈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8638900" y="4633039"/>
            <a:ext cx="2880000" cy="125730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筛选具有代表性的用户作为嘉宾，围绕2026相关议题展开对话，其真实视角能激发新角度，同时提升内容可信度与互动热度。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8638900" y="3362200"/>
            <a:ext cx="540000" cy="54000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  <a:effectLst>
            <a:outerShdw dist="76200" blurRad="254000" dir="2700000" sx="100000" sy="100000" kx="0" ky="0" algn="tl" rotWithShape="0">
              <a:schemeClr val="accent1">
                <a:lumMod val="7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3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6266856" y="2757360"/>
            <a:ext cx="28800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1556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对用户提问进行归类并策划答疑专栏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6266857" y="1371464"/>
            <a:ext cx="2880000" cy="125989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将常见问题按领域分类（如职业发展、AI应用、生活方式），策划系列“2026问答”内容，既解决实际困惑，也自然延伸出多个子主题。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6265978" y="3362200"/>
            <a:ext cx="540000" cy="54000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  <a:effectLst>
            <a:outerShdw dist="76200" blurRad="254000" dir="2700000" sx="100000" sy="100000" kx="0" ky="0" algn="tl" rotWithShape="0">
              <a:schemeClr val="accent1">
                <a:lumMod val="7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2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891203" y="2804200"/>
            <a:ext cx="1656002" cy="1656000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dist="76200" blurRad="254000" dir="2700000" sx="100000" sy="100000" kx="0" ky="0" algn="tl" rotWithShape="0">
              <a:schemeClr val="accent1">
                <a:lumMod val="7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1350640" y="3232957"/>
            <a:ext cx="737129" cy="798486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1109473" y="156637"/>
            <a:ext cx="7780158" cy="49669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将用户内容转化为创作素材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5400000" flipH="0" flipV="0">
            <a:off x="111213" y="-454113"/>
            <a:ext cx="887049" cy="1109475"/>
          </a:xfrm>
          <a:custGeom>
            <a:avLst/>
            <a:gdLst>
              <a:gd name="connsiteX0" fmla="*/ 0 w 887049"/>
              <a:gd name="connsiteY0" fmla="*/ 1109475 h 1109475"/>
              <a:gd name="connsiteX1" fmla="*/ 1 w 887049"/>
              <a:gd name="connsiteY1" fmla="*/ 24175 h 1109475"/>
              <a:gd name="connsiteX2" fmla="*/ 31263 w 887049"/>
              <a:gd name="connsiteY2" fmla="*/ 14471 h 1109475"/>
              <a:gd name="connsiteX3" fmla="*/ 174805 w 887049"/>
              <a:gd name="connsiteY3" fmla="*/ 0 h 1109475"/>
              <a:gd name="connsiteX4" fmla="*/ 887049 w 887049"/>
              <a:gd name="connsiteY4" fmla="*/ 712245 h 1109475"/>
              <a:gd name="connsiteX5" fmla="*/ 887049 w 887049"/>
              <a:gd name="connsiteY5" fmla="*/ 1109475 h 1109475"/>
              <a:gd name="connsiteX6" fmla="*/ 0 w 887049"/>
              <a:gd name="connsiteY6" fmla="*/ 1109475 h 1109475"/>
            </a:gdLst>
            <a:rect l="l" t="t" r="r" b="b"/>
            <a:pathLst>
              <a:path w="887049" h="1109475">
                <a:moveTo>
                  <a:pt x="0" y="1109475"/>
                </a:moveTo>
                <a:lnTo>
                  <a:pt x="1" y="24175"/>
                </a:lnTo>
                <a:lnTo>
                  <a:pt x="31263" y="14471"/>
                </a:lnTo>
                <a:cubicBezTo>
                  <a:pt x="77628" y="4983"/>
                  <a:pt x="125634" y="0"/>
                  <a:pt x="174805" y="0"/>
                </a:cubicBezTo>
                <a:cubicBezTo>
                  <a:pt x="568166" y="0"/>
                  <a:pt x="887049" y="318884"/>
                  <a:pt x="887049" y="712245"/>
                </a:cubicBezTo>
                <a:lnTo>
                  <a:pt x="887049" y="1109475"/>
                </a:lnTo>
                <a:lnTo>
                  <a:pt x="0" y="1109475"/>
                </a:lnTo>
                <a:close/>
              </a:path>
            </a:pathLst>
          </a:cu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16"/>
          <p:cNvSpPr txBox="1"/>
          <p:nvPr/>
        </p:nvSpPr>
        <p:spPr>
          <a:xfrm rot="13440867" flipH="0" flipV="0">
            <a:off x="8919466" y="996661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7"/>
          <p:cNvSpPr txBox="1"/>
          <p:nvPr/>
        </p:nvSpPr>
        <p:spPr>
          <a:xfrm rot="13440867" flipH="0" flipV="0">
            <a:off x="9606959" y="2442862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19"/>
          <p:cNvSpPr txBox="1"/>
          <p:nvPr/>
        </p:nvSpPr>
        <p:spPr>
          <a:xfrm rot="2759133" flipH="1" flipV="0">
            <a:off x="-896084" y="-1461258"/>
            <a:ext cx="4229853" cy="8789548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0"/>
          <p:cNvSpPr txBox="1"/>
          <p:nvPr/>
        </p:nvSpPr>
        <p:spPr>
          <a:xfrm rot="2759133" flipH="1" flipV="0">
            <a:off x="135223" y="-320314"/>
            <a:ext cx="2184842" cy="6466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1"/>
          <p:cNvSpPr txBox="1"/>
          <p:nvPr/>
        </p:nvSpPr>
        <p:spPr>
          <a:xfrm rot="2759133" flipH="1" flipV="0">
            <a:off x="-6941" y="3694190"/>
            <a:ext cx="2220606" cy="4614374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顶角 2"/>
          <p:cNvSpPr txBox="1"/>
          <p:nvPr/>
        </p:nvSpPr>
        <p:spPr>
          <a:xfrm rot="2759133" flipH="1" flipV="0">
            <a:off x="534479" y="4293167"/>
            <a:ext cx="1147007" cy="3394771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顶角 4"/>
          <p:cNvSpPr txBox="1"/>
          <p:nvPr/>
        </p:nvSpPr>
        <p:spPr>
          <a:xfrm rot="13440867" flipH="0" flipV="0">
            <a:off x="10540353" y="-1159021"/>
            <a:ext cx="2220606" cy="5641545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顶角 5"/>
          <p:cNvSpPr txBox="1"/>
          <p:nvPr/>
        </p:nvSpPr>
        <p:spPr>
          <a:xfrm rot="13440867" flipH="0" flipV="0">
            <a:off x="10984309" y="-225121"/>
            <a:ext cx="1147007" cy="4150456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矩形: 圆角 7"/>
          <p:cNvSpPr txBox="1"/>
          <p:nvPr/>
        </p:nvSpPr>
        <p:spPr>
          <a:xfrm rot="0" flipH="0" flipV="0">
            <a:off x="2315598" y="1727200"/>
            <a:ext cx="7560805" cy="42759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爱设计-4"/>
          <p:cNvSpPr txBox="1"/>
          <p:nvPr/>
        </p:nvSpPr>
        <p:spPr>
          <a:xfrm rot="0" flipH="0" flipV="0">
            <a:off x="4942404" y="742847"/>
            <a:ext cx="2307193" cy="32914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03</a:t>
            </a:r>
            <a:endParaRPr kumimoji="1" lang="zh-CN" altLang="en-US"/>
          </a:p>
        </p:txBody>
      </p:sp>
      <p:sp>
        <p:nvSpPr>
          <p:cNvPr id="13" name="矩形 8"/>
          <p:cNvSpPr txBox="1"/>
          <p:nvPr/>
        </p:nvSpPr>
        <p:spPr>
          <a:xfrm rot="0" flipH="0" flipV="0">
            <a:off x="3224356" y="3789344"/>
            <a:ext cx="5743288" cy="19445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222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跨界融合：打破边界寻找新视角</a:t>
            </a:r>
            <a:endParaRPr kumimoji="1" lang="zh-CN" altLang="en-US"/>
          </a:p>
        </p:txBody>
      </p:sp>
    </p:spTree>
  </p:cSld>
</p:sld>
</file>

<file path=ppt/theme/_rels/theme1.xml.rels><?xml version="1.0" encoding="UTF-8" standalone="yes"?>
<Relationships xmlns="http://schemas.openxmlformats.org/package/2006/relationships">

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63CE8"/>
      </a:accent1>
      <a:accent2>
        <a:srgbClr val="C6AB6A"/>
      </a:accent2>
      <a:accent3>
        <a:srgbClr val="063CE8"/>
      </a:accent3>
      <a:accent4>
        <a:srgbClr val="C6AB6A"/>
      </a:accent4>
      <a:accent5>
        <a:srgbClr val="063CE8"/>
      </a:accent5>
      <a:accent6>
        <a:srgbClr val="C6AB6A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IGC">
    <vt:lpwstr>{"Label":"1","ContentProducer":"001191110105MA01D6BEX800000","ProduceID":"A1027D59813714Z53019632","ReservedCode1":"{\"SecurityData\":{\"Type\":\"TC260PG\",\"Version\":1,\"PubSD\":[{\"Type\":\"DS\",\"AlgID\":\"1.2.156.10197.1.501\",\"TBSData\":{\"Type\":\"LabelMataData\"},\"Signature\":\"3045022100dc522e554076aeb4eed9fe1c315f3800647908a9195d7e0d524c4e2bedc17f9502201f1aa5a32a9f51f5cba5adb2a63acc57fe1ced511c985a43a3db3aad5fc15d35\"},{\"Type\":\"PubKey\",\"AlgID\":\"1.2.156.10197.1.501\",\"KeyValue\":\"MFkwEwYHKoZIzj0CAQYIKoEcz1UBgi0DQgAE4htNGUcC6HU4Sf91jDiDCP+kHy7sm5Nd8uJmcY3w5omySS+3GQlfi/4sr6ilLGbKi9V2Z5I0ASiAQPEvlhe2mw==\",\"Certificate\":\"MIIBgzCCASmgAwIBAgIBATAKBggqgRzPVQGDdTAtMQ4wDAYDVQQKEwVBaVBQVDEbMBkGA1UEBRMSOTExMTAxMDVNQTAxRDZCRVg4MCAXDTI1MDgwODA4Mjk1MloYDzIxMjUwODA4MDgyOTUyWjAtMQ4wDAYDVQQKEwVBaVBQVDEbMBkGA1UEBRMSOTExMTAxMDVNQTAxRDZCRVg4MFkwEwYHKoZIzj0CAQYIKoEcz1UBgi0DQgAE4htNGUcC6HU4Sf91jDiDCP+kHy7sm5Nd8uJmcY3w5omySS+3GQlfi/4sr6ilLGbKi9V2Z5I0ASiAQPEvlhe2m6M4MDYwDgYDVR0PAQH/BAQDAgWgMBMGA1UdJQQMMAoGCCsGAQUFBwMBMA8GA1UdEwEB/wQFMAMBAf8wCgYIKoEcz1UBg3UDSAAwRQIgS9o/xI9kRYojx1MkW/gD8fAbyborHu7tLo1gGuqcuMwCIQDpeKBcdxdIHGAYHLU3bTjOkcDszYUezVcY2oQW7R1oQg==\"}]}}","ContentPropagator":"001191110105MA01D6BEX800000","PropagateID":"A1027D59813714Z53019632","ReservedCode2":"{\"SecurityData\":{\"Type\":\"TC260PG\",\"Version\":1,\"PubSD\":[{\"Type\":\"DS\",\"AlgID\":\"1.2.156.10197.1.501\",\"TBSData\":{\"Type\":\"LabelMataData\"},\"Signature\":\"304502202a9bca5d359a5f350ae121681326af12ef4a6b4cae824eaef17131dccf3bd5b602210096b2644c1976b53f6f3583c69cb456c852e7864db7563d86f20430b091a15ee3\"},{\"Type\":\"PubKey\",\"AlgID\":\"1.2.156.10197.1.501\",\"KeyValue\":\"MFkwEwYHKoZIzj0CAQYIKoEcz1UBgi0DQgAE4htNGUcC6HU4Sf91jDiDCP+kHy7sm5Nd8uJmcY3w5omySS+3GQlfi/4sr6ilLGbKi9V2Z5I0ASiAQPEvlhe2mw==\",\"Certificate\":\"MIIBgzCCASmgAwIBAgIBATAKBggqgRzPVQGDdTAtMQ4wDAYDVQQKEwVBaVBQVDEbMBkGA1UEBRMSOTExMTAxMDVNQTAxRDZCRVg4MCAXDTI1MDgwODA4Mjk1MloYDzIxMjUwODA4MDgyOTUyWjAtMQ4wDAYDVQQKEwVBaVBQVDEbMBkGA1UEBRMSOTExMTAxMDVNQTAxRDZCRVg4MFkwEwYHKoZIzj0CAQYIKoEcz1UBgi0DQgAE4htNGUcC6HU4Sf91jDiDCP+kHy7sm5Nd8uJmcY3w5omySS+3GQlfi/4sr6ilLGbKi9V2Z5I0ASiAQPEvlhe2m6M4MDYwDgYDVR0PAQH/BAQDAgWgMBMGA1UdJQQMMAoGCCsGAQUFBwMBMA8GA1UdEwEB/wQFMAMBAf8wCgYIKoEcz1UBg3UDSAAwRQIgS9o/xI9kRYojx1MkW/gD8fAbyborHu7tLo1gGuqcuMwCIQDpeKBcdxdIHGAYHLU3bTjOkcDszYUezVcY2oQW7R1oQg==\"}]}}"}</vt:lpwstr>
  </property>
</Properties>
</file>