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OPPOSans H"/>
      <p:regular r:id="rId22"/>
    </p:embeddedFont>
    <p:embeddedFont>
      <p:font typeface="Source Han Sans CN Bold"/>
      <p:regular r:id="rId23"/>
    </p:embeddedFont>
    <p:embeddedFont>
      <p:font typeface="Source Han Sans"/>
      <p:regular r:id="rId24"/>
    </p:embeddedFont>
    <p:embeddedFont>
      <p:font typeface="OPPOSans L"/>
      <p:regular r:id="rId25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slide" Target="slides/slide19.xml"/>
<Relationship Id="rId22" Type="http://schemas.openxmlformats.org/officeDocument/2006/relationships/font" Target="fonts/font1.fntdata"/>
<Relationship Id="rId23" Type="http://schemas.openxmlformats.org/officeDocument/2006/relationships/font" Target="fonts/font4.fntdata"/>
<Relationship Id="rId24" Type="http://schemas.openxmlformats.org/officeDocument/2006/relationships/font" Target="fonts/font3.fntdata"/>
<Relationship Id="rId25" Type="http://schemas.openxmlformats.org/officeDocument/2006/relationships/font" Target="fonts/font2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507420" y="20258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9375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当AI能回答所有问题，企业存在的价值是什么？
——AI 时代内容营销的本质思考
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85500" y="3788622"/>
            <a:ext cx="5220000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2026年AI时代下的内容营销深度解读！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520560" y="1854320"/>
            <a:ext cx="835647" cy="836258"/>
          </a:xfrm>
          <a:custGeom>
            <a:avLst/>
            <a:gdLst>
              <a:gd name="connsiteX0" fmla="*/ 835648 w 835647"/>
              <a:gd name="connsiteY0" fmla="*/ 836259 h 836258"/>
              <a:gd name="connsiteX1" fmla="*/ 0 w 835647"/>
              <a:gd name="connsiteY1" fmla="*/ 836259 h 836258"/>
              <a:gd name="connsiteX2" fmla="*/ 0 w 835647"/>
              <a:gd name="connsiteY2" fmla="*/ 0 h 836258"/>
              <a:gd name="connsiteX3" fmla="*/ 835648 w 835647"/>
              <a:gd name="connsiteY3" fmla="*/ 0 h 836258"/>
              <a:gd name="connsiteX4" fmla="*/ 29976 w 835647"/>
              <a:gd name="connsiteY4" fmla="*/ 805671 h 836258"/>
              <a:gd name="connsiteX5" fmla="*/ 805060 w 835647"/>
              <a:gd name="connsiteY5" fmla="*/ 805671 h 836258"/>
              <a:gd name="connsiteX6" fmla="*/ 805060 w 835647"/>
              <a:gd name="connsiteY6" fmla="*/ 30587 h 836258"/>
              <a:gd name="connsiteX7" fmla="*/ 29976 w 835647"/>
              <a:gd name="connsiteY7" fmla="*/ 30587 h 836258"/>
            </a:gdLst>
            <a:rect l="l" t="t" r="r" b="b"/>
            <a:pathLst>
              <a:path w="835647" h="836258">
                <a:moveTo>
                  <a:pt x="835648" y="836259"/>
                </a:moveTo>
                <a:lnTo>
                  <a:pt x="0" y="836259"/>
                </a:lnTo>
                <a:lnTo>
                  <a:pt x="0" y="0"/>
                </a:lnTo>
                <a:lnTo>
                  <a:pt x="835648" y="0"/>
                </a:lnTo>
                <a:close/>
                <a:moveTo>
                  <a:pt x="29976" y="805671"/>
                </a:moveTo>
                <a:lnTo>
                  <a:pt x="805060" y="805671"/>
                </a:lnTo>
                <a:lnTo>
                  <a:pt x="805060" y="30587"/>
                </a:lnTo>
                <a:lnTo>
                  <a:pt x="29976" y="305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337036" y="2076384"/>
            <a:ext cx="392130" cy="392130"/>
          </a:xfrm>
          <a:custGeom>
            <a:avLst/>
            <a:gdLst>
              <a:gd name="connsiteX0" fmla="*/ 0 w 392130"/>
              <a:gd name="connsiteY0" fmla="*/ 0 h 392130"/>
              <a:gd name="connsiteX1" fmla="*/ 392131 w 392130"/>
              <a:gd name="connsiteY1" fmla="*/ 0 h 392130"/>
              <a:gd name="connsiteX2" fmla="*/ 392131 w 392130"/>
              <a:gd name="connsiteY2" fmla="*/ 392130 h 392130"/>
              <a:gd name="connsiteX3" fmla="*/ 0 w 392130"/>
              <a:gd name="connsiteY3" fmla="*/ 392130 h 392130"/>
            </a:gdLst>
            <a:rect l="l" t="t" r="r" b="b"/>
            <a:pathLst>
              <a:path w="392130" h="392130">
                <a:moveTo>
                  <a:pt x="0" y="0"/>
                </a:moveTo>
                <a:lnTo>
                  <a:pt x="392131" y="0"/>
                </a:lnTo>
                <a:lnTo>
                  <a:pt x="392131" y="392130"/>
                </a:lnTo>
                <a:lnTo>
                  <a:pt x="0" y="39213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519948" y="2169981"/>
            <a:ext cx="108279" cy="216558"/>
          </a:xfrm>
          <a:custGeom>
            <a:avLst/>
            <a:gdLst>
              <a:gd name="connsiteX0" fmla="*/ 108279 w 108279"/>
              <a:gd name="connsiteY0" fmla="*/ 108279 h 216558"/>
              <a:gd name="connsiteX1" fmla="*/ 0 w 108279"/>
              <a:gd name="connsiteY1" fmla="*/ 0 h 216558"/>
              <a:gd name="connsiteX2" fmla="*/ 0 w 108279"/>
              <a:gd name="connsiteY2" fmla="*/ 216559 h 216558"/>
              <a:gd name="connsiteX3" fmla="*/ 108279 w 108279"/>
              <a:gd name="connsiteY3" fmla="*/ 108279 h 216558"/>
            </a:gdLst>
            <a:rect l="l" t="t" r="r" b="b"/>
            <a:pathLst>
              <a:path w="108279" h="216558">
                <a:moveTo>
                  <a:pt x="108279" y="108279"/>
                </a:moveTo>
                <a:lnTo>
                  <a:pt x="0" y="0"/>
                </a:lnTo>
                <a:lnTo>
                  <a:pt x="0" y="216559"/>
                </a:lnTo>
                <a:lnTo>
                  <a:pt x="108279" y="108279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730436" y="2084636"/>
            <a:ext cx="415894" cy="391990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520560" y="3818856"/>
            <a:ext cx="835647" cy="836258"/>
          </a:xfrm>
          <a:custGeom>
            <a:avLst/>
            <a:gdLst>
              <a:gd name="connsiteX0" fmla="*/ 835648 w 835647"/>
              <a:gd name="connsiteY0" fmla="*/ 836259 h 836258"/>
              <a:gd name="connsiteX1" fmla="*/ 0 w 835647"/>
              <a:gd name="connsiteY1" fmla="*/ 836259 h 836258"/>
              <a:gd name="connsiteX2" fmla="*/ 0 w 835647"/>
              <a:gd name="connsiteY2" fmla="*/ 0 h 836258"/>
              <a:gd name="connsiteX3" fmla="*/ 835648 w 835647"/>
              <a:gd name="connsiteY3" fmla="*/ 0 h 836258"/>
              <a:gd name="connsiteX4" fmla="*/ 29976 w 835647"/>
              <a:gd name="connsiteY4" fmla="*/ 805671 h 836258"/>
              <a:gd name="connsiteX5" fmla="*/ 805060 w 835647"/>
              <a:gd name="connsiteY5" fmla="*/ 805671 h 836258"/>
              <a:gd name="connsiteX6" fmla="*/ 805060 w 835647"/>
              <a:gd name="connsiteY6" fmla="*/ 30587 h 836258"/>
              <a:gd name="connsiteX7" fmla="*/ 29976 w 835647"/>
              <a:gd name="connsiteY7" fmla="*/ 30587 h 836258"/>
            </a:gdLst>
            <a:rect l="l" t="t" r="r" b="b"/>
            <a:pathLst>
              <a:path w="835647" h="836258">
                <a:moveTo>
                  <a:pt x="835648" y="836259"/>
                </a:moveTo>
                <a:lnTo>
                  <a:pt x="0" y="836259"/>
                </a:lnTo>
                <a:lnTo>
                  <a:pt x="0" y="0"/>
                </a:lnTo>
                <a:lnTo>
                  <a:pt x="835648" y="0"/>
                </a:lnTo>
                <a:close/>
                <a:moveTo>
                  <a:pt x="29976" y="805671"/>
                </a:moveTo>
                <a:lnTo>
                  <a:pt x="805060" y="805671"/>
                </a:lnTo>
                <a:lnTo>
                  <a:pt x="805060" y="30587"/>
                </a:lnTo>
                <a:lnTo>
                  <a:pt x="29976" y="305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337036" y="4040920"/>
            <a:ext cx="392130" cy="392130"/>
          </a:xfrm>
          <a:custGeom>
            <a:avLst/>
            <a:gdLst>
              <a:gd name="connsiteX0" fmla="*/ 0 w 392130"/>
              <a:gd name="connsiteY0" fmla="*/ 0 h 392130"/>
              <a:gd name="connsiteX1" fmla="*/ 392131 w 392130"/>
              <a:gd name="connsiteY1" fmla="*/ 0 h 392130"/>
              <a:gd name="connsiteX2" fmla="*/ 392131 w 392130"/>
              <a:gd name="connsiteY2" fmla="*/ 392130 h 392130"/>
              <a:gd name="connsiteX3" fmla="*/ 0 w 392130"/>
              <a:gd name="connsiteY3" fmla="*/ 392130 h 392130"/>
            </a:gdLst>
            <a:rect l="l" t="t" r="r" b="b"/>
            <a:pathLst>
              <a:path w="392130" h="392130">
                <a:moveTo>
                  <a:pt x="0" y="0"/>
                </a:moveTo>
                <a:lnTo>
                  <a:pt x="392131" y="0"/>
                </a:lnTo>
                <a:lnTo>
                  <a:pt x="392131" y="392130"/>
                </a:lnTo>
                <a:lnTo>
                  <a:pt x="0" y="39213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519948" y="4134517"/>
            <a:ext cx="108279" cy="216558"/>
          </a:xfrm>
          <a:custGeom>
            <a:avLst/>
            <a:gdLst>
              <a:gd name="connsiteX0" fmla="*/ 108279 w 108279"/>
              <a:gd name="connsiteY0" fmla="*/ 108279 h 216558"/>
              <a:gd name="connsiteX1" fmla="*/ 0 w 108279"/>
              <a:gd name="connsiteY1" fmla="*/ 0 h 216558"/>
              <a:gd name="connsiteX2" fmla="*/ 0 w 108279"/>
              <a:gd name="connsiteY2" fmla="*/ 216559 h 216558"/>
              <a:gd name="connsiteX3" fmla="*/ 108279 w 108279"/>
              <a:gd name="connsiteY3" fmla="*/ 108279 h 216558"/>
            </a:gdLst>
            <a:rect l="l" t="t" r="r" b="b"/>
            <a:pathLst>
              <a:path w="108279" h="216558">
                <a:moveTo>
                  <a:pt x="108279" y="108279"/>
                </a:moveTo>
                <a:lnTo>
                  <a:pt x="0" y="0"/>
                </a:lnTo>
                <a:lnTo>
                  <a:pt x="0" y="216559"/>
                </a:lnTo>
                <a:lnTo>
                  <a:pt x="108279" y="108279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730466" y="4037220"/>
            <a:ext cx="415834" cy="41589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500972" y="1854320"/>
            <a:ext cx="835647" cy="836258"/>
          </a:xfrm>
          <a:custGeom>
            <a:avLst/>
            <a:gdLst>
              <a:gd name="connsiteX0" fmla="*/ 835648 w 835647"/>
              <a:gd name="connsiteY0" fmla="*/ 836259 h 836258"/>
              <a:gd name="connsiteX1" fmla="*/ 0 w 835647"/>
              <a:gd name="connsiteY1" fmla="*/ 836259 h 836258"/>
              <a:gd name="connsiteX2" fmla="*/ 0 w 835647"/>
              <a:gd name="connsiteY2" fmla="*/ 0 h 836258"/>
              <a:gd name="connsiteX3" fmla="*/ 835648 w 835647"/>
              <a:gd name="connsiteY3" fmla="*/ 0 h 836258"/>
              <a:gd name="connsiteX4" fmla="*/ 29976 w 835647"/>
              <a:gd name="connsiteY4" fmla="*/ 805671 h 836258"/>
              <a:gd name="connsiteX5" fmla="*/ 805060 w 835647"/>
              <a:gd name="connsiteY5" fmla="*/ 805671 h 836258"/>
              <a:gd name="connsiteX6" fmla="*/ 805060 w 835647"/>
              <a:gd name="connsiteY6" fmla="*/ 30587 h 836258"/>
              <a:gd name="connsiteX7" fmla="*/ 29976 w 835647"/>
              <a:gd name="connsiteY7" fmla="*/ 30587 h 836258"/>
            </a:gdLst>
            <a:rect l="l" t="t" r="r" b="b"/>
            <a:pathLst>
              <a:path w="835647" h="836258">
                <a:moveTo>
                  <a:pt x="835648" y="836259"/>
                </a:moveTo>
                <a:lnTo>
                  <a:pt x="0" y="836259"/>
                </a:lnTo>
                <a:lnTo>
                  <a:pt x="0" y="0"/>
                </a:lnTo>
                <a:lnTo>
                  <a:pt x="835648" y="0"/>
                </a:lnTo>
                <a:close/>
                <a:moveTo>
                  <a:pt x="29976" y="805671"/>
                </a:moveTo>
                <a:lnTo>
                  <a:pt x="805060" y="805671"/>
                </a:lnTo>
                <a:lnTo>
                  <a:pt x="805060" y="30587"/>
                </a:lnTo>
                <a:lnTo>
                  <a:pt x="29976" y="305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317448" y="2076384"/>
            <a:ext cx="392130" cy="392130"/>
          </a:xfrm>
          <a:custGeom>
            <a:avLst/>
            <a:gdLst>
              <a:gd name="connsiteX0" fmla="*/ 0 w 392130"/>
              <a:gd name="connsiteY0" fmla="*/ 0 h 392130"/>
              <a:gd name="connsiteX1" fmla="*/ 392131 w 392130"/>
              <a:gd name="connsiteY1" fmla="*/ 0 h 392130"/>
              <a:gd name="connsiteX2" fmla="*/ 392131 w 392130"/>
              <a:gd name="connsiteY2" fmla="*/ 392130 h 392130"/>
              <a:gd name="connsiteX3" fmla="*/ 0 w 392130"/>
              <a:gd name="connsiteY3" fmla="*/ 392130 h 392130"/>
            </a:gdLst>
            <a:rect l="l" t="t" r="r" b="b"/>
            <a:pathLst>
              <a:path w="392130" h="392130">
                <a:moveTo>
                  <a:pt x="0" y="0"/>
                </a:moveTo>
                <a:lnTo>
                  <a:pt x="392131" y="0"/>
                </a:lnTo>
                <a:lnTo>
                  <a:pt x="392131" y="392130"/>
                </a:lnTo>
                <a:lnTo>
                  <a:pt x="0" y="39213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500360" y="2169981"/>
            <a:ext cx="108279" cy="216558"/>
          </a:xfrm>
          <a:custGeom>
            <a:avLst/>
            <a:gdLst>
              <a:gd name="connsiteX0" fmla="*/ 108279 w 108279"/>
              <a:gd name="connsiteY0" fmla="*/ 108279 h 216558"/>
              <a:gd name="connsiteX1" fmla="*/ 0 w 108279"/>
              <a:gd name="connsiteY1" fmla="*/ 0 h 216558"/>
              <a:gd name="connsiteX2" fmla="*/ 0 w 108279"/>
              <a:gd name="connsiteY2" fmla="*/ 216559 h 216558"/>
              <a:gd name="connsiteX3" fmla="*/ 108279 w 108279"/>
              <a:gd name="connsiteY3" fmla="*/ 108279 h 216558"/>
            </a:gdLst>
            <a:rect l="l" t="t" r="r" b="b"/>
            <a:pathLst>
              <a:path w="108279" h="216558">
                <a:moveTo>
                  <a:pt x="108279" y="108279"/>
                </a:moveTo>
                <a:lnTo>
                  <a:pt x="0" y="0"/>
                </a:lnTo>
                <a:lnTo>
                  <a:pt x="0" y="216559"/>
                </a:lnTo>
                <a:lnTo>
                  <a:pt x="108279" y="108279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718814" y="2072684"/>
            <a:ext cx="399962" cy="415894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500972" y="3818856"/>
            <a:ext cx="835647" cy="836258"/>
          </a:xfrm>
          <a:custGeom>
            <a:avLst/>
            <a:gdLst>
              <a:gd name="connsiteX0" fmla="*/ 835648 w 835647"/>
              <a:gd name="connsiteY0" fmla="*/ 836259 h 836258"/>
              <a:gd name="connsiteX1" fmla="*/ 0 w 835647"/>
              <a:gd name="connsiteY1" fmla="*/ 836259 h 836258"/>
              <a:gd name="connsiteX2" fmla="*/ 0 w 835647"/>
              <a:gd name="connsiteY2" fmla="*/ 0 h 836258"/>
              <a:gd name="connsiteX3" fmla="*/ 835648 w 835647"/>
              <a:gd name="connsiteY3" fmla="*/ 0 h 836258"/>
              <a:gd name="connsiteX4" fmla="*/ 29976 w 835647"/>
              <a:gd name="connsiteY4" fmla="*/ 805671 h 836258"/>
              <a:gd name="connsiteX5" fmla="*/ 805060 w 835647"/>
              <a:gd name="connsiteY5" fmla="*/ 805671 h 836258"/>
              <a:gd name="connsiteX6" fmla="*/ 805060 w 835647"/>
              <a:gd name="connsiteY6" fmla="*/ 30587 h 836258"/>
              <a:gd name="connsiteX7" fmla="*/ 29976 w 835647"/>
              <a:gd name="connsiteY7" fmla="*/ 30587 h 836258"/>
            </a:gdLst>
            <a:rect l="l" t="t" r="r" b="b"/>
            <a:pathLst>
              <a:path w="835647" h="836258">
                <a:moveTo>
                  <a:pt x="835648" y="836259"/>
                </a:moveTo>
                <a:lnTo>
                  <a:pt x="0" y="836259"/>
                </a:lnTo>
                <a:lnTo>
                  <a:pt x="0" y="0"/>
                </a:lnTo>
                <a:lnTo>
                  <a:pt x="835648" y="0"/>
                </a:lnTo>
                <a:close/>
                <a:moveTo>
                  <a:pt x="29976" y="805671"/>
                </a:moveTo>
                <a:lnTo>
                  <a:pt x="805060" y="805671"/>
                </a:lnTo>
                <a:lnTo>
                  <a:pt x="805060" y="30587"/>
                </a:lnTo>
                <a:lnTo>
                  <a:pt x="29976" y="305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317448" y="4040920"/>
            <a:ext cx="392130" cy="392130"/>
          </a:xfrm>
          <a:custGeom>
            <a:avLst/>
            <a:gdLst>
              <a:gd name="connsiteX0" fmla="*/ 0 w 392130"/>
              <a:gd name="connsiteY0" fmla="*/ 0 h 392130"/>
              <a:gd name="connsiteX1" fmla="*/ 392131 w 392130"/>
              <a:gd name="connsiteY1" fmla="*/ 0 h 392130"/>
              <a:gd name="connsiteX2" fmla="*/ 392131 w 392130"/>
              <a:gd name="connsiteY2" fmla="*/ 392130 h 392130"/>
              <a:gd name="connsiteX3" fmla="*/ 0 w 392130"/>
              <a:gd name="connsiteY3" fmla="*/ 392130 h 392130"/>
            </a:gdLst>
            <a:rect l="l" t="t" r="r" b="b"/>
            <a:pathLst>
              <a:path w="392130" h="392130">
                <a:moveTo>
                  <a:pt x="0" y="0"/>
                </a:moveTo>
                <a:lnTo>
                  <a:pt x="392131" y="0"/>
                </a:lnTo>
                <a:lnTo>
                  <a:pt x="392131" y="392130"/>
                </a:lnTo>
                <a:lnTo>
                  <a:pt x="0" y="39213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500360" y="4134517"/>
            <a:ext cx="108279" cy="216558"/>
          </a:xfrm>
          <a:custGeom>
            <a:avLst/>
            <a:gdLst>
              <a:gd name="connsiteX0" fmla="*/ 108279 w 108279"/>
              <a:gd name="connsiteY0" fmla="*/ 108279 h 216558"/>
              <a:gd name="connsiteX1" fmla="*/ 0 w 108279"/>
              <a:gd name="connsiteY1" fmla="*/ 0 h 216558"/>
              <a:gd name="connsiteX2" fmla="*/ 0 w 108279"/>
              <a:gd name="connsiteY2" fmla="*/ 216559 h 216558"/>
              <a:gd name="connsiteX3" fmla="*/ 108279 w 108279"/>
              <a:gd name="connsiteY3" fmla="*/ 108279 h 216558"/>
            </a:gdLst>
            <a:rect l="l" t="t" r="r" b="b"/>
            <a:pathLst>
              <a:path w="108279" h="216558">
                <a:moveTo>
                  <a:pt x="108279" y="108279"/>
                </a:moveTo>
                <a:lnTo>
                  <a:pt x="0" y="0"/>
                </a:lnTo>
                <a:lnTo>
                  <a:pt x="0" y="216559"/>
                </a:lnTo>
                <a:lnTo>
                  <a:pt x="108279" y="108279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736709" y="4037219"/>
            <a:ext cx="364172" cy="415896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500166" y="2234653"/>
            <a:ext cx="3586934" cy="114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1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读者要求数据来源、案例背景与作者资质透明化，企业需在内容中嵌入引用链接、团队介绍或第三方认证标识。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500167" y="1855619"/>
            <a:ext cx="3586933" cy="349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可溯源内容成为标配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500166" y="4203153"/>
            <a:ext cx="3586934" cy="114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1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真实用户评价、UGC视频、社区讨论等内容形式获得更高信任权重，企业需设计机制鼓励并整合用户生成内容进入官方传播链。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500167" y="3824119"/>
            <a:ext cx="3586933" cy="349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用户共创内容的信任溢价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2509066" y="4190453"/>
            <a:ext cx="3586934" cy="114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1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平台利用AI与人工审核双重机制识别夸大、误导性内容，低可信度内容将被限流甚至下架，倒逼企业回归事实导向。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2509067" y="3811419"/>
            <a:ext cx="3586933" cy="349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虚假信息过滤机制升级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2509066" y="2234653"/>
            <a:ext cx="3586934" cy="114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1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Google、百度强调经验（Experience）、专业性（Expertise）、权威性（Authoritativeness）与可信度（Trustworthiness），内容必须由真实专家署名并附验证信息。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2509067" y="1855619"/>
            <a:ext cx="3586933" cy="349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E-E-A-T原则全面落地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用户信任与内容真实性的新标准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构建高转化内容体系的实战方法论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"/>
          <p:cNvGrpSpPr/>
          <p:nvPr/>
        </p:nvGrpSpPr>
        <p:grpSpPr>
          <a:xfrm>
            <a:off x="5085027" y="1499376"/>
            <a:ext cx="1731937" cy="1731937"/>
            <a:chOff x="5085027" y="1499376"/>
            <a:chExt cx="1731937" cy="1731937"/>
          </a:xfrm>
        </p:grpSpPr>
        <p:sp>
          <p:nvSpPr>
            <p:cNvPr id="4" name="标题 1"/>
            <p:cNvSpPr txBox="1"/>
            <p:nvPr/>
          </p:nvSpPr>
          <p:spPr>
            <a:xfrm rot="19260000" flipH="0" flipV="0">
              <a:off x="5335290" y="1749639"/>
              <a:ext cx="1231411" cy="1231410"/>
            </a:xfrm>
            <a:prstGeom prst="arc">
              <a:avLst>
                <a:gd name="adj1" fmla="val 16200000"/>
                <a:gd name="adj2" fmla="val 20799759"/>
              </a:avLst>
            </a:prstGeom>
            <a:noFill/>
            <a:ln w="63500" cap="rnd">
              <a:gradFill>
                <a:gsLst>
                  <a:gs pos="0">
                    <a:schemeClr val="accent2">
                      <a:lumMod val="9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 rot="18960000" flipH="0" flipV="1">
              <a:off x="6286777" y="1863425"/>
              <a:ext cx="185841" cy="147905"/>
            </a:xfrm>
            <a:prstGeom prst="triangl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6" name=""/>
          <p:cNvGrpSpPr/>
          <p:nvPr/>
        </p:nvGrpSpPr>
        <p:grpSpPr>
          <a:xfrm>
            <a:off x="3876559" y="2845494"/>
            <a:ext cx="1731307" cy="1731307"/>
            <a:chOff x="3876559" y="2845494"/>
            <a:chExt cx="1731307" cy="1731307"/>
          </a:xfrm>
        </p:grpSpPr>
        <p:sp>
          <p:nvSpPr>
            <p:cNvPr id="7" name="标题 1"/>
            <p:cNvSpPr txBox="1"/>
            <p:nvPr/>
          </p:nvSpPr>
          <p:spPr>
            <a:xfrm rot="2328287" flipH="0" flipV="1">
              <a:off x="4126507" y="3095443"/>
              <a:ext cx="1231411" cy="1231410"/>
            </a:xfrm>
            <a:prstGeom prst="arc">
              <a:avLst>
                <a:gd name="adj1" fmla="val 16200000"/>
                <a:gd name="adj2" fmla="val 20799759"/>
              </a:avLst>
            </a:prstGeom>
            <a:noFill/>
            <a:ln w="63500" cap="rnd">
              <a:solidFill>
                <a:schemeClr val="accent2">
                  <a:lumMod val="90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3007300" flipH="0" flipV="0">
              <a:off x="5077993" y="4085529"/>
              <a:ext cx="185841" cy="147905"/>
            </a:xfrm>
            <a:prstGeom prst="triangle">
              <a:avLst/>
            </a:prstGeom>
            <a:solidFill>
              <a:schemeClr val="accent2">
                <a:lumMod val="9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9" name="标题 1"/>
          <p:cNvSpPr txBox="1"/>
          <p:nvPr/>
        </p:nvSpPr>
        <p:spPr>
          <a:xfrm rot="0" flipH="0" flipV="0">
            <a:off x="653692" y="2308685"/>
            <a:ext cx="2706708" cy="531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BE9F5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明确用户决策阶段与内容匹配逻辑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60400" y="2868772"/>
            <a:ext cx="2700000" cy="1681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内容需精准对应用户从认知、考虑、决策到忠诚的全旅程，例如在认知阶段提供行业洞察，在决策阶段突出产品差异化优势，确保每个触点都能推动用户向下一步转化。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818900" y="2297110"/>
            <a:ext cx="2706708" cy="531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设计闭环反馈机制优化内容路径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818900" y="2857197"/>
            <a:ext cx="2700000" cy="17073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通过埋点追踪用户在各内容节点的行为数据（如停留时长、跳出率、表单提交），持续迭代内容结构，形成“发布—监测—优化”的动态闭环。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6200000" flipH="0" flipV="0">
            <a:off x="8501885" y="2613740"/>
            <a:ext cx="155872" cy="134372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400000" flipH="1" flipV="0">
            <a:off x="3482502" y="2613740"/>
            <a:ext cx="155872" cy="134372"/>
          </a:xfrm>
          <a:prstGeom prst="triangle">
            <a:avLst/>
          </a:prstGeom>
          <a:solidFill>
            <a:schemeClr val="accent2">
              <a:lumMod val="9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739650" y="4352104"/>
            <a:ext cx="2694008" cy="531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BE9F5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建立以买家角色（Buyer Persona）为核心的内容矩阵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498350" y="4912191"/>
            <a:ext cx="3195300" cy="14787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基于真实用户画像（如职位、痛点、信息偏好）定制内容类型与渠道策略，避免“一刀切”式输出，提升内容相关性与受众共鸣度。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7200000" flipH="1" flipV="0">
            <a:off x="6011714" y="4335860"/>
            <a:ext cx="155872" cy="134372"/>
          </a:xfrm>
          <a:prstGeom prst="triangle">
            <a:avLst/>
          </a:prstGeom>
          <a:solidFill>
            <a:schemeClr val="accent2">
              <a:lumMod val="9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400000" flipH="1" flipV="0">
            <a:off x="3634902" y="2766140"/>
            <a:ext cx="155872" cy="134372"/>
          </a:xfrm>
          <a:prstGeom prst="triangle">
            <a:avLst/>
          </a:prstGeom>
          <a:solidFill>
            <a:schemeClr val="accent2">
              <a:lumMod val="9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9" name=""/>
          <p:cNvGrpSpPr/>
          <p:nvPr/>
        </p:nvGrpSpPr>
        <p:grpSpPr>
          <a:xfrm>
            <a:off x="3649777" y="1975439"/>
            <a:ext cx="4645154" cy="2150737"/>
            <a:chOff x="3649777" y="1975439"/>
            <a:chExt cx="4645154" cy="2150737"/>
          </a:xfrm>
        </p:grpSpPr>
        <p:sp>
          <p:nvSpPr>
            <p:cNvPr id="20" name="标题 1"/>
            <p:cNvSpPr txBox="1"/>
            <p:nvPr/>
          </p:nvSpPr>
          <p:spPr>
            <a:xfrm rot="18423172" flipH="1" flipV="0">
              <a:off x="3956611" y="2282273"/>
              <a:ext cx="1531752" cy="1531751"/>
            </a:xfrm>
            <a:prstGeom prst="arc">
              <a:avLst>
                <a:gd name="adj1" fmla="val 9798045"/>
                <a:gd name="adj2" fmla="val 5261848"/>
              </a:avLst>
            </a:prstGeom>
            <a:noFill/>
            <a:ln w="508000" cap="rnd">
              <a:gradFill>
                <a:gsLst>
                  <a:gs pos="0">
                    <a:schemeClr val="accent2">
                      <a:lumMod val="90000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18423172" flipH="1" flipV="0">
              <a:off x="5206478" y="2282273"/>
              <a:ext cx="1531752" cy="1531751"/>
            </a:xfrm>
            <a:prstGeom prst="arc">
              <a:avLst>
                <a:gd name="adj1" fmla="val 9729398"/>
                <a:gd name="adj2" fmla="val 16268666"/>
              </a:avLst>
            </a:prstGeom>
            <a:noFill/>
            <a:ln w="508000" cap="rnd">
              <a:gradFill>
                <a:gsLst>
                  <a:gs pos="0">
                    <a:schemeClr val="accent2">
                      <a:lumMod val="9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3176828" flipH="1" flipV="1">
              <a:off x="5206478" y="2287591"/>
              <a:ext cx="1531752" cy="1531751"/>
            </a:xfrm>
            <a:prstGeom prst="arc">
              <a:avLst>
                <a:gd name="adj1" fmla="val 9742101"/>
                <a:gd name="adj2" fmla="val 16258728"/>
              </a:avLst>
            </a:prstGeom>
            <a:noFill/>
            <a:ln w="508000" cap="rnd">
              <a:gradFill>
                <a:gsLst>
                  <a:gs pos="0">
                    <a:schemeClr val="accent2">
                      <a:lumMod val="9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1"/>
            <p:nvPr/>
          </p:nvSpPr>
          <p:spPr>
            <a:xfrm rot="3176828" flipH="0" flipV="0">
              <a:off x="6456345" y="2282273"/>
              <a:ext cx="1531752" cy="1531751"/>
            </a:xfrm>
            <a:prstGeom prst="arc">
              <a:avLst>
                <a:gd name="adj1" fmla="val 9798045"/>
                <a:gd name="adj2" fmla="val 5480267"/>
              </a:avLst>
            </a:prstGeom>
            <a:noFill/>
            <a:ln w="508000" cap="rnd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4" name="标题 1"/>
          <p:cNvSpPr txBox="1"/>
          <p:nvPr/>
        </p:nvSpPr>
        <p:spPr>
          <a:xfrm rot="0" flipH="0" flipV="0">
            <a:off x="4423326" y="2763598"/>
            <a:ext cx="574418" cy="574418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rgbClr val="000000">
                <a:alpha val="1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5673530" y="2763598"/>
            <a:ext cx="574418" cy="574418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rgbClr val="000000">
                <a:alpha val="1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6932181" y="2763598"/>
            <a:ext cx="574418" cy="574418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rgbClr val="000000">
                <a:alpha val="1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4577797" y="2927040"/>
            <a:ext cx="299263" cy="247533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2">
              <a:lumMod val="9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5811107" y="2915149"/>
            <a:ext cx="299263" cy="27131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90000"/>
                </a:schemeClr>
              </a:gs>
              <a:gs pos="100000">
                <a:schemeClr val="accent1"/>
              </a:gs>
            </a:gsLst>
            <a:lin ang="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7069759" y="2901175"/>
            <a:ext cx="299263" cy="299263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0" name=""/>
          <p:cNvGrpSpPr/>
          <p:nvPr/>
        </p:nvGrpSpPr>
        <p:grpSpPr>
          <a:xfrm>
            <a:off x="6370209" y="2845494"/>
            <a:ext cx="1731307" cy="1731307"/>
            <a:chOff x="6370209" y="2845494"/>
            <a:chExt cx="1731307" cy="1731307"/>
          </a:xfrm>
        </p:grpSpPr>
        <p:sp>
          <p:nvSpPr>
            <p:cNvPr id="31" name="标题 1"/>
            <p:cNvSpPr txBox="1"/>
            <p:nvPr/>
          </p:nvSpPr>
          <p:spPr>
            <a:xfrm rot="2328287" flipH="0" flipV="1">
              <a:off x="6620157" y="3095443"/>
              <a:ext cx="1231411" cy="1231410"/>
            </a:xfrm>
            <a:prstGeom prst="arc">
              <a:avLst>
                <a:gd name="adj1" fmla="val 16200000"/>
                <a:gd name="adj2" fmla="val 20799759"/>
              </a:avLst>
            </a:prstGeom>
            <a:noFill/>
            <a:ln w="63500" cap="rnd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2" name="标题 1"/>
            <p:cNvSpPr txBox="1"/>
            <p:nvPr/>
          </p:nvSpPr>
          <p:spPr>
            <a:xfrm rot="3007300" flipH="0" flipV="0">
              <a:off x="7571644" y="4085529"/>
              <a:ext cx="185841" cy="147905"/>
            </a:xfrm>
            <a:prstGeom prst="triangl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33" name="标题 1"/>
          <p:cNvSpPr txBox="1"/>
          <p:nvPr/>
        </p:nvSpPr>
        <p:spPr>
          <a:xfrm rot="0" flipH="0" flipV="0"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用户旅程导向的内容架构设计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198585" y="2114758"/>
            <a:ext cx="1832430" cy="1628932"/>
          </a:xfrm>
          <a:custGeom>
            <a:avLst/>
            <a:gdLst>
              <a:gd name="connsiteX0" fmla="*/ 5274051 w 5335865"/>
              <a:gd name="connsiteY0" fmla="*/ 2141364 h 4743296"/>
              <a:gd name="connsiteX1" fmla="*/ 4170340 w 5335865"/>
              <a:gd name="connsiteY1" fmla="*/ 230284 h 4743296"/>
              <a:gd name="connsiteX2" fmla="*/ 3771242 w 5335865"/>
              <a:gd name="connsiteY2" fmla="*/ 0 h 4743296"/>
              <a:gd name="connsiteX3" fmla="*/ 1564737 w 5335865"/>
              <a:gd name="connsiteY3" fmla="*/ 0 h 4743296"/>
              <a:gd name="connsiteX4" fmla="*/ 1165640 w 5335865"/>
              <a:gd name="connsiteY4" fmla="*/ 230284 h 4743296"/>
              <a:gd name="connsiteX5" fmla="*/ 61929 w 5335865"/>
              <a:gd name="connsiteY5" fmla="*/ 2141364 h 4743296"/>
              <a:gd name="connsiteX6" fmla="*/ 61929 w 5335865"/>
              <a:gd name="connsiteY6" fmla="*/ 2602849 h 4743296"/>
              <a:gd name="connsiteX7" fmla="*/ 1165640 w 5335865"/>
              <a:gd name="connsiteY7" fmla="*/ 4513012 h 4743296"/>
              <a:gd name="connsiteX8" fmla="*/ 1564737 w 5335865"/>
              <a:gd name="connsiteY8" fmla="*/ 4743296 h 4743296"/>
              <a:gd name="connsiteX9" fmla="*/ 3771242 w 5335865"/>
              <a:gd name="connsiteY9" fmla="*/ 4743296 h 4743296"/>
              <a:gd name="connsiteX10" fmla="*/ 4170340 w 5335865"/>
              <a:gd name="connsiteY10" fmla="*/ 4513012 h 4743296"/>
              <a:gd name="connsiteX11" fmla="*/ 5273133 w 5335865"/>
              <a:gd name="connsiteY11" fmla="*/ 2601932 h 4743296"/>
              <a:gd name="connsiteX12" fmla="*/ 5274051 w 5335865"/>
              <a:gd name="connsiteY12" fmla="*/ 2141364 h 4743296"/>
            </a:gdLst>
            <a:rect l="l" t="t" r="r" b="b"/>
            <a:pathLst>
              <a:path w="5335865" h="4743296">
                <a:moveTo>
                  <a:pt x="5274051" y="2141364"/>
                </a:moveTo>
                <a:lnTo>
                  <a:pt x="4170340" y="230284"/>
                </a:lnTo>
                <a:cubicBezTo>
                  <a:pt x="4088685" y="88077"/>
                  <a:pt x="3936386" y="0"/>
                  <a:pt x="3771242" y="0"/>
                </a:cubicBezTo>
                <a:lnTo>
                  <a:pt x="1564737" y="0"/>
                </a:lnTo>
                <a:cubicBezTo>
                  <a:pt x="1399594" y="0"/>
                  <a:pt x="1247294" y="88077"/>
                  <a:pt x="1165640" y="230284"/>
                </a:cubicBezTo>
                <a:lnTo>
                  <a:pt x="61929" y="2141364"/>
                </a:lnTo>
                <a:cubicBezTo>
                  <a:pt x="-20643" y="2284489"/>
                  <a:pt x="-20643" y="2459725"/>
                  <a:pt x="61929" y="2602849"/>
                </a:cubicBezTo>
                <a:lnTo>
                  <a:pt x="1165640" y="4513012"/>
                </a:lnTo>
                <a:cubicBezTo>
                  <a:pt x="1248212" y="4656137"/>
                  <a:pt x="1400511" y="4743296"/>
                  <a:pt x="1564737" y="4743296"/>
                </a:cubicBezTo>
                <a:lnTo>
                  <a:pt x="3771242" y="4743296"/>
                </a:lnTo>
                <a:cubicBezTo>
                  <a:pt x="3936386" y="4743296"/>
                  <a:pt x="4088685" y="4655220"/>
                  <a:pt x="4170340" y="4513012"/>
                </a:cubicBezTo>
                <a:lnTo>
                  <a:pt x="5273133" y="2601932"/>
                </a:lnTo>
                <a:cubicBezTo>
                  <a:pt x="5356623" y="2459725"/>
                  <a:pt x="5356623" y="2284489"/>
                  <a:pt x="5274051" y="2141364"/>
                </a:cubicBezTo>
                <a:close/>
              </a:path>
            </a:pathLst>
          </a:custGeom>
          <a:noFill/>
          <a:ln w="25400" cap="flat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160985" y="2114758"/>
            <a:ext cx="1832430" cy="1628932"/>
          </a:xfrm>
          <a:custGeom>
            <a:avLst/>
            <a:gdLst>
              <a:gd name="connsiteX0" fmla="*/ 5274051 w 5335865"/>
              <a:gd name="connsiteY0" fmla="*/ 2141364 h 4743296"/>
              <a:gd name="connsiteX1" fmla="*/ 4170340 w 5335865"/>
              <a:gd name="connsiteY1" fmla="*/ 230284 h 4743296"/>
              <a:gd name="connsiteX2" fmla="*/ 3771242 w 5335865"/>
              <a:gd name="connsiteY2" fmla="*/ 0 h 4743296"/>
              <a:gd name="connsiteX3" fmla="*/ 1564737 w 5335865"/>
              <a:gd name="connsiteY3" fmla="*/ 0 h 4743296"/>
              <a:gd name="connsiteX4" fmla="*/ 1165640 w 5335865"/>
              <a:gd name="connsiteY4" fmla="*/ 230284 h 4743296"/>
              <a:gd name="connsiteX5" fmla="*/ 61929 w 5335865"/>
              <a:gd name="connsiteY5" fmla="*/ 2141364 h 4743296"/>
              <a:gd name="connsiteX6" fmla="*/ 61929 w 5335865"/>
              <a:gd name="connsiteY6" fmla="*/ 2602849 h 4743296"/>
              <a:gd name="connsiteX7" fmla="*/ 1165640 w 5335865"/>
              <a:gd name="connsiteY7" fmla="*/ 4513012 h 4743296"/>
              <a:gd name="connsiteX8" fmla="*/ 1564737 w 5335865"/>
              <a:gd name="connsiteY8" fmla="*/ 4743296 h 4743296"/>
              <a:gd name="connsiteX9" fmla="*/ 3771242 w 5335865"/>
              <a:gd name="connsiteY9" fmla="*/ 4743296 h 4743296"/>
              <a:gd name="connsiteX10" fmla="*/ 4170340 w 5335865"/>
              <a:gd name="connsiteY10" fmla="*/ 4513012 h 4743296"/>
              <a:gd name="connsiteX11" fmla="*/ 5273133 w 5335865"/>
              <a:gd name="connsiteY11" fmla="*/ 2601932 h 4743296"/>
              <a:gd name="connsiteX12" fmla="*/ 5274051 w 5335865"/>
              <a:gd name="connsiteY12" fmla="*/ 2141364 h 4743296"/>
            </a:gdLst>
            <a:rect l="l" t="t" r="r" b="b"/>
            <a:pathLst>
              <a:path w="5335865" h="4743296">
                <a:moveTo>
                  <a:pt x="5274051" y="2141364"/>
                </a:moveTo>
                <a:lnTo>
                  <a:pt x="4170340" y="230284"/>
                </a:lnTo>
                <a:cubicBezTo>
                  <a:pt x="4088685" y="88077"/>
                  <a:pt x="3936386" y="0"/>
                  <a:pt x="3771242" y="0"/>
                </a:cubicBezTo>
                <a:lnTo>
                  <a:pt x="1564737" y="0"/>
                </a:lnTo>
                <a:cubicBezTo>
                  <a:pt x="1399594" y="0"/>
                  <a:pt x="1247294" y="88077"/>
                  <a:pt x="1165640" y="230284"/>
                </a:cubicBezTo>
                <a:lnTo>
                  <a:pt x="61929" y="2141364"/>
                </a:lnTo>
                <a:cubicBezTo>
                  <a:pt x="-20643" y="2284489"/>
                  <a:pt x="-20643" y="2459725"/>
                  <a:pt x="61929" y="2602849"/>
                </a:cubicBezTo>
                <a:lnTo>
                  <a:pt x="1165640" y="4513012"/>
                </a:lnTo>
                <a:cubicBezTo>
                  <a:pt x="1248212" y="4656137"/>
                  <a:pt x="1400511" y="4743296"/>
                  <a:pt x="1564737" y="4743296"/>
                </a:cubicBezTo>
                <a:lnTo>
                  <a:pt x="3771242" y="4743296"/>
                </a:lnTo>
                <a:cubicBezTo>
                  <a:pt x="3936386" y="4743296"/>
                  <a:pt x="4088685" y="4655220"/>
                  <a:pt x="4170340" y="4513012"/>
                </a:cubicBezTo>
                <a:lnTo>
                  <a:pt x="5273133" y="2601932"/>
                </a:lnTo>
                <a:cubicBezTo>
                  <a:pt x="5356623" y="2459725"/>
                  <a:pt x="5356623" y="2284489"/>
                  <a:pt x="5274051" y="2141364"/>
                </a:cubicBezTo>
                <a:close/>
              </a:path>
            </a:pathLst>
          </a:custGeom>
          <a:noFill/>
          <a:ln w="25400" cap="flat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798029" y="1775398"/>
            <a:ext cx="2595942" cy="2307652"/>
          </a:xfrm>
          <a:custGeom>
            <a:avLst/>
            <a:gdLst>
              <a:gd name="connsiteX0" fmla="*/ 5274051 w 5335865"/>
              <a:gd name="connsiteY0" fmla="*/ 2141364 h 4743296"/>
              <a:gd name="connsiteX1" fmla="*/ 4170340 w 5335865"/>
              <a:gd name="connsiteY1" fmla="*/ 230284 h 4743296"/>
              <a:gd name="connsiteX2" fmla="*/ 3771242 w 5335865"/>
              <a:gd name="connsiteY2" fmla="*/ 0 h 4743296"/>
              <a:gd name="connsiteX3" fmla="*/ 1564737 w 5335865"/>
              <a:gd name="connsiteY3" fmla="*/ 0 h 4743296"/>
              <a:gd name="connsiteX4" fmla="*/ 1165640 w 5335865"/>
              <a:gd name="connsiteY4" fmla="*/ 230284 h 4743296"/>
              <a:gd name="connsiteX5" fmla="*/ 61929 w 5335865"/>
              <a:gd name="connsiteY5" fmla="*/ 2141364 h 4743296"/>
              <a:gd name="connsiteX6" fmla="*/ 61929 w 5335865"/>
              <a:gd name="connsiteY6" fmla="*/ 2602849 h 4743296"/>
              <a:gd name="connsiteX7" fmla="*/ 1165640 w 5335865"/>
              <a:gd name="connsiteY7" fmla="*/ 4513012 h 4743296"/>
              <a:gd name="connsiteX8" fmla="*/ 1564737 w 5335865"/>
              <a:gd name="connsiteY8" fmla="*/ 4743296 h 4743296"/>
              <a:gd name="connsiteX9" fmla="*/ 3771242 w 5335865"/>
              <a:gd name="connsiteY9" fmla="*/ 4743296 h 4743296"/>
              <a:gd name="connsiteX10" fmla="*/ 4170340 w 5335865"/>
              <a:gd name="connsiteY10" fmla="*/ 4513012 h 4743296"/>
              <a:gd name="connsiteX11" fmla="*/ 5273133 w 5335865"/>
              <a:gd name="connsiteY11" fmla="*/ 2601932 h 4743296"/>
              <a:gd name="connsiteX12" fmla="*/ 5274051 w 5335865"/>
              <a:gd name="connsiteY12" fmla="*/ 2141364 h 4743296"/>
            </a:gdLst>
            <a:rect l="l" t="t" r="r" b="b"/>
            <a:pathLst>
              <a:path w="5335865" h="4743296">
                <a:moveTo>
                  <a:pt x="5274051" y="2141364"/>
                </a:moveTo>
                <a:lnTo>
                  <a:pt x="4170340" y="230284"/>
                </a:lnTo>
                <a:cubicBezTo>
                  <a:pt x="4088685" y="88077"/>
                  <a:pt x="3936386" y="0"/>
                  <a:pt x="3771242" y="0"/>
                </a:cubicBezTo>
                <a:lnTo>
                  <a:pt x="1564737" y="0"/>
                </a:lnTo>
                <a:cubicBezTo>
                  <a:pt x="1399594" y="0"/>
                  <a:pt x="1247294" y="88077"/>
                  <a:pt x="1165640" y="230284"/>
                </a:cubicBezTo>
                <a:lnTo>
                  <a:pt x="61929" y="2141364"/>
                </a:lnTo>
                <a:cubicBezTo>
                  <a:pt x="-20643" y="2284489"/>
                  <a:pt x="-20643" y="2459725"/>
                  <a:pt x="61929" y="2602849"/>
                </a:cubicBezTo>
                <a:lnTo>
                  <a:pt x="1165640" y="4513012"/>
                </a:lnTo>
                <a:cubicBezTo>
                  <a:pt x="1248212" y="4656137"/>
                  <a:pt x="1400511" y="4743296"/>
                  <a:pt x="1564737" y="4743296"/>
                </a:cubicBezTo>
                <a:lnTo>
                  <a:pt x="3771242" y="4743296"/>
                </a:lnTo>
                <a:cubicBezTo>
                  <a:pt x="3936386" y="4743296"/>
                  <a:pt x="4088685" y="4655220"/>
                  <a:pt x="4170340" y="4513012"/>
                </a:cubicBezTo>
                <a:lnTo>
                  <a:pt x="5273133" y="2601932"/>
                </a:lnTo>
                <a:cubicBezTo>
                  <a:pt x="5356623" y="2459725"/>
                  <a:pt x="5356623" y="2284489"/>
                  <a:pt x="5274051" y="21413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35629" y="1775398"/>
            <a:ext cx="2595942" cy="2307652"/>
          </a:xfrm>
          <a:custGeom>
            <a:avLst/>
            <a:gdLst>
              <a:gd name="connsiteX0" fmla="*/ 5274051 w 5335865"/>
              <a:gd name="connsiteY0" fmla="*/ 2141364 h 4743296"/>
              <a:gd name="connsiteX1" fmla="*/ 4170340 w 5335865"/>
              <a:gd name="connsiteY1" fmla="*/ 230284 h 4743296"/>
              <a:gd name="connsiteX2" fmla="*/ 3771242 w 5335865"/>
              <a:gd name="connsiteY2" fmla="*/ 0 h 4743296"/>
              <a:gd name="connsiteX3" fmla="*/ 1564737 w 5335865"/>
              <a:gd name="connsiteY3" fmla="*/ 0 h 4743296"/>
              <a:gd name="connsiteX4" fmla="*/ 1165640 w 5335865"/>
              <a:gd name="connsiteY4" fmla="*/ 230284 h 4743296"/>
              <a:gd name="connsiteX5" fmla="*/ 61929 w 5335865"/>
              <a:gd name="connsiteY5" fmla="*/ 2141364 h 4743296"/>
              <a:gd name="connsiteX6" fmla="*/ 61929 w 5335865"/>
              <a:gd name="connsiteY6" fmla="*/ 2602849 h 4743296"/>
              <a:gd name="connsiteX7" fmla="*/ 1165640 w 5335865"/>
              <a:gd name="connsiteY7" fmla="*/ 4513012 h 4743296"/>
              <a:gd name="connsiteX8" fmla="*/ 1564737 w 5335865"/>
              <a:gd name="connsiteY8" fmla="*/ 4743296 h 4743296"/>
              <a:gd name="connsiteX9" fmla="*/ 3771242 w 5335865"/>
              <a:gd name="connsiteY9" fmla="*/ 4743296 h 4743296"/>
              <a:gd name="connsiteX10" fmla="*/ 4170340 w 5335865"/>
              <a:gd name="connsiteY10" fmla="*/ 4513012 h 4743296"/>
              <a:gd name="connsiteX11" fmla="*/ 5273133 w 5335865"/>
              <a:gd name="connsiteY11" fmla="*/ 2601932 h 4743296"/>
              <a:gd name="connsiteX12" fmla="*/ 5274051 w 5335865"/>
              <a:gd name="connsiteY12" fmla="*/ 2141364 h 4743296"/>
            </a:gdLst>
            <a:rect l="l" t="t" r="r" b="b"/>
            <a:pathLst>
              <a:path w="5335865" h="4743296">
                <a:moveTo>
                  <a:pt x="5274051" y="2141364"/>
                </a:moveTo>
                <a:lnTo>
                  <a:pt x="4170340" y="230284"/>
                </a:lnTo>
                <a:cubicBezTo>
                  <a:pt x="4088685" y="88077"/>
                  <a:pt x="3936386" y="0"/>
                  <a:pt x="3771242" y="0"/>
                </a:cubicBezTo>
                <a:lnTo>
                  <a:pt x="1564737" y="0"/>
                </a:lnTo>
                <a:cubicBezTo>
                  <a:pt x="1399594" y="0"/>
                  <a:pt x="1247294" y="88077"/>
                  <a:pt x="1165640" y="230284"/>
                </a:cubicBezTo>
                <a:lnTo>
                  <a:pt x="61929" y="2141364"/>
                </a:lnTo>
                <a:cubicBezTo>
                  <a:pt x="-20643" y="2284489"/>
                  <a:pt x="-20643" y="2459725"/>
                  <a:pt x="61929" y="2602849"/>
                </a:cubicBezTo>
                <a:lnTo>
                  <a:pt x="1165640" y="4513012"/>
                </a:lnTo>
                <a:cubicBezTo>
                  <a:pt x="1248212" y="4656137"/>
                  <a:pt x="1400511" y="4743296"/>
                  <a:pt x="1564737" y="4743296"/>
                </a:cubicBezTo>
                <a:lnTo>
                  <a:pt x="3771242" y="4743296"/>
                </a:lnTo>
                <a:cubicBezTo>
                  <a:pt x="3936386" y="4743296"/>
                  <a:pt x="4088685" y="4655220"/>
                  <a:pt x="4170340" y="4513012"/>
                </a:cubicBezTo>
                <a:lnTo>
                  <a:pt x="5273133" y="2601932"/>
                </a:lnTo>
                <a:cubicBezTo>
                  <a:pt x="5356623" y="2459725"/>
                  <a:pt x="5356623" y="2284489"/>
                  <a:pt x="5274051" y="21413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760429" y="1775398"/>
            <a:ext cx="2595942" cy="2307652"/>
          </a:xfrm>
          <a:custGeom>
            <a:avLst/>
            <a:gdLst>
              <a:gd name="connsiteX0" fmla="*/ 5274051 w 5335865"/>
              <a:gd name="connsiteY0" fmla="*/ 2141364 h 4743296"/>
              <a:gd name="connsiteX1" fmla="*/ 4170340 w 5335865"/>
              <a:gd name="connsiteY1" fmla="*/ 230284 h 4743296"/>
              <a:gd name="connsiteX2" fmla="*/ 3771242 w 5335865"/>
              <a:gd name="connsiteY2" fmla="*/ 0 h 4743296"/>
              <a:gd name="connsiteX3" fmla="*/ 1564737 w 5335865"/>
              <a:gd name="connsiteY3" fmla="*/ 0 h 4743296"/>
              <a:gd name="connsiteX4" fmla="*/ 1165640 w 5335865"/>
              <a:gd name="connsiteY4" fmla="*/ 230284 h 4743296"/>
              <a:gd name="connsiteX5" fmla="*/ 61929 w 5335865"/>
              <a:gd name="connsiteY5" fmla="*/ 2141364 h 4743296"/>
              <a:gd name="connsiteX6" fmla="*/ 61929 w 5335865"/>
              <a:gd name="connsiteY6" fmla="*/ 2602849 h 4743296"/>
              <a:gd name="connsiteX7" fmla="*/ 1165640 w 5335865"/>
              <a:gd name="connsiteY7" fmla="*/ 4513012 h 4743296"/>
              <a:gd name="connsiteX8" fmla="*/ 1564737 w 5335865"/>
              <a:gd name="connsiteY8" fmla="*/ 4743296 h 4743296"/>
              <a:gd name="connsiteX9" fmla="*/ 3771242 w 5335865"/>
              <a:gd name="connsiteY9" fmla="*/ 4743296 h 4743296"/>
              <a:gd name="connsiteX10" fmla="*/ 4170340 w 5335865"/>
              <a:gd name="connsiteY10" fmla="*/ 4513012 h 4743296"/>
              <a:gd name="connsiteX11" fmla="*/ 5273133 w 5335865"/>
              <a:gd name="connsiteY11" fmla="*/ 2601932 h 4743296"/>
              <a:gd name="connsiteX12" fmla="*/ 5274051 w 5335865"/>
              <a:gd name="connsiteY12" fmla="*/ 2141364 h 4743296"/>
            </a:gdLst>
            <a:rect l="l" t="t" r="r" b="b"/>
            <a:pathLst>
              <a:path w="5335865" h="4743296">
                <a:moveTo>
                  <a:pt x="5274051" y="2141364"/>
                </a:moveTo>
                <a:lnTo>
                  <a:pt x="4170340" y="230284"/>
                </a:lnTo>
                <a:cubicBezTo>
                  <a:pt x="4088685" y="88077"/>
                  <a:pt x="3936386" y="0"/>
                  <a:pt x="3771242" y="0"/>
                </a:cubicBezTo>
                <a:lnTo>
                  <a:pt x="1564737" y="0"/>
                </a:lnTo>
                <a:cubicBezTo>
                  <a:pt x="1399594" y="0"/>
                  <a:pt x="1247294" y="88077"/>
                  <a:pt x="1165640" y="230284"/>
                </a:cubicBezTo>
                <a:lnTo>
                  <a:pt x="61929" y="2141364"/>
                </a:lnTo>
                <a:cubicBezTo>
                  <a:pt x="-20643" y="2284489"/>
                  <a:pt x="-20643" y="2459725"/>
                  <a:pt x="61929" y="2602849"/>
                </a:cubicBezTo>
                <a:lnTo>
                  <a:pt x="1165640" y="4513012"/>
                </a:lnTo>
                <a:cubicBezTo>
                  <a:pt x="1248212" y="4656137"/>
                  <a:pt x="1400511" y="4743296"/>
                  <a:pt x="1564737" y="4743296"/>
                </a:cubicBezTo>
                <a:lnTo>
                  <a:pt x="3771242" y="4743296"/>
                </a:lnTo>
                <a:cubicBezTo>
                  <a:pt x="3936386" y="4743296"/>
                  <a:pt x="4088685" y="4655220"/>
                  <a:pt x="4170340" y="4513012"/>
                </a:cubicBezTo>
                <a:lnTo>
                  <a:pt x="5273133" y="2601932"/>
                </a:lnTo>
                <a:cubicBezTo>
                  <a:pt x="5356623" y="2459725"/>
                  <a:pt x="5356623" y="2284489"/>
                  <a:pt x="5274051" y="2141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743173" y="2569224"/>
            <a:ext cx="630455" cy="720000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84800" y="2569224"/>
            <a:ext cx="822400" cy="720000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773600" y="2569224"/>
            <a:ext cx="720000" cy="72000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44588" y="4489774"/>
            <a:ext cx="2781300" cy="14772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标题需直击用户痛点或激发好奇心（如“90%企业忽略的SEO致命错误”），开头3秒内用场景化语言建立代入感，显著提升打开率与阅读完成率。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33083" y="4183171"/>
            <a:ext cx="2800548" cy="3163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938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标题与开头的“钩子”设计原则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706988" y="4489774"/>
            <a:ext cx="2781300" cy="14772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每篇内容需包含可验证的数据、案例或解决方案，并在关键节点嵌入自然且明确的行动号召（如“立即下载模板”“预约免费诊断”），避免过度推销导致信任流失。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695483" y="4183171"/>
            <a:ext cx="2800548" cy="3163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938">
                <a:ln w="12700">
                  <a:noFill/>
                </a:ln>
                <a:solidFill>
                  <a:srgbClr val="A5873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价值密度与行动引导（CTA）的平衡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669388" y="4489774"/>
            <a:ext cx="2781300" cy="14772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结合图文、短视频、交互式工具（如ROI计算器）等形式满足不同用户偏好，实证表明混合内容形式可使转化率提升30%以上。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657883" y="4183171"/>
            <a:ext cx="2800548" cy="3163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938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多模态内容组合提升转化效率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高转化内容的核心要素拆解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56"/>
          <p:cNvSpPr txBox="1"/>
          <p:nvPr/>
        </p:nvSpPr>
        <p:spPr>
          <a:xfrm rot="0" flipH="0" flipV="0">
            <a:off x="1872890" y="1123492"/>
            <a:ext cx="8572500" cy="2902903"/>
          </a:xfrm>
          <a:custGeom>
            <a:avLst/>
            <a:gdLst>
              <a:gd name="csX0" fmla="*/ 0 w 8934179"/>
              <a:gd name="csY0" fmla="*/ 0 h 2742091"/>
              <a:gd name="csX1" fmla="*/ 8934179 w 8934179"/>
              <a:gd name="csY1" fmla="*/ 0 h 2742091"/>
              <a:gd name="csX2" fmla="*/ 8588411 w 8934179"/>
              <a:gd name="csY2" fmla="*/ 13900 h 2742091"/>
              <a:gd name="csX3" fmla="*/ 5552171 w 8934179"/>
              <a:gd name="csY3" fmla="*/ 2692400 h 2742091"/>
              <a:gd name="csX4" fmla="*/ 5553750 w 8934179"/>
              <a:gd name="csY4" fmla="*/ 2742091 h 2742091"/>
              <a:gd name="csX5" fmla="*/ 3380429 w 8934179"/>
              <a:gd name="csY5" fmla="*/ 2742091 h 2742091"/>
              <a:gd name="csX6" fmla="*/ 3382008 w 8934179"/>
              <a:gd name="csY6" fmla="*/ 2692400 h 2742091"/>
              <a:gd name="csX7" fmla="*/ 345768 w 8934179"/>
              <a:gd name="csY7" fmla="*/ 13900 h 2742091"/>
              <a:gd name="csX8" fmla="*/ 0 w 8934179"/>
              <a:gd name="csY8" fmla="*/ 0 h 2742091"/>
            </a:gdLst>
            <a:rect l="l" t="t" r="r" b="b"/>
            <a:pathLst>
              <a:path w="8934179" h="2742091">
                <a:moveTo>
                  <a:pt x="0" y="0"/>
                </a:moveTo>
                <a:lnTo>
                  <a:pt x="8934179" y="0"/>
                </a:lnTo>
                <a:lnTo>
                  <a:pt x="8588411" y="13900"/>
                </a:lnTo>
                <a:cubicBezTo>
                  <a:pt x="6883001" y="151777"/>
                  <a:pt x="5552171" y="1298364"/>
                  <a:pt x="5552171" y="2692400"/>
                </a:cubicBezTo>
                <a:lnTo>
                  <a:pt x="5553750" y="2742091"/>
                </a:lnTo>
                <a:lnTo>
                  <a:pt x="3380429" y="2742091"/>
                </a:lnTo>
                <a:lnTo>
                  <a:pt x="3382008" y="2692400"/>
                </a:lnTo>
                <a:cubicBezTo>
                  <a:pt x="3382008" y="1298364"/>
                  <a:pt x="2051179" y="151777"/>
                  <a:pt x="345768" y="139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400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1"/>
              </a:gs>
            </a:gsLst>
            <a:lin ang="5400000" scaled="0"/>
          </a:gradFill>
          <a:ln w="19050" cap="sq">
            <a:noFill/>
            <a:miter/>
          </a:ln>
          <a:effectLst>
            <a:outerShdw dist="38100" blurRad="228600" dir="5400000" sx="103000" sy="103000" kx="0" ky="0" algn="t" rotWithShape="0">
              <a:schemeClr val="accent1">
                <a:alpha val="3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椭圆 1"/>
          <p:cNvSpPr txBox="1"/>
          <p:nvPr/>
        </p:nvSpPr>
        <p:spPr>
          <a:xfrm rot="0" flipH="0" flipV="0">
            <a:off x="631815" y="5367674"/>
            <a:ext cx="10955708" cy="1155179"/>
          </a:xfrm>
          <a:prstGeom prst="ellipse">
            <a:avLst/>
          </a:prstGeom>
          <a:gradFill>
            <a:gsLst>
              <a:gs pos="400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1">
                  <a:alpha val="54000"/>
                </a:schemeClr>
              </a:gs>
            </a:gsLst>
            <a:lin ang="5400000" scaled="0"/>
          </a:gradFill>
          <a:ln w="19050" cap="sq">
            <a:noFill/>
            <a:miter/>
          </a:ln>
          <a:effectLst>
            <a:outerShdw dist="38100" blurRad="228600" dir="5400000" sx="103000" sy="103000" kx="0" ky="0" algn="t" rotWithShape="0">
              <a:schemeClr val="accent1">
                <a:alpha val="3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10"/>
          <p:cNvSpPr txBox="1"/>
          <p:nvPr/>
        </p:nvSpPr>
        <p:spPr>
          <a:xfrm rot="0" flipH="0" flipV="0">
            <a:off x="1861387" y="5372949"/>
            <a:ext cx="8504790" cy="910084"/>
          </a:xfrm>
          <a:custGeom>
            <a:avLst/>
            <a:gdLst>
              <a:gd name="csX0" fmla="*/ 1912620 w 3825239"/>
              <a:gd name="csY0" fmla="*/ 0 h 910084"/>
              <a:gd name="csX1" fmla="*/ 3674936 w 3825239"/>
              <a:gd name="csY1" fmla="*/ 277919 h 910084"/>
              <a:gd name="csX2" fmla="*/ 3745672 w 3825239"/>
              <a:gd name="csY2" fmla="*/ 332134 h 910084"/>
              <a:gd name="csX3" fmla="*/ 3802914 w 3825239"/>
              <a:gd name="csY3" fmla="*/ 332134 h 910084"/>
              <a:gd name="csX4" fmla="*/ 3825238 w 3825239"/>
              <a:gd name="csY4" fmla="*/ 354458 h 910084"/>
              <a:gd name="csX5" fmla="*/ 3825238 w 3825239"/>
              <a:gd name="csY5" fmla="*/ 443754 h 910084"/>
              <a:gd name="csX6" fmla="*/ 3822874 w 3825239"/>
              <a:gd name="csY6" fmla="*/ 449461 h 910084"/>
              <a:gd name="csX7" fmla="*/ 3825239 w 3825239"/>
              <a:gd name="csY7" fmla="*/ 455042 h 910084"/>
              <a:gd name="csX8" fmla="*/ 1912620 w 3825239"/>
              <a:gd name="csY8" fmla="*/ 910084 h 910084"/>
              <a:gd name="csX9" fmla="*/ 1 w 3825239"/>
              <a:gd name="csY9" fmla="*/ 455042 h 910084"/>
              <a:gd name="csX10" fmla="*/ 2365 w 3825239"/>
              <a:gd name="csY10" fmla="*/ 449463 h 910084"/>
              <a:gd name="csX11" fmla="*/ 0 w 3825239"/>
              <a:gd name="csY11" fmla="*/ 443754 h 910084"/>
              <a:gd name="csX12" fmla="*/ 0 w 3825239"/>
              <a:gd name="csY12" fmla="*/ 354458 h 910084"/>
              <a:gd name="csX13" fmla="*/ 22324 w 3825239"/>
              <a:gd name="csY13" fmla="*/ 332134 h 910084"/>
              <a:gd name="csX14" fmla="*/ 79568 w 3825239"/>
              <a:gd name="csY14" fmla="*/ 332134 h 910084"/>
              <a:gd name="csX15" fmla="*/ 150304 w 3825239"/>
              <a:gd name="csY15" fmla="*/ 277919 h 910084"/>
              <a:gd name="csX16" fmla="*/ 1912620 w 3825239"/>
              <a:gd name="csY16" fmla="*/ 0 h 910084"/>
            </a:gdLst>
            <a:rect l="l" t="t" r="r" b="b"/>
            <a:pathLst>
              <a:path w="3825239" h="910084">
                <a:moveTo>
                  <a:pt x="1912620" y="0"/>
                </a:moveTo>
                <a:cubicBezTo>
                  <a:pt x="2704853" y="0"/>
                  <a:pt x="3384585" y="114597"/>
                  <a:pt x="3674936" y="277919"/>
                </a:cubicBezTo>
                <a:lnTo>
                  <a:pt x="3745672" y="332134"/>
                </a:lnTo>
                <a:lnTo>
                  <a:pt x="3802914" y="332134"/>
                </a:lnTo>
                <a:cubicBezTo>
                  <a:pt x="3815243" y="332134"/>
                  <a:pt x="3825238" y="342129"/>
                  <a:pt x="3825238" y="354458"/>
                </a:cubicBezTo>
                <a:lnTo>
                  <a:pt x="3825238" y="443754"/>
                </a:lnTo>
                <a:lnTo>
                  <a:pt x="3822874" y="449461"/>
                </a:lnTo>
                <a:lnTo>
                  <a:pt x="3825239" y="455042"/>
                </a:lnTo>
                <a:cubicBezTo>
                  <a:pt x="3825239" y="706355"/>
                  <a:pt x="2968930" y="910084"/>
                  <a:pt x="1912620" y="910084"/>
                </a:cubicBezTo>
                <a:cubicBezTo>
                  <a:pt x="856310" y="910084"/>
                  <a:pt x="1" y="706355"/>
                  <a:pt x="1" y="455042"/>
                </a:cubicBezTo>
                <a:lnTo>
                  <a:pt x="2365" y="449463"/>
                </a:lnTo>
                <a:lnTo>
                  <a:pt x="0" y="443754"/>
                </a:lnTo>
                <a:lnTo>
                  <a:pt x="0" y="354458"/>
                </a:lnTo>
                <a:cubicBezTo>
                  <a:pt x="0" y="342129"/>
                  <a:pt x="9995" y="332134"/>
                  <a:pt x="22324" y="332134"/>
                </a:cubicBezTo>
                <a:lnTo>
                  <a:pt x="79568" y="332134"/>
                </a:lnTo>
                <a:lnTo>
                  <a:pt x="150304" y="277919"/>
                </a:lnTo>
                <a:cubicBezTo>
                  <a:pt x="440656" y="114597"/>
                  <a:pt x="1120388" y="0"/>
                  <a:pt x="191262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2"/>
          <p:cNvSpPr txBox="1"/>
          <p:nvPr/>
        </p:nvSpPr>
        <p:spPr>
          <a:xfrm rot="0" flipH="0" flipV="0">
            <a:off x="1861388" y="5249825"/>
            <a:ext cx="8504788" cy="910084"/>
          </a:xfrm>
          <a:prstGeom prst="ellipse">
            <a:avLst/>
          </a:prstGeom>
          <a:gradFill>
            <a:gsLst>
              <a:gs pos="5000">
                <a:schemeClr val="accent1">
                  <a:lumMod val="40000"/>
                  <a:lumOff val="60000"/>
                </a:schemeClr>
              </a:gs>
              <a:gs pos="99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等腰三角形 6"/>
          <p:cNvSpPr txBox="1"/>
          <p:nvPr/>
        </p:nvSpPr>
        <p:spPr>
          <a:xfrm rot="0" flipH="0" flipV="1">
            <a:off x="4359948" y="4006407"/>
            <a:ext cx="3468334" cy="1078241"/>
          </a:xfrm>
          <a:prstGeom prst="triangl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任意多边形: 形状 20"/>
          <p:cNvSpPr txBox="1"/>
          <p:nvPr/>
        </p:nvSpPr>
        <p:spPr>
          <a:xfrm rot="0" flipH="0" flipV="0">
            <a:off x="3045733" y="1123493"/>
            <a:ext cx="6127875" cy="2910479"/>
          </a:xfrm>
          <a:custGeom>
            <a:avLst/>
            <a:gdLst>
              <a:gd name="csX0" fmla="*/ 0 w 5869056"/>
              <a:gd name="csY0" fmla="*/ 0 h 2709402"/>
              <a:gd name="csX1" fmla="*/ 5869056 w 5869056"/>
              <a:gd name="csY1" fmla="*/ 0 h 2709402"/>
              <a:gd name="csX2" fmla="*/ 5735258 w 5869056"/>
              <a:gd name="csY2" fmla="*/ 9050 h 2709402"/>
              <a:gd name="csX3" fmla="*/ 3964345 w 5869056"/>
              <a:gd name="csY3" fmla="*/ 2637795 h 2709402"/>
              <a:gd name="csX4" fmla="*/ 3967044 w 5869056"/>
              <a:gd name="csY4" fmla="*/ 2709402 h 2709402"/>
              <a:gd name="csX5" fmla="*/ 1970872 w 5869056"/>
              <a:gd name="csY5" fmla="*/ 2709402 h 2709402"/>
              <a:gd name="csX6" fmla="*/ 1972600 w 5869056"/>
              <a:gd name="csY6" fmla="*/ 2663195 h 2709402"/>
              <a:gd name="csX7" fmla="*/ 0 w 5869056"/>
              <a:gd name="csY7" fmla="*/ 0 h 2709402"/>
            </a:gdLst>
            <a:rect l="l" t="t" r="r" b="b"/>
            <a:pathLst>
              <a:path w="5869056" h="2709402">
                <a:moveTo>
                  <a:pt x="0" y="0"/>
                </a:moveTo>
                <a:lnTo>
                  <a:pt x="5869056" y="0"/>
                </a:lnTo>
                <a:lnTo>
                  <a:pt x="5735258" y="9050"/>
                </a:lnTo>
                <a:cubicBezTo>
                  <a:pt x="4740563" y="144367"/>
                  <a:pt x="3964345" y="1269655"/>
                  <a:pt x="3964345" y="2637795"/>
                </a:cubicBezTo>
                <a:lnTo>
                  <a:pt x="3967044" y="2709402"/>
                </a:lnTo>
                <a:lnTo>
                  <a:pt x="1970872" y="2709402"/>
                </a:lnTo>
                <a:lnTo>
                  <a:pt x="1972600" y="2663195"/>
                </a:lnTo>
                <a:cubicBezTo>
                  <a:pt x="1972600" y="1192353"/>
                  <a:pt x="1089437" y="0"/>
                  <a:pt x="0" y="0"/>
                </a:cubicBezTo>
                <a:close/>
              </a:path>
            </a:pathLst>
          </a:custGeom>
          <a:gradFill>
            <a:gsLst>
              <a:gs pos="4000">
                <a:schemeClr val="accent1">
                  <a:lumMod val="20000"/>
                  <a:lumOff val="80000"/>
                </a:schemeClr>
              </a:gs>
              <a:gs pos="99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任意多边形: 形状 4"/>
          <p:cNvSpPr txBox="1"/>
          <p:nvPr/>
        </p:nvSpPr>
        <p:spPr>
          <a:xfrm rot="0" flipH="0" flipV="1">
            <a:off x="4113257" y="1123492"/>
            <a:ext cx="4016540" cy="3958746"/>
          </a:xfrm>
          <a:custGeom>
            <a:avLst/>
            <a:gdLst>
              <a:gd name="csX0" fmla="*/ 0 w 4016540"/>
              <a:gd name="csY0" fmla="*/ 3985676 h 3985676"/>
              <a:gd name="csX1" fmla="*/ 4016540 w 4016540"/>
              <a:gd name="csY1" fmla="*/ 3985676 h 3985676"/>
              <a:gd name="csX2" fmla="*/ 3924974 w 4016540"/>
              <a:gd name="csY2" fmla="*/ 3975711 h 3985676"/>
              <a:gd name="csX3" fmla="*/ 2713034 w 4016540"/>
              <a:gd name="csY3" fmla="*/ 1081089 h 3985676"/>
              <a:gd name="csX4" fmla="*/ 2713101 w 4016540"/>
              <a:gd name="csY4" fmla="*/ 1078241 h 3985676"/>
              <a:gd name="csX5" fmla="*/ 3390557 w 4016540"/>
              <a:gd name="csY5" fmla="*/ 1078241 h 3985676"/>
              <a:gd name="csX6" fmla="*/ 1980857 w 4016540"/>
              <a:gd name="csY6" fmla="*/ 0 h 3985676"/>
              <a:gd name="csX7" fmla="*/ 571157 w 4016540"/>
              <a:gd name="csY7" fmla="*/ 1078241 h 3985676"/>
              <a:gd name="csX8" fmla="*/ 1349382 w 4016540"/>
              <a:gd name="csY8" fmla="*/ 1078241 h 3985676"/>
              <a:gd name="csX9" fmla="*/ 1342997 w 4016540"/>
              <a:gd name="csY9" fmla="*/ 1352956 h 3985676"/>
              <a:gd name="csX10" fmla="*/ 0 w 4016540"/>
              <a:gd name="csY10" fmla="*/ 3985676 h 3985676"/>
            </a:gdLst>
            <a:rect l="l" t="t" r="r" b="b"/>
            <a:pathLst>
              <a:path w="4016540" h="3985676">
                <a:moveTo>
                  <a:pt x="0" y="3985676"/>
                </a:moveTo>
                <a:lnTo>
                  <a:pt x="4016540" y="3985676"/>
                </a:lnTo>
                <a:lnTo>
                  <a:pt x="3924974" y="3975711"/>
                </a:lnTo>
                <a:cubicBezTo>
                  <a:pt x="3244246" y="3826707"/>
                  <a:pt x="2713034" y="2587605"/>
                  <a:pt x="2713034" y="1081089"/>
                </a:cubicBezTo>
                <a:lnTo>
                  <a:pt x="2713101" y="1078241"/>
                </a:lnTo>
                <a:lnTo>
                  <a:pt x="3390557" y="1078241"/>
                </a:lnTo>
                <a:lnTo>
                  <a:pt x="1980857" y="0"/>
                </a:lnTo>
                <a:lnTo>
                  <a:pt x="571157" y="1078241"/>
                </a:lnTo>
                <a:lnTo>
                  <a:pt x="1349382" y="1078241"/>
                </a:lnTo>
                <a:lnTo>
                  <a:pt x="1342997" y="1352956"/>
                </a:lnTo>
                <a:cubicBezTo>
                  <a:pt x="1273865" y="2831716"/>
                  <a:pt x="698968" y="3985676"/>
                  <a:pt x="0" y="3985676"/>
                </a:cubicBezTo>
                <a:close/>
              </a:path>
            </a:pathLst>
          </a:custGeom>
          <a:gradFill>
            <a:gsLst>
              <a:gs pos="4000">
                <a:schemeClr val="accent1">
                  <a:lumMod val="20000"/>
                  <a:lumOff val="80000"/>
                </a:schemeClr>
              </a:gs>
              <a:gs pos="99000">
                <a:schemeClr val="accent1"/>
              </a:gs>
            </a:gsLst>
            <a:lin ang="16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47"/>
          <p:cNvSpPr txBox="1"/>
          <p:nvPr/>
        </p:nvSpPr>
        <p:spPr>
          <a:xfrm rot="0" flipH="0" flipV="0">
            <a:off x="1228352" y="2098221"/>
            <a:ext cx="2578800" cy="253092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3500000" scaled="0"/>
          </a:gradFill>
          <a:ln w="19050" cap="sq">
            <a:gradFill>
              <a:gsLst>
                <a:gs pos="18000">
                  <a:schemeClr val="accent1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文本框 70"/>
          <p:cNvSpPr txBox="1"/>
          <p:nvPr/>
        </p:nvSpPr>
        <p:spPr>
          <a:xfrm rot="0" flipH="0" flipV="0">
            <a:off x="1420453" y="3069629"/>
            <a:ext cx="2194598" cy="13917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2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聚焦业务目标设定可量化指标，如线索成本（CPL）、内容贡献营收占比、页面转化率等，而非仅关注阅读量等表面数据。</a:t>
            </a:r>
            <a:endParaRPr kumimoji="1" lang="zh-CN" altLang="en-US"/>
          </a:p>
        </p:txBody>
      </p:sp>
      <p:sp>
        <p:nvSpPr>
          <p:cNvPr id="12" name="椭圆 34"/>
          <p:cNvSpPr txBox="1"/>
          <p:nvPr/>
        </p:nvSpPr>
        <p:spPr>
          <a:xfrm rot="0" flipH="0" flipV="0">
            <a:off x="2157752" y="1738221"/>
            <a:ext cx="720000" cy="720000"/>
          </a:xfrm>
          <a:prstGeom prst="ellipse">
            <a:avLst/>
          </a:prstGeom>
          <a:solidFill>
            <a:schemeClr val="bg1"/>
          </a:solidFill>
          <a:ln w="3175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椭圆 35"/>
          <p:cNvSpPr txBox="1"/>
          <p:nvPr/>
        </p:nvSpPr>
        <p:spPr>
          <a:xfrm rot="0" flipH="0" flipV="0">
            <a:off x="2229752" y="1810221"/>
            <a:ext cx="576000" cy="576000"/>
          </a:xfrm>
          <a:prstGeom prst="ellipse">
            <a:avLst/>
          </a:prstGeom>
          <a:gradFill>
            <a:gsLst>
              <a:gs pos="0">
                <a:schemeClr val="accent1">
                  <a:lumMod val="43000"/>
                  <a:lumOff val="57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3175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AIPPT25"/>
          <p:cNvSpPr txBox="1"/>
          <p:nvPr/>
        </p:nvSpPr>
        <p:spPr>
          <a:xfrm rot="0" flipH="1" flipV="1">
            <a:off x="2350351" y="1936221"/>
            <a:ext cx="334803" cy="32400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矩形: 圆角 12"/>
          <p:cNvSpPr txBox="1"/>
          <p:nvPr/>
        </p:nvSpPr>
        <p:spPr>
          <a:xfrm rot="0" flipH="0" flipV="0">
            <a:off x="4800250" y="1104624"/>
            <a:ext cx="2578800" cy="253092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3500000" scaled="0"/>
          </a:gradFill>
          <a:ln w="19050" cap="sq">
            <a:gradFill>
              <a:gsLst>
                <a:gs pos="18000">
                  <a:schemeClr val="accent1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 rot="0" flipH="0" flipV="0">
            <a:off x="4992351" y="1784248"/>
            <a:ext cx="2194598" cy="13917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2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对标题、配图、CTA按钮位置等元素进行小流量测试，快速识别高绩效变量，将胜出方案规模化复制，实现转化率的阶梯式增长。</a:t>
            </a:r>
            <a:endParaRPr kumimoji="1" lang="zh-CN" altLang="en-US"/>
          </a:p>
        </p:txBody>
      </p:sp>
      <p:sp>
        <p:nvSpPr>
          <p:cNvPr id="17" name="椭圆 16"/>
          <p:cNvSpPr txBox="1"/>
          <p:nvPr/>
        </p:nvSpPr>
        <p:spPr>
          <a:xfrm rot="0" flipH="0" flipV="0">
            <a:off x="5729650" y="3271882"/>
            <a:ext cx="720000" cy="720000"/>
          </a:xfrm>
          <a:prstGeom prst="ellipse">
            <a:avLst/>
          </a:prstGeom>
          <a:solidFill>
            <a:schemeClr val="bg1"/>
          </a:solidFill>
          <a:ln w="3175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椭圆 17"/>
          <p:cNvSpPr txBox="1"/>
          <p:nvPr/>
        </p:nvSpPr>
        <p:spPr>
          <a:xfrm rot="0" flipH="0" flipV="0">
            <a:off x="5801650" y="3343882"/>
            <a:ext cx="576000" cy="576000"/>
          </a:xfrm>
          <a:prstGeom prst="ellipse">
            <a:avLst/>
          </a:prstGeom>
          <a:gradFill>
            <a:gsLst>
              <a:gs pos="0">
                <a:schemeClr val="accent1">
                  <a:lumMod val="43000"/>
                  <a:lumOff val="57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3175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矩形: 圆角 19"/>
          <p:cNvSpPr txBox="1"/>
          <p:nvPr/>
        </p:nvSpPr>
        <p:spPr>
          <a:xfrm rot="0" flipH="0" flipV="0">
            <a:off x="8372148" y="2098221"/>
            <a:ext cx="2578800" cy="253092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3500000" scaled="0"/>
          </a:gradFill>
          <a:ln w="19050" cap="sq">
            <a:gradFill>
              <a:gsLst>
                <a:gs pos="18000">
                  <a:schemeClr val="accent1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23"/>
          <p:cNvSpPr txBox="1"/>
          <p:nvPr/>
        </p:nvSpPr>
        <p:spPr>
          <a:xfrm rot="0" flipH="0" flipV="0">
            <a:off x="8564225" y="3069629"/>
            <a:ext cx="2194598" cy="13917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2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将高表现内容拆解为多个轻量级素材（如长文转短视频脚本、白皮书提炼成信息图），在不同渠道二次分发，最大化内容投资回报率（ROI）。</a:t>
            </a:r>
            <a:endParaRPr kumimoji="1" lang="zh-CN" altLang="en-US"/>
          </a:p>
        </p:txBody>
      </p:sp>
      <p:sp>
        <p:nvSpPr>
          <p:cNvPr id="21" name="椭圆 24"/>
          <p:cNvSpPr txBox="1"/>
          <p:nvPr/>
        </p:nvSpPr>
        <p:spPr>
          <a:xfrm rot="0" flipH="0" flipV="0">
            <a:off x="9301548" y="1738221"/>
            <a:ext cx="720000" cy="720000"/>
          </a:xfrm>
          <a:prstGeom prst="ellipse">
            <a:avLst/>
          </a:prstGeom>
          <a:solidFill>
            <a:schemeClr val="bg1"/>
          </a:solidFill>
          <a:ln w="3175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椭圆 25"/>
          <p:cNvSpPr txBox="1"/>
          <p:nvPr/>
        </p:nvSpPr>
        <p:spPr>
          <a:xfrm rot="0" flipH="0" flipV="0">
            <a:off x="9373548" y="1810221"/>
            <a:ext cx="576000" cy="576000"/>
          </a:xfrm>
          <a:prstGeom prst="ellipse">
            <a:avLst/>
          </a:prstGeom>
          <a:gradFill>
            <a:gsLst>
              <a:gs pos="0">
                <a:schemeClr val="accent1">
                  <a:lumMod val="43000"/>
                  <a:lumOff val="57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3175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AIPPT24"/>
          <p:cNvSpPr txBox="1"/>
          <p:nvPr/>
        </p:nvSpPr>
        <p:spPr>
          <a:xfrm rot="0" flipH="0" flipV="0">
            <a:off x="5916547" y="3451882"/>
            <a:ext cx="346207" cy="360000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AIPPT26"/>
          <p:cNvSpPr txBox="1"/>
          <p:nvPr/>
        </p:nvSpPr>
        <p:spPr>
          <a:xfrm rot="0" flipH="0" flipV="0">
            <a:off x="9495380" y="1918221"/>
            <a:ext cx="332336" cy="36000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文本框 7"/>
          <p:cNvSpPr txBox="1"/>
          <p:nvPr/>
        </p:nvSpPr>
        <p:spPr>
          <a:xfrm rot="0" flipH="0" flipV="0">
            <a:off x="1420453" y="2525604"/>
            <a:ext cx="2196000" cy="4940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定义与追踪核心转化指标（KPI）</a:t>
            </a:r>
            <a:endParaRPr kumimoji="1" lang="zh-CN" altLang="en-US"/>
          </a:p>
        </p:txBody>
      </p:sp>
      <p:sp>
        <p:nvSpPr>
          <p:cNvPr id="26" name="文本框 8"/>
          <p:cNvSpPr txBox="1"/>
          <p:nvPr/>
        </p:nvSpPr>
        <p:spPr>
          <a:xfrm rot="0" flipH="0" flipV="0">
            <a:off x="4996027" y="1230363"/>
            <a:ext cx="2196000" cy="4940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A/B测试在内容优化中的实战应用</a:t>
            </a:r>
            <a:endParaRPr kumimoji="1" lang="zh-CN" altLang="en-US"/>
          </a:p>
        </p:txBody>
      </p:sp>
      <p:sp>
        <p:nvSpPr>
          <p:cNvPr id="27" name="文本框 9"/>
          <p:cNvSpPr txBox="1"/>
          <p:nvPr/>
        </p:nvSpPr>
        <p:spPr>
          <a:xfrm rot="0" flipH="0" flipV="0">
            <a:off x="8564225" y="2504070"/>
            <a:ext cx="2196000" cy="4940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建立内容资产复用与升级机制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数据驱动的内容效果评估与迭代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2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衡量成效与持续优化的增长闭环</a:t>
            </a: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 flipH="0" flipV="0">
            <a:off x="6012157" y="3303910"/>
            <a:ext cx="1898152" cy="737860"/>
          </a:xfrm>
          <a:prstGeom prst="roundRect">
            <a:avLst>
              <a:gd name="adj" fmla="val 50000"/>
            </a:avLst>
          </a:prstGeom>
          <a:solidFill>
            <a:schemeClr val="accent2">
              <a:alpha val="9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H="0" flipV="0">
            <a:off x="4276208" y="3867534"/>
            <a:ext cx="1898152" cy="737860"/>
          </a:xfrm>
          <a:prstGeom prst="roundRect">
            <a:avLst>
              <a:gd name="adj" fmla="val 50000"/>
            </a:avLst>
          </a:prstGeom>
          <a:solidFill>
            <a:schemeClr val="accent1">
              <a:alpha val="9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8900000" flipH="0" flipV="0">
            <a:off x="6246101" y="3021765"/>
            <a:ext cx="3171696" cy="736997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432012" y="2723764"/>
            <a:ext cx="1898152" cy="737860"/>
          </a:xfrm>
          <a:prstGeom prst="roundRect">
            <a:avLst>
              <a:gd name="adj" fmla="val 50000"/>
            </a:avLst>
          </a:prstGeom>
          <a:solidFill>
            <a:schemeClr val="accent2">
              <a:alpha val="9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8900000" flipH="0" flipV="0">
            <a:off x="4510153" y="3585389"/>
            <a:ext cx="3171696" cy="736997"/>
          </a:xfrm>
          <a:prstGeom prst="roundRect">
            <a:avLst>
              <a:gd name="adj" fmla="val 50000"/>
            </a:avLst>
          </a:prstGeom>
          <a:solidFill>
            <a:schemeClr val="accent2">
              <a:alpha val="9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647008" y="2774478"/>
            <a:ext cx="627553" cy="627553"/>
          </a:xfrm>
          <a:custGeom>
            <a:avLst/>
            <a:gdLst>
              <a:gd name="T0" fmla="*/ 222 w 269"/>
              <a:gd name="T1" fmla="*/ 48 h 269"/>
              <a:gd name="T2" fmla="*/ 222 w 269"/>
              <a:gd name="T3" fmla="*/ 221 h 269"/>
              <a:gd name="T4" fmla="*/ 48 w 269"/>
              <a:gd name="T5" fmla="*/ 221 h 269"/>
              <a:gd name="T6" fmla="*/ 48 w 269"/>
              <a:gd name="T7" fmla="*/ 48 h 269"/>
              <a:gd name="T8" fmla="*/ 222 w 269"/>
              <a:gd name="T9" fmla="*/ 48 h 269"/>
            </a:gdLst>
            <a:rect l="0" t="0" r="r" b="b"/>
            <a:pathLst>
              <a:path w="269" h="269">
                <a:moveTo>
                  <a:pt x="222" y="48"/>
                </a:moveTo>
                <a:cubicBezTo>
                  <a:pt x="269" y="96"/>
                  <a:pt x="269" y="173"/>
                  <a:pt x="222" y="221"/>
                </a:cubicBezTo>
                <a:cubicBezTo>
                  <a:pt x="174" y="269"/>
                  <a:pt x="96" y="269"/>
                  <a:pt x="48" y="221"/>
                </a:cubicBezTo>
                <a:cubicBezTo>
                  <a:pt x="0" y="173"/>
                  <a:pt x="0" y="96"/>
                  <a:pt x="48" y="48"/>
                </a:cubicBezTo>
                <a:cubicBezTo>
                  <a:pt x="96" y="0"/>
                  <a:pt x="174" y="0"/>
                  <a:pt x="222" y="48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8900000" flipH="0" flipV="0">
            <a:off x="2774204" y="4149013"/>
            <a:ext cx="3171696" cy="736997"/>
          </a:xfrm>
          <a:prstGeom prst="roundRect">
            <a:avLst>
              <a:gd name="adj" fmla="val 50000"/>
            </a:avLst>
          </a:prstGeom>
          <a:solidFill>
            <a:schemeClr val="accent1">
              <a:alpha val="9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696063" y="3287388"/>
            <a:ext cx="1898152" cy="737860"/>
          </a:xfrm>
          <a:prstGeom prst="roundRect">
            <a:avLst>
              <a:gd name="adj" fmla="val 50000"/>
            </a:avLst>
          </a:prstGeom>
          <a:solidFill>
            <a:schemeClr val="accent1">
              <a:alpha val="9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911059" y="3338102"/>
            <a:ext cx="627553" cy="627553"/>
          </a:xfrm>
          <a:custGeom>
            <a:avLst/>
            <a:gdLst>
              <a:gd name="T0" fmla="*/ 222 w 269"/>
              <a:gd name="T1" fmla="*/ 48 h 269"/>
              <a:gd name="T2" fmla="*/ 222 w 269"/>
              <a:gd name="T3" fmla="*/ 221 h 269"/>
              <a:gd name="T4" fmla="*/ 48 w 269"/>
              <a:gd name="T5" fmla="*/ 221 h 269"/>
              <a:gd name="T6" fmla="*/ 48 w 269"/>
              <a:gd name="T7" fmla="*/ 48 h 269"/>
              <a:gd name="T8" fmla="*/ 222 w 269"/>
              <a:gd name="T9" fmla="*/ 48 h 269"/>
            </a:gdLst>
            <a:rect l="0" t="0" r="r" b="b"/>
            <a:pathLst>
              <a:path w="269" h="269">
                <a:moveTo>
                  <a:pt x="222" y="48"/>
                </a:moveTo>
                <a:cubicBezTo>
                  <a:pt x="269" y="96"/>
                  <a:pt x="269" y="173"/>
                  <a:pt x="222" y="221"/>
                </a:cubicBezTo>
                <a:cubicBezTo>
                  <a:pt x="174" y="269"/>
                  <a:pt x="96" y="269"/>
                  <a:pt x="48" y="221"/>
                </a:cubicBezTo>
                <a:cubicBezTo>
                  <a:pt x="0" y="173"/>
                  <a:pt x="0" y="96"/>
                  <a:pt x="48" y="48"/>
                </a:cubicBezTo>
                <a:cubicBezTo>
                  <a:pt x="96" y="0"/>
                  <a:pt x="174" y="0"/>
                  <a:pt x="222" y="48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775971" y="2926452"/>
            <a:ext cx="369626" cy="323603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046934" y="3454198"/>
            <a:ext cx="369624" cy="369624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541875" y="1085396"/>
            <a:ext cx="2160000" cy="66319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分层设定内容效果评估维度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541874" y="1750321"/>
            <a:ext cx="2160000" cy="9138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6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按照用户旅程（认知—考虑—决策）分层设定指标：认知阶段看曝光与互动率，考虑阶段看停留时长与内容下载量，决策阶段则聚焦表单提交与成交转化率。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349535" y="2905313"/>
            <a:ext cx="2160000" cy="66319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引入归因模型识别真实贡献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349534" y="3570238"/>
            <a:ext cx="2160000" cy="964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6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采用多触点归因模型（如时间衰减或位置归因），准确评估内容在用户转化路径中的实际作用，避免将全部功劳归于最后点击渠道，从而优化资源分配。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377080" y="4075265"/>
            <a:ext cx="2591800" cy="66319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明确核心业务目标对齐指标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377079" y="4740190"/>
            <a:ext cx="2595721" cy="9138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6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内容营销的KPI必须与企业核心业务目标（如获客、转化、留存）紧密对齐，避免仅关注表面数据。例如，B2B企业应重点追踪线索质量与销售周期缩短程度，而非单纯阅读量。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167960" y="2160140"/>
            <a:ext cx="1898152" cy="7378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 flipH="0" flipV="0">
            <a:off x="7748105" y="2740286"/>
            <a:ext cx="1898152" cy="7378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382956" y="2210854"/>
            <a:ext cx="627553" cy="627553"/>
          </a:xfrm>
          <a:custGeom>
            <a:avLst/>
            <a:gdLst>
              <a:gd name="T0" fmla="*/ 222 w 269"/>
              <a:gd name="T1" fmla="*/ 48 h 269"/>
              <a:gd name="T2" fmla="*/ 222 w 269"/>
              <a:gd name="T3" fmla="*/ 221 h 269"/>
              <a:gd name="T4" fmla="*/ 48 w 269"/>
              <a:gd name="T5" fmla="*/ 221 h 269"/>
              <a:gd name="T6" fmla="*/ 48 w 269"/>
              <a:gd name="T7" fmla="*/ 48 h 269"/>
              <a:gd name="T8" fmla="*/ 222 w 269"/>
              <a:gd name="T9" fmla="*/ 48 h 269"/>
            </a:gdLst>
            <a:rect l="0" t="0" r="r" b="b"/>
            <a:pathLst>
              <a:path w="269" h="269">
                <a:moveTo>
                  <a:pt x="222" y="48"/>
                </a:moveTo>
                <a:cubicBezTo>
                  <a:pt x="269" y="96"/>
                  <a:pt x="269" y="173"/>
                  <a:pt x="222" y="221"/>
                </a:cubicBezTo>
                <a:cubicBezTo>
                  <a:pt x="174" y="269"/>
                  <a:pt x="96" y="269"/>
                  <a:pt x="48" y="221"/>
                </a:cubicBezTo>
                <a:cubicBezTo>
                  <a:pt x="0" y="173"/>
                  <a:pt x="0" y="96"/>
                  <a:pt x="48" y="48"/>
                </a:cubicBezTo>
                <a:cubicBezTo>
                  <a:pt x="96" y="0"/>
                  <a:pt x="174" y="0"/>
                  <a:pt x="222" y="48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526282" y="2339991"/>
            <a:ext cx="340900" cy="369277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8900000" flipH="0" flipV="0">
            <a:off x="6889093" y="3375649"/>
            <a:ext cx="1600200" cy="4299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STEP 03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8900000" flipH="0" flipV="0">
            <a:off x="3374458" y="4535515"/>
            <a:ext cx="1600200" cy="4299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STEP 01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18900000" flipH="0" flipV="0">
            <a:off x="5107252" y="3998068"/>
            <a:ext cx="1600200" cy="4299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STEP 02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建立科学的内容营销KPI体系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026270" y="1107061"/>
            <a:ext cx="4776410" cy="643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构建内容表现仪表盘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026269" y="1899121"/>
            <a:ext cx="4776410" cy="8842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利用Google Analytics 4、HubSpot或自建BI系统整合关键指标，实时监控内容CTR、跳出率、转化漏斗等数据，形成可视化仪表盘供团队快速响应。</a:t>
            </a:r>
            <a:endParaRPr kumimoji="1" lang="zh-CN" altLang="en-US"/>
          </a:p>
        </p:txBody>
      </p:sp>
      <p:cxnSp>
        <p:nvCxnSpPr>
          <p:cNvPr id="5" name="线条 1"/>
          <p:cNvCxnSpPr/>
          <p:nvPr/>
        </p:nvCxnSpPr>
        <p:spPr>
          <a:xfrm rot="0" flipH="0" flipV="0">
            <a:off x="6026269" y="1807534"/>
            <a:ext cx="4776410" cy="0"/>
          </a:xfrm>
          <a:prstGeom prst="line">
            <a:avLst/>
          </a:prstGeom>
          <a:noFill/>
          <a:ln w="6350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</p:cxnSp>
      <p:sp>
        <p:nvSpPr>
          <p:cNvPr id="6" name="标题 1"/>
          <p:cNvSpPr txBox="1"/>
          <p:nvPr/>
        </p:nvSpPr>
        <p:spPr>
          <a:xfrm rot="0" flipH="0" flipV="0">
            <a:off x="11008895" y="5508144"/>
            <a:ext cx="1720332" cy="1720332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026270" y="2824218"/>
            <a:ext cx="4776410" cy="643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A/B测试优化内容形式与分发策略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026269" y="3616278"/>
            <a:ext cx="4776410" cy="8842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对标题、封面图、发布时段、平台渠道等变量进行系统性A/B测试，例如测试短视频vs图文在LinkedIn上的互动差异，以数据结果指导内容生产方向。</a:t>
            </a:r>
            <a:endParaRPr kumimoji="1" lang="zh-CN" altLang="en-US"/>
          </a:p>
        </p:txBody>
      </p:sp>
      <p:cxnSp>
        <p:nvCxnSpPr>
          <p:cNvPr id="9" name="线条 1"/>
          <p:cNvCxnSpPr/>
          <p:nvPr/>
        </p:nvCxnSpPr>
        <p:spPr>
          <a:xfrm rot="0" flipH="0" flipV="0">
            <a:off x="6026269" y="3524691"/>
            <a:ext cx="4776410" cy="0"/>
          </a:xfrm>
          <a:prstGeom prst="line">
            <a:avLst/>
          </a:prstGeom>
          <a:noFill/>
          <a:ln w="6350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</p:cxnSp>
      <p:sp>
        <p:nvSpPr>
          <p:cNvPr id="10" name="标题 1"/>
          <p:cNvSpPr txBox="1"/>
          <p:nvPr/>
        </p:nvSpPr>
        <p:spPr>
          <a:xfrm rot="0" flipH="0" flipV="0">
            <a:off x="6026270" y="4541376"/>
            <a:ext cx="4776410" cy="6436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建立月度复盘与优化流程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026269" y="5333436"/>
            <a:ext cx="4776410" cy="8842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每月召开跨部门复盘会，结合用户反馈、竞品动态与平台算法变化，调整内容主题、格式及分发节奏，确保策略始终贴合市场与受众需求。</a:t>
            </a:r>
            <a:endParaRPr kumimoji="1" lang="zh-CN" altLang="en-US"/>
          </a:p>
        </p:txBody>
      </p:sp>
      <p:cxnSp>
        <p:nvCxnSpPr>
          <p:cNvPr id="12" name="线条 1"/>
          <p:cNvCxnSpPr/>
          <p:nvPr/>
        </p:nvCxnSpPr>
        <p:spPr>
          <a:xfrm rot="0" flipH="0" flipV="0">
            <a:off x="6026269" y="5241849"/>
            <a:ext cx="4776410" cy="0"/>
          </a:xfrm>
          <a:prstGeom prst="line">
            <a:avLst/>
          </a:prstGeom>
          <a:noFill/>
          <a:ln w="6350" cap="sq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</p:cxnSp>
      <p:sp>
        <p:nvSpPr>
          <p:cNvPr id="13" name="标题 1"/>
          <p:cNvSpPr txBox="1"/>
          <p:nvPr/>
        </p:nvSpPr>
        <p:spPr>
          <a:xfrm rot="0" flipH="0" flipV="0">
            <a:off x="11533188" y="2131204"/>
            <a:ext cx="1386027" cy="1386027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69485" y="2345098"/>
            <a:ext cx="3264221" cy="3264221"/>
          </a:xfrm>
          <a:prstGeom prst="ellipse">
            <a:avLst/>
          </a:prstGeom>
          <a:noFill/>
          <a:ln w="1905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529211" y="1706806"/>
            <a:ext cx="3460996" cy="346099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660426" y="4148465"/>
            <a:ext cx="548463" cy="54846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120340" y="2930443"/>
            <a:ext cx="294859" cy="29485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248155" y="5035703"/>
            <a:ext cx="629407" cy="629407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959727" y="2137324"/>
            <a:ext cx="2599962" cy="259996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006504" y="1975262"/>
            <a:ext cx="887707" cy="88770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2791860" y="2969457"/>
            <a:ext cx="935696" cy="93569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数据驱动的持续迭代机制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1" y="2188571"/>
            <a:ext cx="1676400" cy="92316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16200000" scaled="0"/>
                </a:gra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2783426"/>
            <a:ext cx="3240000" cy="79881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将洞察转化为内容资产升级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1" y="3582246"/>
            <a:ext cx="3240000" cy="1493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从高绩效内容中提炼用户痛点关键词与偏好结构，反哺内容库更新，例如将高频搜索问题转化为FAQ视频系列，提升SEO与用户体验双重价值。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469650" y="2188571"/>
            <a:ext cx="1676400" cy="92316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16200000" scaled="0"/>
                </a:gra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69650" y="2783426"/>
            <a:ext cx="3240000" cy="79881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自动化工具提升优化效率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469650" y="3582246"/>
            <a:ext cx="3240000" cy="1493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部署AI工具自动分析内容表现并给出优化建议，减少人工分析成本，加速从数据到行动的闭环周期。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278900" y="2188571"/>
            <a:ext cx="1676400" cy="92316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16200000" scaled="0"/>
                </a:gra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278898" y="2783426"/>
            <a:ext cx="3240000" cy="79881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培养全员数据素养文化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278900" y="3582246"/>
            <a:ext cx="3240000" cy="1493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通过培训让内容创作者理解基础数据逻辑，使其在选题阶段即具备效果预判能力，推动“创作即优化”的工作习惯，实现组织级增长协同。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打造“测量—学习—行动”增长飞轮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74700" y="7343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81169" y="3321521"/>
            <a:ext cx="4776410" cy="8842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127000" y="-114300"/>
            <a:ext cx="12458700" cy="7073900"/>
          </a:xfrm>
          <a:prstGeom prst="rect"/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0631536" y="-1031175"/>
            <a:ext cx="5220000" cy="5220000"/>
          </a:xfrm>
          <a:prstGeom prst="ellipse">
            <a:avLst/>
          </a:prstGeom>
          <a:noFill/>
          <a:ln w="254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-2423365" y="999000"/>
            <a:ext cx="4860000" cy="4860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527730" y="2540293"/>
            <a:ext cx="2880000" cy="123110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628425" y="3779693"/>
            <a:ext cx="2779305" cy="36933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CATALOGUE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-1073365" y="2349000"/>
            <a:ext cx="2160000" cy="2160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060490" y="-1851300"/>
            <a:ext cx="2700000" cy="2700000"/>
          </a:xfrm>
          <a:prstGeom prst="ellipse">
            <a:avLst/>
          </a:prstGeom>
          <a:noFill/>
          <a:ln w="15875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377304" y="2452341"/>
            <a:ext cx="720000" cy="72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298900" y="2380341"/>
            <a:ext cx="5220000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2026年内容营销的关键趋势与技术驱动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449304" y="2627675"/>
            <a:ext cx="571500" cy="40619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377304" y="4918978"/>
            <a:ext cx="720000" cy="72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298900" y="4846978"/>
            <a:ext cx="5220000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衡量成效与持续优化的增长闭环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449304" y="5094312"/>
            <a:ext cx="571500" cy="40619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377304" y="1219022"/>
            <a:ext cx="720000" cy="72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298900" y="1147022"/>
            <a:ext cx="5220000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内容营销为何成为企业必备战略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449304" y="1394356"/>
            <a:ext cx="571500" cy="40619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377304" y="3685660"/>
            <a:ext cx="720000" cy="72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298900" y="3613660"/>
            <a:ext cx="5220000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构建高转化内容体系的实战方法论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449304" y="3860994"/>
            <a:ext cx="571500" cy="40619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2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内容营销为何成为企业必备战略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8"/>
          <p:cNvSpPr txBox="1"/>
          <p:nvPr/>
        </p:nvSpPr>
        <p:spPr>
          <a:xfrm rot="0" flipH="0" flipV="0">
            <a:off x="636321" y="1394753"/>
            <a:ext cx="10948385" cy="2338388"/>
          </a:xfrm>
          <a:prstGeom prst="roundRect">
            <a:avLst>
              <a:gd name="adj" fmla="val 7766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5000000" scaled="0"/>
            </a:gradFill>
            <a:miter/>
          </a:ln>
          <a:effectLst>
            <a:outerShdw dist="38100" blurRad="1524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22"/>
          <p:cNvSpPr txBox="1"/>
          <p:nvPr/>
        </p:nvSpPr>
        <p:spPr>
          <a:xfrm rot="0" flipH="0" flipV="0">
            <a:off x="636321" y="4018344"/>
            <a:ext cx="10948385" cy="2338388"/>
          </a:xfrm>
          <a:prstGeom prst="roundRect">
            <a:avLst>
              <a:gd name="adj" fmla="val 7766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5000000" scaled="0"/>
            </a:gradFill>
            <a:miter/>
          </a:ln>
          <a:effectLst>
            <a:outerShdw dist="38100" blurRad="1524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11"/>
          <p:cNvSpPr txBox="1"/>
          <p:nvPr/>
        </p:nvSpPr>
        <p:spPr>
          <a:xfrm rot="0" flipH="0" flipV="0">
            <a:off x="1288736" y="1543507"/>
            <a:ext cx="4495145" cy="4133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用户主动搜索取代被动广告接收</a:t>
            </a:r>
            <a:endParaRPr kumimoji="1" lang="zh-CN" altLang="en-US"/>
          </a:p>
        </p:txBody>
      </p:sp>
      <p:sp>
        <p:nvSpPr>
          <p:cNvPr id="6" name="文本框 12"/>
          <p:cNvSpPr txBox="1"/>
          <p:nvPr/>
        </p:nvSpPr>
        <p:spPr>
          <a:xfrm rot="0" flipH="0" flipV="0">
            <a:off x="1288734" y="2012125"/>
            <a:ext cx="4495149" cy="15087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现代消费者在购买前平均进行5.3次线上信息检索，主动通过搜索引擎、社交媒体或评测平台获取产品信息，传统硬广难以触达其决策路径。</a:t>
            </a:r>
            <a:endParaRPr kumimoji="1" lang="zh-CN" altLang="en-US"/>
          </a:p>
        </p:txBody>
      </p:sp>
      <p:sp>
        <p:nvSpPr>
          <p:cNvPr id="7" name="文本框 17"/>
          <p:cNvSpPr txBox="1"/>
          <p:nvPr/>
        </p:nvSpPr>
        <p:spPr>
          <a:xfrm rot="0" flipH="0" flipV="0">
            <a:off x="6731144" y="1543507"/>
            <a:ext cx="4495145" cy="4133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决策周期延长与信息依赖增强</a:t>
            </a:r>
            <a:endParaRPr kumimoji="1" lang="zh-CN" altLang="en-US"/>
          </a:p>
        </p:txBody>
      </p:sp>
      <p:sp>
        <p:nvSpPr>
          <p:cNvPr id="8" name="文本框 18"/>
          <p:cNvSpPr txBox="1"/>
          <p:nvPr/>
        </p:nvSpPr>
        <p:spPr>
          <a:xfrm rot="0" flipH="0" flipV="0">
            <a:off x="6731142" y="2012125"/>
            <a:ext cx="4495149" cy="15087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B2B和高客单价B2C产品的决策周期普遍超过30天，用户依赖深度内容（如白皮书、案例研究）建立信任，内容营销成为影响中期决策的关键杠杆。</a:t>
            </a:r>
            <a:endParaRPr kumimoji="1" lang="zh-CN" altLang="en-US"/>
          </a:p>
        </p:txBody>
      </p:sp>
      <p:cxnSp>
        <p:nvCxnSpPr>
          <p:cNvPr id="9" name="直接连接符 21"/>
          <p:cNvCxnSpPr/>
          <p:nvPr/>
        </p:nvCxnSpPr>
        <p:spPr>
          <a:xfrm rot="0" flipH="0" flipV="0">
            <a:off x="6174607" y="1686091"/>
            <a:ext cx="0" cy="1755712"/>
          </a:xfrm>
          <a:prstGeom prst="line">
            <a:avLst/>
          </a:prstGeom>
          <a:noFill/>
          <a:ln w="6350" cap="sq">
            <a:solidFill>
              <a:schemeClr val="bg1">
                <a:lumMod val="85000"/>
              </a:schemeClr>
            </a:solidFill>
            <a:prstDash val="solid"/>
            <a:miter/>
          </a:ln>
        </p:spPr>
      </p:cxnSp>
      <p:sp>
        <p:nvSpPr>
          <p:cNvPr id="10" name="文本框 25"/>
          <p:cNvSpPr txBox="1"/>
          <p:nvPr/>
        </p:nvSpPr>
        <p:spPr>
          <a:xfrm rot="0" flipH="0" flipV="0">
            <a:off x="1288736" y="4167098"/>
            <a:ext cx="4495145" cy="4133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社交媒体驱动的口碑传播效应</a:t>
            </a:r>
            <a:endParaRPr kumimoji="1" lang="zh-CN" altLang="en-US"/>
          </a:p>
        </p:txBody>
      </p:sp>
      <p:sp>
        <p:nvSpPr>
          <p:cNvPr id="11" name="文本框 26"/>
          <p:cNvSpPr txBox="1"/>
          <p:nvPr/>
        </p:nvSpPr>
        <p:spPr>
          <a:xfrm rot="0" flipH="0" flipV="0">
            <a:off x="1288734" y="4635716"/>
            <a:ext cx="4495149" cy="15087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超过68%的消费者会因KOL或用户生成内容（UGC）改变购买意向，优质内容天然具备社交裂变属性，可低成本放大品牌影响力。</a:t>
            </a:r>
            <a:endParaRPr kumimoji="1" lang="zh-CN" altLang="en-US"/>
          </a:p>
        </p:txBody>
      </p:sp>
      <p:sp>
        <p:nvSpPr>
          <p:cNvPr id="12" name="矩形 9"/>
          <p:cNvSpPr txBox="1"/>
          <p:nvPr/>
        </p:nvSpPr>
        <p:spPr>
          <a:xfrm rot="0" flipH="0" flipV="0">
            <a:off x="994735" y="1685582"/>
            <a:ext cx="115432" cy="311552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矩形 10"/>
          <p:cNvSpPr txBox="1"/>
          <p:nvPr/>
        </p:nvSpPr>
        <p:spPr>
          <a:xfrm rot="0" flipH="0" flipV="0">
            <a:off x="1122925" y="1685582"/>
            <a:ext cx="45719" cy="311552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矩形 14"/>
          <p:cNvSpPr txBox="1"/>
          <p:nvPr/>
        </p:nvSpPr>
        <p:spPr>
          <a:xfrm rot="0" flipH="0" flipV="0">
            <a:off x="6437143" y="1685582"/>
            <a:ext cx="115432" cy="311552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矩形 15"/>
          <p:cNvSpPr txBox="1"/>
          <p:nvPr/>
        </p:nvSpPr>
        <p:spPr>
          <a:xfrm rot="0" flipH="0" flipV="0">
            <a:off x="6565333" y="1685582"/>
            <a:ext cx="45719" cy="311552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矩形 23"/>
          <p:cNvSpPr txBox="1"/>
          <p:nvPr/>
        </p:nvSpPr>
        <p:spPr>
          <a:xfrm rot="0" flipH="0" flipV="0">
            <a:off x="994735" y="4309173"/>
            <a:ext cx="115432" cy="311552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矩形 24"/>
          <p:cNvSpPr txBox="1"/>
          <p:nvPr/>
        </p:nvSpPr>
        <p:spPr>
          <a:xfrm rot="0" flipH="0" flipV="0">
            <a:off x="1122925" y="4309173"/>
            <a:ext cx="45719" cy="311552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矩形 27"/>
          <p:cNvSpPr txBox="1"/>
          <p:nvPr/>
        </p:nvSpPr>
        <p:spPr>
          <a:xfrm rot="0" flipH="0" flipV="0">
            <a:off x="6437143" y="4309173"/>
            <a:ext cx="115432" cy="311552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矩形 28"/>
          <p:cNvSpPr txBox="1"/>
          <p:nvPr/>
        </p:nvSpPr>
        <p:spPr>
          <a:xfrm rot="0" flipH="0" flipV="0">
            <a:off x="6565333" y="4309173"/>
            <a:ext cx="45719" cy="311552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29"/>
          <p:cNvSpPr txBox="1"/>
          <p:nvPr/>
        </p:nvSpPr>
        <p:spPr>
          <a:xfrm rot="0" flipH="0" flipV="0">
            <a:off x="6731144" y="4167098"/>
            <a:ext cx="4495145" cy="4133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搜索引擎算法偏好高质量原创内容</a:t>
            </a:r>
            <a:endParaRPr kumimoji="1" lang="zh-CN" altLang="en-US"/>
          </a:p>
        </p:txBody>
      </p:sp>
      <p:sp>
        <p:nvSpPr>
          <p:cNvPr id="21" name="文本框 30"/>
          <p:cNvSpPr txBox="1"/>
          <p:nvPr/>
        </p:nvSpPr>
        <p:spPr>
          <a:xfrm rot="0" flipH="0" flipV="0">
            <a:off x="6731142" y="4635716"/>
            <a:ext cx="4495149" cy="15087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Google及百度等主流搜索引擎持续优化算法，优先展示解决用户问题的结构化、原创内容，优质内容直接提升自然流量占比。</a:t>
            </a:r>
            <a:endParaRPr kumimoji="1" lang="zh-CN" altLang="en-US"/>
          </a:p>
        </p:txBody>
      </p:sp>
      <p:cxnSp>
        <p:nvCxnSpPr>
          <p:cNvPr id="22" name="直接连接符 31"/>
          <p:cNvCxnSpPr/>
          <p:nvPr/>
        </p:nvCxnSpPr>
        <p:spPr>
          <a:xfrm rot="0" flipH="0" flipV="0">
            <a:off x="6174607" y="4309682"/>
            <a:ext cx="0" cy="1755712"/>
          </a:xfrm>
          <a:prstGeom prst="line">
            <a:avLst/>
          </a:prstGeom>
          <a:noFill/>
          <a:ln w="6350" cap="sq">
            <a:solidFill>
              <a:schemeClr val="bg1">
                <a:lumMod val="85000"/>
              </a:schemeClr>
            </a:solidFill>
            <a:prstDash val="solid"/>
            <a:miter/>
          </a:ln>
        </p:spPr>
      </p:cxnSp>
      <p:sp>
        <p:nvSpPr>
          <p:cNvPr id="23" name="标题 1"/>
          <p:cNvSpPr txBox="1"/>
          <p:nvPr/>
        </p:nvSpPr>
        <p:spPr>
          <a:xfrm rot="0" flipH="0" flipV="0"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数字化消费行为的根本性转变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272307" flipH="0" flipV="0">
            <a:off x="3412228" y="1925273"/>
            <a:ext cx="2555957" cy="3873807"/>
          </a:xfrm>
          <a:prstGeom prst="roundRect">
            <a:avLst>
              <a:gd name="adj" fmla="val 12669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3412228" y="1924881"/>
            <a:ext cx="2555957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2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524960" y="3126580"/>
            <a:ext cx="2330493" cy="24416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通过教育型内容（如使用指南、进阶教程）增强用户粘性，订阅类企业内容活跃用户续费率高出普通用户37%。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524960" y="2250621"/>
            <a:ext cx="2330493" cy="66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提升用户生命周期价值（LTV）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358784" y="1628354"/>
            <a:ext cx="662845" cy="662845"/>
          </a:xfrm>
          <a:prstGeom prst="flowChartConnector">
            <a:avLst/>
          </a:prstGeom>
          <a:gradFill>
            <a:gsLst>
              <a:gs pos="0">
                <a:schemeClr val="accent2"/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078934" y="1728944"/>
            <a:ext cx="122254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435169" y="3014619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272307" flipH="0" flipV="0">
            <a:off x="6306304" y="1933486"/>
            <a:ext cx="2555957" cy="3873807"/>
          </a:xfrm>
          <a:prstGeom prst="roundRect">
            <a:avLst>
              <a:gd name="adj" fmla="val 12669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306304" y="1916669"/>
            <a:ext cx="2555957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419036" y="3186763"/>
            <a:ext cx="2330493" cy="2360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行业洞察报告、技术解析等内容帮助企业在细分领域建立思想领导力，使品牌在同质化竞争中脱颖而出。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419036" y="2242409"/>
            <a:ext cx="2330493" cy="66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构建品牌权威与差异化壁垒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252860" y="1620142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973010" y="1720732"/>
            <a:ext cx="122254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329245" y="3022832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272307" flipH="0" flipV="0">
            <a:off x="518152" y="1933486"/>
            <a:ext cx="2555957" cy="3873807"/>
          </a:xfrm>
          <a:prstGeom prst="roundRect">
            <a:avLst>
              <a:gd name="adj" fmla="val 12669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18152" y="1916669"/>
            <a:ext cx="2555957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30884" y="3186763"/>
            <a:ext cx="2330493" cy="2360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相比付费广告，内容营销带来的潜在客户成本平均低62%，且长期积累的内容资产可持续引流，形成复利效应。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30884" y="2242409"/>
            <a:ext cx="2330493" cy="66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显著降低客户获取成本（CAC）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464708" y="1620142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184858" y="1720732"/>
            <a:ext cx="122254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541093" y="3022832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272307" flipH="0" flipV="0">
            <a:off x="9200379" y="1925273"/>
            <a:ext cx="2555957" cy="3873807"/>
          </a:xfrm>
          <a:prstGeom prst="roundRect">
            <a:avLst>
              <a:gd name="adj" fmla="val 12669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9200379" y="1924881"/>
            <a:ext cx="2555957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2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9313111" y="3126580"/>
            <a:ext cx="2330493" cy="24416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结构化内容库可嵌入CRM与MA系统，在用户旅程各触点自动推送匹配内容，实现从获客到转化的闭环运营。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9313111" y="2250621"/>
            <a:ext cx="2330493" cy="66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支撑全链路营销自动化体系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0146935" y="1628354"/>
            <a:ext cx="662845" cy="662845"/>
          </a:xfrm>
          <a:prstGeom prst="flowChartConnector">
            <a:avLst/>
          </a:prstGeom>
          <a:gradFill>
            <a:gsLst>
              <a:gs pos="0">
                <a:schemeClr val="accent2"/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9867085" y="1728944"/>
            <a:ext cx="122254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10223320" y="3014619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内容营销的核心商业价值体现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868624" y="3568469"/>
            <a:ext cx="21302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从辅助工具到增长引擎的转变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65210" y="4407260"/>
            <a:ext cx="2124329" cy="17268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领先企业已将内容团队纳入核心增长部门，内容策略直接关联营收目标，而非仅作为品牌宣传的附属职能。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644294" y="4407260"/>
            <a:ext cx="2124329" cy="17268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生成式AI工具大幅提升内容产出效率，但策略层仍需人类主导，2026年胜负手在于“AI提效+人工定调”的协同模式。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423378" y="4407260"/>
            <a:ext cx="2124329" cy="17268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全球数据隐私法规趋严（如GDPR、CCPA），同时用户对虚假营销敏感度上升，真实、透明、有价值的内容成为基本准入条件。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202462" y="4407260"/>
            <a:ext cx="2124329" cy="17268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单一平台内容效果衰减，企业需构建“一次创作、多端适配、数据回流、动态优化”的全域内容分发机制以维持竞争力。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418077" y="205738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bg1">
                <a:lumMod val="5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418083" y="1868530"/>
            <a:ext cx="2134919" cy="1319994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418077" y="173569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198064" y="2115577"/>
            <a:ext cx="574956" cy="505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197161" y="205738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bg1">
                <a:lumMod val="5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197167" y="1868530"/>
            <a:ext cx="2134919" cy="1319994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197161" y="173569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>
            <a:outerShdw dist="381000" blurRad="330200" dir="5400000" sx="90000" sy="90000" kx="0" ky="0" algn="t" rotWithShape="0">
              <a:schemeClr val="accent2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977148" y="2115577"/>
            <a:ext cx="574956" cy="505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638993" y="205738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bg1">
                <a:lumMod val="5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638999" y="1868530"/>
            <a:ext cx="2134919" cy="1319994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638993" y="173569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>
            <a:outerShdw dist="381000" blurRad="330200" dir="5400000" sx="90000" sy="90000" kx="0" ky="0" algn="t" rotWithShape="0">
              <a:schemeClr val="accent2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418980" y="2115577"/>
            <a:ext cx="574956" cy="505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59909" y="205738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bg1">
                <a:lumMod val="5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59915" y="1868530"/>
            <a:ext cx="2134919" cy="1319994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59909" y="173569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639896" y="2115577"/>
            <a:ext cx="574956" cy="505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649924" y="3568469"/>
            <a:ext cx="21302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AI驱动下的内容生产范式革新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418524" y="3568469"/>
            <a:ext cx="21302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合规与真实性成为新门槛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9199824" y="3568469"/>
            <a:ext cx="21302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跨渠道内容协同成为标配能力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2026年内容营销的战略定位升级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2026年内容营销的关键趋势与技术驱动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1"/>
          <p:cNvSpPr txBox="1"/>
          <p:nvPr/>
        </p:nvSpPr>
        <p:spPr>
          <a:xfrm rot="0" flipH="0" flipV="0">
            <a:off x="5440484" y="1989116"/>
            <a:ext cx="690502" cy="4868884"/>
          </a:xfrm>
          <a:custGeom>
            <a:avLst/>
            <a:gdLst>
              <a:gd name="T0" fmla="*/ 225 w 449"/>
              <a:gd name="T1" fmla="*/ 0 h 3166"/>
              <a:gd name="T2" fmla="*/ 0 w 449"/>
              <a:gd name="T3" fmla="*/ 242 h 3166"/>
              <a:gd name="T4" fmla="*/ 127 w 449"/>
              <a:gd name="T5" fmla="*/ 242 h 3166"/>
              <a:gd name="T6" fmla="*/ 127 w 449"/>
              <a:gd name="T7" fmla="*/ 3166 h 3166"/>
              <a:gd name="T8" fmla="*/ 318 w 449"/>
              <a:gd name="T9" fmla="*/ 3166 h 3166"/>
              <a:gd name="T10" fmla="*/ 318 w 449"/>
              <a:gd name="T11" fmla="*/ 242 h 3166"/>
              <a:gd name="T12" fmla="*/ 449 w 449"/>
              <a:gd name="T13" fmla="*/ 242 h 3166"/>
              <a:gd name="T14" fmla="*/ 225 w 449"/>
              <a:gd name="T15" fmla="*/ 0 h 3166"/>
            </a:gdLst>
            <a:rect l="0" t="0" r="r" b="b"/>
            <a:pathLst>
              <a:path w="449" h="3166">
                <a:moveTo>
                  <a:pt x="225" y="0"/>
                </a:moveTo>
                <a:lnTo>
                  <a:pt x="0" y="242"/>
                </a:lnTo>
                <a:lnTo>
                  <a:pt x="127" y="242"/>
                </a:lnTo>
                <a:lnTo>
                  <a:pt x="127" y="3166"/>
                </a:lnTo>
                <a:lnTo>
                  <a:pt x="318" y="3166"/>
                </a:lnTo>
                <a:lnTo>
                  <a:pt x="318" y="242"/>
                </a:lnTo>
                <a:lnTo>
                  <a:pt x="449" y="242"/>
                </a:lnTo>
                <a:lnTo>
                  <a:pt x="225" y="0"/>
                </a:lnTo>
              </a:path>
            </a:pathLst>
          </a:custGeom>
          <a:solidFill>
            <a:schemeClr val="accent1"/>
          </a:solidFill>
          <a:ln w="9525" cap="sq">
            <a:noFill/>
            <a:round/>
            <a:headEnd/>
            <a:tailE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isheji-2"/>
          <p:cNvSpPr txBox="1"/>
          <p:nvPr/>
        </p:nvSpPr>
        <p:spPr>
          <a:xfrm rot="0" flipH="0" flipV="0">
            <a:off x="5258248" y="3174810"/>
            <a:ext cx="3186458" cy="3683190"/>
          </a:xfrm>
          <a:custGeom>
            <a:avLst/>
            <a:gdLst>
              <a:gd name="T0" fmla="*/ 1380 w 1562"/>
              <a:gd name="T1" fmla="*/ 0 h 1805"/>
              <a:gd name="T2" fmla="*/ 1380 w 1562"/>
              <a:gd name="T3" fmla="*/ 93 h 1805"/>
              <a:gd name="T4" fmla="*/ 865 w 1562"/>
              <a:gd name="T5" fmla="*/ 93 h 1805"/>
              <a:gd name="T6" fmla="*/ 120 w 1562"/>
              <a:gd name="T7" fmla="*/ 468 h 1805"/>
              <a:gd name="T8" fmla="*/ 0 w 1562"/>
              <a:gd name="T9" fmla="*/ 843 h 1805"/>
              <a:gd name="T10" fmla="*/ 0 w 1562"/>
              <a:gd name="T11" fmla="*/ 844 h 1805"/>
              <a:gd name="T12" fmla="*/ 0 w 1562"/>
              <a:gd name="T13" fmla="*/ 1805 h 1805"/>
              <a:gd name="T14" fmla="*/ 144 w 1562"/>
              <a:gd name="T15" fmla="*/ 1805 h 1805"/>
              <a:gd name="T16" fmla="*/ 144 w 1562"/>
              <a:gd name="T17" fmla="*/ 848 h 1805"/>
              <a:gd name="T18" fmla="*/ 246 w 1562"/>
              <a:gd name="T19" fmla="*/ 538 h 1805"/>
              <a:gd name="T20" fmla="*/ 865 w 1562"/>
              <a:gd name="T21" fmla="*/ 237 h 1805"/>
              <a:gd name="T22" fmla="*/ 1380 w 1562"/>
              <a:gd name="T23" fmla="*/ 237 h 1805"/>
              <a:gd name="T24" fmla="*/ 1380 w 1562"/>
              <a:gd name="T25" fmla="*/ 338 h 1805"/>
              <a:gd name="T26" fmla="*/ 1562 w 1562"/>
              <a:gd name="T27" fmla="*/ 169 h 1805"/>
              <a:gd name="T28" fmla="*/ 1380 w 1562"/>
              <a:gd name="T29" fmla="*/ 0 h 1805"/>
            </a:gdLst>
            <a:rect l="0" t="0" r="r" b="b"/>
            <a:pathLst>
              <a:path w="1562" h="1805">
                <a:moveTo>
                  <a:pt x="1380" y="0"/>
                </a:moveTo>
                <a:cubicBezTo>
                  <a:pt x="1380" y="93"/>
                  <a:pt x="1380" y="93"/>
                  <a:pt x="1380" y="93"/>
                </a:cubicBezTo>
                <a:cubicBezTo>
                  <a:pt x="865" y="93"/>
                  <a:pt x="865" y="93"/>
                  <a:pt x="865" y="93"/>
                </a:cubicBezTo>
                <a:cubicBezTo>
                  <a:pt x="437" y="93"/>
                  <a:pt x="224" y="298"/>
                  <a:pt x="120" y="468"/>
                </a:cubicBezTo>
                <a:cubicBezTo>
                  <a:pt x="9" y="652"/>
                  <a:pt x="0" y="835"/>
                  <a:pt x="0" y="843"/>
                </a:cubicBezTo>
                <a:cubicBezTo>
                  <a:pt x="0" y="844"/>
                  <a:pt x="0" y="844"/>
                  <a:pt x="0" y="844"/>
                </a:cubicBezTo>
                <a:cubicBezTo>
                  <a:pt x="0" y="1805"/>
                  <a:pt x="0" y="1805"/>
                  <a:pt x="0" y="1805"/>
                </a:cubicBezTo>
                <a:cubicBezTo>
                  <a:pt x="144" y="1805"/>
                  <a:pt x="144" y="1805"/>
                  <a:pt x="144" y="1805"/>
                </a:cubicBezTo>
                <a:cubicBezTo>
                  <a:pt x="144" y="848"/>
                  <a:pt x="144" y="848"/>
                  <a:pt x="144" y="848"/>
                </a:cubicBezTo>
                <a:cubicBezTo>
                  <a:pt x="144" y="833"/>
                  <a:pt x="157" y="683"/>
                  <a:pt x="246" y="538"/>
                </a:cubicBezTo>
                <a:cubicBezTo>
                  <a:pt x="369" y="339"/>
                  <a:pt x="577" y="237"/>
                  <a:pt x="865" y="237"/>
                </a:cubicBezTo>
                <a:cubicBezTo>
                  <a:pt x="1380" y="237"/>
                  <a:pt x="1380" y="237"/>
                  <a:pt x="1380" y="237"/>
                </a:cubicBezTo>
                <a:cubicBezTo>
                  <a:pt x="1380" y="338"/>
                  <a:pt x="1380" y="338"/>
                  <a:pt x="1380" y="338"/>
                </a:cubicBezTo>
                <a:cubicBezTo>
                  <a:pt x="1562" y="169"/>
                  <a:pt x="1562" y="169"/>
                  <a:pt x="1562" y="169"/>
                </a:cubicBezTo>
                <a:cubicBezTo>
                  <a:pt x="1380" y="0"/>
                  <a:pt x="1380" y="0"/>
                  <a:pt x="1380" y="0"/>
                </a:cubicBezTo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isheji-3"/>
          <p:cNvSpPr txBox="1"/>
          <p:nvPr/>
        </p:nvSpPr>
        <p:spPr>
          <a:xfrm rot="0" flipH="0" flipV="0">
            <a:off x="6130986" y="4573980"/>
            <a:ext cx="1376391" cy="2865045"/>
          </a:xfrm>
          <a:custGeom>
            <a:avLst/>
            <a:gdLst>
              <a:gd name="T0" fmla="*/ 492 w 675"/>
              <a:gd name="T1" fmla="*/ 0 h 1404"/>
              <a:gd name="T2" fmla="*/ 492 w 675"/>
              <a:gd name="T3" fmla="*/ 88 h 1404"/>
              <a:gd name="T4" fmla="*/ 100 w 675"/>
              <a:gd name="T5" fmla="*/ 234 h 1404"/>
              <a:gd name="T6" fmla="*/ 2 w 675"/>
              <a:gd name="T7" fmla="*/ 394 h 1404"/>
              <a:gd name="T8" fmla="*/ 0 w 675"/>
              <a:gd name="T9" fmla="*/ 402 h 1404"/>
              <a:gd name="T10" fmla="*/ 0 w 675"/>
              <a:gd name="T11" fmla="*/ 1404 h 1404"/>
              <a:gd name="T12" fmla="*/ 144 w 675"/>
              <a:gd name="T13" fmla="*/ 1404 h 1404"/>
              <a:gd name="T14" fmla="*/ 144 w 675"/>
              <a:gd name="T15" fmla="*/ 421 h 1404"/>
              <a:gd name="T16" fmla="*/ 492 w 675"/>
              <a:gd name="T17" fmla="*/ 233 h 1404"/>
              <a:gd name="T18" fmla="*/ 492 w 675"/>
              <a:gd name="T19" fmla="*/ 339 h 1404"/>
              <a:gd name="T20" fmla="*/ 675 w 675"/>
              <a:gd name="T21" fmla="*/ 169 h 1404"/>
              <a:gd name="T22" fmla="*/ 492 w 675"/>
              <a:gd name="T23" fmla="*/ 0 h 1404"/>
            </a:gdLst>
            <a:rect l="0" t="0" r="r" b="b"/>
            <a:pathLst>
              <a:path w="675" h="1404">
                <a:moveTo>
                  <a:pt x="492" y="0"/>
                </a:moveTo>
                <a:cubicBezTo>
                  <a:pt x="492" y="88"/>
                  <a:pt x="492" y="88"/>
                  <a:pt x="492" y="88"/>
                </a:cubicBezTo>
                <a:cubicBezTo>
                  <a:pt x="284" y="95"/>
                  <a:pt x="165" y="170"/>
                  <a:pt x="100" y="234"/>
                </a:cubicBezTo>
                <a:cubicBezTo>
                  <a:pt x="23" y="309"/>
                  <a:pt x="4" y="385"/>
                  <a:pt x="2" y="394"/>
                </a:cubicBezTo>
                <a:cubicBezTo>
                  <a:pt x="0" y="402"/>
                  <a:pt x="0" y="402"/>
                  <a:pt x="0" y="402"/>
                </a:cubicBezTo>
                <a:cubicBezTo>
                  <a:pt x="0" y="1404"/>
                  <a:pt x="0" y="1404"/>
                  <a:pt x="0" y="1404"/>
                </a:cubicBezTo>
                <a:cubicBezTo>
                  <a:pt x="144" y="1404"/>
                  <a:pt x="144" y="1404"/>
                  <a:pt x="144" y="1404"/>
                </a:cubicBezTo>
                <a:cubicBezTo>
                  <a:pt x="144" y="421"/>
                  <a:pt x="144" y="421"/>
                  <a:pt x="144" y="421"/>
                </a:cubicBezTo>
                <a:cubicBezTo>
                  <a:pt x="156" y="387"/>
                  <a:pt x="224" y="242"/>
                  <a:pt x="492" y="233"/>
                </a:cubicBezTo>
                <a:cubicBezTo>
                  <a:pt x="492" y="339"/>
                  <a:pt x="492" y="339"/>
                  <a:pt x="492" y="339"/>
                </a:cubicBezTo>
                <a:cubicBezTo>
                  <a:pt x="675" y="169"/>
                  <a:pt x="675" y="169"/>
                  <a:pt x="675" y="169"/>
                </a:cubicBezTo>
                <a:cubicBezTo>
                  <a:pt x="492" y="0"/>
                  <a:pt x="492" y="0"/>
                  <a:pt x="492" y="0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isheji-4"/>
          <p:cNvSpPr txBox="1"/>
          <p:nvPr/>
        </p:nvSpPr>
        <p:spPr>
          <a:xfrm rot="0" flipH="0" flipV="0">
            <a:off x="4087931" y="4008881"/>
            <a:ext cx="2763546" cy="2915794"/>
          </a:xfrm>
          <a:custGeom>
            <a:avLst/>
            <a:gdLst>
              <a:gd name="T0" fmla="*/ 183 w 1355"/>
              <a:gd name="T1" fmla="*/ 0 h 1429"/>
              <a:gd name="T2" fmla="*/ 0 w 1355"/>
              <a:gd name="T3" fmla="*/ 169 h 1429"/>
              <a:gd name="T4" fmla="*/ 183 w 1355"/>
              <a:gd name="T5" fmla="*/ 339 h 1429"/>
              <a:gd name="T6" fmla="*/ 183 w 1355"/>
              <a:gd name="T7" fmla="*/ 245 h 1429"/>
              <a:gd name="T8" fmla="*/ 628 w 1355"/>
              <a:gd name="T9" fmla="*/ 245 h 1429"/>
              <a:gd name="T10" fmla="*/ 1135 w 1355"/>
              <a:gd name="T11" fmla="*/ 526 h 1429"/>
              <a:gd name="T12" fmla="*/ 1211 w 1355"/>
              <a:gd name="T13" fmla="*/ 822 h 1429"/>
              <a:gd name="T14" fmla="*/ 1211 w 1355"/>
              <a:gd name="T15" fmla="*/ 1429 h 1429"/>
              <a:gd name="T16" fmla="*/ 1355 w 1355"/>
              <a:gd name="T17" fmla="*/ 1429 h 1429"/>
              <a:gd name="T18" fmla="*/ 1355 w 1355"/>
              <a:gd name="T19" fmla="*/ 822 h 1429"/>
              <a:gd name="T20" fmla="*/ 1266 w 1355"/>
              <a:gd name="T21" fmla="*/ 465 h 1429"/>
              <a:gd name="T22" fmla="*/ 628 w 1355"/>
              <a:gd name="T23" fmla="*/ 101 h 1429"/>
              <a:gd name="T24" fmla="*/ 183 w 1355"/>
              <a:gd name="T25" fmla="*/ 101 h 1429"/>
              <a:gd name="T26" fmla="*/ 183 w 1355"/>
              <a:gd name="T27" fmla="*/ 0 h 1429"/>
            </a:gdLst>
            <a:rect l="0" t="0" r="r" b="b"/>
            <a:pathLst>
              <a:path w="1355" h="1429">
                <a:moveTo>
                  <a:pt x="183" y="0"/>
                </a:moveTo>
                <a:cubicBezTo>
                  <a:pt x="0" y="169"/>
                  <a:pt x="0" y="169"/>
                  <a:pt x="0" y="169"/>
                </a:cubicBezTo>
                <a:cubicBezTo>
                  <a:pt x="183" y="339"/>
                  <a:pt x="183" y="339"/>
                  <a:pt x="183" y="339"/>
                </a:cubicBezTo>
                <a:cubicBezTo>
                  <a:pt x="183" y="245"/>
                  <a:pt x="183" y="245"/>
                  <a:pt x="183" y="245"/>
                </a:cubicBezTo>
                <a:cubicBezTo>
                  <a:pt x="628" y="245"/>
                  <a:pt x="628" y="245"/>
                  <a:pt x="628" y="245"/>
                </a:cubicBezTo>
                <a:cubicBezTo>
                  <a:pt x="869" y="245"/>
                  <a:pt x="1039" y="340"/>
                  <a:pt x="1135" y="526"/>
                </a:cubicBezTo>
                <a:cubicBezTo>
                  <a:pt x="1210" y="671"/>
                  <a:pt x="1211" y="821"/>
                  <a:pt x="1211" y="822"/>
                </a:cubicBezTo>
                <a:cubicBezTo>
                  <a:pt x="1211" y="1429"/>
                  <a:pt x="1211" y="1429"/>
                  <a:pt x="1211" y="1429"/>
                </a:cubicBezTo>
                <a:cubicBezTo>
                  <a:pt x="1355" y="1429"/>
                  <a:pt x="1355" y="1429"/>
                  <a:pt x="1355" y="1429"/>
                </a:cubicBezTo>
                <a:cubicBezTo>
                  <a:pt x="1355" y="822"/>
                  <a:pt x="1355" y="822"/>
                  <a:pt x="1355" y="822"/>
                </a:cubicBezTo>
                <a:cubicBezTo>
                  <a:pt x="1355" y="815"/>
                  <a:pt x="1354" y="641"/>
                  <a:pt x="1266" y="465"/>
                </a:cubicBezTo>
                <a:cubicBezTo>
                  <a:pt x="1182" y="299"/>
                  <a:pt x="1004" y="101"/>
                  <a:pt x="628" y="101"/>
                </a:cubicBezTo>
                <a:cubicBezTo>
                  <a:pt x="183" y="101"/>
                  <a:pt x="183" y="101"/>
                  <a:pt x="183" y="101"/>
                </a:cubicBezTo>
                <a:cubicBezTo>
                  <a:pt x="183" y="0"/>
                  <a:pt x="183" y="0"/>
                  <a:pt x="183" y="0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isheji-6"/>
          <p:cNvSpPr txBox="1"/>
          <p:nvPr/>
        </p:nvSpPr>
        <p:spPr>
          <a:xfrm rot="0" flipH="0" flipV="0">
            <a:off x="3138862" y="1533426"/>
            <a:ext cx="2154012" cy="6416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个性化内容自动生成</a:t>
            </a:r>
            <a:endParaRPr kumimoji="1" lang="zh-CN" altLang="en-US"/>
          </a:p>
        </p:txBody>
      </p:sp>
      <p:sp>
        <p:nvSpPr>
          <p:cNvPr id="8" name="isheji-7"/>
          <p:cNvSpPr txBox="1"/>
          <p:nvPr/>
        </p:nvSpPr>
        <p:spPr>
          <a:xfrm rot="0" flipH="0" flipV="0">
            <a:off x="2670312" y="2175390"/>
            <a:ext cx="2622561" cy="1191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25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到2026年，AI将能基于用户行为、偏好和上下文实时生成高度个性化的博客、邮件或社交媒体内容，显著提升转化率与用户粘性。</a:t>
            </a:r>
            <a:endParaRPr kumimoji="1" lang="zh-CN" altLang="en-US"/>
          </a:p>
        </p:txBody>
      </p:sp>
      <p:sp>
        <p:nvSpPr>
          <p:cNvPr id="9" name="isheji-8"/>
          <p:cNvSpPr txBox="1"/>
          <p:nvPr/>
        </p:nvSpPr>
        <p:spPr>
          <a:xfrm rot="0" flipH="0" flipV="0">
            <a:off x="1750360" y="3580909"/>
            <a:ext cx="2154012" cy="6416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内容质量与品牌调性校准</a:t>
            </a:r>
            <a:endParaRPr kumimoji="1" lang="zh-CN" altLang="en-US"/>
          </a:p>
        </p:txBody>
      </p:sp>
      <p:sp>
        <p:nvSpPr>
          <p:cNvPr id="10" name="isheji-9"/>
          <p:cNvSpPr txBox="1"/>
          <p:nvPr/>
        </p:nvSpPr>
        <p:spPr>
          <a:xfrm rot="0" flipH="0" flipV="0">
            <a:off x="1559760" y="4222873"/>
            <a:ext cx="2344611" cy="1191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25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先进的自然语言模型已能学习企业历史内容风格，并在生成新内容时自动匹配品牌语调、价值观与合规要求，确保一致性。</a:t>
            </a:r>
            <a:endParaRPr kumimoji="1" lang="zh-CN" altLang="en-US"/>
          </a:p>
        </p:txBody>
      </p:sp>
      <p:sp>
        <p:nvSpPr>
          <p:cNvPr id="11" name="isheji-10"/>
          <p:cNvSpPr txBox="1"/>
          <p:nvPr/>
        </p:nvSpPr>
        <p:spPr>
          <a:xfrm rot="0" flipH="0" flipV="0">
            <a:off x="8680361" y="2388706"/>
            <a:ext cx="2154012" cy="6416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多模态内容协同创作</a:t>
            </a:r>
            <a:endParaRPr kumimoji="1" lang="zh-CN" altLang="en-US"/>
          </a:p>
        </p:txBody>
      </p:sp>
      <p:sp>
        <p:nvSpPr>
          <p:cNvPr id="12" name="isheji-11"/>
          <p:cNvSpPr txBox="1"/>
          <p:nvPr/>
        </p:nvSpPr>
        <p:spPr>
          <a:xfrm rot="0" flipH="0" flipV="0">
            <a:off x="8680360" y="3030670"/>
            <a:ext cx="2622561" cy="1191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5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AI工具将同步处理文本、图像、音频与视频，实现跨媒介内容的一体化生产，例如自动为一篇产品介绍生成配套短视频与播客脚本。</a:t>
            </a:r>
            <a:endParaRPr kumimoji="1" lang="zh-CN" altLang="en-US"/>
          </a:p>
        </p:txBody>
      </p:sp>
      <p:sp>
        <p:nvSpPr>
          <p:cNvPr id="13" name="isheji-12"/>
          <p:cNvSpPr txBox="1"/>
          <p:nvPr/>
        </p:nvSpPr>
        <p:spPr>
          <a:xfrm rot="0" flipH="0" flipV="0">
            <a:off x="7687149" y="4403848"/>
            <a:ext cx="2154012" cy="6416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实时内容优化闭环</a:t>
            </a:r>
            <a:endParaRPr kumimoji="1" lang="zh-CN" altLang="en-US"/>
          </a:p>
        </p:txBody>
      </p:sp>
      <p:sp>
        <p:nvSpPr>
          <p:cNvPr id="14" name="isheji-13"/>
          <p:cNvSpPr txBox="1"/>
          <p:nvPr/>
        </p:nvSpPr>
        <p:spPr>
          <a:xfrm rot="0" flipH="0" flipV="0">
            <a:off x="7687150" y="5045812"/>
            <a:ext cx="2622561" cy="1191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5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借助AI分析内容表现数据，系统可自动调整标题、关键词甚至结构，在发布后持续优化内容效果，形成“发布—反馈—迭代”闭环。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AI与生成式内容的深度融合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041866" y="1237262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3241932" y="1437327"/>
            <a:ext cx="319871" cy="319871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417433" y="1237262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608106" y="1427911"/>
            <a:ext cx="338652" cy="338702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417433" y="3860280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623625" y="4060345"/>
            <a:ext cx="307616" cy="319871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041866" y="3860280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245530" y="4050929"/>
            <a:ext cx="312674" cy="338702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049747" y="2064294"/>
            <a:ext cx="4704238" cy="50351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语义搜索主导用户发现路径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049747" y="2578563"/>
            <a:ext cx="4704238" cy="1119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Google、百度等引擎全面转向语义理解，内容需围绕用户意图而非关键词堆砌构建，强调问题解答与场景覆盖能力。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425315" y="4689040"/>
            <a:ext cx="4704238" cy="50351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语音与视觉搜索内容适配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425315" y="5203309"/>
            <a:ext cx="4704238" cy="1119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随着智能音箱与AR设备普及，内容需适配语音问答格式及图像识别需求，例如提供简洁口语化回答或可被视觉算法解析的图文布局。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425315" y="2064294"/>
            <a:ext cx="4704238" cy="50351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社交平台内嵌搜索崛起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425315" y="2578563"/>
            <a:ext cx="4704238" cy="1119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抖音、小红书等平台成为新一代“搜索引擎”，用户直接在应用内查找解决方案，倒逼企业优化平台专属内容策略。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049747" y="4689040"/>
            <a:ext cx="4704238" cy="50351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零点击搜索下的内容摘要竞争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049747" y="5203309"/>
            <a:ext cx="4704238" cy="1119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越来越多查询结果直接在搜索页展示答案，企业必须优化内容结构（如FAQ、结构化数据）以抢占摘要位，获取曝光。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搜索与内容分发机制的结构性变革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59930207Z53112008","ReservedCode1":"{\"SecurityData\":{\"Type\":\"TC260PG\",\"Version\":1,\"PubSD\":[{\"Type\":\"DS\",\"AlgID\":\"1.2.156.10197.1.501\",\"TBSData\":{\"Type\":\"LabelMataData\"},\"Signature\":\"304402207a33d2d5a406a3da84c82a4b5e4072ba9ccda489423585e6e7a78f3a424e57e9022036838848655456e4b97f373ffafbbfc26dd41bc2f869f737a6c4c573d1414bbc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59930207Z53112008","ReservedCode2":"{\"SecurityData\":{\"Type\":\"TC260PG\",\"Version\":1,\"PubSD\":[{\"Type\":\"DS\",\"AlgID\":\"1.2.156.10197.1.501\",\"TBSData\":{\"Type\":\"LabelMataData\"},\"Signature\":\"3045022047e61a3996c421a5d285b27de101908c8daa0584f032d3fb40342a76e23c5a92022100b138f3dadf2c8cd4c760807cbcf2583c4d99aa48cd7606c2833949a1213ae6c8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