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OPPOSans H"/>
      <p:regular r:id="rId20"/>
    </p:embeddedFont>
    <p:embeddedFont>
      <p:font typeface="Source Han Sans CN Bold"/>
      <p:regular r:id="rId21"/>
    </p:embeddedFont>
    <p:embeddedFont>
      <p:font typeface="Source Han Sans"/>
      <p:regular r:id="rId22"/>
    </p:embeddedFont>
    <p:embeddedFont>
      <p:font typeface="OPPOSans B"/>
      <p:regular r:id="rId23"/>
    </p:embeddedFont>
    <p:embeddedFont>
      <p:font typeface="OPPOSans R"/>
      <p:regular r:id="rId24"/>
    </p:embeddedFont>
    <p:embeddedFont>
      <p:font typeface="Source Han Sans CN Regular"/>
      <p:regular r:id="rId25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font" Target="fonts/font1.fntdata"/>
<Relationship Id="rId21" Type="http://schemas.openxmlformats.org/officeDocument/2006/relationships/font" Target="fonts/font6.fntdata"/>
<Relationship Id="rId22" Type="http://schemas.openxmlformats.org/officeDocument/2006/relationships/font" Target="fonts/font2.fntdata"/>
<Relationship Id="rId23" Type="http://schemas.openxmlformats.org/officeDocument/2006/relationships/font" Target="fonts/font5.fntdata"/>
<Relationship Id="rId24" Type="http://schemas.openxmlformats.org/officeDocument/2006/relationships/font" Target="fonts/font4.fntdata"/>
<Relationship Id="rId25" Type="http://schemas.openxmlformats.org/officeDocument/2006/relationships/font" Target="fonts/font3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23052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889000" y="797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07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2026年在线免费学习数字营销的最佳方式！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601341" y="1155118"/>
            <a:ext cx="3917557" cy="6206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整合项目成果形成数字营销作品集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601342" y="1819831"/>
            <a:ext cx="3917557" cy="1303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将个人网站、社交媒体运营报告、广告测试结果等整理成PDF或在线作品集，展示从策略制定到执行落地的完整能力链。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45348" y="2729638"/>
            <a:ext cx="3917557" cy="6206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参与线上社区获取反馈与机会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71651" y="3388410"/>
            <a:ext cx="3917557" cy="1303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加入知乎数字营销话题或国内知识星球小组，分享经验、提问交流，不仅能获得改进建议，还可能发现实习或兼职机会。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601341" y="4254793"/>
            <a:ext cx="3917557" cy="6206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定期复盘并更新技能树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601343" y="4869071"/>
            <a:ext cx="3917557" cy="1303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每季度回顾学习进度与项目成效，对照行业新趋势（如AI营销工具、短视频算法变化）调整学习重点，确保技能始终与市场需求同步。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987553" y="1704875"/>
            <a:ext cx="1417052" cy="775193"/>
          </a:xfrm>
          <a:prstGeom prst="rightArrow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172652" y="1514819"/>
            <a:ext cx="1155309" cy="115530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269926" y="1612092"/>
            <a:ext cx="960761" cy="960759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486400" y="1828565"/>
            <a:ext cx="527814" cy="52781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4787395" y="3230030"/>
            <a:ext cx="1417052" cy="77519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0">
            <a:off x="5864039" y="3039974"/>
            <a:ext cx="1155309" cy="11553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5961313" y="3137247"/>
            <a:ext cx="960761" cy="960759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6177787" y="3373496"/>
            <a:ext cx="527812" cy="48826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987553" y="4755185"/>
            <a:ext cx="1417052" cy="775193"/>
          </a:xfrm>
          <a:prstGeom prst="rightArrow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172652" y="4565129"/>
            <a:ext cx="1155309" cy="115530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269926" y="4662402"/>
            <a:ext cx="960761" cy="960759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5486400" y="4911735"/>
            <a:ext cx="527814" cy="462093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构建作品集与持续迭代能力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实战项目与社区参与方法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"/>
          <p:cNvSpPr txBox="1"/>
          <p:nvPr/>
        </p:nvSpPr>
        <p:spPr>
          <a:xfrm rot="16200000" flipH="0" flipV="0">
            <a:off x="5474172" y="3269450"/>
            <a:ext cx="1243656" cy="1663536"/>
          </a:xfrm>
          <a:custGeom>
            <a:avLst/>
            <a:gdLst>
              <a:gd name="T0" fmla="*/ 0 w 4668"/>
              <a:gd name="T1" fmla="*/ 1562 h 6244"/>
              <a:gd name="T2" fmla="*/ 1684 w 4668"/>
              <a:gd name="T3" fmla="*/ 1567 h 6244"/>
              <a:gd name="T4" fmla="*/ 1908 w 4668"/>
              <a:gd name="T5" fmla="*/ 1603 h 6244"/>
              <a:gd name="T6" fmla="*/ 2121 w 4668"/>
              <a:gd name="T7" fmla="*/ 1670 h 6244"/>
              <a:gd name="T8" fmla="*/ 2321 w 4668"/>
              <a:gd name="T9" fmla="*/ 1766 h 6244"/>
              <a:gd name="T10" fmla="*/ 2503 w 4668"/>
              <a:gd name="T11" fmla="*/ 1887 h 6244"/>
              <a:gd name="T12" fmla="*/ 2667 w 4668"/>
              <a:gd name="T13" fmla="*/ 2034 h 6244"/>
              <a:gd name="T14" fmla="*/ 2808 w 4668"/>
              <a:gd name="T15" fmla="*/ 2202 h 6244"/>
              <a:gd name="T16" fmla="*/ 2925 w 4668"/>
              <a:gd name="T17" fmla="*/ 2390 h 6244"/>
              <a:gd name="T18" fmla="*/ 3016 w 4668"/>
              <a:gd name="T19" fmla="*/ 2594 h 6244"/>
              <a:gd name="T20" fmla="*/ 3077 w 4668"/>
              <a:gd name="T21" fmla="*/ 2813 h 6244"/>
              <a:gd name="T22" fmla="*/ 3106 w 4668"/>
              <a:gd name="T23" fmla="*/ 3044 h 6244"/>
              <a:gd name="T24" fmla="*/ 3100 w 4668"/>
              <a:gd name="T25" fmla="*/ 3282 h 6244"/>
              <a:gd name="T26" fmla="*/ 3059 w 4668"/>
              <a:gd name="T27" fmla="*/ 3510 h 6244"/>
              <a:gd name="T28" fmla="*/ 2986 w 4668"/>
              <a:gd name="T29" fmla="*/ 3727 h 6244"/>
              <a:gd name="T30" fmla="*/ 2883 w 4668"/>
              <a:gd name="T31" fmla="*/ 3929 h 6244"/>
              <a:gd name="T32" fmla="*/ 2754 w 4668"/>
              <a:gd name="T33" fmla="*/ 4112 h 6244"/>
              <a:gd name="T34" fmla="*/ 2600 w 4668"/>
              <a:gd name="T35" fmla="*/ 4275 h 6244"/>
              <a:gd name="T36" fmla="*/ 2422 w 4668"/>
              <a:gd name="T37" fmla="*/ 4415 h 6244"/>
              <a:gd name="T38" fmla="*/ 2226 w 4668"/>
              <a:gd name="T39" fmla="*/ 4528 h 6244"/>
              <a:gd name="T40" fmla="*/ 2013 w 4668"/>
              <a:gd name="T41" fmla="*/ 4612 h 6244"/>
              <a:gd name="T42" fmla="*/ 1785 w 4668"/>
              <a:gd name="T43" fmla="*/ 4665 h 6244"/>
              <a:gd name="T44" fmla="*/ 1601 w 4668"/>
              <a:gd name="T45" fmla="*/ 4682 h 6244"/>
              <a:gd name="T46" fmla="*/ 1529 w 4668"/>
              <a:gd name="T47" fmla="*/ 4682 h 6244"/>
              <a:gd name="T48" fmla="*/ 1529 w 4668"/>
              <a:gd name="T49" fmla="*/ 6244 h 6244"/>
              <a:gd name="T50" fmla="*/ 1594 w 4668"/>
              <a:gd name="T51" fmla="*/ 6244 h 6244"/>
              <a:gd name="T52" fmla="*/ 1660 w 4668"/>
              <a:gd name="T53" fmla="*/ 6242 h 6244"/>
              <a:gd name="T54" fmla="*/ 1864 w 4668"/>
              <a:gd name="T55" fmla="*/ 6228 h 6244"/>
              <a:gd name="T56" fmla="*/ 2330 w 4668"/>
              <a:gd name="T57" fmla="*/ 6145 h 6244"/>
              <a:gd name="T58" fmla="*/ 2766 w 4668"/>
              <a:gd name="T59" fmla="*/ 5997 h 6244"/>
              <a:gd name="T60" fmla="*/ 3171 w 4668"/>
              <a:gd name="T61" fmla="*/ 5789 h 6244"/>
              <a:gd name="T62" fmla="*/ 3538 w 4668"/>
              <a:gd name="T63" fmla="*/ 5526 h 6244"/>
              <a:gd name="T64" fmla="*/ 3862 w 4668"/>
              <a:gd name="T65" fmla="*/ 5216 h 6244"/>
              <a:gd name="T66" fmla="*/ 4138 w 4668"/>
              <a:gd name="T67" fmla="*/ 4862 h 6244"/>
              <a:gd name="T68" fmla="*/ 4363 w 4668"/>
              <a:gd name="T69" fmla="*/ 4470 h 6244"/>
              <a:gd name="T70" fmla="*/ 4529 w 4668"/>
              <a:gd name="T71" fmla="*/ 4046 h 6244"/>
              <a:gd name="T72" fmla="*/ 4633 w 4668"/>
              <a:gd name="T73" fmla="*/ 3596 h 6244"/>
              <a:gd name="T74" fmla="*/ 4668 w 4668"/>
              <a:gd name="T75" fmla="*/ 3125 h 6244"/>
              <a:gd name="T76" fmla="*/ 4634 w 4668"/>
              <a:gd name="T77" fmla="*/ 2655 h 6244"/>
              <a:gd name="T78" fmla="*/ 4533 w 4668"/>
              <a:gd name="T79" fmla="*/ 2210 h 6244"/>
              <a:gd name="T80" fmla="*/ 4373 w 4668"/>
              <a:gd name="T81" fmla="*/ 1794 h 6244"/>
              <a:gd name="T82" fmla="*/ 4156 w 4668"/>
              <a:gd name="T83" fmla="*/ 1408 h 6244"/>
              <a:gd name="T84" fmla="*/ 3891 w 4668"/>
              <a:gd name="T85" fmla="*/ 1059 h 6244"/>
              <a:gd name="T86" fmla="*/ 3579 w 4668"/>
              <a:gd name="T87" fmla="*/ 752 h 6244"/>
              <a:gd name="T88" fmla="*/ 3228 w 4668"/>
              <a:gd name="T89" fmla="*/ 491 h 6244"/>
              <a:gd name="T90" fmla="*/ 2843 w 4668"/>
              <a:gd name="T91" fmla="*/ 281 h 6244"/>
              <a:gd name="T92" fmla="*/ 2428 w 4668"/>
              <a:gd name="T93" fmla="*/ 126 h 6244"/>
              <a:gd name="T94" fmla="*/ 1988 w 4668"/>
              <a:gd name="T95" fmla="*/ 30 h 6244"/>
              <a:gd name="T96" fmla="*/ 1529 w 4668"/>
              <a:gd name="T97" fmla="*/ 0 h 6244"/>
            </a:gdLst>
            <a:rect l="0" t="0" r="r" b="b"/>
            <a:pathLst>
              <a:path w="4668" h="6244">
                <a:moveTo>
                  <a:pt x="1529" y="0"/>
                </a:moveTo>
                <a:lnTo>
                  <a:pt x="0" y="0"/>
                </a:lnTo>
                <a:lnTo>
                  <a:pt x="0" y="1562"/>
                </a:lnTo>
                <a:lnTo>
                  <a:pt x="1529" y="1562"/>
                </a:lnTo>
                <a:lnTo>
                  <a:pt x="1607" y="1562"/>
                </a:lnTo>
                <a:lnTo>
                  <a:pt x="1684" y="1567"/>
                </a:lnTo>
                <a:lnTo>
                  <a:pt x="1760" y="1575"/>
                </a:lnTo>
                <a:lnTo>
                  <a:pt x="1834" y="1587"/>
                </a:lnTo>
                <a:lnTo>
                  <a:pt x="1908" y="1603"/>
                </a:lnTo>
                <a:lnTo>
                  <a:pt x="1980" y="1622"/>
                </a:lnTo>
                <a:lnTo>
                  <a:pt x="2052" y="1644"/>
                </a:lnTo>
                <a:lnTo>
                  <a:pt x="2121" y="1670"/>
                </a:lnTo>
                <a:lnTo>
                  <a:pt x="2189" y="1699"/>
                </a:lnTo>
                <a:lnTo>
                  <a:pt x="2256" y="1731"/>
                </a:lnTo>
                <a:lnTo>
                  <a:pt x="2321" y="1766"/>
                </a:lnTo>
                <a:lnTo>
                  <a:pt x="2383" y="1804"/>
                </a:lnTo>
                <a:lnTo>
                  <a:pt x="2445" y="1844"/>
                </a:lnTo>
                <a:lnTo>
                  <a:pt x="2503" y="1887"/>
                </a:lnTo>
                <a:lnTo>
                  <a:pt x="2560" y="1934"/>
                </a:lnTo>
                <a:lnTo>
                  <a:pt x="2614" y="1983"/>
                </a:lnTo>
                <a:lnTo>
                  <a:pt x="2667" y="2034"/>
                </a:lnTo>
                <a:lnTo>
                  <a:pt x="2716" y="2088"/>
                </a:lnTo>
                <a:lnTo>
                  <a:pt x="2764" y="2144"/>
                </a:lnTo>
                <a:lnTo>
                  <a:pt x="2808" y="2202"/>
                </a:lnTo>
                <a:lnTo>
                  <a:pt x="2850" y="2263"/>
                </a:lnTo>
                <a:lnTo>
                  <a:pt x="2890" y="2325"/>
                </a:lnTo>
                <a:lnTo>
                  <a:pt x="2925" y="2390"/>
                </a:lnTo>
                <a:lnTo>
                  <a:pt x="2959" y="2456"/>
                </a:lnTo>
                <a:lnTo>
                  <a:pt x="2989" y="2524"/>
                </a:lnTo>
                <a:lnTo>
                  <a:pt x="3016" y="2594"/>
                </a:lnTo>
                <a:lnTo>
                  <a:pt x="3039" y="2664"/>
                </a:lnTo>
                <a:lnTo>
                  <a:pt x="3061" y="2738"/>
                </a:lnTo>
                <a:lnTo>
                  <a:pt x="3077" y="2813"/>
                </a:lnTo>
                <a:lnTo>
                  <a:pt x="3091" y="2888"/>
                </a:lnTo>
                <a:lnTo>
                  <a:pt x="3100" y="2966"/>
                </a:lnTo>
                <a:lnTo>
                  <a:pt x="3106" y="3044"/>
                </a:lnTo>
                <a:lnTo>
                  <a:pt x="3107" y="3124"/>
                </a:lnTo>
                <a:lnTo>
                  <a:pt x="3106" y="3203"/>
                </a:lnTo>
                <a:lnTo>
                  <a:pt x="3100" y="3282"/>
                </a:lnTo>
                <a:lnTo>
                  <a:pt x="3090" y="3360"/>
                </a:lnTo>
                <a:lnTo>
                  <a:pt x="3076" y="3436"/>
                </a:lnTo>
                <a:lnTo>
                  <a:pt x="3059" y="3510"/>
                </a:lnTo>
                <a:lnTo>
                  <a:pt x="3038" y="3584"/>
                </a:lnTo>
                <a:lnTo>
                  <a:pt x="3014" y="3657"/>
                </a:lnTo>
                <a:lnTo>
                  <a:pt x="2986" y="3727"/>
                </a:lnTo>
                <a:lnTo>
                  <a:pt x="2955" y="3796"/>
                </a:lnTo>
                <a:lnTo>
                  <a:pt x="2921" y="3863"/>
                </a:lnTo>
                <a:lnTo>
                  <a:pt x="2883" y="3929"/>
                </a:lnTo>
                <a:lnTo>
                  <a:pt x="2843" y="3992"/>
                </a:lnTo>
                <a:lnTo>
                  <a:pt x="2799" y="4053"/>
                </a:lnTo>
                <a:lnTo>
                  <a:pt x="2754" y="4112"/>
                </a:lnTo>
                <a:lnTo>
                  <a:pt x="2705" y="4169"/>
                </a:lnTo>
                <a:lnTo>
                  <a:pt x="2653" y="4224"/>
                </a:lnTo>
                <a:lnTo>
                  <a:pt x="2600" y="4275"/>
                </a:lnTo>
                <a:lnTo>
                  <a:pt x="2543" y="4324"/>
                </a:lnTo>
                <a:lnTo>
                  <a:pt x="2484" y="4371"/>
                </a:lnTo>
                <a:lnTo>
                  <a:pt x="2422" y="4415"/>
                </a:lnTo>
                <a:lnTo>
                  <a:pt x="2359" y="4456"/>
                </a:lnTo>
                <a:lnTo>
                  <a:pt x="2294" y="4494"/>
                </a:lnTo>
                <a:lnTo>
                  <a:pt x="2226" y="4528"/>
                </a:lnTo>
                <a:lnTo>
                  <a:pt x="2157" y="4560"/>
                </a:lnTo>
                <a:lnTo>
                  <a:pt x="2085" y="4588"/>
                </a:lnTo>
                <a:lnTo>
                  <a:pt x="2013" y="4612"/>
                </a:lnTo>
                <a:lnTo>
                  <a:pt x="1938" y="4633"/>
                </a:lnTo>
                <a:lnTo>
                  <a:pt x="1862" y="4651"/>
                </a:lnTo>
                <a:lnTo>
                  <a:pt x="1785" y="4665"/>
                </a:lnTo>
                <a:lnTo>
                  <a:pt x="1706" y="4675"/>
                </a:lnTo>
                <a:lnTo>
                  <a:pt x="1626" y="4681"/>
                </a:lnTo>
                <a:lnTo>
                  <a:pt x="1601" y="4682"/>
                </a:lnTo>
                <a:lnTo>
                  <a:pt x="1577" y="4682"/>
                </a:lnTo>
                <a:lnTo>
                  <a:pt x="1553" y="4682"/>
                </a:lnTo>
                <a:lnTo>
                  <a:pt x="1529" y="4682"/>
                </a:lnTo>
                <a:lnTo>
                  <a:pt x="0" y="4682"/>
                </a:lnTo>
                <a:lnTo>
                  <a:pt x="0" y="6244"/>
                </a:lnTo>
                <a:lnTo>
                  <a:pt x="1529" y="6244"/>
                </a:lnTo>
                <a:lnTo>
                  <a:pt x="1551" y="6244"/>
                </a:lnTo>
                <a:lnTo>
                  <a:pt x="1572" y="6244"/>
                </a:lnTo>
                <a:lnTo>
                  <a:pt x="1594" y="6244"/>
                </a:lnTo>
                <a:lnTo>
                  <a:pt x="1617" y="6243"/>
                </a:lnTo>
                <a:lnTo>
                  <a:pt x="1638" y="6243"/>
                </a:lnTo>
                <a:lnTo>
                  <a:pt x="1660" y="6242"/>
                </a:lnTo>
                <a:lnTo>
                  <a:pt x="1683" y="6241"/>
                </a:lnTo>
                <a:lnTo>
                  <a:pt x="1704" y="6241"/>
                </a:lnTo>
                <a:lnTo>
                  <a:pt x="1864" y="6228"/>
                </a:lnTo>
                <a:lnTo>
                  <a:pt x="2022" y="6208"/>
                </a:lnTo>
                <a:lnTo>
                  <a:pt x="2177" y="6180"/>
                </a:lnTo>
                <a:lnTo>
                  <a:pt x="2330" y="6145"/>
                </a:lnTo>
                <a:lnTo>
                  <a:pt x="2478" y="6102"/>
                </a:lnTo>
                <a:lnTo>
                  <a:pt x="2624" y="6053"/>
                </a:lnTo>
                <a:lnTo>
                  <a:pt x="2766" y="5997"/>
                </a:lnTo>
                <a:lnTo>
                  <a:pt x="2905" y="5934"/>
                </a:lnTo>
                <a:lnTo>
                  <a:pt x="3040" y="5864"/>
                </a:lnTo>
                <a:lnTo>
                  <a:pt x="3171" y="5789"/>
                </a:lnTo>
                <a:lnTo>
                  <a:pt x="3297" y="5707"/>
                </a:lnTo>
                <a:lnTo>
                  <a:pt x="3420" y="5620"/>
                </a:lnTo>
                <a:lnTo>
                  <a:pt x="3538" y="5526"/>
                </a:lnTo>
                <a:lnTo>
                  <a:pt x="3651" y="5428"/>
                </a:lnTo>
                <a:lnTo>
                  <a:pt x="3759" y="5324"/>
                </a:lnTo>
                <a:lnTo>
                  <a:pt x="3862" y="5216"/>
                </a:lnTo>
                <a:lnTo>
                  <a:pt x="3960" y="5102"/>
                </a:lnTo>
                <a:lnTo>
                  <a:pt x="4052" y="4984"/>
                </a:lnTo>
                <a:lnTo>
                  <a:pt x="4138" y="4862"/>
                </a:lnTo>
                <a:lnTo>
                  <a:pt x="4220" y="4735"/>
                </a:lnTo>
                <a:lnTo>
                  <a:pt x="4295" y="4604"/>
                </a:lnTo>
                <a:lnTo>
                  <a:pt x="4363" y="4470"/>
                </a:lnTo>
                <a:lnTo>
                  <a:pt x="4425" y="4332"/>
                </a:lnTo>
                <a:lnTo>
                  <a:pt x="4480" y="4191"/>
                </a:lnTo>
                <a:lnTo>
                  <a:pt x="4529" y="4046"/>
                </a:lnTo>
                <a:lnTo>
                  <a:pt x="4570" y="3899"/>
                </a:lnTo>
                <a:lnTo>
                  <a:pt x="4605" y="3749"/>
                </a:lnTo>
                <a:lnTo>
                  <a:pt x="4633" y="3596"/>
                </a:lnTo>
                <a:lnTo>
                  <a:pt x="4652" y="3441"/>
                </a:lnTo>
                <a:lnTo>
                  <a:pt x="4664" y="3285"/>
                </a:lnTo>
                <a:lnTo>
                  <a:pt x="4668" y="3125"/>
                </a:lnTo>
                <a:lnTo>
                  <a:pt x="4664" y="2965"/>
                </a:lnTo>
                <a:lnTo>
                  <a:pt x="4653" y="2809"/>
                </a:lnTo>
                <a:lnTo>
                  <a:pt x="4634" y="2655"/>
                </a:lnTo>
                <a:lnTo>
                  <a:pt x="4607" y="2505"/>
                </a:lnTo>
                <a:lnTo>
                  <a:pt x="4573" y="2356"/>
                </a:lnTo>
                <a:lnTo>
                  <a:pt x="4533" y="2210"/>
                </a:lnTo>
                <a:lnTo>
                  <a:pt x="4485" y="2068"/>
                </a:lnTo>
                <a:lnTo>
                  <a:pt x="4432" y="1929"/>
                </a:lnTo>
                <a:lnTo>
                  <a:pt x="4373" y="1794"/>
                </a:lnTo>
                <a:lnTo>
                  <a:pt x="4306" y="1661"/>
                </a:lnTo>
                <a:lnTo>
                  <a:pt x="4234" y="1533"/>
                </a:lnTo>
                <a:lnTo>
                  <a:pt x="4156" y="1408"/>
                </a:lnTo>
                <a:lnTo>
                  <a:pt x="4072" y="1288"/>
                </a:lnTo>
                <a:lnTo>
                  <a:pt x="3984" y="1171"/>
                </a:lnTo>
                <a:lnTo>
                  <a:pt x="3891" y="1059"/>
                </a:lnTo>
                <a:lnTo>
                  <a:pt x="3791" y="952"/>
                </a:lnTo>
                <a:lnTo>
                  <a:pt x="3688" y="849"/>
                </a:lnTo>
                <a:lnTo>
                  <a:pt x="3579" y="752"/>
                </a:lnTo>
                <a:lnTo>
                  <a:pt x="3467" y="660"/>
                </a:lnTo>
                <a:lnTo>
                  <a:pt x="3349" y="573"/>
                </a:lnTo>
                <a:lnTo>
                  <a:pt x="3228" y="491"/>
                </a:lnTo>
                <a:lnTo>
                  <a:pt x="3103" y="415"/>
                </a:lnTo>
                <a:lnTo>
                  <a:pt x="2975" y="345"/>
                </a:lnTo>
                <a:lnTo>
                  <a:pt x="2843" y="281"/>
                </a:lnTo>
                <a:lnTo>
                  <a:pt x="2707" y="223"/>
                </a:lnTo>
                <a:lnTo>
                  <a:pt x="2568" y="171"/>
                </a:lnTo>
                <a:lnTo>
                  <a:pt x="2428" y="126"/>
                </a:lnTo>
                <a:lnTo>
                  <a:pt x="2283" y="87"/>
                </a:lnTo>
                <a:lnTo>
                  <a:pt x="2137" y="56"/>
                </a:lnTo>
                <a:lnTo>
                  <a:pt x="1988" y="30"/>
                </a:lnTo>
                <a:lnTo>
                  <a:pt x="1837" y="13"/>
                </a:lnTo>
                <a:lnTo>
                  <a:pt x="1684" y="2"/>
                </a:lnTo>
                <a:lnTo>
                  <a:pt x="1529" y="0"/>
                </a:ln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127000" blurRad="254000" dir="5400000" sx="90000" sy="90000" kx="0" ky="0" algn="t" rotWithShape="0">
              <a:schemeClr val="accent1"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isheji-3"/>
          <p:cNvSpPr txBox="1"/>
          <p:nvPr/>
        </p:nvSpPr>
        <p:spPr>
          <a:xfrm rot="2491009" flipH="0" flipV="0">
            <a:off x="4729852" y="2014906"/>
            <a:ext cx="1243656" cy="1663536"/>
          </a:xfrm>
          <a:custGeom>
            <a:avLst/>
            <a:gdLst>
              <a:gd name="T0" fmla="*/ 0 w 4668"/>
              <a:gd name="T1" fmla="*/ 1562 h 6244"/>
              <a:gd name="T2" fmla="*/ 1684 w 4668"/>
              <a:gd name="T3" fmla="*/ 1567 h 6244"/>
              <a:gd name="T4" fmla="*/ 1908 w 4668"/>
              <a:gd name="T5" fmla="*/ 1603 h 6244"/>
              <a:gd name="T6" fmla="*/ 2121 w 4668"/>
              <a:gd name="T7" fmla="*/ 1670 h 6244"/>
              <a:gd name="T8" fmla="*/ 2321 w 4668"/>
              <a:gd name="T9" fmla="*/ 1766 h 6244"/>
              <a:gd name="T10" fmla="*/ 2503 w 4668"/>
              <a:gd name="T11" fmla="*/ 1887 h 6244"/>
              <a:gd name="T12" fmla="*/ 2667 w 4668"/>
              <a:gd name="T13" fmla="*/ 2034 h 6244"/>
              <a:gd name="T14" fmla="*/ 2808 w 4668"/>
              <a:gd name="T15" fmla="*/ 2202 h 6244"/>
              <a:gd name="T16" fmla="*/ 2925 w 4668"/>
              <a:gd name="T17" fmla="*/ 2390 h 6244"/>
              <a:gd name="T18" fmla="*/ 3016 w 4668"/>
              <a:gd name="T19" fmla="*/ 2594 h 6244"/>
              <a:gd name="T20" fmla="*/ 3077 w 4668"/>
              <a:gd name="T21" fmla="*/ 2813 h 6244"/>
              <a:gd name="T22" fmla="*/ 3106 w 4668"/>
              <a:gd name="T23" fmla="*/ 3044 h 6244"/>
              <a:gd name="T24" fmla="*/ 3100 w 4668"/>
              <a:gd name="T25" fmla="*/ 3282 h 6244"/>
              <a:gd name="T26" fmla="*/ 3059 w 4668"/>
              <a:gd name="T27" fmla="*/ 3510 h 6244"/>
              <a:gd name="T28" fmla="*/ 2986 w 4668"/>
              <a:gd name="T29" fmla="*/ 3727 h 6244"/>
              <a:gd name="T30" fmla="*/ 2883 w 4668"/>
              <a:gd name="T31" fmla="*/ 3929 h 6244"/>
              <a:gd name="T32" fmla="*/ 2754 w 4668"/>
              <a:gd name="T33" fmla="*/ 4112 h 6244"/>
              <a:gd name="T34" fmla="*/ 2600 w 4668"/>
              <a:gd name="T35" fmla="*/ 4275 h 6244"/>
              <a:gd name="T36" fmla="*/ 2422 w 4668"/>
              <a:gd name="T37" fmla="*/ 4415 h 6244"/>
              <a:gd name="T38" fmla="*/ 2226 w 4668"/>
              <a:gd name="T39" fmla="*/ 4528 h 6244"/>
              <a:gd name="T40" fmla="*/ 2013 w 4668"/>
              <a:gd name="T41" fmla="*/ 4612 h 6244"/>
              <a:gd name="T42" fmla="*/ 1785 w 4668"/>
              <a:gd name="T43" fmla="*/ 4665 h 6244"/>
              <a:gd name="T44" fmla="*/ 1601 w 4668"/>
              <a:gd name="T45" fmla="*/ 4682 h 6244"/>
              <a:gd name="T46" fmla="*/ 1529 w 4668"/>
              <a:gd name="T47" fmla="*/ 4682 h 6244"/>
              <a:gd name="T48" fmla="*/ 1529 w 4668"/>
              <a:gd name="T49" fmla="*/ 6244 h 6244"/>
              <a:gd name="T50" fmla="*/ 1594 w 4668"/>
              <a:gd name="T51" fmla="*/ 6244 h 6244"/>
              <a:gd name="T52" fmla="*/ 1660 w 4668"/>
              <a:gd name="T53" fmla="*/ 6242 h 6244"/>
              <a:gd name="T54" fmla="*/ 1864 w 4668"/>
              <a:gd name="T55" fmla="*/ 6228 h 6244"/>
              <a:gd name="T56" fmla="*/ 2330 w 4668"/>
              <a:gd name="T57" fmla="*/ 6145 h 6244"/>
              <a:gd name="T58" fmla="*/ 2766 w 4668"/>
              <a:gd name="T59" fmla="*/ 5997 h 6244"/>
              <a:gd name="T60" fmla="*/ 3171 w 4668"/>
              <a:gd name="T61" fmla="*/ 5789 h 6244"/>
              <a:gd name="T62" fmla="*/ 3538 w 4668"/>
              <a:gd name="T63" fmla="*/ 5526 h 6244"/>
              <a:gd name="T64" fmla="*/ 3862 w 4668"/>
              <a:gd name="T65" fmla="*/ 5216 h 6244"/>
              <a:gd name="T66" fmla="*/ 4138 w 4668"/>
              <a:gd name="T67" fmla="*/ 4862 h 6244"/>
              <a:gd name="T68" fmla="*/ 4363 w 4668"/>
              <a:gd name="T69" fmla="*/ 4470 h 6244"/>
              <a:gd name="T70" fmla="*/ 4529 w 4668"/>
              <a:gd name="T71" fmla="*/ 4046 h 6244"/>
              <a:gd name="T72" fmla="*/ 4633 w 4668"/>
              <a:gd name="T73" fmla="*/ 3596 h 6244"/>
              <a:gd name="T74" fmla="*/ 4668 w 4668"/>
              <a:gd name="T75" fmla="*/ 3125 h 6244"/>
              <a:gd name="T76" fmla="*/ 4634 w 4668"/>
              <a:gd name="T77" fmla="*/ 2655 h 6244"/>
              <a:gd name="T78" fmla="*/ 4533 w 4668"/>
              <a:gd name="T79" fmla="*/ 2210 h 6244"/>
              <a:gd name="T80" fmla="*/ 4373 w 4668"/>
              <a:gd name="T81" fmla="*/ 1794 h 6244"/>
              <a:gd name="T82" fmla="*/ 4156 w 4668"/>
              <a:gd name="T83" fmla="*/ 1408 h 6244"/>
              <a:gd name="T84" fmla="*/ 3891 w 4668"/>
              <a:gd name="T85" fmla="*/ 1059 h 6244"/>
              <a:gd name="T86" fmla="*/ 3579 w 4668"/>
              <a:gd name="T87" fmla="*/ 752 h 6244"/>
              <a:gd name="T88" fmla="*/ 3228 w 4668"/>
              <a:gd name="T89" fmla="*/ 491 h 6244"/>
              <a:gd name="T90" fmla="*/ 2843 w 4668"/>
              <a:gd name="T91" fmla="*/ 281 h 6244"/>
              <a:gd name="T92" fmla="*/ 2428 w 4668"/>
              <a:gd name="T93" fmla="*/ 126 h 6244"/>
              <a:gd name="T94" fmla="*/ 1988 w 4668"/>
              <a:gd name="T95" fmla="*/ 30 h 6244"/>
              <a:gd name="T96" fmla="*/ 1529 w 4668"/>
              <a:gd name="T97" fmla="*/ 0 h 6244"/>
            </a:gdLst>
            <a:rect l="0" t="0" r="r" b="b"/>
            <a:pathLst>
              <a:path w="4668" h="6244">
                <a:moveTo>
                  <a:pt x="1529" y="0"/>
                </a:moveTo>
                <a:lnTo>
                  <a:pt x="0" y="0"/>
                </a:lnTo>
                <a:lnTo>
                  <a:pt x="0" y="1562"/>
                </a:lnTo>
                <a:lnTo>
                  <a:pt x="1529" y="1562"/>
                </a:lnTo>
                <a:lnTo>
                  <a:pt x="1607" y="1562"/>
                </a:lnTo>
                <a:lnTo>
                  <a:pt x="1684" y="1567"/>
                </a:lnTo>
                <a:lnTo>
                  <a:pt x="1760" y="1575"/>
                </a:lnTo>
                <a:lnTo>
                  <a:pt x="1834" y="1587"/>
                </a:lnTo>
                <a:lnTo>
                  <a:pt x="1908" y="1603"/>
                </a:lnTo>
                <a:lnTo>
                  <a:pt x="1980" y="1622"/>
                </a:lnTo>
                <a:lnTo>
                  <a:pt x="2052" y="1644"/>
                </a:lnTo>
                <a:lnTo>
                  <a:pt x="2121" y="1670"/>
                </a:lnTo>
                <a:lnTo>
                  <a:pt x="2189" y="1699"/>
                </a:lnTo>
                <a:lnTo>
                  <a:pt x="2256" y="1731"/>
                </a:lnTo>
                <a:lnTo>
                  <a:pt x="2321" y="1766"/>
                </a:lnTo>
                <a:lnTo>
                  <a:pt x="2383" y="1804"/>
                </a:lnTo>
                <a:lnTo>
                  <a:pt x="2445" y="1844"/>
                </a:lnTo>
                <a:lnTo>
                  <a:pt x="2503" y="1887"/>
                </a:lnTo>
                <a:lnTo>
                  <a:pt x="2560" y="1934"/>
                </a:lnTo>
                <a:lnTo>
                  <a:pt x="2614" y="1983"/>
                </a:lnTo>
                <a:lnTo>
                  <a:pt x="2667" y="2034"/>
                </a:lnTo>
                <a:lnTo>
                  <a:pt x="2716" y="2088"/>
                </a:lnTo>
                <a:lnTo>
                  <a:pt x="2764" y="2144"/>
                </a:lnTo>
                <a:lnTo>
                  <a:pt x="2808" y="2202"/>
                </a:lnTo>
                <a:lnTo>
                  <a:pt x="2850" y="2263"/>
                </a:lnTo>
                <a:lnTo>
                  <a:pt x="2890" y="2325"/>
                </a:lnTo>
                <a:lnTo>
                  <a:pt x="2925" y="2390"/>
                </a:lnTo>
                <a:lnTo>
                  <a:pt x="2959" y="2456"/>
                </a:lnTo>
                <a:lnTo>
                  <a:pt x="2989" y="2524"/>
                </a:lnTo>
                <a:lnTo>
                  <a:pt x="3016" y="2594"/>
                </a:lnTo>
                <a:lnTo>
                  <a:pt x="3039" y="2664"/>
                </a:lnTo>
                <a:lnTo>
                  <a:pt x="3061" y="2738"/>
                </a:lnTo>
                <a:lnTo>
                  <a:pt x="3077" y="2813"/>
                </a:lnTo>
                <a:lnTo>
                  <a:pt x="3091" y="2888"/>
                </a:lnTo>
                <a:lnTo>
                  <a:pt x="3100" y="2966"/>
                </a:lnTo>
                <a:lnTo>
                  <a:pt x="3106" y="3044"/>
                </a:lnTo>
                <a:lnTo>
                  <a:pt x="3107" y="3124"/>
                </a:lnTo>
                <a:lnTo>
                  <a:pt x="3106" y="3203"/>
                </a:lnTo>
                <a:lnTo>
                  <a:pt x="3100" y="3282"/>
                </a:lnTo>
                <a:lnTo>
                  <a:pt x="3090" y="3360"/>
                </a:lnTo>
                <a:lnTo>
                  <a:pt x="3076" y="3436"/>
                </a:lnTo>
                <a:lnTo>
                  <a:pt x="3059" y="3510"/>
                </a:lnTo>
                <a:lnTo>
                  <a:pt x="3038" y="3584"/>
                </a:lnTo>
                <a:lnTo>
                  <a:pt x="3014" y="3657"/>
                </a:lnTo>
                <a:lnTo>
                  <a:pt x="2986" y="3727"/>
                </a:lnTo>
                <a:lnTo>
                  <a:pt x="2955" y="3796"/>
                </a:lnTo>
                <a:lnTo>
                  <a:pt x="2921" y="3863"/>
                </a:lnTo>
                <a:lnTo>
                  <a:pt x="2883" y="3929"/>
                </a:lnTo>
                <a:lnTo>
                  <a:pt x="2843" y="3992"/>
                </a:lnTo>
                <a:lnTo>
                  <a:pt x="2799" y="4053"/>
                </a:lnTo>
                <a:lnTo>
                  <a:pt x="2754" y="4112"/>
                </a:lnTo>
                <a:lnTo>
                  <a:pt x="2705" y="4169"/>
                </a:lnTo>
                <a:lnTo>
                  <a:pt x="2653" y="4224"/>
                </a:lnTo>
                <a:lnTo>
                  <a:pt x="2600" y="4275"/>
                </a:lnTo>
                <a:lnTo>
                  <a:pt x="2543" y="4324"/>
                </a:lnTo>
                <a:lnTo>
                  <a:pt x="2484" y="4371"/>
                </a:lnTo>
                <a:lnTo>
                  <a:pt x="2422" y="4415"/>
                </a:lnTo>
                <a:lnTo>
                  <a:pt x="2359" y="4456"/>
                </a:lnTo>
                <a:lnTo>
                  <a:pt x="2294" y="4494"/>
                </a:lnTo>
                <a:lnTo>
                  <a:pt x="2226" y="4528"/>
                </a:lnTo>
                <a:lnTo>
                  <a:pt x="2157" y="4560"/>
                </a:lnTo>
                <a:lnTo>
                  <a:pt x="2085" y="4588"/>
                </a:lnTo>
                <a:lnTo>
                  <a:pt x="2013" y="4612"/>
                </a:lnTo>
                <a:lnTo>
                  <a:pt x="1938" y="4633"/>
                </a:lnTo>
                <a:lnTo>
                  <a:pt x="1862" y="4651"/>
                </a:lnTo>
                <a:lnTo>
                  <a:pt x="1785" y="4665"/>
                </a:lnTo>
                <a:lnTo>
                  <a:pt x="1706" y="4675"/>
                </a:lnTo>
                <a:lnTo>
                  <a:pt x="1626" y="4681"/>
                </a:lnTo>
                <a:lnTo>
                  <a:pt x="1601" y="4682"/>
                </a:lnTo>
                <a:lnTo>
                  <a:pt x="1577" y="4682"/>
                </a:lnTo>
                <a:lnTo>
                  <a:pt x="1553" y="4682"/>
                </a:lnTo>
                <a:lnTo>
                  <a:pt x="1529" y="4682"/>
                </a:lnTo>
                <a:lnTo>
                  <a:pt x="0" y="4682"/>
                </a:lnTo>
                <a:lnTo>
                  <a:pt x="0" y="6244"/>
                </a:lnTo>
                <a:lnTo>
                  <a:pt x="1529" y="6244"/>
                </a:lnTo>
                <a:lnTo>
                  <a:pt x="1551" y="6244"/>
                </a:lnTo>
                <a:lnTo>
                  <a:pt x="1572" y="6244"/>
                </a:lnTo>
                <a:lnTo>
                  <a:pt x="1594" y="6244"/>
                </a:lnTo>
                <a:lnTo>
                  <a:pt x="1617" y="6243"/>
                </a:lnTo>
                <a:lnTo>
                  <a:pt x="1638" y="6243"/>
                </a:lnTo>
                <a:lnTo>
                  <a:pt x="1660" y="6242"/>
                </a:lnTo>
                <a:lnTo>
                  <a:pt x="1683" y="6241"/>
                </a:lnTo>
                <a:lnTo>
                  <a:pt x="1704" y="6241"/>
                </a:lnTo>
                <a:lnTo>
                  <a:pt x="1864" y="6228"/>
                </a:lnTo>
                <a:lnTo>
                  <a:pt x="2022" y="6208"/>
                </a:lnTo>
                <a:lnTo>
                  <a:pt x="2177" y="6180"/>
                </a:lnTo>
                <a:lnTo>
                  <a:pt x="2330" y="6145"/>
                </a:lnTo>
                <a:lnTo>
                  <a:pt x="2478" y="6102"/>
                </a:lnTo>
                <a:lnTo>
                  <a:pt x="2624" y="6053"/>
                </a:lnTo>
                <a:lnTo>
                  <a:pt x="2766" y="5997"/>
                </a:lnTo>
                <a:lnTo>
                  <a:pt x="2905" y="5934"/>
                </a:lnTo>
                <a:lnTo>
                  <a:pt x="3040" y="5864"/>
                </a:lnTo>
                <a:lnTo>
                  <a:pt x="3171" y="5789"/>
                </a:lnTo>
                <a:lnTo>
                  <a:pt x="3297" y="5707"/>
                </a:lnTo>
                <a:lnTo>
                  <a:pt x="3420" y="5620"/>
                </a:lnTo>
                <a:lnTo>
                  <a:pt x="3538" y="5526"/>
                </a:lnTo>
                <a:lnTo>
                  <a:pt x="3651" y="5428"/>
                </a:lnTo>
                <a:lnTo>
                  <a:pt x="3759" y="5324"/>
                </a:lnTo>
                <a:lnTo>
                  <a:pt x="3862" y="5216"/>
                </a:lnTo>
                <a:lnTo>
                  <a:pt x="3960" y="5102"/>
                </a:lnTo>
                <a:lnTo>
                  <a:pt x="4052" y="4984"/>
                </a:lnTo>
                <a:lnTo>
                  <a:pt x="4138" y="4862"/>
                </a:lnTo>
                <a:lnTo>
                  <a:pt x="4220" y="4735"/>
                </a:lnTo>
                <a:lnTo>
                  <a:pt x="4295" y="4604"/>
                </a:lnTo>
                <a:lnTo>
                  <a:pt x="4363" y="4470"/>
                </a:lnTo>
                <a:lnTo>
                  <a:pt x="4425" y="4332"/>
                </a:lnTo>
                <a:lnTo>
                  <a:pt x="4480" y="4191"/>
                </a:lnTo>
                <a:lnTo>
                  <a:pt x="4529" y="4046"/>
                </a:lnTo>
                <a:lnTo>
                  <a:pt x="4570" y="3899"/>
                </a:lnTo>
                <a:lnTo>
                  <a:pt x="4605" y="3749"/>
                </a:lnTo>
                <a:lnTo>
                  <a:pt x="4633" y="3596"/>
                </a:lnTo>
                <a:lnTo>
                  <a:pt x="4652" y="3441"/>
                </a:lnTo>
                <a:lnTo>
                  <a:pt x="4664" y="3285"/>
                </a:lnTo>
                <a:lnTo>
                  <a:pt x="4668" y="3125"/>
                </a:lnTo>
                <a:lnTo>
                  <a:pt x="4664" y="2965"/>
                </a:lnTo>
                <a:lnTo>
                  <a:pt x="4653" y="2809"/>
                </a:lnTo>
                <a:lnTo>
                  <a:pt x="4634" y="2655"/>
                </a:lnTo>
                <a:lnTo>
                  <a:pt x="4607" y="2505"/>
                </a:lnTo>
                <a:lnTo>
                  <a:pt x="4573" y="2356"/>
                </a:lnTo>
                <a:lnTo>
                  <a:pt x="4533" y="2210"/>
                </a:lnTo>
                <a:lnTo>
                  <a:pt x="4485" y="2068"/>
                </a:lnTo>
                <a:lnTo>
                  <a:pt x="4432" y="1929"/>
                </a:lnTo>
                <a:lnTo>
                  <a:pt x="4373" y="1794"/>
                </a:lnTo>
                <a:lnTo>
                  <a:pt x="4306" y="1661"/>
                </a:lnTo>
                <a:lnTo>
                  <a:pt x="4234" y="1533"/>
                </a:lnTo>
                <a:lnTo>
                  <a:pt x="4156" y="1408"/>
                </a:lnTo>
                <a:lnTo>
                  <a:pt x="4072" y="1288"/>
                </a:lnTo>
                <a:lnTo>
                  <a:pt x="3984" y="1171"/>
                </a:lnTo>
                <a:lnTo>
                  <a:pt x="3891" y="1059"/>
                </a:lnTo>
                <a:lnTo>
                  <a:pt x="3791" y="952"/>
                </a:lnTo>
                <a:lnTo>
                  <a:pt x="3688" y="849"/>
                </a:lnTo>
                <a:lnTo>
                  <a:pt x="3579" y="752"/>
                </a:lnTo>
                <a:lnTo>
                  <a:pt x="3467" y="660"/>
                </a:lnTo>
                <a:lnTo>
                  <a:pt x="3349" y="573"/>
                </a:lnTo>
                <a:lnTo>
                  <a:pt x="3228" y="491"/>
                </a:lnTo>
                <a:lnTo>
                  <a:pt x="3103" y="415"/>
                </a:lnTo>
                <a:lnTo>
                  <a:pt x="2975" y="345"/>
                </a:lnTo>
                <a:lnTo>
                  <a:pt x="2843" y="281"/>
                </a:lnTo>
                <a:lnTo>
                  <a:pt x="2707" y="223"/>
                </a:lnTo>
                <a:lnTo>
                  <a:pt x="2568" y="171"/>
                </a:lnTo>
                <a:lnTo>
                  <a:pt x="2428" y="126"/>
                </a:lnTo>
                <a:lnTo>
                  <a:pt x="2283" y="87"/>
                </a:lnTo>
                <a:lnTo>
                  <a:pt x="2137" y="56"/>
                </a:lnTo>
                <a:lnTo>
                  <a:pt x="1988" y="30"/>
                </a:lnTo>
                <a:lnTo>
                  <a:pt x="1837" y="13"/>
                </a:lnTo>
                <a:lnTo>
                  <a:pt x="1684" y="2"/>
                </a:lnTo>
                <a:lnTo>
                  <a:pt x="1529" y="0"/>
                </a:ln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127000" blurRad="254000" dir="5400000" sx="90000" sy="90000" kx="0" ky="0" algn="t" rotWithShape="0">
              <a:schemeClr val="accent1"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isheji-4"/>
          <p:cNvSpPr txBox="1"/>
          <p:nvPr/>
        </p:nvSpPr>
        <p:spPr>
          <a:xfrm rot="19366632" flipH="1" flipV="0">
            <a:off x="6185173" y="2014906"/>
            <a:ext cx="1243656" cy="1663536"/>
          </a:xfrm>
          <a:custGeom>
            <a:avLst/>
            <a:gdLst>
              <a:gd name="T0" fmla="*/ 0 w 4668"/>
              <a:gd name="T1" fmla="*/ 1562 h 6244"/>
              <a:gd name="T2" fmla="*/ 1684 w 4668"/>
              <a:gd name="T3" fmla="*/ 1567 h 6244"/>
              <a:gd name="T4" fmla="*/ 1908 w 4668"/>
              <a:gd name="T5" fmla="*/ 1603 h 6244"/>
              <a:gd name="T6" fmla="*/ 2121 w 4668"/>
              <a:gd name="T7" fmla="*/ 1670 h 6244"/>
              <a:gd name="T8" fmla="*/ 2321 w 4668"/>
              <a:gd name="T9" fmla="*/ 1766 h 6244"/>
              <a:gd name="T10" fmla="*/ 2503 w 4668"/>
              <a:gd name="T11" fmla="*/ 1887 h 6244"/>
              <a:gd name="T12" fmla="*/ 2667 w 4668"/>
              <a:gd name="T13" fmla="*/ 2034 h 6244"/>
              <a:gd name="T14" fmla="*/ 2808 w 4668"/>
              <a:gd name="T15" fmla="*/ 2202 h 6244"/>
              <a:gd name="T16" fmla="*/ 2925 w 4668"/>
              <a:gd name="T17" fmla="*/ 2390 h 6244"/>
              <a:gd name="T18" fmla="*/ 3016 w 4668"/>
              <a:gd name="T19" fmla="*/ 2594 h 6244"/>
              <a:gd name="T20" fmla="*/ 3077 w 4668"/>
              <a:gd name="T21" fmla="*/ 2813 h 6244"/>
              <a:gd name="T22" fmla="*/ 3106 w 4668"/>
              <a:gd name="T23" fmla="*/ 3044 h 6244"/>
              <a:gd name="T24" fmla="*/ 3100 w 4668"/>
              <a:gd name="T25" fmla="*/ 3282 h 6244"/>
              <a:gd name="T26" fmla="*/ 3059 w 4668"/>
              <a:gd name="T27" fmla="*/ 3510 h 6244"/>
              <a:gd name="T28" fmla="*/ 2986 w 4668"/>
              <a:gd name="T29" fmla="*/ 3727 h 6244"/>
              <a:gd name="T30" fmla="*/ 2883 w 4668"/>
              <a:gd name="T31" fmla="*/ 3929 h 6244"/>
              <a:gd name="T32" fmla="*/ 2754 w 4668"/>
              <a:gd name="T33" fmla="*/ 4112 h 6244"/>
              <a:gd name="T34" fmla="*/ 2600 w 4668"/>
              <a:gd name="T35" fmla="*/ 4275 h 6244"/>
              <a:gd name="T36" fmla="*/ 2422 w 4668"/>
              <a:gd name="T37" fmla="*/ 4415 h 6244"/>
              <a:gd name="T38" fmla="*/ 2226 w 4668"/>
              <a:gd name="T39" fmla="*/ 4528 h 6244"/>
              <a:gd name="T40" fmla="*/ 2013 w 4668"/>
              <a:gd name="T41" fmla="*/ 4612 h 6244"/>
              <a:gd name="T42" fmla="*/ 1785 w 4668"/>
              <a:gd name="T43" fmla="*/ 4665 h 6244"/>
              <a:gd name="T44" fmla="*/ 1601 w 4668"/>
              <a:gd name="T45" fmla="*/ 4682 h 6244"/>
              <a:gd name="T46" fmla="*/ 1529 w 4668"/>
              <a:gd name="T47" fmla="*/ 4682 h 6244"/>
              <a:gd name="T48" fmla="*/ 1529 w 4668"/>
              <a:gd name="T49" fmla="*/ 6244 h 6244"/>
              <a:gd name="T50" fmla="*/ 1594 w 4668"/>
              <a:gd name="T51" fmla="*/ 6244 h 6244"/>
              <a:gd name="T52" fmla="*/ 1660 w 4668"/>
              <a:gd name="T53" fmla="*/ 6242 h 6244"/>
              <a:gd name="T54" fmla="*/ 1864 w 4668"/>
              <a:gd name="T55" fmla="*/ 6228 h 6244"/>
              <a:gd name="T56" fmla="*/ 2330 w 4668"/>
              <a:gd name="T57" fmla="*/ 6145 h 6244"/>
              <a:gd name="T58" fmla="*/ 2766 w 4668"/>
              <a:gd name="T59" fmla="*/ 5997 h 6244"/>
              <a:gd name="T60" fmla="*/ 3171 w 4668"/>
              <a:gd name="T61" fmla="*/ 5789 h 6244"/>
              <a:gd name="T62" fmla="*/ 3538 w 4668"/>
              <a:gd name="T63" fmla="*/ 5526 h 6244"/>
              <a:gd name="T64" fmla="*/ 3862 w 4668"/>
              <a:gd name="T65" fmla="*/ 5216 h 6244"/>
              <a:gd name="T66" fmla="*/ 4138 w 4668"/>
              <a:gd name="T67" fmla="*/ 4862 h 6244"/>
              <a:gd name="T68" fmla="*/ 4363 w 4668"/>
              <a:gd name="T69" fmla="*/ 4470 h 6244"/>
              <a:gd name="T70" fmla="*/ 4529 w 4668"/>
              <a:gd name="T71" fmla="*/ 4046 h 6244"/>
              <a:gd name="T72" fmla="*/ 4633 w 4668"/>
              <a:gd name="T73" fmla="*/ 3596 h 6244"/>
              <a:gd name="T74" fmla="*/ 4668 w 4668"/>
              <a:gd name="T75" fmla="*/ 3125 h 6244"/>
              <a:gd name="T76" fmla="*/ 4634 w 4668"/>
              <a:gd name="T77" fmla="*/ 2655 h 6244"/>
              <a:gd name="T78" fmla="*/ 4533 w 4668"/>
              <a:gd name="T79" fmla="*/ 2210 h 6244"/>
              <a:gd name="T80" fmla="*/ 4373 w 4668"/>
              <a:gd name="T81" fmla="*/ 1794 h 6244"/>
              <a:gd name="T82" fmla="*/ 4156 w 4668"/>
              <a:gd name="T83" fmla="*/ 1408 h 6244"/>
              <a:gd name="T84" fmla="*/ 3891 w 4668"/>
              <a:gd name="T85" fmla="*/ 1059 h 6244"/>
              <a:gd name="T86" fmla="*/ 3579 w 4668"/>
              <a:gd name="T87" fmla="*/ 752 h 6244"/>
              <a:gd name="T88" fmla="*/ 3228 w 4668"/>
              <a:gd name="T89" fmla="*/ 491 h 6244"/>
              <a:gd name="T90" fmla="*/ 2843 w 4668"/>
              <a:gd name="T91" fmla="*/ 281 h 6244"/>
              <a:gd name="T92" fmla="*/ 2428 w 4668"/>
              <a:gd name="T93" fmla="*/ 126 h 6244"/>
              <a:gd name="T94" fmla="*/ 1988 w 4668"/>
              <a:gd name="T95" fmla="*/ 30 h 6244"/>
              <a:gd name="T96" fmla="*/ 1529 w 4668"/>
              <a:gd name="T97" fmla="*/ 0 h 6244"/>
            </a:gdLst>
            <a:rect l="0" t="0" r="r" b="b"/>
            <a:pathLst>
              <a:path w="4668" h="6244">
                <a:moveTo>
                  <a:pt x="1529" y="0"/>
                </a:moveTo>
                <a:lnTo>
                  <a:pt x="0" y="0"/>
                </a:lnTo>
                <a:lnTo>
                  <a:pt x="0" y="1562"/>
                </a:lnTo>
                <a:lnTo>
                  <a:pt x="1529" y="1562"/>
                </a:lnTo>
                <a:lnTo>
                  <a:pt x="1607" y="1562"/>
                </a:lnTo>
                <a:lnTo>
                  <a:pt x="1684" y="1567"/>
                </a:lnTo>
                <a:lnTo>
                  <a:pt x="1760" y="1575"/>
                </a:lnTo>
                <a:lnTo>
                  <a:pt x="1834" y="1587"/>
                </a:lnTo>
                <a:lnTo>
                  <a:pt x="1908" y="1603"/>
                </a:lnTo>
                <a:lnTo>
                  <a:pt x="1980" y="1622"/>
                </a:lnTo>
                <a:lnTo>
                  <a:pt x="2052" y="1644"/>
                </a:lnTo>
                <a:lnTo>
                  <a:pt x="2121" y="1670"/>
                </a:lnTo>
                <a:lnTo>
                  <a:pt x="2189" y="1699"/>
                </a:lnTo>
                <a:lnTo>
                  <a:pt x="2256" y="1731"/>
                </a:lnTo>
                <a:lnTo>
                  <a:pt x="2321" y="1766"/>
                </a:lnTo>
                <a:lnTo>
                  <a:pt x="2383" y="1804"/>
                </a:lnTo>
                <a:lnTo>
                  <a:pt x="2445" y="1844"/>
                </a:lnTo>
                <a:lnTo>
                  <a:pt x="2503" y="1887"/>
                </a:lnTo>
                <a:lnTo>
                  <a:pt x="2560" y="1934"/>
                </a:lnTo>
                <a:lnTo>
                  <a:pt x="2614" y="1983"/>
                </a:lnTo>
                <a:lnTo>
                  <a:pt x="2667" y="2034"/>
                </a:lnTo>
                <a:lnTo>
                  <a:pt x="2716" y="2088"/>
                </a:lnTo>
                <a:lnTo>
                  <a:pt x="2764" y="2144"/>
                </a:lnTo>
                <a:lnTo>
                  <a:pt x="2808" y="2202"/>
                </a:lnTo>
                <a:lnTo>
                  <a:pt x="2850" y="2263"/>
                </a:lnTo>
                <a:lnTo>
                  <a:pt x="2890" y="2325"/>
                </a:lnTo>
                <a:lnTo>
                  <a:pt x="2925" y="2390"/>
                </a:lnTo>
                <a:lnTo>
                  <a:pt x="2959" y="2456"/>
                </a:lnTo>
                <a:lnTo>
                  <a:pt x="2989" y="2524"/>
                </a:lnTo>
                <a:lnTo>
                  <a:pt x="3016" y="2594"/>
                </a:lnTo>
                <a:lnTo>
                  <a:pt x="3039" y="2664"/>
                </a:lnTo>
                <a:lnTo>
                  <a:pt x="3061" y="2738"/>
                </a:lnTo>
                <a:lnTo>
                  <a:pt x="3077" y="2813"/>
                </a:lnTo>
                <a:lnTo>
                  <a:pt x="3091" y="2888"/>
                </a:lnTo>
                <a:lnTo>
                  <a:pt x="3100" y="2966"/>
                </a:lnTo>
                <a:lnTo>
                  <a:pt x="3106" y="3044"/>
                </a:lnTo>
                <a:lnTo>
                  <a:pt x="3107" y="3124"/>
                </a:lnTo>
                <a:lnTo>
                  <a:pt x="3106" y="3203"/>
                </a:lnTo>
                <a:lnTo>
                  <a:pt x="3100" y="3282"/>
                </a:lnTo>
                <a:lnTo>
                  <a:pt x="3090" y="3360"/>
                </a:lnTo>
                <a:lnTo>
                  <a:pt x="3076" y="3436"/>
                </a:lnTo>
                <a:lnTo>
                  <a:pt x="3059" y="3510"/>
                </a:lnTo>
                <a:lnTo>
                  <a:pt x="3038" y="3584"/>
                </a:lnTo>
                <a:lnTo>
                  <a:pt x="3014" y="3657"/>
                </a:lnTo>
                <a:lnTo>
                  <a:pt x="2986" y="3727"/>
                </a:lnTo>
                <a:lnTo>
                  <a:pt x="2955" y="3796"/>
                </a:lnTo>
                <a:lnTo>
                  <a:pt x="2921" y="3863"/>
                </a:lnTo>
                <a:lnTo>
                  <a:pt x="2883" y="3929"/>
                </a:lnTo>
                <a:lnTo>
                  <a:pt x="2843" y="3992"/>
                </a:lnTo>
                <a:lnTo>
                  <a:pt x="2799" y="4053"/>
                </a:lnTo>
                <a:lnTo>
                  <a:pt x="2754" y="4112"/>
                </a:lnTo>
                <a:lnTo>
                  <a:pt x="2705" y="4169"/>
                </a:lnTo>
                <a:lnTo>
                  <a:pt x="2653" y="4224"/>
                </a:lnTo>
                <a:lnTo>
                  <a:pt x="2600" y="4275"/>
                </a:lnTo>
                <a:lnTo>
                  <a:pt x="2543" y="4324"/>
                </a:lnTo>
                <a:lnTo>
                  <a:pt x="2484" y="4371"/>
                </a:lnTo>
                <a:lnTo>
                  <a:pt x="2422" y="4415"/>
                </a:lnTo>
                <a:lnTo>
                  <a:pt x="2359" y="4456"/>
                </a:lnTo>
                <a:lnTo>
                  <a:pt x="2294" y="4494"/>
                </a:lnTo>
                <a:lnTo>
                  <a:pt x="2226" y="4528"/>
                </a:lnTo>
                <a:lnTo>
                  <a:pt x="2157" y="4560"/>
                </a:lnTo>
                <a:lnTo>
                  <a:pt x="2085" y="4588"/>
                </a:lnTo>
                <a:lnTo>
                  <a:pt x="2013" y="4612"/>
                </a:lnTo>
                <a:lnTo>
                  <a:pt x="1938" y="4633"/>
                </a:lnTo>
                <a:lnTo>
                  <a:pt x="1862" y="4651"/>
                </a:lnTo>
                <a:lnTo>
                  <a:pt x="1785" y="4665"/>
                </a:lnTo>
                <a:lnTo>
                  <a:pt x="1706" y="4675"/>
                </a:lnTo>
                <a:lnTo>
                  <a:pt x="1626" y="4681"/>
                </a:lnTo>
                <a:lnTo>
                  <a:pt x="1601" y="4682"/>
                </a:lnTo>
                <a:lnTo>
                  <a:pt x="1577" y="4682"/>
                </a:lnTo>
                <a:lnTo>
                  <a:pt x="1553" y="4682"/>
                </a:lnTo>
                <a:lnTo>
                  <a:pt x="1529" y="4682"/>
                </a:lnTo>
                <a:lnTo>
                  <a:pt x="0" y="4682"/>
                </a:lnTo>
                <a:lnTo>
                  <a:pt x="0" y="6244"/>
                </a:lnTo>
                <a:lnTo>
                  <a:pt x="1529" y="6244"/>
                </a:lnTo>
                <a:lnTo>
                  <a:pt x="1551" y="6244"/>
                </a:lnTo>
                <a:lnTo>
                  <a:pt x="1572" y="6244"/>
                </a:lnTo>
                <a:lnTo>
                  <a:pt x="1594" y="6244"/>
                </a:lnTo>
                <a:lnTo>
                  <a:pt x="1617" y="6243"/>
                </a:lnTo>
                <a:lnTo>
                  <a:pt x="1638" y="6243"/>
                </a:lnTo>
                <a:lnTo>
                  <a:pt x="1660" y="6242"/>
                </a:lnTo>
                <a:lnTo>
                  <a:pt x="1683" y="6241"/>
                </a:lnTo>
                <a:lnTo>
                  <a:pt x="1704" y="6241"/>
                </a:lnTo>
                <a:lnTo>
                  <a:pt x="1864" y="6228"/>
                </a:lnTo>
                <a:lnTo>
                  <a:pt x="2022" y="6208"/>
                </a:lnTo>
                <a:lnTo>
                  <a:pt x="2177" y="6180"/>
                </a:lnTo>
                <a:lnTo>
                  <a:pt x="2330" y="6145"/>
                </a:lnTo>
                <a:lnTo>
                  <a:pt x="2478" y="6102"/>
                </a:lnTo>
                <a:lnTo>
                  <a:pt x="2624" y="6053"/>
                </a:lnTo>
                <a:lnTo>
                  <a:pt x="2766" y="5997"/>
                </a:lnTo>
                <a:lnTo>
                  <a:pt x="2905" y="5934"/>
                </a:lnTo>
                <a:lnTo>
                  <a:pt x="3040" y="5864"/>
                </a:lnTo>
                <a:lnTo>
                  <a:pt x="3171" y="5789"/>
                </a:lnTo>
                <a:lnTo>
                  <a:pt x="3297" y="5707"/>
                </a:lnTo>
                <a:lnTo>
                  <a:pt x="3420" y="5620"/>
                </a:lnTo>
                <a:lnTo>
                  <a:pt x="3538" y="5526"/>
                </a:lnTo>
                <a:lnTo>
                  <a:pt x="3651" y="5428"/>
                </a:lnTo>
                <a:lnTo>
                  <a:pt x="3759" y="5324"/>
                </a:lnTo>
                <a:lnTo>
                  <a:pt x="3862" y="5216"/>
                </a:lnTo>
                <a:lnTo>
                  <a:pt x="3960" y="5102"/>
                </a:lnTo>
                <a:lnTo>
                  <a:pt x="4052" y="4984"/>
                </a:lnTo>
                <a:lnTo>
                  <a:pt x="4138" y="4862"/>
                </a:lnTo>
                <a:lnTo>
                  <a:pt x="4220" y="4735"/>
                </a:lnTo>
                <a:lnTo>
                  <a:pt x="4295" y="4604"/>
                </a:lnTo>
                <a:lnTo>
                  <a:pt x="4363" y="4470"/>
                </a:lnTo>
                <a:lnTo>
                  <a:pt x="4425" y="4332"/>
                </a:lnTo>
                <a:lnTo>
                  <a:pt x="4480" y="4191"/>
                </a:lnTo>
                <a:lnTo>
                  <a:pt x="4529" y="4046"/>
                </a:lnTo>
                <a:lnTo>
                  <a:pt x="4570" y="3899"/>
                </a:lnTo>
                <a:lnTo>
                  <a:pt x="4605" y="3749"/>
                </a:lnTo>
                <a:lnTo>
                  <a:pt x="4633" y="3596"/>
                </a:lnTo>
                <a:lnTo>
                  <a:pt x="4652" y="3441"/>
                </a:lnTo>
                <a:lnTo>
                  <a:pt x="4664" y="3285"/>
                </a:lnTo>
                <a:lnTo>
                  <a:pt x="4668" y="3125"/>
                </a:lnTo>
                <a:lnTo>
                  <a:pt x="4664" y="2965"/>
                </a:lnTo>
                <a:lnTo>
                  <a:pt x="4653" y="2809"/>
                </a:lnTo>
                <a:lnTo>
                  <a:pt x="4634" y="2655"/>
                </a:lnTo>
                <a:lnTo>
                  <a:pt x="4607" y="2505"/>
                </a:lnTo>
                <a:lnTo>
                  <a:pt x="4573" y="2356"/>
                </a:lnTo>
                <a:lnTo>
                  <a:pt x="4533" y="2210"/>
                </a:lnTo>
                <a:lnTo>
                  <a:pt x="4485" y="2068"/>
                </a:lnTo>
                <a:lnTo>
                  <a:pt x="4432" y="1929"/>
                </a:lnTo>
                <a:lnTo>
                  <a:pt x="4373" y="1794"/>
                </a:lnTo>
                <a:lnTo>
                  <a:pt x="4306" y="1661"/>
                </a:lnTo>
                <a:lnTo>
                  <a:pt x="4234" y="1533"/>
                </a:lnTo>
                <a:lnTo>
                  <a:pt x="4156" y="1408"/>
                </a:lnTo>
                <a:lnTo>
                  <a:pt x="4072" y="1288"/>
                </a:lnTo>
                <a:lnTo>
                  <a:pt x="3984" y="1171"/>
                </a:lnTo>
                <a:lnTo>
                  <a:pt x="3891" y="1059"/>
                </a:lnTo>
                <a:lnTo>
                  <a:pt x="3791" y="952"/>
                </a:lnTo>
                <a:lnTo>
                  <a:pt x="3688" y="849"/>
                </a:lnTo>
                <a:lnTo>
                  <a:pt x="3579" y="752"/>
                </a:lnTo>
                <a:lnTo>
                  <a:pt x="3467" y="660"/>
                </a:lnTo>
                <a:lnTo>
                  <a:pt x="3349" y="573"/>
                </a:lnTo>
                <a:lnTo>
                  <a:pt x="3228" y="491"/>
                </a:lnTo>
                <a:lnTo>
                  <a:pt x="3103" y="415"/>
                </a:lnTo>
                <a:lnTo>
                  <a:pt x="2975" y="345"/>
                </a:lnTo>
                <a:lnTo>
                  <a:pt x="2843" y="281"/>
                </a:lnTo>
                <a:lnTo>
                  <a:pt x="2707" y="223"/>
                </a:lnTo>
                <a:lnTo>
                  <a:pt x="2568" y="171"/>
                </a:lnTo>
                <a:lnTo>
                  <a:pt x="2428" y="126"/>
                </a:lnTo>
                <a:lnTo>
                  <a:pt x="2283" y="87"/>
                </a:lnTo>
                <a:lnTo>
                  <a:pt x="2137" y="56"/>
                </a:lnTo>
                <a:lnTo>
                  <a:pt x="1988" y="30"/>
                </a:lnTo>
                <a:lnTo>
                  <a:pt x="1837" y="13"/>
                </a:lnTo>
                <a:lnTo>
                  <a:pt x="1684" y="2"/>
                </a:lnTo>
                <a:lnTo>
                  <a:pt x="1529" y="0"/>
                </a:ln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127000" blurRad="254000" dir="5400000" sx="90000" sy="90000" kx="0" ky="0" algn="t" rotWithShape="0">
              <a:schemeClr val="accent1"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isheji-5"/>
          <p:cNvSpPr txBox="1"/>
          <p:nvPr/>
        </p:nvSpPr>
        <p:spPr>
          <a:xfrm rot="0" flipH="0" flipV="0">
            <a:off x="4906812" y="2459129"/>
            <a:ext cx="524053" cy="5407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01</a:t>
            </a:r>
            <a:endParaRPr kumimoji="1" lang="zh-CN" altLang="en-US"/>
          </a:p>
        </p:txBody>
      </p:sp>
      <p:sp>
        <p:nvSpPr>
          <p:cNvPr id="7" name="isheji-6"/>
          <p:cNvSpPr txBox="1"/>
          <p:nvPr/>
        </p:nvSpPr>
        <p:spPr>
          <a:xfrm rot="0" flipH="0" flipV="0">
            <a:off x="5823396" y="4144559"/>
            <a:ext cx="545214" cy="5407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03</a:t>
            </a:r>
            <a:endParaRPr kumimoji="1" lang="zh-CN" altLang="en-US"/>
          </a:p>
        </p:txBody>
      </p:sp>
      <p:sp>
        <p:nvSpPr>
          <p:cNvPr id="8" name="isheji-7"/>
          <p:cNvSpPr txBox="1"/>
          <p:nvPr/>
        </p:nvSpPr>
        <p:spPr>
          <a:xfrm rot="0" flipH="0" flipV="0">
            <a:off x="6714329" y="2459129"/>
            <a:ext cx="545214" cy="5407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02</a:t>
            </a:r>
            <a:endParaRPr kumimoji="1" lang="zh-CN" altLang="en-US"/>
          </a:p>
        </p:txBody>
      </p:sp>
      <p:sp>
        <p:nvSpPr>
          <p:cNvPr id="9" name="isheji-9"/>
          <p:cNvSpPr txBox="1"/>
          <p:nvPr/>
        </p:nvSpPr>
        <p:spPr>
          <a:xfrm rot="0" flipH="0" flipV="0">
            <a:off x="1710053" y="1857375"/>
            <a:ext cx="2114308" cy="637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创建个人品牌博客或内容账号</a:t>
            </a:r>
            <a:endParaRPr kumimoji="1" lang="zh-CN" altLang="en-US"/>
          </a:p>
        </p:txBody>
      </p:sp>
      <p:sp>
        <p:nvSpPr>
          <p:cNvPr id="10" name="isheji-10"/>
          <p:cNvSpPr txBox="1"/>
          <p:nvPr/>
        </p:nvSpPr>
        <p:spPr>
          <a:xfrm rot="0" flipH="0" flipV="0">
            <a:off x="999654" y="2495631"/>
            <a:ext cx="2824705" cy="22573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从零开始搭建一个聚焦数字营销细分领域的博客、微信公众号或小红书账号，通过持续输出SEO优化内容、案例分析或工具测评，积累真实运营经验并验证所学知识。</a:t>
            </a:r>
            <a:endParaRPr kumimoji="1" lang="zh-CN" altLang="en-US"/>
          </a:p>
        </p:txBody>
      </p:sp>
      <p:sp>
        <p:nvSpPr>
          <p:cNvPr id="11" name="isheji-11"/>
          <p:cNvSpPr txBox="1"/>
          <p:nvPr/>
        </p:nvSpPr>
        <p:spPr>
          <a:xfrm rot="0" flipH="0" flipV="0">
            <a:off x="8452124" y="1857375"/>
            <a:ext cx="1996610" cy="637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模拟企业营销方案策划</a:t>
            </a:r>
            <a:endParaRPr kumimoji="1" lang="zh-CN" altLang="en-US"/>
          </a:p>
        </p:txBody>
      </p:sp>
      <p:sp>
        <p:nvSpPr>
          <p:cNvPr id="12" name="isheji-12"/>
          <p:cNvSpPr txBox="1"/>
          <p:nvPr/>
        </p:nvSpPr>
        <p:spPr>
          <a:xfrm rot="0" flipH="0" flipV="0">
            <a:off x="8452124" y="2495631"/>
            <a:ext cx="2706900" cy="22573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选取一家真实存在的中小企业（如本地咖啡馆或手工艺品店），为其设计完整的数字营销推广计划，包括目标人群画像、渠道选择、内容策略与效果评估指标。</a:t>
            </a:r>
            <a:endParaRPr kumimoji="1" lang="zh-CN" altLang="en-US"/>
          </a:p>
        </p:txBody>
      </p:sp>
      <p:sp>
        <p:nvSpPr>
          <p:cNvPr id="13" name="isheji-15"/>
          <p:cNvSpPr txBox="1"/>
          <p:nvPr/>
        </p:nvSpPr>
        <p:spPr>
          <a:xfrm rot="0" flipH="0" flipV="0">
            <a:off x="5038846" y="4766569"/>
            <a:ext cx="2114308" cy="670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运用免费工具执行A/B测试</a:t>
            </a:r>
            <a:endParaRPr kumimoji="1" lang="zh-CN" altLang="en-US"/>
          </a:p>
        </p:txBody>
      </p:sp>
      <p:sp>
        <p:nvSpPr>
          <p:cNvPr id="14" name="isheji-16"/>
          <p:cNvSpPr txBox="1"/>
          <p:nvPr/>
        </p:nvSpPr>
        <p:spPr>
          <a:xfrm rot="0" flipH="0" flipV="0">
            <a:off x="3777776" y="5437877"/>
            <a:ext cx="4636448" cy="1118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利用Mailchimp、Canva或Google Optimize等免费工具，对广告文案或落地页进行A/B测试，记录数据变化并分析用户行为，提升转化率优化能力。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设计可落地的个人实战项目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11"/>
          <p:cNvSpPr txBox="1"/>
          <p:nvPr/>
        </p:nvSpPr>
        <p:spPr>
          <a:xfrm rot="0" flipH="0" flipV="0">
            <a:off x="4508403" y="1375144"/>
            <a:ext cx="3162495" cy="4407893"/>
          </a:xfrm>
          <a:custGeom>
            <a:avLst/>
            <a:gdLst>
              <a:gd name="csX0" fmla="*/ 0 w 2629352"/>
              <a:gd name="csY0" fmla="*/ 0 h 4444093"/>
              <a:gd name="csX1" fmla="*/ 2629352 w 2629352"/>
              <a:gd name="csY1" fmla="*/ 0 h 4444093"/>
              <a:gd name="csX2" fmla="*/ 2629352 w 2629352"/>
              <a:gd name="csY2" fmla="*/ 4444093 h 4444093"/>
              <a:gd name="csX3" fmla="*/ 0 w 2629352"/>
              <a:gd name="csY3" fmla="*/ 4444093 h 4444093"/>
              <a:gd name="csX4" fmla="*/ 0 w 2629352"/>
              <a:gd name="csY4" fmla="*/ 0 h 4444093"/>
            </a:gdLst>
            <a:rect l="l" t="t" r="r" b="b"/>
            <a:pathLst>
              <a:path w="2629352" h="4444093">
                <a:moveTo>
                  <a:pt x="0" y="0"/>
                </a:moveTo>
                <a:lnTo>
                  <a:pt x="2629352" y="0"/>
                </a:lnTo>
                <a:lnTo>
                  <a:pt x="2629352" y="4444093"/>
                </a:lnTo>
                <a:lnTo>
                  <a:pt x="0" y="444409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12"/>
          <p:cNvSpPr txBox="1"/>
          <p:nvPr/>
        </p:nvSpPr>
        <p:spPr>
          <a:xfrm rot="0" flipH="0" flipV="0">
            <a:off x="7932086" y="1375144"/>
            <a:ext cx="3162495" cy="4407893"/>
          </a:xfrm>
          <a:custGeom>
            <a:avLst/>
            <a:gdLst>
              <a:gd name="csX0" fmla="*/ 0 w 2629352"/>
              <a:gd name="csY0" fmla="*/ 0 h 4444093"/>
              <a:gd name="csX1" fmla="*/ 2629352 w 2629352"/>
              <a:gd name="csY1" fmla="*/ 0 h 4444093"/>
              <a:gd name="csX2" fmla="*/ 2629352 w 2629352"/>
              <a:gd name="csY2" fmla="*/ 4444093 h 4444093"/>
              <a:gd name="csX3" fmla="*/ 0 w 2629352"/>
              <a:gd name="csY3" fmla="*/ 4444093 h 4444093"/>
              <a:gd name="csX4" fmla="*/ 0 w 2629352"/>
              <a:gd name="csY4" fmla="*/ 0 h 4444093"/>
            </a:gdLst>
            <a:rect l="l" t="t" r="r" b="b"/>
            <a:pathLst>
              <a:path w="2629352" h="4444093">
                <a:moveTo>
                  <a:pt x="0" y="0"/>
                </a:moveTo>
                <a:lnTo>
                  <a:pt x="2629352" y="0"/>
                </a:lnTo>
                <a:lnTo>
                  <a:pt x="2629352" y="4444093"/>
                </a:lnTo>
                <a:lnTo>
                  <a:pt x="0" y="444409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2"/>
          <p:cNvSpPr txBox="1"/>
          <p:nvPr/>
        </p:nvSpPr>
        <p:spPr>
          <a:xfrm rot="0" flipH="0" flipV="0">
            <a:off x="1084720" y="1375144"/>
            <a:ext cx="3162495" cy="4407893"/>
          </a:xfrm>
          <a:custGeom>
            <a:avLst/>
            <a:gdLst>
              <a:gd name="csX0" fmla="*/ 0 w 2629352"/>
              <a:gd name="csY0" fmla="*/ 0 h 4444093"/>
              <a:gd name="csX1" fmla="*/ 2629352 w 2629352"/>
              <a:gd name="csY1" fmla="*/ 0 h 4444093"/>
              <a:gd name="csX2" fmla="*/ 2629352 w 2629352"/>
              <a:gd name="csY2" fmla="*/ 4444093 h 4444093"/>
              <a:gd name="csX3" fmla="*/ 0 w 2629352"/>
              <a:gd name="csY3" fmla="*/ 4444093 h 4444093"/>
              <a:gd name="csX4" fmla="*/ 0 w 2629352"/>
              <a:gd name="csY4" fmla="*/ 0 h 4444093"/>
            </a:gdLst>
            <a:rect l="l" t="t" r="r" b="b"/>
            <a:pathLst>
              <a:path w="2629352" h="4444093">
                <a:moveTo>
                  <a:pt x="0" y="0"/>
                </a:moveTo>
                <a:lnTo>
                  <a:pt x="2629352" y="0"/>
                </a:lnTo>
                <a:lnTo>
                  <a:pt x="2629352" y="4444093"/>
                </a:lnTo>
                <a:lnTo>
                  <a:pt x="0" y="444409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 1"/>
          <p:cNvSpPr txBox="1"/>
          <p:nvPr/>
        </p:nvSpPr>
        <p:spPr>
          <a:xfrm rot="0" flipH="0" flipV="0">
            <a:off x="0" y="5151664"/>
            <a:ext cx="12192000" cy="1706336"/>
          </a:xfrm>
          <a:custGeom>
            <a:avLst/>
            <a:gdLst>
              <a:gd name="csX0" fmla="*/ 0 w 12192000"/>
              <a:gd name="csY0" fmla="*/ 0 h 1534886"/>
              <a:gd name="csX1" fmla="*/ 12192000 w 12192000"/>
              <a:gd name="csY1" fmla="*/ 0 h 1534886"/>
              <a:gd name="csX2" fmla="*/ 12192000 w 12192000"/>
              <a:gd name="csY2" fmla="*/ 1534886 h 1534886"/>
              <a:gd name="csX3" fmla="*/ 0 w 12192000"/>
              <a:gd name="csY3" fmla="*/ 1534886 h 1534886"/>
              <a:gd name="csX4" fmla="*/ 0 w 12192000"/>
              <a:gd name="csY4" fmla="*/ 0 h 1534886"/>
            </a:gdLst>
            <a:rect l="l" t="t" r="r" b="b"/>
            <a:pathLst>
              <a:path w="12192000" h="1534886">
                <a:moveTo>
                  <a:pt x="0" y="0"/>
                </a:moveTo>
                <a:cubicBezTo>
                  <a:pt x="4112986" y="498022"/>
                  <a:pt x="8201478" y="432707"/>
                  <a:pt x="12192000" y="0"/>
                </a:cubicBezTo>
                <a:lnTo>
                  <a:pt x="12192000" y="1534886"/>
                </a:lnTo>
                <a:lnTo>
                  <a:pt x="0" y="15348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 rot="0" flipH="0" flipV="0">
            <a:off x="1334810" y="2225748"/>
            <a:ext cx="2662314" cy="2925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加入r/digitalmarketing、GrowthHackers Discord等国际社区，关注最新趋势讨论，主动提问或分享项目进展，获取来自全球从业者的反馈与建议。</a:t>
            </a:r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 rot="0" flipH="0" flipV="0">
            <a:off x="4758492" y="2225748"/>
            <a:ext cx="2662314" cy="2925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在GitHub上寻找数字营销相关的开源项目（如自动化脚本、内容日历模板），通过提交改进代码、撰写使用文档或翻译资源，锻炼协作能力并建立技术背书。</a:t>
            </a:r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 rot="0" flipH="0" flipV="0">
            <a:off x="8182176" y="2225748"/>
            <a:ext cx="2662314" cy="2925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紧跟行业前沿动态与实战干货；同时与众多同频学习者交流协作、互相启发，高效拓展优质行业人脉，实现学习成长与资源链接同步收获。</a:t>
            </a:r>
            <a:endParaRPr kumimoji="1" lang="zh-CN" altLang="en-US"/>
          </a:p>
        </p:txBody>
      </p:sp>
      <p:sp>
        <p:nvSpPr>
          <p:cNvPr id="10" name="文本框 3"/>
          <p:cNvSpPr txBox="1"/>
          <p:nvPr/>
        </p:nvSpPr>
        <p:spPr>
          <a:xfrm rot="0" flipH="0" flipV="0">
            <a:off x="1335968" y="1461628"/>
            <a:ext cx="2661156" cy="6776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参与Reddit与Discord专业社群</a:t>
            </a:r>
            <a:endParaRPr kumimoji="1" lang="zh-CN" altLang="en-US"/>
          </a:p>
        </p:txBody>
      </p:sp>
      <p:sp>
        <p:nvSpPr>
          <p:cNvPr id="11" name="文本框 4"/>
          <p:cNvSpPr txBox="1"/>
          <p:nvPr/>
        </p:nvSpPr>
        <p:spPr>
          <a:xfrm rot="0" flipH="0" flipV="0">
            <a:off x="4758492" y="1461628"/>
            <a:ext cx="2661156" cy="6776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贡献开源营销项目或模板库</a:t>
            </a:r>
            <a:endParaRPr kumimoji="1" lang="zh-CN" altLang="en-US"/>
          </a:p>
        </p:txBody>
      </p:sp>
      <p:sp>
        <p:nvSpPr>
          <p:cNvPr id="12" name="文本框 5"/>
          <p:cNvSpPr txBox="1"/>
          <p:nvPr/>
        </p:nvSpPr>
        <p:spPr>
          <a:xfrm rot="0" flipH="0" flipV="0">
            <a:off x="8182176" y="1461628"/>
            <a:ext cx="2661156" cy="6776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报名免费数字营销行业线上会议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加入活跃的数字营销学习社区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持续更新与职业发展建议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34"/>
          <p:cNvSpPr txBox="1"/>
          <p:nvPr/>
        </p:nvSpPr>
        <p:spPr>
          <a:xfrm rot="0" flipH="0" flipV="0">
            <a:off x="0" y="4759195"/>
            <a:ext cx="5630156" cy="2372361"/>
          </a:xfrm>
          <a:custGeom>
            <a:avLst/>
            <a:gdLst>
              <a:gd name="connsiteX0" fmla="*/ 0 w 5317570"/>
              <a:gd name="connsiteY0" fmla="*/ 0 h 890621"/>
              <a:gd name="connsiteX1" fmla="*/ 140392 w 5317570"/>
              <a:gd name="connsiteY1" fmla="*/ 8487 h 890621"/>
              <a:gd name="connsiteX2" fmla="*/ 4903804 w 5317570"/>
              <a:gd name="connsiteY2" fmla="*/ 795513 h 890621"/>
              <a:gd name="connsiteX3" fmla="*/ 5317570 w 5317570"/>
              <a:gd name="connsiteY3" fmla="*/ 890621 h 890621"/>
              <a:gd name="connsiteX4" fmla="*/ 4526941 w 5317570"/>
              <a:gd name="connsiteY4" fmla="*/ 890621 h 890621"/>
              <a:gd name="connsiteX5" fmla="*/ 4296205 w 5317570"/>
              <a:gd name="connsiteY5" fmla="*/ 864541 h 890621"/>
              <a:gd name="connsiteX6" fmla="*/ 104587 w 5317570"/>
              <a:gd name="connsiteY6" fmla="*/ 680865 h 890621"/>
              <a:gd name="connsiteX7" fmla="*/ 0 w 5317570"/>
              <a:gd name="connsiteY7" fmla="*/ 691965 h 890621"/>
            </a:gdLst>
            <a:rect l="l" t="t" r="r" b="b"/>
            <a:pathLst>
              <a:path w="5317570" h="890621">
                <a:moveTo>
                  <a:pt x="0" y="0"/>
                </a:moveTo>
                <a:lnTo>
                  <a:pt x="140392" y="8487"/>
                </a:lnTo>
                <a:cubicBezTo>
                  <a:pt x="1694439" y="112102"/>
                  <a:pt x="2858300" y="328846"/>
                  <a:pt x="4903804" y="795513"/>
                </a:cubicBezTo>
                <a:lnTo>
                  <a:pt x="5317570" y="890621"/>
                </a:lnTo>
                <a:lnTo>
                  <a:pt x="4526941" y="890621"/>
                </a:lnTo>
                <a:lnTo>
                  <a:pt x="4296205" y="864541"/>
                </a:lnTo>
                <a:cubicBezTo>
                  <a:pt x="2880152" y="703169"/>
                  <a:pt x="1480181" y="553855"/>
                  <a:pt x="104587" y="680865"/>
                </a:cubicBezTo>
                <a:lnTo>
                  <a:pt x="0" y="691965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0"/>
          </a:gra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35"/>
          <p:cNvSpPr txBox="1"/>
          <p:nvPr/>
        </p:nvSpPr>
        <p:spPr>
          <a:xfrm rot="0" flipH="1" flipV="0">
            <a:off x="6567549" y="4752996"/>
            <a:ext cx="5630156" cy="2372361"/>
          </a:xfrm>
          <a:custGeom>
            <a:avLst/>
            <a:gdLst>
              <a:gd name="connsiteX0" fmla="*/ 0 w 5317570"/>
              <a:gd name="connsiteY0" fmla="*/ 0 h 890621"/>
              <a:gd name="connsiteX1" fmla="*/ 140392 w 5317570"/>
              <a:gd name="connsiteY1" fmla="*/ 8487 h 890621"/>
              <a:gd name="connsiteX2" fmla="*/ 4903804 w 5317570"/>
              <a:gd name="connsiteY2" fmla="*/ 795513 h 890621"/>
              <a:gd name="connsiteX3" fmla="*/ 5317570 w 5317570"/>
              <a:gd name="connsiteY3" fmla="*/ 890621 h 890621"/>
              <a:gd name="connsiteX4" fmla="*/ 4526941 w 5317570"/>
              <a:gd name="connsiteY4" fmla="*/ 890621 h 890621"/>
              <a:gd name="connsiteX5" fmla="*/ 4296205 w 5317570"/>
              <a:gd name="connsiteY5" fmla="*/ 864541 h 890621"/>
              <a:gd name="connsiteX6" fmla="*/ 104587 w 5317570"/>
              <a:gd name="connsiteY6" fmla="*/ 680865 h 890621"/>
              <a:gd name="connsiteX7" fmla="*/ 0 w 5317570"/>
              <a:gd name="connsiteY7" fmla="*/ 691965 h 890621"/>
            </a:gdLst>
            <a:rect l="l" t="t" r="r" b="b"/>
            <a:pathLst>
              <a:path w="5317570" h="890621">
                <a:moveTo>
                  <a:pt x="0" y="0"/>
                </a:moveTo>
                <a:lnTo>
                  <a:pt x="140392" y="8487"/>
                </a:lnTo>
                <a:cubicBezTo>
                  <a:pt x="1694439" y="112102"/>
                  <a:pt x="2858300" y="328846"/>
                  <a:pt x="4903804" y="795513"/>
                </a:cubicBezTo>
                <a:lnTo>
                  <a:pt x="5317570" y="890621"/>
                </a:lnTo>
                <a:lnTo>
                  <a:pt x="4526941" y="890621"/>
                </a:lnTo>
                <a:lnTo>
                  <a:pt x="4296205" y="864541"/>
                </a:lnTo>
                <a:cubicBezTo>
                  <a:pt x="2880152" y="703169"/>
                  <a:pt x="1480181" y="553855"/>
                  <a:pt x="104587" y="680865"/>
                </a:cubicBezTo>
                <a:lnTo>
                  <a:pt x="0" y="691965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0"/>
          </a:gra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36"/>
          <p:cNvSpPr txBox="1"/>
          <p:nvPr/>
        </p:nvSpPr>
        <p:spPr>
          <a:xfrm rot="0" flipH="0" flipV="0">
            <a:off x="0" y="5406238"/>
            <a:ext cx="5630156" cy="1455724"/>
          </a:xfrm>
          <a:custGeom>
            <a:avLst/>
            <a:gdLst>
              <a:gd name="connsiteX0" fmla="*/ 0 w 5317570"/>
              <a:gd name="connsiteY0" fmla="*/ 0 h 890621"/>
              <a:gd name="connsiteX1" fmla="*/ 140392 w 5317570"/>
              <a:gd name="connsiteY1" fmla="*/ 8487 h 890621"/>
              <a:gd name="connsiteX2" fmla="*/ 4903804 w 5317570"/>
              <a:gd name="connsiteY2" fmla="*/ 795513 h 890621"/>
              <a:gd name="connsiteX3" fmla="*/ 5317570 w 5317570"/>
              <a:gd name="connsiteY3" fmla="*/ 890621 h 890621"/>
              <a:gd name="connsiteX4" fmla="*/ 4526941 w 5317570"/>
              <a:gd name="connsiteY4" fmla="*/ 890621 h 890621"/>
              <a:gd name="connsiteX5" fmla="*/ 4296205 w 5317570"/>
              <a:gd name="connsiteY5" fmla="*/ 864541 h 890621"/>
              <a:gd name="connsiteX6" fmla="*/ 104587 w 5317570"/>
              <a:gd name="connsiteY6" fmla="*/ 680865 h 890621"/>
              <a:gd name="connsiteX7" fmla="*/ 0 w 5317570"/>
              <a:gd name="connsiteY7" fmla="*/ 691965 h 890621"/>
            </a:gdLst>
            <a:rect l="l" t="t" r="r" b="b"/>
            <a:pathLst>
              <a:path w="5317570" h="890621">
                <a:moveTo>
                  <a:pt x="0" y="0"/>
                </a:moveTo>
                <a:lnTo>
                  <a:pt x="140392" y="8487"/>
                </a:lnTo>
                <a:cubicBezTo>
                  <a:pt x="1694439" y="112102"/>
                  <a:pt x="2858300" y="328846"/>
                  <a:pt x="4903804" y="795513"/>
                </a:cubicBezTo>
                <a:lnTo>
                  <a:pt x="5317570" y="890621"/>
                </a:lnTo>
                <a:lnTo>
                  <a:pt x="4526941" y="890621"/>
                </a:lnTo>
                <a:lnTo>
                  <a:pt x="4296205" y="864541"/>
                </a:lnTo>
                <a:cubicBezTo>
                  <a:pt x="2880152" y="703169"/>
                  <a:pt x="1480181" y="553855"/>
                  <a:pt x="104587" y="680865"/>
                </a:cubicBezTo>
                <a:lnTo>
                  <a:pt x="0" y="69196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37"/>
          <p:cNvSpPr txBox="1"/>
          <p:nvPr/>
        </p:nvSpPr>
        <p:spPr>
          <a:xfrm rot="0" flipH="1" flipV="0">
            <a:off x="6567548" y="5406238"/>
            <a:ext cx="5630156" cy="1455724"/>
          </a:xfrm>
          <a:custGeom>
            <a:avLst/>
            <a:gdLst>
              <a:gd name="connsiteX0" fmla="*/ 0 w 5317570"/>
              <a:gd name="connsiteY0" fmla="*/ 0 h 890621"/>
              <a:gd name="connsiteX1" fmla="*/ 140392 w 5317570"/>
              <a:gd name="connsiteY1" fmla="*/ 8487 h 890621"/>
              <a:gd name="connsiteX2" fmla="*/ 4903804 w 5317570"/>
              <a:gd name="connsiteY2" fmla="*/ 795513 h 890621"/>
              <a:gd name="connsiteX3" fmla="*/ 5317570 w 5317570"/>
              <a:gd name="connsiteY3" fmla="*/ 890621 h 890621"/>
              <a:gd name="connsiteX4" fmla="*/ 4526941 w 5317570"/>
              <a:gd name="connsiteY4" fmla="*/ 890621 h 890621"/>
              <a:gd name="connsiteX5" fmla="*/ 4296205 w 5317570"/>
              <a:gd name="connsiteY5" fmla="*/ 864541 h 890621"/>
              <a:gd name="connsiteX6" fmla="*/ 104587 w 5317570"/>
              <a:gd name="connsiteY6" fmla="*/ 680865 h 890621"/>
              <a:gd name="connsiteX7" fmla="*/ 0 w 5317570"/>
              <a:gd name="connsiteY7" fmla="*/ 691965 h 890621"/>
            </a:gdLst>
            <a:rect l="l" t="t" r="r" b="b"/>
            <a:pathLst>
              <a:path w="5317570" h="890621">
                <a:moveTo>
                  <a:pt x="0" y="0"/>
                </a:moveTo>
                <a:lnTo>
                  <a:pt x="140392" y="8487"/>
                </a:lnTo>
                <a:cubicBezTo>
                  <a:pt x="1694439" y="112102"/>
                  <a:pt x="2858300" y="328846"/>
                  <a:pt x="4903804" y="795513"/>
                </a:cubicBezTo>
                <a:lnTo>
                  <a:pt x="5317570" y="890621"/>
                </a:lnTo>
                <a:lnTo>
                  <a:pt x="4526941" y="890621"/>
                </a:lnTo>
                <a:lnTo>
                  <a:pt x="4296205" y="864541"/>
                </a:lnTo>
                <a:cubicBezTo>
                  <a:pt x="2880152" y="703169"/>
                  <a:pt x="1480181" y="553855"/>
                  <a:pt x="104587" y="680865"/>
                </a:cubicBezTo>
                <a:lnTo>
                  <a:pt x="0" y="69196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箭头: V 形 31"/>
          <p:cNvSpPr txBox="1"/>
          <p:nvPr/>
        </p:nvSpPr>
        <p:spPr>
          <a:xfrm rot="0" flipH="0" flipV="0">
            <a:off x="4162675" y="2872164"/>
            <a:ext cx="215989" cy="215989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箭头: V 形 32"/>
          <p:cNvSpPr txBox="1"/>
          <p:nvPr/>
        </p:nvSpPr>
        <p:spPr>
          <a:xfrm rot="0" flipH="0" flipV="0">
            <a:off x="7813339" y="2872164"/>
            <a:ext cx="215989" cy="215989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12"/>
          <p:cNvSpPr txBox="1"/>
          <p:nvPr/>
        </p:nvSpPr>
        <p:spPr>
          <a:xfrm rot="0" flipH="0" flipV="0">
            <a:off x="8175077" y="1731441"/>
            <a:ext cx="3143173" cy="4316934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30200" dir="2700000" sx="103000" sy="103000" kx="0" ky="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13"/>
          <p:cNvSpPr txBox="1"/>
          <p:nvPr/>
        </p:nvSpPr>
        <p:spPr>
          <a:xfrm rot="0" flipH="0" flipV="0">
            <a:off x="8354709" y="3097661"/>
            <a:ext cx="2783909" cy="2741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每周固定2小时回顾所学内容，整理笔记、测试新工具或复现案例，通过输出（如写短文、教程、录视频）强化理解，形成闭环学习习惯。</a:t>
            </a:r>
            <a:endParaRPr kumimoji="1" lang="zh-CN" altLang="en-US"/>
          </a:p>
        </p:txBody>
      </p:sp>
      <p:sp>
        <p:nvSpPr>
          <p:cNvPr id="11" name="文本框 14"/>
          <p:cNvSpPr txBox="1"/>
          <p:nvPr/>
        </p:nvSpPr>
        <p:spPr>
          <a:xfrm rot="0" flipH="0" flipV="0">
            <a:off x="8354703" y="2334180"/>
            <a:ext cx="2783920" cy="58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设定每周学习复盘时间</a:t>
            </a:r>
            <a:endParaRPr kumimoji="1" lang="zh-CN" altLang="en-US"/>
          </a:p>
        </p:txBody>
      </p:sp>
      <p:cxnSp>
        <p:nvCxnSpPr>
          <p:cNvPr id="12" name="直接连接符 15"/>
          <p:cNvCxnSpPr/>
          <p:nvPr/>
        </p:nvCxnSpPr>
        <p:spPr>
          <a:xfrm rot="0" flipH="1" flipV="0">
            <a:off x="8784731" y="2995989"/>
            <a:ext cx="1923864" cy="0"/>
          </a:xfrm>
          <a:prstGeom prst="line">
            <a:avLst/>
          </a:prstGeom>
          <a:noFill/>
          <a:ln w="12700" cap="sq">
            <a:solidFill>
              <a:schemeClr val="bg1">
                <a:lumMod val="75000"/>
              </a:schemeClr>
            </a:solidFill>
            <a:prstDash val="solid"/>
            <a:miter/>
          </a:ln>
        </p:spPr>
      </p:cxnSp>
      <p:sp>
        <p:nvSpPr>
          <p:cNvPr id="13" name="椭圆 16"/>
          <p:cNvSpPr txBox="1"/>
          <p:nvPr/>
        </p:nvSpPr>
        <p:spPr>
          <a:xfrm rot="0" flipH="1" flipV="1">
            <a:off x="9342406" y="1418861"/>
            <a:ext cx="808515" cy="78824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  <a:effectLst>
            <a:outerShdw dist="88900" blurRad="558800" dir="2280000" sx="92000" sy="92000" kx="0" ky="0" algn="tl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PPT-17"/>
          <p:cNvSpPr txBox="1"/>
          <p:nvPr/>
        </p:nvSpPr>
        <p:spPr>
          <a:xfrm rot="0" flipH="0" flipV="0">
            <a:off x="9545844" y="1629770"/>
            <a:ext cx="401638" cy="37855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矩形: 圆角 18"/>
          <p:cNvSpPr txBox="1"/>
          <p:nvPr/>
        </p:nvSpPr>
        <p:spPr>
          <a:xfrm rot="0" flipH="0" flipV="0">
            <a:off x="4524415" y="1731441"/>
            <a:ext cx="3143173" cy="4316934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30200" dir="2700000" sx="103000" sy="103000" kx="0" ky="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19"/>
          <p:cNvSpPr txBox="1"/>
          <p:nvPr/>
        </p:nvSpPr>
        <p:spPr>
          <a:xfrm rot="0" flipH="0" flipV="0">
            <a:off x="4704047" y="3097661"/>
            <a:ext cx="2783909" cy="2741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 AI工具聚合数字营销行业多个信源，关注数字营销行业的免费周报，高效筛选有价值内容，避免信息过载。</a:t>
            </a:r>
            <a:endParaRPr kumimoji="1" lang="zh-CN" altLang="en-US"/>
          </a:p>
        </p:txBody>
      </p:sp>
      <p:sp>
        <p:nvSpPr>
          <p:cNvPr id="17" name="文本框 20"/>
          <p:cNvSpPr txBox="1"/>
          <p:nvPr/>
        </p:nvSpPr>
        <p:spPr>
          <a:xfrm rot="0" flipH="0" flipV="0">
            <a:off x="4704041" y="2334180"/>
            <a:ext cx="2783920" cy="58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利用AI简报整合信息流</a:t>
            </a:r>
            <a:endParaRPr kumimoji="1" lang="zh-CN" altLang="en-US"/>
          </a:p>
        </p:txBody>
      </p:sp>
      <p:cxnSp>
        <p:nvCxnSpPr>
          <p:cNvPr id="18" name="直接连接符 21"/>
          <p:cNvCxnSpPr/>
          <p:nvPr/>
        </p:nvCxnSpPr>
        <p:spPr>
          <a:xfrm rot="0" flipH="1" flipV="0">
            <a:off x="5134069" y="2995989"/>
            <a:ext cx="1923864" cy="0"/>
          </a:xfrm>
          <a:prstGeom prst="line">
            <a:avLst/>
          </a:prstGeom>
          <a:noFill/>
          <a:ln w="12700" cap="sq">
            <a:solidFill>
              <a:schemeClr val="bg1">
                <a:lumMod val="75000"/>
              </a:schemeClr>
            </a:solidFill>
            <a:prstDash val="solid"/>
            <a:miter/>
          </a:ln>
        </p:spPr>
      </p:cxnSp>
      <p:sp>
        <p:nvSpPr>
          <p:cNvPr id="19" name="椭圆 22"/>
          <p:cNvSpPr txBox="1"/>
          <p:nvPr/>
        </p:nvSpPr>
        <p:spPr>
          <a:xfrm rot="0" flipH="1" flipV="1">
            <a:off x="5691744" y="1418861"/>
            <a:ext cx="808515" cy="78824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  <a:effectLst>
            <a:outerShdw dist="88900" blurRad="558800" dir="2280000" sx="92000" sy="92000" kx="0" ky="0" algn="tl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PPT-19"/>
          <p:cNvSpPr txBox="1"/>
          <p:nvPr/>
        </p:nvSpPr>
        <p:spPr>
          <a:xfrm rot="0" flipH="0" flipV="0">
            <a:off x="5900416" y="1629770"/>
            <a:ext cx="391171" cy="37855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矩形: 圆角 24"/>
          <p:cNvSpPr txBox="1"/>
          <p:nvPr/>
        </p:nvSpPr>
        <p:spPr>
          <a:xfrm rot="0" flipH="0" flipV="0">
            <a:off x="873751" y="1731441"/>
            <a:ext cx="3143173" cy="4316934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30200" dir="2700000" sx="103000" sy="103000" kx="0" ky="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25"/>
          <p:cNvSpPr txBox="1"/>
          <p:nvPr/>
        </p:nvSpPr>
        <p:spPr>
          <a:xfrm rot="0" flipH="0" flipV="0">
            <a:off x="1053383" y="3097661"/>
            <a:ext cx="2783909" cy="2741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关注如HubSpot Blog、Moz、Search Engine Journal、喜传播等免费高质量数字营销信息，定期获取最新趋势、算法变动和实战案例，确保知识体系不落伍。</a:t>
            </a:r>
            <a:endParaRPr kumimoji="1" lang="zh-CN" altLang="en-US"/>
          </a:p>
        </p:txBody>
      </p:sp>
      <p:sp>
        <p:nvSpPr>
          <p:cNvPr id="23" name="文本框 26"/>
          <p:cNvSpPr txBox="1"/>
          <p:nvPr/>
        </p:nvSpPr>
        <p:spPr>
          <a:xfrm rot="0" flipH="0" flipV="0">
            <a:off x="1053377" y="2342031"/>
            <a:ext cx="2783920" cy="58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关注权威行业资讯源</a:t>
            </a:r>
            <a:endParaRPr kumimoji="1" lang="zh-CN" altLang="en-US"/>
          </a:p>
        </p:txBody>
      </p:sp>
      <p:cxnSp>
        <p:nvCxnSpPr>
          <p:cNvPr id="24" name="直接连接符 27"/>
          <p:cNvCxnSpPr/>
          <p:nvPr/>
        </p:nvCxnSpPr>
        <p:spPr>
          <a:xfrm rot="0" flipH="1" flipV="0">
            <a:off x="1483405" y="2995989"/>
            <a:ext cx="1923864" cy="0"/>
          </a:xfrm>
          <a:prstGeom prst="line">
            <a:avLst/>
          </a:prstGeom>
          <a:noFill/>
          <a:ln w="12700" cap="sq">
            <a:solidFill>
              <a:schemeClr val="bg1">
                <a:lumMod val="75000"/>
              </a:schemeClr>
            </a:solidFill>
            <a:prstDash val="solid"/>
            <a:miter/>
          </a:ln>
        </p:spPr>
      </p:cxnSp>
      <p:sp>
        <p:nvSpPr>
          <p:cNvPr id="25" name="椭圆 28"/>
          <p:cNvSpPr txBox="1"/>
          <p:nvPr/>
        </p:nvSpPr>
        <p:spPr>
          <a:xfrm rot="0" flipH="1" flipV="1">
            <a:off x="2041080" y="1418861"/>
            <a:ext cx="808515" cy="78824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  <a:effectLst>
            <a:outerShdw dist="88900" blurRad="558800" dir="2280000" sx="92000" sy="92000" kx="0" ky="0" algn="tl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PPT-21"/>
          <p:cNvSpPr txBox="1"/>
          <p:nvPr/>
        </p:nvSpPr>
        <p:spPr>
          <a:xfrm rot="0" flipH="0" flipV="0">
            <a:off x="2270606" y="1629770"/>
            <a:ext cx="349463" cy="37855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建立个人知识更新机制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9"/>
          <p:cNvSpPr txBox="1"/>
          <p:nvPr/>
        </p:nvSpPr>
        <p:spPr>
          <a:xfrm rot="0" flipH="0" flipV="0">
            <a:off x="701810" y="1979994"/>
            <a:ext cx="3344410" cy="4078434"/>
          </a:xfrm>
          <a:prstGeom prst="roundRect">
            <a:avLst>
              <a:gd name="adj" fmla="val 765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文本框 10"/>
          <p:cNvSpPr txBox="1"/>
          <p:nvPr/>
        </p:nvSpPr>
        <p:spPr>
          <a:xfrm rot="0" flipH="0" flipV="0">
            <a:off x="958804" y="2220386"/>
            <a:ext cx="2503354" cy="64976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获取免费但高含金量的认证</a:t>
            </a:r>
            <a:endParaRPr kumimoji="1" lang="zh-CN" altLang="en-US"/>
          </a:p>
        </p:txBody>
      </p:sp>
      <p:sp>
        <p:nvSpPr>
          <p:cNvPr id="5" name="文本框 11"/>
          <p:cNvSpPr txBox="1"/>
          <p:nvPr/>
        </p:nvSpPr>
        <p:spPr>
          <a:xfrm rot="0" flipH="0" flipV="0">
            <a:off x="958802" y="2898915"/>
            <a:ext cx="2830426" cy="29191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完成Google Analytics Individual Qualification（GA4）、Meta Blueprint基础课程、HubSpot Academy的免费认证，这些证书被业界广泛认可，可直接用于简历。</a:t>
            </a:r>
            <a:endParaRPr kumimoji="1" lang="zh-CN" altLang="en-US"/>
          </a:p>
        </p:txBody>
      </p:sp>
      <p:sp>
        <p:nvSpPr>
          <p:cNvPr id="6" name="矩形: 圆角 19"/>
          <p:cNvSpPr txBox="1"/>
          <p:nvPr/>
        </p:nvSpPr>
        <p:spPr>
          <a:xfrm rot="0" flipH="0" flipV="0">
            <a:off x="8145782" y="1979994"/>
            <a:ext cx="3344410" cy="4078434"/>
          </a:xfrm>
          <a:prstGeom prst="roundRect">
            <a:avLst>
              <a:gd name="adj" fmla="val 765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10"/>
          <p:cNvSpPr txBox="1"/>
          <p:nvPr/>
        </p:nvSpPr>
        <p:spPr>
          <a:xfrm rot="0" flipH="0" flipV="0">
            <a:off x="8402776" y="2220386"/>
            <a:ext cx="2503354" cy="64976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参与线上社区与同行交流</a:t>
            </a:r>
            <a:endParaRPr kumimoji="1" lang="zh-CN" altLang="en-US"/>
          </a:p>
        </p:txBody>
      </p:sp>
      <p:sp>
        <p:nvSpPr>
          <p:cNvPr id="8" name="文本框 11"/>
          <p:cNvSpPr txBox="1"/>
          <p:nvPr/>
        </p:nvSpPr>
        <p:spPr>
          <a:xfrm rot="0" flipH="0" flipV="0">
            <a:off x="8402774" y="2898915"/>
            <a:ext cx="2830426" cy="29191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加入数字营销相关群组或国内知乎数字营销话题，主动提问、分享经验，不仅能解决实操难题，还可能获得实习或合作机会。</a:t>
            </a:r>
            <a:endParaRPr kumimoji="1" lang="zh-CN" altLang="en-US"/>
          </a:p>
        </p:txBody>
      </p:sp>
      <p:sp>
        <p:nvSpPr>
          <p:cNvPr id="9" name="矩形: 圆角 22"/>
          <p:cNvSpPr txBox="1"/>
          <p:nvPr/>
        </p:nvSpPr>
        <p:spPr>
          <a:xfrm rot="0" flipH="0" flipV="0">
            <a:off x="4423796" y="1979994"/>
            <a:ext cx="3344410" cy="4078434"/>
          </a:xfrm>
          <a:prstGeom prst="roundRect">
            <a:avLst>
              <a:gd name="adj" fmla="val 765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10"/>
          <p:cNvSpPr txBox="1"/>
          <p:nvPr/>
        </p:nvSpPr>
        <p:spPr>
          <a:xfrm rot="0" flipH="0" flipV="0">
            <a:off x="4680790" y="2220386"/>
            <a:ext cx="2503354" cy="64976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创建实战作品集展示能力</a:t>
            </a:r>
            <a:endParaRPr kumimoji="1" lang="zh-CN" altLang="en-US"/>
          </a:p>
        </p:txBody>
      </p:sp>
      <p:sp>
        <p:nvSpPr>
          <p:cNvPr id="11" name="文本框 11"/>
          <p:cNvSpPr txBox="1"/>
          <p:nvPr/>
        </p:nvSpPr>
        <p:spPr>
          <a:xfrm rot="0" flipH="0" flipV="0">
            <a:off x="4680788" y="2898915"/>
            <a:ext cx="2830426" cy="29191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利用免费工具（如WordPress、Canva、Google Data Studio）搭建个人营销项目，例如为本地小店设计社交媒体策略或分析公开数据集，形成可视化成果。</a:t>
            </a:r>
            <a:endParaRPr kumimoji="1" lang="zh-CN" altLang="en-US"/>
          </a:p>
        </p:txBody>
      </p:sp>
      <p:sp>
        <p:nvSpPr>
          <p:cNvPr id="12" name="椭圆 25"/>
          <p:cNvSpPr txBox="1"/>
          <p:nvPr/>
        </p:nvSpPr>
        <p:spPr>
          <a:xfrm rot="0" flipH="0" flipV="0">
            <a:off x="7395223" y="1847989"/>
            <a:ext cx="504405" cy="504405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圆: 空心 26"/>
          <p:cNvSpPr txBox="1"/>
          <p:nvPr/>
        </p:nvSpPr>
        <p:spPr>
          <a:xfrm rot="0" flipH="0" flipV="0">
            <a:off x="7299178" y="1751944"/>
            <a:ext cx="696494" cy="696494"/>
          </a:xfrm>
          <a:prstGeom prst="donut">
            <a:avLst>
              <a:gd name="adj" fmla="val 1520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22225" cap="sq">
            <a:solidFill>
              <a:schemeClr val="bg1"/>
            </a:solidFill>
            <a:miter/>
          </a:ln>
          <a:effectLst>
            <a:outerShdw dist="0" blurRad="393700" dir="0" sx="102000" sy="102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30"/>
          <p:cNvSpPr txBox="1"/>
          <p:nvPr/>
        </p:nvSpPr>
        <p:spPr>
          <a:xfrm rot="0" flipH="0" flipV="0">
            <a:off x="11081567" y="1847989"/>
            <a:ext cx="504405" cy="504405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圆: 空心 31"/>
          <p:cNvSpPr txBox="1"/>
          <p:nvPr/>
        </p:nvSpPr>
        <p:spPr>
          <a:xfrm rot="0" flipH="0" flipV="0">
            <a:off x="10985522" y="1751944"/>
            <a:ext cx="696494" cy="696494"/>
          </a:xfrm>
          <a:prstGeom prst="donut">
            <a:avLst>
              <a:gd name="adj" fmla="val 1520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22225" cap="sq">
            <a:solidFill>
              <a:schemeClr val="bg1"/>
            </a:solidFill>
            <a:miter/>
          </a:ln>
          <a:effectLst>
            <a:outerShdw dist="0" blurRad="393700" dir="0" sx="102000" sy="102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椭圆 34"/>
          <p:cNvSpPr txBox="1"/>
          <p:nvPr/>
        </p:nvSpPr>
        <p:spPr>
          <a:xfrm rot="0" flipH="0" flipV="0">
            <a:off x="3669865" y="1847988"/>
            <a:ext cx="504405" cy="504405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圆: 空心 35"/>
          <p:cNvSpPr txBox="1"/>
          <p:nvPr/>
        </p:nvSpPr>
        <p:spPr>
          <a:xfrm rot="0" flipH="0" flipV="0">
            <a:off x="3573820" y="1751943"/>
            <a:ext cx="696494" cy="696494"/>
          </a:xfrm>
          <a:prstGeom prst="donut">
            <a:avLst>
              <a:gd name="adj" fmla="val 1520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22225" cap="sq">
            <a:solidFill>
              <a:schemeClr val="bg1"/>
            </a:solidFill>
            <a:miter/>
          </a:ln>
          <a:effectLst>
            <a:outerShdw dist="0" blurRad="393700" dir="0" sx="102000" sy="102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1"/>
          <p:cNvSpPr txBox="1"/>
          <p:nvPr/>
        </p:nvSpPr>
        <p:spPr>
          <a:xfrm rot="0" flipH="0" flipV="0">
            <a:off x="3808887" y="1977588"/>
            <a:ext cx="226361" cy="245203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99000">
                <a:schemeClr val="accent1"/>
              </a:gs>
            </a:gsLst>
            <a:lin ang="81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5"/>
          <p:cNvSpPr txBox="1"/>
          <p:nvPr/>
        </p:nvSpPr>
        <p:spPr>
          <a:xfrm rot="0" flipH="0" flipV="0">
            <a:off x="7506884" y="1972774"/>
            <a:ext cx="281082" cy="25483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6"/>
          <p:cNvSpPr txBox="1"/>
          <p:nvPr/>
        </p:nvSpPr>
        <p:spPr>
          <a:xfrm rot="0" flipH="0" flipV="0">
            <a:off x="11233196" y="1995612"/>
            <a:ext cx="201146" cy="209158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构建可验证的职业成长路径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5692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文本框 19"/>
          <p:cNvSpPr txBox="1"/>
          <p:nvPr/>
        </p:nvSpPr>
        <p:spPr>
          <a:xfrm rot="0" flipH="0" flipV="0">
            <a:off x="678147" y="2716661"/>
            <a:ext cx="4714309" cy="14203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
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521421" y="0"/>
            <a:ext cx="2325538" cy="6858000"/>
          </a:xfrm>
          <a:prstGeom prst="rect">
            <a:avLst/>
          </a:prstGeom>
          <a:solidFill>
            <a:schemeClr val="accent1">
              <a:alpha val="95000"/>
            </a:schemeClr>
          </a:solidFill>
          <a:ln w="38100" cap="flat">
            <a:solidFill>
              <a:schemeClr val="tx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368317" y="2839441"/>
            <a:ext cx="1332110" cy="133211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006518" y="4210475"/>
            <a:ext cx="2055709" cy="8989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61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免费学习资源平台推荐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086601" y="2829316"/>
            <a:ext cx="1895542" cy="119936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509584" y="2839441"/>
            <a:ext cx="1332110" cy="133211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147785" y="4210475"/>
            <a:ext cx="2055709" cy="8989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核心数字营销技能自学路径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227868" y="2829316"/>
            <a:ext cx="1895542" cy="119936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738266" y="2839441"/>
            <a:ext cx="1332110" cy="133211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376467" y="4210475"/>
            <a:ext cx="2055709" cy="8989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实战项目与社区参与方法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456550" y="2829316"/>
            <a:ext cx="1895542" cy="119936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879533" y="2839441"/>
            <a:ext cx="1332110" cy="133211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517734" y="4210475"/>
            <a:ext cx="2055709" cy="8989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持续更新与职业发展建议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597817" y="2829316"/>
            <a:ext cx="1895542" cy="119936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21421" y="0"/>
            <a:ext cx="1519819" cy="6858000"/>
          </a:xfrm>
          <a:custGeom>
            <a:avLst/>
            <a:gdLst>
              <a:gd name="connsiteX0" fmla="*/ 1223198 w 1519819"/>
              <a:gd name="connsiteY0" fmla="*/ 0 h 6858000"/>
              <a:gd name="connsiteX1" fmla="*/ 1519819 w 1519819"/>
              <a:gd name="connsiteY1" fmla="*/ 0 h 6858000"/>
              <a:gd name="connsiteX2" fmla="*/ 1519819 w 1519819"/>
              <a:gd name="connsiteY2" fmla="*/ 6858000 h 6858000"/>
              <a:gd name="connsiteX3" fmla="*/ 1223198 w 1519819"/>
              <a:gd name="connsiteY3" fmla="*/ 6858000 h 6858000"/>
              <a:gd name="connsiteX4" fmla="*/ 611599 w 1519819"/>
              <a:gd name="connsiteY4" fmla="*/ 0 h 6858000"/>
              <a:gd name="connsiteX5" fmla="*/ 908220 w 1519819"/>
              <a:gd name="connsiteY5" fmla="*/ 0 h 6858000"/>
              <a:gd name="connsiteX6" fmla="*/ 908220 w 1519819"/>
              <a:gd name="connsiteY6" fmla="*/ 6858000 h 6858000"/>
              <a:gd name="connsiteX7" fmla="*/ 611599 w 1519819"/>
              <a:gd name="connsiteY7" fmla="*/ 6858000 h 6858000"/>
              <a:gd name="connsiteX8" fmla="*/ 0 w 1519819"/>
              <a:gd name="connsiteY8" fmla="*/ 0 h 6858000"/>
              <a:gd name="connsiteX9" fmla="*/ 296621 w 1519819"/>
              <a:gd name="connsiteY9" fmla="*/ 0 h 6858000"/>
              <a:gd name="connsiteX10" fmla="*/ 296621 w 1519819"/>
              <a:gd name="connsiteY10" fmla="*/ 6858000 h 6858000"/>
              <a:gd name="connsiteX11" fmla="*/ 0 w 1519819"/>
              <a:gd name="connsiteY11" fmla="*/ 6858000 h 6858000"/>
            </a:gdLst>
            <a:rect l="l" t="t" r="r" b="b"/>
            <a:pathLst>
              <a:path w="1519819" h="6858000">
                <a:moveTo>
                  <a:pt x="1223198" y="0"/>
                </a:moveTo>
                <a:lnTo>
                  <a:pt x="1519819" y="0"/>
                </a:lnTo>
                <a:lnTo>
                  <a:pt x="1519819" y="6858000"/>
                </a:lnTo>
                <a:lnTo>
                  <a:pt x="1223198" y="6858000"/>
                </a:lnTo>
                <a:close/>
                <a:moveTo>
                  <a:pt x="611599" y="0"/>
                </a:moveTo>
                <a:lnTo>
                  <a:pt x="908220" y="0"/>
                </a:lnTo>
                <a:lnTo>
                  <a:pt x="908220" y="6858000"/>
                </a:lnTo>
                <a:lnTo>
                  <a:pt x="611599" y="6858000"/>
                </a:lnTo>
                <a:close/>
                <a:moveTo>
                  <a:pt x="0" y="0"/>
                </a:moveTo>
                <a:lnTo>
                  <a:pt x="296621" y="0"/>
                </a:lnTo>
                <a:lnTo>
                  <a:pt x="2966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089861" y="542350"/>
            <a:ext cx="3209285" cy="11758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1544300" y="6514007"/>
            <a:ext cx="342900" cy="2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1642926" y="6596254"/>
            <a:ext cx="244273" cy="2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870697" y="1091252"/>
            <a:ext cx="1727405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6A6A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免费学习资源平台推荐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384153" y="2927435"/>
            <a:ext cx="2181774" cy="532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Coursera（提供免费旁听选项）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384153" y="3453671"/>
            <a:ext cx="2192275" cy="2502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Coursera与全球顶尖大学和企业合作，提供大量数字营销相关课程，如Google数字营销证书课程。用户可选择“旁听”模式免费学习全部视频内容，仅证书需付费。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050335" y="2927435"/>
            <a:ext cx="2181774" cy="532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edX（高校官方课程资源）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050335" y="3453670"/>
            <a:ext cx="2172673" cy="2502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edX由哈佛、MIT等名校发起，提供如《数字营销基础》《社交媒体策略》等高质量课程。多数课程支持免费注册学习，完整参与课程内容无需支付费用。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625090" y="2927435"/>
            <a:ext cx="2181774" cy="532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FutureLearn（英国体系课程）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625090" y="3453670"/>
            <a:ext cx="2166196" cy="2502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FutureLearn汇聚英国高校及行业机构资源，开设如《数字营销入门》《内容营销策略》等短期课程。免费账户可访问课程四周内容，足够掌握核心知识点。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384153" y="1851110"/>
            <a:ext cx="139111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050335" y="1851110"/>
            <a:ext cx="139111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625090" y="1851110"/>
            <a:ext cx="139111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综合性在线学习平台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1">
            <a:off x="5186689" y="1435463"/>
            <a:ext cx="603060" cy="7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186689" y="2094103"/>
            <a:ext cx="5960282" cy="625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18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Google推出的免费数字技能培训平台，涵盖搜索引擎优化、数据分析、广告投放等模块。完成全部课程后可获得官方认证证书，完全免费且内容实时更新至2026年标准。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186689" y="1631405"/>
            <a:ext cx="5960282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Google Digital Garage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5186689" y="3046548"/>
            <a:ext cx="603060" cy="7295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186689" y="3705188"/>
            <a:ext cx="5960282" cy="625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18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Meta为广告主和营销人员提供免费学习路径，包括Instagram与Facebook广告投放、受众定位、转化追踪等实操内容。所有基础课程均可免费访问，适合初学者快速上手社媒营销。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186689" y="3242490"/>
            <a:ext cx="5960282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Meta Blueprint（原Facebook Blueprint）</a:t>
            </a: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 rot="0" flipH="0" flipV="0">
            <a:off x="5136606" y="2741746"/>
            <a:ext cx="6036491" cy="0"/>
          </a:xfrm>
          <a:prstGeom prst="line">
            <a:avLst/>
          </a:prstGeom>
          <a:noFill/>
          <a:ln w="12700" cap="sq">
            <a:solidFill>
              <a:schemeClr val="bg1">
                <a:lumMod val="95000"/>
              </a:schemeClr>
            </a:solidFill>
            <a:miter/>
          </a:ln>
        </p:spPr>
      </p:cxnSp>
      <p:sp>
        <p:nvSpPr>
          <p:cNvPr id="10" name="标题 1"/>
          <p:cNvSpPr txBox="1"/>
          <p:nvPr/>
        </p:nvSpPr>
        <p:spPr>
          <a:xfrm rot="0" flipH="0" flipV="1">
            <a:off x="5186689" y="4762136"/>
            <a:ext cx="603060" cy="7295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186689" y="5420776"/>
            <a:ext cx="5960282" cy="625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18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HubSpot提供免费的入站营销、电子邮件营销、CRM使用等认证课程。课程结构清晰，配有练习题与案例分析，结业可获得行业认可的数字证书，适合系统化学习。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186689" y="4958078"/>
            <a:ext cx="5960282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HubSpot Academy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800000" flipH="0" flipV="1">
            <a:off x="660400" y="4068344"/>
            <a:ext cx="3753394" cy="9318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9800000" flipH="0" flipV="0">
            <a:off x="660400" y="2356390"/>
            <a:ext cx="3753394" cy="9318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39836" y="3212368"/>
            <a:ext cx="3753394" cy="931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66261" y="3578129"/>
            <a:ext cx="200297" cy="20029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线条 1"/>
          <p:cNvCxnSpPr/>
          <p:nvPr/>
        </p:nvCxnSpPr>
        <p:spPr>
          <a:xfrm rot="0" flipH="0" flipV="0">
            <a:off x="5136606" y="4431208"/>
            <a:ext cx="6036491" cy="0"/>
          </a:xfrm>
          <a:prstGeom prst="line">
            <a:avLst/>
          </a:prstGeom>
          <a:noFill/>
          <a:ln w="12700" cap="sq">
            <a:solidFill>
              <a:schemeClr val="bg1">
                <a:lumMod val="95000"/>
              </a:schemeClr>
            </a:solidFill>
            <a:miter/>
          </a:ln>
        </p:spPr>
      </p:cxnSp>
      <p:sp>
        <p:nvSpPr>
          <p:cNvPr id="18" name="标题 1"/>
          <p:cNvSpPr txBox="1"/>
          <p:nvPr/>
        </p:nvSpPr>
        <p:spPr>
          <a:xfrm rot="0" flipH="0" flipV="0">
            <a:off x="3783709" y="3499914"/>
            <a:ext cx="368620" cy="35672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618246" y="1914110"/>
            <a:ext cx="368620" cy="340999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618246" y="5078722"/>
            <a:ext cx="368620" cy="33419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行业巨头官方学习平台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9451610" y="1919565"/>
            <a:ext cx="919645" cy="919645"/>
          </a:xfrm>
          <a:prstGeom prst="arc">
            <a:avLst>
              <a:gd name="adj1" fmla="val 11519722"/>
              <a:gd name="adj2" fmla="val 9289648"/>
            </a:avLst>
          </a:prstGeom>
          <a:noFill/>
          <a:ln w="28575" cap="rnd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629828" y="1919565"/>
            <a:ext cx="919645" cy="919645"/>
          </a:xfrm>
          <a:prstGeom prst="arc">
            <a:avLst>
              <a:gd name="adj1" fmla="val 11519722"/>
              <a:gd name="adj2" fmla="val 1230871"/>
            </a:avLst>
          </a:prstGeom>
          <a:noFill/>
          <a:ln w="28575" cap="rnd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808046" y="1919565"/>
            <a:ext cx="919645" cy="919645"/>
          </a:xfrm>
          <a:prstGeom prst="arc">
            <a:avLst>
              <a:gd name="adj1" fmla="val 393838"/>
              <a:gd name="adj2" fmla="val 18064512"/>
            </a:avLst>
          </a:prstGeom>
          <a:noFill/>
          <a:ln w="28575" cap="rnd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149680" y="2302986"/>
            <a:ext cx="152802" cy="152802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876818" y="2302986"/>
            <a:ext cx="152802" cy="152802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562331" y="2030284"/>
            <a:ext cx="698205" cy="69820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731175" y="2184125"/>
            <a:ext cx="360515" cy="390525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303964" y="2978505"/>
            <a:ext cx="3214936" cy="70281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免费工具内嵌学习中心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303964" y="3731395"/>
            <a:ext cx="3214936" cy="16135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如Mailchimp、Canva、Google Analytics等工具内置“学习中心”或“帮助文档”，不仅教如何使用产品，还讲解背后的营销逻辑。边用边学，实现理论与实践无缝衔接。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740548" y="2030284"/>
            <a:ext cx="698205" cy="69820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894388" y="2208437"/>
            <a:ext cx="390525" cy="34189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82182" y="2978505"/>
            <a:ext cx="3214936" cy="70281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Reddit与专业论坛讨论区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482182" y="3731395"/>
            <a:ext cx="3214936" cy="16135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在r/digitalmarketing、r/SEO等Reddit子版块，用户可获取真实案例、工具推荐及避坑指南。活跃社区提供即时答疑，帮助自学者解决实操中遇到的具体问题。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918766" y="2030284"/>
            <a:ext cx="698205" cy="69820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072606" y="2184125"/>
            <a:ext cx="390525" cy="390525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0400" y="2978505"/>
            <a:ext cx="3214936" cy="70281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喜传播数字营销免费课程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60400" y="3731395"/>
            <a:ext cx="3214936" cy="23628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喜传播数字营销知识科普课程覆盖AI驱动目标受众定位、企业目标市场落地、数字营销团队搭建、中小企业低成本获客、用户画像实战、营销空白赛道分析、B2B全链路增长、AI短视频变现、AI搜索内容破局等多个热门营销方向的可落地实操课程资源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实战导向的课程与工具平台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核心数字营销技能自学路径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95189" y="1998875"/>
            <a:ext cx="1470704" cy="151816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661148" y="1957137"/>
            <a:ext cx="2603300" cy="3359354"/>
          </a:xfrm>
          <a:prstGeom prst="snip1Rect">
            <a:avLst>
              <a:gd name="adj" fmla="val 3073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22576" y="2922974"/>
            <a:ext cx="2360986" cy="20133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数字营销涵盖搜索引擎优化（SEO）、内容营销、社交媒体营销、GEO、付费广告等模块，初学者应先掌握各模块的基本概念及其相互关系，为后续深入学习打下基础。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318545" y="2103952"/>
            <a:ext cx="1865016" cy="5496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理解数字营销的定义与核心模块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43124" y="2140522"/>
            <a:ext cx="213464" cy="19429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线条 1"/>
          <p:cNvCxnSpPr/>
          <p:nvPr/>
        </p:nvCxnSpPr>
        <p:spPr>
          <a:xfrm rot="0" flipH="1" flipV="0">
            <a:off x="1135329" y="2762657"/>
            <a:ext cx="2048234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 rot="0" flipH="0" flipV="0">
            <a:off x="1135329" y="2750532"/>
            <a:ext cx="443912" cy="2424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447762" y="1998875"/>
            <a:ext cx="1470704" cy="151816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3412382" y="1957137"/>
            <a:ext cx="2603300" cy="3359354"/>
          </a:xfrm>
          <a:prstGeom prst="snip1Rect">
            <a:avLst>
              <a:gd name="adj" fmla="val 3073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575149" y="2922974"/>
            <a:ext cx="2360986" cy="20133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Google Digital Garage、HubSpot Academy、Meta Blueprint 和 喜传播 提供结构清晰的免费课程，涵盖从入门到进阶的内容，适合零基础学习者系统性建立数字营销知识体系。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071118" y="2103952"/>
            <a:ext cx="1865016" cy="5496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利用免费在线课程构建知识框架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595697" y="2129352"/>
            <a:ext cx="213464" cy="21663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/>
          <p:cNvCxnSpPr/>
          <p:nvPr/>
        </p:nvCxnSpPr>
        <p:spPr>
          <a:xfrm rot="0" flipH="1" flipV="0">
            <a:off x="3887901" y="2762657"/>
            <a:ext cx="2048234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16" name="标题 1"/>
          <p:cNvSpPr txBox="1"/>
          <p:nvPr/>
        </p:nvSpPr>
        <p:spPr>
          <a:xfrm rot="0" flipH="0" flipV="0">
            <a:off x="3887901" y="2750532"/>
            <a:ext cx="443912" cy="2424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197658" y="1998875"/>
            <a:ext cx="1470704" cy="151816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6163617" y="1957137"/>
            <a:ext cx="2603300" cy="3359354"/>
          </a:xfrm>
          <a:prstGeom prst="snip1Rect">
            <a:avLst>
              <a:gd name="adj" fmla="val 3073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325045" y="2922974"/>
            <a:ext cx="2360986" cy="20133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关注 Moz、Neil Patel、Backlinko 、Search Engine Journal 和 喜传播 等专业博客，定期阅读最新趋势、实操技巧和案例分析，有助于理解理论如何应用于真实场景。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821014" y="2103952"/>
            <a:ext cx="1865016" cy="5496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阅读权威行业博客与指南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345593" y="2134381"/>
            <a:ext cx="213464" cy="206577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 rot="0" flipH="1" flipV="0">
            <a:off x="6637797" y="2762657"/>
            <a:ext cx="2048234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23" name="标题 1"/>
          <p:cNvSpPr txBox="1"/>
          <p:nvPr/>
        </p:nvSpPr>
        <p:spPr>
          <a:xfrm rot="0" flipH="0" flipV="0">
            <a:off x="6637797" y="2750532"/>
            <a:ext cx="443912" cy="2424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950231" y="1998875"/>
            <a:ext cx="1470704" cy="151816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1" flipV="0">
            <a:off x="8914851" y="1957137"/>
            <a:ext cx="2603300" cy="3359354"/>
          </a:xfrm>
          <a:prstGeom prst="snip1Rect">
            <a:avLst>
              <a:gd name="adj" fmla="val 3073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077618" y="2922974"/>
            <a:ext cx="2360986" cy="20133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 Notion 或 Obsidian 等工具整理所学知识点，绘制技能关联图谱，不仅能加深记忆，还能在实践中快速调用相关知识，提升学习效率。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573586" y="2103952"/>
            <a:ext cx="1865016" cy="5496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建立个人学习笔记与知识图谱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9104905" y="2129352"/>
            <a:ext cx="199988" cy="21663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9" name="线条 1"/>
          <p:cNvCxnSpPr/>
          <p:nvPr/>
        </p:nvCxnSpPr>
        <p:spPr>
          <a:xfrm rot="0" flipH="1" flipV="0">
            <a:off x="9390370" y="2762657"/>
            <a:ext cx="2048234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30" name="标题 1"/>
          <p:cNvSpPr txBox="1"/>
          <p:nvPr/>
        </p:nvSpPr>
        <p:spPr>
          <a:xfrm rot="0" flipH="0" flipV="0">
            <a:off x="9390370" y="2750532"/>
            <a:ext cx="443912" cy="2424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建立数字营销基础知识体系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064053" y="3481008"/>
            <a:ext cx="404173" cy="712117"/>
          </a:xfrm>
          <a:prstGeom prst="downArrow">
            <a:avLst>
              <a:gd name="adj1" fmla="val 32461"/>
              <a:gd name="adj2" fmla="val 44154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92225" y="4619394"/>
            <a:ext cx="4777714" cy="1676631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81423" y="4288195"/>
            <a:ext cx="761221" cy="76122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69435" y="3363521"/>
            <a:ext cx="2713735" cy="721932"/>
          </a:xfrm>
          <a:prstGeom prst="roundRect">
            <a:avLst>
              <a:gd name="adj" fmla="val 23119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134799" y="3481008"/>
            <a:ext cx="404173" cy="712117"/>
          </a:xfrm>
          <a:prstGeom prst="downArrow">
            <a:avLst>
              <a:gd name="adj1" fmla="val 32461"/>
              <a:gd name="adj2" fmla="val 44154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183596" y="3416539"/>
            <a:ext cx="2306580" cy="6343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创建并优化个人网站或博客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1">
            <a:off x="3481082" y="3363524"/>
            <a:ext cx="2713735" cy="721930"/>
          </a:xfrm>
          <a:prstGeom prst="roundRect">
            <a:avLst>
              <a:gd name="adj" fmla="val 23119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1">
            <a:off x="4650281" y="3269844"/>
            <a:ext cx="404173" cy="712116"/>
          </a:xfrm>
          <a:prstGeom prst="downArrow">
            <a:avLst>
              <a:gd name="adj1" fmla="val 32461"/>
              <a:gd name="adj2" fmla="val 44154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992731" y="3376667"/>
            <a:ext cx="2713735" cy="721930"/>
          </a:xfrm>
          <a:prstGeom prst="roundRect">
            <a:avLst>
              <a:gd name="adj" fmla="val 23119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8504379" y="3376668"/>
            <a:ext cx="2713735" cy="721930"/>
          </a:xfrm>
          <a:prstGeom prst="roundRect">
            <a:avLst>
              <a:gd name="adj" fmla="val 23119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1">
            <a:off x="9658465" y="3285405"/>
            <a:ext cx="404173" cy="712116"/>
          </a:xfrm>
          <a:prstGeom prst="downArrow">
            <a:avLst>
              <a:gd name="adj1" fmla="val 32461"/>
              <a:gd name="adj2" fmla="val 44154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99720" y="4394418"/>
            <a:ext cx="524627" cy="5487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05001" y="1354157"/>
            <a:ext cx="4777714" cy="1676631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139072" y="2555528"/>
            <a:ext cx="761221" cy="76122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206711" y="2661751"/>
            <a:ext cx="625942" cy="5487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80317" y="4619394"/>
            <a:ext cx="4777714" cy="1676631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299708" y="4288195"/>
            <a:ext cx="761221" cy="76122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367347" y="4394418"/>
            <a:ext cx="625942" cy="5487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413080" y="1355693"/>
            <a:ext cx="4777714" cy="1676631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0749356" y="2555528"/>
            <a:ext cx="761221" cy="76122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0816995" y="2661751"/>
            <a:ext cx="625942" cy="5487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04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699078" y="3416539"/>
            <a:ext cx="2306580" cy="6343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运营社交媒体账号进行实战演练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112850" y="3416539"/>
            <a:ext cx="2306580" cy="6343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学习使用免费分析工具追踪效果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8707262" y="3416539"/>
            <a:ext cx="2306580" cy="6343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模拟广告投放与A/B测试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1353957" y="4786274"/>
            <a:ext cx="4322993" cy="11261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7" tIns="28804" rIns="57607" bIns="288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181717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 WordPress 或 Wix 免费搭建个人站点，练习关键词研究、页面结构优化和内部链接设置，这是掌握 SEO 和内容营销最直接的方式。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048886" y="1496338"/>
            <a:ext cx="4322993" cy="11261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7" tIns="28804" rIns="57607" bIns="288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181717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 抖音、小红书或 知乎 上创建主题明确的账号，定期发布原创内容、测试不同文案风格与发布时间，积累真实用户互动数据。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7031133" y="4786274"/>
            <a:ext cx="4322993" cy="11261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7" tIns="28804" rIns="57607" bIns="288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181717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利用百度统计、谷歌统计及各平台用户数据中心，学习如何解读流量来源、用户行为和转化路径，培养以数据驱动决策的思维习惯。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6725048" y="1496340"/>
            <a:ext cx="4322993" cy="11261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7" tIns="28804" rIns="57607" bIns="288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181717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利用小额预算（如每月100元）进行真实付费广告测试，练习受众定位、创意制作与效果优化。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686034" y="34935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掌握关键实操技能并动手实践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196878" y="0"/>
            <a:ext cx="454542" cy="825694"/>
          </a:xfrm>
          <a:custGeom>
            <a:avLst/>
            <a:gdLst>
              <a:gd name="connsiteX0" fmla="*/ 0 w 454542"/>
              <a:gd name="connsiteY0" fmla="*/ 0 h 825694"/>
              <a:gd name="connsiteX1" fmla="*/ 454542 w 454542"/>
              <a:gd name="connsiteY1" fmla="*/ 0 h 825694"/>
              <a:gd name="connsiteX2" fmla="*/ 454541 w 454542"/>
              <a:gd name="connsiteY2" fmla="*/ 598423 h 825694"/>
              <a:gd name="connsiteX3" fmla="*/ 273073 w 454542"/>
              <a:gd name="connsiteY3" fmla="*/ 821077 h 825694"/>
              <a:gd name="connsiteX4" fmla="*/ 227271 w 454542"/>
              <a:gd name="connsiteY4" fmla="*/ 825694 h 825694"/>
              <a:gd name="connsiteX5" fmla="*/ 181468 w 454542"/>
              <a:gd name="connsiteY5" fmla="*/ 821077 h 825694"/>
              <a:gd name="connsiteX6" fmla="*/ 0 w 454542"/>
              <a:gd name="connsiteY6" fmla="*/ 598423 h 825694"/>
              <a:gd name="connsiteX7" fmla="*/ 0 w 454542"/>
              <a:gd name="connsiteY7" fmla="*/ 0 h 825694"/>
              <a:gd name="connsiteX8" fmla="*/ 227271 w 454542"/>
              <a:gd name="connsiteY8" fmla="*/ 473813 h 825694"/>
              <a:gd name="connsiteX9" fmla="*/ 111854 w 454542"/>
              <a:gd name="connsiteY9" fmla="*/ 589230 h 825694"/>
              <a:gd name="connsiteX10" fmla="*/ 227271 w 454542"/>
              <a:gd name="connsiteY10" fmla="*/ 704647 h 825694"/>
              <a:gd name="connsiteX11" fmla="*/ 342688 w 454542"/>
              <a:gd name="connsiteY11" fmla="*/ 589230 h 825694"/>
              <a:gd name="connsiteX12" fmla="*/ 227271 w 454542"/>
              <a:gd name="connsiteY12" fmla="*/ 473813 h 825694"/>
            </a:gdLst>
            <a:rect l="l" t="t" r="r" b="b"/>
            <a:pathLst>
              <a:path w="454542" h="825694">
                <a:moveTo>
                  <a:pt x="0" y="0"/>
                </a:moveTo>
                <a:lnTo>
                  <a:pt x="454542" y="0"/>
                </a:lnTo>
                <a:lnTo>
                  <a:pt x="454541" y="598423"/>
                </a:lnTo>
                <a:cubicBezTo>
                  <a:pt x="454541" y="708251"/>
                  <a:pt x="376636" y="799884"/>
                  <a:pt x="273073" y="821077"/>
                </a:cubicBezTo>
                <a:lnTo>
                  <a:pt x="227271" y="825694"/>
                </a:lnTo>
                <a:lnTo>
                  <a:pt x="181468" y="821077"/>
                </a:lnTo>
                <a:cubicBezTo>
                  <a:pt x="77905" y="799884"/>
                  <a:pt x="0" y="708251"/>
                  <a:pt x="0" y="598423"/>
                </a:cubicBezTo>
                <a:lnTo>
                  <a:pt x="0" y="0"/>
                </a:lnTo>
                <a:close/>
                <a:moveTo>
                  <a:pt x="227271" y="473813"/>
                </a:moveTo>
                <a:cubicBezTo>
                  <a:pt x="163528" y="473813"/>
                  <a:pt x="111854" y="525487"/>
                  <a:pt x="111854" y="589230"/>
                </a:cubicBezTo>
                <a:cubicBezTo>
                  <a:pt x="111854" y="652973"/>
                  <a:pt x="163528" y="704647"/>
                  <a:pt x="227271" y="704647"/>
                </a:cubicBezTo>
                <a:cubicBezTo>
                  <a:pt x="291014" y="704647"/>
                  <a:pt x="342688" y="652973"/>
                  <a:pt x="342688" y="589230"/>
                </a:cubicBezTo>
                <a:cubicBezTo>
                  <a:pt x="342688" y="525487"/>
                  <a:pt x="291014" y="473813"/>
                  <a:pt x="227271" y="47381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340329" y="506311"/>
            <a:ext cx="167640" cy="1676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0" y="0"/>
            <a:ext cx="120102" cy="82569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59917777Z53102102","ReservedCode1":"{\"SecurityData\":{\"Type\":\"TC260PG\",\"Version\":1,\"PubSD\":[{\"Type\":\"DS\",\"AlgID\":\"1.2.156.10197.1.501\",\"TBSData\":{\"Type\":\"LabelMataData\"},\"Signature\":\"3045022056cb3208de0aed859a279b982f2145562e781ac2dc53c015ed7af9e01807ff2f022100c3068218bfdc7af9cc7bd29faf732c10653ccbc3ceba6d9b4f163386c3c5149e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59917777Z53102102","ReservedCode2":"{\"SecurityData\":{\"Type\":\"TC260PG\",\"Version\":1,\"PubSD\":[{\"Type\":\"DS\",\"AlgID\":\"1.2.156.10197.1.501\",\"TBSData\":{\"Type\":\"LabelMataData\"},\"Signature\":\"3046022100e1c27cb09fb9e51bc88d5c1419aeadc2440e8948568c7a85a5e0b21166eaec9a022100855565c82791045ef631c8de744bdd868d633576bab1393481d9523a1eb0c907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