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OPPOSans H"/>
      <p:regular r:id="rId20"/>
    </p:embeddedFont>
    <p:embeddedFont>
      <p:font typeface="Source Han Sans CN Bold"/>
      <p:regular r:id="rId21"/>
    </p:embeddedFont>
    <p:embeddedFont>
      <p:font typeface="Source Han Sans"/>
      <p:regular r:id="rId22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font" Target="fonts/font1.fntdata"/>
<Relationship Id="rId21" Type="http://schemas.openxmlformats.org/officeDocument/2006/relationships/font" Target="fonts/font2.fntdata"/>
<Relationship Id="rId22" Type="http://schemas.openxmlformats.org/officeDocument/2006/relationships/font" Target="fonts/font3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924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从0到1搞懂用户画像：价值、落地场景全拆解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用户画像的典型落地场景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1837047"/>
            <a:ext cx="547807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254780" y="1837047"/>
            <a:ext cx="547807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946692" y="1837047"/>
            <a:ext cx="547807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0" y="2140145"/>
            <a:ext cx="12191999" cy="216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39440" y="1822675"/>
            <a:ext cx="3293167" cy="3816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157642" y="2771003"/>
            <a:ext cx="2856762" cy="27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基于人口属性、行为偏好、生命周期阶段等标签，将用户划分为高价值用户、流失风险用户、新客等群体，针对不同群体制定差异化的营销策略。
例如电商行业可对“高频高客单价”用户推送新品预售，对“浏览未购买”用户发送限时优惠券，提升转化效率。
分群逻辑需结合业务目标动态调整，避免静态标签导致策略失效。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157642" y="2051902"/>
            <a:ext cx="2856762" cy="701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用户分群实现差异化触达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533821" y="1822675"/>
            <a:ext cx="3390697" cy="3816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00789" y="2771003"/>
            <a:ext cx="2856762" cy="27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在内容平台或电商平台中，利用实时行为数据（如点击、收藏、加购）更新用户兴趣标签，驱动千人千面的推荐结果。
结合长期兴趣（历史偏好）与短期意图（当前会话行为），平衡探索与利用，避免信息茧房。
典型案例包括短视频平台的“猜你喜欢”、新闻App的个性化资讯流等。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00789" y="2051902"/>
            <a:ext cx="2856762" cy="701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推荐系统中的实时画像应用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25733" y="1822675"/>
            <a:ext cx="3293167" cy="3816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443934" y="2771003"/>
            <a:ext cx="2856762" cy="27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通过画像标签追踪不同用户群体在营销活动中的响应率、转化率和ROI，识别高潜力人群特征。
利用A/B测试验证画像策略的有效性，例如对比“使用画像定向”与“随机投放”的广告点击率差异。
持续迭代标签体系，将营销反馈数据反哺至画像模型，形成闭环优化。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443934" y="2051902"/>
            <a:ext cx="2856762" cy="701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营销活动效果归因与优化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精准营销与个性化推荐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810307" y="1744925"/>
            <a:ext cx="6440271" cy="2999758"/>
          </a:xfrm>
          <a:custGeom>
            <a:avLst/>
            <a:gdLst>
              <a:gd name="connsiteX0" fmla="*/ 0 w 6440271"/>
              <a:gd name="connsiteY0" fmla="*/ 0 h 2999758"/>
              <a:gd name="connsiteX1" fmla="*/ 1513036 w 6440271"/>
              <a:gd name="connsiteY1" fmla="*/ 131569 h 2999758"/>
              <a:gd name="connsiteX2" fmla="*/ 631528 w 6440271"/>
              <a:gd name="connsiteY2" fmla="*/ 782832 h 2999758"/>
              <a:gd name="connsiteX3" fmla="*/ 3835218 w 6440271"/>
              <a:gd name="connsiteY3" fmla="*/ 953871 h 2999758"/>
              <a:gd name="connsiteX4" fmla="*/ 2526113 w 6440271"/>
              <a:gd name="connsiteY4" fmla="*/ 1986682 h 2999758"/>
              <a:gd name="connsiteX5" fmla="*/ 6440271 w 6440271"/>
              <a:gd name="connsiteY5" fmla="*/ 2999758 h 2999758"/>
            </a:gdLst>
            <a:rect l="l" t="t" r="r" b="b"/>
            <a:pathLst>
              <a:path w="6440271" h="2999758">
                <a:moveTo>
                  <a:pt x="0" y="0"/>
                </a:moveTo>
                <a:cubicBezTo>
                  <a:pt x="703890" y="548"/>
                  <a:pt x="1407781" y="1097"/>
                  <a:pt x="1513036" y="131569"/>
                </a:cubicBezTo>
                <a:cubicBezTo>
                  <a:pt x="1618291" y="262041"/>
                  <a:pt x="244498" y="645782"/>
                  <a:pt x="631528" y="782832"/>
                </a:cubicBezTo>
                <a:cubicBezTo>
                  <a:pt x="1018558" y="919882"/>
                  <a:pt x="3519454" y="753229"/>
                  <a:pt x="3835218" y="953871"/>
                </a:cubicBezTo>
                <a:cubicBezTo>
                  <a:pt x="4150982" y="1154513"/>
                  <a:pt x="1966946" y="1606231"/>
                  <a:pt x="2526113" y="1986682"/>
                </a:cubicBezTo>
                <a:cubicBezTo>
                  <a:pt x="3085280" y="2367133"/>
                  <a:pt x="5392110" y="2844069"/>
                  <a:pt x="6440271" y="2999758"/>
                </a:cubicBezTo>
              </a:path>
            </a:pathLst>
          </a:custGeom>
          <a:noFill/>
          <a:ln w="3810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3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"/>
          <p:cNvGrpSpPr/>
          <p:nvPr/>
        </p:nvGrpSpPr>
        <p:grpSpPr>
          <a:xfrm>
            <a:off x="2282823" y="2352515"/>
            <a:ext cx="248603" cy="248603"/>
            <a:chOff x="2282823" y="2352515"/>
            <a:chExt cx="248603" cy="248603"/>
          </a:xfrm>
        </p:grpSpPr>
        <p:sp>
          <p:nvSpPr>
            <p:cNvPr id="5" name="标题 1"/>
            <p:cNvSpPr txBox="1"/>
            <p:nvPr/>
          </p:nvSpPr>
          <p:spPr>
            <a:xfrm rot="0" flipH="0" flipV="0">
              <a:off x="2339416" y="2409108"/>
              <a:ext cx="135416" cy="135416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 rot="0" flipH="0" flipV="0">
              <a:off x="2282823" y="2352515"/>
              <a:ext cx="248603" cy="248603"/>
            </a:xfrm>
            <a:prstGeom prst="ellipse">
              <a:avLst/>
            </a:prstGeom>
            <a:noFill/>
            <a:ln w="12700" cap="sq">
              <a:solidFill>
                <a:schemeClr val="accent1"/>
              </a:solidFill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7" name=""/>
          <p:cNvGrpSpPr/>
          <p:nvPr/>
        </p:nvGrpSpPr>
        <p:grpSpPr>
          <a:xfrm>
            <a:off x="5521323" y="2611595"/>
            <a:ext cx="248603" cy="248603"/>
            <a:chOff x="5521323" y="2611595"/>
            <a:chExt cx="248603" cy="248603"/>
          </a:xfrm>
        </p:grpSpPr>
        <p:sp>
          <p:nvSpPr>
            <p:cNvPr id="8" name="标题 1"/>
            <p:cNvSpPr txBox="1"/>
            <p:nvPr/>
          </p:nvSpPr>
          <p:spPr>
            <a:xfrm rot="0" flipH="0" flipV="0">
              <a:off x="5577916" y="2668188"/>
              <a:ext cx="135416" cy="135416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0" flipH="0" flipV="0">
              <a:off x="5521323" y="2611595"/>
              <a:ext cx="248603" cy="248603"/>
            </a:xfrm>
            <a:prstGeom prst="ellipse">
              <a:avLst/>
            </a:prstGeom>
            <a:noFill/>
            <a:ln w="12700" cap="sq">
              <a:solidFill>
                <a:schemeClr val="accent1"/>
              </a:solidFill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0" name=""/>
          <p:cNvGrpSpPr/>
          <p:nvPr/>
        </p:nvGrpSpPr>
        <p:grpSpPr>
          <a:xfrm>
            <a:off x="8127363" y="4623275"/>
            <a:ext cx="248603" cy="248603"/>
            <a:chOff x="8127363" y="4623275"/>
            <a:chExt cx="248603" cy="248603"/>
          </a:xfrm>
        </p:grpSpPr>
        <p:sp>
          <p:nvSpPr>
            <p:cNvPr id="11" name="标题 1"/>
            <p:cNvSpPr txBox="1"/>
            <p:nvPr/>
          </p:nvSpPr>
          <p:spPr>
            <a:xfrm rot="0" flipH="0" flipV="0">
              <a:off x="8183956" y="4679868"/>
              <a:ext cx="135416" cy="135416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 rot="0" flipH="0" flipV="0">
              <a:off x="8127363" y="4623275"/>
              <a:ext cx="248603" cy="248603"/>
            </a:xfrm>
            <a:prstGeom prst="ellipse">
              <a:avLst/>
            </a:prstGeom>
            <a:noFill/>
            <a:ln w="12700" cap="sq">
              <a:solidFill>
                <a:schemeClr val="accent1"/>
              </a:solidFill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/>
          <p:cNvSpPr txBox="1"/>
          <p:nvPr/>
        </p:nvSpPr>
        <p:spPr>
          <a:xfrm rot="0" flipH="0" flipV="0">
            <a:off x="8560241" y="5033652"/>
            <a:ext cx="3060054" cy="10242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根据设备类型、使用时段、地理位置等画像维度动态调整UI布局与内容密度。
例如夜间模式自动开启、通勤时段优先展示音频内容、海外用户默认切换语言与货币单位。
需注意隐私边界，避免过度个性化引发用户不适，保持可控性和透明度。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43280" y="3148271"/>
            <a:ext cx="3017520" cy="10242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针对核心用户角色（如学生、职场新人、家庭主妇）提炼典型使用场景，指导产品功能优先级排序。
例如教育类App可根据“备考用户”画像强化题库与模考功能，为“兴趣学习用户”突出短视频课程入口。
避免“一刀切”设计，通过画像识别边缘用户需求，防止主流功能挤压小众但高价值场景。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083741" y="2759651"/>
            <a:ext cx="3047139" cy="10242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在关键节点（如注册、首次使用、付费转化）根据画像提供定制化引导路径。
对“技术小白”用户展示详细操作指引，对“高阶用户”跳过基础教程直接进入高级功能。
结合行为预测模型，在用户可能卡点前主动推送帮助内容，降低流失率。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560241" y="3870960"/>
            <a:ext cx="611074" cy="611074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>
                  <a:alpha val="100000"/>
                </a:schemeClr>
              </a:gs>
            </a:gsLst>
            <a:lin ang="6600000" scaled="0"/>
          </a:gradFill>
          <a:ln cap="sq">
            <a:noFill/>
          </a:ln>
          <a:effectLst>
            <a:outerShdw dist="431800" blurRad="508000" dir="21540000" sx="54000" sy="54000" kx="0" ky="0" algn="b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083741" y="1625199"/>
            <a:ext cx="611074" cy="591359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>
                  <a:alpha val="100000"/>
                </a:schemeClr>
              </a:gs>
            </a:gsLst>
            <a:lin ang="6600000" scaled="0"/>
          </a:gradFill>
          <a:ln cap="sq">
            <a:noFill/>
          </a:ln>
          <a:effectLst>
            <a:outerShdw dist="431800" blurRad="508000" dir="21540000" sx="54000" sy="54000" kx="0" ky="0" algn="b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3280" y="1988820"/>
            <a:ext cx="611074" cy="61107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>
                  <a:alpha val="100000"/>
                </a:schemeClr>
              </a:gs>
            </a:gsLst>
            <a:lin ang="6600000" scaled="0"/>
          </a:gradFill>
          <a:ln cap="sq">
            <a:noFill/>
          </a:ln>
          <a:effectLst>
            <a:outerShdw dist="431800" blurRad="508000" dir="21540000" sx="54000" sy="54000" kx="0" ky="0" algn="b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43280" y="2767271"/>
            <a:ext cx="3017520" cy="3765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功能设计基于用户角色画像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101080" y="2348171"/>
            <a:ext cx="3017520" cy="3765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用户旅程中的个性化引导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564880" y="4646871"/>
            <a:ext cx="3055620" cy="3765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界面与交互的动态适配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产品优化与用户体验提升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"/>
          <p:cNvSpPr txBox="1"/>
          <p:nvPr/>
        </p:nvSpPr>
        <p:spPr>
          <a:xfrm rot="5400000" flipH="0" flipV="0">
            <a:off x="9088155" y="2096625"/>
            <a:ext cx="1021049" cy="3138871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isheji-2"/>
          <p:cNvSpPr txBox="1"/>
          <p:nvPr/>
        </p:nvSpPr>
        <p:spPr>
          <a:xfrm rot="0" flipH="0" flipV="0">
            <a:off x="10698872" y="2736533"/>
            <a:ext cx="436509" cy="35018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isheji-3"/>
          <p:cNvSpPr txBox="1"/>
          <p:nvPr/>
        </p:nvSpPr>
        <p:spPr>
          <a:xfrm rot="0" flipH="0" flipV="0">
            <a:off x="8419539" y="2425051"/>
            <a:ext cx="2154012" cy="682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资源分配与运营策略制定</a:t>
            </a:r>
            <a:endParaRPr kumimoji="1" lang="zh-CN" altLang="en-US"/>
          </a:p>
        </p:txBody>
      </p:sp>
      <p:sp>
        <p:nvSpPr>
          <p:cNvPr id="6" name="isheji-4"/>
          <p:cNvSpPr txBox="1"/>
          <p:nvPr/>
        </p:nvSpPr>
        <p:spPr>
          <a:xfrm rot="0" flipH="0" flipV="0">
            <a:off x="8374592" y="3400284"/>
            <a:ext cx="2243907" cy="14831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28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利用画像评估用户价值（RFM模型、CLV预测），指导客服资源、补贴预算、人力投入的倾斜方向。
例如高价值用户分配专属客服通道，低活跃用户采用自动化触达以控制成本。
支撑战略级决策，如新市场拓展时优先选择画像特征匹配的目标人群密集区域。</a:t>
            </a:r>
            <a:endParaRPr kumimoji="1" lang="zh-CN" altLang="en-US"/>
          </a:p>
        </p:txBody>
      </p:sp>
      <p:sp>
        <p:nvSpPr>
          <p:cNvPr id="7" name="isheji-5"/>
          <p:cNvSpPr txBox="1"/>
          <p:nvPr/>
        </p:nvSpPr>
        <p:spPr>
          <a:xfrm rot="0" flipH="0" flipV="0">
            <a:off x="9254747" y="1816442"/>
            <a:ext cx="483596" cy="552282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isheji-10"/>
          <p:cNvSpPr txBox="1"/>
          <p:nvPr/>
        </p:nvSpPr>
        <p:spPr>
          <a:xfrm rot="5400000" flipH="0" flipV="0">
            <a:off x="5692773" y="2779291"/>
            <a:ext cx="1021049" cy="3138871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11"/>
          <p:cNvSpPr txBox="1"/>
          <p:nvPr/>
        </p:nvSpPr>
        <p:spPr>
          <a:xfrm rot="0" flipH="0" flipV="0">
            <a:off x="7298354" y="3395717"/>
            <a:ext cx="436509" cy="350185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isheji-12"/>
          <p:cNvSpPr txBox="1"/>
          <p:nvPr/>
        </p:nvSpPr>
        <p:spPr>
          <a:xfrm rot="0" flipH="0" flipV="0">
            <a:off x="4979210" y="4077341"/>
            <a:ext cx="2243907" cy="14831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28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基于活跃度、付费频次、互动深度等指标划分用户所处生命周期阶段（引入期、成长期、成熟期、衰退期、流失期）。
针对衰退期用户触发挽回策略（如专属客服、权益补偿），对成熟期用户设计交叉销售方案。
通过预测模型预判流失概率，提前干预，延长用户LTV（生命周期价值）。</a:t>
            </a:r>
            <a:endParaRPr kumimoji="1" lang="zh-CN" altLang="en-US"/>
          </a:p>
        </p:txBody>
      </p:sp>
      <p:sp>
        <p:nvSpPr>
          <p:cNvPr id="11" name="isheji-13"/>
          <p:cNvSpPr txBox="1"/>
          <p:nvPr/>
        </p:nvSpPr>
        <p:spPr>
          <a:xfrm rot="0" flipH="0" flipV="0">
            <a:off x="5825022" y="2559718"/>
            <a:ext cx="552282" cy="483514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14"/>
          <p:cNvSpPr txBox="1"/>
          <p:nvPr/>
        </p:nvSpPr>
        <p:spPr>
          <a:xfrm rot="0" flipH="0" flipV="0">
            <a:off x="5024157" y="3105746"/>
            <a:ext cx="2154012" cy="682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客户生命周期管理</a:t>
            </a:r>
            <a:endParaRPr kumimoji="1" lang="zh-CN" altLang="en-US"/>
          </a:p>
        </p:txBody>
      </p:sp>
      <p:sp>
        <p:nvSpPr>
          <p:cNvPr id="13" name="isheji-15"/>
          <p:cNvSpPr txBox="1"/>
          <p:nvPr/>
        </p:nvSpPr>
        <p:spPr>
          <a:xfrm rot="5400000" flipH="0" flipV="0">
            <a:off x="2116416" y="3480636"/>
            <a:ext cx="1021049" cy="3138871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isheji-16"/>
          <p:cNvSpPr txBox="1"/>
          <p:nvPr/>
        </p:nvSpPr>
        <p:spPr>
          <a:xfrm rot="0" flipH="0" flipV="0">
            <a:off x="3727133" y="4120544"/>
            <a:ext cx="436509" cy="350185"/>
          </a:xfrm>
          <a:prstGeom prst="triangle">
            <a:avLst>
              <a:gd name="adj" fmla="val 100000"/>
            </a:avLst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17"/>
          <p:cNvSpPr txBox="1"/>
          <p:nvPr/>
        </p:nvSpPr>
        <p:spPr>
          <a:xfrm rot="0" flipH="0" flipV="0">
            <a:off x="1402853" y="4774736"/>
            <a:ext cx="2243907" cy="14831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28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构建风险画像标签（如设备指纹异常、行为序列偏离、多账号关联），辅助识别刷单、薅羊毛、虚假注册等行为。
结合规则引擎与机器学习模型，对高风险用户实施二次验证或交易拦截。
案例包括金融行业的信贷反欺诈、电商平台的优惠券滥用防控等。</a:t>
            </a:r>
            <a:endParaRPr kumimoji="1" lang="zh-CN" altLang="en-US"/>
          </a:p>
        </p:txBody>
      </p:sp>
      <p:sp>
        <p:nvSpPr>
          <p:cNvPr id="16" name="isheji-18"/>
          <p:cNvSpPr txBox="1"/>
          <p:nvPr/>
        </p:nvSpPr>
        <p:spPr>
          <a:xfrm rot="0" flipH="0" flipV="0">
            <a:off x="2248665" y="3205337"/>
            <a:ext cx="552282" cy="55228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isheji-19"/>
          <p:cNvSpPr txBox="1"/>
          <p:nvPr/>
        </p:nvSpPr>
        <p:spPr>
          <a:xfrm rot="0" flipH="0" flipV="0">
            <a:off x="1447800" y="3813946"/>
            <a:ext cx="2154012" cy="682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反欺诈与异常行为识别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风险控制与运营决策支持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常见误区与实施建议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9"/>
          <p:cNvSpPr txBox="1"/>
          <p:nvPr/>
        </p:nvSpPr>
        <p:spPr>
          <a:xfrm rot="0" flipH="0" flipV="0">
            <a:off x="1064185" y="2486825"/>
            <a:ext cx="3200460" cy="678582"/>
          </a:xfrm>
          <a:custGeom>
            <a:avLst/>
            <a:gdLst>
              <a:gd name="csX0" fmla="*/ 0 w 3200460"/>
              <a:gd name="csY0" fmla="*/ 0 h 678582"/>
              <a:gd name="csX1" fmla="*/ 14600 w 3200460"/>
              <a:gd name="csY1" fmla="*/ 0 h 678582"/>
              <a:gd name="csX2" fmla="*/ 162948 w 3200460"/>
              <a:gd name="csY2" fmla="*/ 0 h 678582"/>
              <a:gd name="csX3" fmla="*/ 500634 w 3200460"/>
              <a:gd name="csY3" fmla="*/ 0 h 678582"/>
              <a:gd name="csX4" fmla="*/ 515234 w 3200460"/>
              <a:gd name="csY4" fmla="*/ 0 h 678582"/>
              <a:gd name="csX5" fmla="*/ 663582 w 3200460"/>
              <a:gd name="csY5" fmla="*/ 0 h 678582"/>
              <a:gd name="csX6" fmla="*/ 1656705 w 3200460"/>
              <a:gd name="csY6" fmla="*/ 0 h 678582"/>
              <a:gd name="csX7" fmla="*/ 1750089 w 3200460"/>
              <a:gd name="csY7" fmla="*/ 0 h 678582"/>
              <a:gd name="csX8" fmla="*/ 1771418 w 3200460"/>
              <a:gd name="csY8" fmla="*/ 0 h 678582"/>
              <a:gd name="csX9" fmla="*/ 1805053 w 3200460"/>
              <a:gd name="csY9" fmla="*/ 0 h 678582"/>
              <a:gd name="csX10" fmla="*/ 1898437 w 3200460"/>
              <a:gd name="csY10" fmla="*/ 0 h 678582"/>
              <a:gd name="csX11" fmla="*/ 1919766 w 3200460"/>
              <a:gd name="csY11" fmla="*/ 0 h 678582"/>
              <a:gd name="csX12" fmla="*/ 2049811 w 3200460"/>
              <a:gd name="csY12" fmla="*/ 0 h 678582"/>
              <a:gd name="csX13" fmla="*/ 2143195 w 3200460"/>
              <a:gd name="csY13" fmla="*/ 0 h 678582"/>
              <a:gd name="csX14" fmla="*/ 2157339 w 3200460"/>
              <a:gd name="csY14" fmla="*/ 0 h 678582"/>
              <a:gd name="csX15" fmla="*/ 2164524 w 3200460"/>
              <a:gd name="csY15" fmla="*/ 0 h 678582"/>
              <a:gd name="csX16" fmla="*/ 2198159 w 3200460"/>
              <a:gd name="csY16" fmla="*/ 0 h 678582"/>
              <a:gd name="csX17" fmla="*/ 2250723 w 3200460"/>
              <a:gd name="csY17" fmla="*/ 0 h 678582"/>
              <a:gd name="csX18" fmla="*/ 2272052 w 3200460"/>
              <a:gd name="csY18" fmla="*/ 0 h 678582"/>
              <a:gd name="csX19" fmla="*/ 2291543 w 3200460"/>
              <a:gd name="csY19" fmla="*/ 0 h 678582"/>
              <a:gd name="csX20" fmla="*/ 2305687 w 3200460"/>
              <a:gd name="csY20" fmla="*/ 0 h 678582"/>
              <a:gd name="csX21" fmla="*/ 2312872 w 3200460"/>
              <a:gd name="csY21" fmla="*/ 0 h 678582"/>
              <a:gd name="csX22" fmla="*/ 2399071 w 3200460"/>
              <a:gd name="csY22" fmla="*/ 0 h 678582"/>
              <a:gd name="csX23" fmla="*/ 2420400 w 3200460"/>
              <a:gd name="csY23" fmla="*/ 0 h 678582"/>
              <a:gd name="csX24" fmla="*/ 2550445 w 3200460"/>
              <a:gd name="csY24" fmla="*/ 0 h 678582"/>
              <a:gd name="csX25" fmla="*/ 2643829 w 3200460"/>
              <a:gd name="csY25" fmla="*/ 0 h 678582"/>
              <a:gd name="csX26" fmla="*/ 2665158 w 3200460"/>
              <a:gd name="csY26" fmla="*/ 0 h 678582"/>
              <a:gd name="csX27" fmla="*/ 2698793 w 3200460"/>
              <a:gd name="csY27" fmla="*/ 0 h 678582"/>
              <a:gd name="csX28" fmla="*/ 2792177 w 3200460"/>
              <a:gd name="csY28" fmla="*/ 0 h 678582"/>
              <a:gd name="csX29" fmla="*/ 2813506 w 3200460"/>
              <a:gd name="csY29" fmla="*/ 0 h 678582"/>
              <a:gd name="csX30" fmla="*/ 3200460 w 3200460"/>
              <a:gd name="csY30" fmla="*/ 339291 h 678582"/>
              <a:gd name="csX31" fmla="*/ 2813506 w 3200460"/>
              <a:gd name="csY31" fmla="*/ 678582 h 678582"/>
              <a:gd name="csX32" fmla="*/ 2792177 w 3200460"/>
              <a:gd name="csY32" fmla="*/ 678582 h 678582"/>
              <a:gd name="csX33" fmla="*/ 2698793 w 3200460"/>
              <a:gd name="csY33" fmla="*/ 678582 h 678582"/>
              <a:gd name="csX34" fmla="*/ 2665158 w 3200460"/>
              <a:gd name="csY34" fmla="*/ 678582 h 678582"/>
              <a:gd name="csX35" fmla="*/ 2643829 w 3200460"/>
              <a:gd name="csY35" fmla="*/ 678582 h 678582"/>
              <a:gd name="csX36" fmla="*/ 2550445 w 3200460"/>
              <a:gd name="csY36" fmla="*/ 678582 h 678582"/>
              <a:gd name="csX37" fmla="*/ 2420400 w 3200460"/>
              <a:gd name="csY37" fmla="*/ 678582 h 678582"/>
              <a:gd name="csX38" fmla="*/ 2399071 w 3200460"/>
              <a:gd name="csY38" fmla="*/ 678582 h 678582"/>
              <a:gd name="csX39" fmla="*/ 2312872 w 3200460"/>
              <a:gd name="csY39" fmla="*/ 678582 h 678582"/>
              <a:gd name="csX40" fmla="*/ 2305687 w 3200460"/>
              <a:gd name="csY40" fmla="*/ 678582 h 678582"/>
              <a:gd name="csX41" fmla="*/ 2291543 w 3200460"/>
              <a:gd name="csY41" fmla="*/ 678582 h 678582"/>
              <a:gd name="csX42" fmla="*/ 2272052 w 3200460"/>
              <a:gd name="csY42" fmla="*/ 678582 h 678582"/>
              <a:gd name="csX43" fmla="*/ 2250723 w 3200460"/>
              <a:gd name="csY43" fmla="*/ 678582 h 678582"/>
              <a:gd name="csX44" fmla="*/ 2198159 w 3200460"/>
              <a:gd name="csY44" fmla="*/ 678582 h 678582"/>
              <a:gd name="csX45" fmla="*/ 2164524 w 3200460"/>
              <a:gd name="csY45" fmla="*/ 678582 h 678582"/>
              <a:gd name="csX46" fmla="*/ 2157339 w 3200460"/>
              <a:gd name="csY46" fmla="*/ 678582 h 678582"/>
              <a:gd name="csX47" fmla="*/ 2143195 w 3200460"/>
              <a:gd name="csY47" fmla="*/ 678582 h 678582"/>
              <a:gd name="csX48" fmla="*/ 2049811 w 3200460"/>
              <a:gd name="csY48" fmla="*/ 678582 h 678582"/>
              <a:gd name="csX49" fmla="*/ 1919766 w 3200460"/>
              <a:gd name="csY49" fmla="*/ 678582 h 678582"/>
              <a:gd name="csX50" fmla="*/ 1898437 w 3200460"/>
              <a:gd name="csY50" fmla="*/ 678582 h 678582"/>
              <a:gd name="csX51" fmla="*/ 1805053 w 3200460"/>
              <a:gd name="csY51" fmla="*/ 678582 h 678582"/>
              <a:gd name="csX52" fmla="*/ 1771418 w 3200460"/>
              <a:gd name="csY52" fmla="*/ 678582 h 678582"/>
              <a:gd name="csX53" fmla="*/ 1750089 w 3200460"/>
              <a:gd name="csY53" fmla="*/ 678582 h 678582"/>
              <a:gd name="csX54" fmla="*/ 1656705 w 3200460"/>
              <a:gd name="csY54" fmla="*/ 678582 h 678582"/>
              <a:gd name="csX55" fmla="*/ 663582 w 3200460"/>
              <a:gd name="csY55" fmla="*/ 678582 h 678582"/>
              <a:gd name="csX56" fmla="*/ 515234 w 3200460"/>
              <a:gd name="csY56" fmla="*/ 678582 h 678582"/>
              <a:gd name="csX57" fmla="*/ 500634 w 3200460"/>
              <a:gd name="csY57" fmla="*/ 678582 h 678582"/>
              <a:gd name="csX58" fmla="*/ 162948 w 3200460"/>
              <a:gd name="csY58" fmla="*/ 678582 h 678582"/>
              <a:gd name="csX59" fmla="*/ 14600 w 3200460"/>
              <a:gd name="csY59" fmla="*/ 678582 h 678582"/>
              <a:gd name="csX60" fmla="*/ 0 w 3200460"/>
              <a:gd name="csY60" fmla="*/ 678582 h 678582"/>
              <a:gd name="csX61" fmla="*/ 34043 w 3200460"/>
              <a:gd name="csY61" fmla="*/ 650494 h 678582"/>
              <a:gd name="csX62" fmla="*/ 162948 w 3200460"/>
              <a:gd name="csY62" fmla="*/ 339291 h 678582"/>
              <a:gd name="csX63" fmla="*/ 34043 w 3200460"/>
              <a:gd name="csY63" fmla="*/ 28088 h 678582"/>
            </a:gdLst>
            <a:rect l="l" t="t" r="r" b="b"/>
            <a:pathLst>
              <a:path w="3200460" h="678582">
                <a:moveTo>
                  <a:pt x="0" y="0"/>
                </a:moveTo>
                <a:lnTo>
                  <a:pt x="14600" y="0"/>
                </a:lnTo>
                <a:lnTo>
                  <a:pt x="162948" y="0"/>
                </a:lnTo>
                <a:lnTo>
                  <a:pt x="500634" y="0"/>
                </a:lnTo>
                <a:lnTo>
                  <a:pt x="515234" y="0"/>
                </a:lnTo>
                <a:lnTo>
                  <a:pt x="663582" y="0"/>
                </a:lnTo>
                <a:lnTo>
                  <a:pt x="1656705" y="0"/>
                </a:lnTo>
                <a:lnTo>
                  <a:pt x="1750089" y="0"/>
                </a:lnTo>
                <a:lnTo>
                  <a:pt x="1771418" y="0"/>
                </a:lnTo>
                <a:lnTo>
                  <a:pt x="1805053" y="0"/>
                </a:lnTo>
                <a:lnTo>
                  <a:pt x="1898437" y="0"/>
                </a:lnTo>
                <a:lnTo>
                  <a:pt x="1919766" y="0"/>
                </a:lnTo>
                <a:lnTo>
                  <a:pt x="2049811" y="0"/>
                </a:lnTo>
                <a:lnTo>
                  <a:pt x="2143195" y="0"/>
                </a:lnTo>
                <a:lnTo>
                  <a:pt x="2157339" y="0"/>
                </a:lnTo>
                <a:lnTo>
                  <a:pt x="2164524" y="0"/>
                </a:lnTo>
                <a:lnTo>
                  <a:pt x="2198159" y="0"/>
                </a:lnTo>
                <a:lnTo>
                  <a:pt x="2250723" y="0"/>
                </a:lnTo>
                <a:lnTo>
                  <a:pt x="2272052" y="0"/>
                </a:lnTo>
                <a:lnTo>
                  <a:pt x="2291543" y="0"/>
                </a:lnTo>
                <a:lnTo>
                  <a:pt x="2305687" y="0"/>
                </a:lnTo>
                <a:lnTo>
                  <a:pt x="2312872" y="0"/>
                </a:lnTo>
                <a:lnTo>
                  <a:pt x="2399071" y="0"/>
                </a:lnTo>
                <a:lnTo>
                  <a:pt x="2420400" y="0"/>
                </a:lnTo>
                <a:lnTo>
                  <a:pt x="2550445" y="0"/>
                </a:lnTo>
                <a:lnTo>
                  <a:pt x="2643829" y="0"/>
                </a:lnTo>
                <a:lnTo>
                  <a:pt x="2665158" y="0"/>
                </a:lnTo>
                <a:lnTo>
                  <a:pt x="2698793" y="0"/>
                </a:lnTo>
                <a:lnTo>
                  <a:pt x="2792177" y="0"/>
                </a:lnTo>
                <a:lnTo>
                  <a:pt x="2813506" y="0"/>
                </a:lnTo>
                <a:cubicBezTo>
                  <a:pt x="3027214" y="0"/>
                  <a:pt x="3200460" y="151907"/>
                  <a:pt x="3200460" y="339291"/>
                </a:cubicBezTo>
                <a:cubicBezTo>
                  <a:pt x="3200460" y="526676"/>
                  <a:pt x="3027214" y="678582"/>
                  <a:pt x="2813506" y="678582"/>
                </a:cubicBezTo>
                <a:lnTo>
                  <a:pt x="2792177" y="678582"/>
                </a:lnTo>
                <a:lnTo>
                  <a:pt x="2698793" y="678582"/>
                </a:lnTo>
                <a:lnTo>
                  <a:pt x="2665158" y="678582"/>
                </a:lnTo>
                <a:lnTo>
                  <a:pt x="2643829" y="678582"/>
                </a:lnTo>
                <a:lnTo>
                  <a:pt x="2550445" y="678582"/>
                </a:lnTo>
                <a:lnTo>
                  <a:pt x="2420400" y="678582"/>
                </a:lnTo>
                <a:lnTo>
                  <a:pt x="2399071" y="678582"/>
                </a:lnTo>
                <a:lnTo>
                  <a:pt x="2312872" y="678582"/>
                </a:lnTo>
                <a:lnTo>
                  <a:pt x="2305687" y="678582"/>
                </a:lnTo>
                <a:lnTo>
                  <a:pt x="2291543" y="678582"/>
                </a:lnTo>
                <a:lnTo>
                  <a:pt x="2272052" y="678582"/>
                </a:lnTo>
                <a:lnTo>
                  <a:pt x="2250723" y="678582"/>
                </a:lnTo>
                <a:lnTo>
                  <a:pt x="2198159" y="678582"/>
                </a:lnTo>
                <a:lnTo>
                  <a:pt x="2164524" y="678582"/>
                </a:lnTo>
                <a:lnTo>
                  <a:pt x="2157339" y="678582"/>
                </a:lnTo>
                <a:lnTo>
                  <a:pt x="2143195" y="678582"/>
                </a:lnTo>
                <a:lnTo>
                  <a:pt x="2049811" y="678582"/>
                </a:lnTo>
                <a:lnTo>
                  <a:pt x="1919766" y="678582"/>
                </a:lnTo>
                <a:lnTo>
                  <a:pt x="1898437" y="678582"/>
                </a:lnTo>
                <a:lnTo>
                  <a:pt x="1805053" y="678582"/>
                </a:lnTo>
                <a:lnTo>
                  <a:pt x="1771418" y="678582"/>
                </a:lnTo>
                <a:lnTo>
                  <a:pt x="1750089" y="678582"/>
                </a:lnTo>
                <a:lnTo>
                  <a:pt x="1656705" y="678582"/>
                </a:lnTo>
                <a:lnTo>
                  <a:pt x="663582" y="678582"/>
                </a:lnTo>
                <a:lnTo>
                  <a:pt x="515234" y="678582"/>
                </a:lnTo>
                <a:lnTo>
                  <a:pt x="500634" y="678582"/>
                </a:lnTo>
                <a:lnTo>
                  <a:pt x="162948" y="678582"/>
                </a:lnTo>
                <a:lnTo>
                  <a:pt x="14600" y="678582"/>
                </a:lnTo>
                <a:lnTo>
                  <a:pt x="0" y="678582"/>
                </a:lnTo>
                <a:lnTo>
                  <a:pt x="34043" y="650494"/>
                </a:lnTo>
                <a:cubicBezTo>
                  <a:pt x="113687" y="570851"/>
                  <a:pt x="162948" y="460824"/>
                  <a:pt x="162948" y="339291"/>
                </a:cubicBezTo>
                <a:cubicBezTo>
                  <a:pt x="162948" y="217759"/>
                  <a:pt x="113687" y="107732"/>
                  <a:pt x="34043" y="28088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dist="50800" blurRad="50800" dir="5400000" sx="100000" sy="100000" kx="0" ky="0" algn="ctr" rotWithShape="0">
              <a:schemeClr val="bg1">
                <a:lumMod val="75000"/>
              </a:schemeClr>
            </a:outerShdw>
          </a:effectLst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1"/>
          <p:cNvSpPr txBox="1"/>
          <p:nvPr/>
        </p:nvSpPr>
        <p:spPr>
          <a:xfrm rot="0" flipH="0" flipV="0">
            <a:off x="1104922" y="4045486"/>
            <a:ext cx="3118987" cy="2406588"/>
          </a:xfrm>
          <a:prstGeom prst="roundRect">
            <a:avLst>
              <a:gd name="adj" fmla="val 502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Oval 7"/>
          <p:cNvSpPr txBox="1"/>
          <p:nvPr/>
        </p:nvSpPr>
        <p:spPr>
          <a:xfrm rot="0" flipH="0" flipV="0">
            <a:off x="2516067" y="2726651"/>
            <a:ext cx="296696" cy="288372"/>
          </a:xfrm>
          <a:prstGeom prst="ellipse">
            <a:avLst/>
          </a:prstGeom>
          <a:solidFill>
            <a:schemeClr val="bg1"/>
          </a:solidFill>
          <a:ln w="28575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Straight Connector 25"/>
          <p:cNvCxnSpPr/>
          <p:nvPr/>
        </p:nvCxnSpPr>
        <p:spPr>
          <a:xfrm rot="0" flipH="1" flipV="0">
            <a:off x="2664415" y="2041059"/>
            <a:ext cx="1" cy="828358"/>
          </a:xfrm>
          <a:prstGeom prst="line">
            <a:avLst/>
          </a:prstGeom>
          <a:noFill/>
          <a:ln w="16955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  <a:headEnd type="oval"/>
            <a:tailEnd type="oval"/>
          </a:ln>
        </p:spPr>
      </p:cxnSp>
      <p:sp>
        <p:nvSpPr>
          <p:cNvPr id="7" name="泪滴形 5"/>
          <p:cNvSpPr txBox="1"/>
          <p:nvPr/>
        </p:nvSpPr>
        <p:spPr>
          <a:xfrm rot="8100000" flipH="0" flipV="0">
            <a:off x="2206644" y="1231283"/>
            <a:ext cx="915543" cy="915543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6"/>
          <p:cNvSpPr txBox="1"/>
          <p:nvPr/>
        </p:nvSpPr>
        <p:spPr>
          <a:xfrm rot="0" flipH="0" flipV="0">
            <a:off x="1233415" y="3281722"/>
            <a:ext cx="2862000" cy="6474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数据堆砌≠用户洞察</a:t>
            </a:r>
            <a:endParaRPr kumimoji="1" lang="zh-CN" altLang="en-US"/>
          </a:p>
        </p:txBody>
      </p:sp>
      <p:sp>
        <p:nvSpPr>
          <p:cNvPr id="9" name="文本框 7"/>
          <p:cNvSpPr txBox="1"/>
          <p:nvPr/>
        </p:nvSpPr>
        <p:spPr>
          <a:xfrm rot="0" flipH="0" flipV="0">
            <a:off x="1233539" y="4161800"/>
            <a:ext cx="2861753" cy="21620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很多团队误以为收集越多用户数据（如浏览记录、点击行为、设备信息等）就能自动形成有效画像，但缺乏对数据背后行为动机和业务目标的关联分析，导致“有数据无洞察”。
用户画像的核心在于提炼关键特征并服务于具体场景，而非简单罗列原始数据。例如，知道用户年龄是25岁不如理解其消费决策受社交推荐影响更大。
若未对数据进行清洗、去噪和标签化处理，反而会因噪声干扰得出错误结论，误导后续运营或产品策略。</a:t>
            </a:r>
            <a:endParaRPr kumimoji="1" lang="zh-CN" altLang="en-US"/>
          </a:p>
        </p:txBody>
      </p:sp>
      <p:sp>
        <p:nvSpPr>
          <p:cNvPr id="10" name="文本框 8"/>
          <p:cNvSpPr txBox="1"/>
          <p:nvPr/>
        </p:nvSpPr>
        <p:spPr>
          <a:xfrm rot="0" flipH="0" flipV="0">
            <a:off x="2288890" y="1471787"/>
            <a:ext cx="751051" cy="5637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1382" tIns="40691" rIns="81382" bIns="40691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84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1" name="任意多边形: 形状 10"/>
          <p:cNvSpPr txBox="1"/>
          <p:nvPr/>
        </p:nvSpPr>
        <p:spPr>
          <a:xfrm rot="0" flipH="0" flipV="0">
            <a:off x="4495770" y="2486825"/>
            <a:ext cx="3200460" cy="678582"/>
          </a:xfrm>
          <a:custGeom>
            <a:avLst/>
            <a:gdLst>
              <a:gd name="csX0" fmla="*/ 0 w 3200460"/>
              <a:gd name="csY0" fmla="*/ 0 h 678582"/>
              <a:gd name="csX1" fmla="*/ 14600 w 3200460"/>
              <a:gd name="csY1" fmla="*/ 0 h 678582"/>
              <a:gd name="csX2" fmla="*/ 162948 w 3200460"/>
              <a:gd name="csY2" fmla="*/ 0 h 678582"/>
              <a:gd name="csX3" fmla="*/ 500634 w 3200460"/>
              <a:gd name="csY3" fmla="*/ 0 h 678582"/>
              <a:gd name="csX4" fmla="*/ 515234 w 3200460"/>
              <a:gd name="csY4" fmla="*/ 0 h 678582"/>
              <a:gd name="csX5" fmla="*/ 663582 w 3200460"/>
              <a:gd name="csY5" fmla="*/ 0 h 678582"/>
              <a:gd name="csX6" fmla="*/ 1656705 w 3200460"/>
              <a:gd name="csY6" fmla="*/ 0 h 678582"/>
              <a:gd name="csX7" fmla="*/ 1750089 w 3200460"/>
              <a:gd name="csY7" fmla="*/ 0 h 678582"/>
              <a:gd name="csX8" fmla="*/ 1771418 w 3200460"/>
              <a:gd name="csY8" fmla="*/ 0 h 678582"/>
              <a:gd name="csX9" fmla="*/ 1805053 w 3200460"/>
              <a:gd name="csY9" fmla="*/ 0 h 678582"/>
              <a:gd name="csX10" fmla="*/ 1898437 w 3200460"/>
              <a:gd name="csY10" fmla="*/ 0 h 678582"/>
              <a:gd name="csX11" fmla="*/ 1919766 w 3200460"/>
              <a:gd name="csY11" fmla="*/ 0 h 678582"/>
              <a:gd name="csX12" fmla="*/ 2049811 w 3200460"/>
              <a:gd name="csY12" fmla="*/ 0 h 678582"/>
              <a:gd name="csX13" fmla="*/ 2143195 w 3200460"/>
              <a:gd name="csY13" fmla="*/ 0 h 678582"/>
              <a:gd name="csX14" fmla="*/ 2157339 w 3200460"/>
              <a:gd name="csY14" fmla="*/ 0 h 678582"/>
              <a:gd name="csX15" fmla="*/ 2164524 w 3200460"/>
              <a:gd name="csY15" fmla="*/ 0 h 678582"/>
              <a:gd name="csX16" fmla="*/ 2198159 w 3200460"/>
              <a:gd name="csY16" fmla="*/ 0 h 678582"/>
              <a:gd name="csX17" fmla="*/ 2250723 w 3200460"/>
              <a:gd name="csY17" fmla="*/ 0 h 678582"/>
              <a:gd name="csX18" fmla="*/ 2272052 w 3200460"/>
              <a:gd name="csY18" fmla="*/ 0 h 678582"/>
              <a:gd name="csX19" fmla="*/ 2291543 w 3200460"/>
              <a:gd name="csY19" fmla="*/ 0 h 678582"/>
              <a:gd name="csX20" fmla="*/ 2305687 w 3200460"/>
              <a:gd name="csY20" fmla="*/ 0 h 678582"/>
              <a:gd name="csX21" fmla="*/ 2312872 w 3200460"/>
              <a:gd name="csY21" fmla="*/ 0 h 678582"/>
              <a:gd name="csX22" fmla="*/ 2399071 w 3200460"/>
              <a:gd name="csY22" fmla="*/ 0 h 678582"/>
              <a:gd name="csX23" fmla="*/ 2420400 w 3200460"/>
              <a:gd name="csY23" fmla="*/ 0 h 678582"/>
              <a:gd name="csX24" fmla="*/ 2550445 w 3200460"/>
              <a:gd name="csY24" fmla="*/ 0 h 678582"/>
              <a:gd name="csX25" fmla="*/ 2643829 w 3200460"/>
              <a:gd name="csY25" fmla="*/ 0 h 678582"/>
              <a:gd name="csX26" fmla="*/ 2665158 w 3200460"/>
              <a:gd name="csY26" fmla="*/ 0 h 678582"/>
              <a:gd name="csX27" fmla="*/ 2698793 w 3200460"/>
              <a:gd name="csY27" fmla="*/ 0 h 678582"/>
              <a:gd name="csX28" fmla="*/ 2792177 w 3200460"/>
              <a:gd name="csY28" fmla="*/ 0 h 678582"/>
              <a:gd name="csX29" fmla="*/ 2813506 w 3200460"/>
              <a:gd name="csY29" fmla="*/ 0 h 678582"/>
              <a:gd name="csX30" fmla="*/ 3200460 w 3200460"/>
              <a:gd name="csY30" fmla="*/ 339291 h 678582"/>
              <a:gd name="csX31" fmla="*/ 2813506 w 3200460"/>
              <a:gd name="csY31" fmla="*/ 678582 h 678582"/>
              <a:gd name="csX32" fmla="*/ 2792177 w 3200460"/>
              <a:gd name="csY32" fmla="*/ 678582 h 678582"/>
              <a:gd name="csX33" fmla="*/ 2698793 w 3200460"/>
              <a:gd name="csY33" fmla="*/ 678582 h 678582"/>
              <a:gd name="csX34" fmla="*/ 2665158 w 3200460"/>
              <a:gd name="csY34" fmla="*/ 678582 h 678582"/>
              <a:gd name="csX35" fmla="*/ 2643829 w 3200460"/>
              <a:gd name="csY35" fmla="*/ 678582 h 678582"/>
              <a:gd name="csX36" fmla="*/ 2550445 w 3200460"/>
              <a:gd name="csY36" fmla="*/ 678582 h 678582"/>
              <a:gd name="csX37" fmla="*/ 2420400 w 3200460"/>
              <a:gd name="csY37" fmla="*/ 678582 h 678582"/>
              <a:gd name="csX38" fmla="*/ 2399071 w 3200460"/>
              <a:gd name="csY38" fmla="*/ 678582 h 678582"/>
              <a:gd name="csX39" fmla="*/ 2312872 w 3200460"/>
              <a:gd name="csY39" fmla="*/ 678582 h 678582"/>
              <a:gd name="csX40" fmla="*/ 2305687 w 3200460"/>
              <a:gd name="csY40" fmla="*/ 678582 h 678582"/>
              <a:gd name="csX41" fmla="*/ 2291543 w 3200460"/>
              <a:gd name="csY41" fmla="*/ 678582 h 678582"/>
              <a:gd name="csX42" fmla="*/ 2272052 w 3200460"/>
              <a:gd name="csY42" fmla="*/ 678582 h 678582"/>
              <a:gd name="csX43" fmla="*/ 2250723 w 3200460"/>
              <a:gd name="csY43" fmla="*/ 678582 h 678582"/>
              <a:gd name="csX44" fmla="*/ 2198159 w 3200460"/>
              <a:gd name="csY44" fmla="*/ 678582 h 678582"/>
              <a:gd name="csX45" fmla="*/ 2164524 w 3200460"/>
              <a:gd name="csY45" fmla="*/ 678582 h 678582"/>
              <a:gd name="csX46" fmla="*/ 2157339 w 3200460"/>
              <a:gd name="csY46" fmla="*/ 678582 h 678582"/>
              <a:gd name="csX47" fmla="*/ 2143195 w 3200460"/>
              <a:gd name="csY47" fmla="*/ 678582 h 678582"/>
              <a:gd name="csX48" fmla="*/ 2049811 w 3200460"/>
              <a:gd name="csY48" fmla="*/ 678582 h 678582"/>
              <a:gd name="csX49" fmla="*/ 1919766 w 3200460"/>
              <a:gd name="csY49" fmla="*/ 678582 h 678582"/>
              <a:gd name="csX50" fmla="*/ 1898437 w 3200460"/>
              <a:gd name="csY50" fmla="*/ 678582 h 678582"/>
              <a:gd name="csX51" fmla="*/ 1805053 w 3200460"/>
              <a:gd name="csY51" fmla="*/ 678582 h 678582"/>
              <a:gd name="csX52" fmla="*/ 1771418 w 3200460"/>
              <a:gd name="csY52" fmla="*/ 678582 h 678582"/>
              <a:gd name="csX53" fmla="*/ 1750089 w 3200460"/>
              <a:gd name="csY53" fmla="*/ 678582 h 678582"/>
              <a:gd name="csX54" fmla="*/ 1656705 w 3200460"/>
              <a:gd name="csY54" fmla="*/ 678582 h 678582"/>
              <a:gd name="csX55" fmla="*/ 663582 w 3200460"/>
              <a:gd name="csY55" fmla="*/ 678582 h 678582"/>
              <a:gd name="csX56" fmla="*/ 515234 w 3200460"/>
              <a:gd name="csY56" fmla="*/ 678582 h 678582"/>
              <a:gd name="csX57" fmla="*/ 500634 w 3200460"/>
              <a:gd name="csY57" fmla="*/ 678582 h 678582"/>
              <a:gd name="csX58" fmla="*/ 162948 w 3200460"/>
              <a:gd name="csY58" fmla="*/ 678582 h 678582"/>
              <a:gd name="csX59" fmla="*/ 14600 w 3200460"/>
              <a:gd name="csY59" fmla="*/ 678582 h 678582"/>
              <a:gd name="csX60" fmla="*/ 0 w 3200460"/>
              <a:gd name="csY60" fmla="*/ 678582 h 678582"/>
              <a:gd name="csX61" fmla="*/ 34043 w 3200460"/>
              <a:gd name="csY61" fmla="*/ 650494 h 678582"/>
              <a:gd name="csX62" fmla="*/ 162948 w 3200460"/>
              <a:gd name="csY62" fmla="*/ 339291 h 678582"/>
              <a:gd name="csX63" fmla="*/ 34043 w 3200460"/>
              <a:gd name="csY63" fmla="*/ 28088 h 678582"/>
            </a:gdLst>
            <a:rect l="l" t="t" r="r" b="b"/>
            <a:pathLst>
              <a:path w="3200460" h="678582">
                <a:moveTo>
                  <a:pt x="0" y="0"/>
                </a:moveTo>
                <a:lnTo>
                  <a:pt x="14600" y="0"/>
                </a:lnTo>
                <a:lnTo>
                  <a:pt x="162948" y="0"/>
                </a:lnTo>
                <a:lnTo>
                  <a:pt x="500634" y="0"/>
                </a:lnTo>
                <a:lnTo>
                  <a:pt x="515234" y="0"/>
                </a:lnTo>
                <a:lnTo>
                  <a:pt x="663582" y="0"/>
                </a:lnTo>
                <a:lnTo>
                  <a:pt x="1656705" y="0"/>
                </a:lnTo>
                <a:lnTo>
                  <a:pt x="1750089" y="0"/>
                </a:lnTo>
                <a:lnTo>
                  <a:pt x="1771418" y="0"/>
                </a:lnTo>
                <a:lnTo>
                  <a:pt x="1805053" y="0"/>
                </a:lnTo>
                <a:lnTo>
                  <a:pt x="1898437" y="0"/>
                </a:lnTo>
                <a:lnTo>
                  <a:pt x="1919766" y="0"/>
                </a:lnTo>
                <a:lnTo>
                  <a:pt x="2049811" y="0"/>
                </a:lnTo>
                <a:lnTo>
                  <a:pt x="2143195" y="0"/>
                </a:lnTo>
                <a:lnTo>
                  <a:pt x="2157339" y="0"/>
                </a:lnTo>
                <a:lnTo>
                  <a:pt x="2164524" y="0"/>
                </a:lnTo>
                <a:lnTo>
                  <a:pt x="2198159" y="0"/>
                </a:lnTo>
                <a:lnTo>
                  <a:pt x="2250723" y="0"/>
                </a:lnTo>
                <a:lnTo>
                  <a:pt x="2272052" y="0"/>
                </a:lnTo>
                <a:lnTo>
                  <a:pt x="2291543" y="0"/>
                </a:lnTo>
                <a:lnTo>
                  <a:pt x="2305687" y="0"/>
                </a:lnTo>
                <a:lnTo>
                  <a:pt x="2312872" y="0"/>
                </a:lnTo>
                <a:lnTo>
                  <a:pt x="2399071" y="0"/>
                </a:lnTo>
                <a:lnTo>
                  <a:pt x="2420400" y="0"/>
                </a:lnTo>
                <a:lnTo>
                  <a:pt x="2550445" y="0"/>
                </a:lnTo>
                <a:lnTo>
                  <a:pt x="2643829" y="0"/>
                </a:lnTo>
                <a:lnTo>
                  <a:pt x="2665158" y="0"/>
                </a:lnTo>
                <a:lnTo>
                  <a:pt x="2698793" y="0"/>
                </a:lnTo>
                <a:lnTo>
                  <a:pt x="2792177" y="0"/>
                </a:lnTo>
                <a:lnTo>
                  <a:pt x="2813506" y="0"/>
                </a:lnTo>
                <a:cubicBezTo>
                  <a:pt x="3027214" y="0"/>
                  <a:pt x="3200460" y="151907"/>
                  <a:pt x="3200460" y="339291"/>
                </a:cubicBezTo>
                <a:cubicBezTo>
                  <a:pt x="3200460" y="526676"/>
                  <a:pt x="3027214" y="678582"/>
                  <a:pt x="2813506" y="678582"/>
                </a:cubicBezTo>
                <a:lnTo>
                  <a:pt x="2792177" y="678582"/>
                </a:lnTo>
                <a:lnTo>
                  <a:pt x="2698793" y="678582"/>
                </a:lnTo>
                <a:lnTo>
                  <a:pt x="2665158" y="678582"/>
                </a:lnTo>
                <a:lnTo>
                  <a:pt x="2643829" y="678582"/>
                </a:lnTo>
                <a:lnTo>
                  <a:pt x="2550445" y="678582"/>
                </a:lnTo>
                <a:lnTo>
                  <a:pt x="2420400" y="678582"/>
                </a:lnTo>
                <a:lnTo>
                  <a:pt x="2399071" y="678582"/>
                </a:lnTo>
                <a:lnTo>
                  <a:pt x="2312872" y="678582"/>
                </a:lnTo>
                <a:lnTo>
                  <a:pt x="2305687" y="678582"/>
                </a:lnTo>
                <a:lnTo>
                  <a:pt x="2291543" y="678582"/>
                </a:lnTo>
                <a:lnTo>
                  <a:pt x="2272052" y="678582"/>
                </a:lnTo>
                <a:lnTo>
                  <a:pt x="2250723" y="678582"/>
                </a:lnTo>
                <a:lnTo>
                  <a:pt x="2198159" y="678582"/>
                </a:lnTo>
                <a:lnTo>
                  <a:pt x="2164524" y="678582"/>
                </a:lnTo>
                <a:lnTo>
                  <a:pt x="2157339" y="678582"/>
                </a:lnTo>
                <a:lnTo>
                  <a:pt x="2143195" y="678582"/>
                </a:lnTo>
                <a:lnTo>
                  <a:pt x="2049811" y="678582"/>
                </a:lnTo>
                <a:lnTo>
                  <a:pt x="1919766" y="678582"/>
                </a:lnTo>
                <a:lnTo>
                  <a:pt x="1898437" y="678582"/>
                </a:lnTo>
                <a:lnTo>
                  <a:pt x="1805053" y="678582"/>
                </a:lnTo>
                <a:lnTo>
                  <a:pt x="1771418" y="678582"/>
                </a:lnTo>
                <a:lnTo>
                  <a:pt x="1750089" y="678582"/>
                </a:lnTo>
                <a:lnTo>
                  <a:pt x="1656705" y="678582"/>
                </a:lnTo>
                <a:lnTo>
                  <a:pt x="663582" y="678582"/>
                </a:lnTo>
                <a:lnTo>
                  <a:pt x="515234" y="678582"/>
                </a:lnTo>
                <a:lnTo>
                  <a:pt x="500634" y="678582"/>
                </a:lnTo>
                <a:lnTo>
                  <a:pt x="162948" y="678582"/>
                </a:lnTo>
                <a:lnTo>
                  <a:pt x="14600" y="678582"/>
                </a:lnTo>
                <a:lnTo>
                  <a:pt x="0" y="678582"/>
                </a:lnTo>
                <a:lnTo>
                  <a:pt x="34043" y="650494"/>
                </a:lnTo>
                <a:cubicBezTo>
                  <a:pt x="113687" y="570851"/>
                  <a:pt x="162948" y="460824"/>
                  <a:pt x="162948" y="339291"/>
                </a:cubicBezTo>
                <a:cubicBezTo>
                  <a:pt x="162948" y="217759"/>
                  <a:pt x="113687" y="107732"/>
                  <a:pt x="34043" y="28088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  <a:effectLst>
            <a:outerShdw dist="50800" blurRad="50800" dir="5400000" sx="100000" sy="100000" kx="0" ky="0" algn="ctr" rotWithShape="0">
              <a:schemeClr val="bg1">
                <a:lumMod val="75000"/>
              </a:schemeClr>
            </a:outerShdw>
          </a:effectLst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: 圆角 11"/>
          <p:cNvSpPr txBox="1"/>
          <p:nvPr/>
        </p:nvSpPr>
        <p:spPr>
          <a:xfrm rot="0" flipH="0" flipV="0">
            <a:off x="4536507" y="4045486"/>
            <a:ext cx="3118987" cy="2406588"/>
          </a:xfrm>
          <a:prstGeom prst="roundRect">
            <a:avLst>
              <a:gd name="adj" fmla="val 502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Oval 7"/>
          <p:cNvSpPr txBox="1"/>
          <p:nvPr/>
        </p:nvSpPr>
        <p:spPr>
          <a:xfrm rot="0" flipH="0" flipV="0">
            <a:off x="5947652" y="2726651"/>
            <a:ext cx="296696" cy="288372"/>
          </a:xfrm>
          <a:prstGeom prst="ellipse">
            <a:avLst/>
          </a:prstGeom>
          <a:solidFill>
            <a:schemeClr val="bg1"/>
          </a:solidFill>
          <a:ln w="28575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Straight Connector 25"/>
          <p:cNvCxnSpPr/>
          <p:nvPr/>
        </p:nvCxnSpPr>
        <p:spPr>
          <a:xfrm rot="0" flipH="1" flipV="0">
            <a:off x="6096000" y="2041059"/>
            <a:ext cx="1" cy="828358"/>
          </a:xfrm>
          <a:prstGeom prst="line">
            <a:avLst/>
          </a:prstGeom>
          <a:noFill/>
          <a:ln w="16955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  <a:headEnd type="oval"/>
            <a:tailEnd type="oval"/>
          </a:ln>
        </p:spPr>
      </p:cxnSp>
      <p:sp>
        <p:nvSpPr>
          <p:cNvPr id="15" name="泪滴形 14"/>
          <p:cNvSpPr txBox="1"/>
          <p:nvPr/>
        </p:nvSpPr>
        <p:spPr>
          <a:xfrm rot="8100000" flipH="0" flipV="0">
            <a:off x="5638229" y="1231283"/>
            <a:ext cx="915543" cy="915543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 rot="0" flipH="0" flipV="0">
            <a:off x="4665000" y="3281722"/>
            <a:ext cx="2862000" cy="6474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忽视动态演化特性</a:t>
            </a:r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 rot="0" flipH="0" flipV="0">
            <a:off x="4665124" y="4161800"/>
            <a:ext cx="2861753" cy="21620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1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用户兴趣、需求和行为会随时间、生命周期阶段或外部环境变化而演变，但不少企业将画像视为静态标签库，长期不更新，导致策略失效。
例如，一个曾高频购买母婴用品的用户，在孩子成长后可能转向教育或旅游类产品，若系统仍将其锁定为“母婴人群”，将错失精准触达机会。
建议建立画像的时效机制，如设置标签有效期、引入行为衰减模型或定期触发画像刷新流程。</a:t>
            </a:r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 rot="0" flipH="0" flipV="0">
            <a:off x="5720475" y="1471787"/>
            <a:ext cx="751051" cy="5637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1382" tIns="40691" rIns="81382" bIns="40691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84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9" name="任意多边形: 形状 19"/>
          <p:cNvSpPr txBox="1"/>
          <p:nvPr/>
        </p:nvSpPr>
        <p:spPr>
          <a:xfrm rot="0" flipH="0" flipV="0">
            <a:off x="7927355" y="2486825"/>
            <a:ext cx="3200460" cy="678582"/>
          </a:xfrm>
          <a:custGeom>
            <a:avLst/>
            <a:gdLst>
              <a:gd name="csX0" fmla="*/ 0 w 3200460"/>
              <a:gd name="csY0" fmla="*/ 0 h 678582"/>
              <a:gd name="csX1" fmla="*/ 14600 w 3200460"/>
              <a:gd name="csY1" fmla="*/ 0 h 678582"/>
              <a:gd name="csX2" fmla="*/ 162948 w 3200460"/>
              <a:gd name="csY2" fmla="*/ 0 h 678582"/>
              <a:gd name="csX3" fmla="*/ 500634 w 3200460"/>
              <a:gd name="csY3" fmla="*/ 0 h 678582"/>
              <a:gd name="csX4" fmla="*/ 515234 w 3200460"/>
              <a:gd name="csY4" fmla="*/ 0 h 678582"/>
              <a:gd name="csX5" fmla="*/ 663582 w 3200460"/>
              <a:gd name="csY5" fmla="*/ 0 h 678582"/>
              <a:gd name="csX6" fmla="*/ 1656705 w 3200460"/>
              <a:gd name="csY6" fmla="*/ 0 h 678582"/>
              <a:gd name="csX7" fmla="*/ 1750089 w 3200460"/>
              <a:gd name="csY7" fmla="*/ 0 h 678582"/>
              <a:gd name="csX8" fmla="*/ 1771418 w 3200460"/>
              <a:gd name="csY8" fmla="*/ 0 h 678582"/>
              <a:gd name="csX9" fmla="*/ 1805053 w 3200460"/>
              <a:gd name="csY9" fmla="*/ 0 h 678582"/>
              <a:gd name="csX10" fmla="*/ 1898437 w 3200460"/>
              <a:gd name="csY10" fmla="*/ 0 h 678582"/>
              <a:gd name="csX11" fmla="*/ 1919766 w 3200460"/>
              <a:gd name="csY11" fmla="*/ 0 h 678582"/>
              <a:gd name="csX12" fmla="*/ 2049811 w 3200460"/>
              <a:gd name="csY12" fmla="*/ 0 h 678582"/>
              <a:gd name="csX13" fmla="*/ 2143195 w 3200460"/>
              <a:gd name="csY13" fmla="*/ 0 h 678582"/>
              <a:gd name="csX14" fmla="*/ 2157339 w 3200460"/>
              <a:gd name="csY14" fmla="*/ 0 h 678582"/>
              <a:gd name="csX15" fmla="*/ 2164524 w 3200460"/>
              <a:gd name="csY15" fmla="*/ 0 h 678582"/>
              <a:gd name="csX16" fmla="*/ 2198159 w 3200460"/>
              <a:gd name="csY16" fmla="*/ 0 h 678582"/>
              <a:gd name="csX17" fmla="*/ 2250723 w 3200460"/>
              <a:gd name="csY17" fmla="*/ 0 h 678582"/>
              <a:gd name="csX18" fmla="*/ 2272052 w 3200460"/>
              <a:gd name="csY18" fmla="*/ 0 h 678582"/>
              <a:gd name="csX19" fmla="*/ 2291543 w 3200460"/>
              <a:gd name="csY19" fmla="*/ 0 h 678582"/>
              <a:gd name="csX20" fmla="*/ 2305687 w 3200460"/>
              <a:gd name="csY20" fmla="*/ 0 h 678582"/>
              <a:gd name="csX21" fmla="*/ 2312872 w 3200460"/>
              <a:gd name="csY21" fmla="*/ 0 h 678582"/>
              <a:gd name="csX22" fmla="*/ 2399071 w 3200460"/>
              <a:gd name="csY22" fmla="*/ 0 h 678582"/>
              <a:gd name="csX23" fmla="*/ 2420400 w 3200460"/>
              <a:gd name="csY23" fmla="*/ 0 h 678582"/>
              <a:gd name="csX24" fmla="*/ 2550445 w 3200460"/>
              <a:gd name="csY24" fmla="*/ 0 h 678582"/>
              <a:gd name="csX25" fmla="*/ 2643829 w 3200460"/>
              <a:gd name="csY25" fmla="*/ 0 h 678582"/>
              <a:gd name="csX26" fmla="*/ 2665158 w 3200460"/>
              <a:gd name="csY26" fmla="*/ 0 h 678582"/>
              <a:gd name="csX27" fmla="*/ 2698793 w 3200460"/>
              <a:gd name="csY27" fmla="*/ 0 h 678582"/>
              <a:gd name="csX28" fmla="*/ 2792177 w 3200460"/>
              <a:gd name="csY28" fmla="*/ 0 h 678582"/>
              <a:gd name="csX29" fmla="*/ 2813506 w 3200460"/>
              <a:gd name="csY29" fmla="*/ 0 h 678582"/>
              <a:gd name="csX30" fmla="*/ 3200460 w 3200460"/>
              <a:gd name="csY30" fmla="*/ 339291 h 678582"/>
              <a:gd name="csX31" fmla="*/ 2813506 w 3200460"/>
              <a:gd name="csY31" fmla="*/ 678582 h 678582"/>
              <a:gd name="csX32" fmla="*/ 2792177 w 3200460"/>
              <a:gd name="csY32" fmla="*/ 678582 h 678582"/>
              <a:gd name="csX33" fmla="*/ 2698793 w 3200460"/>
              <a:gd name="csY33" fmla="*/ 678582 h 678582"/>
              <a:gd name="csX34" fmla="*/ 2665158 w 3200460"/>
              <a:gd name="csY34" fmla="*/ 678582 h 678582"/>
              <a:gd name="csX35" fmla="*/ 2643829 w 3200460"/>
              <a:gd name="csY35" fmla="*/ 678582 h 678582"/>
              <a:gd name="csX36" fmla="*/ 2550445 w 3200460"/>
              <a:gd name="csY36" fmla="*/ 678582 h 678582"/>
              <a:gd name="csX37" fmla="*/ 2420400 w 3200460"/>
              <a:gd name="csY37" fmla="*/ 678582 h 678582"/>
              <a:gd name="csX38" fmla="*/ 2399071 w 3200460"/>
              <a:gd name="csY38" fmla="*/ 678582 h 678582"/>
              <a:gd name="csX39" fmla="*/ 2312872 w 3200460"/>
              <a:gd name="csY39" fmla="*/ 678582 h 678582"/>
              <a:gd name="csX40" fmla="*/ 2305687 w 3200460"/>
              <a:gd name="csY40" fmla="*/ 678582 h 678582"/>
              <a:gd name="csX41" fmla="*/ 2291543 w 3200460"/>
              <a:gd name="csY41" fmla="*/ 678582 h 678582"/>
              <a:gd name="csX42" fmla="*/ 2272052 w 3200460"/>
              <a:gd name="csY42" fmla="*/ 678582 h 678582"/>
              <a:gd name="csX43" fmla="*/ 2250723 w 3200460"/>
              <a:gd name="csY43" fmla="*/ 678582 h 678582"/>
              <a:gd name="csX44" fmla="*/ 2198159 w 3200460"/>
              <a:gd name="csY44" fmla="*/ 678582 h 678582"/>
              <a:gd name="csX45" fmla="*/ 2164524 w 3200460"/>
              <a:gd name="csY45" fmla="*/ 678582 h 678582"/>
              <a:gd name="csX46" fmla="*/ 2157339 w 3200460"/>
              <a:gd name="csY46" fmla="*/ 678582 h 678582"/>
              <a:gd name="csX47" fmla="*/ 2143195 w 3200460"/>
              <a:gd name="csY47" fmla="*/ 678582 h 678582"/>
              <a:gd name="csX48" fmla="*/ 2049811 w 3200460"/>
              <a:gd name="csY48" fmla="*/ 678582 h 678582"/>
              <a:gd name="csX49" fmla="*/ 1919766 w 3200460"/>
              <a:gd name="csY49" fmla="*/ 678582 h 678582"/>
              <a:gd name="csX50" fmla="*/ 1898437 w 3200460"/>
              <a:gd name="csY50" fmla="*/ 678582 h 678582"/>
              <a:gd name="csX51" fmla="*/ 1805053 w 3200460"/>
              <a:gd name="csY51" fmla="*/ 678582 h 678582"/>
              <a:gd name="csX52" fmla="*/ 1771418 w 3200460"/>
              <a:gd name="csY52" fmla="*/ 678582 h 678582"/>
              <a:gd name="csX53" fmla="*/ 1750089 w 3200460"/>
              <a:gd name="csY53" fmla="*/ 678582 h 678582"/>
              <a:gd name="csX54" fmla="*/ 1656705 w 3200460"/>
              <a:gd name="csY54" fmla="*/ 678582 h 678582"/>
              <a:gd name="csX55" fmla="*/ 663582 w 3200460"/>
              <a:gd name="csY55" fmla="*/ 678582 h 678582"/>
              <a:gd name="csX56" fmla="*/ 515234 w 3200460"/>
              <a:gd name="csY56" fmla="*/ 678582 h 678582"/>
              <a:gd name="csX57" fmla="*/ 500634 w 3200460"/>
              <a:gd name="csY57" fmla="*/ 678582 h 678582"/>
              <a:gd name="csX58" fmla="*/ 162948 w 3200460"/>
              <a:gd name="csY58" fmla="*/ 678582 h 678582"/>
              <a:gd name="csX59" fmla="*/ 14600 w 3200460"/>
              <a:gd name="csY59" fmla="*/ 678582 h 678582"/>
              <a:gd name="csX60" fmla="*/ 0 w 3200460"/>
              <a:gd name="csY60" fmla="*/ 678582 h 678582"/>
              <a:gd name="csX61" fmla="*/ 34043 w 3200460"/>
              <a:gd name="csY61" fmla="*/ 650494 h 678582"/>
              <a:gd name="csX62" fmla="*/ 162948 w 3200460"/>
              <a:gd name="csY62" fmla="*/ 339291 h 678582"/>
              <a:gd name="csX63" fmla="*/ 34043 w 3200460"/>
              <a:gd name="csY63" fmla="*/ 28088 h 678582"/>
            </a:gdLst>
            <a:rect l="l" t="t" r="r" b="b"/>
            <a:pathLst>
              <a:path w="3200460" h="678582">
                <a:moveTo>
                  <a:pt x="0" y="0"/>
                </a:moveTo>
                <a:lnTo>
                  <a:pt x="14600" y="0"/>
                </a:lnTo>
                <a:lnTo>
                  <a:pt x="162948" y="0"/>
                </a:lnTo>
                <a:lnTo>
                  <a:pt x="500634" y="0"/>
                </a:lnTo>
                <a:lnTo>
                  <a:pt x="515234" y="0"/>
                </a:lnTo>
                <a:lnTo>
                  <a:pt x="663582" y="0"/>
                </a:lnTo>
                <a:lnTo>
                  <a:pt x="1656705" y="0"/>
                </a:lnTo>
                <a:lnTo>
                  <a:pt x="1750089" y="0"/>
                </a:lnTo>
                <a:lnTo>
                  <a:pt x="1771418" y="0"/>
                </a:lnTo>
                <a:lnTo>
                  <a:pt x="1805053" y="0"/>
                </a:lnTo>
                <a:lnTo>
                  <a:pt x="1898437" y="0"/>
                </a:lnTo>
                <a:lnTo>
                  <a:pt x="1919766" y="0"/>
                </a:lnTo>
                <a:lnTo>
                  <a:pt x="2049811" y="0"/>
                </a:lnTo>
                <a:lnTo>
                  <a:pt x="2143195" y="0"/>
                </a:lnTo>
                <a:lnTo>
                  <a:pt x="2157339" y="0"/>
                </a:lnTo>
                <a:lnTo>
                  <a:pt x="2164524" y="0"/>
                </a:lnTo>
                <a:lnTo>
                  <a:pt x="2198159" y="0"/>
                </a:lnTo>
                <a:lnTo>
                  <a:pt x="2250723" y="0"/>
                </a:lnTo>
                <a:lnTo>
                  <a:pt x="2272052" y="0"/>
                </a:lnTo>
                <a:lnTo>
                  <a:pt x="2291543" y="0"/>
                </a:lnTo>
                <a:lnTo>
                  <a:pt x="2305687" y="0"/>
                </a:lnTo>
                <a:lnTo>
                  <a:pt x="2312872" y="0"/>
                </a:lnTo>
                <a:lnTo>
                  <a:pt x="2399071" y="0"/>
                </a:lnTo>
                <a:lnTo>
                  <a:pt x="2420400" y="0"/>
                </a:lnTo>
                <a:lnTo>
                  <a:pt x="2550445" y="0"/>
                </a:lnTo>
                <a:lnTo>
                  <a:pt x="2643829" y="0"/>
                </a:lnTo>
                <a:lnTo>
                  <a:pt x="2665158" y="0"/>
                </a:lnTo>
                <a:lnTo>
                  <a:pt x="2698793" y="0"/>
                </a:lnTo>
                <a:lnTo>
                  <a:pt x="2792177" y="0"/>
                </a:lnTo>
                <a:lnTo>
                  <a:pt x="2813506" y="0"/>
                </a:lnTo>
                <a:cubicBezTo>
                  <a:pt x="3027214" y="0"/>
                  <a:pt x="3200460" y="151907"/>
                  <a:pt x="3200460" y="339291"/>
                </a:cubicBezTo>
                <a:cubicBezTo>
                  <a:pt x="3200460" y="526676"/>
                  <a:pt x="3027214" y="678582"/>
                  <a:pt x="2813506" y="678582"/>
                </a:cubicBezTo>
                <a:lnTo>
                  <a:pt x="2792177" y="678582"/>
                </a:lnTo>
                <a:lnTo>
                  <a:pt x="2698793" y="678582"/>
                </a:lnTo>
                <a:lnTo>
                  <a:pt x="2665158" y="678582"/>
                </a:lnTo>
                <a:lnTo>
                  <a:pt x="2643829" y="678582"/>
                </a:lnTo>
                <a:lnTo>
                  <a:pt x="2550445" y="678582"/>
                </a:lnTo>
                <a:lnTo>
                  <a:pt x="2420400" y="678582"/>
                </a:lnTo>
                <a:lnTo>
                  <a:pt x="2399071" y="678582"/>
                </a:lnTo>
                <a:lnTo>
                  <a:pt x="2312872" y="678582"/>
                </a:lnTo>
                <a:lnTo>
                  <a:pt x="2305687" y="678582"/>
                </a:lnTo>
                <a:lnTo>
                  <a:pt x="2291543" y="678582"/>
                </a:lnTo>
                <a:lnTo>
                  <a:pt x="2272052" y="678582"/>
                </a:lnTo>
                <a:lnTo>
                  <a:pt x="2250723" y="678582"/>
                </a:lnTo>
                <a:lnTo>
                  <a:pt x="2198159" y="678582"/>
                </a:lnTo>
                <a:lnTo>
                  <a:pt x="2164524" y="678582"/>
                </a:lnTo>
                <a:lnTo>
                  <a:pt x="2157339" y="678582"/>
                </a:lnTo>
                <a:lnTo>
                  <a:pt x="2143195" y="678582"/>
                </a:lnTo>
                <a:lnTo>
                  <a:pt x="2049811" y="678582"/>
                </a:lnTo>
                <a:lnTo>
                  <a:pt x="1919766" y="678582"/>
                </a:lnTo>
                <a:lnTo>
                  <a:pt x="1898437" y="678582"/>
                </a:lnTo>
                <a:lnTo>
                  <a:pt x="1805053" y="678582"/>
                </a:lnTo>
                <a:lnTo>
                  <a:pt x="1771418" y="678582"/>
                </a:lnTo>
                <a:lnTo>
                  <a:pt x="1750089" y="678582"/>
                </a:lnTo>
                <a:lnTo>
                  <a:pt x="1656705" y="678582"/>
                </a:lnTo>
                <a:lnTo>
                  <a:pt x="663582" y="678582"/>
                </a:lnTo>
                <a:lnTo>
                  <a:pt x="515234" y="678582"/>
                </a:lnTo>
                <a:lnTo>
                  <a:pt x="500634" y="678582"/>
                </a:lnTo>
                <a:lnTo>
                  <a:pt x="162948" y="678582"/>
                </a:lnTo>
                <a:lnTo>
                  <a:pt x="14600" y="678582"/>
                </a:lnTo>
                <a:lnTo>
                  <a:pt x="0" y="678582"/>
                </a:lnTo>
                <a:lnTo>
                  <a:pt x="34043" y="650494"/>
                </a:lnTo>
                <a:cubicBezTo>
                  <a:pt x="113687" y="570851"/>
                  <a:pt x="162948" y="460824"/>
                  <a:pt x="162948" y="339291"/>
                </a:cubicBezTo>
                <a:cubicBezTo>
                  <a:pt x="162948" y="217759"/>
                  <a:pt x="113687" y="107732"/>
                  <a:pt x="34043" y="28088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dist="50800" blurRad="50800" dir="5400000" sx="100000" sy="100000" kx="0" ky="0" algn="ctr" rotWithShape="0">
              <a:schemeClr val="bg1">
                <a:lumMod val="75000"/>
              </a:schemeClr>
            </a:outerShdw>
          </a:effectLst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矩形: 圆角 20"/>
          <p:cNvSpPr txBox="1"/>
          <p:nvPr/>
        </p:nvSpPr>
        <p:spPr>
          <a:xfrm rot="0" flipH="0" flipV="0">
            <a:off x="7968092" y="4045486"/>
            <a:ext cx="3118987" cy="2406588"/>
          </a:xfrm>
          <a:prstGeom prst="roundRect">
            <a:avLst>
              <a:gd name="adj" fmla="val 502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Oval 7"/>
          <p:cNvSpPr txBox="1"/>
          <p:nvPr/>
        </p:nvSpPr>
        <p:spPr>
          <a:xfrm rot="0" flipH="0" flipV="0">
            <a:off x="9379237" y="2726651"/>
            <a:ext cx="296696" cy="288372"/>
          </a:xfrm>
          <a:prstGeom prst="ellipse">
            <a:avLst/>
          </a:prstGeom>
          <a:solidFill>
            <a:schemeClr val="bg1"/>
          </a:solidFill>
          <a:ln w="28575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Straight Connector 25"/>
          <p:cNvCxnSpPr/>
          <p:nvPr/>
        </p:nvCxnSpPr>
        <p:spPr>
          <a:xfrm rot="0" flipH="1" flipV="0">
            <a:off x="9527584" y="2041059"/>
            <a:ext cx="1" cy="828358"/>
          </a:xfrm>
          <a:prstGeom prst="line">
            <a:avLst/>
          </a:prstGeom>
          <a:noFill/>
          <a:ln w="16955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  <a:headEnd type="oval"/>
            <a:tailEnd type="oval"/>
          </a:ln>
        </p:spPr>
      </p:cxnSp>
      <p:sp>
        <p:nvSpPr>
          <p:cNvPr id="23" name="泪滴形 47"/>
          <p:cNvSpPr txBox="1"/>
          <p:nvPr/>
        </p:nvSpPr>
        <p:spPr>
          <a:xfrm rot="8100000" flipH="0" flipV="0">
            <a:off x="9069814" y="1231283"/>
            <a:ext cx="915543" cy="915543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81382" tIns="40691" rIns="81382" bIns="4069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48"/>
          <p:cNvSpPr txBox="1"/>
          <p:nvPr/>
        </p:nvSpPr>
        <p:spPr>
          <a:xfrm rot="0" flipH="0" flipV="0">
            <a:off x="8096585" y="3281722"/>
            <a:ext cx="2862000" cy="6474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脱离业务场景空谈画像</a:t>
            </a:r>
            <a:endParaRPr kumimoji="1" lang="zh-CN" altLang="en-US"/>
          </a:p>
        </p:txBody>
      </p:sp>
      <p:sp>
        <p:nvSpPr>
          <p:cNvPr id="25" name="文本框 49"/>
          <p:cNvSpPr txBox="1"/>
          <p:nvPr/>
        </p:nvSpPr>
        <p:spPr>
          <a:xfrm rot="0" flipH="0" flipV="0">
            <a:off x="8096709" y="4161800"/>
            <a:ext cx="2861753" cy="21620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1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部分团队在未明确业务目标的情况下盲目构建“高大上”的用户画像体系，结果无法落地应用，造成资源浪费。
用户画像的价值必须通过具体业务场景体现，如个性化推荐、精准广告投放、客服分层、产品功能优化等。脱离场景的画像如同没有靶心的箭。
应在项目初期就与业务方对齐核心问题：我们要解决什么？画像如何帮助提升转化率、留存率或用户体验？</a:t>
            </a:r>
            <a:endParaRPr kumimoji="1" lang="zh-CN" altLang="en-US"/>
          </a:p>
        </p:txBody>
      </p:sp>
      <p:sp>
        <p:nvSpPr>
          <p:cNvPr id="26" name="文本框 50"/>
          <p:cNvSpPr txBox="1"/>
          <p:nvPr/>
        </p:nvSpPr>
        <p:spPr>
          <a:xfrm rot="0" flipH="0" flipV="0">
            <a:off x="9152059" y="1471787"/>
            <a:ext cx="751051" cy="5637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1382" tIns="40691" rIns="81382" bIns="40691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84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用户画像构建中的典型误区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 flipH="0" flipV="0">
            <a:off x="221203" y="2209372"/>
            <a:ext cx="4416140" cy="3060000"/>
          </a:xfrm>
          <a:prstGeom prst="homePlate">
            <a:avLst>
              <a:gd name="adj" fmla="val 35309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dist="114300" blurRad="2286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99273" y="1531303"/>
            <a:ext cx="3060000" cy="7200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69273" y="2889197"/>
            <a:ext cx="2520000" cy="6762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085FB">
                        <a:alpha val="100000"/>
                      </a:srgbClr>
                    </a:gs>
                    <a:gs pos="79000">
                      <a:srgbClr val="063CE8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/>
                <a:ea typeface="Source Han Sans CN Bold"/>
                <a:cs typeface="Source Han Sans CN Bold"/>
              </a:rPr>
              <a:t>从业务痛点出发定义画像维度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69273" y="3588456"/>
            <a:ext cx="2520000" cy="1544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8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不要试图一次性构建“全量画像”，而是聚焦当前最关键的业务瓶颈。例如，电商若面临复购率低的问题，可优先构建“购买频次+品类偏好+价格敏感度”等维度。
通过用户旅程地图识别关键触点，在这些节点上设计必要的画像标签，确保每个标签都有明确用途。
初期可采用MVP（最小可行画像）策略，快速验证效果后再逐步扩展维度，避免过度工程化。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959563" y="1813843"/>
            <a:ext cx="939420" cy="939418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52400" blurRad="279400" dir="5400000" sx="96000" sy="96000" kx="0" ky="0" algn="t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198294" y="2052573"/>
            <a:ext cx="461958" cy="46195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 flipH="0" flipV="0">
            <a:off x="3881580" y="2209372"/>
            <a:ext cx="4416140" cy="3060000"/>
          </a:xfrm>
          <a:prstGeom prst="homePlate">
            <a:avLst>
              <a:gd name="adj" fmla="val 35309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dist="114300" blurRad="2286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559650" y="1531303"/>
            <a:ext cx="3060000" cy="7200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29650" y="2889197"/>
            <a:ext cx="2520000" cy="6762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085FB">
                        <a:alpha val="100000"/>
                      </a:srgbClr>
                    </a:gs>
                    <a:gs pos="79000">
                      <a:srgbClr val="063CE8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/>
                <a:ea typeface="Source Han Sans CN Bold"/>
                <a:cs typeface="Source Han Sans CN Bold"/>
              </a:rPr>
              <a:t>建立“数据-标签-应用”闭环机制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29650" y="3588456"/>
            <a:ext cx="2520000" cy="1544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8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用户画像不是一次性工程，需打通数据采集、标签计算、策略应用与效果反馈的完整链路。例如，推送个性化内容后，应追踪点击率、转化率等指标反哺标签优化。
引入AB测试机制，对比使用画像策略与未使用策略的效果差异，用数据证明画像价值，增强团队信心。
技术上建议采用模块化架构，使标签可配置、可组合、可追溯，便于后续迭代和跨部门复用。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619940" y="1813843"/>
            <a:ext cx="939420" cy="939418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52400" blurRad="279400" dir="5400000" sx="96000" sy="96000" kx="0" ky="0" algn="t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825820" y="2052573"/>
            <a:ext cx="527660" cy="46195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400000" flipH="0" flipV="0">
            <a:off x="7541957" y="2209372"/>
            <a:ext cx="4416140" cy="3060000"/>
          </a:xfrm>
          <a:prstGeom prst="homePlate">
            <a:avLst>
              <a:gd name="adj" fmla="val 35309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dist="114300" blurRad="2286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20028" y="1531303"/>
            <a:ext cx="3060000" cy="7200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90028" y="2889197"/>
            <a:ext cx="2520000" cy="6762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6085FB">
                        <a:alpha val="100000"/>
                      </a:srgbClr>
                    </a:gs>
                    <a:gs pos="79000">
                      <a:srgbClr val="063CE8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/>
                <a:ea typeface="Source Han Sans CN Bold"/>
                <a:cs typeface="Source Han Sans CN Bold"/>
              </a:rPr>
              <a:t>注重合规与用户隐私保护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90028" y="3588455"/>
            <a:ext cx="2520000" cy="1546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8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在收集和使用用户数据时，必须严格遵守《个人信息保护法》等相关法规，避免过度采集敏感信息（如身份证号、精确地理位置等）。
推荐采用匿名化、脱敏、聚合统计等技术手段，在保障画像有效性的同时降低隐私风险。
向用户透明说明数据用途，并提供退出或修改画像的渠道，不仅能规避法律风险，还能提升品牌信任度。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280317" y="1813843"/>
            <a:ext cx="939420" cy="939418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</a:schemeClr>
              </a:gs>
              <a:gs pos="76000">
                <a:schemeClr val="accent1"/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52400" blurRad="279400" dir="5400000" sx="96000" sy="96000" kx="0" ky="0" algn="t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547775" y="2052573"/>
            <a:ext cx="404506" cy="461958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高效落地用户画像的实施建议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8613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86673" y="3118556"/>
            <a:ext cx="4488500" cy="15444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5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2"/>
          <p:cNvSpPr txBox="1"/>
          <p:nvPr/>
        </p:nvSpPr>
        <p:spPr>
          <a:xfrm rot="0" flipH="0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73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文本框 1"/>
          <p:cNvSpPr txBox="1"/>
          <p:nvPr/>
        </p:nvSpPr>
        <p:spPr>
          <a:xfrm rot="0" flipH="0" flipV="0">
            <a:off x="3802502" y="907382"/>
            <a:ext cx="4586996" cy="12003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5" name="任意多边形: 形状 2"/>
          <p:cNvSpPr txBox="1"/>
          <p:nvPr/>
        </p:nvSpPr>
        <p:spPr>
          <a:xfrm rot="0" flipH="0" flipV="0">
            <a:off x="1555605" y="2262792"/>
            <a:ext cx="2113421" cy="3142329"/>
          </a:xfrm>
          <a:custGeom>
            <a:avLst/>
            <a:gdLst>
              <a:gd name="connsiteX0" fmla="*/ 0 w 2249245"/>
              <a:gd name="connsiteY0" fmla="*/ 0 h 3142329"/>
              <a:gd name="connsiteX1" fmla="*/ 7386 w 2249245"/>
              <a:gd name="connsiteY1" fmla="*/ 936 h 3142329"/>
              <a:gd name="connsiteX2" fmla="*/ 2118197 w 2249245"/>
              <a:gd name="connsiteY2" fmla="*/ 157904 h 3142329"/>
              <a:gd name="connsiteX3" fmla="*/ 2249245 w 2249245"/>
              <a:gd name="connsiteY3" fmla="*/ 163473 h 3142329"/>
              <a:gd name="connsiteX4" fmla="*/ 2249245 w 2249245"/>
              <a:gd name="connsiteY4" fmla="*/ 3142329 h 3142329"/>
              <a:gd name="connsiteX5" fmla="*/ 0 w 2249245"/>
              <a:gd name="connsiteY5" fmla="*/ 3142329 h 3142329"/>
              <a:gd name="connsiteX6" fmla="*/ 0 w 2249245"/>
              <a:gd name="connsiteY6" fmla="*/ 0 h 3142329"/>
            </a:gdLst>
            <a:rect l="l" t="t" r="r" b="b"/>
            <a:pathLst>
              <a:path w="2249245" h="3142329">
                <a:moveTo>
                  <a:pt x="0" y="0"/>
                </a:moveTo>
                <a:lnTo>
                  <a:pt x="7386" y="936"/>
                </a:lnTo>
                <a:cubicBezTo>
                  <a:pt x="579917" y="66685"/>
                  <a:pt x="1299407" y="120513"/>
                  <a:pt x="2118197" y="157904"/>
                </a:cubicBezTo>
                <a:lnTo>
                  <a:pt x="2249245" y="163473"/>
                </a:lnTo>
                <a:lnTo>
                  <a:pt x="2249245" y="3142329"/>
                </a:lnTo>
                <a:lnTo>
                  <a:pt x="0" y="314232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chemeClr val="bg1"/>
              </a:gs>
              <a:gs pos="66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3"/>
          <p:cNvSpPr txBox="1"/>
          <p:nvPr/>
        </p:nvSpPr>
        <p:spPr>
          <a:xfrm rot="0" flipH="0" flipV="0">
            <a:off x="8516477" y="2262792"/>
            <a:ext cx="2116789" cy="3142329"/>
          </a:xfrm>
          <a:custGeom>
            <a:avLst/>
            <a:gdLst>
              <a:gd name="connsiteX0" fmla="*/ 2252830 w 2252830"/>
              <a:gd name="connsiteY0" fmla="*/ 0 h 3142329"/>
              <a:gd name="connsiteX1" fmla="*/ 2252830 w 2252830"/>
              <a:gd name="connsiteY1" fmla="*/ 3142329 h 3142329"/>
              <a:gd name="connsiteX2" fmla="*/ 0 w 2252830"/>
              <a:gd name="connsiteY2" fmla="*/ 3142329 h 3142329"/>
              <a:gd name="connsiteX3" fmla="*/ 0 w 2252830"/>
              <a:gd name="connsiteY3" fmla="*/ 163625 h 3142329"/>
              <a:gd name="connsiteX4" fmla="*/ 134633 w 2252830"/>
              <a:gd name="connsiteY4" fmla="*/ 157904 h 3142329"/>
              <a:gd name="connsiteX5" fmla="*/ 2245444 w 2252830"/>
              <a:gd name="connsiteY5" fmla="*/ 936 h 3142329"/>
              <a:gd name="connsiteX6" fmla="*/ 2252830 w 2252830"/>
              <a:gd name="connsiteY6" fmla="*/ 0 h 3142329"/>
            </a:gdLst>
            <a:rect l="l" t="t" r="r" b="b"/>
            <a:pathLst>
              <a:path w="2252830" h="3142329">
                <a:moveTo>
                  <a:pt x="2252830" y="0"/>
                </a:moveTo>
                <a:lnTo>
                  <a:pt x="2252830" y="3142329"/>
                </a:lnTo>
                <a:lnTo>
                  <a:pt x="0" y="3142329"/>
                </a:lnTo>
                <a:lnTo>
                  <a:pt x="0" y="163625"/>
                </a:lnTo>
                <a:lnTo>
                  <a:pt x="134633" y="157904"/>
                </a:lnTo>
                <a:cubicBezTo>
                  <a:pt x="953423" y="120513"/>
                  <a:pt x="1672913" y="66685"/>
                  <a:pt x="2245444" y="936"/>
                </a:cubicBezTo>
                <a:lnTo>
                  <a:pt x="2252830" y="0"/>
                </a:lnTo>
                <a:close/>
              </a:path>
            </a:pathLst>
          </a:custGeom>
          <a:gradFill>
            <a:gsLst>
              <a:gs pos="28000">
                <a:schemeClr val="bg1"/>
              </a:gs>
              <a:gs pos="66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任意多边形: 形状 4"/>
          <p:cNvSpPr txBox="1"/>
          <p:nvPr/>
        </p:nvSpPr>
        <p:spPr>
          <a:xfrm rot="0" flipH="0" flipV="0">
            <a:off x="3871187" y="2435196"/>
            <a:ext cx="2115106" cy="2969925"/>
          </a:xfrm>
          <a:custGeom>
            <a:avLst/>
            <a:gdLst>
              <a:gd name="connsiteX0" fmla="*/ 0 w 2251038"/>
              <a:gd name="connsiteY0" fmla="*/ 0 h 2969925"/>
              <a:gd name="connsiteX1" fmla="*/ 285765 w 2251038"/>
              <a:gd name="connsiteY1" fmla="*/ 10391 h 2969925"/>
              <a:gd name="connsiteX2" fmla="*/ 1643537 w 2251038"/>
              <a:gd name="connsiteY2" fmla="*/ 39987 h 2969925"/>
              <a:gd name="connsiteX3" fmla="*/ 2251038 w 2251038"/>
              <a:gd name="connsiteY3" fmla="*/ 43257 h 2969925"/>
              <a:gd name="connsiteX4" fmla="*/ 2251038 w 2251038"/>
              <a:gd name="connsiteY4" fmla="*/ 2969925 h 2969925"/>
              <a:gd name="connsiteX5" fmla="*/ 0 w 2251038"/>
              <a:gd name="connsiteY5" fmla="*/ 2969925 h 2969925"/>
              <a:gd name="connsiteX6" fmla="*/ 0 w 2251038"/>
              <a:gd name="connsiteY6" fmla="*/ 0 h 2969925"/>
            </a:gdLst>
            <a:rect l="l" t="t" r="r" b="b"/>
            <a:pathLst>
              <a:path w="2251038" h="2969925">
                <a:moveTo>
                  <a:pt x="0" y="0"/>
                </a:moveTo>
                <a:lnTo>
                  <a:pt x="285765" y="10391"/>
                </a:lnTo>
                <a:cubicBezTo>
                  <a:pt x="718496" y="24836"/>
                  <a:pt x="1173072" y="34889"/>
                  <a:pt x="1643537" y="39987"/>
                </a:cubicBezTo>
                <a:lnTo>
                  <a:pt x="2251038" y="43257"/>
                </a:lnTo>
                <a:lnTo>
                  <a:pt x="2251038" y="2969925"/>
                </a:lnTo>
                <a:lnTo>
                  <a:pt x="0" y="29699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8000">
                <a:schemeClr val="bg1"/>
              </a:gs>
              <a:gs pos="66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任意多边形: 形状 5"/>
          <p:cNvSpPr txBox="1"/>
          <p:nvPr/>
        </p:nvSpPr>
        <p:spPr>
          <a:xfrm rot="0" flipH="0" flipV="0">
            <a:off x="6188452" y="2435326"/>
            <a:ext cx="2115106" cy="2969795"/>
          </a:xfrm>
          <a:custGeom>
            <a:avLst/>
            <a:gdLst>
              <a:gd name="connsiteX0" fmla="*/ 2251038 w 2251038"/>
              <a:gd name="connsiteY0" fmla="*/ 0 h 2969795"/>
              <a:gd name="connsiteX1" fmla="*/ 2251038 w 2251038"/>
              <a:gd name="connsiteY1" fmla="*/ 2969795 h 2969795"/>
              <a:gd name="connsiteX2" fmla="*/ 0 w 2251038"/>
              <a:gd name="connsiteY2" fmla="*/ 2969795 h 2969795"/>
              <a:gd name="connsiteX3" fmla="*/ 0 w 2251038"/>
              <a:gd name="connsiteY3" fmla="*/ 43146 h 2969795"/>
              <a:gd name="connsiteX4" fmla="*/ 611086 w 2251038"/>
              <a:gd name="connsiteY4" fmla="*/ 39857 h 2969795"/>
              <a:gd name="connsiteX5" fmla="*/ 1968858 w 2251038"/>
              <a:gd name="connsiteY5" fmla="*/ 10261 h 2969795"/>
              <a:gd name="connsiteX6" fmla="*/ 2251038 w 2251038"/>
              <a:gd name="connsiteY6" fmla="*/ 0 h 2969795"/>
            </a:gdLst>
            <a:rect l="l" t="t" r="r" b="b"/>
            <a:pathLst>
              <a:path w="2251038" h="2969795">
                <a:moveTo>
                  <a:pt x="2251038" y="0"/>
                </a:moveTo>
                <a:lnTo>
                  <a:pt x="2251038" y="2969795"/>
                </a:lnTo>
                <a:lnTo>
                  <a:pt x="0" y="2969795"/>
                </a:lnTo>
                <a:lnTo>
                  <a:pt x="0" y="43146"/>
                </a:lnTo>
                <a:lnTo>
                  <a:pt x="611086" y="39857"/>
                </a:lnTo>
                <a:cubicBezTo>
                  <a:pt x="1081551" y="34759"/>
                  <a:pt x="1536128" y="24706"/>
                  <a:pt x="1968858" y="10261"/>
                </a:cubicBezTo>
                <a:lnTo>
                  <a:pt x="2251038" y="0"/>
                </a:lnTo>
                <a:close/>
              </a:path>
            </a:pathLst>
          </a:custGeom>
          <a:gradFill>
            <a:gsLst>
              <a:gs pos="28000">
                <a:schemeClr val="bg1"/>
              </a:gs>
              <a:gs pos="66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文本框 7"/>
          <p:cNvSpPr txBox="1"/>
          <p:nvPr/>
        </p:nvSpPr>
        <p:spPr>
          <a:xfrm rot="0" flipH="0" flipV="0">
            <a:off x="1843144" y="2699603"/>
            <a:ext cx="1538344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0" name="文本框 8"/>
          <p:cNvSpPr txBox="1"/>
          <p:nvPr/>
        </p:nvSpPr>
        <p:spPr>
          <a:xfrm rot="0" flipH="0" flipV="0">
            <a:off x="1710455" y="3530600"/>
            <a:ext cx="1803720" cy="1003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用户画像的核心价值与定义</a:t>
            </a:r>
            <a:endParaRPr kumimoji="1" lang="zh-CN" altLang="en-US"/>
          </a:p>
        </p:txBody>
      </p:sp>
      <p:sp>
        <p:nvSpPr>
          <p:cNvPr id="11" name="文本框 9"/>
          <p:cNvSpPr txBox="1"/>
          <p:nvPr/>
        </p:nvSpPr>
        <p:spPr>
          <a:xfrm rot="0" flipH="0" flipV="0">
            <a:off x="1530944" y="4694367"/>
            <a:ext cx="2162744" cy="23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6085FB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0ne</a:t>
            </a:r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 rot="0" flipH="0" flipV="0">
            <a:off x="4162313" y="2699603"/>
            <a:ext cx="1538344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 rot="0" flipH="0" flipV="0">
            <a:off x="4029625" y="3530600"/>
            <a:ext cx="1803720" cy="1003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构建用户画像的关键步骤</a:t>
            </a:r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 rot="0" flipH="0" flipV="0">
            <a:off x="3850113" y="4694367"/>
            <a:ext cx="2162744" cy="23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6085FB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two</a:t>
            </a:r>
            <a:endParaRPr kumimoji="1" lang="zh-CN" altLang="en-US"/>
          </a:p>
        </p:txBody>
      </p:sp>
      <p:sp>
        <p:nvSpPr>
          <p:cNvPr id="15" name="文本框 15"/>
          <p:cNvSpPr txBox="1"/>
          <p:nvPr/>
        </p:nvSpPr>
        <p:spPr>
          <a:xfrm rot="0" flipH="0" flipV="0">
            <a:off x="6486413" y="2699603"/>
            <a:ext cx="1538344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6" name="文本框 16"/>
          <p:cNvSpPr txBox="1"/>
          <p:nvPr/>
        </p:nvSpPr>
        <p:spPr>
          <a:xfrm rot="0" flipH="0" flipV="0">
            <a:off x="6353725" y="3530600"/>
            <a:ext cx="1803720" cy="1003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用户画像的典型落地场景</a:t>
            </a:r>
            <a:endParaRPr kumimoji="1" lang="zh-CN" altLang="en-US"/>
          </a:p>
        </p:txBody>
      </p:sp>
      <p:sp>
        <p:nvSpPr>
          <p:cNvPr id="17" name="文本框 17"/>
          <p:cNvSpPr txBox="1"/>
          <p:nvPr/>
        </p:nvSpPr>
        <p:spPr>
          <a:xfrm rot="0" flipH="0" flipV="0">
            <a:off x="6174213" y="4694367"/>
            <a:ext cx="2162744" cy="23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6085FB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three</a:t>
            </a:r>
            <a:endParaRPr kumimoji="1" lang="zh-CN" altLang="en-US"/>
          </a:p>
        </p:txBody>
      </p:sp>
      <p:sp>
        <p:nvSpPr>
          <p:cNvPr id="18" name="文本框 19"/>
          <p:cNvSpPr txBox="1"/>
          <p:nvPr/>
        </p:nvSpPr>
        <p:spPr>
          <a:xfrm rot="0" flipH="0" flipV="0">
            <a:off x="8810513" y="2699603"/>
            <a:ext cx="1538344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9" name="文本框 20"/>
          <p:cNvSpPr txBox="1"/>
          <p:nvPr/>
        </p:nvSpPr>
        <p:spPr>
          <a:xfrm rot="0" flipH="0" flipV="0">
            <a:off x="8677825" y="3530600"/>
            <a:ext cx="1803720" cy="1003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409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常见误区与实施建议</a:t>
            </a:r>
            <a:endParaRPr kumimoji="1" lang="zh-CN" altLang="en-US"/>
          </a:p>
        </p:txBody>
      </p:sp>
      <p:sp>
        <p:nvSpPr>
          <p:cNvPr id="20" name="文本框 21"/>
          <p:cNvSpPr txBox="1"/>
          <p:nvPr/>
        </p:nvSpPr>
        <p:spPr>
          <a:xfrm rot="0" flipH="0" flipV="0">
            <a:off x="8498312" y="4694367"/>
            <a:ext cx="2162744" cy="23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6085FB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 four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用户画像的核心价值与定义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5895577" y="1624487"/>
            <a:ext cx="56233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用户画像的基本定义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895576" y="2007804"/>
            <a:ext cx="56233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用户画像是基于用户行为数据、属性信息和兴趣偏好等多维度数据，通过标签化方式抽象出的用户数字化模型。
它不是对真实个体的完全复刻，而是对一类用户群体特征的高度概括，用于指导产品、运营和营销决策。
用户画像通常包含静态属性（如性别、年龄、地域）和动态行为（如浏览路径、购买频次、活跃时段）两类核心要素。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502149" y="171550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895576" y="3531829"/>
            <a:ext cx="56233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用户档案侧重于记录个体用户的注册信息和历史操作日志，属于原始数据层；而用户画像是对这些数据加工提炼后的结构化标签集合。
用户ID是识别用户的唯一标识符，不包含语义信息；用户画像则赋予ID以业务含义，使其具备可解释性和可操作性。
三者关系为：以用户ID为基础，整合用户档案中的原始数据，最终构建出具有业务价值的用户画像。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895577" y="3143353"/>
            <a:ext cx="56233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 vs 用户档案 vs 用户ID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502149" y="3234366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895577" y="4667378"/>
            <a:ext cx="56233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用户画像的构成要素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895576" y="5055854"/>
            <a:ext cx="5623324" cy="100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基础属性：包括人口统计学信息（年龄、性别、职业、教育程度）、设备信息（手机型号、操作系统）和地理位置等。
行为特征：涵盖用户在平台上的点击、浏览、搜索、收藏、下单、退款等全链路行为轨迹。
兴趣偏好与心理特征：通过算法推断出的内容偏好（如喜欢美妆或数码）、消费倾向（价格敏感度、品牌忠诚度）甚至情绪状态（如促销期间的冲动性）。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502149" y="4758391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79982" y="1651375"/>
            <a:ext cx="2369566" cy="2333564"/>
          </a:xfrm>
          <a:custGeom>
            <a:avLst/>
            <a:gdLst>
              <a:gd name="connsiteX0" fmla="*/ 1184784 w 2369566"/>
              <a:gd name="connsiteY0" fmla="*/ 443836 h 2333564"/>
              <a:gd name="connsiteX1" fmla="*/ 442671 w 2369566"/>
              <a:gd name="connsiteY1" fmla="*/ 1185949 h 2333564"/>
              <a:gd name="connsiteX2" fmla="*/ 1184784 w 2369566"/>
              <a:gd name="connsiteY2" fmla="*/ 1928062 h 2333564"/>
              <a:gd name="connsiteX3" fmla="*/ 1926897 w 2369566"/>
              <a:gd name="connsiteY3" fmla="*/ 1185949 h 2333564"/>
              <a:gd name="connsiteX4" fmla="*/ 1184784 w 2369566"/>
              <a:gd name="connsiteY4" fmla="*/ 443836 h 2333564"/>
              <a:gd name="connsiteX5" fmla="*/ 1087753 w 2369566"/>
              <a:gd name="connsiteY5" fmla="*/ 0 h 2333564"/>
              <a:gd name="connsiteX6" fmla="*/ 1281814 w 2369566"/>
              <a:gd name="connsiteY6" fmla="*/ 0 h 2333564"/>
              <a:gd name="connsiteX7" fmla="*/ 1323988 w 2369566"/>
              <a:gd name="connsiteY7" fmla="*/ 239225 h 2333564"/>
              <a:gd name="connsiteX8" fmla="*/ 1686691 w 2369566"/>
              <a:gd name="connsiteY8" fmla="*/ 371239 h 2333564"/>
              <a:gd name="connsiteX9" fmla="*/ 1686693 w 2369566"/>
              <a:gd name="connsiteY9" fmla="*/ 371239 h 2333564"/>
              <a:gd name="connsiteX10" fmla="*/ 1872773 w 2369566"/>
              <a:gd name="connsiteY10" fmla="*/ 215091 h 2333564"/>
              <a:gd name="connsiteX11" fmla="*/ 2021428 w 2369566"/>
              <a:gd name="connsiteY11" fmla="*/ 339830 h 2333564"/>
              <a:gd name="connsiteX12" fmla="*/ 1899964 w 2369566"/>
              <a:gd name="connsiteY12" fmla="*/ 550198 h 2333564"/>
              <a:gd name="connsiteX13" fmla="*/ 2092954 w 2369566"/>
              <a:gd name="connsiteY13" fmla="*/ 884466 h 2333564"/>
              <a:gd name="connsiteX14" fmla="*/ 2335869 w 2369566"/>
              <a:gd name="connsiteY14" fmla="*/ 884460 h 2333564"/>
              <a:gd name="connsiteX15" fmla="*/ 2369566 w 2369566"/>
              <a:gd name="connsiteY15" fmla="*/ 1075569 h 2333564"/>
              <a:gd name="connsiteX16" fmla="*/ 2141298 w 2369566"/>
              <a:gd name="connsiteY16" fmla="*/ 1158645 h 2333564"/>
              <a:gd name="connsiteX17" fmla="*/ 2074273 w 2369566"/>
              <a:gd name="connsiteY17" fmla="*/ 1538758 h 2333564"/>
              <a:gd name="connsiteX18" fmla="*/ 2260361 w 2369566"/>
              <a:gd name="connsiteY18" fmla="*/ 1694896 h 2333564"/>
              <a:gd name="connsiteX19" fmla="*/ 2163333 w 2369566"/>
              <a:gd name="connsiteY19" fmla="*/ 1862953 h 2333564"/>
              <a:gd name="connsiteX20" fmla="*/ 1935069 w 2369566"/>
              <a:gd name="connsiteY20" fmla="*/ 1779867 h 2333564"/>
              <a:gd name="connsiteX21" fmla="*/ 1639391 w 2369566"/>
              <a:gd name="connsiteY21" fmla="*/ 2027969 h 2333564"/>
              <a:gd name="connsiteX22" fmla="*/ 1681579 w 2369566"/>
              <a:gd name="connsiteY22" fmla="*/ 2267193 h 2333564"/>
              <a:gd name="connsiteX23" fmla="*/ 1499226 w 2369566"/>
              <a:gd name="connsiteY23" fmla="*/ 2333564 h 2333564"/>
              <a:gd name="connsiteX24" fmla="*/ 1377772 w 2369566"/>
              <a:gd name="connsiteY24" fmla="*/ 2123191 h 2333564"/>
              <a:gd name="connsiteX25" fmla="*/ 991793 w 2369566"/>
              <a:gd name="connsiteY25" fmla="*/ 2123191 h 2333564"/>
              <a:gd name="connsiteX26" fmla="*/ 870341 w 2369566"/>
              <a:gd name="connsiteY26" fmla="*/ 2333564 h 2333564"/>
              <a:gd name="connsiteX27" fmla="*/ 687987 w 2369566"/>
              <a:gd name="connsiteY27" fmla="*/ 2267193 h 2333564"/>
              <a:gd name="connsiteX28" fmla="*/ 730176 w 2369566"/>
              <a:gd name="connsiteY28" fmla="*/ 2027969 h 2333564"/>
              <a:gd name="connsiteX29" fmla="*/ 434497 w 2369566"/>
              <a:gd name="connsiteY29" fmla="*/ 1779865 h 2333564"/>
              <a:gd name="connsiteX30" fmla="*/ 206233 w 2369566"/>
              <a:gd name="connsiteY30" fmla="*/ 1862953 h 2333564"/>
              <a:gd name="connsiteX31" fmla="*/ 109205 w 2369566"/>
              <a:gd name="connsiteY31" fmla="*/ 1694896 h 2333564"/>
              <a:gd name="connsiteX32" fmla="*/ 295293 w 2369566"/>
              <a:gd name="connsiteY32" fmla="*/ 1538758 h 2333564"/>
              <a:gd name="connsiteX33" fmla="*/ 228268 w 2369566"/>
              <a:gd name="connsiteY33" fmla="*/ 1158645 h 2333564"/>
              <a:gd name="connsiteX34" fmla="*/ 0 w 2369566"/>
              <a:gd name="connsiteY34" fmla="*/ 1075569 h 2333564"/>
              <a:gd name="connsiteX35" fmla="*/ 33697 w 2369566"/>
              <a:gd name="connsiteY35" fmla="*/ 884460 h 2333564"/>
              <a:gd name="connsiteX36" fmla="*/ 276613 w 2369566"/>
              <a:gd name="connsiteY36" fmla="*/ 884466 h 2333564"/>
              <a:gd name="connsiteX37" fmla="*/ 469602 w 2369566"/>
              <a:gd name="connsiteY37" fmla="*/ 550198 h 2333564"/>
              <a:gd name="connsiteX38" fmla="*/ 348139 w 2369566"/>
              <a:gd name="connsiteY38" fmla="*/ 339830 h 2333564"/>
              <a:gd name="connsiteX39" fmla="*/ 496794 w 2369566"/>
              <a:gd name="connsiteY39" fmla="*/ 215091 h 2333564"/>
              <a:gd name="connsiteX40" fmla="*/ 682874 w 2369566"/>
              <a:gd name="connsiteY40" fmla="*/ 371239 h 2333564"/>
              <a:gd name="connsiteX41" fmla="*/ 1045576 w 2369566"/>
              <a:gd name="connsiteY41" fmla="*/ 239226 h 2333564"/>
            </a:gdLst>
            <a:rect l="l" t="t" r="r" b="b"/>
            <a:pathLst>
              <a:path w="2369566" h="2333564">
                <a:moveTo>
                  <a:pt x="1184784" y="443836"/>
                </a:moveTo>
                <a:cubicBezTo>
                  <a:pt x="774926" y="443836"/>
                  <a:pt x="442671" y="776091"/>
                  <a:pt x="442671" y="1185949"/>
                </a:cubicBezTo>
                <a:cubicBezTo>
                  <a:pt x="442671" y="1595807"/>
                  <a:pt x="774926" y="1928062"/>
                  <a:pt x="1184784" y="1928062"/>
                </a:cubicBezTo>
                <a:cubicBezTo>
                  <a:pt x="1594642" y="1928062"/>
                  <a:pt x="1926897" y="1595807"/>
                  <a:pt x="1926897" y="1185949"/>
                </a:cubicBezTo>
                <a:cubicBezTo>
                  <a:pt x="1926897" y="776091"/>
                  <a:pt x="1594642" y="443836"/>
                  <a:pt x="1184784" y="443836"/>
                </a:cubicBezTo>
                <a:close/>
                <a:moveTo>
                  <a:pt x="1087753" y="0"/>
                </a:moveTo>
                <a:lnTo>
                  <a:pt x="1281814" y="0"/>
                </a:lnTo>
                <a:lnTo>
                  <a:pt x="1323988" y="239225"/>
                </a:lnTo>
                <a:cubicBezTo>
                  <a:pt x="1452602" y="258136"/>
                  <a:pt x="1576013" y="303054"/>
                  <a:pt x="1686691" y="371239"/>
                </a:cubicBezTo>
                <a:lnTo>
                  <a:pt x="1686693" y="371239"/>
                </a:lnTo>
                <a:lnTo>
                  <a:pt x="1872773" y="215091"/>
                </a:lnTo>
                <a:lnTo>
                  <a:pt x="2021428" y="339830"/>
                </a:lnTo>
                <a:lnTo>
                  <a:pt x="1899964" y="550198"/>
                </a:lnTo>
                <a:cubicBezTo>
                  <a:pt x="1986332" y="647356"/>
                  <a:pt x="2051996" y="761091"/>
                  <a:pt x="2092954" y="884466"/>
                </a:cubicBezTo>
                <a:lnTo>
                  <a:pt x="2335869" y="884460"/>
                </a:lnTo>
                <a:lnTo>
                  <a:pt x="2369566" y="1075569"/>
                </a:lnTo>
                <a:lnTo>
                  <a:pt x="2141298" y="1158645"/>
                </a:lnTo>
                <a:cubicBezTo>
                  <a:pt x="2145008" y="1288586"/>
                  <a:pt x="2122202" y="1417921"/>
                  <a:pt x="2074273" y="1538758"/>
                </a:cubicBezTo>
                <a:lnTo>
                  <a:pt x="2260361" y="1694896"/>
                </a:lnTo>
                <a:lnTo>
                  <a:pt x="2163333" y="1862953"/>
                </a:lnTo>
                <a:lnTo>
                  <a:pt x="1935069" y="1779867"/>
                </a:lnTo>
                <a:cubicBezTo>
                  <a:pt x="1854386" y="1881794"/>
                  <a:pt x="1753779" y="1966211"/>
                  <a:pt x="1639391" y="2027969"/>
                </a:cubicBezTo>
                <a:lnTo>
                  <a:pt x="1681579" y="2267193"/>
                </a:lnTo>
                <a:lnTo>
                  <a:pt x="1499226" y="2333564"/>
                </a:lnTo>
                <a:lnTo>
                  <a:pt x="1377772" y="2123191"/>
                </a:lnTo>
                <a:cubicBezTo>
                  <a:pt x="1250447" y="2149409"/>
                  <a:pt x="1119116" y="2149409"/>
                  <a:pt x="991793" y="2123191"/>
                </a:cubicBezTo>
                <a:lnTo>
                  <a:pt x="870341" y="2333564"/>
                </a:lnTo>
                <a:lnTo>
                  <a:pt x="687987" y="2267193"/>
                </a:lnTo>
                <a:lnTo>
                  <a:pt x="730176" y="2027969"/>
                </a:lnTo>
                <a:cubicBezTo>
                  <a:pt x="615788" y="1966211"/>
                  <a:pt x="515181" y="1881792"/>
                  <a:pt x="434497" y="1779865"/>
                </a:cubicBezTo>
                <a:lnTo>
                  <a:pt x="206233" y="1862953"/>
                </a:lnTo>
                <a:lnTo>
                  <a:pt x="109205" y="1694896"/>
                </a:lnTo>
                <a:lnTo>
                  <a:pt x="295293" y="1538758"/>
                </a:lnTo>
                <a:cubicBezTo>
                  <a:pt x="247364" y="1417921"/>
                  <a:pt x="224558" y="1288586"/>
                  <a:pt x="228268" y="1158645"/>
                </a:cubicBezTo>
                <a:lnTo>
                  <a:pt x="0" y="1075569"/>
                </a:lnTo>
                <a:lnTo>
                  <a:pt x="33697" y="884460"/>
                </a:lnTo>
                <a:lnTo>
                  <a:pt x="276613" y="884466"/>
                </a:lnTo>
                <a:cubicBezTo>
                  <a:pt x="317570" y="761091"/>
                  <a:pt x="383236" y="647354"/>
                  <a:pt x="469602" y="550198"/>
                </a:cubicBezTo>
                <a:lnTo>
                  <a:pt x="348139" y="339830"/>
                </a:lnTo>
                <a:lnTo>
                  <a:pt x="496794" y="215091"/>
                </a:lnTo>
                <a:lnTo>
                  <a:pt x="682874" y="371239"/>
                </a:lnTo>
                <a:cubicBezTo>
                  <a:pt x="793553" y="303054"/>
                  <a:pt x="916964" y="258136"/>
                  <a:pt x="1045576" y="2392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501009" y="4185089"/>
            <a:ext cx="1536829" cy="1513478"/>
          </a:xfrm>
          <a:custGeom>
            <a:avLst/>
            <a:gdLst>
              <a:gd name="connsiteX0" fmla="*/ 768414 w 1536829"/>
              <a:gd name="connsiteY0" fmla="*/ 287859 h 1513478"/>
              <a:gd name="connsiteX1" fmla="*/ 287102 w 1536829"/>
              <a:gd name="connsiteY1" fmla="*/ 769171 h 1513478"/>
              <a:gd name="connsiteX2" fmla="*/ 768414 w 1536829"/>
              <a:gd name="connsiteY2" fmla="*/ 1250483 h 1513478"/>
              <a:gd name="connsiteX3" fmla="*/ 1249726 w 1536829"/>
              <a:gd name="connsiteY3" fmla="*/ 769171 h 1513478"/>
              <a:gd name="connsiteX4" fmla="*/ 768414 w 1536829"/>
              <a:gd name="connsiteY4" fmla="*/ 287859 h 1513478"/>
              <a:gd name="connsiteX5" fmla="*/ 705484 w 1536829"/>
              <a:gd name="connsiteY5" fmla="*/ 0 h 1513478"/>
              <a:gd name="connsiteX6" fmla="*/ 831346 w 1536829"/>
              <a:gd name="connsiteY6" fmla="*/ 0 h 1513478"/>
              <a:gd name="connsiteX7" fmla="*/ 858699 w 1536829"/>
              <a:gd name="connsiteY7" fmla="*/ 155154 h 1513478"/>
              <a:gd name="connsiteX8" fmla="*/ 1093937 w 1536829"/>
              <a:gd name="connsiteY8" fmla="*/ 240774 h 1513478"/>
              <a:gd name="connsiteX9" fmla="*/ 1093938 w 1536829"/>
              <a:gd name="connsiteY9" fmla="*/ 240774 h 1513478"/>
              <a:gd name="connsiteX10" fmla="*/ 1214624 w 1536829"/>
              <a:gd name="connsiteY10" fmla="*/ 139501 h 1513478"/>
              <a:gd name="connsiteX11" fmla="*/ 1311037 w 1536829"/>
              <a:gd name="connsiteY11" fmla="*/ 220403 h 1513478"/>
              <a:gd name="connsiteX12" fmla="*/ 1232259 w 1536829"/>
              <a:gd name="connsiteY12" fmla="*/ 356841 h 1513478"/>
              <a:gd name="connsiteX13" fmla="*/ 1357427 w 1536829"/>
              <a:gd name="connsiteY13" fmla="*/ 573637 h 1513478"/>
              <a:gd name="connsiteX14" fmla="*/ 1514974 w 1536829"/>
              <a:gd name="connsiteY14" fmla="*/ 573633 h 1513478"/>
              <a:gd name="connsiteX15" fmla="*/ 1536829 w 1536829"/>
              <a:gd name="connsiteY15" fmla="*/ 697580 h 1513478"/>
              <a:gd name="connsiteX16" fmla="*/ 1388781 w 1536829"/>
              <a:gd name="connsiteY16" fmla="*/ 751461 h 1513478"/>
              <a:gd name="connsiteX17" fmla="*/ 1345311 w 1536829"/>
              <a:gd name="connsiteY17" fmla="*/ 997991 h 1513478"/>
              <a:gd name="connsiteX18" fmla="*/ 1466002 w 1536829"/>
              <a:gd name="connsiteY18" fmla="*/ 1099257 h 1513478"/>
              <a:gd name="connsiteX19" fmla="*/ 1403073 w 1536829"/>
              <a:gd name="connsiteY19" fmla="*/ 1208254 h 1513478"/>
              <a:gd name="connsiteX20" fmla="*/ 1255027 w 1536829"/>
              <a:gd name="connsiteY20" fmla="*/ 1154367 h 1513478"/>
              <a:gd name="connsiteX21" fmla="*/ 1063259 w 1536829"/>
              <a:gd name="connsiteY21" fmla="*/ 1315278 h 1513478"/>
              <a:gd name="connsiteX22" fmla="*/ 1090622 w 1536829"/>
              <a:gd name="connsiteY22" fmla="*/ 1470431 h 1513478"/>
              <a:gd name="connsiteX23" fmla="*/ 972352 w 1536829"/>
              <a:gd name="connsiteY23" fmla="*/ 1513478 h 1513478"/>
              <a:gd name="connsiteX24" fmla="*/ 893582 w 1536829"/>
              <a:gd name="connsiteY24" fmla="*/ 1377036 h 1513478"/>
              <a:gd name="connsiteX25" fmla="*/ 643247 w 1536829"/>
              <a:gd name="connsiteY25" fmla="*/ 1377036 h 1513478"/>
              <a:gd name="connsiteX26" fmla="*/ 564477 w 1536829"/>
              <a:gd name="connsiteY26" fmla="*/ 1513478 h 1513478"/>
              <a:gd name="connsiteX27" fmla="*/ 446208 w 1536829"/>
              <a:gd name="connsiteY27" fmla="*/ 1470431 h 1513478"/>
              <a:gd name="connsiteX28" fmla="*/ 473570 w 1536829"/>
              <a:gd name="connsiteY28" fmla="*/ 1315278 h 1513478"/>
              <a:gd name="connsiteX29" fmla="*/ 281802 w 1536829"/>
              <a:gd name="connsiteY29" fmla="*/ 1154366 h 1513478"/>
              <a:gd name="connsiteX30" fmla="*/ 133757 w 1536829"/>
              <a:gd name="connsiteY30" fmla="*/ 1208254 h 1513478"/>
              <a:gd name="connsiteX31" fmla="*/ 70827 w 1536829"/>
              <a:gd name="connsiteY31" fmla="*/ 1099257 h 1513478"/>
              <a:gd name="connsiteX32" fmla="*/ 191518 w 1536829"/>
              <a:gd name="connsiteY32" fmla="*/ 997991 h 1513478"/>
              <a:gd name="connsiteX33" fmla="*/ 148048 w 1536829"/>
              <a:gd name="connsiteY33" fmla="*/ 751461 h 1513478"/>
              <a:gd name="connsiteX34" fmla="*/ 0 w 1536829"/>
              <a:gd name="connsiteY34" fmla="*/ 697580 h 1513478"/>
              <a:gd name="connsiteX35" fmla="*/ 21855 w 1536829"/>
              <a:gd name="connsiteY35" fmla="*/ 573633 h 1513478"/>
              <a:gd name="connsiteX36" fmla="*/ 179403 w 1536829"/>
              <a:gd name="connsiteY36" fmla="*/ 573637 h 1513478"/>
              <a:gd name="connsiteX37" fmla="*/ 304570 w 1536829"/>
              <a:gd name="connsiteY37" fmla="*/ 356841 h 1513478"/>
              <a:gd name="connsiteX38" fmla="*/ 225792 w 1536829"/>
              <a:gd name="connsiteY38" fmla="*/ 220403 h 1513478"/>
              <a:gd name="connsiteX39" fmla="*/ 322205 w 1536829"/>
              <a:gd name="connsiteY39" fmla="*/ 139501 h 1513478"/>
              <a:gd name="connsiteX40" fmla="*/ 442891 w 1536829"/>
              <a:gd name="connsiteY40" fmla="*/ 240774 h 1513478"/>
              <a:gd name="connsiteX41" fmla="*/ 678129 w 1536829"/>
              <a:gd name="connsiteY41" fmla="*/ 155155 h 1513478"/>
            </a:gdLst>
            <a:rect l="l" t="t" r="r" b="b"/>
            <a:pathLst>
              <a:path w="1536829" h="1513478">
                <a:moveTo>
                  <a:pt x="768414" y="287859"/>
                </a:moveTo>
                <a:cubicBezTo>
                  <a:pt x="502593" y="287859"/>
                  <a:pt x="287102" y="503350"/>
                  <a:pt x="287102" y="769171"/>
                </a:cubicBezTo>
                <a:cubicBezTo>
                  <a:pt x="287102" y="1034992"/>
                  <a:pt x="502593" y="1250483"/>
                  <a:pt x="768414" y="1250483"/>
                </a:cubicBezTo>
                <a:cubicBezTo>
                  <a:pt x="1034235" y="1250483"/>
                  <a:pt x="1249726" y="1034992"/>
                  <a:pt x="1249726" y="769171"/>
                </a:cubicBezTo>
                <a:cubicBezTo>
                  <a:pt x="1249726" y="503350"/>
                  <a:pt x="1034235" y="287859"/>
                  <a:pt x="768414" y="287859"/>
                </a:cubicBezTo>
                <a:close/>
                <a:moveTo>
                  <a:pt x="705484" y="0"/>
                </a:moveTo>
                <a:lnTo>
                  <a:pt x="831346" y="0"/>
                </a:lnTo>
                <a:lnTo>
                  <a:pt x="858699" y="155154"/>
                </a:lnTo>
                <a:cubicBezTo>
                  <a:pt x="942114" y="167419"/>
                  <a:pt x="1022154" y="196551"/>
                  <a:pt x="1093937" y="240774"/>
                </a:cubicBezTo>
                <a:lnTo>
                  <a:pt x="1093938" y="240774"/>
                </a:lnTo>
                <a:lnTo>
                  <a:pt x="1214624" y="139501"/>
                </a:lnTo>
                <a:lnTo>
                  <a:pt x="1311037" y="220403"/>
                </a:lnTo>
                <a:lnTo>
                  <a:pt x="1232259" y="356841"/>
                </a:lnTo>
                <a:cubicBezTo>
                  <a:pt x="1288275" y="419855"/>
                  <a:pt x="1330863" y="493620"/>
                  <a:pt x="1357427" y="573637"/>
                </a:cubicBezTo>
                <a:lnTo>
                  <a:pt x="1514974" y="573633"/>
                </a:lnTo>
                <a:lnTo>
                  <a:pt x="1536829" y="697580"/>
                </a:lnTo>
                <a:lnTo>
                  <a:pt x="1388781" y="751461"/>
                </a:lnTo>
                <a:cubicBezTo>
                  <a:pt x="1391187" y="835737"/>
                  <a:pt x="1376396" y="919620"/>
                  <a:pt x="1345311" y="997991"/>
                </a:cubicBezTo>
                <a:lnTo>
                  <a:pt x="1466002" y="1099257"/>
                </a:lnTo>
                <a:lnTo>
                  <a:pt x="1403073" y="1208254"/>
                </a:lnTo>
                <a:lnTo>
                  <a:pt x="1255027" y="1154367"/>
                </a:lnTo>
                <a:cubicBezTo>
                  <a:pt x="1202699" y="1220473"/>
                  <a:pt x="1137448" y="1275224"/>
                  <a:pt x="1063259" y="1315278"/>
                </a:cubicBezTo>
                <a:lnTo>
                  <a:pt x="1090622" y="1470431"/>
                </a:lnTo>
                <a:lnTo>
                  <a:pt x="972352" y="1513478"/>
                </a:lnTo>
                <a:lnTo>
                  <a:pt x="893582" y="1377036"/>
                </a:lnTo>
                <a:cubicBezTo>
                  <a:pt x="811002" y="1394040"/>
                  <a:pt x="725825" y="1394040"/>
                  <a:pt x="643247" y="1377036"/>
                </a:cubicBezTo>
                <a:lnTo>
                  <a:pt x="564477" y="1513478"/>
                </a:lnTo>
                <a:lnTo>
                  <a:pt x="446208" y="1470431"/>
                </a:lnTo>
                <a:lnTo>
                  <a:pt x="473570" y="1315278"/>
                </a:lnTo>
                <a:cubicBezTo>
                  <a:pt x="399381" y="1275224"/>
                  <a:pt x="334131" y="1220472"/>
                  <a:pt x="281802" y="1154366"/>
                </a:cubicBezTo>
                <a:lnTo>
                  <a:pt x="133757" y="1208254"/>
                </a:lnTo>
                <a:lnTo>
                  <a:pt x="70827" y="1099257"/>
                </a:lnTo>
                <a:lnTo>
                  <a:pt x="191518" y="997991"/>
                </a:lnTo>
                <a:cubicBezTo>
                  <a:pt x="160433" y="919620"/>
                  <a:pt x="145642" y="835737"/>
                  <a:pt x="148048" y="751461"/>
                </a:cubicBezTo>
                <a:lnTo>
                  <a:pt x="0" y="697580"/>
                </a:lnTo>
                <a:lnTo>
                  <a:pt x="21855" y="573633"/>
                </a:lnTo>
                <a:lnTo>
                  <a:pt x="179403" y="573637"/>
                </a:lnTo>
                <a:cubicBezTo>
                  <a:pt x="205966" y="493620"/>
                  <a:pt x="248555" y="419854"/>
                  <a:pt x="304570" y="356841"/>
                </a:cubicBezTo>
                <a:lnTo>
                  <a:pt x="225792" y="220403"/>
                </a:lnTo>
                <a:lnTo>
                  <a:pt x="322205" y="139501"/>
                </a:lnTo>
                <a:lnTo>
                  <a:pt x="442891" y="240774"/>
                </a:lnTo>
                <a:cubicBezTo>
                  <a:pt x="514675" y="196551"/>
                  <a:pt x="594715" y="167419"/>
                  <a:pt x="678129" y="15515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432930" y="1939063"/>
            <a:ext cx="829639" cy="817034"/>
          </a:xfrm>
          <a:custGeom>
            <a:avLst/>
            <a:gdLst>
              <a:gd name="connsiteX0" fmla="*/ 751498 w 1502997"/>
              <a:gd name="connsiteY0" fmla="*/ 281522 h 1480161"/>
              <a:gd name="connsiteX1" fmla="*/ 280782 w 1502997"/>
              <a:gd name="connsiteY1" fmla="*/ 752238 h 1480161"/>
              <a:gd name="connsiteX2" fmla="*/ 751498 w 1502997"/>
              <a:gd name="connsiteY2" fmla="*/ 1222954 h 1480161"/>
              <a:gd name="connsiteX3" fmla="*/ 1222214 w 1502997"/>
              <a:gd name="connsiteY3" fmla="*/ 752238 h 1480161"/>
              <a:gd name="connsiteX4" fmla="*/ 751498 w 1502997"/>
              <a:gd name="connsiteY4" fmla="*/ 281522 h 1480161"/>
              <a:gd name="connsiteX5" fmla="*/ 689953 w 1502997"/>
              <a:gd name="connsiteY5" fmla="*/ 0 h 1480161"/>
              <a:gd name="connsiteX6" fmla="*/ 813044 w 1502997"/>
              <a:gd name="connsiteY6" fmla="*/ 0 h 1480161"/>
              <a:gd name="connsiteX7" fmla="*/ 839795 w 1502997"/>
              <a:gd name="connsiteY7" fmla="*/ 151738 h 1480161"/>
              <a:gd name="connsiteX8" fmla="*/ 1069855 w 1502997"/>
              <a:gd name="connsiteY8" fmla="*/ 235474 h 1480161"/>
              <a:gd name="connsiteX9" fmla="*/ 1069856 w 1502997"/>
              <a:gd name="connsiteY9" fmla="*/ 235474 h 1480161"/>
              <a:gd name="connsiteX10" fmla="*/ 1187885 w 1502997"/>
              <a:gd name="connsiteY10" fmla="*/ 136431 h 1480161"/>
              <a:gd name="connsiteX11" fmla="*/ 1282176 w 1502997"/>
              <a:gd name="connsiteY11" fmla="*/ 215552 h 1480161"/>
              <a:gd name="connsiteX12" fmla="*/ 1205132 w 1502997"/>
              <a:gd name="connsiteY12" fmla="*/ 348986 h 1480161"/>
              <a:gd name="connsiteX13" fmla="*/ 1327544 w 1502997"/>
              <a:gd name="connsiteY13" fmla="*/ 561009 h 1480161"/>
              <a:gd name="connsiteX14" fmla="*/ 1481624 w 1502997"/>
              <a:gd name="connsiteY14" fmla="*/ 561006 h 1480161"/>
              <a:gd name="connsiteX15" fmla="*/ 1502997 w 1502997"/>
              <a:gd name="connsiteY15" fmla="*/ 682224 h 1480161"/>
              <a:gd name="connsiteX16" fmla="*/ 1358208 w 1502997"/>
              <a:gd name="connsiteY16" fmla="*/ 734919 h 1480161"/>
              <a:gd name="connsiteX17" fmla="*/ 1315695 w 1502997"/>
              <a:gd name="connsiteY17" fmla="*/ 976022 h 1480161"/>
              <a:gd name="connsiteX18" fmla="*/ 1433729 w 1502997"/>
              <a:gd name="connsiteY18" fmla="*/ 1075059 h 1480161"/>
              <a:gd name="connsiteX19" fmla="*/ 1372185 w 1502997"/>
              <a:gd name="connsiteY19" fmla="*/ 1181656 h 1480161"/>
              <a:gd name="connsiteX20" fmla="*/ 1227399 w 1502997"/>
              <a:gd name="connsiteY20" fmla="*/ 1128955 h 1480161"/>
              <a:gd name="connsiteX21" fmla="*/ 1039853 w 1502997"/>
              <a:gd name="connsiteY21" fmla="*/ 1286324 h 1480161"/>
              <a:gd name="connsiteX22" fmla="*/ 1066612 w 1502997"/>
              <a:gd name="connsiteY22" fmla="*/ 1438062 h 1480161"/>
              <a:gd name="connsiteX23" fmla="*/ 950947 w 1502997"/>
              <a:gd name="connsiteY23" fmla="*/ 1480161 h 1480161"/>
              <a:gd name="connsiteX24" fmla="*/ 873910 w 1502997"/>
              <a:gd name="connsiteY24" fmla="*/ 1346722 h 1480161"/>
              <a:gd name="connsiteX25" fmla="*/ 629086 w 1502997"/>
              <a:gd name="connsiteY25" fmla="*/ 1346722 h 1480161"/>
              <a:gd name="connsiteX26" fmla="*/ 552050 w 1502997"/>
              <a:gd name="connsiteY26" fmla="*/ 1480161 h 1480161"/>
              <a:gd name="connsiteX27" fmla="*/ 436385 w 1502997"/>
              <a:gd name="connsiteY27" fmla="*/ 1438062 h 1480161"/>
              <a:gd name="connsiteX28" fmla="*/ 463145 w 1502997"/>
              <a:gd name="connsiteY28" fmla="*/ 1286324 h 1480161"/>
              <a:gd name="connsiteX29" fmla="*/ 275598 w 1502997"/>
              <a:gd name="connsiteY29" fmla="*/ 1128954 h 1480161"/>
              <a:gd name="connsiteX30" fmla="*/ 130812 w 1502997"/>
              <a:gd name="connsiteY30" fmla="*/ 1181656 h 1480161"/>
              <a:gd name="connsiteX31" fmla="*/ 69268 w 1502997"/>
              <a:gd name="connsiteY31" fmla="*/ 1075059 h 1480161"/>
              <a:gd name="connsiteX32" fmla="*/ 187302 w 1502997"/>
              <a:gd name="connsiteY32" fmla="*/ 976022 h 1480161"/>
              <a:gd name="connsiteX33" fmla="*/ 144789 w 1502997"/>
              <a:gd name="connsiteY33" fmla="*/ 734919 h 1480161"/>
              <a:gd name="connsiteX34" fmla="*/ 0 w 1502997"/>
              <a:gd name="connsiteY34" fmla="*/ 682224 h 1480161"/>
              <a:gd name="connsiteX35" fmla="*/ 21374 w 1502997"/>
              <a:gd name="connsiteY35" fmla="*/ 561006 h 1480161"/>
              <a:gd name="connsiteX36" fmla="*/ 175453 w 1502997"/>
              <a:gd name="connsiteY36" fmla="*/ 561009 h 1480161"/>
              <a:gd name="connsiteX37" fmla="*/ 297865 w 1502997"/>
              <a:gd name="connsiteY37" fmla="*/ 348986 h 1480161"/>
              <a:gd name="connsiteX38" fmla="*/ 220822 w 1502997"/>
              <a:gd name="connsiteY38" fmla="*/ 215552 h 1480161"/>
              <a:gd name="connsiteX39" fmla="*/ 315112 w 1502997"/>
              <a:gd name="connsiteY39" fmla="*/ 136431 h 1480161"/>
              <a:gd name="connsiteX40" fmla="*/ 433142 w 1502997"/>
              <a:gd name="connsiteY40" fmla="*/ 235474 h 1480161"/>
              <a:gd name="connsiteX41" fmla="*/ 663201 w 1502997"/>
              <a:gd name="connsiteY41" fmla="*/ 151739 h 1480161"/>
            </a:gdLst>
            <a:rect l="l" t="t" r="r" b="b"/>
            <a:pathLst>
              <a:path w="1502997" h="1480161">
                <a:moveTo>
                  <a:pt x="751498" y="281522"/>
                </a:moveTo>
                <a:cubicBezTo>
                  <a:pt x="491529" y="281522"/>
                  <a:pt x="280782" y="492269"/>
                  <a:pt x="280782" y="752238"/>
                </a:cubicBezTo>
                <a:cubicBezTo>
                  <a:pt x="280782" y="1012207"/>
                  <a:pt x="491529" y="1222954"/>
                  <a:pt x="751498" y="1222954"/>
                </a:cubicBezTo>
                <a:cubicBezTo>
                  <a:pt x="1011467" y="1222954"/>
                  <a:pt x="1222214" y="1012207"/>
                  <a:pt x="1222214" y="752238"/>
                </a:cubicBezTo>
                <a:cubicBezTo>
                  <a:pt x="1222214" y="492269"/>
                  <a:pt x="1011467" y="281522"/>
                  <a:pt x="751498" y="281522"/>
                </a:cubicBezTo>
                <a:close/>
                <a:moveTo>
                  <a:pt x="689953" y="0"/>
                </a:moveTo>
                <a:lnTo>
                  <a:pt x="813044" y="0"/>
                </a:lnTo>
                <a:lnTo>
                  <a:pt x="839795" y="151738"/>
                </a:lnTo>
                <a:cubicBezTo>
                  <a:pt x="921374" y="163734"/>
                  <a:pt x="999653" y="192225"/>
                  <a:pt x="1069855" y="235474"/>
                </a:cubicBezTo>
                <a:lnTo>
                  <a:pt x="1069856" y="235474"/>
                </a:lnTo>
                <a:lnTo>
                  <a:pt x="1187885" y="136431"/>
                </a:lnTo>
                <a:lnTo>
                  <a:pt x="1282176" y="215552"/>
                </a:lnTo>
                <a:lnTo>
                  <a:pt x="1205132" y="348986"/>
                </a:lnTo>
                <a:cubicBezTo>
                  <a:pt x="1259915" y="410612"/>
                  <a:pt x="1301565" y="482754"/>
                  <a:pt x="1327544" y="561009"/>
                </a:cubicBezTo>
                <a:lnTo>
                  <a:pt x="1481624" y="561006"/>
                </a:lnTo>
                <a:lnTo>
                  <a:pt x="1502997" y="682224"/>
                </a:lnTo>
                <a:lnTo>
                  <a:pt x="1358208" y="734919"/>
                </a:lnTo>
                <a:cubicBezTo>
                  <a:pt x="1360562" y="817339"/>
                  <a:pt x="1346096" y="899376"/>
                  <a:pt x="1315695" y="976022"/>
                </a:cubicBezTo>
                <a:lnTo>
                  <a:pt x="1433729" y="1075059"/>
                </a:lnTo>
                <a:lnTo>
                  <a:pt x="1372185" y="1181656"/>
                </a:lnTo>
                <a:lnTo>
                  <a:pt x="1227399" y="1128955"/>
                </a:lnTo>
                <a:cubicBezTo>
                  <a:pt x="1176222" y="1193606"/>
                  <a:pt x="1112408" y="1247152"/>
                  <a:pt x="1039853" y="1286324"/>
                </a:cubicBezTo>
                <a:lnTo>
                  <a:pt x="1066612" y="1438062"/>
                </a:lnTo>
                <a:lnTo>
                  <a:pt x="950947" y="1480161"/>
                </a:lnTo>
                <a:lnTo>
                  <a:pt x="873910" y="1346722"/>
                </a:lnTo>
                <a:cubicBezTo>
                  <a:pt x="793149" y="1363352"/>
                  <a:pt x="709847" y="1363352"/>
                  <a:pt x="629086" y="1346722"/>
                </a:cubicBezTo>
                <a:lnTo>
                  <a:pt x="552050" y="1480161"/>
                </a:lnTo>
                <a:lnTo>
                  <a:pt x="436385" y="1438062"/>
                </a:lnTo>
                <a:lnTo>
                  <a:pt x="463145" y="1286324"/>
                </a:lnTo>
                <a:cubicBezTo>
                  <a:pt x="390589" y="1247152"/>
                  <a:pt x="326775" y="1193605"/>
                  <a:pt x="275598" y="1128954"/>
                </a:cubicBezTo>
                <a:lnTo>
                  <a:pt x="130812" y="1181656"/>
                </a:lnTo>
                <a:lnTo>
                  <a:pt x="69268" y="1075059"/>
                </a:lnTo>
                <a:lnTo>
                  <a:pt x="187302" y="976022"/>
                </a:lnTo>
                <a:cubicBezTo>
                  <a:pt x="156901" y="899376"/>
                  <a:pt x="142436" y="817339"/>
                  <a:pt x="144789" y="734919"/>
                </a:cubicBezTo>
                <a:lnTo>
                  <a:pt x="0" y="682224"/>
                </a:lnTo>
                <a:lnTo>
                  <a:pt x="21374" y="561006"/>
                </a:lnTo>
                <a:lnTo>
                  <a:pt x="175453" y="561009"/>
                </a:lnTo>
                <a:cubicBezTo>
                  <a:pt x="201432" y="482754"/>
                  <a:pt x="243084" y="410611"/>
                  <a:pt x="297865" y="348986"/>
                </a:cubicBezTo>
                <a:lnTo>
                  <a:pt x="220822" y="215552"/>
                </a:lnTo>
                <a:lnTo>
                  <a:pt x="315112" y="136431"/>
                </a:lnTo>
                <a:lnTo>
                  <a:pt x="433142" y="235474"/>
                </a:lnTo>
                <a:cubicBezTo>
                  <a:pt x="503345" y="192225"/>
                  <a:pt x="581623" y="163734"/>
                  <a:pt x="663201" y="15173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1931966" flipH="0" flipV="0">
            <a:off x="696496" y="1981697"/>
            <a:ext cx="2150785" cy="2150786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691386" flipH="0" flipV="0">
            <a:off x="2988535" y="2945467"/>
            <a:ext cx="2150786" cy="2150785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893003" y="2574330"/>
            <a:ext cx="543524" cy="52598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006183" y="2899736"/>
            <a:ext cx="1960738" cy="1930947"/>
          </a:xfrm>
          <a:custGeom>
            <a:avLst/>
            <a:gdLst>
              <a:gd name="connsiteX0" fmla="*/ 1006670 w 2013338"/>
              <a:gd name="connsiteY0" fmla="*/ 339543 h 1982748"/>
              <a:gd name="connsiteX1" fmla="*/ 338550 w 2013338"/>
              <a:gd name="connsiteY1" fmla="*/ 1007661 h 1982748"/>
              <a:gd name="connsiteX2" fmla="*/ 1006670 w 2013338"/>
              <a:gd name="connsiteY2" fmla="*/ 1675779 h 1982748"/>
              <a:gd name="connsiteX3" fmla="*/ 1674790 w 2013338"/>
              <a:gd name="connsiteY3" fmla="*/ 1007661 h 1982748"/>
              <a:gd name="connsiteX4" fmla="*/ 1006670 w 2013338"/>
              <a:gd name="connsiteY4" fmla="*/ 339543 h 1982748"/>
              <a:gd name="connsiteX5" fmla="*/ 924226 w 2013338"/>
              <a:gd name="connsiteY5" fmla="*/ 0 h 1982748"/>
              <a:gd name="connsiteX6" fmla="*/ 1089113 w 2013338"/>
              <a:gd name="connsiteY6" fmla="*/ 0 h 1982748"/>
              <a:gd name="connsiteX7" fmla="*/ 1124947 w 2013338"/>
              <a:gd name="connsiteY7" fmla="*/ 203261 h 1982748"/>
              <a:gd name="connsiteX8" fmla="*/ 1433123 w 2013338"/>
              <a:gd name="connsiteY8" fmla="*/ 315428 h 1982748"/>
              <a:gd name="connsiteX9" fmla="*/ 1433124 w 2013338"/>
              <a:gd name="connsiteY9" fmla="*/ 315428 h 1982748"/>
              <a:gd name="connsiteX10" fmla="*/ 1591230 w 2013338"/>
              <a:gd name="connsiteY10" fmla="*/ 182755 h 1982748"/>
              <a:gd name="connsiteX11" fmla="*/ 1717537 w 2013338"/>
              <a:gd name="connsiteY11" fmla="*/ 288741 h 1982748"/>
              <a:gd name="connsiteX12" fmla="*/ 1614333 w 2013338"/>
              <a:gd name="connsiteY12" fmla="*/ 467483 h 1982748"/>
              <a:gd name="connsiteX13" fmla="*/ 1778310 w 2013338"/>
              <a:gd name="connsiteY13" fmla="*/ 751499 h 1982748"/>
              <a:gd name="connsiteX14" fmla="*/ 1984707 w 2013338"/>
              <a:gd name="connsiteY14" fmla="*/ 751494 h 1982748"/>
              <a:gd name="connsiteX15" fmla="*/ 2013338 w 2013338"/>
              <a:gd name="connsiteY15" fmla="*/ 913873 h 1982748"/>
              <a:gd name="connsiteX16" fmla="*/ 1819386 w 2013338"/>
              <a:gd name="connsiteY16" fmla="*/ 984460 h 1982748"/>
              <a:gd name="connsiteX17" fmla="*/ 1762438 w 2013338"/>
              <a:gd name="connsiteY17" fmla="*/ 1307429 h 1982748"/>
              <a:gd name="connsiteX18" fmla="*/ 1920551 w 2013338"/>
              <a:gd name="connsiteY18" fmla="*/ 1440094 h 1982748"/>
              <a:gd name="connsiteX19" fmla="*/ 1838109 w 2013338"/>
              <a:gd name="connsiteY19" fmla="*/ 1582886 h 1982748"/>
              <a:gd name="connsiteX20" fmla="*/ 1644161 w 2013338"/>
              <a:gd name="connsiteY20" fmla="*/ 1512290 h 1982748"/>
              <a:gd name="connsiteX21" fmla="*/ 1392933 w 2013338"/>
              <a:gd name="connsiteY21" fmla="*/ 1723094 h 1982748"/>
              <a:gd name="connsiteX22" fmla="*/ 1428779 w 2013338"/>
              <a:gd name="connsiteY22" fmla="*/ 1926354 h 1982748"/>
              <a:gd name="connsiteX23" fmla="*/ 1273840 w 2013338"/>
              <a:gd name="connsiteY23" fmla="*/ 1982748 h 1982748"/>
              <a:gd name="connsiteX24" fmla="*/ 1170645 w 2013338"/>
              <a:gd name="connsiteY24" fmla="*/ 1804001 h 1982748"/>
              <a:gd name="connsiteX25" fmla="*/ 842692 w 2013338"/>
              <a:gd name="connsiteY25" fmla="*/ 1804001 h 1982748"/>
              <a:gd name="connsiteX26" fmla="*/ 739498 w 2013338"/>
              <a:gd name="connsiteY26" fmla="*/ 1982748 h 1982748"/>
              <a:gd name="connsiteX27" fmla="*/ 584559 w 2013338"/>
              <a:gd name="connsiteY27" fmla="*/ 1926354 h 1982748"/>
              <a:gd name="connsiteX28" fmla="*/ 620405 w 2013338"/>
              <a:gd name="connsiteY28" fmla="*/ 1723094 h 1982748"/>
              <a:gd name="connsiteX29" fmla="*/ 369177 w 2013338"/>
              <a:gd name="connsiteY29" fmla="*/ 1512289 h 1982748"/>
              <a:gd name="connsiteX30" fmla="*/ 175229 w 2013338"/>
              <a:gd name="connsiteY30" fmla="*/ 1582886 h 1982748"/>
              <a:gd name="connsiteX31" fmla="*/ 92788 w 2013338"/>
              <a:gd name="connsiteY31" fmla="*/ 1440094 h 1982748"/>
              <a:gd name="connsiteX32" fmla="*/ 250900 w 2013338"/>
              <a:gd name="connsiteY32" fmla="*/ 1307429 h 1982748"/>
              <a:gd name="connsiteX33" fmla="*/ 193952 w 2013338"/>
              <a:gd name="connsiteY33" fmla="*/ 984460 h 1982748"/>
              <a:gd name="connsiteX34" fmla="*/ 0 w 2013338"/>
              <a:gd name="connsiteY34" fmla="*/ 913873 h 1982748"/>
              <a:gd name="connsiteX35" fmla="*/ 28631 w 2013338"/>
              <a:gd name="connsiteY35" fmla="*/ 751494 h 1982748"/>
              <a:gd name="connsiteX36" fmla="*/ 235028 w 2013338"/>
              <a:gd name="connsiteY36" fmla="*/ 751499 h 1982748"/>
              <a:gd name="connsiteX37" fmla="*/ 399005 w 2013338"/>
              <a:gd name="connsiteY37" fmla="*/ 467483 h 1982748"/>
              <a:gd name="connsiteX38" fmla="*/ 295801 w 2013338"/>
              <a:gd name="connsiteY38" fmla="*/ 288741 h 1982748"/>
              <a:gd name="connsiteX39" fmla="*/ 422108 w 2013338"/>
              <a:gd name="connsiteY39" fmla="*/ 182755 h 1982748"/>
              <a:gd name="connsiteX40" fmla="*/ 580214 w 2013338"/>
              <a:gd name="connsiteY40" fmla="*/ 315428 h 1982748"/>
              <a:gd name="connsiteX41" fmla="*/ 888390 w 2013338"/>
              <a:gd name="connsiteY41" fmla="*/ 203262 h 1982748"/>
            </a:gdLst>
            <a:rect l="l" t="t" r="r" b="b"/>
            <a:pathLst>
              <a:path w="2013338" h="1982748">
                <a:moveTo>
                  <a:pt x="1006670" y="339543"/>
                </a:moveTo>
                <a:cubicBezTo>
                  <a:pt x="637678" y="339543"/>
                  <a:pt x="338550" y="638670"/>
                  <a:pt x="338550" y="1007661"/>
                </a:cubicBezTo>
                <a:cubicBezTo>
                  <a:pt x="338550" y="1376652"/>
                  <a:pt x="637678" y="1675779"/>
                  <a:pt x="1006670" y="1675779"/>
                </a:cubicBezTo>
                <a:cubicBezTo>
                  <a:pt x="1375662" y="1675779"/>
                  <a:pt x="1674790" y="1376652"/>
                  <a:pt x="1674790" y="1007661"/>
                </a:cubicBezTo>
                <a:cubicBezTo>
                  <a:pt x="1674790" y="638670"/>
                  <a:pt x="1375662" y="339543"/>
                  <a:pt x="1006670" y="339543"/>
                </a:cubicBezTo>
                <a:close/>
                <a:moveTo>
                  <a:pt x="924226" y="0"/>
                </a:moveTo>
                <a:lnTo>
                  <a:pt x="1089113" y="0"/>
                </a:lnTo>
                <a:lnTo>
                  <a:pt x="1124947" y="203261"/>
                </a:lnTo>
                <a:cubicBezTo>
                  <a:pt x="1234226" y="219329"/>
                  <a:pt x="1339084" y="257494"/>
                  <a:pt x="1433123" y="315428"/>
                </a:cubicBezTo>
                <a:lnTo>
                  <a:pt x="1433124" y="315428"/>
                </a:lnTo>
                <a:lnTo>
                  <a:pt x="1591230" y="182755"/>
                </a:lnTo>
                <a:lnTo>
                  <a:pt x="1717537" y="288741"/>
                </a:lnTo>
                <a:lnTo>
                  <a:pt x="1614333" y="467483"/>
                </a:lnTo>
                <a:cubicBezTo>
                  <a:pt x="1687717" y="550035"/>
                  <a:pt x="1743510" y="646672"/>
                  <a:pt x="1778310" y="751499"/>
                </a:cubicBezTo>
                <a:lnTo>
                  <a:pt x="1984707" y="751494"/>
                </a:lnTo>
                <a:lnTo>
                  <a:pt x="2013338" y="913873"/>
                </a:lnTo>
                <a:lnTo>
                  <a:pt x="1819386" y="984460"/>
                </a:lnTo>
                <a:cubicBezTo>
                  <a:pt x="1822539" y="1094866"/>
                  <a:pt x="1803162" y="1204758"/>
                  <a:pt x="1762438" y="1307429"/>
                </a:cubicBezTo>
                <a:lnTo>
                  <a:pt x="1920551" y="1440094"/>
                </a:lnTo>
                <a:lnTo>
                  <a:pt x="1838109" y="1582886"/>
                </a:lnTo>
                <a:lnTo>
                  <a:pt x="1644161" y="1512290"/>
                </a:lnTo>
                <a:cubicBezTo>
                  <a:pt x="1575607" y="1598894"/>
                  <a:pt x="1490125" y="1670621"/>
                  <a:pt x="1392933" y="1723094"/>
                </a:cubicBezTo>
                <a:lnTo>
                  <a:pt x="1428779" y="1926354"/>
                </a:lnTo>
                <a:lnTo>
                  <a:pt x="1273840" y="1982748"/>
                </a:lnTo>
                <a:lnTo>
                  <a:pt x="1170645" y="1804001"/>
                </a:lnTo>
                <a:cubicBezTo>
                  <a:pt x="1062462" y="1826277"/>
                  <a:pt x="950874" y="1826277"/>
                  <a:pt x="842692" y="1804001"/>
                </a:cubicBezTo>
                <a:lnTo>
                  <a:pt x="739498" y="1982748"/>
                </a:lnTo>
                <a:lnTo>
                  <a:pt x="584559" y="1926354"/>
                </a:lnTo>
                <a:lnTo>
                  <a:pt x="620405" y="1723094"/>
                </a:lnTo>
                <a:cubicBezTo>
                  <a:pt x="523213" y="1670621"/>
                  <a:pt x="437731" y="1598893"/>
                  <a:pt x="369177" y="1512289"/>
                </a:cubicBezTo>
                <a:lnTo>
                  <a:pt x="175229" y="1582886"/>
                </a:lnTo>
                <a:lnTo>
                  <a:pt x="92788" y="1440094"/>
                </a:lnTo>
                <a:lnTo>
                  <a:pt x="250900" y="1307429"/>
                </a:lnTo>
                <a:cubicBezTo>
                  <a:pt x="210177" y="1204758"/>
                  <a:pt x="190800" y="1094866"/>
                  <a:pt x="193952" y="984460"/>
                </a:cubicBezTo>
                <a:lnTo>
                  <a:pt x="0" y="913873"/>
                </a:lnTo>
                <a:lnTo>
                  <a:pt x="28631" y="751494"/>
                </a:lnTo>
                <a:lnTo>
                  <a:pt x="235028" y="751499"/>
                </a:lnTo>
                <a:cubicBezTo>
                  <a:pt x="269828" y="646672"/>
                  <a:pt x="325623" y="550034"/>
                  <a:pt x="399005" y="467483"/>
                </a:cubicBezTo>
                <a:lnTo>
                  <a:pt x="295801" y="288741"/>
                </a:lnTo>
                <a:lnTo>
                  <a:pt x="422108" y="182755"/>
                </a:lnTo>
                <a:lnTo>
                  <a:pt x="580214" y="315428"/>
                </a:lnTo>
                <a:cubicBezTo>
                  <a:pt x="674255" y="257494"/>
                  <a:pt x="779113" y="219329"/>
                  <a:pt x="888390" y="20326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718040" y="3631620"/>
            <a:ext cx="529324" cy="49889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102269" y="4802098"/>
            <a:ext cx="305652" cy="27710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什么是用户画像？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660140" y="1343660"/>
            <a:ext cx="4770120" cy="4770120"/>
          </a:xfrm>
          <a:custGeom>
            <a:avLst/>
            <a:gdLst>
              <a:gd name="connsiteX0" fmla="*/ 2214880 w 4429760"/>
              <a:gd name="connsiteY0" fmla="*/ 0 h 4429760"/>
              <a:gd name="connsiteX1" fmla="*/ 4429760 w 4429760"/>
              <a:gd name="connsiteY1" fmla="*/ 2214880 h 4429760"/>
              <a:gd name="connsiteX2" fmla="*/ 2214880 w 4429760"/>
              <a:gd name="connsiteY2" fmla="*/ 4429760 h 4429760"/>
              <a:gd name="connsiteX3" fmla="*/ 0 w 4429760"/>
              <a:gd name="connsiteY3" fmla="*/ 2214880 h 4429760"/>
              <a:gd name="connsiteX4" fmla="*/ 2214880 w 4429760"/>
              <a:gd name="connsiteY4" fmla="*/ 0 h 4429760"/>
              <a:gd name="connsiteX5" fmla="*/ 2214880 w 4429760"/>
              <a:gd name="connsiteY5" fmla="*/ 894080 h 4429760"/>
              <a:gd name="connsiteX6" fmla="*/ 894080 w 4429760"/>
              <a:gd name="connsiteY6" fmla="*/ 2214880 h 4429760"/>
              <a:gd name="connsiteX7" fmla="*/ 2214880 w 4429760"/>
              <a:gd name="connsiteY7" fmla="*/ 3535680 h 4429760"/>
              <a:gd name="connsiteX8" fmla="*/ 3535680 w 4429760"/>
              <a:gd name="connsiteY8" fmla="*/ 2214880 h 4429760"/>
              <a:gd name="connsiteX9" fmla="*/ 2214880 w 4429760"/>
              <a:gd name="connsiteY9" fmla="*/ 894080 h 4429760"/>
            </a:gdLst>
            <a:rect l="l" t="t" r="r" b="b"/>
            <a:pathLst>
              <a:path w="4429760" h="4429760">
                <a:moveTo>
                  <a:pt x="2214880" y="0"/>
                </a:moveTo>
                <a:cubicBezTo>
                  <a:pt x="3438124" y="0"/>
                  <a:pt x="4429760" y="991636"/>
                  <a:pt x="4429760" y="2214880"/>
                </a:cubicBezTo>
                <a:cubicBezTo>
                  <a:pt x="4429760" y="3438124"/>
                  <a:pt x="3438124" y="4429760"/>
                  <a:pt x="2214880" y="4429760"/>
                </a:cubicBezTo>
                <a:cubicBezTo>
                  <a:pt x="991636" y="4429760"/>
                  <a:pt x="0" y="3438124"/>
                  <a:pt x="0" y="2214880"/>
                </a:cubicBezTo>
                <a:cubicBezTo>
                  <a:pt x="0" y="991636"/>
                  <a:pt x="991636" y="0"/>
                  <a:pt x="2214880" y="0"/>
                </a:cubicBezTo>
                <a:close/>
                <a:moveTo>
                  <a:pt x="2214880" y="894080"/>
                </a:moveTo>
                <a:cubicBezTo>
                  <a:pt x="1485422" y="894080"/>
                  <a:pt x="894080" y="1485422"/>
                  <a:pt x="894080" y="2214880"/>
                </a:cubicBezTo>
                <a:cubicBezTo>
                  <a:pt x="894080" y="2944338"/>
                  <a:pt x="1485422" y="3535680"/>
                  <a:pt x="2214880" y="3535680"/>
                </a:cubicBezTo>
                <a:cubicBezTo>
                  <a:pt x="2944338" y="3535680"/>
                  <a:pt x="3535680" y="2944338"/>
                  <a:pt x="3535680" y="2214880"/>
                </a:cubicBezTo>
                <a:cubicBezTo>
                  <a:pt x="3535680" y="1485422"/>
                  <a:pt x="2944338" y="894080"/>
                  <a:pt x="2214880" y="89408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"/>
          <p:cNvGrpSpPr/>
          <p:nvPr/>
        </p:nvGrpSpPr>
        <p:grpSpPr>
          <a:xfrm>
            <a:off x="4745070" y="2427092"/>
            <a:ext cx="2600260" cy="2603256"/>
            <a:chOff x="4745070" y="2427092"/>
            <a:chExt cx="2600260" cy="2603256"/>
          </a:xfrm>
        </p:grpSpPr>
        <p:sp>
          <p:nvSpPr>
            <p:cNvPr id="5" name="标题 1"/>
            <p:cNvSpPr txBox="1"/>
            <p:nvPr/>
          </p:nvSpPr>
          <p:spPr>
            <a:xfrm rot="0" flipH="0" flipV="0">
              <a:off x="4745070" y="2427092"/>
              <a:ext cx="2600260" cy="2600260"/>
            </a:xfrm>
            <a:prstGeom prst="ellipse">
              <a:avLst/>
            </a:prstGeom>
            <a:gradFill>
              <a:gsLst>
                <a:gs pos="23000">
                  <a:schemeClr val="accent1">
                    <a:alpha val="0"/>
                  </a:schemeClr>
                </a:gs>
                <a:gs pos="100000">
                  <a:schemeClr val="accent1">
                    <a:alpha val="5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 rot="0" flipH="0" flipV="0">
              <a:off x="4745070" y="3527661"/>
              <a:ext cx="2600260" cy="3991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0" flipH="0" flipV="0">
              <a:off x="5526395" y="3208417"/>
              <a:ext cx="1037610" cy="1037610"/>
            </a:xfrm>
            <a:prstGeom prst="ellipse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0" flipH="0" flipV="0">
              <a:off x="5526395" y="3664709"/>
              <a:ext cx="1037610" cy="125026"/>
            </a:xfrm>
            <a:custGeom>
              <a:avLst/>
              <a:gdLst>
                <a:gd name="connsiteX0" fmla="*/ 628153 w 1256306"/>
                <a:gd name="connsiteY0" fmla="*/ 0 h 151378"/>
                <a:gd name="connsiteX1" fmla="*/ 1256306 w 1256306"/>
                <a:gd name="connsiteY1" fmla="*/ 75689 h 151378"/>
                <a:gd name="connsiteX2" fmla="*/ 628153 w 1256306"/>
                <a:gd name="connsiteY2" fmla="*/ 151378 h 151378"/>
                <a:gd name="connsiteX3" fmla="*/ 0 w 1256306"/>
                <a:gd name="connsiteY3" fmla="*/ 75689 h 151378"/>
                <a:gd name="connsiteX4" fmla="*/ 628153 w 1256306"/>
                <a:gd name="connsiteY4" fmla="*/ 0 h 151378"/>
              </a:gdLst>
              <a:rect l="l" t="t" r="r" b="b"/>
              <a:pathLst>
                <a:path w="1256306" h="151378">
                  <a:moveTo>
                    <a:pt x="628153" y="0"/>
                  </a:moveTo>
                  <a:cubicBezTo>
                    <a:pt x="975072" y="0"/>
                    <a:pt x="1256306" y="33887"/>
                    <a:pt x="1256306" y="75689"/>
                  </a:cubicBezTo>
                  <a:cubicBezTo>
                    <a:pt x="1256306" y="117491"/>
                    <a:pt x="975072" y="151378"/>
                    <a:pt x="628153" y="151378"/>
                  </a:cubicBezTo>
                  <a:cubicBezTo>
                    <a:pt x="281234" y="151378"/>
                    <a:pt x="0" y="117491"/>
                    <a:pt x="0" y="75689"/>
                  </a:cubicBezTo>
                  <a:cubicBezTo>
                    <a:pt x="0" y="33887"/>
                    <a:pt x="281234" y="0"/>
                    <a:pt x="628153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0" flipH="0" flipV="0">
              <a:off x="5526395" y="3727223"/>
              <a:ext cx="1037610" cy="518805"/>
            </a:xfrm>
            <a:custGeom>
              <a:avLst/>
              <a:gdLst>
                <a:gd name="connsiteX0" fmla="*/ 0 w 1256306"/>
                <a:gd name="connsiteY0" fmla="*/ 0 h 628153"/>
                <a:gd name="connsiteX1" fmla="*/ 628153 w 1256306"/>
                <a:gd name="connsiteY1" fmla="*/ 75689 h 628153"/>
                <a:gd name="connsiteX2" fmla="*/ 1256306 w 1256306"/>
                <a:gd name="connsiteY2" fmla="*/ 0 h 628153"/>
                <a:gd name="connsiteX3" fmla="*/ 628153 w 1256306"/>
                <a:gd name="connsiteY3" fmla="*/ 628153 h 628153"/>
                <a:gd name="connsiteX4" fmla="*/ 0 w 1256306"/>
                <a:gd name="connsiteY4" fmla="*/ 0 h 628153"/>
              </a:gdLst>
              <a:rect l="l" t="t" r="r" b="b"/>
              <a:pathLst>
                <a:path w="1256306" h="628153">
                  <a:moveTo>
                    <a:pt x="0" y="0"/>
                  </a:moveTo>
                  <a:cubicBezTo>
                    <a:pt x="0" y="41802"/>
                    <a:pt x="281234" y="75689"/>
                    <a:pt x="628153" y="75689"/>
                  </a:cubicBezTo>
                  <a:cubicBezTo>
                    <a:pt x="975072" y="75689"/>
                    <a:pt x="1256306" y="41802"/>
                    <a:pt x="1256306" y="0"/>
                  </a:cubicBezTo>
                  <a:cubicBezTo>
                    <a:pt x="1256306" y="346919"/>
                    <a:pt x="975072" y="628153"/>
                    <a:pt x="628153" y="628153"/>
                  </a:cubicBezTo>
                  <a:cubicBezTo>
                    <a:pt x="281234" y="628153"/>
                    <a:pt x="0" y="34691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54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0" flipH="0" flipV="0">
              <a:off x="4745070" y="3730219"/>
              <a:ext cx="2600260" cy="1300129"/>
            </a:xfrm>
            <a:custGeom>
              <a:avLst/>
              <a:gdLst>
                <a:gd name="connsiteX0" fmla="*/ 0 w 3148314"/>
                <a:gd name="connsiteY0" fmla="*/ 0 h 1574156"/>
                <a:gd name="connsiteX1" fmla="*/ 8127 w 3148314"/>
                <a:gd name="connsiteY1" fmla="*/ 24705 h 1574156"/>
                <a:gd name="connsiteX2" fmla="*/ 1574157 w 3148314"/>
                <a:gd name="connsiteY2" fmla="*/ 241623 h 1574156"/>
                <a:gd name="connsiteX3" fmla="*/ 3140187 w 3148314"/>
                <a:gd name="connsiteY3" fmla="*/ 24705 h 1574156"/>
                <a:gd name="connsiteX4" fmla="*/ 3148314 w 3148314"/>
                <a:gd name="connsiteY4" fmla="*/ 0 h 1574156"/>
                <a:gd name="connsiteX5" fmla="*/ 3140187 w 3148314"/>
                <a:gd name="connsiteY5" fmla="*/ 160947 h 1574156"/>
                <a:gd name="connsiteX6" fmla="*/ 1574157 w 3148314"/>
                <a:gd name="connsiteY6" fmla="*/ 1574156 h 1574156"/>
                <a:gd name="connsiteX7" fmla="*/ 8127 w 3148314"/>
                <a:gd name="connsiteY7" fmla="*/ 160947 h 1574156"/>
                <a:gd name="connsiteX8" fmla="*/ 0 w 3148314"/>
                <a:gd name="connsiteY8" fmla="*/ 0 h 1574156"/>
              </a:gdLst>
              <a:rect l="l" t="t" r="r" b="b"/>
              <a:pathLst>
                <a:path w="3148314" h="1574156">
                  <a:moveTo>
                    <a:pt x="0" y="0"/>
                  </a:moveTo>
                  <a:lnTo>
                    <a:pt x="8127" y="24705"/>
                  </a:lnTo>
                  <a:cubicBezTo>
                    <a:pt x="88740" y="146545"/>
                    <a:pt x="759110" y="241623"/>
                    <a:pt x="1574157" y="241623"/>
                  </a:cubicBezTo>
                  <a:cubicBezTo>
                    <a:pt x="2389204" y="241623"/>
                    <a:pt x="3059574" y="146545"/>
                    <a:pt x="3140187" y="24705"/>
                  </a:cubicBezTo>
                  <a:lnTo>
                    <a:pt x="3148314" y="0"/>
                  </a:lnTo>
                  <a:lnTo>
                    <a:pt x="3140187" y="160947"/>
                  </a:lnTo>
                  <a:cubicBezTo>
                    <a:pt x="3059574" y="954726"/>
                    <a:pt x="2389204" y="1574156"/>
                    <a:pt x="1574157" y="1574156"/>
                  </a:cubicBezTo>
                  <a:cubicBezTo>
                    <a:pt x="759110" y="1574156"/>
                    <a:pt x="88740" y="954726"/>
                    <a:pt x="8127" y="1609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73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0" flipH="0" flipV="0">
              <a:off x="5905095" y="3391609"/>
              <a:ext cx="290131" cy="487118"/>
            </a:xfrm>
            <a:custGeom>
              <a:avLst/>
              <a:gdLst>
                <a:gd name="connsiteX0" fmla="*/ 175641 w 351282"/>
                <a:gd name="connsiteY0" fmla="*/ 0 h 589788"/>
                <a:gd name="connsiteX1" fmla="*/ 351282 w 351282"/>
                <a:gd name="connsiteY1" fmla="*/ 197739 h 589788"/>
                <a:gd name="connsiteX2" fmla="*/ 247650 w 351282"/>
                <a:gd name="connsiteY2" fmla="*/ 197739 h 589788"/>
                <a:gd name="connsiteX3" fmla="*/ 247650 w 351282"/>
                <a:gd name="connsiteY3" fmla="*/ 589788 h 589788"/>
                <a:gd name="connsiteX4" fmla="*/ 103632 w 351282"/>
                <a:gd name="connsiteY4" fmla="*/ 589788 h 589788"/>
                <a:gd name="connsiteX5" fmla="*/ 103632 w 351282"/>
                <a:gd name="connsiteY5" fmla="*/ 197739 h 589788"/>
                <a:gd name="connsiteX6" fmla="*/ 0 w 351282"/>
                <a:gd name="connsiteY6" fmla="*/ 197739 h 589788"/>
              </a:gdLst>
              <a:rect l="l" t="t" r="r" b="b"/>
              <a:pathLst>
                <a:path w="351282" h="589788">
                  <a:moveTo>
                    <a:pt x="175641" y="0"/>
                  </a:moveTo>
                  <a:lnTo>
                    <a:pt x="351282" y="197739"/>
                  </a:lnTo>
                  <a:lnTo>
                    <a:pt x="247650" y="197739"/>
                  </a:lnTo>
                  <a:lnTo>
                    <a:pt x="247650" y="589788"/>
                  </a:lnTo>
                  <a:lnTo>
                    <a:pt x="103632" y="589788"/>
                  </a:lnTo>
                  <a:lnTo>
                    <a:pt x="103632" y="197739"/>
                  </a:lnTo>
                  <a:lnTo>
                    <a:pt x="0" y="197739"/>
                  </a:lnTo>
                  <a:close/>
                </a:path>
              </a:pathLst>
            </a:custGeom>
            <a:gradFill>
              <a:gsLst>
                <a:gs pos="4000">
                  <a:schemeClr val="accent1">
                    <a:alpha val="0"/>
                  </a:schemeClr>
                </a:gs>
                <a:gs pos="79000">
                  <a:schemeClr val="accent1"/>
                </a:gs>
              </a:gsLst>
              <a:lin ang="162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2" name="标题 1"/>
          <p:cNvSpPr txBox="1"/>
          <p:nvPr/>
        </p:nvSpPr>
        <p:spPr>
          <a:xfrm rot="16200000" flipH="0" flipV="0">
            <a:off x="5863590" y="1743075"/>
            <a:ext cx="282854" cy="243840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 flipH="1" flipV="0">
            <a:off x="6003290" y="5492293"/>
            <a:ext cx="282854" cy="243840"/>
          </a:xfrm>
          <a:prstGeom prst="triangl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555825" y="3376420"/>
            <a:ext cx="3039275" cy="1053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2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运营团队可基于用户分群（如高价值用户、流失风险用户、新客）制定差异化策略，例如定向发券、专属客服或唤醒活动。
用户生命周期管理（拉新- 促活- 留存- 转化- 召回）各阶段均可借助画像标签实现自动化、智能化干预。
相比“一刀切”式运营，基于画像的精细化策略可降低无效触达成本，提高资源利用效率。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609088" y="2793223"/>
            <a:ext cx="2958150" cy="50319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552015" y="2862999"/>
            <a:ext cx="3021495" cy="3890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驱动精细化运营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09600" y="2614420"/>
            <a:ext cx="3039275" cy="1053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2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通过精准识别用户兴趣，实现千人千面的内容推荐（如新闻资讯、短视频、商品展示），显著提升点击率与停留时长。
在电商、内容平台、在线教育等场景中，个性化首页、智能搜索排序和定制化推送均依赖高质量用户画像支撑。
用户体验优化不仅带来满意度提升，也间接促进转化率和留存率增长。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09600" y="4491180"/>
            <a:ext cx="3039275" cy="1053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2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产品团队可通过分析典型用户画像，验证目标用户是否与预期一致，从而调整功能设计或市场定位。
市场部门利用画像洞察用户分布与偏好，优化广告投放人群包，提升ROI；同时辅助新品研发与定价策略制定。
在数据驱动的企业中，用户画像已成为连接用户需求与业务目标的关键桥梁。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50162" y="3955880"/>
            <a:ext cx="2958150" cy="5031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50162" y="2060785"/>
            <a:ext cx="2958150" cy="5158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93914" y="2130561"/>
            <a:ext cx="2670646" cy="4017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4EEE1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提升个性化体验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93915" y="3988610"/>
            <a:ext cx="26706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4EEE1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支撑商业决策与产品迭代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4196080" y="1837772"/>
            <a:ext cx="3901440" cy="3901440"/>
          </a:xfrm>
          <a:prstGeom prst="arc">
            <a:avLst/>
          </a:prstGeom>
          <a:noFill/>
          <a:ln w="104775" cap="sq">
            <a:gradFill>
              <a:gsLst>
                <a:gs pos="0">
                  <a:schemeClr val="accent1">
                    <a:alpha val="100000"/>
                  </a:schemeClr>
                </a:gs>
                <a:gs pos="82000">
                  <a:schemeClr val="accent1">
                    <a:alpha val="0"/>
                  </a:schemeClr>
                </a:gs>
              </a:gsLst>
              <a:lin ang="204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1">
            <a:off x="4094480" y="1708882"/>
            <a:ext cx="3901440" cy="3901440"/>
          </a:xfrm>
          <a:prstGeom prst="arc">
            <a:avLst/>
          </a:prstGeom>
          <a:noFill/>
          <a:ln w="104775" cap="sq">
            <a:gradFill>
              <a:gsLst>
                <a:gs pos="0">
                  <a:schemeClr val="accent2">
                    <a:alpha val="100000"/>
                  </a:schemeClr>
                </a:gs>
                <a:gs pos="82000">
                  <a:schemeClr val="accent2">
                    <a:alpha val="0"/>
                  </a:schemeClr>
                </a:gs>
              </a:gsLst>
              <a:lin ang="228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用户画像的核心价值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构建用户画像的关键步骤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45"/>
          <p:cNvSpPr txBox="1"/>
          <p:nvPr/>
        </p:nvSpPr>
        <p:spPr>
          <a:xfrm rot="0" flipH="0" flipV="0">
            <a:off x="7942957" y="0"/>
            <a:ext cx="3930869" cy="6858000"/>
          </a:xfrm>
          <a:custGeom>
            <a:avLst/>
            <a:gdLst>
              <a:gd name="csX0" fmla="*/ 590855 w 2955010"/>
              <a:gd name="csY0" fmla="*/ 0 h 6858000"/>
              <a:gd name="csX1" fmla="*/ 2955010 w 2955010"/>
              <a:gd name="csY1" fmla="*/ 0 h 6858000"/>
              <a:gd name="csX2" fmla="*/ 2955010 w 2955010"/>
              <a:gd name="csY2" fmla="*/ 4937579 h 6858000"/>
              <a:gd name="csX3" fmla="*/ 2867191 w 2955010"/>
              <a:gd name="csY3" fmla="*/ 5076406 h 6858000"/>
              <a:gd name="csX4" fmla="*/ 699705 w 2955010"/>
              <a:gd name="csY4" fmla="*/ 6796127 h 6858000"/>
              <a:gd name="csX5" fmla="*/ 532307 w 2955010"/>
              <a:gd name="csY5" fmla="*/ 6858000 h 6858000"/>
              <a:gd name="csX6" fmla="*/ 0 w 2955010"/>
              <a:gd name="csY6" fmla="*/ 6858000 h 6858000"/>
              <a:gd name="csX7" fmla="*/ 85295 w 2955010"/>
              <a:gd name="csY7" fmla="*/ 6790351 h 6858000"/>
              <a:gd name="csX8" fmla="*/ 1783107 w 2955010"/>
              <a:gd name="csY8" fmla="*/ 3147848 h 6858000"/>
              <a:gd name="csX9" fmla="*/ 697083 w 2955010"/>
              <a:gd name="csY9" fmla="*/ 122633 h 6858000"/>
              <a:gd name="csX10" fmla="*/ 590855 w 2955010"/>
              <a:gd name="csY10" fmla="*/ 0 h 6858000"/>
            </a:gdLst>
            <a:rect l="l" t="t" r="r" b="b"/>
            <a:pathLst>
              <a:path w="2955010" h="6858000">
                <a:moveTo>
                  <a:pt x="590855" y="0"/>
                </a:moveTo>
                <a:lnTo>
                  <a:pt x="2955010" y="0"/>
                </a:lnTo>
                <a:lnTo>
                  <a:pt x="2955010" y="4937579"/>
                </a:lnTo>
                <a:lnTo>
                  <a:pt x="2867191" y="5076406"/>
                </a:lnTo>
                <a:cubicBezTo>
                  <a:pt x="2334665" y="5844598"/>
                  <a:pt x="1581652" y="6448356"/>
                  <a:pt x="699705" y="6796127"/>
                </a:cubicBezTo>
                <a:lnTo>
                  <a:pt x="532307" y="6858000"/>
                </a:lnTo>
                <a:lnTo>
                  <a:pt x="0" y="6858000"/>
                </a:lnTo>
                <a:lnTo>
                  <a:pt x="85295" y="6790351"/>
                </a:lnTo>
                <a:cubicBezTo>
                  <a:pt x="1123345" y="5917929"/>
                  <a:pt x="1783107" y="4609937"/>
                  <a:pt x="1783107" y="3147848"/>
                </a:cubicBezTo>
                <a:cubicBezTo>
                  <a:pt x="1783107" y="1998698"/>
                  <a:pt x="1375545" y="944739"/>
                  <a:pt x="697083" y="122633"/>
                </a:cubicBezTo>
                <a:lnTo>
                  <a:pt x="590855" y="0"/>
                </a:lnTo>
                <a:close/>
              </a:path>
            </a:pathLst>
          </a:custGeom>
          <a:solidFill>
            <a:schemeClr val="accent1">
              <a:alpha val="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15"/>
          <p:cNvSpPr txBox="1"/>
          <p:nvPr/>
        </p:nvSpPr>
        <p:spPr>
          <a:xfrm rot="0" flipH="0" flipV="0">
            <a:off x="8261131" y="0"/>
            <a:ext cx="3930869" cy="6858000"/>
          </a:xfrm>
          <a:custGeom>
            <a:avLst/>
            <a:gdLst>
              <a:gd name="csX0" fmla="*/ 590855 w 2955010"/>
              <a:gd name="csY0" fmla="*/ 0 h 6858000"/>
              <a:gd name="csX1" fmla="*/ 2955010 w 2955010"/>
              <a:gd name="csY1" fmla="*/ 0 h 6858000"/>
              <a:gd name="csX2" fmla="*/ 2955010 w 2955010"/>
              <a:gd name="csY2" fmla="*/ 4937579 h 6858000"/>
              <a:gd name="csX3" fmla="*/ 2867191 w 2955010"/>
              <a:gd name="csY3" fmla="*/ 5076406 h 6858000"/>
              <a:gd name="csX4" fmla="*/ 699705 w 2955010"/>
              <a:gd name="csY4" fmla="*/ 6796127 h 6858000"/>
              <a:gd name="csX5" fmla="*/ 532307 w 2955010"/>
              <a:gd name="csY5" fmla="*/ 6858000 h 6858000"/>
              <a:gd name="csX6" fmla="*/ 0 w 2955010"/>
              <a:gd name="csY6" fmla="*/ 6858000 h 6858000"/>
              <a:gd name="csX7" fmla="*/ 85295 w 2955010"/>
              <a:gd name="csY7" fmla="*/ 6790351 h 6858000"/>
              <a:gd name="csX8" fmla="*/ 1783107 w 2955010"/>
              <a:gd name="csY8" fmla="*/ 3147848 h 6858000"/>
              <a:gd name="csX9" fmla="*/ 697083 w 2955010"/>
              <a:gd name="csY9" fmla="*/ 122633 h 6858000"/>
              <a:gd name="csX10" fmla="*/ 590855 w 2955010"/>
              <a:gd name="csY10" fmla="*/ 0 h 6858000"/>
            </a:gdLst>
            <a:rect l="l" t="t" r="r" b="b"/>
            <a:pathLst>
              <a:path w="2955010" h="6858000">
                <a:moveTo>
                  <a:pt x="590855" y="0"/>
                </a:moveTo>
                <a:lnTo>
                  <a:pt x="2955010" y="0"/>
                </a:lnTo>
                <a:lnTo>
                  <a:pt x="2955010" y="4937579"/>
                </a:lnTo>
                <a:lnTo>
                  <a:pt x="2867191" y="5076406"/>
                </a:lnTo>
                <a:cubicBezTo>
                  <a:pt x="2334665" y="5844598"/>
                  <a:pt x="1581652" y="6448356"/>
                  <a:pt x="699705" y="6796127"/>
                </a:cubicBezTo>
                <a:lnTo>
                  <a:pt x="532307" y="6858000"/>
                </a:lnTo>
                <a:lnTo>
                  <a:pt x="0" y="6858000"/>
                </a:lnTo>
                <a:lnTo>
                  <a:pt x="85295" y="6790351"/>
                </a:lnTo>
                <a:cubicBezTo>
                  <a:pt x="1123345" y="5917929"/>
                  <a:pt x="1783107" y="4609937"/>
                  <a:pt x="1783107" y="3147848"/>
                </a:cubicBezTo>
                <a:cubicBezTo>
                  <a:pt x="1783107" y="1998698"/>
                  <a:pt x="1375545" y="944739"/>
                  <a:pt x="697083" y="122633"/>
                </a:cubicBezTo>
                <a:lnTo>
                  <a:pt x="5908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24"/>
          <p:cNvSpPr txBox="1"/>
          <p:nvPr/>
        </p:nvSpPr>
        <p:spPr>
          <a:xfrm rot="0" flipH="0" flipV="0">
            <a:off x="10197520" y="5776282"/>
            <a:ext cx="1994480" cy="1081719"/>
          </a:xfrm>
          <a:custGeom>
            <a:avLst/>
            <a:gdLst>
              <a:gd name="csX0" fmla="*/ 1994480 w 1994480"/>
              <a:gd name="csY0" fmla="*/ 0 h 1081719"/>
              <a:gd name="csX1" fmla="*/ 1994480 w 1994480"/>
              <a:gd name="csY1" fmla="*/ 741864 h 1081719"/>
              <a:gd name="csX2" fmla="*/ 1949050 w 1994480"/>
              <a:gd name="csY2" fmla="*/ 765132 h 1081719"/>
              <a:gd name="csX3" fmla="*/ 1301426 w 1994480"/>
              <a:gd name="csY3" fmla="*/ 1020301 h 1081719"/>
              <a:gd name="csX4" fmla="*/ 1085141 w 1994480"/>
              <a:gd name="csY4" fmla="*/ 1081719 h 1081719"/>
              <a:gd name="csX5" fmla="*/ 0 w 1994480"/>
              <a:gd name="csY5" fmla="*/ 1081719 h 1081719"/>
              <a:gd name="csX6" fmla="*/ 155848 w 1994480"/>
              <a:gd name="csY6" fmla="*/ 1039419 h 1081719"/>
              <a:gd name="csX7" fmla="*/ 1807730 w 1994480"/>
              <a:gd name="csY7" fmla="*/ 166204 h 1081719"/>
              <a:gd name="csX8" fmla="*/ 1994480 w 1994480"/>
              <a:gd name="csY8" fmla="*/ 0 h 1081719"/>
            </a:gdLst>
            <a:rect l="l" t="t" r="r" b="b"/>
            <a:pathLst>
              <a:path w="1994480" h="1081719">
                <a:moveTo>
                  <a:pt x="1994480" y="0"/>
                </a:moveTo>
                <a:lnTo>
                  <a:pt x="1994480" y="741864"/>
                </a:lnTo>
                <a:lnTo>
                  <a:pt x="1949050" y="765132"/>
                </a:lnTo>
                <a:cubicBezTo>
                  <a:pt x="1741132" y="865317"/>
                  <a:pt x="1524809" y="950822"/>
                  <a:pt x="1301426" y="1020301"/>
                </a:cubicBezTo>
                <a:lnTo>
                  <a:pt x="1085141" y="1081719"/>
                </a:lnTo>
                <a:lnTo>
                  <a:pt x="0" y="1081719"/>
                </a:lnTo>
                <a:lnTo>
                  <a:pt x="155848" y="1039419"/>
                </a:lnTo>
                <a:cubicBezTo>
                  <a:pt x="766739" y="858724"/>
                  <a:pt x="1326374" y="558644"/>
                  <a:pt x="1807730" y="166204"/>
                </a:cubicBezTo>
                <a:lnTo>
                  <a:pt x="199448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25"/>
          <p:cNvSpPr txBox="1"/>
          <p:nvPr/>
        </p:nvSpPr>
        <p:spPr>
          <a:xfrm rot="0" flipH="0" flipV="0">
            <a:off x="680310" y="1611802"/>
            <a:ext cx="1694648" cy="4181414"/>
          </a:xfrm>
          <a:prstGeom prst="roundRect">
            <a:avLst>
              <a:gd name="adj" fmla="val 9895"/>
            </a:avLst>
          </a:prstGeom>
          <a:solidFill>
            <a:schemeClr val="accent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角 26"/>
          <p:cNvSpPr txBox="1"/>
          <p:nvPr/>
        </p:nvSpPr>
        <p:spPr>
          <a:xfrm rot="0" flipH="0" flipV="0">
            <a:off x="756745" y="1603992"/>
            <a:ext cx="3205656" cy="4189224"/>
          </a:xfrm>
          <a:prstGeom prst="roundRect">
            <a:avLst>
              <a:gd name="adj" fmla="val 6980"/>
            </a:avLst>
          </a:prstGeom>
          <a:solidFill>
            <a:schemeClr val="bg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27"/>
          <p:cNvSpPr txBox="1"/>
          <p:nvPr/>
        </p:nvSpPr>
        <p:spPr>
          <a:xfrm rot="0" flipH="0" flipV="0">
            <a:off x="964549" y="1726876"/>
            <a:ext cx="2790048" cy="57056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定义核心业务问题</a:t>
            </a:r>
            <a:endParaRPr kumimoji="1" lang="zh-CN" altLang="en-US"/>
          </a:p>
        </p:txBody>
      </p:sp>
      <p:sp>
        <p:nvSpPr>
          <p:cNvPr id="9" name="文本框 28"/>
          <p:cNvSpPr txBox="1"/>
          <p:nvPr/>
        </p:nvSpPr>
        <p:spPr>
          <a:xfrm rot="0" flipH="0" flipV="0">
            <a:off x="964548" y="2401641"/>
            <a:ext cx="2790051" cy="31694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用户画像不是为了“有”而建，而是为了解决具体业务问题，例如提升转化率、优化推荐效果或降低流失率。需在项目初期明确画像服务的业务目标，避免资源浪费。
不同业务目标对应不同的画像维度。例如，电商关注购买偏好和复购周期，内容平台则更关注兴趣标签和阅读时长。</a:t>
            </a:r>
            <a:endParaRPr kumimoji="1" lang="zh-CN" altLang="en-US"/>
          </a:p>
        </p:txBody>
      </p:sp>
      <p:sp>
        <p:nvSpPr>
          <p:cNvPr id="10" name="矩形: 圆角 25"/>
          <p:cNvSpPr txBox="1"/>
          <p:nvPr/>
        </p:nvSpPr>
        <p:spPr>
          <a:xfrm rot="0" flipH="0" flipV="0">
            <a:off x="4280575" y="1611802"/>
            <a:ext cx="1694648" cy="4181414"/>
          </a:xfrm>
          <a:prstGeom prst="roundRect">
            <a:avLst>
              <a:gd name="adj" fmla="val 10195"/>
            </a:avLst>
          </a:prstGeom>
          <a:solidFill>
            <a:schemeClr val="accent2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26"/>
          <p:cNvSpPr txBox="1"/>
          <p:nvPr/>
        </p:nvSpPr>
        <p:spPr>
          <a:xfrm rot="0" flipH="0" flipV="0">
            <a:off x="4357010" y="1603992"/>
            <a:ext cx="3205656" cy="4189224"/>
          </a:xfrm>
          <a:prstGeom prst="roundRect">
            <a:avLst>
              <a:gd name="adj" fmla="val 6980"/>
            </a:avLst>
          </a:prstGeom>
          <a:solidFill>
            <a:schemeClr val="bg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文本框 27"/>
          <p:cNvSpPr txBox="1"/>
          <p:nvPr/>
        </p:nvSpPr>
        <p:spPr>
          <a:xfrm rot="0" flipH="0" flipV="0">
            <a:off x="4564814" y="1726876"/>
            <a:ext cx="2790048" cy="57056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确定画像使用场景</a:t>
            </a:r>
            <a:endParaRPr kumimoji="1" lang="zh-CN" altLang="en-US"/>
          </a:p>
        </p:txBody>
      </p:sp>
      <p:sp>
        <p:nvSpPr>
          <p:cNvPr id="13" name="文本框 28"/>
          <p:cNvSpPr txBox="1"/>
          <p:nvPr/>
        </p:nvSpPr>
        <p:spPr>
          <a:xfrm rot="0" flipH="0" flipV="0">
            <a:off x="4564813" y="2401641"/>
            <a:ext cx="2790051" cy="31694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常见使用场景包括个性化推荐、精准营销、风险控制、产品优化等。每个场景对数据粒度、更新频率和标签体系的要求不同。
举例说明：在短信营销场景中，画像需包含用户活跃时段、优惠敏感度等标签；而在风控场景中，则需关注设备异常、行为突变等特征。</a:t>
            </a:r>
            <a:endParaRPr kumimoji="1" lang="zh-CN" altLang="en-US"/>
          </a:p>
        </p:txBody>
      </p:sp>
      <p:sp>
        <p:nvSpPr>
          <p:cNvPr id="14" name="矩形: 圆角 25"/>
          <p:cNvSpPr txBox="1"/>
          <p:nvPr/>
        </p:nvSpPr>
        <p:spPr>
          <a:xfrm rot="0" flipH="0" flipV="0">
            <a:off x="7880840" y="1611802"/>
            <a:ext cx="1694648" cy="4181414"/>
          </a:xfrm>
          <a:prstGeom prst="roundRect">
            <a:avLst>
              <a:gd name="adj" fmla="val 8996"/>
            </a:avLst>
          </a:prstGeom>
          <a:solidFill>
            <a:schemeClr val="accent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: 圆角 26"/>
          <p:cNvSpPr txBox="1"/>
          <p:nvPr/>
        </p:nvSpPr>
        <p:spPr>
          <a:xfrm rot="0" flipH="0" flipV="0">
            <a:off x="7957275" y="1603992"/>
            <a:ext cx="3205656" cy="4189224"/>
          </a:xfrm>
          <a:prstGeom prst="roundRect">
            <a:avLst>
              <a:gd name="adj" fmla="val 6980"/>
            </a:avLst>
          </a:prstGeom>
          <a:solidFill>
            <a:schemeClr val="bg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27"/>
          <p:cNvSpPr txBox="1"/>
          <p:nvPr/>
        </p:nvSpPr>
        <p:spPr>
          <a:xfrm rot="0" flipH="0" flipV="0">
            <a:off x="8165079" y="1726876"/>
            <a:ext cx="2790048" cy="57056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对齐团队预期与评估指标</a:t>
            </a:r>
            <a:endParaRPr kumimoji="1" lang="zh-CN" altLang="en-US"/>
          </a:p>
        </p:txBody>
      </p:sp>
      <p:sp>
        <p:nvSpPr>
          <p:cNvPr id="17" name="文本框 28"/>
          <p:cNvSpPr txBox="1"/>
          <p:nvPr/>
        </p:nvSpPr>
        <p:spPr>
          <a:xfrm rot="0" flipH="0" flipV="0">
            <a:off x="8165078" y="2401641"/>
            <a:ext cx="2790051" cy="31694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与产品、运营、技术等多方对齐画像的输出形式（如标签表、用户分群）及效果评估方式（如点击率提升、ROI增长）。
设定可量化的KPI，例如“通过画像驱动的推荐模块使商品加购率提升15%”，确保后续能验证画像价值。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明确业务目标与画像用途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03325" y="1968653"/>
            <a:ext cx="3522020" cy="4153712"/>
          </a:xfrm>
          <a:prstGeom prst="roundRect">
            <a:avLst>
              <a:gd name="adj" fmla="val 1226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9525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320098" y="1968653"/>
            <a:ext cx="3522020" cy="4153712"/>
          </a:xfrm>
          <a:prstGeom prst="roundRect">
            <a:avLst>
              <a:gd name="adj" fmla="val 1226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9525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958780" y="1968653"/>
            <a:ext cx="3522020" cy="4153712"/>
          </a:xfrm>
          <a:prstGeom prst="roundRect">
            <a:avLst>
              <a:gd name="adj" fmla="val 1226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9525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53090" y="2386315"/>
            <a:ext cx="3346581" cy="3289399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用户数据通常来自多个渠道：行为日志（如点击、浏览）、交易记录、注册信息、第三方数据（如地理位置、社交关系）等。需建立统一的用户ID体系（如OneID）打通跨端数据。
注意数据合规性，尤其在《个人信息保护法》背景下，需获得用户授权并做好脱敏处理。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381932" y="2386315"/>
            <a:ext cx="3346581" cy="3289399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标签可分为基础属性（性别、年龄）、行为特征（最近7天访问频次）、偏好标签（喜欢美妆类目）、预测标签（高流失风险）等四大类。
构建标签树结构，例如“兴趣偏好 &gt; 内容兴趣 &gt; 视频 &gt; 悬疑剧”，便于后续灵活组合与查询。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008545" y="2408111"/>
            <a:ext cx="3346581" cy="3289399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静态标签（如注册城市）一次性生成即可，动态标签（如周活跃度）需通过定时任务每日/每周更新。
引入自动化标签生成管道，结合规则引擎（如“30天未登录=沉默用户”）与机器学习模型（如LTV预测），提升标签覆盖广度与准确性。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53090" y="1968653"/>
            <a:ext cx="3346581" cy="4003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3600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多源数据整合策略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94284" y="1968653"/>
            <a:ext cx="3346581" cy="4003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3600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标签类型与层级设计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008545" y="1988220"/>
            <a:ext cx="3346581" cy="4003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3600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/>
                <a:ea typeface="Source Han Sans CN Bold"/>
                <a:cs typeface="Source Han Sans CN Bold"/>
              </a:rPr>
              <a:t>标签生产与更新机制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数据采集与标签体系建设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496028" y="1984415"/>
            <a:ext cx="3199944" cy="3625809"/>
          </a:xfrm>
          <a:prstGeom prst="roundRect">
            <a:avLst>
              <a:gd name="adj" fmla="val 2930"/>
            </a:avLst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640331" y="3008884"/>
            <a:ext cx="2911339" cy="2525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将画像数据通过API、数据表或实时流（如Kafka）接入推荐引擎、CRM系统、广告投放平台等，实现“画像即服务”。
示例：在APP首页推荐位调用用户兴趣标签，实时返回匹配内容，提升用户体验与停留时长。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640331" y="2445774"/>
            <a:ext cx="2913919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与业务系统对接落地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688479" y="1556088"/>
            <a:ext cx="815043" cy="815406"/>
          </a:xfrm>
          <a:custGeom>
            <a:avLst/>
            <a:gdLst>
              <a:gd name="connsiteX0" fmla="*/ 1297676 w 2163261"/>
              <a:gd name="connsiteY0" fmla="*/ 2086117 h 2164219"/>
              <a:gd name="connsiteX1" fmla="*/ 2085143 w 2163261"/>
              <a:gd name="connsiteY1" fmla="*/ 1298651 h 2164219"/>
              <a:gd name="connsiteX2" fmla="*/ 2162610 w 2163261"/>
              <a:gd name="connsiteY2" fmla="*/ 1120329 h 2164219"/>
              <a:gd name="connsiteX3" fmla="*/ 1831911 w 2163261"/>
              <a:gd name="connsiteY3" fmla="*/ 303629 h 2164219"/>
              <a:gd name="connsiteX4" fmla="*/ 315079 w 2163261"/>
              <a:gd name="connsiteY4" fmla="*/ 319707 h 2164219"/>
              <a:gd name="connsiteX5" fmla="*/ 316906 w 2163261"/>
              <a:gd name="connsiteY5" fmla="*/ 1847502 h 2164219"/>
              <a:gd name="connsiteX6" fmla="*/ 1119354 w 2163261"/>
              <a:gd name="connsiteY6" fmla="*/ 2163585 h 2164219"/>
              <a:gd name="connsiteX7" fmla="*/ 1297676 w 2163261"/>
              <a:gd name="connsiteY7" fmla="*/ 2086117 h 2164219"/>
            </a:gdLst>
            <a:rect l="l" t="t" r="r" b="b"/>
            <a:pathLst>
              <a:path w="2163261" h="2164219">
                <a:moveTo>
                  <a:pt x="1297676" y="2086117"/>
                </a:moveTo>
                <a:lnTo>
                  <a:pt x="2085143" y="1298651"/>
                </a:lnTo>
                <a:cubicBezTo>
                  <a:pt x="2132646" y="1251147"/>
                  <a:pt x="2160052" y="1187200"/>
                  <a:pt x="2162610" y="1120329"/>
                </a:cubicBezTo>
                <a:cubicBezTo>
                  <a:pt x="2172842" y="824709"/>
                  <a:pt x="2062487" y="525801"/>
                  <a:pt x="1831911" y="303629"/>
                </a:cubicBezTo>
                <a:cubicBezTo>
                  <a:pt x="1405108" y="-107461"/>
                  <a:pt x="733112" y="-100153"/>
                  <a:pt x="315079" y="319707"/>
                </a:cubicBezTo>
                <a:cubicBezTo>
                  <a:pt x="-105513" y="742126"/>
                  <a:pt x="-105147" y="1425815"/>
                  <a:pt x="316906" y="1847502"/>
                </a:cubicBezTo>
                <a:cubicBezTo>
                  <a:pt x="537616" y="2068212"/>
                  <a:pt x="829946" y="2173451"/>
                  <a:pt x="1119354" y="2163585"/>
                </a:cubicBezTo>
                <a:cubicBezTo>
                  <a:pt x="1186590" y="2161027"/>
                  <a:pt x="1250172" y="2133621"/>
                  <a:pt x="1297676" y="2086117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683731" y="1551341"/>
            <a:ext cx="824538" cy="824901"/>
          </a:xfrm>
          <a:custGeom>
            <a:avLst/>
            <a:gdLst>
              <a:gd name="connsiteX0" fmla="*/ 1292606 w 2188462"/>
              <a:gd name="connsiteY0" fmla="*/ 2123414 h 2189420"/>
              <a:gd name="connsiteX1" fmla="*/ 2122461 w 2188462"/>
              <a:gd name="connsiteY1" fmla="*/ 1293560 h 2189420"/>
              <a:gd name="connsiteX2" fmla="*/ 2187139 w 2188462"/>
              <a:gd name="connsiteY2" fmla="*/ 1149587 h 2189420"/>
              <a:gd name="connsiteX3" fmla="*/ 1850593 w 2188462"/>
              <a:gd name="connsiteY3" fmla="*/ 304385 h 2189420"/>
              <a:gd name="connsiteX4" fmla="*/ 318779 w 2188462"/>
              <a:gd name="connsiteY4" fmla="*/ 323386 h 2189420"/>
              <a:gd name="connsiteX5" fmla="*/ 320606 w 2188462"/>
              <a:gd name="connsiteY5" fmla="*/ 1869086 h 2189420"/>
              <a:gd name="connsiteX6" fmla="*/ 1148633 w 2188462"/>
              <a:gd name="connsiteY6" fmla="*/ 2188092 h 2189420"/>
              <a:gd name="connsiteX7" fmla="*/ 1292606 w 2188462"/>
              <a:gd name="connsiteY7" fmla="*/ 2123414 h 2189420"/>
            </a:gdLst>
            <a:rect l="l" t="t" r="r" b="b"/>
            <a:pathLst>
              <a:path w="2188462" h="2189420">
                <a:moveTo>
                  <a:pt x="1292606" y="2123414"/>
                </a:moveTo>
                <a:lnTo>
                  <a:pt x="2122461" y="1293560"/>
                </a:lnTo>
                <a:cubicBezTo>
                  <a:pt x="2160829" y="1255191"/>
                  <a:pt x="2184216" y="1203668"/>
                  <a:pt x="2187139" y="1149587"/>
                </a:cubicBezTo>
                <a:cubicBezTo>
                  <a:pt x="2202121" y="844101"/>
                  <a:pt x="2089939" y="533865"/>
                  <a:pt x="1850593" y="304385"/>
                </a:cubicBezTo>
                <a:cubicBezTo>
                  <a:pt x="1418674" y="-108898"/>
                  <a:pt x="740466" y="-100128"/>
                  <a:pt x="318779" y="323386"/>
                </a:cubicBezTo>
                <a:cubicBezTo>
                  <a:pt x="-106928" y="750920"/>
                  <a:pt x="-106198" y="1442283"/>
                  <a:pt x="320606" y="1869086"/>
                </a:cubicBezTo>
                <a:cubicBezTo>
                  <a:pt x="548258" y="2096739"/>
                  <a:pt x="850821" y="2202709"/>
                  <a:pt x="1148633" y="2188092"/>
                </a:cubicBezTo>
                <a:cubicBezTo>
                  <a:pt x="1203080" y="2185535"/>
                  <a:pt x="1254238" y="2162148"/>
                  <a:pt x="1292606" y="2123414"/>
                </a:cubicBezTo>
                <a:close/>
              </a:path>
            </a:pathLst>
          </a:custGeom>
          <a:gradFill>
            <a:gsLst>
              <a:gs pos="36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161937" y="2049016"/>
            <a:ext cx="312660" cy="312800"/>
          </a:xfrm>
          <a:custGeom>
            <a:avLst/>
            <a:gdLst>
              <a:gd name="connsiteX0" fmla="*/ 308409 w 829854"/>
              <a:gd name="connsiteY0" fmla="*/ 308409 h 830220"/>
              <a:gd name="connsiteX1" fmla="*/ 0 w 829854"/>
              <a:gd name="connsiteY1" fmla="*/ 830220 h 830220"/>
              <a:gd name="connsiteX2" fmla="*/ 829854 w 829854"/>
              <a:gd name="connsiteY2" fmla="*/ 0 h 830220"/>
              <a:gd name="connsiteX3" fmla="*/ 308409 w 829854"/>
              <a:gd name="connsiteY3" fmla="*/ 308409 h 830220"/>
            </a:gdLst>
            <a:rect l="l" t="t" r="r" b="b"/>
            <a:pathLst>
              <a:path w="829854" h="830220">
                <a:moveTo>
                  <a:pt x="308409" y="308409"/>
                </a:moveTo>
                <a:cubicBezTo>
                  <a:pt x="66505" y="550313"/>
                  <a:pt x="124606" y="705614"/>
                  <a:pt x="0" y="830220"/>
                </a:cubicBezTo>
                <a:lnTo>
                  <a:pt x="829854" y="0"/>
                </a:lnTo>
                <a:cubicBezTo>
                  <a:pt x="705614" y="124606"/>
                  <a:pt x="549948" y="66505"/>
                  <a:pt x="308409" y="308409"/>
                </a:cubicBezTo>
                <a:close/>
              </a:path>
            </a:pathLst>
          </a:custGeom>
          <a:gradFill>
            <a:gsLst>
              <a:gs pos="3200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  <a:gs pos="63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88479" y="1732959"/>
            <a:ext cx="81504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03861" y="1984415"/>
            <a:ext cx="3199944" cy="3625809"/>
          </a:xfrm>
          <a:prstGeom prst="roundRect">
            <a:avLst>
              <a:gd name="adj" fmla="val 293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48164" y="3008884"/>
            <a:ext cx="2911339" cy="25251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基于画像进行用户分群，例如“高价值但低活跃用户”、“价格敏感型新客”，为不同群体设计差异化运营策略。
分群可采用规则组合（如RFM模型）或聚类算法（如K- Means），关键在于策略可执行、结果可解释。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48164" y="2445774"/>
            <a:ext cx="2913919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用户分群与策略匹配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996312" y="1556088"/>
            <a:ext cx="815043" cy="815406"/>
          </a:xfrm>
          <a:custGeom>
            <a:avLst/>
            <a:gdLst>
              <a:gd name="connsiteX0" fmla="*/ 1297676 w 2163261"/>
              <a:gd name="connsiteY0" fmla="*/ 2086117 h 2164219"/>
              <a:gd name="connsiteX1" fmla="*/ 2085143 w 2163261"/>
              <a:gd name="connsiteY1" fmla="*/ 1298651 h 2164219"/>
              <a:gd name="connsiteX2" fmla="*/ 2162610 w 2163261"/>
              <a:gd name="connsiteY2" fmla="*/ 1120329 h 2164219"/>
              <a:gd name="connsiteX3" fmla="*/ 1831911 w 2163261"/>
              <a:gd name="connsiteY3" fmla="*/ 303629 h 2164219"/>
              <a:gd name="connsiteX4" fmla="*/ 315079 w 2163261"/>
              <a:gd name="connsiteY4" fmla="*/ 319707 h 2164219"/>
              <a:gd name="connsiteX5" fmla="*/ 316906 w 2163261"/>
              <a:gd name="connsiteY5" fmla="*/ 1847502 h 2164219"/>
              <a:gd name="connsiteX6" fmla="*/ 1119354 w 2163261"/>
              <a:gd name="connsiteY6" fmla="*/ 2163585 h 2164219"/>
              <a:gd name="connsiteX7" fmla="*/ 1297676 w 2163261"/>
              <a:gd name="connsiteY7" fmla="*/ 2086117 h 2164219"/>
            </a:gdLst>
            <a:rect l="l" t="t" r="r" b="b"/>
            <a:pathLst>
              <a:path w="2163261" h="2164219">
                <a:moveTo>
                  <a:pt x="1297676" y="2086117"/>
                </a:moveTo>
                <a:lnTo>
                  <a:pt x="2085143" y="1298651"/>
                </a:lnTo>
                <a:cubicBezTo>
                  <a:pt x="2132646" y="1251147"/>
                  <a:pt x="2160052" y="1187200"/>
                  <a:pt x="2162610" y="1120329"/>
                </a:cubicBezTo>
                <a:cubicBezTo>
                  <a:pt x="2172842" y="824709"/>
                  <a:pt x="2062487" y="525801"/>
                  <a:pt x="1831911" y="303629"/>
                </a:cubicBezTo>
                <a:cubicBezTo>
                  <a:pt x="1405108" y="-107461"/>
                  <a:pt x="733112" y="-100153"/>
                  <a:pt x="315079" y="319707"/>
                </a:cubicBezTo>
                <a:cubicBezTo>
                  <a:pt x="-105513" y="742126"/>
                  <a:pt x="-105147" y="1425815"/>
                  <a:pt x="316906" y="1847502"/>
                </a:cubicBezTo>
                <a:cubicBezTo>
                  <a:pt x="537616" y="2068212"/>
                  <a:pt x="829946" y="2173451"/>
                  <a:pt x="1119354" y="2163585"/>
                </a:cubicBezTo>
                <a:cubicBezTo>
                  <a:pt x="1186590" y="2161027"/>
                  <a:pt x="1250172" y="2133621"/>
                  <a:pt x="1297676" y="2086117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991564" y="1551341"/>
            <a:ext cx="824538" cy="824901"/>
          </a:xfrm>
          <a:custGeom>
            <a:avLst/>
            <a:gdLst>
              <a:gd name="connsiteX0" fmla="*/ 1292606 w 2188462"/>
              <a:gd name="connsiteY0" fmla="*/ 2123414 h 2189420"/>
              <a:gd name="connsiteX1" fmla="*/ 2122461 w 2188462"/>
              <a:gd name="connsiteY1" fmla="*/ 1293560 h 2189420"/>
              <a:gd name="connsiteX2" fmla="*/ 2187139 w 2188462"/>
              <a:gd name="connsiteY2" fmla="*/ 1149587 h 2189420"/>
              <a:gd name="connsiteX3" fmla="*/ 1850593 w 2188462"/>
              <a:gd name="connsiteY3" fmla="*/ 304385 h 2189420"/>
              <a:gd name="connsiteX4" fmla="*/ 318779 w 2188462"/>
              <a:gd name="connsiteY4" fmla="*/ 323386 h 2189420"/>
              <a:gd name="connsiteX5" fmla="*/ 320606 w 2188462"/>
              <a:gd name="connsiteY5" fmla="*/ 1869086 h 2189420"/>
              <a:gd name="connsiteX6" fmla="*/ 1148633 w 2188462"/>
              <a:gd name="connsiteY6" fmla="*/ 2188092 h 2189420"/>
              <a:gd name="connsiteX7" fmla="*/ 1292606 w 2188462"/>
              <a:gd name="connsiteY7" fmla="*/ 2123414 h 2189420"/>
            </a:gdLst>
            <a:rect l="l" t="t" r="r" b="b"/>
            <a:pathLst>
              <a:path w="2188462" h="2189420">
                <a:moveTo>
                  <a:pt x="1292606" y="2123414"/>
                </a:moveTo>
                <a:lnTo>
                  <a:pt x="2122461" y="1293560"/>
                </a:lnTo>
                <a:cubicBezTo>
                  <a:pt x="2160829" y="1255191"/>
                  <a:pt x="2184216" y="1203668"/>
                  <a:pt x="2187139" y="1149587"/>
                </a:cubicBezTo>
                <a:cubicBezTo>
                  <a:pt x="2202121" y="844101"/>
                  <a:pt x="2089939" y="533865"/>
                  <a:pt x="1850593" y="304385"/>
                </a:cubicBezTo>
                <a:cubicBezTo>
                  <a:pt x="1418674" y="-108898"/>
                  <a:pt x="740466" y="-100128"/>
                  <a:pt x="318779" y="323386"/>
                </a:cubicBezTo>
                <a:cubicBezTo>
                  <a:pt x="-106928" y="750920"/>
                  <a:pt x="-106198" y="1442283"/>
                  <a:pt x="320606" y="1869086"/>
                </a:cubicBezTo>
                <a:cubicBezTo>
                  <a:pt x="548258" y="2096739"/>
                  <a:pt x="850821" y="2202709"/>
                  <a:pt x="1148633" y="2188092"/>
                </a:cubicBezTo>
                <a:cubicBezTo>
                  <a:pt x="1203080" y="2185535"/>
                  <a:pt x="1254238" y="2162148"/>
                  <a:pt x="1292606" y="2123414"/>
                </a:cubicBezTo>
                <a:close/>
              </a:path>
            </a:pathLst>
          </a:custGeom>
          <a:gradFill>
            <a:gsLst>
              <a:gs pos="36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3653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463394" y="2053778"/>
            <a:ext cx="312660" cy="312800"/>
          </a:xfrm>
          <a:custGeom>
            <a:avLst/>
            <a:gdLst>
              <a:gd name="connsiteX0" fmla="*/ 308409 w 829854"/>
              <a:gd name="connsiteY0" fmla="*/ 308409 h 830220"/>
              <a:gd name="connsiteX1" fmla="*/ 0 w 829854"/>
              <a:gd name="connsiteY1" fmla="*/ 830220 h 830220"/>
              <a:gd name="connsiteX2" fmla="*/ 829854 w 829854"/>
              <a:gd name="connsiteY2" fmla="*/ 0 h 830220"/>
              <a:gd name="connsiteX3" fmla="*/ 308409 w 829854"/>
              <a:gd name="connsiteY3" fmla="*/ 308409 h 830220"/>
            </a:gdLst>
            <a:rect l="l" t="t" r="r" b="b"/>
            <a:pathLst>
              <a:path w="829854" h="830220">
                <a:moveTo>
                  <a:pt x="308409" y="308409"/>
                </a:moveTo>
                <a:cubicBezTo>
                  <a:pt x="66505" y="550313"/>
                  <a:pt x="124606" y="705614"/>
                  <a:pt x="0" y="830220"/>
                </a:cubicBezTo>
                <a:lnTo>
                  <a:pt x="829854" y="0"/>
                </a:lnTo>
                <a:cubicBezTo>
                  <a:pt x="705614" y="124606"/>
                  <a:pt x="549948" y="66505"/>
                  <a:pt x="308409" y="308409"/>
                </a:cubicBezTo>
                <a:close/>
              </a:path>
            </a:pathLst>
          </a:custGeom>
          <a:gradFill>
            <a:gsLst>
              <a:gs pos="3200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  <a:gs pos="63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996312" y="1732959"/>
            <a:ext cx="81504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188195" y="1984415"/>
            <a:ext cx="3199944" cy="3625809"/>
          </a:xfrm>
          <a:prstGeom prst="roundRect">
            <a:avLst>
              <a:gd name="adj" fmla="val 293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332498" y="3008885"/>
            <a:ext cx="2911339" cy="2525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建立A/B测试机制，对比使用画像策略与基线策略的效果差异，验证画像有效性。
根据业务反馈持续优化标签逻辑，例如发现“浏览未购买”用户实际对价格不敏感，则调整“价格敏感度”标签的计算规则，形成“构建—应用—反馈—迭代”的闭环。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332498" y="2445774"/>
            <a:ext cx="2901219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效果评估与闭环优化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380646" y="1556088"/>
            <a:ext cx="815043" cy="815406"/>
          </a:xfrm>
          <a:custGeom>
            <a:avLst/>
            <a:gdLst>
              <a:gd name="connsiteX0" fmla="*/ 1297676 w 2163261"/>
              <a:gd name="connsiteY0" fmla="*/ 2086117 h 2164219"/>
              <a:gd name="connsiteX1" fmla="*/ 2085143 w 2163261"/>
              <a:gd name="connsiteY1" fmla="*/ 1298651 h 2164219"/>
              <a:gd name="connsiteX2" fmla="*/ 2162610 w 2163261"/>
              <a:gd name="connsiteY2" fmla="*/ 1120329 h 2164219"/>
              <a:gd name="connsiteX3" fmla="*/ 1831911 w 2163261"/>
              <a:gd name="connsiteY3" fmla="*/ 303629 h 2164219"/>
              <a:gd name="connsiteX4" fmla="*/ 315079 w 2163261"/>
              <a:gd name="connsiteY4" fmla="*/ 319707 h 2164219"/>
              <a:gd name="connsiteX5" fmla="*/ 316906 w 2163261"/>
              <a:gd name="connsiteY5" fmla="*/ 1847502 h 2164219"/>
              <a:gd name="connsiteX6" fmla="*/ 1119354 w 2163261"/>
              <a:gd name="connsiteY6" fmla="*/ 2163585 h 2164219"/>
              <a:gd name="connsiteX7" fmla="*/ 1297676 w 2163261"/>
              <a:gd name="connsiteY7" fmla="*/ 2086117 h 2164219"/>
            </a:gdLst>
            <a:rect l="l" t="t" r="r" b="b"/>
            <a:pathLst>
              <a:path w="2163261" h="2164219">
                <a:moveTo>
                  <a:pt x="1297676" y="2086117"/>
                </a:moveTo>
                <a:lnTo>
                  <a:pt x="2085143" y="1298651"/>
                </a:lnTo>
                <a:cubicBezTo>
                  <a:pt x="2132646" y="1251147"/>
                  <a:pt x="2160052" y="1187200"/>
                  <a:pt x="2162610" y="1120329"/>
                </a:cubicBezTo>
                <a:cubicBezTo>
                  <a:pt x="2172842" y="824709"/>
                  <a:pt x="2062487" y="525801"/>
                  <a:pt x="1831911" y="303629"/>
                </a:cubicBezTo>
                <a:cubicBezTo>
                  <a:pt x="1405108" y="-107461"/>
                  <a:pt x="733112" y="-100153"/>
                  <a:pt x="315079" y="319707"/>
                </a:cubicBezTo>
                <a:cubicBezTo>
                  <a:pt x="-105513" y="742126"/>
                  <a:pt x="-105147" y="1425815"/>
                  <a:pt x="316906" y="1847502"/>
                </a:cubicBezTo>
                <a:cubicBezTo>
                  <a:pt x="537616" y="2068212"/>
                  <a:pt x="829946" y="2173451"/>
                  <a:pt x="1119354" y="2163585"/>
                </a:cubicBezTo>
                <a:cubicBezTo>
                  <a:pt x="1186590" y="2161027"/>
                  <a:pt x="1250172" y="2133621"/>
                  <a:pt x="1297676" y="2086117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375898" y="1551341"/>
            <a:ext cx="824538" cy="824901"/>
          </a:xfrm>
          <a:custGeom>
            <a:avLst/>
            <a:gdLst>
              <a:gd name="connsiteX0" fmla="*/ 1292606 w 2188462"/>
              <a:gd name="connsiteY0" fmla="*/ 2123414 h 2189420"/>
              <a:gd name="connsiteX1" fmla="*/ 2122461 w 2188462"/>
              <a:gd name="connsiteY1" fmla="*/ 1293560 h 2189420"/>
              <a:gd name="connsiteX2" fmla="*/ 2187139 w 2188462"/>
              <a:gd name="connsiteY2" fmla="*/ 1149587 h 2189420"/>
              <a:gd name="connsiteX3" fmla="*/ 1850593 w 2188462"/>
              <a:gd name="connsiteY3" fmla="*/ 304385 h 2189420"/>
              <a:gd name="connsiteX4" fmla="*/ 318779 w 2188462"/>
              <a:gd name="connsiteY4" fmla="*/ 323386 h 2189420"/>
              <a:gd name="connsiteX5" fmla="*/ 320606 w 2188462"/>
              <a:gd name="connsiteY5" fmla="*/ 1869086 h 2189420"/>
              <a:gd name="connsiteX6" fmla="*/ 1148633 w 2188462"/>
              <a:gd name="connsiteY6" fmla="*/ 2188092 h 2189420"/>
              <a:gd name="connsiteX7" fmla="*/ 1292606 w 2188462"/>
              <a:gd name="connsiteY7" fmla="*/ 2123414 h 2189420"/>
            </a:gdLst>
            <a:rect l="l" t="t" r="r" b="b"/>
            <a:pathLst>
              <a:path w="2188462" h="2189420">
                <a:moveTo>
                  <a:pt x="1292606" y="2123414"/>
                </a:moveTo>
                <a:lnTo>
                  <a:pt x="2122461" y="1293560"/>
                </a:lnTo>
                <a:cubicBezTo>
                  <a:pt x="2160829" y="1255191"/>
                  <a:pt x="2184216" y="1203668"/>
                  <a:pt x="2187139" y="1149587"/>
                </a:cubicBezTo>
                <a:cubicBezTo>
                  <a:pt x="2202121" y="844101"/>
                  <a:pt x="2089939" y="533865"/>
                  <a:pt x="1850593" y="304385"/>
                </a:cubicBezTo>
                <a:cubicBezTo>
                  <a:pt x="1418674" y="-108898"/>
                  <a:pt x="740466" y="-100128"/>
                  <a:pt x="318779" y="323386"/>
                </a:cubicBezTo>
                <a:cubicBezTo>
                  <a:pt x="-106928" y="750920"/>
                  <a:pt x="-106198" y="1442283"/>
                  <a:pt x="320606" y="1869086"/>
                </a:cubicBezTo>
                <a:cubicBezTo>
                  <a:pt x="548258" y="2096739"/>
                  <a:pt x="850821" y="2202709"/>
                  <a:pt x="1148633" y="2188092"/>
                </a:cubicBezTo>
                <a:cubicBezTo>
                  <a:pt x="1203080" y="2185535"/>
                  <a:pt x="1254238" y="2162148"/>
                  <a:pt x="1292606" y="2123414"/>
                </a:cubicBezTo>
                <a:close/>
              </a:path>
            </a:pathLst>
          </a:custGeom>
          <a:gradFill>
            <a:gsLst>
              <a:gs pos="3600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3653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847728" y="2053778"/>
            <a:ext cx="312660" cy="312800"/>
          </a:xfrm>
          <a:custGeom>
            <a:avLst/>
            <a:gdLst>
              <a:gd name="connsiteX0" fmla="*/ 308409 w 829854"/>
              <a:gd name="connsiteY0" fmla="*/ 308409 h 830220"/>
              <a:gd name="connsiteX1" fmla="*/ 0 w 829854"/>
              <a:gd name="connsiteY1" fmla="*/ 830220 h 830220"/>
              <a:gd name="connsiteX2" fmla="*/ 829854 w 829854"/>
              <a:gd name="connsiteY2" fmla="*/ 0 h 830220"/>
              <a:gd name="connsiteX3" fmla="*/ 308409 w 829854"/>
              <a:gd name="connsiteY3" fmla="*/ 308409 h 830220"/>
            </a:gdLst>
            <a:rect l="l" t="t" r="r" b="b"/>
            <a:pathLst>
              <a:path w="829854" h="830220">
                <a:moveTo>
                  <a:pt x="308409" y="308409"/>
                </a:moveTo>
                <a:cubicBezTo>
                  <a:pt x="66505" y="550313"/>
                  <a:pt x="124606" y="705614"/>
                  <a:pt x="0" y="830220"/>
                </a:cubicBezTo>
                <a:lnTo>
                  <a:pt x="829854" y="0"/>
                </a:lnTo>
                <a:cubicBezTo>
                  <a:pt x="705614" y="124606"/>
                  <a:pt x="549948" y="66505"/>
                  <a:pt x="308409" y="308409"/>
                </a:cubicBezTo>
                <a:close/>
              </a:path>
            </a:pathLst>
          </a:custGeom>
          <a:gradFill>
            <a:gsLst>
              <a:gs pos="3200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  <a:gs pos="63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36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380646" y="1732959"/>
            <a:ext cx="81504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45781" y="201543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dist="0" blurRad="1651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68033" y="345543"/>
            <a:ext cx="915973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画像应用与持续迭代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1" flipV="0">
            <a:off x="175167" y="345543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264861" y="435543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59771960Z52987369","ReservedCode1":"{\"SecurityData\":{\"Type\":\"TC260PG\",\"Version\":1,\"PubSD\":[{\"Type\":\"DS\",\"AlgID\":\"1.2.156.10197.1.501\",\"TBSData\":{\"Type\":\"LabelMataData\"},\"Signature\":\"30450220334696b723b1e526db4923f4dd698a928b46c5b9626b8e1cc38a3c5383df9e9e022100a68c28f4e30c9dc08aefb0bc8383294b7fabc93c675a43b61f35368d2e34ac12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59771960Z52987369","ReservedCode2":"{\"SecurityData\":{\"Type\":\"TC260PG\",\"Version\":1,\"PubSD\":[{\"Type\":\"DS\",\"AlgID\":\"1.2.156.10197.1.501\",\"TBSData\":{\"Type\":\"LabelMataData\"},\"Signature\":\"3045022063f4c0922bb2cfc8d7d54db3b9d82db1bf2496a77348b85289923b820451d4dc022100b55670b5e75cbc3706b380d63363fbaf0c347fd4799078f41dcc45a324021950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