
<file path=[Content_Types].xml><?xml version="1.0" encoding="utf-8"?>
<Types xmlns="http://schemas.openxmlformats.org/package/2006/content-types">
  <Default Extension="fntdata" ContentType="application/x-fontdata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Layouts/slideLayout1.xml" ContentType="application/vnd.openxmlformats-officedocument.presentationml.slideLayout+xml"/>
  <Override PartName="/ppt/theme/theme1.xml" ContentType="application/vnd.openxmlformats-officedocument.theme+xml"/>
  <Override PartName="/docProps/custom.xml" ContentType="application/vnd.openxmlformats-officedocument.custom-properties+xml"/>
</Types>
</file>

<file path=_rels/.rels><?xml version="1.0" encoding="UTF-8"?>
<Relationships xmlns="http://schemas.openxmlformats.org/package/2006/relationships">
  <Relationship Id="rId1" Type="http://schemas.openxmlformats.org/officeDocument/2006/relationships/officeDocument" Target="ppt/presentation.xml"></Relationship>
  <Relationship Id="rIdCustom" Type="http://schemas.openxmlformats.org/officeDocument/2006/relationships/custom-properties" Target="docProps/custom.xml"></Relationship>
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</p:sldIdLst>
  <p:sldSz cx="12192000" cy="6858000"/>
  <p:notesSz cx="6858000" cy="9144000"/>
  <p:embeddedFontLst>
    <p:embeddedFont>
      <p:font typeface="OPPOSans H"/>
      <p:regular r:id="rId20"/>
    </p:embeddedFont>
    <p:embeddedFont>
      <p:font typeface="Source Han Sans CN Bold"/>
      <p:regular r:id="rId21"/>
    </p:embeddedFont>
    <p:embeddedFont>
      <p:font typeface="Source Han Sans"/>
      <p:regular r:id="rId22"/>
    </p:embeddedFont>
  </p:embeddedFontLst>
</p:presentation>
</file>

<file path=ppt/_rels/presentation.xml.rels><?xml version="1.0" encoding="UTF-8" standalone="yes"?>
<Relationships xmlns="http://schemas.openxmlformats.org/package/2006/relationships">
<Relationship Id="rId1" Type="http://schemas.openxmlformats.org/officeDocument/2006/relationships/theme" Target="theme/theme1.xml"/>
<Relationship Id="rId2" Type="http://schemas.openxmlformats.org/officeDocument/2006/relationships/slideMaster" Target="slideMasters/slideMaster1.xml"/>
<Relationship Id="rId3" Type="http://schemas.openxmlformats.org/officeDocument/2006/relationships/slide" Target="slides/slide1.xml"/>
<Relationship Id="rId4" Type="http://schemas.openxmlformats.org/officeDocument/2006/relationships/slide" Target="slides/slide2.xml"/>
<Relationship Id="rId5" Type="http://schemas.openxmlformats.org/officeDocument/2006/relationships/slide" Target="slides/slide3.xml"/>
<Relationship Id="rId6" Type="http://schemas.openxmlformats.org/officeDocument/2006/relationships/slide" Target="slides/slide4.xml"/>
<Relationship Id="rId7" Type="http://schemas.openxmlformats.org/officeDocument/2006/relationships/slide" Target="slides/slide5.xml"/>
<Relationship Id="rId8" Type="http://schemas.openxmlformats.org/officeDocument/2006/relationships/slide" Target="slides/slide6.xml"/>
<Relationship Id="rId9" Type="http://schemas.openxmlformats.org/officeDocument/2006/relationships/slide" Target="slides/slide7.xml"/>
<Relationship Id="rId10" Type="http://schemas.openxmlformats.org/officeDocument/2006/relationships/slide" Target="slides/slide8.xml"/>
<Relationship Id="rId11" Type="http://schemas.openxmlformats.org/officeDocument/2006/relationships/slide" Target="slides/slide9.xml"/>
<Relationship Id="rId12" Type="http://schemas.openxmlformats.org/officeDocument/2006/relationships/slide" Target="slides/slide10.xml"/>
<Relationship Id="rId13" Type="http://schemas.openxmlformats.org/officeDocument/2006/relationships/slide" Target="slides/slide11.xml"/>
<Relationship Id="rId14" Type="http://schemas.openxmlformats.org/officeDocument/2006/relationships/slide" Target="slides/slide12.xml"/>
<Relationship Id="rId15" Type="http://schemas.openxmlformats.org/officeDocument/2006/relationships/slide" Target="slides/slide13.xml"/>
<Relationship Id="rId16" Type="http://schemas.openxmlformats.org/officeDocument/2006/relationships/slide" Target="slides/slide14.xml"/>
<Relationship Id="rId17" Type="http://schemas.openxmlformats.org/officeDocument/2006/relationships/slide" Target="slides/slide15.xml"/>
<Relationship Id="rId18" Type="http://schemas.openxmlformats.org/officeDocument/2006/relationships/slide" Target="slides/slide16.xml"/>
<Relationship Id="rId19" Type="http://schemas.openxmlformats.org/officeDocument/2006/relationships/slide" Target="slides/slide17.xml"/>
<Relationship Id="rId20" Type="http://schemas.openxmlformats.org/officeDocument/2006/relationships/font" Target="fonts/font1.fntdata"/>
<Relationship Id="rId21" Type="http://schemas.openxmlformats.org/officeDocument/2006/relationships/font" Target="fonts/font2.fntdata"/>
<Relationship Id="rId22" Type="http://schemas.openxmlformats.org/officeDocument/2006/relationships/font" Target="fonts/font3.fntdata"/>
</Relationships>
</file>

<file path=ppt/slideLayouts/_rels/slideLayout1.xml.rels><?xml version="1.0" encoding="UTF-8" standalone="yes"?>
<Relationships xmlns="http://schemas.openxmlformats.org/package/2006/relationships">
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
<Relationship Id="rId1" Type="http://schemas.openxmlformats.org/officeDocument/2006/relationships/theme" Target="../theme/theme1.xml"/>
<Relationship Id="rId2" Type="http://schemas.openxmlformats.org/officeDocument/2006/relationships/slideLayout" Target="../slideLayouts/slideLayout1.xml"/>
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</p:sldLayoutIdLst>
</p:sldMaster>
</file>

<file path=ppt/slides/_rels/slide1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10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11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12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13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14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15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16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17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2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3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4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5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6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7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8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9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0"/>
          <p:cNvSpPr txBox="1"/>
          <p:nvPr/>
        </p:nvSpPr>
        <p:spPr>
          <a:xfrm rot="0" flipH="0" flipV="0">
            <a:off x="1" y="1"/>
            <a:ext cx="12192000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1"/>
          </a:gra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矩形: 圆顶角 8"/>
          <p:cNvSpPr txBox="1"/>
          <p:nvPr/>
        </p:nvSpPr>
        <p:spPr>
          <a:xfrm rot="13440867" flipH="0" flipV="0">
            <a:off x="8948494" y="-2004038"/>
            <a:ext cx="3438744" cy="8736277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1">
                <a:lumMod val="60000"/>
                <a:lumOff val="4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矩形: 圆顶角 1"/>
          <p:cNvSpPr txBox="1"/>
          <p:nvPr/>
        </p:nvSpPr>
        <p:spPr>
          <a:xfrm rot="18840867" flipH="0" flipV="0">
            <a:off x="8444103" y="1981531"/>
            <a:ext cx="3438744" cy="7145639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2">
                <a:lumMod val="60000"/>
                <a:lumOff val="4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矩形: 圆顶角 9"/>
          <p:cNvSpPr txBox="1"/>
          <p:nvPr/>
        </p:nvSpPr>
        <p:spPr>
          <a:xfrm rot="13440867" flipH="0" flipV="0">
            <a:off x="9635987" y="-557837"/>
            <a:ext cx="1776211" cy="6427234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1">
                <a:lumMod val="60000"/>
                <a:lumOff val="40000"/>
                <a:alpha val="10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矩形: 圆顶角 2"/>
          <p:cNvSpPr txBox="1"/>
          <p:nvPr/>
        </p:nvSpPr>
        <p:spPr>
          <a:xfrm rot="18840867" flipH="0" flipV="0">
            <a:off x="9268214" y="2909084"/>
            <a:ext cx="1776211" cy="5257010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2">
                <a:lumMod val="60000"/>
                <a:lumOff val="40000"/>
                <a:alpha val="9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椭圆 33"/>
          <p:cNvSpPr txBox="1"/>
          <p:nvPr/>
        </p:nvSpPr>
        <p:spPr>
          <a:xfrm rot="0" flipH="0" flipV="0">
            <a:off x="8479598" y="3883074"/>
            <a:ext cx="900973" cy="900973"/>
          </a:xfrm>
          <a:prstGeom prst="ellipse">
            <a:avLst/>
          </a:prstGeom>
          <a:solidFill>
            <a:schemeClr val="accent1">
              <a:lumMod val="20000"/>
              <a:lumOff val="80000"/>
              <a:alpha val="10000"/>
            </a:schemeClr>
          </a:soli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椭圆 36"/>
          <p:cNvSpPr txBox="1"/>
          <p:nvPr/>
        </p:nvSpPr>
        <p:spPr>
          <a:xfrm rot="0" flipH="0" flipV="0">
            <a:off x="673774" y="5460597"/>
            <a:ext cx="454519" cy="454519"/>
          </a:xfrm>
          <a:prstGeom prst="ellipse">
            <a:avLst/>
          </a:prstGeom>
          <a:gradFill>
            <a:gsLst>
              <a:gs pos="0">
                <a:schemeClr val="accent2"/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2700000" scaled="0"/>
          </a:gradFill>
          <a:ln w="12700" cap="sq">
            <a:noFill/>
            <a:prstDash val="solid"/>
            <a:miter/>
          </a:ln>
          <a:effectLst>
            <a:outerShdw dist="38100" blurRad="50800" dir="5400000" sx="100000" sy="100000" kx="0" ky="0" algn="t" rotWithShape="0">
              <a:schemeClr val="accent1">
                <a:lumMod val="50000"/>
                <a:alpha val="25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箭头: 右 37"/>
          <p:cNvSpPr txBox="1"/>
          <p:nvPr/>
        </p:nvSpPr>
        <p:spPr>
          <a:xfrm rot="0" flipH="0" flipV="0">
            <a:off x="792373" y="5628352"/>
            <a:ext cx="217321" cy="119009"/>
          </a:xfrm>
          <a:prstGeom prst="rightArrow">
            <a:avLst>
              <a:gd name="adj1" fmla="val 23912"/>
              <a:gd name="adj2" fmla="val 69565"/>
            </a:avLst>
          </a:prstGeom>
          <a:solidFill>
            <a:schemeClr val="bg1"/>
          </a:soli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矩形: 圆角 38"/>
          <p:cNvSpPr txBox="1"/>
          <p:nvPr/>
        </p:nvSpPr>
        <p:spPr>
          <a:xfrm rot="0" flipH="0" flipV="0">
            <a:off x="1128291" y="5460597"/>
            <a:ext cx="5011424" cy="454518"/>
          </a:xfrm>
          <a:prstGeom prst="roundRect">
            <a:avLst>
              <a:gd name="adj" fmla="val 50000"/>
            </a:avLst>
          </a:prstGeom>
          <a:solidFill>
            <a:schemeClr val="bg1">
              <a:alpha val="30000"/>
            </a:schemeClr>
          </a:solidFill>
          <a:ln w="12700" cap="sq">
            <a:noFill/>
            <a:prstDash val="solid"/>
            <a:miter/>
          </a:ln>
          <a:effectLst>
            <a:outerShdw dist="38100" blurRad="50800" dir="5400000" sx="100000" sy="100000" kx="0" ky="0" algn="t" rotWithShape="0">
              <a:schemeClr val="accent1">
                <a:lumMod val="50000"/>
                <a:alpha val="25000"/>
              </a:schemeClr>
            </a:outerShdw>
          </a:effectLst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11"/>
          <p:cNvSpPr txBox="1"/>
          <p:nvPr/>
        </p:nvSpPr>
        <p:spPr>
          <a:xfrm rot="0" flipH="0" flipV="0">
            <a:off x="1395718" y="5533968"/>
            <a:ext cx="1897161" cy="307777"/>
          </a:xfrm>
          <a:prstGeom prst="rect">
            <a:avLst/>
          </a:prstGeom>
          <a:noFill/>
          <a:ln w="15875" cap="sq">
            <a:noFill/>
          </a:ln>
          <a:effectLst/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PPT主讲人：喜传播</a:t>
            </a:r>
            <a:endParaRPr kumimoji="1" lang="zh-CN" altLang="en-US"/>
          </a:p>
        </p:txBody>
      </p:sp>
      <p:sp>
        <p:nvSpPr>
          <p:cNvPr id="12" name="15"/>
          <p:cNvSpPr txBox="1"/>
          <p:nvPr/>
        </p:nvSpPr>
        <p:spPr>
          <a:xfrm rot="0" flipH="0" flipV="0">
            <a:off x="3833413" y="5533968"/>
            <a:ext cx="1897161" cy="307777"/>
          </a:xfrm>
          <a:prstGeom prst="rect">
            <a:avLst/>
          </a:prstGeom>
          <a:noFill/>
          <a:ln w="15875" cap="sq">
            <a:noFill/>
          </a:ln>
          <a:effectLst/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2026.4</a:t>
            </a:r>
            <a:endParaRPr kumimoji="1" lang="zh-CN" altLang="en-US"/>
          </a:p>
        </p:txBody>
      </p:sp>
      <p:cxnSp>
        <p:nvCxnSpPr>
          <p:cNvPr id="13" name="直接连接符 41"/>
          <p:cNvCxnSpPr/>
          <p:nvPr/>
        </p:nvCxnSpPr>
        <p:spPr>
          <a:xfrm rot="0" flipH="0" flipV="0">
            <a:off x="3563146" y="5552032"/>
            <a:ext cx="0" cy="271649"/>
          </a:xfrm>
          <a:prstGeom prst="line">
            <a:avLst/>
          </a:prstGeom>
          <a:noFill/>
          <a:ln w="12700" cap="sq">
            <a:solidFill>
              <a:schemeClr val="bg1"/>
            </a:solidFill>
            <a:prstDash val="solid"/>
            <a:miter/>
          </a:ln>
        </p:spPr>
      </p:cxnSp>
      <p:sp>
        <p:nvSpPr>
          <p:cNvPr id="14" name="任意多边形: 形状 17"/>
          <p:cNvSpPr txBox="1"/>
          <p:nvPr/>
        </p:nvSpPr>
        <p:spPr>
          <a:xfrm rot="0" flipH="0" flipV="0">
            <a:off x="6342320" y="2025802"/>
            <a:ext cx="1126900" cy="887881"/>
          </a:xfrm>
          <a:custGeom>
            <a:avLst/>
            <a:gdLst>
              <a:gd name="csX0" fmla="*/ 563665 w 1126900"/>
              <a:gd name="csY0" fmla="*/ 388921 h 887881"/>
              <a:gd name="csX1" fmla="*/ 618545 w 1126900"/>
              <a:gd name="csY1" fmla="*/ 443839 h 887881"/>
              <a:gd name="csX2" fmla="*/ 563286 w 1126900"/>
              <a:gd name="csY2" fmla="*/ 499060 h 887881"/>
              <a:gd name="csX3" fmla="*/ 508406 w 1126900"/>
              <a:gd name="csY3" fmla="*/ 443460 h 887881"/>
              <a:gd name="csX4" fmla="*/ 563665 w 1126900"/>
              <a:gd name="csY4" fmla="*/ 388921 h 887881"/>
              <a:gd name="csX5" fmla="*/ 344524 w 1126900"/>
              <a:gd name="csY5" fmla="*/ 388921 h 887881"/>
              <a:gd name="csX6" fmla="*/ 399821 w 1126900"/>
              <a:gd name="csY6" fmla="*/ 444332 h 887881"/>
              <a:gd name="csX7" fmla="*/ 344562 w 1126900"/>
              <a:gd name="csY7" fmla="*/ 499060 h 887881"/>
              <a:gd name="csX8" fmla="*/ 344524 w 1126900"/>
              <a:gd name="csY8" fmla="*/ 499060 h 887881"/>
              <a:gd name="csX9" fmla="*/ 289303 w 1126900"/>
              <a:gd name="csY9" fmla="*/ 443650 h 887881"/>
              <a:gd name="csX10" fmla="*/ 344524 w 1126900"/>
              <a:gd name="csY10" fmla="*/ 388921 h 887881"/>
              <a:gd name="csX11" fmla="*/ 785837 w 1126900"/>
              <a:gd name="csY11" fmla="*/ 388769 h 887881"/>
              <a:gd name="csX12" fmla="*/ 837611 w 1126900"/>
              <a:gd name="csY12" fmla="*/ 444937 h 887881"/>
              <a:gd name="csX13" fmla="*/ 778262 w 1126900"/>
              <a:gd name="csY13" fmla="*/ 499136 h 887881"/>
              <a:gd name="csX14" fmla="*/ 727207 w 1126900"/>
              <a:gd name="csY14" fmla="*/ 441604 h 887881"/>
              <a:gd name="csX15" fmla="*/ 785837 w 1126900"/>
              <a:gd name="csY15" fmla="*/ 388769 h 887881"/>
              <a:gd name="csX16" fmla="*/ 594117 w 1126900"/>
              <a:gd name="csY16" fmla="*/ 48733 h 887881"/>
              <a:gd name="csX17" fmla="*/ 453906 w 1126900"/>
              <a:gd name="csY17" fmla="*/ 57936 h 887881"/>
              <a:gd name="csX18" fmla="*/ 268056 w 1126900"/>
              <a:gd name="csY18" fmla="*/ 123269 h 887881"/>
              <a:gd name="csX19" fmla="*/ 97810 w 1126900"/>
              <a:gd name="csY19" fmla="*/ 287228 h 887881"/>
              <a:gd name="csX20" fmla="*/ 66526 w 1126900"/>
              <a:gd name="csY20" fmla="*/ 524928 h 887881"/>
              <a:gd name="csX21" fmla="*/ 96031 w 1126900"/>
              <a:gd name="csY21" fmla="*/ 595374 h 887881"/>
              <a:gd name="csX22" fmla="*/ 111748 w 1126900"/>
              <a:gd name="csY22" fmla="*/ 657375 h 887881"/>
              <a:gd name="csX23" fmla="*/ 94250 w 1126900"/>
              <a:gd name="csY23" fmla="*/ 738767 h 887881"/>
              <a:gd name="csX24" fmla="*/ 65693 w 1126900"/>
              <a:gd name="csY24" fmla="*/ 811106 h 887881"/>
              <a:gd name="csX25" fmla="*/ 65731 w 1126900"/>
              <a:gd name="csY25" fmla="*/ 811031 h 887881"/>
              <a:gd name="csX26" fmla="*/ 77434 w 1126900"/>
              <a:gd name="csY26" fmla="*/ 803721 h 887881"/>
              <a:gd name="csX27" fmla="*/ 169431 w 1126900"/>
              <a:gd name="csY27" fmla="*/ 759257 h 887881"/>
              <a:gd name="csX28" fmla="*/ 266086 w 1126900"/>
              <a:gd name="csY28" fmla="*/ 763612 h 887881"/>
              <a:gd name="csX29" fmla="*/ 322481 w 1126900"/>
              <a:gd name="csY29" fmla="*/ 788875 h 887881"/>
              <a:gd name="csX30" fmla="*/ 572036 w 1126900"/>
              <a:gd name="csY30" fmla="*/ 839967 h 887881"/>
              <a:gd name="csX31" fmla="*/ 680508 w 1126900"/>
              <a:gd name="csY31" fmla="*/ 830157 h 887881"/>
              <a:gd name="csX32" fmla="*/ 903513 w 1126900"/>
              <a:gd name="csY32" fmla="*/ 742100 h 887881"/>
              <a:gd name="csX33" fmla="*/ 1049291 w 1126900"/>
              <a:gd name="csY33" fmla="*/ 576778 h 887881"/>
              <a:gd name="csX34" fmla="*/ 1073000 w 1126900"/>
              <a:gd name="csY34" fmla="*/ 383997 h 887881"/>
              <a:gd name="csX35" fmla="*/ 974679 w 1126900"/>
              <a:gd name="csY35" fmla="*/ 204700 h 887881"/>
              <a:gd name="csX36" fmla="*/ 789549 w 1126900"/>
              <a:gd name="csY36" fmla="*/ 87440 h 887881"/>
              <a:gd name="csX37" fmla="*/ 594117 w 1126900"/>
              <a:gd name="csY37" fmla="*/ 48733 h 887881"/>
              <a:gd name="csX38" fmla="*/ 529115 w 1126900"/>
              <a:gd name="csY38" fmla="*/ 1073 h 887881"/>
              <a:gd name="csX39" fmla="*/ 613887 w 1126900"/>
              <a:gd name="csY39" fmla="*/ 1541 h 887881"/>
              <a:gd name="csX40" fmla="*/ 863745 w 1126900"/>
              <a:gd name="csY40" fmla="*/ 67178 h 887881"/>
              <a:gd name="csX41" fmla="*/ 1041716 w 1126900"/>
              <a:gd name="csY41" fmla="*/ 208108 h 887881"/>
              <a:gd name="csX42" fmla="*/ 1123487 w 1126900"/>
              <a:gd name="csY42" fmla="*/ 395208 h 887881"/>
              <a:gd name="csX43" fmla="*/ 1072849 w 1126900"/>
              <a:gd name="csY43" fmla="*/ 634650 h 887881"/>
              <a:gd name="csX44" fmla="*/ 908020 w 1126900"/>
              <a:gd name="csY44" fmla="*/ 796260 h 887881"/>
              <a:gd name="csX45" fmla="*/ 681606 w 1126900"/>
              <a:gd name="csY45" fmla="*/ 878523 h 887881"/>
              <a:gd name="csX46" fmla="*/ 580482 w 1126900"/>
              <a:gd name="csY46" fmla="*/ 887840 h 887881"/>
              <a:gd name="csX47" fmla="*/ 580520 w 1126900"/>
              <a:gd name="csY47" fmla="*/ 887878 h 887881"/>
              <a:gd name="csX48" fmla="*/ 299567 w 1126900"/>
              <a:gd name="csY48" fmla="*/ 831445 h 887881"/>
              <a:gd name="csX49" fmla="*/ 253436 w 1126900"/>
              <a:gd name="csY49" fmla="*/ 810690 h 887881"/>
              <a:gd name="csX50" fmla="*/ 180604 w 1126900"/>
              <a:gd name="csY50" fmla="*/ 805880 h 887881"/>
              <a:gd name="csX51" fmla="*/ 87471 w 1126900"/>
              <a:gd name="csY51" fmla="*/ 854586 h 887881"/>
              <a:gd name="csX52" fmla="*/ 56414 w 1126900"/>
              <a:gd name="csY52" fmla="*/ 876516 h 887881"/>
              <a:gd name="csX53" fmla="*/ 13957 w 1126900"/>
              <a:gd name="csY53" fmla="*/ 876629 h 887881"/>
              <a:gd name="csX54" fmla="*/ 2860 w 1126900"/>
              <a:gd name="csY54" fmla="*/ 835043 h 887881"/>
              <a:gd name="csX55" fmla="*/ 45051 w 1126900"/>
              <a:gd name="csY55" fmla="*/ 733085 h 887881"/>
              <a:gd name="csX56" fmla="*/ 61489 w 1126900"/>
              <a:gd name="csY56" fmla="*/ 675138 h 887881"/>
              <a:gd name="csX57" fmla="*/ 50922 w 1126900"/>
              <a:gd name="csY57" fmla="*/ 612228 h 887881"/>
              <a:gd name="csX58" fmla="*/ 15812 w 1126900"/>
              <a:gd name="csY58" fmla="*/ 519209 h 887881"/>
              <a:gd name="csX59" fmla="*/ 40658 w 1126900"/>
              <a:gd name="csY59" fmla="*/ 293818 h 887881"/>
              <a:gd name="csX60" fmla="*/ 202495 w 1126900"/>
              <a:gd name="csY60" fmla="*/ 107362 h 887881"/>
              <a:gd name="csX61" fmla="*/ 444853 w 1126900"/>
              <a:gd name="csY61" fmla="*/ 10858 h 887881"/>
              <a:gd name="csX62" fmla="*/ 529115 w 1126900"/>
              <a:gd name="csY62" fmla="*/ 1073 h 887881"/>
            </a:gdLst>
            <a:rect l="l" t="t" r="r" b="b"/>
            <a:pathLst>
              <a:path w="1126900" h="887881">
                <a:moveTo>
                  <a:pt x="563665" y="388921"/>
                </a:moveTo>
                <a:cubicBezTo>
                  <a:pt x="594343" y="388921"/>
                  <a:pt x="618507" y="413161"/>
                  <a:pt x="618545" y="443839"/>
                </a:cubicBezTo>
                <a:cubicBezTo>
                  <a:pt x="618583" y="474896"/>
                  <a:pt x="594381" y="499098"/>
                  <a:pt x="563286" y="499060"/>
                </a:cubicBezTo>
                <a:cubicBezTo>
                  <a:pt x="532343" y="499060"/>
                  <a:pt x="508292" y="474669"/>
                  <a:pt x="508406" y="443460"/>
                </a:cubicBezTo>
                <a:cubicBezTo>
                  <a:pt x="508520" y="412896"/>
                  <a:pt x="532835" y="388921"/>
                  <a:pt x="563665" y="388921"/>
                </a:cubicBezTo>
                <a:close/>
                <a:moveTo>
                  <a:pt x="344524" y="388921"/>
                </a:moveTo>
                <a:cubicBezTo>
                  <a:pt x="375164" y="388921"/>
                  <a:pt x="399896" y="413691"/>
                  <a:pt x="399821" y="444332"/>
                </a:cubicBezTo>
                <a:cubicBezTo>
                  <a:pt x="399745" y="474480"/>
                  <a:pt x="374899" y="499060"/>
                  <a:pt x="344562" y="499060"/>
                </a:cubicBezTo>
                <a:lnTo>
                  <a:pt x="344524" y="499060"/>
                </a:lnTo>
                <a:cubicBezTo>
                  <a:pt x="313542" y="499060"/>
                  <a:pt x="289038" y="474442"/>
                  <a:pt x="289303" y="443650"/>
                </a:cubicBezTo>
                <a:cubicBezTo>
                  <a:pt x="289568" y="412972"/>
                  <a:pt x="313808" y="388959"/>
                  <a:pt x="344524" y="388921"/>
                </a:cubicBezTo>
                <a:close/>
                <a:moveTo>
                  <a:pt x="785837" y="388769"/>
                </a:moveTo>
                <a:cubicBezTo>
                  <a:pt x="814318" y="390209"/>
                  <a:pt x="838369" y="415546"/>
                  <a:pt x="837611" y="444937"/>
                </a:cubicBezTo>
                <a:cubicBezTo>
                  <a:pt x="837422" y="474820"/>
                  <a:pt x="811894" y="500954"/>
                  <a:pt x="778262" y="499136"/>
                </a:cubicBezTo>
                <a:cubicBezTo>
                  <a:pt x="750083" y="497621"/>
                  <a:pt x="725843" y="471412"/>
                  <a:pt x="727207" y="441604"/>
                </a:cubicBezTo>
                <a:cubicBezTo>
                  <a:pt x="728684" y="409752"/>
                  <a:pt x="755802" y="387254"/>
                  <a:pt x="785837" y="388769"/>
                </a:cubicBezTo>
                <a:close/>
                <a:moveTo>
                  <a:pt x="594117" y="48733"/>
                </a:moveTo>
                <a:cubicBezTo>
                  <a:pt x="546963" y="46763"/>
                  <a:pt x="500264" y="49831"/>
                  <a:pt x="453906" y="57936"/>
                </a:cubicBezTo>
                <a:cubicBezTo>
                  <a:pt x="388421" y="69412"/>
                  <a:pt x="326193" y="90508"/>
                  <a:pt x="268056" y="123269"/>
                </a:cubicBezTo>
                <a:cubicBezTo>
                  <a:pt x="197117" y="163227"/>
                  <a:pt x="137919" y="215494"/>
                  <a:pt x="97810" y="287228"/>
                </a:cubicBezTo>
                <a:cubicBezTo>
                  <a:pt x="55921" y="362143"/>
                  <a:pt x="44862" y="441377"/>
                  <a:pt x="66526" y="524928"/>
                </a:cubicBezTo>
                <a:cubicBezTo>
                  <a:pt x="73003" y="549925"/>
                  <a:pt x="84668" y="572498"/>
                  <a:pt x="96031" y="595374"/>
                </a:cubicBezTo>
                <a:cubicBezTo>
                  <a:pt x="105726" y="614842"/>
                  <a:pt x="112771" y="635218"/>
                  <a:pt x="111748" y="657375"/>
                </a:cubicBezTo>
                <a:cubicBezTo>
                  <a:pt x="110461" y="685439"/>
                  <a:pt x="104173" y="712557"/>
                  <a:pt x="94250" y="738767"/>
                </a:cubicBezTo>
                <a:cubicBezTo>
                  <a:pt x="85236" y="762589"/>
                  <a:pt x="75578" y="786109"/>
                  <a:pt x="65693" y="811106"/>
                </a:cubicBezTo>
                <a:lnTo>
                  <a:pt x="65731" y="811031"/>
                </a:lnTo>
                <a:cubicBezTo>
                  <a:pt x="70276" y="808190"/>
                  <a:pt x="73874" y="805956"/>
                  <a:pt x="77434" y="803721"/>
                </a:cubicBezTo>
                <a:cubicBezTo>
                  <a:pt x="106370" y="785314"/>
                  <a:pt x="136215" y="768763"/>
                  <a:pt x="169431" y="759257"/>
                </a:cubicBezTo>
                <a:cubicBezTo>
                  <a:pt x="202079" y="749901"/>
                  <a:pt x="234386" y="748652"/>
                  <a:pt x="266086" y="763612"/>
                </a:cubicBezTo>
                <a:cubicBezTo>
                  <a:pt x="284721" y="772399"/>
                  <a:pt x="303468" y="780997"/>
                  <a:pt x="322481" y="788875"/>
                </a:cubicBezTo>
                <a:cubicBezTo>
                  <a:pt x="402321" y="822052"/>
                  <a:pt x="485265" y="840497"/>
                  <a:pt x="572036" y="839967"/>
                </a:cubicBezTo>
                <a:cubicBezTo>
                  <a:pt x="608433" y="839740"/>
                  <a:pt x="644679" y="836596"/>
                  <a:pt x="680508" y="830157"/>
                </a:cubicBezTo>
                <a:cubicBezTo>
                  <a:pt x="760688" y="815727"/>
                  <a:pt x="835756" y="787966"/>
                  <a:pt x="903513" y="742100"/>
                </a:cubicBezTo>
                <a:cubicBezTo>
                  <a:pt x="966308" y="699604"/>
                  <a:pt x="1017060" y="646202"/>
                  <a:pt x="1049291" y="576778"/>
                </a:cubicBezTo>
                <a:cubicBezTo>
                  <a:pt x="1077887" y="515156"/>
                  <a:pt x="1086067" y="450770"/>
                  <a:pt x="1073000" y="383997"/>
                </a:cubicBezTo>
                <a:cubicBezTo>
                  <a:pt x="1059290" y="313853"/>
                  <a:pt x="1024219" y="255148"/>
                  <a:pt x="974679" y="204700"/>
                </a:cubicBezTo>
                <a:cubicBezTo>
                  <a:pt x="922185" y="151259"/>
                  <a:pt x="859389" y="113574"/>
                  <a:pt x="789549" y="87440"/>
                </a:cubicBezTo>
                <a:cubicBezTo>
                  <a:pt x="726563" y="63882"/>
                  <a:pt x="661343" y="51536"/>
                  <a:pt x="594117" y="48733"/>
                </a:cubicBezTo>
                <a:close/>
                <a:moveTo>
                  <a:pt x="529115" y="1073"/>
                </a:moveTo>
                <a:cubicBezTo>
                  <a:pt x="557284" y="-494"/>
                  <a:pt x="585538" y="-352"/>
                  <a:pt x="613887" y="1541"/>
                </a:cubicBezTo>
                <a:cubicBezTo>
                  <a:pt x="701339" y="7412"/>
                  <a:pt x="785042" y="28053"/>
                  <a:pt x="863745" y="67178"/>
                </a:cubicBezTo>
                <a:cubicBezTo>
                  <a:pt x="932941" y="101605"/>
                  <a:pt x="993578" y="147131"/>
                  <a:pt x="1041716" y="208108"/>
                </a:cubicBezTo>
                <a:cubicBezTo>
                  <a:pt x="1085234" y="263253"/>
                  <a:pt x="1114057" y="325026"/>
                  <a:pt x="1123487" y="395208"/>
                </a:cubicBezTo>
                <a:cubicBezTo>
                  <a:pt x="1135039" y="481031"/>
                  <a:pt x="1117048" y="560681"/>
                  <a:pt x="1072849" y="634650"/>
                </a:cubicBezTo>
                <a:cubicBezTo>
                  <a:pt x="1032097" y="702899"/>
                  <a:pt x="975398" y="755166"/>
                  <a:pt x="908020" y="796260"/>
                </a:cubicBezTo>
                <a:cubicBezTo>
                  <a:pt x="838142" y="838906"/>
                  <a:pt x="762317" y="865343"/>
                  <a:pt x="681606" y="878523"/>
                </a:cubicBezTo>
                <a:cubicBezTo>
                  <a:pt x="644224" y="884621"/>
                  <a:pt x="606615" y="887348"/>
                  <a:pt x="580482" y="887840"/>
                </a:cubicBezTo>
                <a:lnTo>
                  <a:pt x="580520" y="887878"/>
                </a:lnTo>
                <a:cubicBezTo>
                  <a:pt x="475077" y="888181"/>
                  <a:pt x="385732" y="867464"/>
                  <a:pt x="299567" y="831445"/>
                </a:cubicBezTo>
                <a:cubicBezTo>
                  <a:pt x="284001" y="824931"/>
                  <a:pt x="268207" y="818720"/>
                  <a:pt x="253436" y="810690"/>
                </a:cubicBezTo>
                <a:cubicBezTo>
                  <a:pt x="229613" y="797699"/>
                  <a:pt x="205525" y="798116"/>
                  <a:pt x="180604" y="805880"/>
                </a:cubicBezTo>
                <a:cubicBezTo>
                  <a:pt x="146593" y="816447"/>
                  <a:pt x="116748" y="835005"/>
                  <a:pt x="87471" y="854586"/>
                </a:cubicBezTo>
                <a:cubicBezTo>
                  <a:pt x="76942" y="861631"/>
                  <a:pt x="66716" y="869130"/>
                  <a:pt x="56414" y="876516"/>
                </a:cubicBezTo>
                <a:cubicBezTo>
                  <a:pt x="42703" y="886287"/>
                  <a:pt x="26606" y="886363"/>
                  <a:pt x="13957" y="876629"/>
                </a:cubicBezTo>
                <a:cubicBezTo>
                  <a:pt x="1079" y="866744"/>
                  <a:pt x="-3542" y="850534"/>
                  <a:pt x="2860" y="835043"/>
                </a:cubicBezTo>
                <a:cubicBezTo>
                  <a:pt x="16873" y="801032"/>
                  <a:pt x="31947" y="767437"/>
                  <a:pt x="45051" y="733085"/>
                </a:cubicBezTo>
                <a:cubicBezTo>
                  <a:pt x="52172" y="714375"/>
                  <a:pt x="56565" y="694605"/>
                  <a:pt x="61489" y="675138"/>
                </a:cubicBezTo>
                <a:cubicBezTo>
                  <a:pt x="67132" y="652792"/>
                  <a:pt x="61830" y="631923"/>
                  <a:pt x="50922" y="612228"/>
                </a:cubicBezTo>
                <a:cubicBezTo>
                  <a:pt x="34712" y="582913"/>
                  <a:pt x="22668" y="552084"/>
                  <a:pt x="15812" y="519209"/>
                </a:cubicBezTo>
                <a:cubicBezTo>
                  <a:pt x="-398" y="441301"/>
                  <a:pt x="7897" y="366120"/>
                  <a:pt x="40658" y="293818"/>
                </a:cubicBezTo>
                <a:cubicBezTo>
                  <a:pt x="76071" y="215683"/>
                  <a:pt x="132276" y="155311"/>
                  <a:pt x="202495" y="107362"/>
                </a:cubicBezTo>
                <a:cubicBezTo>
                  <a:pt x="276047" y="57179"/>
                  <a:pt x="357364" y="26273"/>
                  <a:pt x="444853" y="10858"/>
                </a:cubicBezTo>
                <a:cubicBezTo>
                  <a:pt x="472862" y="5916"/>
                  <a:pt x="500946" y="2640"/>
                  <a:pt x="529115" y="1073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 w="9525" cap="flat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4"/>
          <p:cNvSpPr txBox="1"/>
          <p:nvPr/>
        </p:nvSpPr>
        <p:spPr>
          <a:xfrm rot="0" flipH="0" flipV="0">
            <a:off x="584200" y="924827"/>
            <a:ext cx="5885467" cy="268909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47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从"买量"到"经营用户资产"的实战升级</a:t>
            </a:r>
            <a:endParaRPr kumimoji="1" lang="zh-CN" altLang="en-US"/>
          </a:p>
        </p:txBody>
      </p:sp>
      <p:sp>
        <p:nvSpPr>
          <p:cNvPr id="16" name="矩形 8"/>
          <p:cNvSpPr txBox="1"/>
          <p:nvPr/>
        </p:nvSpPr>
        <p:spPr>
          <a:xfrm rot="0" flipH="0" flipV="0">
            <a:off x="658956" y="3725844"/>
            <a:ext cx="5743288" cy="77610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10000"/>
              </a:lnSpc>
            </a:pPr>
            <a:r>
              <a:rPr kumimoji="1" lang="en-US" altLang="zh-CN" sz="2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2026电子商务营销指南</a:t>
            </a:r>
            <a:endParaRPr kumimoji="1" lang="zh-CN" altLang="en-US"/>
          </a:p>
        </p:txBody>
      </p:sp>
    </p:spTree>
  </p:cSld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0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1"/>
          </a:gra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矩形: 圆顶角 16"/>
          <p:cNvSpPr txBox="1"/>
          <p:nvPr/>
        </p:nvSpPr>
        <p:spPr>
          <a:xfrm rot="13440867" flipH="0" flipV="0">
            <a:off x="8919466" y="996661"/>
            <a:ext cx="3438744" cy="8736277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2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矩形: 圆顶角 17"/>
          <p:cNvSpPr txBox="1"/>
          <p:nvPr/>
        </p:nvSpPr>
        <p:spPr>
          <a:xfrm rot="13440867" flipH="0" flipV="0">
            <a:off x="9606959" y="2442862"/>
            <a:ext cx="1776211" cy="6427234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2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矩形: 圆顶角 19"/>
          <p:cNvSpPr txBox="1"/>
          <p:nvPr/>
        </p:nvSpPr>
        <p:spPr>
          <a:xfrm rot="2759133" flipH="1" flipV="0">
            <a:off x="-896084" y="-1461258"/>
            <a:ext cx="4229853" cy="8789548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1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矩形: 圆顶角 20"/>
          <p:cNvSpPr txBox="1"/>
          <p:nvPr/>
        </p:nvSpPr>
        <p:spPr>
          <a:xfrm rot="2759133" flipH="1" flipV="0">
            <a:off x="135223" y="-320314"/>
            <a:ext cx="2184842" cy="6466425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1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矩形: 圆顶角 1"/>
          <p:cNvSpPr txBox="1"/>
          <p:nvPr/>
        </p:nvSpPr>
        <p:spPr>
          <a:xfrm rot="2759133" flipH="1" flipV="0">
            <a:off x="-6941" y="3694190"/>
            <a:ext cx="2220606" cy="4614374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2">
                <a:lumMod val="60000"/>
                <a:lumOff val="4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矩形: 圆顶角 2"/>
          <p:cNvSpPr txBox="1"/>
          <p:nvPr/>
        </p:nvSpPr>
        <p:spPr>
          <a:xfrm rot="2759133" flipH="1" flipV="0">
            <a:off x="534479" y="4293167"/>
            <a:ext cx="1147007" cy="3394771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2">
                <a:lumMod val="60000"/>
                <a:lumOff val="40000"/>
                <a:alpha val="9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矩形: 圆顶角 4"/>
          <p:cNvSpPr txBox="1"/>
          <p:nvPr/>
        </p:nvSpPr>
        <p:spPr>
          <a:xfrm rot="13440867" flipH="0" flipV="0">
            <a:off x="10540353" y="-1159021"/>
            <a:ext cx="2220606" cy="5641545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1">
                <a:lumMod val="60000"/>
                <a:lumOff val="40000"/>
                <a:alpha val="10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矩形: 圆顶角 5"/>
          <p:cNvSpPr txBox="1"/>
          <p:nvPr/>
        </p:nvSpPr>
        <p:spPr>
          <a:xfrm rot="13440867" flipH="0" flipV="0">
            <a:off x="10984309" y="-225121"/>
            <a:ext cx="1147007" cy="4150456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1">
                <a:lumMod val="60000"/>
                <a:lumOff val="40000"/>
                <a:alpha val="10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矩形: 圆角 7"/>
          <p:cNvSpPr txBox="1"/>
          <p:nvPr/>
        </p:nvSpPr>
        <p:spPr>
          <a:xfrm rot="0" flipH="0" flipV="0">
            <a:off x="2315598" y="1727200"/>
            <a:ext cx="7560805" cy="4275951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爱设计-4"/>
          <p:cNvSpPr txBox="1"/>
          <p:nvPr/>
        </p:nvSpPr>
        <p:spPr>
          <a:xfrm rot="0" flipH="0" flipV="0">
            <a:off x="4942404" y="742847"/>
            <a:ext cx="2307193" cy="329143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b"/>
          <a:lstStyle/>
          <a:p>
            <a:pPr algn="ctr">
              <a:lnSpc>
                <a:spcPct val="110000"/>
              </a:lnSpc>
            </a:pPr>
            <a:r>
              <a:rPr kumimoji="1" lang="en-US" altLang="zh-CN" sz="115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03</a:t>
            </a:r>
            <a:endParaRPr kumimoji="1" lang="zh-CN" altLang="en-US"/>
          </a:p>
        </p:txBody>
      </p:sp>
      <p:sp>
        <p:nvSpPr>
          <p:cNvPr id="13" name="矩形 8"/>
          <p:cNvSpPr txBox="1"/>
          <p:nvPr/>
        </p:nvSpPr>
        <p:spPr>
          <a:xfrm rot="0" flipH="0" flipV="0">
            <a:off x="3224356" y="3789344"/>
            <a:ext cx="5743288" cy="194450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10000"/>
              </a:lnSpc>
            </a:pPr>
            <a:r>
              <a:rPr kumimoji="1" lang="en-US" altLang="zh-CN" sz="3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构建可持续的用户经营策略</a:t>
            </a:r>
            <a:endParaRPr kumimoji="1" lang="zh-CN" altLang="en-US"/>
          </a:p>
        </p:txBody>
      </p:sp>
    </p:spTree>
  </p:cSld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2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 w="12700" cap="sq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0" flipH="0" flipV="0">
            <a:off x="1385304" y="1482727"/>
            <a:ext cx="2077452" cy="2077452"/>
          </a:xfrm>
          <a:prstGeom prst="blockArc">
            <a:avLst>
              <a:gd name="adj1" fmla="val 10800000"/>
              <a:gd name="adj2" fmla="val 21391382"/>
              <a:gd name="adj3" fmla="val 11802"/>
            </a:avLst>
          </a:prstGeom>
          <a:solidFill>
            <a:schemeClr val="bg1"/>
          </a:solidFill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0" flipH="0" flipV="0">
            <a:off x="1730209" y="1827633"/>
            <a:ext cx="1387642" cy="1387640"/>
          </a:xfrm>
          <a:prstGeom prst="flowChartConnector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rot="0" flipH="0" flipV="0">
            <a:off x="841442" y="4113217"/>
            <a:ext cx="3165175" cy="1512807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通过行为数据、消费能力、活跃度等维度对用户进行精细化分层，并构建动态更新的标签体系，为后续个性化运营提供基础支撑。</a:t>
            </a: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rot="0" flipH="0" flipV="0">
            <a:off x="841442" y="3209421"/>
            <a:ext cx="3165175" cy="757248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b"/>
          <a:lstStyle/>
          <a:p>
            <a:pPr algn="ctr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用户分层与标签体系建设</a:t>
            </a: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rot="0" flipH="0" flipV="0">
            <a:off x="4507062" y="4113217"/>
            <a:ext cx="3165175" cy="1512807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明确用户从引入、成长、成熟到流失各阶段的关键指标，设计对应的触发式干预策略，如新客引导、沉睡唤醒、高价值用户专属权益等。</a:t>
            </a: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rot="0" flipH="0" flipV="0">
            <a:off x="4507062" y="3209421"/>
            <a:ext cx="3165175" cy="757248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b"/>
          <a:lstStyle/>
          <a:p>
            <a:pPr algn="ctr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C6AB6A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生命周期阶段识别与干预机制</a:t>
            </a: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 rot="0" flipH="0" flipV="0">
            <a:off x="8172683" y="4113217"/>
            <a:ext cx="3165175" cy="1512807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基于用户路径分析工具（如漏斗、热力图、事件流）持续优化关键触点体验，缩短转化路径，提升整体LTV（用户生命周期价值）。</a:t>
            </a: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rot="0" flipH="0" flipV="0">
            <a:off x="8172683" y="3209421"/>
            <a:ext cx="3165175" cy="757248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b"/>
          <a:lstStyle/>
          <a:p>
            <a:pPr algn="ctr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数据驱动的用户旅程优化</a:t>
            </a: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rot="0" flipH="0" flipV="0">
            <a:off x="1779502" y="1876926"/>
            <a:ext cx="1289056" cy="1289054"/>
          </a:xfrm>
          <a:prstGeom prst="flowChartConnector">
            <a:avLst/>
          </a:prstGeom>
          <a:solidFill>
            <a:schemeClr val="accent1"/>
          </a:solidFill>
          <a:ln w="9525" cap="sq">
            <a:solidFill>
              <a:schemeClr val="bg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 rot="0" flipH="0" flipV="0">
            <a:off x="2239176" y="2336599"/>
            <a:ext cx="369709" cy="369709"/>
          </a:xfrm>
          <a:custGeom>
            <a:avLst/>
            <a:gdLst>
              <a:gd name="connsiteX0" fmla="*/ 457070 w 720001"/>
              <a:gd name="connsiteY0" fmla="*/ 57166 h 720001"/>
              <a:gd name="connsiteX1" fmla="*/ 457070 w 720001"/>
              <a:gd name="connsiteY1" fmla="*/ 263017 h 720001"/>
              <a:gd name="connsiteX2" fmla="*/ 662921 w 720001"/>
              <a:gd name="connsiteY2" fmla="*/ 263017 h 720001"/>
              <a:gd name="connsiteX3" fmla="*/ 647393 w 720001"/>
              <a:gd name="connsiteY3" fmla="*/ 212704 h 720001"/>
              <a:gd name="connsiteX4" fmla="*/ 591008 w 720001"/>
              <a:gd name="connsiteY4" fmla="*/ 129079 h 720001"/>
              <a:gd name="connsiteX5" fmla="*/ 507383 w 720001"/>
              <a:gd name="connsiteY5" fmla="*/ 72694 h 720001"/>
              <a:gd name="connsiteX6" fmla="*/ 457070 w 720001"/>
              <a:gd name="connsiteY6" fmla="*/ 57166 h 720001"/>
              <a:gd name="connsiteX7" fmla="*/ 307952 w 720001"/>
              <a:gd name="connsiteY7" fmla="*/ 56386 h 720001"/>
              <a:gd name="connsiteX8" fmla="*/ 240115 w 720001"/>
              <a:gd name="connsiteY8" fmla="*/ 76251 h 720001"/>
              <a:gd name="connsiteX9" fmla="*/ 142092 w 720001"/>
              <a:gd name="connsiteY9" fmla="*/ 142179 h 720001"/>
              <a:gd name="connsiteX10" fmla="*/ 76077 w 720001"/>
              <a:gd name="connsiteY10" fmla="*/ 240116 h 720001"/>
              <a:gd name="connsiteX11" fmla="*/ 51874 w 720001"/>
              <a:gd name="connsiteY11" fmla="*/ 360000 h 720001"/>
              <a:gd name="connsiteX12" fmla="*/ 76077 w 720001"/>
              <a:gd name="connsiteY12" fmla="*/ 479885 h 720001"/>
              <a:gd name="connsiteX13" fmla="*/ 142092 w 720001"/>
              <a:gd name="connsiteY13" fmla="*/ 577822 h 720001"/>
              <a:gd name="connsiteX14" fmla="*/ 240029 w 720001"/>
              <a:gd name="connsiteY14" fmla="*/ 643837 h 720001"/>
              <a:gd name="connsiteX15" fmla="*/ 359913 w 720001"/>
              <a:gd name="connsiteY15" fmla="*/ 668039 h 720001"/>
              <a:gd name="connsiteX16" fmla="*/ 479798 w 720001"/>
              <a:gd name="connsiteY16" fmla="*/ 643837 h 720001"/>
              <a:gd name="connsiteX17" fmla="*/ 577735 w 720001"/>
              <a:gd name="connsiteY17" fmla="*/ 577822 h 720001"/>
              <a:gd name="connsiteX18" fmla="*/ 643750 w 720001"/>
              <a:gd name="connsiteY18" fmla="*/ 479885 h 720001"/>
              <a:gd name="connsiteX19" fmla="*/ 663615 w 720001"/>
              <a:gd name="connsiteY19" fmla="*/ 412049 h 720001"/>
              <a:gd name="connsiteX20" fmla="*/ 360000 w 720001"/>
              <a:gd name="connsiteY20" fmla="*/ 412049 h 720001"/>
              <a:gd name="connsiteX21" fmla="*/ 307952 w 720001"/>
              <a:gd name="connsiteY21" fmla="*/ 360000 h 720001"/>
              <a:gd name="connsiteX22" fmla="*/ 405022 w 720001"/>
              <a:gd name="connsiteY22" fmla="*/ 0 h 720001"/>
              <a:gd name="connsiteX23" fmla="*/ 720001 w 720001"/>
              <a:gd name="connsiteY23" fmla="*/ 314979 h 720001"/>
              <a:gd name="connsiteX24" fmla="*/ 405022 w 720001"/>
              <a:gd name="connsiteY24" fmla="*/ 314979 h 720001"/>
              <a:gd name="connsiteX25" fmla="*/ 360000 w 720001"/>
              <a:gd name="connsiteY25" fmla="*/ 0 h 720001"/>
              <a:gd name="connsiteX26" fmla="*/ 360000 w 720001"/>
              <a:gd name="connsiteY26" fmla="*/ 360000 h 720001"/>
              <a:gd name="connsiteX27" fmla="*/ 720001 w 720001"/>
              <a:gd name="connsiteY27" fmla="*/ 360000 h 720001"/>
              <a:gd name="connsiteX28" fmla="*/ 360000 w 720001"/>
              <a:gd name="connsiteY28" fmla="*/ 720001 h 720001"/>
              <a:gd name="connsiteX29" fmla="*/ 0 w 720001"/>
              <a:gd name="connsiteY29" fmla="*/ 360000 h 720001"/>
              <a:gd name="connsiteX30" fmla="*/ 360000 w 720001"/>
              <a:gd name="connsiteY30" fmla="*/ 0 h 720001"/>
            </a:gdLst>
            <a:rect l="l" t="t" r="r" b="b"/>
            <a:pathLst>
              <a:path w="720001" h="720001">
                <a:moveTo>
                  <a:pt x="457070" y="57166"/>
                </a:moveTo>
                <a:lnTo>
                  <a:pt x="457070" y="263017"/>
                </a:lnTo>
                <a:lnTo>
                  <a:pt x="662921" y="263017"/>
                </a:lnTo>
                <a:cubicBezTo>
                  <a:pt x="659451" y="245755"/>
                  <a:pt x="654246" y="229012"/>
                  <a:pt x="647393" y="212704"/>
                </a:cubicBezTo>
                <a:cubicBezTo>
                  <a:pt x="634121" y="181388"/>
                  <a:pt x="615210" y="153282"/>
                  <a:pt x="591008" y="129079"/>
                </a:cubicBezTo>
                <a:cubicBezTo>
                  <a:pt x="566806" y="104877"/>
                  <a:pt x="538699" y="85966"/>
                  <a:pt x="507383" y="72694"/>
                </a:cubicBezTo>
                <a:cubicBezTo>
                  <a:pt x="491075" y="65755"/>
                  <a:pt x="474246" y="60636"/>
                  <a:pt x="457070" y="57166"/>
                </a:cubicBezTo>
                <a:close/>
                <a:moveTo>
                  <a:pt x="307952" y="56386"/>
                </a:moveTo>
                <a:cubicBezTo>
                  <a:pt x="284703" y="60376"/>
                  <a:pt x="262062" y="66969"/>
                  <a:pt x="240115" y="76251"/>
                </a:cubicBezTo>
                <a:cubicBezTo>
                  <a:pt x="203508" y="91778"/>
                  <a:pt x="170544" y="113986"/>
                  <a:pt x="142092" y="142179"/>
                </a:cubicBezTo>
                <a:cubicBezTo>
                  <a:pt x="113812" y="170545"/>
                  <a:pt x="91605" y="203422"/>
                  <a:pt x="76077" y="240116"/>
                </a:cubicBezTo>
                <a:cubicBezTo>
                  <a:pt x="60029" y="278111"/>
                  <a:pt x="51874" y="318362"/>
                  <a:pt x="51874" y="360000"/>
                </a:cubicBezTo>
                <a:cubicBezTo>
                  <a:pt x="51874" y="401639"/>
                  <a:pt x="60029" y="441976"/>
                  <a:pt x="76077" y="479885"/>
                </a:cubicBezTo>
                <a:cubicBezTo>
                  <a:pt x="91605" y="516579"/>
                  <a:pt x="113812" y="549543"/>
                  <a:pt x="142092" y="577822"/>
                </a:cubicBezTo>
                <a:cubicBezTo>
                  <a:pt x="170458" y="606102"/>
                  <a:pt x="203335" y="628309"/>
                  <a:pt x="240029" y="643837"/>
                </a:cubicBezTo>
                <a:cubicBezTo>
                  <a:pt x="278024" y="659885"/>
                  <a:pt x="318275" y="668039"/>
                  <a:pt x="359913" y="668039"/>
                </a:cubicBezTo>
                <a:cubicBezTo>
                  <a:pt x="401552" y="668039"/>
                  <a:pt x="441890" y="659885"/>
                  <a:pt x="479798" y="643837"/>
                </a:cubicBezTo>
                <a:cubicBezTo>
                  <a:pt x="516492" y="628309"/>
                  <a:pt x="549456" y="606102"/>
                  <a:pt x="577735" y="577822"/>
                </a:cubicBezTo>
                <a:cubicBezTo>
                  <a:pt x="606015" y="549456"/>
                  <a:pt x="628222" y="516579"/>
                  <a:pt x="643750" y="479885"/>
                </a:cubicBezTo>
                <a:cubicBezTo>
                  <a:pt x="653032" y="457938"/>
                  <a:pt x="659625" y="435297"/>
                  <a:pt x="663615" y="412049"/>
                </a:cubicBezTo>
                <a:lnTo>
                  <a:pt x="360000" y="412049"/>
                </a:lnTo>
                <a:cubicBezTo>
                  <a:pt x="331287" y="412049"/>
                  <a:pt x="307952" y="388714"/>
                  <a:pt x="307952" y="360000"/>
                </a:cubicBezTo>
                <a:close/>
                <a:moveTo>
                  <a:pt x="405022" y="0"/>
                </a:moveTo>
                <a:cubicBezTo>
                  <a:pt x="578950" y="0"/>
                  <a:pt x="720001" y="141051"/>
                  <a:pt x="720001" y="314979"/>
                </a:cubicBezTo>
                <a:lnTo>
                  <a:pt x="405022" y="314979"/>
                </a:lnTo>
                <a:close/>
                <a:moveTo>
                  <a:pt x="360000" y="0"/>
                </a:moveTo>
                <a:lnTo>
                  <a:pt x="360000" y="360000"/>
                </a:lnTo>
                <a:lnTo>
                  <a:pt x="720001" y="360000"/>
                </a:lnTo>
                <a:cubicBezTo>
                  <a:pt x="720001" y="558825"/>
                  <a:pt x="558824" y="720001"/>
                  <a:pt x="360000" y="720001"/>
                </a:cubicBezTo>
                <a:cubicBezTo>
                  <a:pt x="161176" y="720001"/>
                  <a:pt x="0" y="558825"/>
                  <a:pt x="0" y="360000"/>
                </a:cubicBezTo>
                <a:cubicBezTo>
                  <a:pt x="0" y="161176"/>
                  <a:pt x="161176" y="0"/>
                  <a:pt x="360000" y="0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 rot="0" flipH="0" flipV="0">
            <a:off x="5050924" y="1482727"/>
            <a:ext cx="2077452" cy="2077452"/>
          </a:xfrm>
          <a:prstGeom prst="blockArc">
            <a:avLst>
              <a:gd name="adj1" fmla="val 10800000"/>
              <a:gd name="adj2" fmla="val 21391382"/>
              <a:gd name="adj3" fmla="val 11802"/>
            </a:avLst>
          </a:prstGeom>
          <a:solidFill>
            <a:schemeClr val="bg1"/>
          </a:solidFill>
          <a:ln w="12700" cap="sq">
            <a:solidFill>
              <a:schemeClr val="accent2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 rot="0" flipH="0" flipV="0">
            <a:off x="5395829" y="1827633"/>
            <a:ext cx="1387642" cy="1387640"/>
          </a:xfrm>
          <a:prstGeom prst="flowChartConnector">
            <a:avLst/>
          </a:prstGeom>
          <a:solidFill>
            <a:schemeClr val="accent2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 rot="0" flipH="0" flipV="0">
            <a:off x="5445122" y="1876926"/>
            <a:ext cx="1289056" cy="1289054"/>
          </a:xfrm>
          <a:prstGeom prst="flowChartConnector">
            <a:avLst/>
          </a:prstGeom>
          <a:solidFill>
            <a:schemeClr val="accent2"/>
          </a:solidFill>
          <a:ln w="9525" cap="sq">
            <a:solidFill>
              <a:schemeClr val="bg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 rot="0" flipH="0" flipV="0">
            <a:off x="5904796" y="2342563"/>
            <a:ext cx="369709" cy="357781"/>
          </a:xfrm>
          <a:custGeom>
            <a:avLst/>
            <a:gdLst>
              <a:gd name="connsiteX0" fmla="*/ 695958 w 1660735"/>
              <a:gd name="connsiteY0" fmla="*/ 752512 h 1607157"/>
              <a:gd name="connsiteX1" fmla="*/ 376349 w 1660735"/>
              <a:gd name="connsiteY1" fmla="*/ 752512 h 1607157"/>
              <a:gd name="connsiteX2" fmla="*/ 110505 w 1660735"/>
              <a:gd name="connsiteY2" fmla="*/ 642007 h 1607157"/>
              <a:gd name="connsiteX3" fmla="*/ 0 w 1660735"/>
              <a:gd name="connsiteY3" fmla="*/ 376349 h 1607157"/>
              <a:gd name="connsiteX4" fmla="*/ 110505 w 1660735"/>
              <a:gd name="connsiteY4" fmla="*/ 110505 h 1607157"/>
              <a:gd name="connsiteX5" fmla="*/ 376349 w 1660735"/>
              <a:gd name="connsiteY5" fmla="*/ 0 h 1607157"/>
              <a:gd name="connsiteX6" fmla="*/ 642193 w 1660735"/>
              <a:gd name="connsiteY6" fmla="*/ 110505 h 1607157"/>
              <a:gd name="connsiteX7" fmla="*/ 752698 w 1660735"/>
              <a:gd name="connsiteY7" fmla="*/ 376349 h 1607157"/>
              <a:gd name="connsiteX8" fmla="*/ 752698 w 1660735"/>
              <a:gd name="connsiteY8" fmla="*/ 695958 h 1607157"/>
              <a:gd name="connsiteX9" fmla="*/ 695958 w 1660735"/>
              <a:gd name="connsiteY9" fmla="*/ 752512 h 1607157"/>
              <a:gd name="connsiteX10" fmla="*/ 376349 w 1660735"/>
              <a:gd name="connsiteY10" fmla="*/ 111621 h 1607157"/>
              <a:gd name="connsiteX11" fmla="*/ 111621 w 1660735"/>
              <a:gd name="connsiteY11" fmla="*/ 376349 h 1607157"/>
              <a:gd name="connsiteX12" fmla="*/ 376349 w 1660735"/>
              <a:gd name="connsiteY12" fmla="*/ 641077 h 1607157"/>
              <a:gd name="connsiteX13" fmla="*/ 641077 w 1660735"/>
              <a:gd name="connsiteY13" fmla="*/ 641077 h 1607157"/>
              <a:gd name="connsiteX14" fmla="*/ 641077 w 1660735"/>
              <a:gd name="connsiteY14" fmla="*/ 376349 h 1607157"/>
              <a:gd name="connsiteX15" fmla="*/ 376349 w 1660735"/>
              <a:gd name="connsiteY15" fmla="*/ 111621 h 1607157"/>
              <a:gd name="connsiteX16" fmla="*/ 1284201 w 1660735"/>
              <a:gd name="connsiteY16" fmla="*/ 752512 h 1607157"/>
              <a:gd name="connsiteX17" fmla="*/ 964592 w 1660735"/>
              <a:gd name="connsiteY17" fmla="*/ 752512 h 1607157"/>
              <a:gd name="connsiteX18" fmla="*/ 908038 w 1660735"/>
              <a:gd name="connsiteY18" fmla="*/ 695958 h 1607157"/>
              <a:gd name="connsiteX19" fmla="*/ 908038 w 1660735"/>
              <a:gd name="connsiteY19" fmla="*/ 376349 h 1607157"/>
              <a:gd name="connsiteX20" fmla="*/ 1018543 w 1660735"/>
              <a:gd name="connsiteY20" fmla="*/ 110505 h 1607157"/>
              <a:gd name="connsiteX21" fmla="*/ 1284387 w 1660735"/>
              <a:gd name="connsiteY21" fmla="*/ 0 h 1607157"/>
              <a:gd name="connsiteX22" fmla="*/ 1550231 w 1660735"/>
              <a:gd name="connsiteY22" fmla="*/ 110505 h 1607157"/>
              <a:gd name="connsiteX23" fmla="*/ 1660736 w 1660735"/>
              <a:gd name="connsiteY23" fmla="*/ 376349 h 1607157"/>
              <a:gd name="connsiteX24" fmla="*/ 1550231 w 1660735"/>
              <a:gd name="connsiteY24" fmla="*/ 642193 h 1607157"/>
              <a:gd name="connsiteX25" fmla="*/ 1284201 w 1660735"/>
              <a:gd name="connsiteY25" fmla="*/ 752512 h 1607157"/>
              <a:gd name="connsiteX26" fmla="*/ 1019659 w 1660735"/>
              <a:gd name="connsiteY26" fmla="*/ 640891 h 1607157"/>
              <a:gd name="connsiteX27" fmla="*/ 1284387 w 1660735"/>
              <a:gd name="connsiteY27" fmla="*/ 640891 h 1607157"/>
              <a:gd name="connsiteX28" fmla="*/ 1549115 w 1660735"/>
              <a:gd name="connsiteY28" fmla="*/ 376163 h 1607157"/>
              <a:gd name="connsiteX29" fmla="*/ 1284387 w 1660735"/>
              <a:gd name="connsiteY29" fmla="*/ 111435 h 1607157"/>
              <a:gd name="connsiteX30" fmla="*/ 1019659 w 1660735"/>
              <a:gd name="connsiteY30" fmla="*/ 376163 h 1607157"/>
              <a:gd name="connsiteX31" fmla="*/ 1019659 w 1660735"/>
              <a:gd name="connsiteY31" fmla="*/ 640891 h 1607157"/>
              <a:gd name="connsiteX32" fmla="*/ 376349 w 1660735"/>
              <a:gd name="connsiteY32" fmla="*/ 1607158 h 1607157"/>
              <a:gd name="connsiteX33" fmla="*/ 110505 w 1660735"/>
              <a:gd name="connsiteY33" fmla="*/ 1496653 h 1607157"/>
              <a:gd name="connsiteX34" fmla="*/ 0 w 1660735"/>
              <a:gd name="connsiteY34" fmla="*/ 1230809 h 1607157"/>
              <a:gd name="connsiteX35" fmla="*/ 110505 w 1660735"/>
              <a:gd name="connsiteY35" fmla="*/ 964964 h 1607157"/>
              <a:gd name="connsiteX36" fmla="*/ 376349 w 1660735"/>
              <a:gd name="connsiteY36" fmla="*/ 854459 h 1607157"/>
              <a:gd name="connsiteX37" fmla="*/ 695958 w 1660735"/>
              <a:gd name="connsiteY37" fmla="*/ 854459 h 1607157"/>
              <a:gd name="connsiteX38" fmla="*/ 752512 w 1660735"/>
              <a:gd name="connsiteY38" fmla="*/ 911014 h 1607157"/>
              <a:gd name="connsiteX39" fmla="*/ 752512 w 1660735"/>
              <a:gd name="connsiteY39" fmla="*/ 1230623 h 1607157"/>
              <a:gd name="connsiteX40" fmla="*/ 642007 w 1660735"/>
              <a:gd name="connsiteY40" fmla="*/ 1496467 h 1607157"/>
              <a:gd name="connsiteX41" fmla="*/ 376349 w 1660735"/>
              <a:gd name="connsiteY41" fmla="*/ 1607158 h 1607157"/>
              <a:gd name="connsiteX42" fmla="*/ 376349 w 1660735"/>
              <a:gd name="connsiteY42" fmla="*/ 966267 h 1607157"/>
              <a:gd name="connsiteX43" fmla="*/ 111621 w 1660735"/>
              <a:gd name="connsiteY43" fmla="*/ 1230809 h 1607157"/>
              <a:gd name="connsiteX44" fmla="*/ 376349 w 1660735"/>
              <a:gd name="connsiteY44" fmla="*/ 1495537 h 1607157"/>
              <a:gd name="connsiteX45" fmla="*/ 641077 w 1660735"/>
              <a:gd name="connsiteY45" fmla="*/ 1230809 h 1607157"/>
              <a:gd name="connsiteX46" fmla="*/ 641077 w 1660735"/>
              <a:gd name="connsiteY46" fmla="*/ 966267 h 1607157"/>
              <a:gd name="connsiteX47" fmla="*/ 376349 w 1660735"/>
              <a:gd name="connsiteY47" fmla="*/ 966267 h 1607157"/>
              <a:gd name="connsiteX48" fmla="*/ 1284201 w 1660735"/>
              <a:gd name="connsiteY48" fmla="*/ 1607158 h 1607157"/>
              <a:gd name="connsiteX49" fmla="*/ 1018357 w 1660735"/>
              <a:gd name="connsiteY49" fmla="*/ 1496653 h 1607157"/>
              <a:gd name="connsiteX50" fmla="*/ 907852 w 1660735"/>
              <a:gd name="connsiteY50" fmla="*/ 1230809 h 1607157"/>
              <a:gd name="connsiteX51" fmla="*/ 907852 w 1660735"/>
              <a:gd name="connsiteY51" fmla="*/ 911200 h 1607157"/>
              <a:gd name="connsiteX52" fmla="*/ 964406 w 1660735"/>
              <a:gd name="connsiteY52" fmla="*/ 854646 h 1607157"/>
              <a:gd name="connsiteX53" fmla="*/ 1284015 w 1660735"/>
              <a:gd name="connsiteY53" fmla="*/ 854646 h 1607157"/>
              <a:gd name="connsiteX54" fmla="*/ 1549859 w 1660735"/>
              <a:gd name="connsiteY54" fmla="*/ 965150 h 1607157"/>
              <a:gd name="connsiteX55" fmla="*/ 1660364 w 1660735"/>
              <a:gd name="connsiteY55" fmla="*/ 1230995 h 1607157"/>
              <a:gd name="connsiteX56" fmla="*/ 1550045 w 1660735"/>
              <a:gd name="connsiteY56" fmla="*/ 1496653 h 1607157"/>
              <a:gd name="connsiteX57" fmla="*/ 1284201 w 1660735"/>
              <a:gd name="connsiteY57" fmla="*/ 1607158 h 1607157"/>
              <a:gd name="connsiteX58" fmla="*/ 1019659 w 1660735"/>
              <a:gd name="connsiteY58" fmla="*/ 966267 h 1607157"/>
              <a:gd name="connsiteX59" fmla="*/ 1019659 w 1660735"/>
              <a:gd name="connsiteY59" fmla="*/ 1230995 h 1607157"/>
              <a:gd name="connsiteX60" fmla="*/ 1284387 w 1660735"/>
              <a:gd name="connsiteY60" fmla="*/ 1495723 h 1607157"/>
              <a:gd name="connsiteX61" fmla="*/ 1549115 w 1660735"/>
              <a:gd name="connsiteY61" fmla="*/ 1230995 h 1607157"/>
              <a:gd name="connsiteX62" fmla="*/ 1284387 w 1660735"/>
              <a:gd name="connsiteY62" fmla="*/ 966267 h 1607157"/>
              <a:gd name="connsiteX63" fmla="*/ 1019659 w 1660735"/>
              <a:gd name="connsiteY63" fmla="*/ 966267 h 1607157"/>
            </a:gdLst>
            <a:rect l="l" t="t" r="r" b="b"/>
            <a:pathLst>
              <a:path w="1660735" h="1607157">
                <a:moveTo>
                  <a:pt x="695958" y="752512"/>
                </a:moveTo>
                <a:lnTo>
                  <a:pt x="376349" y="752512"/>
                </a:lnTo>
                <a:cubicBezTo>
                  <a:pt x="276262" y="752512"/>
                  <a:pt x="181756" y="713259"/>
                  <a:pt x="110505" y="642007"/>
                </a:cubicBezTo>
                <a:cubicBezTo>
                  <a:pt x="39253" y="570756"/>
                  <a:pt x="0" y="476436"/>
                  <a:pt x="0" y="376349"/>
                </a:cubicBezTo>
                <a:cubicBezTo>
                  <a:pt x="0" y="276262"/>
                  <a:pt x="39253" y="181756"/>
                  <a:pt x="110505" y="110505"/>
                </a:cubicBezTo>
                <a:cubicBezTo>
                  <a:pt x="181756" y="39253"/>
                  <a:pt x="276076" y="0"/>
                  <a:pt x="376349" y="0"/>
                </a:cubicBezTo>
                <a:cubicBezTo>
                  <a:pt x="476436" y="0"/>
                  <a:pt x="570942" y="39253"/>
                  <a:pt x="642193" y="110505"/>
                </a:cubicBezTo>
                <a:cubicBezTo>
                  <a:pt x="713445" y="181756"/>
                  <a:pt x="752698" y="276076"/>
                  <a:pt x="752698" y="376349"/>
                </a:cubicBezTo>
                <a:lnTo>
                  <a:pt x="752698" y="695958"/>
                </a:lnTo>
                <a:cubicBezTo>
                  <a:pt x="752512" y="727211"/>
                  <a:pt x="727211" y="752512"/>
                  <a:pt x="695958" y="752512"/>
                </a:cubicBezTo>
                <a:close/>
                <a:moveTo>
                  <a:pt x="376349" y="111621"/>
                </a:moveTo>
                <a:cubicBezTo>
                  <a:pt x="230498" y="111621"/>
                  <a:pt x="111621" y="230312"/>
                  <a:pt x="111621" y="376349"/>
                </a:cubicBezTo>
                <a:cubicBezTo>
                  <a:pt x="111621" y="522201"/>
                  <a:pt x="230312" y="641077"/>
                  <a:pt x="376349" y="641077"/>
                </a:cubicBezTo>
                <a:lnTo>
                  <a:pt x="641077" y="641077"/>
                </a:lnTo>
                <a:lnTo>
                  <a:pt x="641077" y="376349"/>
                </a:lnTo>
                <a:cubicBezTo>
                  <a:pt x="640891" y="230312"/>
                  <a:pt x="522201" y="111621"/>
                  <a:pt x="376349" y="111621"/>
                </a:cubicBezTo>
                <a:close/>
                <a:moveTo>
                  <a:pt x="1284201" y="752512"/>
                </a:moveTo>
                <a:lnTo>
                  <a:pt x="964592" y="752512"/>
                </a:lnTo>
                <a:cubicBezTo>
                  <a:pt x="933338" y="752512"/>
                  <a:pt x="908038" y="727025"/>
                  <a:pt x="908038" y="695958"/>
                </a:cubicBezTo>
                <a:lnTo>
                  <a:pt x="908038" y="376349"/>
                </a:lnTo>
                <a:cubicBezTo>
                  <a:pt x="908038" y="276262"/>
                  <a:pt x="947291" y="181756"/>
                  <a:pt x="1018543" y="110505"/>
                </a:cubicBezTo>
                <a:cubicBezTo>
                  <a:pt x="1089794" y="39253"/>
                  <a:pt x="1184114" y="0"/>
                  <a:pt x="1284387" y="0"/>
                </a:cubicBezTo>
                <a:cubicBezTo>
                  <a:pt x="1384660" y="0"/>
                  <a:pt x="1478980" y="39253"/>
                  <a:pt x="1550231" y="110505"/>
                </a:cubicBezTo>
                <a:cubicBezTo>
                  <a:pt x="1621482" y="181756"/>
                  <a:pt x="1660736" y="276076"/>
                  <a:pt x="1660736" y="376349"/>
                </a:cubicBezTo>
                <a:cubicBezTo>
                  <a:pt x="1660736" y="476622"/>
                  <a:pt x="1621482" y="570942"/>
                  <a:pt x="1550231" y="642193"/>
                </a:cubicBezTo>
                <a:cubicBezTo>
                  <a:pt x="1478794" y="713259"/>
                  <a:pt x="1384288" y="752512"/>
                  <a:pt x="1284201" y="752512"/>
                </a:cubicBezTo>
                <a:close/>
                <a:moveTo>
                  <a:pt x="1019659" y="640891"/>
                </a:moveTo>
                <a:lnTo>
                  <a:pt x="1284387" y="640891"/>
                </a:lnTo>
                <a:cubicBezTo>
                  <a:pt x="1430238" y="640891"/>
                  <a:pt x="1549115" y="522201"/>
                  <a:pt x="1549115" y="376163"/>
                </a:cubicBezTo>
                <a:cubicBezTo>
                  <a:pt x="1549115" y="230312"/>
                  <a:pt x="1430424" y="111435"/>
                  <a:pt x="1284387" y="111435"/>
                </a:cubicBezTo>
                <a:cubicBezTo>
                  <a:pt x="1138349" y="111435"/>
                  <a:pt x="1019659" y="230125"/>
                  <a:pt x="1019659" y="376163"/>
                </a:cubicBezTo>
                <a:lnTo>
                  <a:pt x="1019659" y="640891"/>
                </a:lnTo>
                <a:close/>
                <a:moveTo>
                  <a:pt x="376349" y="1607158"/>
                </a:moveTo>
                <a:cubicBezTo>
                  <a:pt x="276262" y="1607158"/>
                  <a:pt x="181756" y="1567904"/>
                  <a:pt x="110505" y="1496653"/>
                </a:cubicBezTo>
                <a:cubicBezTo>
                  <a:pt x="39253" y="1425401"/>
                  <a:pt x="0" y="1330896"/>
                  <a:pt x="0" y="1230809"/>
                </a:cubicBezTo>
                <a:cubicBezTo>
                  <a:pt x="0" y="1130722"/>
                  <a:pt x="39253" y="1036216"/>
                  <a:pt x="110505" y="964964"/>
                </a:cubicBezTo>
                <a:cubicBezTo>
                  <a:pt x="181756" y="893713"/>
                  <a:pt x="276076" y="854459"/>
                  <a:pt x="376349" y="854459"/>
                </a:cubicBezTo>
                <a:lnTo>
                  <a:pt x="695958" y="854459"/>
                </a:lnTo>
                <a:cubicBezTo>
                  <a:pt x="727211" y="854459"/>
                  <a:pt x="752512" y="879760"/>
                  <a:pt x="752512" y="911014"/>
                </a:cubicBezTo>
                <a:lnTo>
                  <a:pt x="752512" y="1230623"/>
                </a:lnTo>
                <a:cubicBezTo>
                  <a:pt x="752512" y="1330709"/>
                  <a:pt x="713259" y="1425215"/>
                  <a:pt x="642007" y="1496467"/>
                </a:cubicBezTo>
                <a:cubicBezTo>
                  <a:pt x="570756" y="1567718"/>
                  <a:pt x="476436" y="1607158"/>
                  <a:pt x="376349" y="1607158"/>
                </a:cubicBezTo>
                <a:close/>
                <a:moveTo>
                  <a:pt x="376349" y="966267"/>
                </a:moveTo>
                <a:cubicBezTo>
                  <a:pt x="230312" y="966267"/>
                  <a:pt x="111621" y="1084957"/>
                  <a:pt x="111621" y="1230809"/>
                </a:cubicBezTo>
                <a:cubicBezTo>
                  <a:pt x="111621" y="1376660"/>
                  <a:pt x="230312" y="1495537"/>
                  <a:pt x="376349" y="1495537"/>
                </a:cubicBezTo>
                <a:cubicBezTo>
                  <a:pt x="522201" y="1495537"/>
                  <a:pt x="641077" y="1376846"/>
                  <a:pt x="641077" y="1230809"/>
                </a:cubicBezTo>
                <a:lnTo>
                  <a:pt x="641077" y="966267"/>
                </a:lnTo>
                <a:lnTo>
                  <a:pt x="376349" y="966267"/>
                </a:lnTo>
                <a:close/>
                <a:moveTo>
                  <a:pt x="1284201" y="1607158"/>
                </a:moveTo>
                <a:cubicBezTo>
                  <a:pt x="1184114" y="1607158"/>
                  <a:pt x="1089608" y="1567904"/>
                  <a:pt x="1018357" y="1496653"/>
                </a:cubicBezTo>
                <a:cubicBezTo>
                  <a:pt x="947105" y="1425401"/>
                  <a:pt x="907852" y="1331082"/>
                  <a:pt x="907852" y="1230809"/>
                </a:cubicBezTo>
                <a:lnTo>
                  <a:pt x="907852" y="911200"/>
                </a:lnTo>
                <a:cubicBezTo>
                  <a:pt x="907852" y="879946"/>
                  <a:pt x="933152" y="854646"/>
                  <a:pt x="964406" y="854646"/>
                </a:cubicBezTo>
                <a:lnTo>
                  <a:pt x="1284015" y="854646"/>
                </a:lnTo>
                <a:cubicBezTo>
                  <a:pt x="1384102" y="854646"/>
                  <a:pt x="1478607" y="893899"/>
                  <a:pt x="1549859" y="965150"/>
                </a:cubicBezTo>
                <a:cubicBezTo>
                  <a:pt x="1621110" y="1036402"/>
                  <a:pt x="1660364" y="1130722"/>
                  <a:pt x="1660364" y="1230995"/>
                </a:cubicBezTo>
                <a:cubicBezTo>
                  <a:pt x="1660364" y="1331268"/>
                  <a:pt x="1621296" y="1425401"/>
                  <a:pt x="1550045" y="1496653"/>
                </a:cubicBezTo>
                <a:cubicBezTo>
                  <a:pt x="1478794" y="1567904"/>
                  <a:pt x="1384288" y="1607158"/>
                  <a:pt x="1284201" y="1607158"/>
                </a:cubicBezTo>
                <a:close/>
                <a:moveTo>
                  <a:pt x="1019659" y="966267"/>
                </a:moveTo>
                <a:lnTo>
                  <a:pt x="1019659" y="1230995"/>
                </a:lnTo>
                <a:cubicBezTo>
                  <a:pt x="1019659" y="1376846"/>
                  <a:pt x="1138349" y="1495723"/>
                  <a:pt x="1284387" y="1495723"/>
                </a:cubicBezTo>
                <a:cubicBezTo>
                  <a:pt x="1430424" y="1495723"/>
                  <a:pt x="1549115" y="1377032"/>
                  <a:pt x="1549115" y="1230995"/>
                </a:cubicBezTo>
                <a:cubicBezTo>
                  <a:pt x="1549115" y="1084957"/>
                  <a:pt x="1430424" y="966267"/>
                  <a:pt x="1284387" y="966267"/>
                </a:cubicBezTo>
                <a:lnTo>
                  <a:pt x="1019659" y="966267"/>
                </a:ln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 rot="0" flipH="0" flipV="0">
            <a:off x="8716545" y="1482727"/>
            <a:ext cx="2077452" cy="2077452"/>
          </a:xfrm>
          <a:prstGeom prst="blockArc">
            <a:avLst>
              <a:gd name="adj1" fmla="val 10800000"/>
              <a:gd name="adj2" fmla="val 21391382"/>
              <a:gd name="adj3" fmla="val 11802"/>
            </a:avLst>
          </a:prstGeom>
          <a:solidFill>
            <a:schemeClr val="bg1"/>
          </a:solidFill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 rot="0" flipH="0" flipV="0">
            <a:off x="9061450" y="1827633"/>
            <a:ext cx="1387642" cy="1387640"/>
          </a:xfrm>
          <a:prstGeom prst="flowChartConnector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 rot="0" flipH="0" flipV="0">
            <a:off x="9110743" y="1876926"/>
            <a:ext cx="1289056" cy="1289054"/>
          </a:xfrm>
          <a:prstGeom prst="flowChartConnector">
            <a:avLst/>
          </a:prstGeom>
          <a:solidFill>
            <a:schemeClr val="accent1"/>
          </a:solidFill>
          <a:ln w="9525" cap="sq">
            <a:solidFill>
              <a:schemeClr val="bg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 rot="0" flipH="0" flipV="0">
            <a:off x="9570417" y="2359616"/>
            <a:ext cx="369709" cy="323675"/>
          </a:xfrm>
          <a:custGeom>
            <a:avLst/>
            <a:gdLst>
              <a:gd name="connsiteX0" fmla="*/ 411292 w 822400"/>
              <a:gd name="connsiteY0" fmla="*/ 234366 h 720000"/>
              <a:gd name="connsiteX1" fmla="*/ 285658 w 822400"/>
              <a:gd name="connsiteY1" fmla="*/ 360000 h 720000"/>
              <a:gd name="connsiteX2" fmla="*/ 411292 w 822400"/>
              <a:gd name="connsiteY2" fmla="*/ 485635 h 720000"/>
              <a:gd name="connsiteX3" fmla="*/ 536927 w 822400"/>
              <a:gd name="connsiteY3" fmla="*/ 360000 h 720000"/>
              <a:gd name="connsiteX4" fmla="*/ 411292 w 822400"/>
              <a:gd name="connsiteY4" fmla="*/ 234366 h 720000"/>
              <a:gd name="connsiteX5" fmla="*/ 411292 w 822400"/>
              <a:gd name="connsiteY5" fmla="*/ 178938 h 720000"/>
              <a:gd name="connsiteX6" fmla="*/ 592354 w 822400"/>
              <a:gd name="connsiteY6" fmla="*/ 360000 h 720000"/>
              <a:gd name="connsiteX7" fmla="*/ 411292 w 822400"/>
              <a:gd name="connsiteY7" fmla="*/ 541063 h 720000"/>
              <a:gd name="connsiteX8" fmla="*/ 230230 w 822400"/>
              <a:gd name="connsiteY8" fmla="*/ 360000 h 720000"/>
              <a:gd name="connsiteX9" fmla="*/ 411292 w 822400"/>
              <a:gd name="connsiteY9" fmla="*/ 178938 h 720000"/>
              <a:gd name="connsiteX10" fmla="*/ 235403 w 822400"/>
              <a:gd name="connsiteY10" fmla="*/ 55427 h 720000"/>
              <a:gd name="connsiteX11" fmla="*/ 59514 w 822400"/>
              <a:gd name="connsiteY11" fmla="*/ 360000 h 720000"/>
              <a:gd name="connsiteX12" fmla="*/ 235403 w 822400"/>
              <a:gd name="connsiteY12" fmla="*/ 664573 h 720000"/>
              <a:gd name="connsiteX13" fmla="*/ 587089 w 822400"/>
              <a:gd name="connsiteY13" fmla="*/ 664573 h 720000"/>
              <a:gd name="connsiteX14" fmla="*/ 762978 w 822400"/>
              <a:gd name="connsiteY14" fmla="*/ 360000 h 720000"/>
              <a:gd name="connsiteX15" fmla="*/ 587089 w 822400"/>
              <a:gd name="connsiteY15" fmla="*/ 55427 h 720000"/>
              <a:gd name="connsiteX16" fmla="*/ 219883 w 822400"/>
              <a:gd name="connsiteY16" fmla="*/ 0 h 720000"/>
              <a:gd name="connsiteX17" fmla="*/ 602516 w 822400"/>
              <a:gd name="connsiteY17" fmla="*/ 0 h 720000"/>
              <a:gd name="connsiteX18" fmla="*/ 627274 w 822400"/>
              <a:gd name="connsiteY18" fmla="*/ 14319 h 720000"/>
              <a:gd name="connsiteX19" fmla="*/ 818590 w 822400"/>
              <a:gd name="connsiteY19" fmla="*/ 345682 h 720000"/>
              <a:gd name="connsiteX20" fmla="*/ 818590 w 822400"/>
              <a:gd name="connsiteY20" fmla="*/ 374319 h 720000"/>
              <a:gd name="connsiteX21" fmla="*/ 627366 w 822400"/>
              <a:gd name="connsiteY21" fmla="*/ 705682 h 720000"/>
              <a:gd name="connsiteX22" fmla="*/ 602608 w 822400"/>
              <a:gd name="connsiteY22" fmla="*/ 720000 h 720000"/>
              <a:gd name="connsiteX23" fmla="*/ 219976 w 822400"/>
              <a:gd name="connsiteY23" fmla="*/ 720000 h 720000"/>
              <a:gd name="connsiteX24" fmla="*/ 195218 w 822400"/>
              <a:gd name="connsiteY24" fmla="*/ 705682 h 720000"/>
              <a:gd name="connsiteX25" fmla="*/ 3810 w 822400"/>
              <a:gd name="connsiteY25" fmla="*/ 374319 h 720000"/>
              <a:gd name="connsiteX26" fmla="*/ 3810 w 822400"/>
              <a:gd name="connsiteY26" fmla="*/ 345682 h 720000"/>
              <a:gd name="connsiteX27" fmla="*/ 195126 w 822400"/>
              <a:gd name="connsiteY27" fmla="*/ 14319 h 720000"/>
              <a:gd name="connsiteX28" fmla="*/ 219883 w 822400"/>
              <a:gd name="connsiteY28" fmla="*/ 0 h 720000"/>
            </a:gdLst>
            <a:rect l="l" t="t" r="r" b="b"/>
            <a:pathLst>
              <a:path w="822400" h="720000">
                <a:moveTo>
                  <a:pt x="411292" y="234366"/>
                </a:moveTo>
                <a:cubicBezTo>
                  <a:pt x="342008" y="234366"/>
                  <a:pt x="285658" y="290716"/>
                  <a:pt x="285658" y="360000"/>
                </a:cubicBezTo>
                <a:cubicBezTo>
                  <a:pt x="285658" y="429284"/>
                  <a:pt x="342008" y="485635"/>
                  <a:pt x="411292" y="485635"/>
                </a:cubicBezTo>
                <a:cubicBezTo>
                  <a:pt x="480576" y="485635"/>
                  <a:pt x="536927" y="429284"/>
                  <a:pt x="536927" y="360000"/>
                </a:cubicBezTo>
                <a:cubicBezTo>
                  <a:pt x="536927" y="290716"/>
                  <a:pt x="480576" y="234366"/>
                  <a:pt x="411292" y="234366"/>
                </a:cubicBezTo>
                <a:close/>
                <a:moveTo>
                  <a:pt x="411292" y="178938"/>
                </a:moveTo>
                <a:cubicBezTo>
                  <a:pt x="511153" y="178938"/>
                  <a:pt x="592354" y="260139"/>
                  <a:pt x="592354" y="360000"/>
                </a:cubicBezTo>
                <a:cubicBezTo>
                  <a:pt x="592354" y="459861"/>
                  <a:pt x="511153" y="541063"/>
                  <a:pt x="411292" y="541063"/>
                </a:cubicBezTo>
                <a:cubicBezTo>
                  <a:pt x="311431" y="541063"/>
                  <a:pt x="230230" y="459861"/>
                  <a:pt x="230230" y="360000"/>
                </a:cubicBezTo>
                <a:cubicBezTo>
                  <a:pt x="230230" y="260139"/>
                  <a:pt x="311431" y="178938"/>
                  <a:pt x="411292" y="178938"/>
                </a:cubicBezTo>
                <a:close/>
                <a:moveTo>
                  <a:pt x="235403" y="55427"/>
                </a:moveTo>
                <a:lnTo>
                  <a:pt x="59514" y="360000"/>
                </a:lnTo>
                <a:lnTo>
                  <a:pt x="235403" y="664573"/>
                </a:lnTo>
                <a:lnTo>
                  <a:pt x="587089" y="664573"/>
                </a:lnTo>
                <a:lnTo>
                  <a:pt x="762978" y="360000"/>
                </a:lnTo>
                <a:lnTo>
                  <a:pt x="587089" y="55427"/>
                </a:lnTo>
                <a:close/>
                <a:moveTo>
                  <a:pt x="219883" y="0"/>
                </a:moveTo>
                <a:lnTo>
                  <a:pt x="602516" y="0"/>
                </a:lnTo>
                <a:cubicBezTo>
                  <a:pt x="612678" y="0"/>
                  <a:pt x="622193" y="5450"/>
                  <a:pt x="627274" y="14319"/>
                </a:cubicBezTo>
                <a:lnTo>
                  <a:pt x="818590" y="345682"/>
                </a:lnTo>
                <a:cubicBezTo>
                  <a:pt x="823671" y="354550"/>
                  <a:pt x="823671" y="365451"/>
                  <a:pt x="818590" y="374319"/>
                </a:cubicBezTo>
                <a:lnTo>
                  <a:pt x="627366" y="705682"/>
                </a:lnTo>
                <a:cubicBezTo>
                  <a:pt x="622285" y="714550"/>
                  <a:pt x="612770" y="720000"/>
                  <a:pt x="602608" y="720000"/>
                </a:cubicBezTo>
                <a:lnTo>
                  <a:pt x="219976" y="720000"/>
                </a:lnTo>
                <a:cubicBezTo>
                  <a:pt x="209814" y="720000"/>
                  <a:pt x="200299" y="714550"/>
                  <a:pt x="195218" y="705682"/>
                </a:cubicBezTo>
                <a:lnTo>
                  <a:pt x="3810" y="374319"/>
                </a:lnTo>
                <a:cubicBezTo>
                  <a:pt x="-1271" y="365543"/>
                  <a:pt x="-1271" y="354550"/>
                  <a:pt x="3810" y="345682"/>
                </a:cubicBezTo>
                <a:lnTo>
                  <a:pt x="195126" y="14319"/>
                </a:lnTo>
                <a:cubicBezTo>
                  <a:pt x="200207" y="5450"/>
                  <a:pt x="209721" y="0"/>
                  <a:pt x="219883" y="0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1" name="标题占位符 1"/>
          <p:cNvSpPr txBox="1"/>
          <p:nvPr/>
        </p:nvSpPr>
        <p:spPr>
          <a:xfrm rot="0" flipH="0" flipV="0">
            <a:off x="867148" y="96401"/>
            <a:ext cx="9000000" cy="450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2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建立用户全生命周期管理体系</a:t>
            </a:r>
            <a:endParaRPr kumimoji="1" lang="zh-CN" altLang="en-US"/>
          </a:p>
        </p:txBody>
      </p:sp>
      <p:sp>
        <p:nvSpPr>
          <p:cNvPr id="22" name="流程图: 接点 6"/>
          <p:cNvSpPr txBox="1"/>
          <p:nvPr/>
        </p:nvSpPr>
        <p:spPr>
          <a:xfrm rot="0" flipH="0" flipV="0">
            <a:off x="393773" y="96401"/>
            <a:ext cx="432000" cy="432000"/>
          </a:xfrm>
          <a:prstGeom prst="flowChartConnector">
            <a:avLst/>
          </a:prstGeom>
          <a:solidFill>
            <a:schemeClr val="accent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3" name="流程图: 接点 7"/>
          <p:cNvSpPr txBox="1"/>
          <p:nvPr/>
        </p:nvSpPr>
        <p:spPr>
          <a:xfrm rot="0" flipH="0" flipV="0">
            <a:off x="128958" y="96401"/>
            <a:ext cx="432000" cy="432000"/>
          </a:xfrm>
          <a:prstGeom prst="flowChartConnector">
            <a:avLst/>
          </a:prstGeom>
          <a:noFill/>
          <a:ln w="1905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2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 w="12700" cap="sq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0" flipH="0" flipV="0">
            <a:off x="4496028" y="1984415"/>
            <a:ext cx="3199944" cy="3625809"/>
          </a:xfrm>
          <a:prstGeom prst="roundRect">
            <a:avLst>
              <a:gd name="adj" fmla="val 2930"/>
            </a:avLst>
          </a:prstGeom>
          <a:noFill/>
          <a:ln w="1905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0" flipH="0" flipV="0">
            <a:off x="4640331" y="3008884"/>
            <a:ext cx="2911339" cy="252514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整合APP推送、短信、微信、邮件等触达渠道，在统一用户画像基础上实现跨端协同，确保信息传递的一致性与节奏感，避免打扰或重复。</a:t>
            </a: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rot="0" flipH="0" flipV="0">
            <a:off x="4640331" y="2445774"/>
            <a:ext cx="2913919" cy="64633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跨渠道协同触达与内容一致性</a:t>
            </a: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rot="0" flipH="0" flipV="0">
            <a:off x="5688479" y="1556088"/>
            <a:ext cx="815043" cy="815406"/>
          </a:xfrm>
          <a:custGeom>
            <a:avLst/>
            <a:gdLst>
              <a:gd name="connsiteX0" fmla="*/ 1297676 w 2163261"/>
              <a:gd name="connsiteY0" fmla="*/ 2086117 h 2164219"/>
              <a:gd name="connsiteX1" fmla="*/ 2085143 w 2163261"/>
              <a:gd name="connsiteY1" fmla="*/ 1298651 h 2164219"/>
              <a:gd name="connsiteX2" fmla="*/ 2162610 w 2163261"/>
              <a:gd name="connsiteY2" fmla="*/ 1120329 h 2164219"/>
              <a:gd name="connsiteX3" fmla="*/ 1831911 w 2163261"/>
              <a:gd name="connsiteY3" fmla="*/ 303629 h 2164219"/>
              <a:gd name="connsiteX4" fmla="*/ 315079 w 2163261"/>
              <a:gd name="connsiteY4" fmla="*/ 319707 h 2164219"/>
              <a:gd name="connsiteX5" fmla="*/ 316906 w 2163261"/>
              <a:gd name="connsiteY5" fmla="*/ 1847502 h 2164219"/>
              <a:gd name="connsiteX6" fmla="*/ 1119354 w 2163261"/>
              <a:gd name="connsiteY6" fmla="*/ 2163585 h 2164219"/>
              <a:gd name="connsiteX7" fmla="*/ 1297676 w 2163261"/>
              <a:gd name="connsiteY7" fmla="*/ 2086117 h 2164219"/>
            </a:gdLst>
            <a:rect l="l" t="t" r="r" b="b"/>
            <a:pathLst>
              <a:path w="2163261" h="2164219">
                <a:moveTo>
                  <a:pt x="1297676" y="2086117"/>
                </a:moveTo>
                <a:lnTo>
                  <a:pt x="2085143" y="1298651"/>
                </a:lnTo>
                <a:cubicBezTo>
                  <a:pt x="2132646" y="1251147"/>
                  <a:pt x="2160052" y="1187200"/>
                  <a:pt x="2162610" y="1120329"/>
                </a:cubicBezTo>
                <a:cubicBezTo>
                  <a:pt x="2172842" y="824709"/>
                  <a:pt x="2062487" y="525801"/>
                  <a:pt x="1831911" y="303629"/>
                </a:cubicBezTo>
                <a:cubicBezTo>
                  <a:pt x="1405108" y="-107461"/>
                  <a:pt x="733112" y="-100153"/>
                  <a:pt x="315079" y="319707"/>
                </a:cubicBezTo>
                <a:cubicBezTo>
                  <a:pt x="-105513" y="742126"/>
                  <a:pt x="-105147" y="1425815"/>
                  <a:pt x="316906" y="1847502"/>
                </a:cubicBezTo>
                <a:cubicBezTo>
                  <a:pt x="537616" y="2068212"/>
                  <a:pt x="829946" y="2173451"/>
                  <a:pt x="1119354" y="2163585"/>
                </a:cubicBezTo>
                <a:cubicBezTo>
                  <a:pt x="1186590" y="2161027"/>
                  <a:pt x="1250172" y="2133621"/>
                  <a:pt x="1297676" y="2086117"/>
                </a:cubicBezTo>
                <a:close/>
              </a:path>
            </a:pathLst>
          </a:custGeom>
          <a:solidFill>
            <a:schemeClr val="accent4">
              <a:alpha val="80000"/>
            </a:schemeClr>
          </a:solidFill>
          <a:ln w="3653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rot="0" flipH="0" flipV="0">
            <a:off x="5683731" y="1551341"/>
            <a:ext cx="824538" cy="824901"/>
          </a:xfrm>
          <a:custGeom>
            <a:avLst/>
            <a:gdLst>
              <a:gd name="connsiteX0" fmla="*/ 1292606 w 2188462"/>
              <a:gd name="connsiteY0" fmla="*/ 2123414 h 2189420"/>
              <a:gd name="connsiteX1" fmla="*/ 2122461 w 2188462"/>
              <a:gd name="connsiteY1" fmla="*/ 1293560 h 2189420"/>
              <a:gd name="connsiteX2" fmla="*/ 2187139 w 2188462"/>
              <a:gd name="connsiteY2" fmla="*/ 1149587 h 2189420"/>
              <a:gd name="connsiteX3" fmla="*/ 1850593 w 2188462"/>
              <a:gd name="connsiteY3" fmla="*/ 304385 h 2189420"/>
              <a:gd name="connsiteX4" fmla="*/ 318779 w 2188462"/>
              <a:gd name="connsiteY4" fmla="*/ 323386 h 2189420"/>
              <a:gd name="connsiteX5" fmla="*/ 320606 w 2188462"/>
              <a:gd name="connsiteY5" fmla="*/ 1869086 h 2189420"/>
              <a:gd name="connsiteX6" fmla="*/ 1148633 w 2188462"/>
              <a:gd name="connsiteY6" fmla="*/ 2188092 h 2189420"/>
              <a:gd name="connsiteX7" fmla="*/ 1292606 w 2188462"/>
              <a:gd name="connsiteY7" fmla="*/ 2123414 h 2189420"/>
            </a:gdLst>
            <a:rect l="l" t="t" r="r" b="b"/>
            <a:pathLst>
              <a:path w="2188462" h="2189420">
                <a:moveTo>
                  <a:pt x="1292606" y="2123414"/>
                </a:moveTo>
                <a:lnTo>
                  <a:pt x="2122461" y="1293560"/>
                </a:lnTo>
                <a:cubicBezTo>
                  <a:pt x="2160829" y="1255191"/>
                  <a:pt x="2184216" y="1203668"/>
                  <a:pt x="2187139" y="1149587"/>
                </a:cubicBezTo>
                <a:cubicBezTo>
                  <a:pt x="2202121" y="844101"/>
                  <a:pt x="2089939" y="533865"/>
                  <a:pt x="1850593" y="304385"/>
                </a:cubicBezTo>
                <a:cubicBezTo>
                  <a:pt x="1418674" y="-108898"/>
                  <a:pt x="740466" y="-100128"/>
                  <a:pt x="318779" y="323386"/>
                </a:cubicBezTo>
                <a:cubicBezTo>
                  <a:pt x="-106928" y="750920"/>
                  <a:pt x="-106198" y="1442283"/>
                  <a:pt x="320606" y="1869086"/>
                </a:cubicBezTo>
                <a:cubicBezTo>
                  <a:pt x="548258" y="2096739"/>
                  <a:pt x="850821" y="2202709"/>
                  <a:pt x="1148633" y="2188092"/>
                </a:cubicBezTo>
                <a:cubicBezTo>
                  <a:pt x="1203080" y="2185535"/>
                  <a:pt x="1254238" y="2162148"/>
                  <a:pt x="1292606" y="2123414"/>
                </a:cubicBezTo>
                <a:close/>
              </a:path>
            </a:pathLst>
          </a:custGeom>
          <a:gradFill>
            <a:gsLst>
              <a:gs pos="36000">
                <a:schemeClr val="accent1"/>
              </a:gs>
              <a:gs pos="100000">
                <a:schemeClr val="accent1">
                  <a:lumMod val="40000"/>
                  <a:lumOff val="60000"/>
                </a:schemeClr>
              </a:gs>
            </a:gsLst>
            <a:path path="circle">
              <a:fillToRect b="100000" r="100000"/>
            </a:path>
            <a:tileRect t="-100000" l="-100000"/>
          </a:gradFill>
          <a:ln w="3653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rot="0" flipH="0" flipV="0">
            <a:off x="6161937" y="2049016"/>
            <a:ext cx="312660" cy="312800"/>
          </a:xfrm>
          <a:custGeom>
            <a:avLst/>
            <a:gdLst>
              <a:gd name="connsiteX0" fmla="*/ 308409 w 829854"/>
              <a:gd name="connsiteY0" fmla="*/ 308409 h 830220"/>
              <a:gd name="connsiteX1" fmla="*/ 0 w 829854"/>
              <a:gd name="connsiteY1" fmla="*/ 830220 h 830220"/>
              <a:gd name="connsiteX2" fmla="*/ 829854 w 829854"/>
              <a:gd name="connsiteY2" fmla="*/ 0 h 830220"/>
              <a:gd name="connsiteX3" fmla="*/ 308409 w 829854"/>
              <a:gd name="connsiteY3" fmla="*/ 308409 h 830220"/>
            </a:gdLst>
            <a:rect l="l" t="t" r="r" b="b"/>
            <a:pathLst>
              <a:path w="829854" h="830220">
                <a:moveTo>
                  <a:pt x="308409" y="308409"/>
                </a:moveTo>
                <a:cubicBezTo>
                  <a:pt x="66505" y="550313"/>
                  <a:pt x="124606" y="705614"/>
                  <a:pt x="0" y="830220"/>
                </a:cubicBezTo>
                <a:lnTo>
                  <a:pt x="829854" y="0"/>
                </a:lnTo>
                <a:cubicBezTo>
                  <a:pt x="705614" y="124606"/>
                  <a:pt x="549948" y="66505"/>
                  <a:pt x="308409" y="308409"/>
                </a:cubicBezTo>
                <a:close/>
              </a:path>
            </a:pathLst>
          </a:custGeom>
          <a:gradFill>
            <a:gsLst>
              <a:gs pos="32000">
                <a:schemeClr val="accent1">
                  <a:lumMod val="60000"/>
                  <a:lumOff val="40000"/>
                </a:schemeClr>
              </a:gs>
              <a:gs pos="47000">
                <a:schemeClr val="accent1"/>
              </a:gs>
              <a:gs pos="63000">
                <a:schemeClr val="accent1">
                  <a:lumMod val="60000"/>
                  <a:lumOff val="40000"/>
                </a:schemeClr>
              </a:gs>
            </a:gsLst>
            <a:lin ang="2700000" scaled="0"/>
          </a:gradFill>
          <a:ln w="3653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 rot="0" flipH="0" flipV="0">
            <a:off x="5688479" y="1732959"/>
            <a:ext cx="815043" cy="46166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ctr">
              <a:lnSpc>
                <a:spcPct val="11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02</a:t>
            </a: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rot="0" flipH="0" flipV="0">
            <a:off x="803861" y="1984415"/>
            <a:ext cx="3199944" cy="3625809"/>
          </a:xfrm>
          <a:prstGeom prst="roundRect">
            <a:avLst>
              <a:gd name="adj" fmla="val 2930"/>
            </a:avLst>
          </a:prstGeom>
          <a:solidFill>
            <a:schemeClr val="accent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rot="0" flipH="0" flipV="0">
            <a:off x="948164" y="3008884"/>
            <a:ext cx="2911339" cy="252514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将用户行为数据转化为可执行洞察，快速制定并落地运营策略，同时通过A/B测试和效果追踪不断迭代优化，形成敏捷响应机制。</a:t>
            </a: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 rot="0" flipH="0" flipV="0">
            <a:off x="948164" y="2445774"/>
            <a:ext cx="2913919" cy="64633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构建“洞察—策略—执行—反馈”闭环</a:t>
            </a: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 rot="0" flipH="0" flipV="0">
            <a:off x="1996312" y="1556088"/>
            <a:ext cx="815043" cy="815406"/>
          </a:xfrm>
          <a:custGeom>
            <a:avLst/>
            <a:gdLst>
              <a:gd name="connsiteX0" fmla="*/ 1297676 w 2163261"/>
              <a:gd name="connsiteY0" fmla="*/ 2086117 h 2164219"/>
              <a:gd name="connsiteX1" fmla="*/ 2085143 w 2163261"/>
              <a:gd name="connsiteY1" fmla="*/ 1298651 h 2164219"/>
              <a:gd name="connsiteX2" fmla="*/ 2162610 w 2163261"/>
              <a:gd name="connsiteY2" fmla="*/ 1120329 h 2164219"/>
              <a:gd name="connsiteX3" fmla="*/ 1831911 w 2163261"/>
              <a:gd name="connsiteY3" fmla="*/ 303629 h 2164219"/>
              <a:gd name="connsiteX4" fmla="*/ 315079 w 2163261"/>
              <a:gd name="connsiteY4" fmla="*/ 319707 h 2164219"/>
              <a:gd name="connsiteX5" fmla="*/ 316906 w 2163261"/>
              <a:gd name="connsiteY5" fmla="*/ 1847502 h 2164219"/>
              <a:gd name="connsiteX6" fmla="*/ 1119354 w 2163261"/>
              <a:gd name="connsiteY6" fmla="*/ 2163585 h 2164219"/>
              <a:gd name="connsiteX7" fmla="*/ 1297676 w 2163261"/>
              <a:gd name="connsiteY7" fmla="*/ 2086117 h 2164219"/>
            </a:gdLst>
            <a:rect l="l" t="t" r="r" b="b"/>
            <a:pathLst>
              <a:path w="2163261" h="2164219">
                <a:moveTo>
                  <a:pt x="1297676" y="2086117"/>
                </a:moveTo>
                <a:lnTo>
                  <a:pt x="2085143" y="1298651"/>
                </a:lnTo>
                <a:cubicBezTo>
                  <a:pt x="2132646" y="1251147"/>
                  <a:pt x="2160052" y="1187200"/>
                  <a:pt x="2162610" y="1120329"/>
                </a:cubicBezTo>
                <a:cubicBezTo>
                  <a:pt x="2172842" y="824709"/>
                  <a:pt x="2062487" y="525801"/>
                  <a:pt x="1831911" y="303629"/>
                </a:cubicBezTo>
                <a:cubicBezTo>
                  <a:pt x="1405108" y="-107461"/>
                  <a:pt x="733112" y="-100153"/>
                  <a:pt x="315079" y="319707"/>
                </a:cubicBezTo>
                <a:cubicBezTo>
                  <a:pt x="-105513" y="742126"/>
                  <a:pt x="-105147" y="1425815"/>
                  <a:pt x="316906" y="1847502"/>
                </a:cubicBezTo>
                <a:cubicBezTo>
                  <a:pt x="537616" y="2068212"/>
                  <a:pt x="829946" y="2173451"/>
                  <a:pt x="1119354" y="2163585"/>
                </a:cubicBezTo>
                <a:cubicBezTo>
                  <a:pt x="1186590" y="2161027"/>
                  <a:pt x="1250172" y="2133621"/>
                  <a:pt x="1297676" y="2086117"/>
                </a:cubicBezTo>
                <a:close/>
              </a:path>
            </a:pathLst>
          </a:custGeom>
          <a:solidFill>
            <a:schemeClr val="accent2">
              <a:alpha val="80000"/>
            </a:schemeClr>
          </a:solidFill>
          <a:ln w="3653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 rot="0" flipH="0" flipV="0">
            <a:off x="1991564" y="1551341"/>
            <a:ext cx="824538" cy="824901"/>
          </a:xfrm>
          <a:custGeom>
            <a:avLst/>
            <a:gdLst>
              <a:gd name="connsiteX0" fmla="*/ 1292606 w 2188462"/>
              <a:gd name="connsiteY0" fmla="*/ 2123414 h 2189420"/>
              <a:gd name="connsiteX1" fmla="*/ 2122461 w 2188462"/>
              <a:gd name="connsiteY1" fmla="*/ 1293560 h 2189420"/>
              <a:gd name="connsiteX2" fmla="*/ 2187139 w 2188462"/>
              <a:gd name="connsiteY2" fmla="*/ 1149587 h 2189420"/>
              <a:gd name="connsiteX3" fmla="*/ 1850593 w 2188462"/>
              <a:gd name="connsiteY3" fmla="*/ 304385 h 2189420"/>
              <a:gd name="connsiteX4" fmla="*/ 318779 w 2188462"/>
              <a:gd name="connsiteY4" fmla="*/ 323386 h 2189420"/>
              <a:gd name="connsiteX5" fmla="*/ 320606 w 2188462"/>
              <a:gd name="connsiteY5" fmla="*/ 1869086 h 2189420"/>
              <a:gd name="connsiteX6" fmla="*/ 1148633 w 2188462"/>
              <a:gd name="connsiteY6" fmla="*/ 2188092 h 2189420"/>
              <a:gd name="connsiteX7" fmla="*/ 1292606 w 2188462"/>
              <a:gd name="connsiteY7" fmla="*/ 2123414 h 2189420"/>
            </a:gdLst>
            <a:rect l="l" t="t" r="r" b="b"/>
            <a:pathLst>
              <a:path w="2188462" h="2189420">
                <a:moveTo>
                  <a:pt x="1292606" y="2123414"/>
                </a:moveTo>
                <a:lnTo>
                  <a:pt x="2122461" y="1293560"/>
                </a:lnTo>
                <a:cubicBezTo>
                  <a:pt x="2160829" y="1255191"/>
                  <a:pt x="2184216" y="1203668"/>
                  <a:pt x="2187139" y="1149587"/>
                </a:cubicBezTo>
                <a:cubicBezTo>
                  <a:pt x="2202121" y="844101"/>
                  <a:pt x="2089939" y="533865"/>
                  <a:pt x="1850593" y="304385"/>
                </a:cubicBezTo>
                <a:cubicBezTo>
                  <a:pt x="1418674" y="-108898"/>
                  <a:pt x="740466" y="-100128"/>
                  <a:pt x="318779" y="323386"/>
                </a:cubicBezTo>
                <a:cubicBezTo>
                  <a:pt x="-106928" y="750920"/>
                  <a:pt x="-106198" y="1442283"/>
                  <a:pt x="320606" y="1869086"/>
                </a:cubicBezTo>
                <a:cubicBezTo>
                  <a:pt x="548258" y="2096739"/>
                  <a:pt x="850821" y="2202709"/>
                  <a:pt x="1148633" y="2188092"/>
                </a:cubicBezTo>
                <a:cubicBezTo>
                  <a:pt x="1203080" y="2185535"/>
                  <a:pt x="1254238" y="2162148"/>
                  <a:pt x="1292606" y="2123414"/>
                </a:cubicBezTo>
                <a:close/>
              </a:path>
            </a:pathLst>
          </a:custGeom>
          <a:gradFill>
            <a:gsLst>
              <a:gs pos="36000">
                <a:schemeClr val="accent1"/>
              </a:gs>
              <a:gs pos="100000">
                <a:schemeClr val="accent1">
                  <a:lumMod val="40000"/>
                  <a:lumOff val="60000"/>
                </a:schemeClr>
              </a:gs>
            </a:gsLst>
            <a:path path="circle">
              <a:fillToRect b="100000" r="100000"/>
            </a:path>
            <a:tileRect t="-100000" l="-100000"/>
          </a:gradFill>
          <a:ln w="3653" cap="flat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 rot="0" flipH="0" flipV="0">
            <a:off x="2463394" y="2053778"/>
            <a:ext cx="312660" cy="312800"/>
          </a:xfrm>
          <a:custGeom>
            <a:avLst/>
            <a:gdLst>
              <a:gd name="connsiteX0" fmla="*/ 308409 w 829854"/>
              <a:gd name="connsiteY0" fmla="*/ 308409 h 830220"/>
              <a:gd name="connsiteX1" fmla="*/ 0 w 829854"/>
              <a:gd name="connsiteY1" fmla="*/ 830220 h 830220"/>
              <a:gd name="connsiteX2" fmla="*/ 829854 w 829854"/>
              <a:gd name="connsiteY2" fmla="*/ 0 h 830220"/>
              <a:gd name="connsiteX3" fmla="*/ 308409 w 829854"/>
              <a:gd name="connsiteY3" fmla="*/ 308409 h 830220"/>
            </a:gdLst>
            <a:rect l="l" t="t" r="r" b="b"/>
            <a:pathLst>
              <a:path w="829854" h="830220">
                <a:moveTo>
                  <a:pt x="308409" y="308409"/>
                </a:moveTo>
                <a:cubicBezTo>
                  <a:pt x="66505" y="550313"/>
                  <a:pt x="124606" y="705614"/>
                  <a:pt x="0" y="830220"/>
                </a:cubicBezTo>
                <a:lnTo>
                  <a:pt x="829854" y="0"/>
                </a:lnTo>
                <a:cubicBezTo>
                  <a:pt x="705614" y="124606"/>
                  <a:pt x="549948" y="66505"/>
                  <a:pt x="308409" y="308409"/>
                </a:cubicBezTo>
                <a:close/>
              </a:path>
            </a:pathLst>
          </a:custGeom>
          <a:gradFill>
            <a:gsLst>
              <a:gs pos="32000">
                <a:schemeClr val="accent1">
                  <a:lumMod val="60000"/>
                  <a:lumOff val="40000"/>
                </a:schemeClr>
              </a:gs>
              <a:gs pos="47000">
                <a:schemeClr val="accent1"/>
              </a:gs>
              <a:gs pos="63000">
                <a:schemeClr val="accent1">
                  <a:lumMod val="60000"/>
                  <a:lumOff val="40000"/>
                </a:schemeClr>
              </a:gs>
            </a:gsLst>
            <a:lin ang="2700000" scaled="0"/>
          </a:gradFill>
          <a:ln w="3653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 rot="0" flipH="0" flipV="0">
            <a:off x="1996312" y="1732959"/>
            <a:ext cx="815043" cy="46166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ctr">
              <a:lnSpc>
                <a:spcPct val="11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01</a:t>
            </a: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 rot="0" flipH="0" flipV="0">
            <a:off x="8188195" y="1984415"/>
            <a:ext cx="3199944" cy="3625809"/>
          </a:xfrm>
          <a:prstGeom prst="roundRect">
            <a:avLst>
              <a:gd name="adj" fmla="val 2930"/>
            </a:avLst>
          </a:prstGeom>
          <a:solidFill>
            <a:schemeClr val="accent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 rot="0" flipH="0" flipV="0">
            <a:off x="8332498" y="3008885"/>
            <a:ext cx="2911339" cy="252514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设计积分、等级、任务、社区互动等轻量化激励体系，增强用户归属感与参与度，将单向营销转化为双向互动关系，提升长期留存。</a:t>
            </a: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 rot="0" flipH="0" flipV="0">
            <a:off x="8332498" y="2445774"/>
            <a:ext cx="2901219" cy="64633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激励机制与用户参与感设计</a:t>
            </a: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 rot="0" flipH="0" flipV="0">
            <a:off x="9380646" y="1556088"/>
            <a:ext cx="815043" cy="815406"/>
          </a:xfrm>
          <a:custGeom>
            <a:avLst/>
            <a:gdLst>
              <a:gd name="connsiteX0" fmla="*/ 1297676 w 2163261"/>
              <a:gd name="connsiteY0" fmla="*/ 2086117 h 2164219"/>
              <a:gd name="connsiteX1" fmla="*/ 2085143 w 2163261"/>
              <a:gd name="connsiteY1" fmla="*/ 1298651 h 2164219"/>
              <a:gd name="connsiteX2" fmla="*/ 2162610 w 2163261"/>
              <a:gd name="connsiteY2" fmla="*/ 1120329 h 2164219"/>
              <a:gd name="connsiteX3" fmla="*/ 1831911 w 2163261"/>
              <a:gd name="connsiteY3" fmla="*/ 303629 h 2164219"/>
              <a:gd name="connsiteX4" fmla="*/ 315079 w 2163261"/>
              <a:gd name="connsiteY4" fmla="*/ 319707 h 2164219"/>
              <a:gd name="connsiteX5" fmla="*/ 316906 w 2163261"/>
              <a:gd name="connsiteY5" fmla="*/ 1847502 h 2164219"/>
              <a:gd name="connsiteX6" fmla="*/ 1119354 w 2163261"/>
              <a:gd name="connsiteY6" fmla="*/ 2163585 h 2164219"/>
              <a:gd name="connsiteX7" fmla="*/ 1297676 w 2163261"/>
              <a:gd name="connsiteY7" fmla="*/ 2086117 h 2164219"/>
            </a:gdLst>
            <a:rect l="l" t="t" r="r" b="b"/>
            <a:pathLst>
              <a:path w="2163261" h="2164219">
                <a:moveTo>
                  <a:pt x="1297676" y="2086117"/>
                </a:moveTo>
                <a:lnTo>
                  <a:pt x="2085143" y="1298651"/>
                </a:lnTo>
                <a:cubicBezTo>
                  <a:pt x="2132646" y="1251147"/>
                  <a:pt x="2160052" y="1187200"/>
                  <a:pt x="2162610" y="1120329"/>
                </a:cubicBezTo>
                <a:cubicBezTo>
                  <a:pt x="2172842" y="824709"/>
                  <a:pt x="2062487" y="525801"/>
                  <a:pt x="1831911" y="303629"/>
                </a:cubicBezTo>
                <a:cubicBezTo>
                  <a:pt x="1405108" y="-107461"/>
                  <a:pt x="733112" y="-100153"/>
                  <a:pt x="315079" y="319707"/>
                </a:cubicBezTo>
                <a:cubicBezTo>
                  <a:pt x="-105513" y="742126"/>
                  <a:pt x="-105147" y="1425815"/>
                  <a:pt x="316906" y="1847502"/>
                </a:cubicBezTo>
                <a:cubicBezTo>
                  <a:pt x="537616" y="2068212"/>
                  <a:pt x="829946" y="2173451"/>
                  <a:pt x="1119354" y="2163585"/>
                </a:cubicBezTo>
                <a:cubicBezTo>
                  <a:pt x="1186590" y="2161027"/>
                  <a:pt x="1250172" y="2133621"/>
                  <a:pt x="1297676" y="2086117"/>
                </a:cubicBezTo>
                <a:close/>
              </a:path>
            </a:pathLst>
          </a:custGeom>
          <a:solidFill>
            <a:schemeClr val="accent2">
              <a:alpha val="80000"/>
            </a:schemeClr>
          </a:solidFill>
          <a:ln w="3653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 rot="0" flipH="0" flipV="0">
            <a:off x="9375898" y="1551341"/>
            <a:ext cx="824538" cy="824901"/>
          </a:xfrm>
          <a:custGeom>
            <a:avLst/>
            <a:gdLst>
              <a:gd name="connsiteX0" fmla="*/ 1292606 w 2188462"/>
              <a:gd name="connsiteY0" fmla="*/ 2123414 h 2189420"/>
              <a:gd name="connsiteX1" fmla="*/ 2122461 w 2188462"/>
              <a:gd name="connsiteY1" fmla="*/ 1293560 h 2189420"/>
              <a:gd name="connsiteX2" fmla="*/ 2187139 w 2188462"/>
              <a:gd name="connsiteY2" fmla="*/ 1149587 h 2189420"/>
              <a:gd name="connsiteX3" fmla="*/ 1850593 w 2188462"/>
              <a:gd name="connsiteY3" fmla="*/ 304385 h 2189420"/>
              <a:gd name="connsiteX4" fmla="*/ 318779 w 2188462"/>
              <a:gd name="connsiteY4" fmla="*/ 323386 h 2189420"/>
              <a:gd name="connsiteX5" fmla="*/ 320606 w 2188462"/>
              <a:gd name="connsiteY5" fmla="*/ 1869086 h 2189420"/>
              <a:gd name="connsiteX6" fmla="*/ 1148633 w 2188462"/>
              <a:gd name="connsiteY6" fmla="*/ 2188092 h 2189420"/>
              <a:gd name="connsiteX7" fmla="*/ 1292606 w 2188462"/>
              <a:gd name="connsiteY7" fmla="*/ 2123414 h 2189420"/>
            </a:gdLst>
            <a:rect l="l" t="t" r="r" b="b"/>
            <a:pathLst>
              <a:path w="2188462" h="2189420">
                <a:moveTo>
                  <a:pt x="1292606" y="2123414"/>
                </a:moveTo>
                <a:lnTo>
                  <a:pt x="2122461" y="1293560"/>
                </a:lnTo>
                <a:cubicBezTo>
                  <a:pt x="2160829" y="1255191"/>
                  <a:pt x="2184216" y="1203668"/>
                  <a:pt x="2187139" y="1149587"/>
                </a:cubicBezTo>
                <a:cubicBezTo>
                  <a:pt x="2202121" y="844101"/>
                  <a:pt x="2089939" y="533865"/>
                  <a:pt x="1850593" y="304385"/>
                </a:cubicBezTo>
                <a:cubicBezTo>
                  <a:pt x="1418674" y="-108898"/>
                  <a:pt x="740466" y="-100128"/>
                  <a:pt x="318779" y="323386"/>
                </a:cubicBezTo>
                <a:cubicBezTo>
                  <a:pt x="-106928" y="750920"/>
                  <a:pt x="-106198" y="1442283"/>
                  <a:pt x="320606" y="1869086"/>
                </a:cubicBezTo>
                <a:cubicBezTo>
                  <a:pt x="548258" y="2096739"/>
                  <a:pt x="850821" y="2202709"/>
                  <a:pt x="1148633" y="2188092"/>
                </a:cubicBezTo>
                <a:cubicBezTo>
                  <a:pt x="1203080" y="2185535"/>
                  <a:pt x="1254238" y="2162148"/>
                  <a:pt x="1292606" y="2123414"/>
                </a:cubicBezTo>
                <a:close/>
              </a:path>
            </a:pathLst>
          </a:custGeom>
          <a:gradFill>
            <a:gsLst>
              <a:gs pos="36000">
                <a:schemeClr val="accent1"/>
              </a:gs>
              <a:gs pos="100000">
                <a:schemeClr val="accent1">
                  <a:lumMod val="40000"/>
                  <a:lumOff val="60000"/>
                </a:schemeClr>
              </a:gs>
            </a:gsLst>
            <a:path path="circle">
              <a:fillToRect b="100000" r="100000"/>
            </a:path>
            <a:tileRect t="-100000" l="-100000"/>
          </a:gradFill>
          <a:ln w="3653" cap="flat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2" name="标题 1"/>
          <p:cNvSpPr txBox="1"/>
          <p:nvPr/>
        </p:nvSpPr>
        <p:spPr>
          <a:xfrm rot="0" flipH="0" flipV="0">
            <a:off x="9847728" y="2053778"/>
            <a:ext cx="312660" cy="312800"/>
          </a:xfrm>
          <a:custGeom>
            <a:avLst/>
            <a:gdLst>
              <a:gd name="connsiteX0" fmla="*/ 308409 w 829854"/>
              <a:gd name="connsiteY0" fmla="*/ 308409 h 830220"/>
              <a:gd name="connsiteX1" fmla="*/ 0 w 829854"/>
              <a:gd name="connsiteY1" fmla="*/ 830220 h 830220"/>
              <a:gd name="connsiteX2" fmla="*/ 829854 w 829854"/>
              <a:gd name="connsiteY2" fmla="*/ 0 h 830220"/>
              <a:gd name="connsiteX3" fmla="*/ 308409 w 829854"/>
              <a:gd name="connsiteY3" fmla="*/ 308409 h 830220"/>
            </a:gdLst>
            <a:rect l="l" t="t" r="r" b="b"/>
            <a:pathLst>
              <a:path w="829854" h="830220">
                <a:moveTo>
                  <a:pt x="308409" y="308409"/>
                </a:moveTo>
                <a:cubicBezTo>
                  <a:pt x="66505" y="550313"/>
                  <a:pt x="124606" y="705614"/>
                  <a:pt x="0" y="830220"/>
                </a:cubicBezTo>
                <a:lnTo>
                  <a:pt x="829854" y="0"/>
                </a:lnTo>
                <a:cubicBezTo>
                  <a:pt x="705614" y="124606"/>
                  <a:pt x="549948" y="66505"/>
                  <a:pt x="308409" y="308409"/>
                </a:cubicBezTo>
                <a:close/>
              </a:path>
            </a:pathLst>
          </a:custGeom>
          <a:gradFill>
            <a:gsLst>
              <a:gs pos="32000">
                <a:schemeClr val="accent1">
                  <a:lumMod val="60000"/>
                  <a:lumOff val="40000"/>
                </a:schemeClr>
              </a:gs>
              <a:gs pos="47000">
                <a:schemeClr val="accent1"/>
              </a:gs>
              <a:gs pos="63000">
                <a:schemeClr val="accent1">
                  <a:lumMod val="60000"/>
                  <a:lumOff val="40000"/>
                </a:schemeClr>
              </a:gs>
            </a:gsLst>
            <a:lin ang="2700000" scaled="0"/>
          </a:gradFill>
          <a:ln w="3653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3" name="标题 1"/>
          <p:cNvSpPr txBox="1"/>
          <p:nvPr/>
        </p:nvSpPr>
        <p:spPr>
          <a:xfrm rot="0" flipH="0" flipV="0">
            <a:off x="9380646" y="1732959"/>
            <a:ext cx="815043" cy="46166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ctr">
              <a:lnSpc>
                <a:spcPct val="11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03</a:t>
            </a:r>
            <a:endParaRPr kumimoji="1" lang="zh-CN" altLang="en-US"/>
          </a:p>
        </p:txBody>
      </p:sp>
      <p:sp>
        <p:nvSpPr>
          <p:cNvPr id="24" name="标题占位符 1"/>
          <p:cNvSpPr txBox="1"/>
          <p:nvPr/>
        </p:nvSpPr>
        <p:spPr>
          <a:xfrm rot="0" flipH="0" flipV="0">
            <a:off x="867148" y="96401"/>
            <a:ext cx="9000000" cy="450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2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打造以用户为中心的运营闭环</a:t>
            </a:r>
            <a:endParaRPr kumimoji="1" lang="zh-CN" altLang="en-US"/>
          </a:p>
        </p:txBody>
      </p:sp>
      <p:sp>
        <p:nvSpPr>
          <p:cNvPr id="25" name="流程图: 接点 6"/>
          <p:cNvSpPr txBox="1"/>
          <p:nvPr/>
        </p:nvSpPr>
        <p:spPr>
          <a:xfrm rot="0" flipH="0" flipV="0">
            <a:off x="393773" y="96401"/>
            <a:ext cx="432000" cy="432000"/>
          </a:xfrm>
          <a:prstGeom prst="flowChartConnector">
            <a:avLst/>
          </a:prstGeom>
          <a:solidFill>
            <a:schemeClr val="accent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6" name="流程图: 接点 7"/>
          <p:cNvSpPr txBox="1"/>
          <p:nvPr/>
        </p:nvSpPr>
        <p:spPr>
          <a:xfrm rot="0" flipH="0" flipV="0">
            <a:off x="128958" y="96401"/>
            <a:ext cx="432000" cy="432000"/>
          </a:xfrm>
          <a:prstGeom prst="flowChartConnector">
            <a:avLst/>
          </a:prstGeom>
          <a:noFill/>
          <a:ln w="1905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0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1"/>
          </a:gra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矩形: 圆顶角 16"/>
          <p:cNvSpPr txBox="1"/>
          <p:nvPr/>
        </p:nvSpPr>
        <p:spPr>
          <a:xfrm rot="13440867" flipH="0" flipV="0">
            <a:off x="8919466" y="996661"/>
            <a:ext cx="3438744" cy="8736277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2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矩形: 圆顶角 17"/>
          <p:cNvSpPr txBox="1"/>
          <p:nvPr/>
        </p:nvSpPr>
        <p:spPr>
          <a:xfrm rot="13440867" flipH="0" flipV="0">
            <a:off x="9606959" y="2442862"/>
            <a:ext cx="1776211" cy="6427234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2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矩形: 圆顶角 19"/>
          <p:cNvSpPr txBox="1"/>
          <p:nvPr/>
        </p:nvSpPr>
        <p:spPr>
          <a:xfrm rot="2759133" flipH="1" flipV="0">
            <a:off x="-896084" y="-1461258"/>
            <a:ext cx="4229853" cy="8789548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1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矩形: 圆顶角 20"/>
          <p:cNvSpPr txBox="1"/>
          <p:nvPr/>
        </p:nvSpPr>
        <p:spPr>
          <a:xfrm rot="2759133" flipH="1" flipV="0">
            <a:off x="135223" y="-320314"/>
            <a:ext cx="2184842" cy="6466425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1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矩形: 圆顶角 1"/>
          <p:cNvSpPr txBox="1"/>
          <p:nvPr/>
        </p:nvSpPr>
        <p:spPr>
          <a:xfrm rot="2759133" flipH="1" flipV="0">
            <a:off x="-6941" y="3694190"/>
            <a:ext cx="2220606" cy="4614374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2">
                <a:lumMod val="60000"/>
                <a:lumOff val="4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矩形: 圆顶角 2"/>
          <p:cNvSpPr txBox="1"/>
          <p:nvPr/>
        </p:nvSpPr>
        <p:spPr>
          <a:xfrm rot="2759133" flipH="1" flipV="0">
            <a:off x="534479" y="4293167"/>
            <a:ext cx="1147007" cy="3394771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2">
                <a:lumMod val="60000"/>
                <a:lumOff val="40000"/>
                <a:alpha val="9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矩形: 圆顶角 4"/>
          <p:cNvSpPr txBox="1"/>
          <p:nvPr/>
        </p:nvSpPr>
        <p:spPr>
          <a:xfrm rot="13440867" flipH="0" flipV="0">
            <a:off x="10540353" y="-1159021"/>
            <a:ext cx="2220606" cy="5641545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1">
                <a:lumMod val="60000"/>
                <a:lumOff val="40000"/>
                <a:alpha val="10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矩形: 圆顶角 5"/>
          <p:cNvSpPr txBox="1"/>
          <p:nvPr/>
        </p:nvSpPr>
        <p:spPr>
          <a:xfrm rot="13440867" flipH="0" flipV="0">
            <a:off x="10984309" y="-225121"/>
            <a:ext cx="1147007" cy="4150456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1">
                <a:lumMod val="60000"/>
                <a:lumOff val="40000"/>
                <a:alpha val="10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矩形: 圆角 7"/>
          <p:cNvSpPr txBox="1"/>
          <p:nvPr/>
        </p:nvSpPr>
        <p:spPr>
          <a:xfrm rot="0" flipH="0" flipV="0">
            <a:off x="2315598" y="1727200"/>
            <a:ext cx="7560805" cy="4275951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爱设计-4"/>
          <p:cNvSpPr txBox="1"/>
          <p:nvPr/>
        </p:nvSpPr>
        <p:spPr>
          <a:xfrm rot="0" flipH="0" flipV="0">
            <a:off x="4942404" y="742847"/>
            <a:ext cx="2307193" cy="329143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b"/>
          <a:lstStyle/>
          <a:p>
            <a:pPr algn="ctr">
              <a:lnSpc>
                <a:spcPct val="110000"/>
              </a:lnSpc>
            </a:pPr>
            <a:r>
              <a:rPr kumimoji="1" lang="en-US" altLang="zh-CN" sz="115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04</a:t>
            </a:r>
            <a:endParaRPr kumimoji="1" lang="zh-CN" altLang="en-US"/>
          </a:p>
        </p:txBody>
      </p:sp>
      <p:sp>
        <p:nvSpPr>
          <p:cNvPr id="13" name="矩形 8"/>
          <p:cNvSpPr txBox="1"/>
          <p:nvPr/>
        </p:nvSpPr>
        <p:spPr>
          <a:xfrm rot="0" flipH="0" flipV="0">
            <a:off x="3224356" y="3789344"/>
            <a:ext cx="5743288" cy="194450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10000"/>
              </a:lnSpc>
            </a:pPr>
            <a:r>
              <a:rPr kumimoji="1" lang="en-US" altLang="zh-CN" sz="347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数据驱动下的精细化运营实践</a:t>
            </a:r>
            <a:endParaRPr kumimoji="1" lang="zh-CN" altLang="en-US"/>
          </a:p>
        </p:txBody>
      </p:sp>
    </p:spTree>
  </p:cSld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2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 w="12700" cap="sq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0" flipH="0" flipV="0">
            <a:off x="0" y="1118495"/>
            <a:ext cx="12192000" cy="5034247"/>
          </a:xfrm>
          <a:custGeom>
            <a:avLst/>
            <a:gdLst>
              <a:gd name="connsiteX0" fmla="*/ 12192000 w 12192000"/>
              <a:gd name="connsiteY0" fmla="*/ 0 h 5034247"/>
              <a:gd name="connsiteX1" fmla="*/ 12192000 w 12192000"/>
              <a:gd name="connsiteY1" fmla="*/ 3944948 h 5034247"/>
              <a:gd name="connsiteX2" fmla="*/ 12129156 w 12192000"/>
              <a:gd name="connsiteY2" fmla="*/ 3898888 h 5034247"/>
              <a:gd name="connsiteX3" fmla="*/ 11449879 w 12192000"/>
              <a:gd name="connsiteY3" fmla="*/ 3663610 h 5034247"/>
              <a:gd name="connsiteX4" fmla="*/ 7394713 w 12192000"/>
              <a:gd name="connsiteY4" fmla="*/ 4578010 h 5034247"/>
              <a:gd name="connsiteX5" fmla="*/ 4373219 w 12192000"/>
              <a:gd name="connsiteY5" fmla="*/ 3107019 h 5034247"/>
              <a:gd name="connsiteX6" fmla="*/ 80211 w 12192000"/>
              <a:gd name="connsiteY6" fmla="*/ 5006526 h 5034247"/>
              <a:gd name="connsiteX7" fmla="*/ 0 w 12192000"/>
              <a:gd name="connsiteY7" fmla="*/ 5034247 h 5034247"/>
              <a:gd name="connsiteX8" fmla="*/ 0 w 12192000"/>
              <a:gd name="connsiteY8" fmla="*/ 2170361 h 5034247"/>
              <a:gd name="connsiteX9" fmla="*/ 37545 w 12192000"/>
              <a:gd name="connsiteY9" fmla="*/ 2198676 h 5034247"/>
              <a:gd name="connsiteX10" fmla="*/ 1411357 w 12192000"/>
              <a:gd name="connsiteY10" fmla="*/ 2669697 h 5034247"/>
              <a:gd name="connsiteX11" fmla="*/ 7215809 w 12192000"/>
              <a:gd name="connsiteY11" fmla="*/ 1158949 h 5034247"/>
              <a:gd name="connsiteX12" fmla="*/ 12115606 w 12192000"/>
              <a:gd name="connsiteY12" fmla="*/ 8230 h 5034247"/>
            </a:gdLst>
            <a:rect l="l" t="t" r="r" b="b"/>
            <a:pathLst>
              <a:path w="12192000" h="5034247">
                <a:moveTo>
                  <a:pt x="12192000" y="0"/>
                </a:moveTo>
                <a:lnTo>
                  <a:pt x="12192000" y="3944948"/>
                </a:lnTo>
                <a:lnTo>
                  <a:pt x="12129156" y="3898888"/>
                </a:lnTo>
                <a:cubicBezTo>
                  <a:pt x="11926336" y="3762795"/>
                  <a:pt x="11700842" y="3665267"/>
                  <a:pt x="11449879" y="3663610"/>
                </a:cubicBezTo>
                <a:cubicBezTo>
                  <a:pt x="10446027" y="3656984"/>
                  <a:pt x="8574156" y="4670775"/>
                  <a:pt x="7394713" y="4578010"/>
                </a:cubicBezTo>
                <a:cubicBezTo>
                  <a:pt x="6215271" y="4485245"/>
                  <a:pt x="5734880" y="3014254"/>
                  <a:pt x="4373219" y="3107019"/>
                </a:cubicBezTo>
                <a:cubicBezTo>
                  <a:pt x="3309421" y="3179492"/>
                  <a:pt x="1339712" y="4544100"/>
                  <a:pt x="80211" y="5006526"/>
                </a:cubicBezTo>
                <a:lnTo>
                  <a:pt x="0" y="5034247"/>
                </a:lnTo>
                <a:lnTo>
                  <a:pt x="0" y="2170361"/>
                </a:lnTo>
                <a:lnTo>
                  <a:pt x="37545" y="2198676"/>
                </a:lnTo>
                <a:cubicBezTo>
                  <a:pt x="422569" y="2464237"/>
                  <a:pt x="880856" y="2688333"/>
                  <a:pt x="1411357" y="2669697"/>
                </a:cubicBezTo>
                <a:cubicBezTo>
                  <a:pt x="2826026" y="2620001"/>
                  <a:pt x="5174975" y="1586332"/>
                  <a:pt x="7215809" y="1158949"/>
                </a:cubicBezTo>
                <a:cubicBezTo>
                  <a:pt x="8618883" y="865123"/>
                  <a:pt x="10648329" y="204870"/>
                  <a:pt x="12115606" y="8230"/>
                </a:cubicBezTo>
                <a:close/>
              </a:path>
            </a:pathLst>
          </a:custGeom>
          <a:solidFill>
            <a:schemeClr val="accent1">
              <a:alpha val="6000"/>
            </a:schemeClr>
          </a:solidFill>
          <a:ln w="12700" cap="sq">
            <a:noFill/>
            <a:miter/>
          </a:ln>
        </p:spPr>
        <p:txBody>
          <a:bodyPr vert="horz" wrap="square" lIns="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0" flipH="0" flipV="0">
            <a:off x="1142864" y="1627206"/>
            <a:ext cx="3042003" cy="4030601"/>
          </a:xfrm>
          <a:prstGeom prst="roundRect">
            <a:avLst>
              <a:gd name="adj" fmla="val 10599"/>
            </a:avLst>
          </a:prstGeom>
          <a:solidFill>
            <a:schemeClr val="bg1"/>
          </a:solidFill>
          <a:ln w="381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rot="0" flipH="1" flipV="1">
            <a:off x="1530046" y="1610082"/>
            <a:ext cx="2267639" cy="74233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/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rot="0" flipH="0" flipV="0">
            <a:off x="1661492" y="1662700"/>
            <a:ext cx="2004748" cy="6561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全链路埋点设计与实施</a:t>
            </a: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rot="0" flipH="0" flipV="0">
            <a:off x="1437942" y="2665902"/>
            <a:ext cx="2451845" cy="196533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从广告点击、落地页转化、注册激活到核心功能使用，需在关键节点部署标准化埋点，确保用户路径可追踪、行为可量化，为后续分析提供高质量原始数据。</a:t>
            </a: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rot="0" flipH="0" flipV="0">
            <a:off x="4577480" y="1627206"/>
            <a:ext cx="3042003" cy="4030601"/>
          </a:xfrm>
          <a:prstGeom prst="roundRect">
            <a:avLst>
              <a:gd name="adj" fmla="val 10599"/>
            </a:avLst>
          </a:prstGeom>
          <a:gradFill>
            <a:gsLst>
              <a:gs pos="1000">
                <a:schemeClr val="accent1">
                  <a:alpha val="100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 cap="sq">
            <a:noFill/>
            <a:prstDash val="solid"/>
            <a:miter/>
          </a:ln>
          <a:effectLst/>
        </p:spPr>
        <p:txBody>
          <a:bodyPr vert="horz" wrap="square" lIns="45720" tIns="22860" rIns="45720" bIns="2286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 rot="0" flipH="1" flipV="1">
            <a:off x="4964662" y="1610082"/>
            <a:ext cx="2267639" cy="74233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/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rot="0" flipH="0" flipV="0">
            <a:off x="5080696" y="1662700"/>
            <a:ext cx="2004748" cy="6561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用户ID体系打通与归因统一</a:t>
            </a: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rot="0" flipH="0" flipV="0">
            <a:off x="4872559" y="2665903"/>
            <a:ext cx="2451845" cy="196533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整合设备ID、登录ID、广告ID等多维标识，建立跨渠道、跨端的统一用户识别体系，解决数据孤岛问题，实现从曝光到留存的完整归因链路。</a:t>
            </a: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 rot="0" flipH="0" flipV="0">
            <a:off x="8012097" y="1627206"/>
            <a:ext cx="3042003" cy="4030601"/>
          </a:xfrm>
          <a:prstGeom prst="roundRect">
            <a:avLst>
              <a:gd name="adj" fmla="val 10599"/>
            </a:avLst>
          </a:prstGeom>
          <a:solidFill>
            <a:schemeClr val="bg1"/>
          </a:solidFill>
          <a:ln w="381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 rot="0" flipH="1" flipV="1">
            <a:off x="8399279" y="1610082"/>
            <a:ext cx="2267639" cy="74233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/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 rot="0" flipH="0" flipV="0">
            <a:off x="8515312" y="1662700"/>
            <a:ext cx="2004748" cy="6561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实时数据管道与看板搭建</a:t>
            </a: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 rot="0" flipH="0" flipV="0">
            <a:off x="8309286" y="2665903"/>
            <a:ext cx="2447624" cy="196533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利用Flink或Kafka构建实时数据流处理架构，配合BI工具（如Tableau、QuickSight）快速生成用户活跃、转化漏斗等核心指标看板，支撑敏捷决策。</a:t>
            </a: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 rot="0" flipH="0" flipV="0">
            <a:off x="1661492" y="4850953"/>
            <a:ext cx="2004748" cy="6561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4200">
                <a:ln w="12700">
                  <a:solidFill>
                    <a:srgbClr val="BFE2FF">
                      <a:alpha val="100000"/>
                    </a:srgbClr>
                  </a:solidFill>
                </a:ln>
                <a:solidFill>
                  <a:srgbClr val="0068B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01</a:t>
            </a: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 rot="0" flipH="0" flipV="0">
            <a:off x="5084175" y="4850953"/>
            <a:ext cx="2004748" cy="6561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4200">
                <a:ln w="12700">
                  <a:solidFill>
                    <a:srgbClr val="BFE2FF">
                      <a:alpha val="100000"/>
                    </a:srgbClr>
                  </a:solidFill>
                </a:ln>
                <a:solidFill>
                  <a:srgbClr val="0068B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02</a:t>
            </a: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 rot="0" flipH="0" flipV="0">
            <a:off x="8522487" y="4850953"/>
            <a:ext cx="2004748" cy="6561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4200">
                <a:ln w="12700">
                  <a:solidFill>
                    <a:srgbClr val="BFE2FF">
                      <a:alpha val="100000"/>
                    </a:srgbClr>
                  </a:solidFill>
                </a:ln>
                <a:solidFill>
                  <a:srgbClr val="0068B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03</a:t>
            </a:r>
            <a:endParaRPr kumimoji="1" lang="zh-CN" altLang="en-US"/>
          </a:p>
        </p:txBody>
      </p:sp>
      <p:sp>
        <p:nvSpPr>
          <p:cNvPr id="19" name="标题占位符 1"/>
          <p:cNvSpPr txBox="1"/>
          <p:nvPr/>
        </p:nvSpPr>
        <p:spPr>
          <a:xfrm rot="0" flipH="0" flipV="0">
            <a:off x="867148" y="96401"/>
            <a:ext cx="9000000" cy="450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2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构建用户行为数据闭环体系</a:t>
            </a:r>
            <a:endParaRPr kumimoji="1" lang="zh-CN" altLang="en-US"/>
          </a:p>
        </p:txBody>
      </p:sp>
      <p:sp>
        <p:nvSpPr>
          <p:cNvPr id="20" name="流程图: 接点 6"/>
          <p:cNvSpPr txBox="1"/>
          <p:nvPr/>
        </p:nvSpPr>
        <p:spPr>
          <a:xfrm rot="0" flipH="0" flipV="0">
            <a:off x="393773" y="96401"/>
            <a:ext cx="432000" cy="432000"/>
          </a:xfrm>
          <a:prstGeom prst="flowChartConnector">
            <a:avLst/>
          </a:prstGeom>
          <a:solidFill>
            <a:schemeClr val="accent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1" name="流程图: 接点 7"/>
          <p:cNvSpPr txBox="1"/>
          <p:nvPr/>
        </p:nvSpPr>
        <p:spPr>
          <a:xfrm rot="0" flipH="0" flipV="0">
            <a:off x="128958" y="96401"/>
            <a:ext cx="432000" cy="432000"/>
          </a:xfrm>
          <a:prstGeom prst="flowChartConnector">
            <a:avLst/>
          </a:prstGeom>
          <a:noFill/>
          <a:ln w="1905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2"/>
          <p:cNvSpPr txBox="1"/>
          <p:nvPr/>
        </p:nvSpPr>
        <p:spPr>
          <a:xfrm rot="0" flipH="0" flipV="0">
            <a:off x="1" y="1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 w="12700" cap="sq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8100000" flipH="0" flipV="0">
            <a:off x="660400" y="1547937"/>
            <a:ext cx="3265072" cy="3265074"/>
          </a:xfrm>
          <a:prstGeom prst="teardrop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0" flipH="0" flipV="0">
            <a:off x="1898491" y="4927572"/>
            <a:ext cx="788890" cy="788890"/>
          </a:xfrm>
          <a:prstGeom prst="ellipse">
            <a:avLst/>
          </a:prstGeom>
          <a:solidFill>
            <a:schemeClr val="accent1"/>
          </a:solidFill>
          <a:ln w="28575" cap="sq">
            <a:solidFill>
              <a:schemeClr val="bg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rot="0" flipH="0" flipV="0">
            <a:off x="2090779" y="5119862"/>
            <a:ext cx="404314" cy="404312"/>
          </a:xfrm>
          <a:custGeom>
            <a:avLst/>
            <a:gdLst>
              <a:gd name="connsiteX0" fmla="*/ 457070 w 720001"/>
              <a:gd name="connsiteY0" fmla="*/ 57166 h 720001"/>
              <a:gd name="connsiteX1" fmla="*/ 457070 w 720001"/>
              <a:gd name="connsiteY1" fmla="*/ 263017 h 720001"/>
              <a:gd name="connsiteX2" fmla="*/ 662921 w 720001"/>
              <a:gd name="connsiteY2" fmla="*/ 263017 h 720001"/>
              <a:gd name="connsiteX3" fmla="*/ 647393 w 720001"/>
              <a:gd name="connsiteY3" fmla="*/ 212704 h 720001"/>
              <a:gd name="connsiteX4" fmla="*/ 591008 w 720001"/>
              <a:gd name="connsiteY4" fmla="*/ 129079 h 720001"/>
              <a:gd name="connsiteX5" fmla="*/ 507383 w 720001"/>
              <a:gd name="connsiteY5" fmla="*/ 72694 h 720001"/>
              <a:gd name="connsiteX6" fmla="*/ 457070 w 720001"/>
              <a:gd name="connsiteY6" fmla="*/ 57166 h 720001"/>
              <a:gd name="connsiteX7" fmla="*/ 307952 w 720001"/>
              <a:gd name="connsiteY7" fmla="*/ 56386 h 720001"/>
              <a:gd name="connsiteX8" fmla="*/ 240115 w 720001"/>
              <a:gd name="connsiteY8" fmla="*/ 76251 h 720001"/>
              <a:gd name="connsiteX9" fmla="*/ 142092 w 720001"/>
              <a:gd name="connsiteY9" fmla="*/ 142179 h 720001"/>
              <a:gd name="connsiteX10" fmla="*/ 76077 w 720001"/>
              <a:gd name="connsiteY10" fmla="*/ 240116 h 720001"/>
              <a:gd name="connsiteX11" fmla="*/ 51874 w 720001"/>
              <a:gd name="connsiteY11" fmla="*/ 360000 h 720001"/>
              <a:gd name="connsiteX12" fmla="*/ 76077 w 720001"/>
              <a:gd name="connsiteY12" fmla="*/ 479885 h 720001"/>
              <a:gd name="connsiteX13" fmla="*/ 142092 w 720001"/>
              <a:gd name="connsiteY13" fmla="*/ 577822 h 720001"/>
              <a:gd name="connsiteX14" fmla="*/ 240029 w 720001"/>
              <a:gd name="connsiteY14" fmla="*/ 643837 h 720001"/>
              <a:gd name="connsiteX15" fmla="*/ 359913 w 720001"/>
              <a:gd name="connsiteY15" fmla="*/ 668039 h 720001"/>
              <a:gd name="connsiteX16" fmla="*/ 479798 w 720001"/>
              <a:gd name="connsiteY16" fmla="*/ 643837 h 720001"/>
              <a:gd name="connsiteX17" fmla="*/ 577735 w 720001"/>
              <a:gd name="connsiteY17" fmla="*/ 577822 h 720001"/>
              <a:gd name="connsiteX18" fmla="*/ 643750 w 720001"/>
              <a:gd name="connsiteY18" fmla="*/ 479885 h 720001"/>
              <a:gd name="connsiteX19" fmla="*/ 663615 w 720001"/>
              <a:gd name="connsiteY19" fmla="*/ 412049 h 720001"/>
              <a:gd name="connsiteX20" fmla="*/ 360000 w 720001"/>
              <a:gd name="connsiteY20" fmla="*/ 412049 h 720001"/>
              <a:gd name="connsiteX21" fmla="*/ 307952 w 720001"/>
              <a:gd name="connsiteY21" fmla="*/ 360000 h 720001"/>
              <a:gd name="connsiteX22" fmla="*/ 405022 w 720001"/>
              <a:gd name="connsiteY22" fmla="*/ 0 h 720001"/>
              <a:gd name="connsiteX23" fmla="*/ 720001 w 720001"/>
              <a:gd name="connsiteY23" fmla="*/ 314979 h 720001"/>
              <a:gd name="connsiteX24" fmla="*/ 405022 w 720001"/>
              <a:gd name="connsiteY24" fmla="*/ 314979 h 720001"/>
              <a:gd name="connsiteX25" fmla="*/ 360000 w 720001"/>
              <a:gd name="connsiteY25" fmla="*/ 0 h 720001"/>
              <a:gd name="connsiteX26" fmla="*/ 360000 w 720001"/>
              <a:gd name="connsiteY26" fmla="*/ 360000 h 720001"/>
              <a:gd name="connsiteX27" fmla="*/ 720001 w 720001"/>
              <a:gd name="connsiteY27" fmla="*/ 360000 h 720001"/>
              <a:gd name="connsiteX28" fmla="*/ 360000 w 720001"/>
              <a:gd name="connsiteY28" fmla="*/ 720001 h 720001"/>
              <a:gd name="connsiteX29" fmla="*/ 0 w 720001"/>
              <a:gd name="connsiteY29" fmla="*/ 360000 h 720001"/>
              <a:gd name="connsiteX30" fmla="*/ 360000 w 720001"/>
              <a:gd name="connsiteY30" fmla="*/ 0 h 720001"/>
            </a:gdLst>
            <a:rect l="l" t="t" r="r" b="b"/>
            <a:pathLst>
              <a:path w="720001" h="720001">
                <a:moveTo>
                  <a:pt x="457070" y="57166"/>
                </a:moveTo>
                <a:lnTo>
                  <a:pt x="457070" y="263017"/>
                </a:lnTo>
                <a:lnTo>
                  <a:pt x="662921" y="263017"/>
                </a:lnTo>
                <a:cubicBezTo>
                  <a:pt x="659451" y="245755"/>
                  <a:pt x="654246" y="229012"/>
                  <a:pt x="647393" y="212704"/>
                </a:cubicBezTo>
                <a:cubicBezTo>
                  <a:pt x="634121" y="181388"/>
                  <a:pt x="615210" y="153282"/>
                  <a:pt x="591008" y="129079"/>
                </a:cubicBezTo>
                <a:cubicBezTo>
                  <a:pt x="566806" y="104877"/>
                  <a:pt x="538699" y="85966"/>
                  <a:pt x="507383" y="72694"/>
                </a:cubicBezTo>
                <a:cubicBezTo>
                  <a:pt x="491075" y="65755"/>
                  <a:pt x="474246" y="60636"/>
                  <a:pt x="457070" y="57166"/>
                </a:cubicBezTo>
                <a:close/>
                <a:moveTo>
                  <a:pt x="307952" y="56386"/>
                </a:moveTo>
                <a:cubicBezTo>
                  <a:pt x="284703" y="60376"/>
                  <a:pt x="262062" y="66969"/>
                  <a:pt x="240115" y="76251"/>
                </a:cubicBezTo>
                <a:cubicBezTo>
                  <a:pt x="203508" y="91778"/>
                  <a:pt x="170544" y="113986"/>
                  <a:pt x="142092" y="142179"/>
                </a:cubicBezTo>
                <a:cubicBezTo>
                  <a:pt x="113812" y="170545"/>
                  <a:pt x="91605" y="203422"/>
                  <a:pt x="76077" y="240116"/>
                </a:cubicBezTo>
                <a:cubicBezTo>
                  <a:pt x="60029" y="278111"/>
                  <a:pt x="51874" y="318362"/>
                  <a:pt x="51874" y="360000"/>
                </a:cubicBezTo>
                <a:cubicBezTo>
                  <a:pt x="51874" y="401639"/>
                  <a:pt x="60029" y="441976"/>
                  <a:pt x="76077" y="479885"/>
                </a:cubicBezTo>
                <a:cubicBezTo>
                  <a:pt x="91605" y="516579"/>
                  <a:pt x="113812" y="549543"/>
                  <a:pt x="142092" y="577822"/>
                </a:cubicBezTo>
                <a:cubicBezTo>
                  <a:pt x="170458" y="606102"/>
                  <a:pt x="203335" y="628309"/>
                  <a:pt x="240029" y="643837"/>
                </a:cubicBezTo>
                <a:cubicBezTo>
                  <a:pt x="278024" y="659885"/>
                  <a:pt x="318275" y="668039"/>
                  <a:pt x="359913" y="668039"/>
                </a:cubicBezTo>
                <a:cubicBezTo>
                  <a:pt x="401552" y="668039"/>
                  <a:pt x="441890" y="659885"/>
                  <a:pt x="479798" y="643837"/>
                </a:cubicBezTo>
                <a:cubicBezTo>
                  <a:pt x="516492" y="628309"/>
                  <a:pt x="549456" y="606102"/>
                  <a:pt x="577735" y="577822"/>
                </a:cubicBezTo>
                <a:cubicBezTo>
                  <a:pt x="606015" y="549456"/>
                  <a:pt x="628222" y="516579"/>
                  <a:pt x="643750" y="479885"/>
                </a:cubicBezTo>
                <a:cubicBezTo>
                  <a:pt x="653032" y="457938"/>
                  <a:pt x="659625" y="435297"/>
                  <a:pt x="663615" y="412049"/>
                </a:cubicBezTo>
                <a:lnTo>
                  <a:pt x="360000" y="412049"/>
                </a:lnTo>
                <a:cubicBezTo>
                  <a:pt x="331287" y="412049"/>
                  <a:pt x="307952" y="388714"/>
                  <a:pt x="307952" y="360000"/>
                </a:cubicBezTo>
                <a:close/>
                <a:moveTo>
                  <a:pt x="405022" y="0"/>
                </a:moveTo>
                <a:cubicBezTo>
                  <a:pt x="578950" y="0"/>
                  <a:pt x="720001" y="141051"/>
                  <a:pt x="720001" y="314979"/>
                </a:cubicBezTo>
                <a:lnTo>
                  <a:pt x="405022" y="314979"/>
                </a:lnTo>
                <a:close/>
                <a:moveTo>
                  <a:pt x="360000" y="0"/>
                </a:moveTo>
                <a:lnTo>
                  <a:pt x="360000" y="360000"/>
                </a:lnTo>
                <a:lnTo>
                  <a:pt x="720001" y="360000"/>
                </a:lnTo>
                <a:cubicBezTo>
                  <a:pt x="720001" y="558825"/>
                  <a:pt x="558824" y="720001"/>
                  <a:pt x="360000" y="720001"/>
                </a:cubicBezTo>
                <a:cubicBezTo>
                  <a:pt x="161176" y="720001"/>
                  <a:pt x="0" y="558825"/>
                  <a:pt x="0" y="360000"/>
                </a:cubicBezTo>
                <a:cubicBezTo>
                  <a:pt x="0" y="161176"/>
                  <a:pt x="161176" y="0"/>
                  <a:pt x="360000" y="0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rot="0" flipH="0" flipV="0">
            <a:off x="1032788" y="2670308"/>
            <a:ext cx="2520296" cy="174262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结合最近消费（Recency）、频率（Frequency）、金额（Monetary）及预测生命周期价值（LTV），将用户划分为高价值、潜力、流失风险等群体，制定差异化策略。</a:t>
            </a: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rot="0" flipH="0" flipV="0">
            <a:off x="1032788" y="2125877"/>
            <a:ext cx="2520296" cy="36662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ctr">
              <a:lnSpc>
                <a:spcPct val="130000"/>
              </a:lnSpc>
            </a:pPr>
            <a:r>
              <a:rPr kumimoji="1" lang="en-US" altLang="zh-CN" sz="951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RFM+LTV用户价值分层模型</a:t>
            </a: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rot="8100000" flipH="0" flipV="0">
            <a:off x="4457114" y="1547938"/>
            <a:ext cx="3265072" cy="3265074"/>
          </a:xfrm>
          <a:prstGeom prst="teardrop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 rot="0" flipH="0" flipV="0">
            <a:off x="5695205" y="4927572"/>
            <a:ext cx="788890" cy="788890"/>
          </a:xfrm>
          <a:prstGeom prst="ellipse">
            <a:avLst/>
          </a:prstGeom>
          <a:solidFill>
            <a:schemeClr val="accent1"/>
          </a:solidFill>
          <a:ln w="28575" cap="sq">
            <a:solidFill>
              <a:schemeClr val="bg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rot="0" flipH="0" flipV="0">
            <a:off x="5887493" y="5135009"/>
            <a:ext cx="404314" cy="374018"/>
          </a:xfrm>
          <a:custGeom>
            <a:avLst/>
            <a:gdLst>
              <a:gd name="connsiteX0" fmla="*/ 56258 w 778320"/>
              <a:gd name="connsiteY0" fmla="*/ 333700 h 720001"/>
              <a:gd name="connsiteX1" fmla="*/ 56258 w 778320"/>
              <a:gd name="connsiteY1" fmla="*/ 627457 h 720001"/>
              <a:gd name="connsiteX2" fmla="*/ 66946 w 778320"/>
              <a:gd name="connsiteY2" fmla="*/ 653054 h 720001"/>
              <a:gd name="connsiteX3" fmla="*/ 92544 w 778320"/>
              <a:gd name="connsiteY3" fmla="*/ 663743 h 720001"/>
              <a:gd name="connsiteX4" fmla="*/ 685683 w 778320"/>
              <a:gd name="connsiteY4" fmla="*/ 663743 h 720001"/>
              <a:gd name="connsiteX5" fmla="*/ 711281 w 778320"/>
              <a:gd name="connsiteY5" fmla="*/ 653054 h 720001"/>
              <a:gd name="connsiteX6" fmla="*/ 721969 w 778320"/>
              <a:gd name="connsiteY6" fmla="*/ 627457 h 720001"/>
              <a:gd name="connsiteX7" fmla="*/ 721969 w 778320"/>
              <a:gd name="connsiteY7" fmla="*/ 333700 h 720001"/>
              <a:gd name="connsiteX8" fmla="*/ 92544 w 778320"/>
              <a:gd name="connsiteY8" fmla="*/ 142049 h 720001"/>
              <a:gd name="connsiteX9" fmla="*/ 56258 w 778320"/>
              <a:gd name="connsiteY9" fmla="*/ 178336 h 720001"/>
              <a:gd name="connsiteX10" fmla="*/ 56258 w 778320"/>
              <a:gd name="connsiteY10" fmla="*/ 277443 h 720001"/>
              <a:gd name="connsiteX11" fmla="*/ 721969 w 778320"/>
              <a:gd name="connsiteY11" fmla="*/ 277443 h 720001"/>
              <a:gd name="connsiteX12" fmla="*/ 721969 w 778320"/>
              <a:gd name="connsiteY12" fmla="*/ 178336 h 720001"/>
              <a:gd name="connsiteX13" fmla="*/ 685683 w 778320"/>
              <a:gd name="connsiteY13" fmla="*/ 142049 h 720001"/>
              <a:gd name="connsiteX14" fmla="*/ 561355 w 778320"/>
              <a:gd name="connsiteY14" fmla="*/ 142049 h 720001"/>
              <a:gd name="connsiteX15" fmla="*/ 561355 w 778320"/>
              <a:gd name="connsiteY15" fmla="*/ 201026 h 720001"/>
              <a:gd name="connsiteX16" fmla="*/ 533226 w 778320"/>
              <a:gd name="connsiteY16" fmla="*/ 229249 h 720001"/>
              <a:gd name="connsiteX17" fmla="*/ 505097 w 778320"/>
              <a:gd name="connsiteY17" fmla="*/ 201120 h 720001"/>
              <a:gd name="connsiteX18" fmla="*/ 505097 w 778320"/>
              <a:gd name="connsiteY18" fmla="*/ 142049 h 720001"/>
              <a:gd name="connsiteX19" fmla="*/ 273129 w 778320"/>
              <a:gd name="connsiteY19" fmla="*/ 142049 h 720001"/>
              <a:gd name="connsiteX20" fmla="*/ 273129 w 778320"/>
              <a:gd name="connsiteY20" fmla="*/ 201026 h 720001"/>
              <a:gd name="connsiteX21" fmla="*/ 245001 w 778320"/>
              <a:gd name="connsiteY21" fmla="*/ 229249 h 720001"/>
              <a:gd name="connsiteX22" fmla="*/ 216872 w 778320"/>
              <a:gd name="connsiteY22" fmla="*/ 201120 h 720001"/>
              <a:gd name="connsiteX23" fmla="*/ 216872 w 778320"/>
              <a:gd name="connsiteY23" fmla="*/ 142049 h 720001"/>
              <a:gd name="connsiteX24" fmla="*/ 245001 w 778320"/>
              <a:gd name="connsiteY24" fmla="*/ 0 h 720001"/>
              <a:gd name="connsiteX25" fmla="*/ 273129 w 778320"/>
              <a:gd name="connsiteY25" fmla="*/ 28129 h 720001"/>
              <a:gd name="connsiteX26" fmla="*/ 273129 w 778320"/>
              <a:gd name="connsiteY26" fmla="*/ 85792 h 720001"/>
              <a:gd name="connsiteX27" fmla="*/ 505097 w 778320"/>
              <a:gd name="connsiteY27" fmla="*/ 85792 h 720001"/>
              <a:gd name="connsiteX28" fmla="*/ 505097 w 778320"/>
              <a:gd name="connsiteY28" fmla="*/ 28129 h 720001"/>
              <a:gd name="connsiteX29" fmla="*/ 533226 w 778320"/>
              <a:gd name="connsiteY29" fmla="*/ 0 h 720001"/>
              <a:gd name="connsiteX30" fmla="*/ 561355 w 778320"/>
              <a:gd name="connsiteY30" fmla="*/ 28129 h 720001"/>
              <a:gd name="connsiteX31" fmla="*/ 561355 w 778320"/>
              <a:gd name="connsiteY31" fmla="*/ 85792 h 720001"/>
              <a:gd name="connsiteX32" fmla="*/ 685683 w 778320"/>
              <a:gd name="connsiteY32" fmla="*/ 85792 h 720001"/>
              <a:gd name="connsiteX33" fmla="*/ 778320 w 778320"/>
              <a:gd name="connsiteY33" fmla="*/ 178336 h 720001"/>
              <a:gd name="connsiteX34" fmla="*/ 778320 w 778320"/>
              <a:gd name="connsiteY34" fmla="*/ 627457 h 720001"/>
              <a:gd name="connsiteX35" fmla="*/ 685777 w 778320"/>
              <a:gd name="connsiteY35" fmla="*/ 720001 h 720001"/>
              <a:gd name="connsiteX36" fmla="*/ 92544 w 778320"/>
              <a:gd name="connsiteY36" fmla="*/ 720001 h 720001"/>
              <a:gd name="connsiteX37" fmla="*/ 0 w 778320"/>
              <a:gd name="connsiteY37" fmla="*/ 627457 h 720001"/>
              <a:gd name="connsiteX38" fmla="*/ 0 w 778320"/>
              <a:gd name="connsiteY38" fmla="*/ 333700 h 720001"/>
              <a:gd name="connsiteX39" fmla="*/ 0 w 778320"/>
              <a:gd name="connsiteY39" fmla="*/ 277443 h 720001"/>
              <a:gd name="connsiteX40" fmla="*/ 0 w 778320"/>
              <a:gd name="connsiteY40" fmla="*/ 178336 h 720001"/>
              <a:gd name="connsiteX41" fmla="*/ 92544 w 778320"/>
              <a:gd name="connsiteY41" fmla="*/ 85792 h 720001"/>
              <a:gd name="connsiteX42" fmla="*/ 216872 w 778320"/>
              <a:gd name="connsiteY42" fmla="*/ 85792 h 720001"/>
              <a:gd name="connsiteX43" fmla="*/ 216872 w 778320"/>
              <a:gd name="connsiteY43" fmla="*/ 28129 h 720001"/>
              <a:gd name="connsiteX44" fmla="*/ 245001 w 778320"/>
              <a:gd name="connsiteY44" fmla="*/ 0 h 720001"/>
            </a:gdLst>
            <a:rect l="l" t="t" r="r" b="b"/>
            <a:pathLst>
              <a:path w="778320" h="720001">
                <a:moveTo>
                  <a:pt x="56258" y="333700"/>
                </a:moveTo>
                <a:lnTo>
                  <a:pt x="56258" y="627457"/>
                </a:lnTo>
                <a:cubicBezTo>
                  <a:pt x="56258" y="637115"/>
                  <a:pt x="60008" y="646116"/>
                  <a:pt x="66946" y="653054"/>
                </a:cubicBezTo>
                <a:cubicBezTo>
                  <a:pt x="73885" y="659899"/>
                  <a:pt x="82980" y="663743"/>
                  <a:pt x="92544" y="663743"/>
                </a:cubicBezTo>
                <a:lnTo>
                  <a:pt x="685683" y="663743"/>
                </a:lnTo>
                <a:cubicBezTo>
                  <a:pt x="695341" y="663743"/>
                  <a:pt x="704342" y="659993"/>
                  <a:pt x="711281" y="653054"/>
                </a:cubicBezTo>
                <a:cubicBezTo>
                  <a:pt x="718125" y="646116"/>
                  <a:pt x="721969" y="637021"/>
                  <a:pt x="721969" y="627457"/>
                </a:cubicBezTo>
                <a:lnTo>
                  <a:pt x="721969" y="333700"/>
                </a:lnTo>
                <a:close/>
                <a:moveTo>
                  <a:pt x="92544" y="142049"/>
                </a:moveTo>
                <a:cubicBezTo>
                  <a:pt x="72478" y="142049"/>
                  <a:pt x="56258" y="158364"/>
                  <a:pt x="56258" y="178336"/>
                </a:cubicBezTo>
                <a:lnTo>
                  <a:pt x="56258" y="277443"/>
                </a:lnTo>
                <a:lnTo>
                  <a:pt x="721969" y="277443"/>
                </a:lnTo>
                <a:lnTo>
                  <a:pt x="721969" y="178336"/>
                </a:lnTo>
                <a:cubicBezTo>
                  <a:pt x="721969" y="158270"/>
                  <a:pt x="705655" y="142049"/>
                  <a:pt x="685683" y="142049"/>
                </a:cubicBezTo>
                <a:lnTo>
                  <a:pt x="561355" y="142049"/>
                </a:lnTo>
                <a:lnTo>
                  <a:pt x="561355" y="201026"/>
                </a:lnTo>
                <a:cubicBezTo>
                  <a:pt x="561355" y="216591"/>
                  <a:pt x="548790" y="229249"/>
                  <a:pt x="533226" y="229249"/>
                </a:cubicBezTo>
                <a:cubicBezTo>
                  <a:pt x="517661" y="229249"/>
                  <a:pt x="505097" y="216685"/>
                  <a:pt x="505097" y="201120"/>
                </a:cubicBezTo>
                <a:lnTo>
                  <a:pt x="505097" y="142049"/>
                </a:lnTo>
                <a:lnTo>
                  <a:pt x="273129" y="142049"/>
                </a:lnTo>
                <a:lnTo>
                  <a:pt x="273129" y="201026"/>
                </a:lnTo>
                <a:cubicBezTo>
                  <a:pt x="273129" y="216591"/>
                  <a:pt x="260565" y="229249"/>
                  <a:pt x="245001" y="229249"/>
                </a:cubicBezTo>
                <a:cubicBezTo>
                  <a:pt x="229436" y="229249"/>
                  <a:pt x="216872" y="216685"/>
                  <a:pt x="216872" y="201120"/>
                </a:cubicBezTo>
                <a:lnTo>
                  <a:pt x="216872" y="142049"/>
                </a:lnTo>
                <a:close/>
                <a:moveTo>
                  <a:pt x="245001" y="0"/>
                </a:moveTo>
                <a:cubicBezTo>
                  <a:pt x="260565" y="0"/>
                  <a:pt x="273129" y="12564"/>
                  <a:pt x="273129" y="28129"/>
                </a:cubicBezTo>
                <a:lnTo>
                  <a:pt x="273129" y="85792"/>
                </a:lnTo>
                <a:lnTo>
                  <a:pt x="505097" y="85792"/>
                </a:lnTo>
                <a:lnTo>
                  <a:pt x="505097" y="28129"/>
                </a:lnTo>
                <a:cubicBezTo>
                  <a:pt x="505097" y="12564"/>
                  <a:pt x="517661" y="0"/>
                  <a:pt x="533226" y="0"/>
                </a:cubicBezTo>
                <a:cubicBezTo>
                  <a:pt x="548790" y="0"/>
                  <a:pt x="561355" y="12564"/>
                  <a:pt x="561355" y="28129"/>
                </a:cubicBezTo>
                <a:lnTo>
                  <a:pt x="561355" y="85792"/>
                </a:lnTo>
                <a:lnTo>
                  <a:pt x="685683" y="85792"/>
                </a:lnTo>
                <a:cubicBezTo>
                  <a:pt x="736784" y="85792"/>
                  <a:pt x="778227" y="127235"/>
                  <a:pt x="778320" y="178336"/>
                </a:cubicBezTo>
                <a:lnTo>
                  <a:pt x="778320" y="627457"/>
                </a:lnTo>
                <a:cubicBezTo>
                  <a:pt x="778320" y="678370"/>
                  <a:pt x="736690" y="720001"/>
                  <a:pt x="685777" y="720001"/>
                </a:cubicBezTo>
                <a:lnTo>
                  <a:pt x="92544" y="720001"/>
                </a:lnTo>
                <a:cubicBezTo>
                  <a:pt x="41631" y="720001"/>
                  <a:pt x="0" y="678370"/>
                  <a:pt x="0" y="627457"/>
                </a:cubicBezTo>
                <a:lnTo>
                  <a:pt x="0" y="333700"/>
                </a:lnTo>
                <a:lnTo>
                  <a:pt x="0" y="277443"/>
                </a:lnTo>
                <a:lnTo>
                  <a:pt x="0" y="178336"/>
                </a:lnTo>
                <a:cubicBezTo>
                  <a:pt x="0" y="127235"/>
                  <a:pt x="41443" y="85792"/>
                  <a:pt x="92544" y="85792"/>
                </a:cubicBezTo>
                <a:lnTo>
                  <a:pt x="216872" y="85792"/>
                </a:lnTo>
                <a:lnTo>
                  <a:pt x="216872" y="28129"/>
                </a:lnTo>
                <a:cubicBezTo>
                  <a:pt x="216872" y="12564"/>
                  <a:pt x="229436" y="0"/>
                  <a:pt x="245001" y="0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rot="0" flipH="0" flipV="0">
            <a:off x="4829502" y="2492508"/>
            <a:ext cx="2520296" cy="174262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针对不同分层用户，在关键行为节点（如首次付费后、连续未登录7天）自动触发个性化推送、优惠券或内容推荐，提升复购率与活跃度。</a:t>
            </a: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 rot="0" flipH="0" flipV="0">
            <a:off x="4829502" y="2125878"/>
            <a:ext cx="2520296" cy="36662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ctr">
              <a:lnSpc>
                <a:spcPct val="130000"/>
              </a:lnSpc>
            </a:pPr>
            <a:r>
              <a:rPr kumimoji="1" lang="en-US" altLang="zh-CN" sz="951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场景化触达策略设计</a:t>
            </a: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 rot="8100000" flipH="0" flipV="0">
            <a:off x="8253828" y="1547938"/>
            <a:ext cx="3265072" cy="3265074"/>
          </a:xfrm>
          <a:prstGeom prst="teardrop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 rot="0" flipH="0" flipV="0">
            <a:off x="9491919" y="4927573"/>
            <a:ext cx="788890" cy="788890"/>
          </a:xfrm>
          <a:prstGeom prst="ellipse">
            <a:avLst/>
          </a:prstGeom>
          <a:solidFill>
            <a:schemeClr val="accent1"/>
          </a:solidFill>
          <a:ln w="28575" cap="sq">
            <a:solidFill>
              <a:schemeClr val="bg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 rot="0" flipH="0" flipV="0">
            <a:off x="9684207" y="5154806"/>
            <a:ext cx="404314" cy="334424"/>
          </a:xfrm>
          <a:custGeom>
            <a:avLst/>
            <a:gdLst>
              <a:gd name="connsiteX0" fmla="*/ 153878 w 870468"/>
              <a:gd name="connsiteY0" fmla="*/ 353026 h 720000"/>
              <a:gd name="connsiteX1" fmla="*/ 449972 w 870468"/>
              <a:gd name="connsiteY1" fmla="*/ 353026 h 720000"/>
              <a:gd name="connsiteX2" fmla="*/ 489985 w 870468"/>
              <a:gd name="connsiteY2" fmla="*/ 393039 h 720000"/>
              <a:gd name="connsiteX3" fmla="*/ 449972 w 870468"/>
              <a:gd name="connsiteY3" fmla="*/ 433051 h 720000"/>
              <a:gd name="connsiteX4" fmla="*/ 153878 w 870468"/>
              <a:gd name="connsiteY4" fmla="*/ 433051 h 720000"/>
              <a:gd name="connsiteX5" fmla="*/ 113865 w 870468"/>
              <a:gd name="connsiteY5" fmla="*/ 393039 h 720000"/>
              <a:gd name="connsiteX6" fmla="*/ 153878 w 870468"/>
              <a:gd name="connsiteY6" fmla="*/ 353026 h 720000"/>
              <a:gd name="connsiteX7" fmla="*/ 68708 w 870468"/>
              <a:gd name="connsiteY7" fmla="*/ 275858 h 720000"/>
              <a:gd name="connsiteX8" fmla="*/ 68708 w 870468"/>
              <a:gd name="connsiteY8" fmla="*/ 603735 h 720000"/>
              <a:gd name="connsiteX9" fmla="*/ 116266 w 870468"/>
              <a:gd name="connsiteY9" fmla="*/ 651293 h 720000"/>
              <a:gd name="connsiteX10" fmla="*/ 598821 w 870468"/>
              <a:gd name="connsiteY10" fmla="*/ 651293 h 720000"/>
              <a:gd name="connsiteX11" fmla="*/ 754317 w 870468"/>
              <a:gd name="connsiteY11" fmla="*/ 651293 h 720000"/>
              <a:gd name="connsiteX12" fmla="*/ 801875 w 870468"/>
              <a:gd name="connsiteY12" fmla="*/ 603735 h 720000"/>
              <a:gd name="connsiteX13" fmla="*/ 801875 w 870468"/>
              <a:gd name="connsiteY13" fmla="*/ 275858 h 720000"/>
              <a:gd name="connsiteX14" fmla="*/ 598821 w 870468"/>
              <a:gd name="connsiteY14" fmla="*/ 275858 h 720000"/>
              <a:gd name="connsiteX15" fmla="*/ 116266 w 870468"/>
              <a:gd name="connsiteY15" fmla="*/ 68593 h 720000"/>
              <a:gd name="connsiteX16" fmla="*/ 68708 w 870468"/>
              <a:gd name="connsiteY16" fmla="*/ 116151 h 720000"/>
              <a:gd name="connsiteX17" fmla="*/ 68708 w 870468"/>
              <a:gd name="connsiteY17" fmla="*/ 207265 h 720000"/>
              <a:gd name="connsiteX18" fmla="*/ 598821 w 870468"/>
              <a:gd name="connsiteY18" fmla="*/ 207265 h 720000"/>
              <a:gd name="connsiteX19" fmla="*/ 801875 w 870468"/>
              <a:gd name="connsiteY19" fmla="*/ 207265 h 720000"/>
              <a:gd name="connsiteX20" fmla="*/ 801875 w 870468"/>
              <a:gd name="connsiteY20" fmla="*/ 116151 h 720000"/>
              <a:gd name="connsiteX21" fmla="*/ 754317 w 870468"/>
              <a:gd name="connsiteY21" fmla="*/ 68593 h 720000"/>
              <a:gd name="connsiteX22" fmla="*/ 598821 w 870468"/>
              <a:gd name="connsiteY22" fmla="*/ 68593 h 720000"/>
              <a:gd name="connsiteX23" fmla="*/ 116266 w 870468"/>
              <a:gd name="connsiteY23" fmla="*/ 0 h 720000"/>
              <a:gd name="connsiteX24" fmla="*/ 598821 w 870468"/>
              <a:gd name="connsiteY24" fmla="*/ 0 h 720000"/>
              <a:gd name="connsiteX25" fmla="*/ 754317 w 870468"/>
              <a:gd name="connsiteY25" fmla="*/ 0 h 720000"/>
              <a:gd name="connsiteX26" fmla="*/ 870468 w 870468"/>
              <a:gd name="connsiteY26" fmla="*/ 116151 h 720000"/>
              <a:gd name="connsiteX27" fmla="*/ 870468 w 870468"/>
              <a:gd name="connsiteY27" fmla="*/ 241562 h 720000"/>
              <a:gd name="connsiteX28" fmla="*/ 870468 w 870468"/>
              <a:gd name="connsiteY28" fmla="*/ 603735 h 720000"/>
              <a:gd name="connsiteX29" fmla="*/ 754317 w 870468"/>
              <a:gd name="connsiteY29" fmla="*/ 720000 h 720000"/>
              <a:gd name="connsiteX30" fmla="*/ 598821 w 870468"/>
              <a:gd name="connsiteY30" fmla="*/ 720000 h 720000"/>
              <a:gd name="connsiteX31" fmla="*/ 116266 w 870468"/>
              <a:gd name="connsiteY31" fmla="*/ 720000 h 720000"/>
              <a:gd name="connsiteX32" fmla="*/ 115 w 870468"/>
              <a:gd name="connsiteY32" fmla="*/ 603849 h 720000"/>
              <a:gd name="connsiteX33" fmla="*/ 115 w 870468"/>
              <a:gd name="connsiteY33" fmla="*/ 241841 h 720000"/>
              <a:gd name="connsiteX34" fmla="*/ 0 w 870468"/>
              <a:gd name="connsiteY34" fmla="*/ 241562 h 720000"/>
              <a:gd name="connsiteX35" fmla="*/ 115 w 870468"/>
              <a:gd name="connsiteY35" fmla="*/ 241284 h 720000"/>
              <a:gd name="connsiteX36" fmla="*/ 115 w 870468"/>
              <a:gd name="connsiteY36" fmla="*/ 116151 h 720000"/>
              <a:gd name="connsiteX37" fmla="*/ 116266 w 870468"/>
              <a:gd name="connsiteY37" fmla="*/ 0 h 720000"/>
            </a:gdLst>
            <a:rect l="l" t="t" r="r" b="b"/>
            <a:pathLst>
              <a:path w="870468" h="720000">
                <a:moveTo>
                  <a:pt x="153878" y="353026"/>
                </a:moveTo>
                <a:lnTo>
                  <a:pt x="449972" y="353026"/>
                </a:lnTo>
                <a:cubicBezTo>
                  <a:pt x="472036" y="353026"/>
                  <a:pt x="489985" y="370975"/>
                  <a:pt x="489985" y="393039"/>
                </a:cubicBezTo>
                <a:cubicBezTo>
                  <a:pt x="489985" y="415103"/>
                  <a:pt x="472150" y="433051"/>
                  <a:pt x="449972" y="433051"/>
                </a:cubicBezTo>
                <a:lnTo>
                  <a:pt x="153878" y="433051"/>
                </a:lnTo>
                <a:cubicBezTo>
                  <a:pt x="131814" y="433051"/>
                  <a:pt x="113865" y="415103"/>
                  <a:pt x="113865" y="393039"/>
                </a:cubicBezTo>
                <a:cubicBezTo>
                  <a:pt x="113865" y="370975"/>
                  <a:pt x="131814" y="353026"/>
                  <a:pt x="153878" y="353026"/>
                </a:cubicBezTo>
                <a:close/>
                <a:moveTo>
                  <a:pt x="68708" y="275858"/>
                </a:moveTo>
                <a:lnTo>
                  <a:pt x="68708" y="603735"/>
                </a:lnTo>
                <a:cubicBezTo>
                  <a:pt x="68708" y="630029"/>
                  <a:pt x="90087" y="651293"/>
                  <a:pt x="116266" y="651293"/>
                </a:cubicBezTo>
                <a:lnTo>
                  <a:pt x="598821" y="651293"/>
                </a:lnTo>
                <a:lnTo>
                  <a:pt x="754317" y="651293"/>
                </a:lnTo>
                <a:cubicBezTo>
                  <a:pt x="780611" y="651293"/>
                  <a:pt x="801875" y="629915"/>
                  <a:pt x="801875" y="603735"/>
                </a:cubicBezTo>
                <a:lnTo>
                  <a:pt x="801875" y="275858"/>
                </a:lnTo>
                <a:lnTo>
                  <a:pt x="598821" y="275858"/>
                </a:lnTo>
                <a:close/>
                <a:moveTo>
                  <a:pt x="116266" y="68593"/>
                </a:moveTo>
                <a:cubicBezTo>
                  <a:pt x="89972" y="68593"/>
                  <a:pt x="68708" y="89972"/>
                  <a:pt x="68708" y="116151"/>
                </a:cubicBezTo>
                <a:lnTo>
                  <a:pt x="68708" y="207265"/>
                </a:lnTo>
                <a:lnTo>
                  <a:pt x="598821" y="207265"/>
                </a:lnTo>
                <a:lnTo>
                  <a:pt x="801875" y="207265"/>
                </a:lnTo>
                <a:lnTo>
                  <a:pt x="801875" y="116151"/>
                </a:lnTo>
                <a:cubicBezTo>
                  <a:pt x="801875" y="89857"/>
                  <a:pt x="780497" y="68593"/>
                  <a:pt x="754317" y="68593"/>
                </a:cubicBezTo>
                <a:lnTo>
                  <a:pt x="598821" y="68593"/>
                </a:lnTo>
                <a:close/>
                <a:moveTo>
                  <a:pt x="116266" y="0"/>
                </a:moveTo>
                <a:lnTo>
                  <a:pt x="598821" y="0"/>
                </a:lnTo>
                <a:lnTo>
                  <a:pt x="754317" y="0"/>
                </a:lnTo>
                <a:cubicBezTo>
                  <a:pt x="818338" y="0"/>
                  <a:pt x="870468" y="52131"/>
                  <a:pt x="870468" y="116151"/>
                </a:cubicBezTo>
                <a:lnTo>
                  <a:pt x="870468" y="241562"/>
                </a:lnTo>
                <a:lnTo>
                  <a:pt x="870468" y="603735"/>
                </a:lnTo>
                <a:cubicBezTo>
                  <a:pt x="870468" y="667869"/>
                  <a:pt x="818338" y="720000"/>
                  <a:pt x="754317" y="720000"/>
                </a:cubicBezTo>
                <a:lnTo>
                  <a:pt x="598821" y="720000"/>
                </a:lnTo>
                <a:lnTo>
                  <a:pt x="116266" y="720000"/>
                </a:lnTo>
                <a:cubicBezTo>
                  <a:pt x="52246" y="720000"/>
                  <a:pt x="115" y="667869"/>
                  <a:pt x="115" y="603849"/>
                </a:cubicBezTo>
                <a:lnTo>
                  <a:pt x="115" y="241841"/>
                </a:lnTo>
                <a:lnTo>
                  <a:pt x="0" y="241562"/>
                </a:lnTo>
                <a:lnTo>
                  <a:pt x="115" y="241284"/>
                </a:lnTo>
                <a:lnTo>
                  <a:pt x="115" y="116151"/>
                </a:lnTo>
                <a:cubicBezTo>
                  <a:pt x="115" y="52131"/>
                  <a:pt x="52246" y="0"/>
                  <a:pt x="116266" y="0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 rot="0" flipH="0" flipV="0">
            <a:off x="8626216" y="2492508"/>
            <a:ext cx="2520296" cy="174262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对推送文案、活动入口、权益组合等变量进行小流量A/B测试，通过统计显著性验证效果，持续优化触达效率与ROI，避免凭经验盲目决策。</a:t>
            </a: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 rot="0" flipH="0" flipV="0">
            <a:off x="8626216" y="2125878"/>
            <a:ext cx="2520296" cy="36662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ctr">
              <a:lnSpc>
                <a:spcPct val="130000"/>
              </a:lnSpc>
            </a:pPr>
            <a:r>
              <a:rPr kumimoji="1" lang="en-US" altLang="zh-CN" sz="951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A/B测试驱动策略迭代</a:t>
            </a:r>
            <a:endParaRPr kumimoji="1" lang="zh-CN" altLang="en-US"/>
          </a:p>
        </p:txBody>
      </p:sp>
      <p:sp>
        <p:nvSpPr>
          <p:cNvPr id="18" name="标题占位符 1"/>
          <p:cNvSpPr txBox="1"/>
          <p:nvPr/>
        </p:nvSpPr>
        <p:spPr>
          <a:xfrm rot="0" flipH="0" flipV="0">
            <a:off x="867148" y="96401"/>
            <a:ext cx="9000000" cy="450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2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基于分层模型的用户精细化运营</a:t>
            </a:r>
            <a:endParaRPr kumimoji="1" lang="zh-CN" altLang="en-US"/>
          </a:p>
        </p:txBody>
      </p:sp>
      <p:sp>
        <p:nvSpPr>
          <p:cNvPr id="19" name="流程图: 接点 6"/>
          <p:cNvSpPr txBox="1"/>
          <p:nvPr/>
        </p:nvSpPr>
        <p:spPr>
          <a:xfrm rot="0" flipH="0" flipV="0">
            <a:off x="393773" y="96401"/>
            <a:ext cx="432000" cy="432000"/>
          </a:xfrm>
          <a:prstGeom prst="flowChartConnector">
            <a:avLst/>
          </a:prstGeom>
          <a:solidFill>
            <a:schemeClr val="accent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0" name="流程图: 接点 7"/>
          <p:cNvSpPr txBox="1"/>
          <p:nvPr/>
        </p:nvSpPr>
        <p:spPr>
          <a:xfrm rot="0" flipH="0" flipV="0">
            <a:off x="128958" y="96401"/>
            <a:ext cx="432000" cy="432000"/>
          </a:xfrm>
          <a:prstGeom prst="flowChartConnector">
            <a:avLst/>
          </a:prstGeom>
          <a:noFill/>
          <a:ln w="1905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2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 w="12700" cap="sq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0" flipH="0" flipV="0">
            <a:off x="5895577" y="1624487"/>
            <a:ext cx="5623324" cy="30777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建立“监测-分析-干预-复盘”运营节奏</a:t>
            </a: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0" flipH="0" flipV="0">
            <a:off x="5895576" y="2007804"/>
            <a:ext cx="5623324" cy="100204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每日监控核心指标异动，每周输出用户行为洞察报告，每月评估策略效果并调整资源分配，形成可复制、可持续的运营方法论。</a:t>
            </a: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rot="0" flipH="0" flipV="0">
            <a:off x="5502149" y="1715500"/>
            <a:ext cx="176550" cy="176550"/>
          </a:xfrm>
          <a:prstGeom prst="rect">
            <a:avLst/>
          </a:prstGeom>
          <a:solidFill>
            <a:schemeClr val="bg1">
              <a:lumMod val="85000"/>
            </a:schemeClr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rot="0" flipH="0" flipV="0">
            <a:off x="5895576" y="3531829"/>
            <a:ext cx="5623324" cy="100204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推动市场、产品、客服团队使用同一套指标定义与数据口径（如“活跃用户”=DAU且完成核心动作），减少沟通成本，确保策略执行一致性。</a:t>
            </a: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rot="0" flipH="0" flipV="0">
            <a:off x="5895577" y="3143353"/>
            <a:ext cx="5623324" cy="30777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跨部门协同的数据语言统一</a:t>
            </a: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rot="0" flipH="0" flipV="0">
            <a:off x="5502149" y="3234366"/>
            <a:ext cx="176550" cy="176550"/>
          </a:xfrm>
          <a:prstGeom prst="rect">
            <a:avLst/>
          </a:prstGeom>
          <a:solidFill>
            <a:schemeClr val="bg1">
              <a:lumMod val="85000"/>
            </a:schemeClr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 rot="0" flipH="0" flipV="0">
            <a:off x="5895577" y="4667378"/>
            <a:ext cx="5623324" cy="30777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自动化运营平台能力建设</a:t>
            </a: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rot="0" flipH="0" flipV="0">
            <a:off x="5895576" y="5055854"/>
            <a:ext cx="5623324" cy="100204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引入CDP（客户数据平台）或MA（营销自动化）工具，将用户分群、策略配置、触达执行流程自动化，释放人力聚焦高价值策略创新。</a:t>
            </a: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rot="0" flipH="0" flipV="0">
            <a:off x="5502149" y="4758391"/>
            <a:ext cx="176550" cy="176550"/>
          </a:xfrm>
          <a:prstGeom prst="rect">
            <a:avLst/>
          </a:prstGeom>
          <a:solidFill>
            <a:schemeClr val="bg1">
              <a:lumMod val="85000"/>
            </a:schemeClr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 rot="0" flipH="0" flipV="0">
            <a:off x="979982" y="1651375"/>
            <a:ext cx="2369566" cy="2333564"/>
          </a:xfrm>
          <a:custGeom>
            <a:avLst/>
            <a:gdLst>
              <a:gd name="connsiteX0" fmla="*/ 1184784 w 2369566"/>
              <a:gd name="connsiteY0" fmla="*/ 443836 h 2333564"/>
              <a:gd name="connsiteX1" fmla="*/ 442671 w 2369566"/>
              <a:gd name="connsiteY1" fmla="*/ 1185949 h 2333564"/>
              <a:gd name="connsiteX2" fmla="*/ 1184784 w 2369566"/>
              <a:gd name="connsiteY2" fmla="*/ 1928062 h 2333564"/>
              <a:gd name="connsiteX3" fmla="*/ 1926897 w 2369566"/>
              <a:gd name="connsiteY3" fmla="*/ 1185949 h 2333564"/>
              <a:gd name="connsiteX4" fmla="*/ 1184784 w 2369566"/>
              <a:gd name="connsiteY4" fmla="*/ 443836 h 2333564"/>
              <a:gd name="connsiteX5" fmla="*/ 1087753 w 2369566"/>
              <a:gd name="connsiteY5" fmla="*/ 0 h 2333564"/>
              <a:gd name="connsiteX6" fmla="*/ 1281814 w 2369566"/>
              <a:gd name="connsiteY6" fmla="*/ 0 h 2333564"/>
              <a:gd name="connsiteX7" fmla="*/ 1323988 w 2369566"/>
              <a:gd name="connsiteY7" fmla="*/ 239225 h 2333564"/>
              <a:gd name="connsiteX8" fmla="*/ 1686691 w 2369566"/>
              <a:gd name="connsiteY8" fmla="*/ 371239 h 2333564"/>
              <a:gd name="connsiteX9" fmla="*/ 1686693 w 2369566"/>
              <a:gd name="connsiteY9" fmla="*/ 371239 h 2333564"/>
              <a:gd name="connsiteX10" fmla="*/ 1872773 w 2369566"/>
              <a:gd name="connsiteY10" fmla="*/ 215091 h 2333564"/>
              <a:gd name="connsiteX11" fmla="*/ 2021428 w 2369566"/>
              <a:gd name="connsiteY11" fmla="*/ 339830 h 2333564"/>
              <a:gd name="connsiteX12" fmla="*/ 1899964 w 2369566"/>
              <a:gd name="connsiteY12" fmla="*/ 550198 h 2333564"/>
              <a:gd name="connsiteX13" fmla="*/ 2092954 w 2369566"/>
              <a:gd name="connsiteY13" fmla="*/ 884466 h 2333564"/>
              <a:gd name="connsiteX14" fmla="*/ 2335869 w 2369566"/>
              <a:gd name="connsiteY14" fmla="*/ 884460 h 2333564"/>
              <a:gd name="connsiteX15" fmla="*/ 2369566 w 2369566"/>
              <a:gd name="connsiteY15" fmla="*/ 1075569 h 2333564"/>
              <a:gd name="connsiteX16" fmla="*/ 2141298 w 2369566"/>
              <a:gd name="connsiteY16" fmla="*/ 1158645 h 2333564"/>
              <a:gd name="connsiteX17" fmla="*/ 2074273 w 2369566"/>
              <a:gd name="connsiteY17" fmla="*/ 1538758 h 2333564"/>
              <a:gd name="connsiteX18" fmla="*/ 2260361 w 2369566"/>
              <a:gd name="connsiteY18" fmla="*/ 1694896 h 2333564"/>
              <a:gd name="connsiteX19" fmla="*/ 2163333 w 2369566"/>
              <a:gd name="connsiteY19" fmla="*/ 1862953 h 2333564"/>
              <a:gd name="connsiteX20" fmla="*/ 1935069 w 2369566"/>
              <a:gd name="connsiteY20" fmla="*/ 1779867 h 2333564"/>
              <a:gd name="connsiteX21" fmla="*/ 1639391 w 2369566"/>
              <a:gd name="connsiteY21" fmla="*/ 2027969 h 2333564"/>
              <a:gd name="connsiteX22" fmla="*/ 1681579 w 2369566"/>
              <a:gd name="connsiteY22" fmla="*/ 2267193 h 2333564"/>
              <a:gd name="connsiteX23" fmla="*/ 1499226 w 2369566"/>
              <a:gd name="connsiteY23" fmla="*/ 2333564 h 2333564"/>
              <a:gd name="connsiteX24" fmla="*/ 1377772 w 2369566"/>
              <a:gd name="connsiteY24" fmla="*/ 2123191 h 2333564"/>
              <a:gd name="connsiteX25" fmla="*/ 991793 w 2369566"/>
              <a:gd name="connsiteY25" fmla="*/ 2123191 h 2333564"/>
              <a:gd name="connsiteX26" fmla="*/ 870341 w 2369566"/>
              <a:gd name="connsiteY26" fmla="*/ 2333564 h 2333564"/>
              <a:gd name="connsiteX27" fmla="*/ 687987 w 2369566"/>
              <a:gd name="connsiteY27" fmla="*/ 2267193 h 2333564"/>
              <a:gd name="connsiteX28" fmla="*/ 730176 w 2369566"/>
              <a:gd name="connsiteY28" fmla="*/ 2027969 h 2333564"/>
              <a:gd name="connsiteX29" fmla="*/ 434497 w 2369566"/>
              <a:gd name="connsiteY29" fmla="*/ 1779865 h 2333564"/>
              <a:gd name="connsiteX30" fmla="*/ 206233 w 2369566"/>
              <a:gd name="connsiteY30" fmla="*/ 1862953 h 2333564"/>
              <a:gd name="connsiteX31" fmla="*/ 109205 w 2369566"/>
              <a:gd name="connsiteY31" fmla="*/ 1694896 h 2333564"/>
              <a:gd name="connsiteX32" fmla="*/ 295293 w 2369566"/>
              <a:gd name="connsiteY32" fmla="*/ 1538758 h 2333564"/>
              <a:gd name="connsiteX33" fmla="*/ 228268 w 2369566"/>
              <a:gd name="connsiteY33" fmla="*/ 1158645 h 2333564"/>
              <a:gd name="connsiteX34" fmla="*/ 0 w 2369566"/>
              <a:gd name="connsiteY34" fmla="*/ 1075569 h 2333564"/>
              <a:gd name="connsiteX35" fmla="*/ 33697 w 2369566"/>
              <a:gd name="connsiteY35" fmla="*/ 884460 h 2333564"/>
              <a:gd name="connsiteX36" fmla="*/ 276613 w 2369566"/>
              <a:gd name="connsiteY36" fmla="*/ 884466 h 2333564"/>
              <a:gd name="connsiteX37" fmla="*/ 469602 w 2369566"/>
              <a:gd name="connsiteY37" fmla="*/ 550198 h 2333564"/>
              <a:gd name="connsiteX38" fmla="*/ 348139 w 2369566"/>
              <a:gd name="connsiteY38" fmla="*/ 339830 h 2333564"/>
              <a:gd name="connsiteX39" fmla="*/ 496794 w 2369566"/>
              <a:gd name="connsiteY39" fmla="*/ 215091 h 2333564"/>
              <a:gd name="connsiteX40" fmla="*/ 682874 w 2369566"/>
              <a:gd name="connsiteY40" fmla="*/ 371239 h 2333564"/>
              <a:gd name="connsiteX41" fmla="*/ 1045576 w 2369566"/>
              <a:gd name="connsiteY41" fmla="*/ 239226 h 2333564"/>
            </a:gdLst>
            <a:rect l="l" t="t" r="r" b="b"/>
            <a:pathLst>
              <a:path w="2369566" h="2333564">
                <a:moveTo>
                  <a:pt x="1184784" y="443836"/>
                </a:moveTo>
                <a:cubicBezTo>
                  <a:pt x="774926" y="443836"/>
                  <a:pt x="442671" y="776091"/>
                  <a:pt x="442671" y="1185949"/>
                </a:cubicBezTo>
                <a:cubicBezTo>
                  <a:pt x="442671" y="1595807"/>
                  <a:pt x="774926" y="1928062"/>
                  <a:pt x="1184784" y="1928062"/>
                </a:cubicBezTo>
                <a:cubicBezTo>
                  <a:pt x="1594642" y="1928062"/>
                  <a:pt x="1926897" y="1595807"/>
                  <a:pt x="1926897" y="1185949"/>
                </a:cubicBezTo>
                <a:cubicBezTo>
                  <a:pt x="1926897" y="776091"/>
                  <a:pt x="1594642" y="443836"/>
                  <a:pt x="1184784" y="443836"/>
                </a:cubicBezTo>
                <a:close/>
                <a:moveTo>
                  <a:pt x="1087753" y="0"/>
                </a:moveTo>
                <a:lnTo>
                  <a:pt x="1281814" y="0"/>
                </a:lnTo>
                <a:lnTo>
                  <a:pt x="1323988" y="239225"/>
                </a:lnTo>
                <a:cubicBezTo>
                  <a:pt x="1452602" y="258136"/>
                  <a:pt x="1576013" y="303054"/>
                  <a:pt x="1686691" y="371239"/>
                </a:cubicBezTo>
                <a:lnTo>
                  <a:pt x="1686693" y="371239"/>
                </a:lnTo>
                <a:lnTo>
                  <a:pt x="1872773" y="215091"/>
                </a:lnTo>
                <a:lnTo>
                  <a:pt x="2021428" y="339830"/>
                </a:lnTo>
                <a:lnTo>
                  <a:pt x="1899964" y="550198"/>
                </a:lnTo>
                <a:cubicBezTo>
                  <a:pt x="1986332" y="647356"/>
                  <a:pt x="2051996" y="761091"/>
                  <a:pt x="2092954" y="884466"/>
                </a:cubicBezTo>
                <a:lnTo>
                  <a:pt x="2335869" y="884460"/>
                </a:lnTo>
                <a:lnTo>
                  <a:pt x="2369566" y="1075569"/>
                </a:lnTo>
                <a:lnTo>
                  <a:pt x="2141298" y="1158645"/>
                </a:lnTo>
                <a:cubicBezTo>
                  <a:pt x="2145008" y="1288586"/>
                  <a:pt x="2122202" y="1417921"/>
                  <a:pt x="2074273" y="1538758"/>
                </a:cubicBezTo>
                <a:lnTo>
                  <a:pt x="2260361" y="1694896"/>
                </a:lnTo>
                <a:lnTo>
                  <a:pt x="2163333" y="1862953"/>
                </a:lnTo>
                <a:lnTo>
                  <a:pt x="1935069" y="1779867"/>
                </a:lnTo>
                <a:cubicBezTo>
                  <a:pt x="1854386" y="1881794"/>
                  <a:pt x="1753779" y="1966211"/>
                  <a:pt x="1639391" y="2027969"/>
                </a:cubicBezTo>
                <a:lnTo>
                  <a:pt x="1681579" y="2267193"/>
                </a:lnTo>
                <a:lnTo>
                  <a:pt x="1499226" y="2333564"/>
                </a:lnTo>
                <a:lnTo>
                  <a:pt x="1377772" y="2123191"/>
                </a:lnTo>
                <a:cubicBezTo>
                  <a:pt x="1250447" y="2149409"/>
                  <a:pt x="1119116" y="2149409"/>
                  <a:pt x="991793" y="2123191"/>
                </a:cubicBezTo>
                <a:lnTo>
                  <a:pt x="870341" y="2333564"/>
                </a:lnTo>
                <a:lnTo>
                  <a:pt x="687987" y="2267193"/>
                </a:lnTo>
                <a:lnTo>
                  <a:pt x="730176" y="2027969"/>
                </a:lnTo>
                <a:cubicBezTo>
                  <a:pt x="615788" y="1966211"/>
                  <a:pt x="515181" y="1881792"/>
                  <a:pt x="434497" y="1779865"/>
                </a:cubicBezTo>
                <a:lnTo>
                  <a:pt x="206233" y="1862953"/>
                </a:lnTo>
                <a:lnTo>
                  <a:pt x="109205" y="1694896"/>
                </a:lnTo>
                <a:lnTo>
                  <a:pt x="295293" y="1538758"/>
                </a:lnTo>
                <a:cubicBezTo>
                  <a:pt x="247364" y="1417921"/>
                  <a:pt x="224558" y="1288586"/>
                  <a:pt x="228268" y="1158645"/>
                </a:cubicBezTo>
                <a:lnTo>
                  <a:pt x="0" y="1075569"/>
                </a:lnTo>
                <a:lnTo>
                  <a:pt x="33697" y="884460"/>
                </a:lnTo>
                <a:lnTo>
                  <a:pt x="276613" y="884466"/>
                </a:lnTo>
                <a:cubicBezTo>
                  <a:pt x="317570" y="761091"/>
                  <a:pt x="383236" y="647354"/>
                  <a:pt x="469602" y="550198"/>
                </a:cubicBezTo>
                <a:lnTo>
                  <a:pt x="348139" y="339830"/>
                </a:lnTo>
                <a:lnTo>
                  <a:pt x="496794" y="215091"/>
                </a:lnTo>
                <a:lnTo>
                  <a:pt x="682874" y="371239"/>
                </a:lnTo>
                <a:cubicBezTo>
                  <a:pt x="793553" y="303054"/>
                  <a:pt x="916964" y="258136"/>
                  <a:pt x="1045576" y="239226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cap="sq">
            <a:noFill/>
            <a:prstDash val="solid"/>
            <a:miter/>
          </a:ln>
        </p:spPr>
        <p:txBody>
          <a:bodyPr vert="horz" wrap="square" lIns="356481" tIns="548640" rIns="356481" bIns="436755" rtlCol="0" anchor="ctr"/>
          <a:lstStyle/>
          <a:p>
            <a:pPr algn="ctr">
              <a:lnSpc>
                <a:spcPct val="9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 rot="0" flipH="0" flipV="0">
            <a:off x="1501009" y="4185089"/>
            <a:ext cx="1536829" cy="1513478"/>
          </a:xfrm>
          <a:custGeom>
            <a:avLst/>
            <a:gdLst>
              <a:gd name="connsiteX0" fmla="*/ 768414 w 1536829"/>
              <a:gd name="connsiteY0" fmla="*/ 287859 h 1513478"/>
              <a:gd name="connsiteX1" fmla="*/ 287102 w 1536829"/>
              <a:gd name="connsiteY1" fmla="*/ 769171 h 1513478"/>
              <a:gd name="connsiteX2" fmla="*/ 768414 w 1536829"/>
              <a:gd name="connsiteY2" fmla="*/ 1250483 h 1513478"/>
              <a:gd name="connsiteX3" fmla="*/ 1249726 w 1536829"/>
              <a:gd name="connsiteY3" fmla="*/ 769171 h 1513478"/>
              <a:gd name="connsiteX4" fmla="*/ 768414 w 1536829"/>
              <a:gd name="connsiteY4" fmla="*/ 287859 h 1513478"/>
              <a:gd name="connsiteX5" fmla="*/ 705484 w 1536829"/>
              <a:gd name="connsiteY5" fmla="*/ 0 h 1513478"/>
              <a:gd name="connsiteX6" fmla="*/ 831346 w 1536829"/>
              <a:gd name="connsiteY6" fmla="*/ 0 h 1513478"/>
              <a:gd name="connsiteX7" fmla="*/ 858699 w 1536829"/>
              <a:gd name="connsiteY7" fmla="*/ 155154 h 1513478"/>
              <a:gd name="connsiteX8" fmla="*/ 1093937 w 1536829"/>
              <a:gd name="connsiteY8" fmla="*/ 240774 h 1513478"/>
              <a:gd name="connsiteX9" fmla="*/ 1093938 w 1536829"/>
              <a:gd name="connsiteY9" fmla="*/ 240774 h 1513478"/>
              <a:gd name="connsiteX10" fmla="*/ 1214624 w 1536829"/>
              <a:gd name="connsiteY10" fmla="*/ 139501 h 1513478"/>
              <a:gd name="connsiteX11" fmla="*/ 1311037 w 1536829"/>
              <a:gd name="connsiteY11" fmla="*/ 220403 h 1513478"/>
              <a:gd name="connsiteX12" fmla="*/ 1232259 w 1536829"/>
              <a:gd name="connsiteY12" fmla="*/ 356841 h 1513478"/>
              <a:gd name="connsiteX13" fmla="*/ 1357427 w 1536829"/>
              <a:gd name="connsiteY13" fmla="*/ 573637 h 1513478"/>
              <a:gd name="connsiteX14" fmla="*/ 1514974 w 1536829"/>
              <a:gd name="connsiteY14" fmla="*/ 573633 h 1513478"/>
              <a:gd name="connsiteX15" fmla="*/ 1536829 w 1536829"/>
              <a:gd name="connsiteY15" fmla="*/ 697580 h 1513478"/>
              <a:gd name="connsiteX16" fmla="*/ 1388781 w 1536829"/>
              <a:gd name="connsiteY16" fmla="*/ 751461 h 1513478"/>
              <a:gd name="connsiteX17" fmla="*/ 1345311 w 1536829"/>
              <a:gd name="connsiteY17" fmla="*/ 997991 h 1513478"/>
              <a:gd name="connsiteX18" fmla="*/ 1466002 w 1536829"/>
              <a:gd name="connsiteY18" fmla="*/ 1099257 h 1513478"/>
              <a:gd name="connsiteX19" fmla="*/ 1403073 w 1536829"/>
              <a:gd name="connsiteY19" fmla="*/ 1208254 h 1513478"/>
              <a:gd name="connsiteX20" fmla="*/ 1255027 w 1536829"/>
              <a:gd name="connsiteY20" fmla="*/ 1154367 h 1513478"/>
              <a:gd name="connsiteX21" fmla="*/ 1063259 w 1536829"/>
              <a:gd name="connsiteY21" fmla="*/ 1315278 h 1513478"/>
              <a:gd name="connsiteX22" fmla="*/ 1090622 w 1536829"/>
              <a:gd name="connsiteY22" fmla="*/ 1470431 h 1513478"/>
              <a:gd name="connsiteX23" fmla="*/ 972352 w 1536829"/>
              <a:gd name="connsiteY23" fmla="*/ 1513478 h 1513478"/>
              <a:gd name="connsiteX24" fmla="*/ 893582 w 1536829"/>
              <a:gd name="connsiteY24" fmla="*/ 1377036 h 1513478"/>
              <a:gd name="connsiteX25" fmla="*/ 643247 w 1536829"/>
              <a:gd name="connsiteY25" fmla="*/ 1377036 h 1513478"/>
              <a:gd name="connsiteX26" fmla="*/ 564477 w 1536829"/>
              <a:gd name="connsiteY26" fmla="*/ 1513478 h 1513478"/>
              <a:gd name="connsiteX27" fmla="*/ 446208 w 1536829"/>
              <a:gd name="connsiteY27" fmla="*/ 1470431 h 1513478"/>
              <a:gd name="connsiteX28" fmla="*/ 473570 w 1536829"/>
              <a:gd name="connsiteY28" fmla="*/ 1315278 h 1513478"/>
              <a:gd name="connsiteX29" fmla="*/ 281802 w 1536829"/>
              <a:gd name="connsiteY29" fmla="*/ 1154366 h 1513478"/>
              <a:gd name="connsiteX30" fmla="*/ 133757 w 1536829"/>
              <a:gd name="connsiteY30" fmla="*/ 1208254 h 1513478"/>
              <a:gd name="connsiteX31" fmla="*/ 70827 w 1536829"/>
              <a:gd name="connsiteY31" fmla="*/ 1099257 h 1513478"/>
              <a:gd name="connsiteX32" fmla="*/ 191518 w 1536829"/>
              <a:gd name="connsiteY32" fmla="*/ 997991 h 1513478"/>
              <a:gd name="connsiteX33" fmla="*/ 148048 w 1536829"/>
              <a:gd name="connsiteY33" fmla="*/ 751461 h 1513478"/>
              <a:gd name="connsiteX34" fmla="*/ 0 w 1536829"/>
              <a:gd name="connsiteY34" fmla="*/ 697580 h 1513478"/>
              <a:gd name="connsiteX35" fmla="*/ 21855 w 1536829"/>
              <a:gd name="connsiteY35" fmla="*/ 573633 h 1513478"/>
              <a:gd name="connsiteX36" fmla="*/ 179403 w 1536829"/>
              <a:gd name="connsiteY36" fmla="*/ 573637 h 1513478"/>
              <a:gd name="connsiteX37" fmla="*/ 304570 w 1536829"/>
              <a:gd name="connsiteY37" fmla="*/ 356841 h 1513478"/>
              <a:gd name="connsiteX38" fmla="*/ 225792 w 1536829"/>
              <a:gd name="connsiteY38" fmla="*/ 220403 h 1513478"/>
              <a:gd name="connsiteX39" fmla="*/ 322205 w 1536829"/>
              <a:gd name="connsiteY39" fmla="*/ 139501 h 1513478"/>
              <a:gd name="connsiteX40" fmla="*/ 442891 w 1536829"/>
              <a:gd name="connsiteY40" fmla="*/ 240774 h 1513478"/>
              <a:gd name="connsiteX41" fmla="*/ 678129 w 1536829"/>
              <a:gd name="connsiteY41" fmla="*/ 155155 h 1513478"/>
            </a:gdLst>
            <a:rect l="l" t="t" r="r" b="b"/>
            <a:pathLst>
              <a:path w="1536829" h="1513478">
                <a:moveTo>
                  <a:pt x="768414" y="287859"/>
                </a:moveTo>
                <a:cubicBezTo>
                  <a:pt x="502593" y="287859"/>
                  <a:pt x="287102" y="503350"/>
                  <a:pt x="287102" y="769171"/>
                </a:cubicBezTo>
                <a:cubicBezTo>
                  <a:pt x="287102" y="1034992"/>
                  <a:pt x="502593" y="1250483"/>
                  <a:pt x="768414" y="1250483"/>
                </a:cubicBezTo>
                <a:cubicBezTo>
                  <a:pt x="1034235" y="1250483"/>
                  <a:pt x="1249726" y="1034992"/>
                  <a:pt x="1249726" y="769171"/>
                </a:cubicBezTo>
                <a:cubicBezTo>
                  <a:pt x="1249726" y="503350"/>
                  <a:pt x="1034235" y="287859"/>
                  <a:pt x="768414" y="287859"/>
                </a:cubicBezTo>
                <a:close/>
                <a:moveTo>
                  <a:pt x="705484" y="0"/>
                </a:moveTo>
                <a:lnTo>
                  <a:pt x="831346" y="0"/>
                </a:lnTo>
                <a:lnTo>
                  <a:pt x="858699" y="155154"/>
                </a:lnTo>
                <a:cubicBezTo>
                  <a:pt x="942114" y="167419"/>
                  <a:pt x="1022154" y="196551"/>
                  <a:pt x="1093937" y="240774"/>
                </a:cubicBezTo>
                <a:lnTo>
                  <a:pt x="1093938" y="240774"/>
                </a:lnTo>
                <a:lnTo>
                  <a:pt x="1214624" y="139501"/>
                </a:lnTo>
                <a:lnTo>
                  <a:pt x="1311037" y="220403"/>
                </a:lnTo>
                <a:lnTo>
                  <a:pt x="1232259" y="356841"/>
                </a:lnTo>
                <a:cubicBezTo>
                  <a:pt x="1288275" y="419855"/>
                  <a:pt x="1330863" y="493620"/>
                  <a:pt x="1357427" y="573637"/>
                </a:cubicBezTo>
                <a:lnTo>
                  <a:pt x="1514974" y="573633"/>
                </a:lnTo>
                <a:lnTo>
                  <a:pt x="1536829" y="697580"/>
                </a:lnTo>
                <a:lnTo>
                  <a:pt x="1388781" y="751461"/>
                </a:lnTo>
                <a:cubicBezTo>
                  <a:pt x="1391187" y="835737"/>
                  <a:pt x="1376396" y="919620"/>
                  <a:pt x="1345311" y="997991"/>
                </a:cubicBezTo>
                <a:lnTo>
                  <a:pt x="1466002" y="1099257"/>
                </a:lnTo>
                <a:lnTo>
                  <a:pt x="1403073" y="1208254"/>
                </a:lnTo>
                <a:lnTo>
                  <a:pt x="1255027" y="1154367"/>
                </a:lnTo>
                <a:cubicBezTo>
                  <a:pt x="1202699" y="1220473"/>
                  <a:pt x="1137448" y="1275224"/>
                  <a:pt x="1063259" y="1315278"/>
                </a:cubicBezTo>
                <a:lnTo>
                  <a:pt x="1090622" y="1470431"/>
                </a:lnTo>
                <a:lnTo>
                  <a:pt x="972352" y="1513478"/>
                </a:lnTo>
                <a:lnTo>
                  <a:pt x="893582" y="1377036"/>
                </a:lnTo>
                <a:cubicBezTo>
                  <a:pt x="811002" y="1394040"/>
                  <a:pt x="725825" y="1394040"/>
                  <a:pt x="643247" y="1377036"/>
                </a:cubicBezTo>
                <a:lnTo>
                  <a:pt x="564477" y="1513478"/>
                </a:lnTo>
                <a:lnTo>
                  <a:pt x="446208" y="1470431"/>
                </a:lnTo>
                <a:lnTo>
                  <a:pt x="473570" y="1315278"/>
                </a:lnTo>
                <a:cubicBezTo>
                  <a:pt x="399381" y="1275224"/>
                  <a:pt x="334131" y="1220472"/>
                  <a:pt x="281802" y="1154366"/>
                </a:cubicBezTo>
                <a:lnTo>
                  <a:pt x="133757" y="1208254"/>
                </a:lnTo>
                <a:lnTo>
                  <a:pt x="70827" y="1099257"/>
                </a:lnTo>
                <a:lnTo>
                  <a:pt x="191518" y="997991"/>
                </a:lnTo>
                <a:cubicBezTo>
                  <a:pt x="160433" y="919620"/>
                  <a:pt x="145642" y="835737"/>
                  <a:pt x="148048" y="751461"/>
                </a:cubicBezTo>
                <a:lnTo>
                  <a:pt x="0" y="697580"/>
                </a:lnTo>
                <a:lnTo>
                  <a:pt x="21855" y="573633"/>
                </a:lnTo>
                <a:lnTo>
                  <a:pt x="179403" y="573637"/>
                </a:lnTo>
                <a:cubicBezTo>
                  <a:pt x="205966" y="493620"/>
                  <a:pt x="248555" y="419854"/>
                  <a:pt x="304570" y="356841"/>
                </a:cubicBezTo>
                <a:lnTo>
                  <a:pt x="225792" y="220403"/>
                </a:lnTo>
                <a:lnTo>
                  <a:pt x="322205" y="139501"/>
                </a:lnTo>
                <a:lnTo>
                  <a:pt x="442891" y="240774"/>
                </a:lnTo>
                <a:cubicBezTo>
                  <a:pt x="514675" y="196551"/>
                  <a:pt x="594715" y="167419"/>
                  <a:pt x="678129" y="155155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cap="sq">
            <a:noFill/>
            <a:prstDash val="solid"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 rot="0" flipH="0" flipV="0">
            <a:off x="3432930" y="1939063"/>
            <a:ext cx="829639" cy="817034"/>
          </a:xfrm>
          <a:custGeom>
            <a:avLst/>
            <a:gdLst>
              <a:gd name="connsiteX0" fmla="*/ 751498 w 1502997"/>
              <a:gd name="connsiteY0" fmla="*/ 281522 h 1480161"/>
              <a:gd name="connsiteX1" fmla="*/ 280782 w 1502997"/>
              <a:gd name="connsiteY1" fmla="*/ 752238 h 1480161"/>
              <a:gd name="connsiteX2" fmla="*/ 751498 w 1502997"/>
              <a:gd name="connsiteY2" fmla="*/ 1222954 h 1480161"/>
              <a:gd name="connsiteX3" fmla="*/ 1222214 w 1502997"/>
              <a:gd name="connsiteY3" fmla="*/ 752238 h 1480161"/>
              <a:gd name="connsiteX4" fmla="*/ 751498 w 1502997"/>
              <a:gd name="connsiteY4" fmla="*/ 281522 h 1480161"/>
              <a:gd name="connsiteX5" fmla="*/ 689953 w 1502997"/>
              <a:gd name="connsiteY5" fmla="*/ 0 h 1480161"/>
              <a:gd name="connsiteX6" fmla="*/ 813044 w 1502997"/>
              <a:gd name="connsiteY6" fmla="*/ 0 h 1480161"/>
              <a:gd name="connsiteX7" fmla="*/ 839795 w 1502997"/>
              <a:gd name="connsiteY7" fmla="*/ 151738 h 1480161"/>
              <a:gd name="connsiteX8" fmla="*/ 1069855 w 1502997"/>
              <a:gd name="connsiteY8" fmla="*/ 235474 h 1480161"/>
              <a:gd name="connsiteX9" fmla="*/ 1069856 w 1502997"/>
              <a:gd name="connsiteY9" fmla="*/ 235474 h 1480161"/>
              <a:gd name="connsiteX10" fmla="*/ 1187885 w 1502997"/>
              <a:gd name="connsiteY10" fmla="*/ 136431 h 1480161"/>
              <a:gd name="connsiteX11" fmla="*/ 1282176 w 1502997"/>
              <a:gd name="connsiteY11" fmla="*/ 215552 h 1480161"/>
              <a:gd name="connsiteX12" fmla="*/ 1205132 w 1502997"/>
              <a:gd name="connsiteY12" fmla="*/ 348986 h 1480161"/>
              <a:gd name="connsiteX13" fmla="*/ 1327544 w 1502997"/>
              <a:gd name="connsiteY13" fmla="*/ 561009 h 1480161"/>
              <a:gd name="connsiteX14" fmla="*/ 1481624 w 1502997"/>
              <a:gd name="connsiteY14" fmla="*/ 561006 h 1480161"/>
              <a:gd name="connsiteX15" fmla="*/ 1502997 w 1502997"/>
              <a:gd name="connsiteY15" fmla="*/ 682224 h 1480161"/>
              <a:gd name="connsiteX16" fmla="*/ 1358208 w 1502997"/>
              <a:gd name="connsiteY16" fmla="*/ 734919 h 1480161"/>
              <a:gd name="connsiteX17" fmla="*/ 1315695 w 1502997"/>
              <a:gd name="connsiteY17" fmla="*/ 976022 h 1480161"/>
              <a:gd name="connsiteX18" fmla="*/ 1433729 w 1502997"/>
              <a:gd name="connsiteY18" fmla="*/ 1075059 h 1480161"/>
              <a:gd name="connsiteX19" fmla="*/ 1372185 w 1502997"/>
              <a:gd name="connsiteY19" fmla="*/ 1181656 h 1480161"/>
              <a:gd name="connsiteX20" fmla="*/ 1227399 w 1502997"/>
              <a:gd name="connsiteY20" fmla="*/ 1128955 h 1480161"/>
              <a:gd name="connsiteX21" fmla="*/ 1039853 w 1502997"/>
              <a:gd name="connsiteY21" fmla="*/ 1286324 h 1480161"/>
              <a:gd name="connsiteX22" fmla="*/ 1066612 w 1502997"/>
              <a:gd name="connsiteY22" fmla="*/ 1438062 h 1480161"/>
              <a:gd name="connsiteX23" fmla="*/ 950947 w 1502997"/>
              <a:gd name="connsiteY23" fmla="*/ 1480161 h 1480161"/>
              <a:gd name="connsiteX24" fmla="*/ 873910 w 1502997"/>
              <a:gd name="connsiteY24" fmla="*/ 1346722 h 1480161"/>
              <a:gd name="connsiteX25" fmla="*/ 629086 w 1502997"/>
              <a:gd name="connsiteY25" fmla="*/ 1346722 h 1480161"/>
              <a:gd name="connsiteX26" fmla="*/ 552050 w 1502997"/>
              <a:gd name="connsiteY26" fmla="*/ 1480161 h 1480161"/>
              <a:gd name="connsiteX27" fmla="*/ 436385 w 1502997"/>
              <a:gd name="connsiteY27" fmla="*/ 1438062 h 1480161"/>
              <a:gd name="connsiteX28" fmla="*/ 463145 w 1502997"/>
              <a:gd name="connsiteY28" fmla="*/ 1286324 h 1480161"/>
              <a:gd name="connsiteX29" fmla="*/ 275598 w 1502997"/>
              <a:gd name="connsiteY29" fmla="*/ 1128954 h 1480161"/>
              <a:gd name="connsiteX30" fmla="*/ 130812 w 1502997"/>
              <a:gd name="connsiteY30" fmla="*/ 1181656 h 1480161"/>
              <a:gd name="connsiteX31" fmla="*/ 69268 w 1502997"/>
              <a:gd name="connsiteY31" fmla="*/ 1075059 h 1480161"/>
              <a:gd name="connsiteX32" fmla="*/ 187302 w 1502997"/>
              <a:gd name="connsiteY32" fmla="*/ 976022 h 1480161"/>
              <a:gd name="connsiteX33" fmla="*/ 144789 w 1502997"/>
              <a:gd name="connsiteY33" fmla="*/ 734919 h 1480161"/>
              <a:gd name="connsiteX34" fmla="*/ 0 w 1502997"/>
              <a:gd name="connsiteY34" fmla="*/ 682224 h 1480161"/>
              <a:gd name="connsiteX35" fmla="*/ 21374 w 1502997"/>
              <a:gd name="connsiteY35" fmla="*/ 561006 h 1480161"/>
              <a:gd name="connsiteX36" fmla="*/ 175453 w 1502997"/>
              <a:gd name="connsiteY36" fmla="*/ 561009 h 1480161"/>
              <a:gd name="connsiteX37" fmla="*/ 297865 w 1502997"/>
              <a:gd name="connsiteY37" fmla="*/ 348986 h 1480161"/>
              <a:gd name="connsiteX38" fmla="*/ 220822 w 1502997"/>
              <a:gd name="connsiteY38" fmla="*/ 215552 h 1480161"/>
              <a:gd name="connsiteX39" fmla="*/ 315112 w 1502997"/>
              <a:gd name="connsiteY39" fmla="*/ 136431 h 1480161"/>
              <a:gd name="connsiteX40" fmla="*/ 433142 w 1502997"/>
              <a:gd name="connsiteY40" fmla="*/ 235474 h 1480161"/>
              <a:gd name="connsiteX41" fmla="*/ 663201 w 1502997"/>
              <a:gd name="connsiteY41" fmla="*/ 151739 h 1480161"/>
            </a:gdLst>
            <a:rect l="l" t="t" r="r" b="b"/>
            <a:pathLst>
              <a:path w="1502997" h="1480161">
                <a:moveTo>
                  <a:pt x="751498" y="281522"/>
                </a:moveTo>
                <a:cubicBezTo>
                  <a:pt x="491529" y="281522"/>
                  <a:pt x="280782" y="492269"/>
                  <a:pt x="280782" y="752238"/>
                </a:cubicBezTo>
                <a:cubicBezTo>
                  <a:pt x="280782" y="1012207"/>
                  <a:pt x="491529" y="1222954"/>
                  <a:pt x="751498" y="1222954"/>
                </a:cubicBezTo>
                <a:cubicBezTo>
                  <a:pt x="1011467" y="1222954"/>
                  <a:pt x="1222214" y="1012207"/>
                  <a:pt x="1222214" y="752238"/>
                </a:cubicBezTo>
                <a:cubicBezTo>
                  <a:pt x="1222214" y="492269"/>
                  <a:pt x="1011467" y="281522"/>
                  <a:pt x="751498" y="281522"/>
                </a:cubicBezTo>
                <a:close/>
                <a:moveTo>
                  <a:pt x="689953" y="0"/>
                </a:moveTo>
                <a:lnTo>
                  <a:pt x="813044" y="0"/>
                </a:lnTo>
                <a:lnTo>
                  <a:pt x="839795" y="151738"/>
                </a:lnTo>
                <a:cubicBezTo>
                  <a:pt x="921374" y="163734"/>
                  <a:pt x="999653" y="192225"/>
                  <a:pt x="1069855" y="235474"/>
                </a:cubicBezTo>
                <a:lnTo>
                  <a:pt x="1069856" y="235474"/>
                </a:lnTo>
                <a:lnTo>
                  <a:pt x="1187885" y="136431"/>
                </a:lnTo>
                <a:lnTo>
                  <a:pt x="1282176" y="215552"/>
                </a:lnTo>
                <a:lnTo>
                  <a:pt x="1205132" y="348986"/>
                </a:lnTo>
                <a:cubicBezTo>
                  <a:pt x="1259915" y="410612"/>
                  <a:pt x="1301565" y="482754"/>
                  <a:pt x="1327544" y="561009"/>
                </a:cubicBezTo>
                <a:lnTo>
                  <a:pt x="1481624" y="561006"/>
                </a:lnTo>
                <a:lnTo>
                  <a:pt x="1502997" y="682224"/>
                </a:lnTo>
                <a:lnTo>
                  <a:pt x="1358208" y="734919"/>
                </a:lnTo>
                <a:cubicBezTo>
                  <a:pt x="1360562" y="817339"/>
                  <a:pt x="1346096" y="899376"/>
                  <a:pt x="1315695" y="976022"/>
                </a:cubicBezTo>
                <a:lnTo>
                  <a:pt x="1433729" y="1075059"/>
                </a:lnTo>
                <a:lnTo>
                  <a:pt x="1372185" y="1181656"/>
                </a:lnTo>
                <a:lnTo>
                  <a:pt x="1227399" y="1128955"/>
                </a:lnTo>
                <a:cubicBezTo>
                  <a:pt x="1176222" y="1193606"/>
                  <a:pt x="1112408" y="1247152"/>
                  <a:pt x="1039853" y="1286324"/>
                </a:cubicBezTo>
                <a:lnTo>
                  <a:pt x="1066612" y="1438062"/>
                </a:lnTo>
                <a:lnTo>
                  <a:pt x="950947" y="1480161"/>
                </a:lnTo>
                <a:lnTo>
                  <a:pt x="873910" y="1346722"/>
                </a:lnTo>
                <a:cubicBezTo>
                  <a:pt x="793149" y="1363352"/>
                  <a:pt x="709847" y="1363352"/>
                  <a:pt x="629086" y="1346722"/>
                </a:cubicBezTo>
                <a:lnTo>
                  <a:pt x="552050" y="1480161"/>
                </a:lnTo>
                <a:lnTo>
                  <a:pt x="436385" y="1438062"/>
                </a:lnTo>
                <a:lnTo>
                  <a:pt x="463145" y="1286324"/>
                </a:lnTo>
                <a:cubicBezTo>
                  <a:pt x="390589" y="1247152"/>
                  <a:pt x="326775" y="1193605"/>
                  <a:pt x="275598" y="1128954"/>
                </a:cubicBezTo>
                <a:lnTo>
                  <a:pt x="130812" y="1181656"/>
                </a:lnTo>
                <a:lnTo>
                  <a:pt x="69268" y="1075059"/>
                </a:lnTo>
                <a:lnTo>
                  <a:pt x="187302" y="976022"/>
                </a:lnTo>
                <a:cubicBezTo>
                  <a:pt x="156901" y="899376"/>
                  <a:pt x="142436" y="817339"/>
                  <a:pt x="144789" y="734919"/>
                </a:cubicBezTo>
                <a:lnTo>
                  <a:pt x="0" y="682224"/>
                </a:lnTo>
                <a:lnTo>
                  <a:pt x="21374" y="561006"/>
                </a:lnTo>
                <a:lnTo>
                  <a:pt x="175453" y="561009"/>
                </a:lnTo>
                <a:cubicBezTo>
                  <a:pt x="201432" y="482754"/>
                  <a:pt x="243084" y="410611"/>
                  <a:pt x="297865" y="348986"/>
                </a:cubicBezTo>
                <a:lnTo>
                  <a:pt x="220822" y="215552"/>
                </a:lnTo>
                <a:lnTo>
                  <a:pt x="315112" y="136431"/>
                </a:lnTo>
                <a:lnTo>
                  <a:pt x="433142" y="235474"/>
                </a:lnTo>
                <a:cubicBezTo>
                  <a:pt x="503345" y="192225"/>
                  <a:pt x="581623" y="163734"/>
                  <a:pt x="663201" y="151739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cap="sq">
            <a:noFill/>
            <a:prstDash val="solid"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 rot="11931966" flipH="0" flipV="0">
            <a:off x="696496" y="1981697"/>
            <a:ext cx="2150785" cy="2150786"/>
          </a:xfrm>
          <a:prstGeom prst="arc">
            <a:avLst/>
          </a:prstGeom>
          <a:noFill/>
          <a:ln w="28575" cap="sq">
            <a:solidFill>
              <a:schemeClr val="bg1">
                <a:lumMod val="65000"/>
              </a:schemeClr>
            </a:solidFill>
            <a:miter/>
            <a:tailEnd type="stealth"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 rot="5691386" flipH="0" flipV="0">
            <a:off x="2988535" y="2945467"/>
            <a:ext cx="2150786" cy="2150785"/>
          </a:xfrm>
          <a:prstGeom prst="arc">
            <a:avLst/>
          </a:prstGeom>
          <a:noFill/>
          <a:ln w="28575" cap="sq">
            <a:solidFill>
              <a:schemeClr val="bg1">
                <a:lumMod val="65000"/>
              </a:schemeClr>
            </a:solidFill>
            <a:miter/>
            <a:tailEnd type="stealth"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 rot="0" flipH="0" flipV="0">
            <a:off x="1893003" y="2574330"/>
            <a:ext cx="543524" cy="525988"/>
          </a:xfrm>
          <a:custGeom>
            <a:avLst/>
            <a:gdLst>
              <a:gd name="connsiteX0" fmla="*/ 695958 w 1660735"/>
              <a:gd name="connsiteY0" fmla="*/ 752512 h 1607157"/>
              <a:gd name="connsiteX1" fmla="*/ 376349 w 1660735"/>
              <a:gd name="connsiteY1" fmla="*/ 752512 h 1607157"/>
              <a:gd name="connsiteX2" fmla="*/ 110505 w 1660735"/>
              <a:gd name="connsiteY2" fmla="*/ 642007 h 1607157"/>
              <a:gd name="connsiteX3" fmla="*/ 0 w 1660735"/>
              <a:gd name="connsiteY3" fmla="*/ 376349 h 1607157"/>
              <a:gd name="connsiteX4" fmla="*/ 110505 w 1660735"/>
              <a:gd name="connsiteY4" fmla="*/ 110505 h 1607157"/>
              <a:gd name="connsiteX5" fmla="*/ 376349 w 1660735"/>
              <a:gd name="connsiteY5" fmla="*/ 0 h 1607157"/>
              <a:gd name="connsiteX6" fmla="*/ 642193 w 1660735"/>
              <a:gd name="connsiteY6" fmla="*/ 110505 h 1607157"/>
              <a:gd name="connsiteX7" fmla="*/ 752698 w 1660735"/>
              <a:gd name="connsiteY7" fmla="*/ 376349 h 1607157"/>
              <a:gd name="connsiteX8" fmla="*/ 752698 w 1660735"/>
              <a:gd name="connsiteY8" fmla="*/ 695958 h 1607157"/>
              <a:gd name="connsiteX9" fmla="*/ 695958 w 1660735"/>
              <a:gd name="connsiteY9" fmla="*/ 752512 h 1607157"/>
              <a:gd name="connsiteX10" fmla="*/ 376349 w 1660735"/>
              <a:gd name="connsiteY10" fmla="*/ 111621 h 1607157"/>
              <a:gd name="connsiteX11" fmla="*/ 111621 w 1660735"/>
              <a:gd name="connsiteY11" fmla="*/ 376349 h 1607157"/>
              <a:gd name="connsiteX12" fmla="*/ 376349 w 1660735"/>
              <a:gd name="connsiteY12" fmla="*/ 641077 h 1607157"/>
              <a:gd name="connsiteX13" fmla="*/ 641077 w 1660735"/>
              <a:gd name="connsiteY13" fmla="*/ 641077 h 1607157"/>
              <a:gd name="connsiteX14" fmla="*/ 641077 w 1660735"/>
              <a:gd name="connsiteY14" fmla="*/ 376349 h 1607157"/>
              <a:gd name="connsiteX15" fmla="*/ 376349 w 1660735"/>
              <a:gd name="connsiteY15" fmla="*/ 111621 h 1607157"/>
              <a:gd name="connsiteX16" fmla="*/ 1284201 w 1660735"/>
              <a:gd name="connsiteY16" fmla="*/ 752512 h 1607157"/>
              <a:gd name="connsiteX17" fmla="*/ 964592 w 1660735"/>
              <a:gd name="connsiteY17" fmla="*/ 752512 h 1607157"/>
              <a:gd name="connsiteX18" fmla="*/ 908038 w 1660735"/>
              <a:gd name="connsiteY18" fmla="*/ 695958 h 1607157"/>
              <a:gd name="connsiteX19" fmla="*/ 908038 w 1660735"/>
              <a:gd name="connsiteY19" fmla="*/ 376349 h 1607157"/>
              <a:gd name="connsiteX20" fmla="*/ 1018543 w 1660735"/>
              <a:gd name="connsiteY20" fmla="*/ 110505 h 1607157"/>
              <a:gd name="connsiteX21" fmla="*/ 1284387 w 1660735"/>
              <a:gd name="connsiteY21" fmla="*/ 0 h 1607157"/>
              <a:gd name="connsiteX22" fmla="*/ 1550231 w 1660735"/>
              <a:gd name="connsiteY22" fmla="*/ 110505 h 1607157"/>
              <a:gd name="connsiteX23" fmla="*/ 1660736 w 1660735"/>
              <a:gd name="connsiteY23" fmla="*/ 376349 h 1607157"/>
              <a:gd name="connsiteX24" fmla="*/ 1550231 w 1660735"/>
              <a:gd name="connsiteY24" fmla="*/ 642193 h 1607157"/>
              <a:gd name="connsiteX25" fmla="*/ 1284201 w 1660735"/>
              <a:gd name="connsiteY25" fmla="*/ 752512 h 1607157"/>
              <a:gd name="connsiteX26" fmla="*/ 1019659 w 1660735"/>
              <a:gd name="connsiteY26" fmla="*/ 640891 h 1607157"/>
              <a:gd name="connsiteX27" fmla="*/ 1284387 w 1660735"/>
              <a:gd name="connsiteY27" fmla="*/ 640891 h 1607157"/>
              <a:gd name="connsiteX28" fmla="*/ 1549115 w 1660735"/>
              <a:gd name="connsiteY28" fmla="*/ 376163 h 1607157"/>
              <a:gd name="connsiteX29" fmla="*/ 1284387 w 1660735"/>
              <a:gd name="connsiteY29" fmla="*/ 111435 h 1607157"/>
              <a:gd name="connsiteX30" fmla="*/ 1019659 w 1660735"/>
              <a:gd name="connsiteY30" fmla="*/ 376163 h 1607157"/>
              <a:gd name="connsiteX31" fmla="*/ 1019659 w 1660735"/>
              <a:gd name="connsiteY31" fmla="*/ 640891 h 1607157"/>
              <a:gd name="connsiteX32" fmla="*/ 376349 w 1660735"/>
              <a:gd name="connsiteY32" fmla="*/ 1607158 h 1607157"/>
              <a:gd name="connsiteX33" fmla="*/ 110505 w 1660735"/>
              <a:gd name="connsiteY33" fmla="*/ 1496653 h 1607157"/>
              <a:gd name="connsiteX34" fmla="*/ 0 w 1660735"/>
              <a:gd name="connsiteY34" fmla="*/ 1230809 h 1607157"/>
              <a:gd name="connsiteX35" fmla="*/ 110505 w 1660735"/>
              <a:gd name="connsiteY35" fmla="*/ 964964 h 1607157"/>
              <a:gd name="connsiteX36" fmla="*/ 376349 w 1660735"/>
              <a:gd name="connsiteY36" fmla="*/ 854459 h 1607157"/>
              <a:gd name="connsiteX37" fmla="*/ 695958 w 1660735"/>
              <a:gd name="connsiteY37" fmla="*/ 854459 h 1607157"/>
              <a:gd name="connsiteX38" fmla="*/ 752512 w 1660735"/>
              <a:gd name="connsiteY38" fmla="*/ 911014 h 1607157"/>
              <a:gd name="connsiteX39" fmla="*/ 752512 w 1660735"/>
              <a:gd name="connsiteY39" fmla="*/ 1230623 h 1607157"/>
              <a:gd name="connsiteX40" fmla="*/ 642007 w 1660735"/>
              <a:gd name="connsiteY40" fmla="*/ 1496467 h 1607157"/>
              <a:gd name="connsiteX41" fmla="*/ 376349 w 1660735"/>
              <a:gd name="connsiteY41" fmla="*/ 1607158 h 1607157"/>
              <a:gd name="connsiteX42" fmla="*/ 376349 w 1660735"/>
              <a:gd name="connsiteY42" fmla="*/ 966267 h 1607157"/>
              <a:gd name="connsiteX43" fmla="*/ 111621 w 1660735"/>
              <a:gd name="connsiteY43" fmla="*/ 1230809 h 1607157"/>
              <a:gd name="connsiteX44" fmla="*/ 376349 w 1660735"/>
              <a:gd name="connsiteY44" fmla="*/ 1495537 h 1607157"/>
              <a:gd name="connsiteX45" fmla="*/ 641077 w 1660735"/>
              <a:gd name="connsiteY45" fmla="*/ 1230809 h 1607157"/>
              <a:gd name="connsiteX46" fmla="*/ 641077 w 1660735"/>
              <a:gd name="connsiteY46" fmla="*/ 966267 h 1607157"/>
              <a:gd name="connsiteX47" fmla="*/ 376349 w 1660735"/>
              <a:gd name="connsiteY47" fmla="*/ 966267 h 1607157"/>
              <a:gd name="connsiteX48" fmla="*/ 1284201 w 1660735"/>
              <a:gd name="connsiteY48" fmla="*/ 1607158 h 1607157"/>
              <a:gd name="connsiteX49" fmla="*/ 1018357 w 1660735"/>
              <a:gd name="connsiteY49" fmla="*/ 1496653 h 1607157"/>
              <a:gd name="connsiteX50" fmla="*/ 907852 w 1660735"/>
              <a:gd name="connsiteY50" fmla="*/ 1230809 h 1607157"/>
              <a:gd name="connsiteX51" fmla="*/ 907852 w 1660735"/>
              <a:gd name="connsiteY51" fmla="*/ 911200 h 1607157"/>
              <a:gd name="connsiteX52" fmla="*/ 964406 w 1660735"/>
              <a:gd name="connsiteY52" fmla="*/ 854646 h 1607157"/>
              <a:gd name="connsiteX53" fmla="*/ 1284015 w 1660735"/>
              <a:gd name="connsiteY53" fmla="*/ 854646 h 1607157"/>
              <a:gd name="connsiteX54" fmla="*/ 1549859 w 1660735"/>
              <a:gd name="connsiteY54" fmla="*/ 965150 h 1607157"/>
              <a:gd name="connsiteX55" fmla="*/ 1660364 w 1660735"/>
              <a:gd name="connsiteY55" fmla="*/ 1230995 h 1607157"/>
              <a:gd name="connsiteX56" fmla="*/ 1550045 w 1660735"/>
              <a:gd name="connsiteY56" fmla="*/ 1496653 h 1607157"/>
              <a:gd name="connsiteX57" fmla="*/ 1284201 w 1660735"/>
              <a:gd name="connsiteY57" fmla="*/ 1607158 h 1607157"/>
              <a:gd name="connsiteX58" fmla="*/ 1019659 w 1660735"/>
              <a:gd name="connsiteY58" fmla="*/ 966267 h 1607157"/>
              <a:gd name="connsiteX59" fmla="*/ 1019659 w 1660735"/>
              <a:gd name="connsiteY59" fmla="*/ 1230995 h 1607157"/>
              <a:gd name="connsiteX60" fmla="*/ 1284387 w 1660735"/>
              <a:gd name="connsiteY60" fmla="*/ 1495723 h 1607157"/>
              <a:gd name="connsiteX61" fmla="*/ 1549115 w 1660735"/>
              <a:gd name="connsiteY61" fmla="*/ 1230995 h 1607157"/>
              <a:gd name="connsiteX62" fmla="*/ 1284387 w 1660735"/>
              <a:gd name="connsiteY62" fmla="*/ 966267 h 1607157"/>
              <a:gd name="connsiteX63" fmla="*/ 1019659 w 1660735"/>
              <a:gd name="connsiteY63" fmla="*/ 966267 h 1607157"/>
            </a:gdLst>
            <a:rect l="l" t="t" r="r" b="b"/>
            <a:pathLst>
              <a:path w="1660735" h="1607157">
                <a:moveTo>
                  <a:pt x="695958" y="752512"/>
                </a:moveTo>
                <a:lnTo>
                  <a:pt x="376349" y="752512"/>
                </a:lnTo>
                <a:cubicBezTo>
                  <a:pt x="276262" y="752512"/>
                  <a:pt x="181756" y="713259"/>
                  <a:pt x="110505" y="642007"/>
                </a:cubicBezTo>
                <a:cubicBezTo>
                  <a:pt x="39253" y="570756"/>
                  <a:pt x="0" y="476436"/>
                  <a:pt x="0" y="376349"/>
                </a:cubicBezTo>
                <a:cubicBezTo>
                  <a:pt x="0" y="276262"/>
                  <a:pt x="39253" y="181756"/>
                  <a:pt x="110505" y="110505"/>
                </a:cubicBezTo>
                <a:cubicBezTo>
                  <a:pt x="181756" y="39253"/>
                  <a:pt x="276076" y="0"/>
                  <a:pt x="376349" y="0"/>
                </a:cubicBezTo>
                <a:cubicBezTo>
                  <a:pt x="476436" y="0"/>
                  <a:pt x="570942" y="39253"/>
                  <a:pt x="642193" y="110505"/>
                </a:cubicBezTo>
                <a:cubicBezTo>
                  <a:pt x="713445" y="181756"/>
                  <a:pt x="752698" y="276076"/>
                  <a:pt x="752698" y="376349"/>
                </a:cubicBezTo>
                <a:lnTo>
                  <a:pt x="752698" y="695958"/>
                </a:lnTo>
                <a:cubicBezTo>
                  <a:pt x="752512" y="727211"/>
                  <a:pt x="727211" y="752512"/>
                  <a:pt x="695958" y="752512"/>
                </a:cubicBezTo>
                <a:close/>
                <a:moveTo>
                  <a:pt x="376349" y="111621"/>
                </a:moveTo>
                <a:cubicBezTo>
                  <a:pt x="230498" y="111621"/>
                  <a:pt x="111621" y="230312"/>
                  <a:pt x="111621" y="376349"/>
                </a:cubicBezTo>
                <a:cubicBezTo>
                  <a:pt x="111621" y="522201"/>
                  <a:pt x="230312" y="641077"/>
                  <a:pt x="376349" y="641077"/>
                </a:cubicBezTo>
                <a:lnTo>
                  <a:pt x="641077" y="641077"/>
                </a:lnTo>
                <a:lnTo>
                  <a:pt x="641077" y="376349"/>
                </a:lnTo>
                <a:cubicBezTo>
                  <a:pt x="640891" y="230312"/>
                  <a:pt x="522201" y="111621"/>
                  <a:pt x="376349" y="111621"/>
                </a:cubicBezTo>
                <a:close/>
                <a:moveTo>
                  <a:pt x="1284201" y="752512"/>
                </a:moveTo>
                <a:lnTo>
                  <a:pt x="964592" y="752512"/>
                </a:lnTo>
                <a:cubicBezTo>
                  <a:pt x="933338" y="752512"/>
                  <a:pt x="908038" y="727025"/>
                  <a:pt x="908038" y="695958"/>
                </a:cubicBezTo>
                <a:lnTo>
                  <a:pt x="908038" y="376349"/>
                </a:lnTo>
                <a:cubicBezTo>
                  <a:pt x="908038" y="276262"/>
                  <a:pt x="947291" y="181756"/>
                  <a:pt x="1018543" y="110505"/>
                </a:cubicBezTo>
                <a:cubicBezTo>
                  <a:pt x="1089794" y="39253"/>
                  <a:pt x="1184114" y="0"/>
                  <a:pt x="1284387" y="0"/>
                </a:cubicBezTo>
                <a:cubicBezTo>
                  <a:pt x="1384660" y="0"/>
                  <a:pt x="1478980" y="39253"/>
                  <a:pt x="1550231" y="110505"/>
                </a:cubicBezTo>
                <a:cubicBezTo>
                  <a:pt x="1621482" y="181756"/>
                  <a:pt x="1660736" y="276076"/>
                  <a:pt x="1660736" y="376349"/>
                </a:cubicBezTo>
                <a:cubicBezTo>
                  <a:pt x="1660736" y="476622"/>
                  <a:pt x="1621482" y="570942"/>
                  <a:pt x="1550231" y="642193"/>
                </a:cubicBezTo>
                <a:cubicBezTo>
                  <a:pt x="1478794" y="713259"/>
                  <a:pt x="1384288" y="752512"/>
                  <a:pt x="1284201" y="752512"/>
                </a:cubicBezTo>
                <a:close/>
                <a:moveTo>
                  <a:pt x="1019659" y="640891"/>
                </a:moveTo>
                <a:lnTo>
                  <a:pt x="1284387" y="640891"/>
                </a:lnTo>
                <a:cubicBezTo>
                  <a:pt x="1430238" y="640891"/>
                  <a:pt x="1549115" y="522201"/>
                  <a:pt x="1549115" y="376163"/>
                </a:cubicBezTo>
                <a:cubicBezTo>
                  <a:pt x="1549115" y="230312"/>
                  <a:pt x="1430424" y="111435"/>
                  <a:pt x="1284387" y="111435"/>
                </a:cubicBezTo>
                <a:cubicBezTo>
                  <a:pt x="1138349" y="111435"/>
                  <a:pt x="1019659" y="230125"/>
                  <a:pt x="1019659" y="376163"/>
                </a:cubicBezTo>
                <a:lnTo>
                  <a:pt x="1019659" y="640891"/>
                </a:lnTo>
                <a:close/>
                <a:moveTo>
                  <a:pt x="376349" y="1607158"/>
                </a:moveTo>
                <a:cubicBezTo>
                  <a:pt x="276262" y="1607158"/>
                  <a:pt x="181756" y="1567904"/>
                  <a:pt x="110505" y="1496653"/>
                </a:cubicBezTo>
                <a:cubicBezTo>
                  <a:pt x="39253" y="1425401"/>
                  <a:pt x="0" y="1330896"/>
                  <a:pt x="0" y="1230809"/>
                </a:cubicBezTo>
                <a:cubicBezTo>
                  <a:pt x="0" y="1130722"/>
                  <a:pt x="39253" y="1036216"/>
                  <a:pt x="110505" y="964964"/>
                </a:cubicBezTo>
                <a:cubicBezTo>
                  <a:pt x="181756" y="893713"/>
                  <a:pt x="276076" y="854459"/>
                  <a:pt x="376349" y="854459"/>
                </a:cubicBezTo>
                <a:lnTo>
                  <a:pt x="695958" y="854459"/>
                </a:lnTo>
                <a:cubicBezTo>
                  <a:pt x="727211" y="854459"/>
                  <a:pt x="752512" y="879760"/>
                  <a:pt x="752512" y="911014"/>
                </a:cubicBezTo>
                <a:lnTo>
                  <a:pt x="752512" y="1230623"/>
                </a:lnTo>
                <a:cubicBezTo>
                  <a:pt x="752512" y="1330709"/>
                  <a:pt x="713259" y="1425215"/>
                  <a:pt x="642007" y="1496467"/>
                </a:cubicBezTo>
                <a:cubicBezTo>
                  <a:pt x="570756" y="1567718"/>
                  <a:pt x="476436" y="1607158"/>
                  <a:pt x="376349" y="1607158"/>
                </a:cubicBezTo>
                <a:close/>
                <a:moveTo>
                  <a:pt x="376349" y="966267"/>
                </a:moveTo>
                <a:cubicBezTo>
                  <a:pt x="230312" y="966267"/>
                  <a:pt x="111621" y="1084957"/>
                  <a:pt x="111621" y="1230809"/>
                </a:cubicBezTo>
                <a:cubicBezTo>
                  <a:pt x="111621" y="1376660"/>
                  <a:pt x="230312" y="1495537"/>
                  <a:pt x="376349" y="1495537"/>
                </a:cubicBezTo>
                <a:cubicBezTo>
                  <a:pt x="522201" y="1495537"/>
                  <a:pt x="641077" y="1376846"/>
                  <a:pt x="641077" y="1230809"/>
                </a:cubicBezTo>
                <a:lnTo>
                  <a:pt x="641077" y="966267"/>
                </a:lnTo>
                <a:lnTo>
                  <a:pt x="376349" y="966267"/>
                </a:lnTo>
                <a:close/>
                <a:moveTo>
                  <a:pt x="1284201" y="1607158"/>
                </a:moveTo>
                <a:cubicBezTo>
                  <a:pt x="1184114" y="1607158"/>
                  <a:pt x="1089608" y="1567904"/>
                  <a:pt x="1018357" y="1496653"/>
                </a:cubicBezTo>
                <a:cubicBezTo>
                  <a:pt x="947105" y="1425401"/>
                  <a:pt x="907852" y="1331082"/>
                  <a:pt x="907852" y="1230809"/>
                </a:cubicBezTo>
                <a:lnTo>
                  <a:pt x="907852" y="911200"/>
                </a:lnTo>
                <a:cubicBezTo>
                  <a:pt x="907852" y="879946"/>
                  <a:pt x="933152" y="854646"/>
                  <a:pt x="964406" y="854646"/>
                </a:cubicBezTo>
                <a:lnTo>
                  <a:pt x="1284015" y="854646"/>
                </a:lnTo>
                <a:cubicBezTo>
                  <a:pt x="1384102" y="854646"/>
                  <a:pt x="1478607" y="893899"/>
                  <a:pt x="1549859" y="965150"/>
                </a:cubicBezTo>
                <a:cubicBezTo>
                  <a:pt x="1621110" y="1036402"/>
                  <a:pt x="1660364" y="1130722"/>
                  <a:pt x="1660364" y="1230995"/>
                </a:cubicBezTo>
                <a:cubicBezTo>
                  <a:pt x="1660364" y="1331268"/>
                  <a:pt x="1621296" y="1425401"/>
                  <a:pt x="1550045" y="1496653"/>
                </a:cubicBezTo>
                <a:cubicBezTo>
                  <a:pt x="1478794" y="1567904"/>
                  <a:pt x="1384288" y="1607158"/>
                  <a:pt x="1284201" y="1607158"/>
                </a:cubicBezTo>
                <a:close/>
                <a:moveTo>
                  <a:pt x="1019659" y="966267"/>
                </a:moveTo>
                <a:lnTo>
                  <a:pt x="1019659" y="1230995"/>
                </a:lnTo>
                <a:cubicBezTo>
                  <a:pt x="1019659" y="1376846"/>
                  <a:pt x="1138349" y="1495723"/>
                  <a:pt x="1284387" y="1495723"/>
                </a:cubicBezTo>
                <a:cubicBezTo>
                  <a:pt x="1430424" y="1495723"/>
                  <a:pt x="1549115" y="1377032"/>
                  <a:pt x="1549115" y="1230995"/>
                </a:cubicBezTo>
                <a:cubicBezTo>
                  <a:pt x="1549115" y="1084957"/>
                  <a:pt x="1430424" y="966267"/>
                  <a:pt x="1284387" y="966267"/>
                </a:cubicBezTo>
                <a:lnTo>
                  <a:pt x="1019659" y="966267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cap="sq">
            <a:noFill/>
            <a:prstDash val="solid"/>
            <a:miter/>
          </a:ln>
        </p:spPr>
        <p:txBody>
          <a:bodyPr vert="horz" wrap="square" lIns="356481" tIns="548640" rIns="356481" bIns="436755" rtlCol="0" anchor="ctr"/>
          <a:lstStyle/>
          <a:p>
            <a:pPr algn="ctr">
              <a:lnSpc>
                <a:spcPct val="9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 rot="0" flipH="0" flipV="0">
            <a:off x="3006183" y="2899736"/>
            <a:ext cx="1960738" cy="1930947"/>
          </a:xfrm>
          <a:custGeom>
            <a:avLst/>
            <a:gdLst>
              <a:gd name="connsiteX0" fmla="*/ 1006670 w 2013338"/>
              <a:gd name="connsiteY0" fmla="*/ 339543 h 1982748"/>
              <a:gd name="connsiteX1" fmla="*/ 338550 w 2013338"/>
              <a:gd name="connsiteY1" fmla="*/ 1007661 h 1982748"/>
              <a:gd name="connsiteX2" fmla="*/ 1006670 w 2013338"/>
              <a:gd name="connsiteY2" fmla="*/ 1675779 h 1982748"/>
              <a:gd name="connsiteX3" fmla="*/ 1674790 w 2013338"/>
              <a:gd name="connsiteY3" fmla="*/ 1007661 h 1982748"/>
              <a:gd name="connsiteX4" fmla="*/ 1006670 w 2013338"/>
              <a:gd name="connsiteY4" fmla="*/ 339543 h 1982748"/>
              <a:gd name="connsiteX5" fmla="*/ 924226 w 2013338"/>
              <a:gd name="connsiteY5" fmla="*/ 0 h 1982748"/>
              <a:gd name="connsiteX6" fmla="*/ 1089113 w 2013338"/>
              <a:gd name="connsiteY6" fmla="*/ 0 h 1982748"/>
              <a:gd name="connsiteX7" fmla="*/ 1124947 w 2013338"/>
              <a:gd name="connsiteY7" fmla="*/ 203261 h 1982748"/>
              <a:gd name="connsiteX8" fmla="*/ 1433123 w 2013338"/>
              <a:gd name="connsiteY8" fmla="*/ 315428 h 1982748"/>
              <a:gd name="connsiteX9" fmla="*/ 1433124 w 2013338"/>
              <a:gd name="connsiteY9" fmla="*/ 315428 h 1982748"/>
              <a:gd name="connsiteX10" fmla="*/ 1591230 w 2013338"/>
              <a:gd name="connsiteY10" fmla="*/ 182755 h 1982748"/>
              <a:gd name="connsiteX11" fmla="*/ 1717537 w 2013338"/>
              <a:gd name="connsiteY11" fmla="*/ 288741 h 1982748"/>
              <a:gd name="connsiteX12" fmla="*/ 1614333 w 2013338"/>
              <a:gd name="connsiteY12" fmla="*/ 467483 h 1982748"/>
              <a:gd name="connsiteX13" fmla="*/ 1778310 w 2013338"/>
              <a:gd name="connsiteY13" fmla="*/ 751499 h 1982748"/>
              <a:gd name="connsiteX14" fmla="*/ 1984707 w 2013338"/>
              <a:gd name="connsiteY14" fmla="*/ 751494 h 1982748"/>
              <a:gd name="connsiteX15" fmla="*/ 2013338 w 2013338"/>
              <a:gd name="connsiteY15" fmla="*/ 913873 h 1982748"/>
              <a:gd name="connsiteX16" fmla="*/ 1819386 w 2013338"/>
              <a:gd name="connsiteY16" fmla="*/ 984460 h 1982748"/>
              <a:gd name="connsiteX17" fmla="*/ 1762438 w 2013338"/>
              <a:gd name="connsiteY17" fmla="*/ 1307429 h 1982748"/>
              <a:gd name="connsiteX18" fmla="*/ 1920551 w 2013338"/>
              <a:gd name="connsiteY18" fmla="*/ 1440094 h 1982748"/>
              <a:gd name="connsiteX19" fmla="*/ 1838109 w 2013338"/>
              <a:gd name="connsiteY19" fmla="*/ 1582886 h 1982748"/>
              <a:gd name="connsiteX20" fmla="*/ 1644161 w 2013338"/>
              <a:gd name="connsiteY20" fmla="*/ 1512290 h 1982748"/>
              <a:gd name="connsiteX21" fmla="*/ 1392933 w 2013338"/>
              <a:gd name="connsiteY21" fmla="*/ 1723094 h 1982748"/>
              <a:gd name="connsiteX22" fmla="*/ 1428779 w 2013338"/>
              <a:gd name="connsiteY22" fmla="*/ 1926354 h 1982748"/>
              <a:gd name="connsiteX23" fmla="*/ 1273840 w 2013338"/>
              <a:gd name="connsiteY23" fmla="*/ 1982748 h 1982748"/>
              <a:gd name="connsiteX24" fmla="*/ 1170645 w 2013338"/>
              <a:gd name="connsiteY24" fmla="*/ 1804001 h 1982748"/>
              <a:gd name="connsiteX25" fmla="*/ 842692 w 2013338"/>
              <a:gd name="connsiteY25" fmla="*/ 1804001 h 1982748"/>
              <a:gd name="connsiteX26" fmla="*/ 739498 w 2013338"/>
              <a:gd name="connsiteY26" fmla="*/ 1982748 h 1982748"/>
              <a:gd name="connsiteX27" fmla="*/ 584559 w 2013338"/>
              <a:gd name="connsiteY27" fmla="*/ 1926354 h 1982748"/>
              <a:gd name="connsiteX28" fmla="*/ 620405 w 2013338"/>
              <a:gd name="connsiteY28" fmla="*/ 1723094 h 1982748"/>
              <a:gd name="connsiteX29" fmla="*/ 369177 w 2013338"/>
              <a:gd name="connsiteY29" fmla="*/ 1512289 h 1982748"/>
              <a:gd name="connsiteX30" fmla="*/ 175229 w 2013338"/>
              <a:gd name="connsiteY30" fmla="*/ 1582886 h 1982748"/>
              <a:gd name="connsiteX31" fmla="*/ 92788 w 2013338"/>
              <a:gd name="connsiteY31" fmla="*/ 1440094 h 1982748"/>
              <a:gd name="connsiteX32" fmla="*/ 250900 w 2013338"/>
              <a:gd name="connsiteY32" fmla="*/ 1307429 h 1982748"/>
              <a:gd name="connsiteX33" fmla="*/ 193952 w 2013338"/>
              <a:gd name="connsiteY33" fmla="*/ 984460 h 1982748"/>
              <a:gd name="connsiteX34" fmla="*/ 0 w 2013338"/>
              <a:gd name="connsiteY34" fmla="*/ 913873 h 1982748"/>
              <a:gd name="connsiteX35" fmla="*/ 28631 w 2013338"/>
              <a:gd name="connsiteY35" fmla="*/ 751494 h 1982748"/>
              <a:gd name="connsiteX36" fmla="*/ 235028 w 2013338"/>
              <a:gd name="connsiteY36" fmla="*/ 751499 h 1982748"/>
              <a:gd name="connsiteX37" fmla="*/ 399005 w 2013338"/>
              <a:gd name="connsiteY37" fmla="*/ 467483 h 1982748"/>
              <a:gd name="connsiteX38" fmla="*/ 295801 w 2013338"/>
              <a:gd name="connsiteY38" fmla="*/ 288741 h 1982748"/>
              <a:gd name="connsiteX39" fmla="*/ 422108 w 2013338"/>
              <a:gd name="connsiteY39" fmla="*/ 182755 h 1982748"/>
              <a:gd name="connsiteX40" fmla="*/ 580214 w 2013338"/>
              <a:gd name="connsiteY40" fmla="*/ 315428 h 1982748"/>
              <a:gd name="connsiteX41" fmla="*/ 888390 w 2013338"/>
              <a:gd name="connsiteY41" fmla="*/ 203262 h 1982748"/>
            </a:gdLst>
            <a:rect l="l" t="t" r="r" b="b"/>
            <a:pathLst>
              <a:path w="2013338" h="1982748">
                <a:moveTo>
                  <a:pt x="1006670" y="339543"/>
                </a:moveTo>
                <a:cubicBezTo>
                  <a:pt x="637678" y="339543"/>
                  <a:pt x="338550" y="638670"/>
                  <a:pt x="338550" y="1007661"/>
                </a:cubicBezTo>
                <a:cubicBezTo>
                  <a:pt x="338550" y="1376652"/>
                  <a:pt x="637678" y="1675779"/>
                  <a:pt x="1006670" y="1675779"/>
                </a:cubicBezTo>
                <a:cubicBezTo>
                  <a:pt x="1375662" y="1675779"/>
                  <a:pt x="1674790" y="1376652"/>
                  <a:pt x="1674790" y="1007661"/>
                </a:cubicBezTo>
                <a:cubicBezTo>
                  <a:pt x="1674790" y="638670"/>
                  <a:pt x="1375662" y="339543"/>
                  <a:pt x="1006670" y="339543"/>
                </a:cubicBezTo>
                <a:close/>
                <a:moveTo>
                  <a:pt x="924226" y="0"/>
                </a:moveTo>
                <a:lnTo>
                  <a:pt x="1089113" y="0"/>
                </a:lnTo>
                <a:lnTo>
                  <a:pt x="1124947" y="203261"/>
                </a:lnTo>
                <a:cubicBezTo>
                  <a:pt x="1234226" y="219329"/>
                  <a:pt x="1339084" y="257494"/>
                  <a:pt x="1433123" y="315428"/>
                </a:cubicBezTo>
                <a:lnTo>
                  <a:pt x="1433124" y="315428"/>
                </a:lnTo>
                <a:lnTo>
                  <a:pt x="1591230" y="182755"/>
                </a:lnTo>
                <a:lnTo>
                  <a:pt x="1717537" y="288741"/>
                </a:lnTo>
                <a:lnTo>
                  <a:pt x="1614333" y="467483"/>
                </a:lnTo>
                <a:cubicBezTo>
                  <a:pt x="1687717" y="550035"/>
                  <a:pt x="1743510" y="646672"/>
                  <a:pt x="1778310" y="751499"/>
                </a:cubicBezTo>
                <a:lnTo>
                  <a:pt x="1984707" y="751494"/>
                </a:lnTo>
                <a:lnTo>
                  <a:pt x="2013338" y="913873"/>
                </a:lnTo>
                <a:lnTo>
                  <a:pt x="1819386" y="984460"/>
                </a:lnTo>
                <a:cubicBezTo>
                  <a:pt x="1822539" y="1094866"/>
                  <a:pt x="1803162" y="1204758"/>
                  <a:pt x="1762438" y="1307429"/>
                </a:cubicBezTo>
                <a:lnTo>
                  <a:pt x="1920551" y="1440094"/>
                </a:lnTo>
                <a:lnTo>
                  <a:pt x="1838109" y="1582886"/>
                </a:lnTo>
                <a:lnTo>
                  <a:pt x="1644161" y="1512290"/>
                </a:lnTo>
                <a:cubicBezTo>
                  <a:pt x="1575607" y="1598894"/>
                  <a:pt x="1490125" y="1670621"/>
                  <a:pt x="1392933" y="1723094"/>
                </a:cubicBezTo>
                <a:lnTo>
                  <a:pt x="1428779" y="1926354"/>
                </a:lnTo>
                <a:lnTo>
                  <a:pt x="1273840" y="1982748"/>
                </a:lnTo>
                <a:lnTo>
                  <a:pt x="1170645" y="1804001"/>
                </a:lnTo>
                <a:cubicBezTo>
                  <a:pt x="1062462" y="1826277"/>
                  <a:pt x="950874" y="1826277"/>
                  <a:pt x="842692" y="1804001"/>
                </a:cubicBezTo>
                <a:lnTo>
                  <a:pt x="739498" y="1982748"/>
                </a:lnTo>
                <a:lnTo>
                  <a:pt x="584559" y="1926354"/>
                </a:lnTo>
                <a:lnTo>
                  <a:pt x="620405" y="1723094"/>
                </a:lnTo>
                <a:cubicBezTo>
                  <a:pt x="523213" y="1670621"/>
                  <a:pt x="437731" y="1598893"/>
                  <a:pt x="369177" y="1512289"/>
                </a:cubicBezTo>
                <a:lnTo>
                  <a:pt x="175229" y="1582886"/>
                </a:lnTo>
                <a:lnTo>
                  <a:pt x="92788" y="1440094"/>
                </a:lnTo>
                <a:lnTo>
                  <a:pt x="250900" y="1307429"/>
                </a:lnTo>
                <a:cubicBezTo>
                  <a:pt x="210177" y="1204758"/>
                  <a:pt x="190800" y="1094866"/>
                  <a:pt x="193952" y="984460"/>
                </a:cubicBezTo>
                <a:lnTo>
                  <a:pt x="0" y="913873"/>
                </a:lnTo>
                <a:lnTo>
                  <a:pt x="28631" y="751494"/>
                </a:lnTo>
                <a:lnTo>
                  <a:pt x="235028" y="751499"/>
                </a:lnTo>
                <a:cubicBezTo>
                  <a:pt x="269828" y="646672"/>
                  <a:pt x="325623" y="550034"/>
                  <a:pt x="399005" y="467483"/>
                </a:cubicBezTo>
                <a:lnTo>
                  <a:pt x="295801" y="288741"/>
                </a:lnTo>
                <a:lnTo>
                  <a:pt x="422108" y="182755"/>
                </a:lnTo>
                <a:lnTo>
                  <a:pt x="580214" y="315428"/>
                </a:lnTo>
                <a:cubicBezTo>
                  <a:pt x="674255" y="257494"/>
                  <a:pt x="779113" y="219329"/>
                  <a:pt x="888390" y="203262"/>
                </a:cubicBezTo>
                <a:close/>
              </a:path>
            </a:pathLst>
          </a:custGeom>
          <a:solidFill>
            <a:schemeClr val="accent1"/>
          </a:solidFill>
          <a:ln cap="sq">
            <a:noFill/>
            <a:prstDash val="solid"/>
            <a:miter/>
          </a:ln>
        </p:spPr>
        <p:txBody>
          <a:bodyPr vert="horz" wrap="square" lIns="356481" tIns="548640" rIns="356481" bIns="436755" rtlCol="0" anchor="ctr"/>
          <a:lstStyle/>
          <a:p>
            <a:pPr algn="ctr">
              <a:lnSpc>
                <a:spcPct val="9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 rot="0" flipH="0" flipV="0">
            <a:off x="3718040" y="3631620"/>
            <a:ext cx="529324" cy="498899"/>
          </a:xfrm>
          <a:custGeom>
            <a:avLst/>
            <a:gdLst>
              <a:gd name="connsiteX0" fmla="*/ 1110072 w 1498885"/>
              <a:gd name="connsiteY0" fmla="*/ 1039039 h 1412736"/>
              <a:gd name="connsiteX1" fmla="*/ 1149511 w 1498885"/>
              <a:gd name="connsiteY1" fmla="*/ 1055363 h 1412736"/>
              <a:gd name="connsiteX2" fmla="*/ 1371451 w 1498885"/>
              <a:gd name="connsiteY2" fmla="*/ 1277303 h 1412736"/>
              <a:gd name="connsiteX3" fmla="*/ 1371451 w 1498885"/>
              <a:gd name="connsiteY3" fmla="*/ 1356182 h 1412736"/>
              <a:gd name="connsiteX4" fmla="*/ 1332012 w 1498885"/>
              <a:gd name="connsiteY4" fmla="*/ 1372553 h 1412736"/>
              <a:gd name="connsiteX5" fmla="*/ 1292572 w 1498885"/>
              <a:gd name="connsiteY5" fmla="*/ 1356182 h 1412736"/>
              <a:gd name="connsiteX6" fmla="*/ 1070632 w 1498885"/>
              <a:gd name="connsiteY6" fmla="*/ 1134242 h 1412736"/>
              <a:gd name="connsiteX7" fmla="*/ 1070632 w 1498885"/>
              <a:gd name="connsiteY7" fmla="*/ 1055363 h 1412736"/>
              <a:gd name="connsiteX8" fmla="*/ 1110072 w 1498885"/>
              <a:gd name="connsiteY8" fmla="*/ 1039039 h 1412736"/>
              <a:gd name="connsiteX9" fmla="*/ 1110072 w 1498885"/>
              <a:gd name="connsiteY9" fmla="*/ 705989 h 1412736"/>
              <a:gd name="connsiteX10" fmla="*/ 1443075 w 1498885"/>
              <a:gd name="connsiteY10" fmla="*/ 705989 h 1412736"/>
              <a:gd name="connsiteX11" fmla="*/ 1498885 w 1498885"/>
              <a:gd name="connsiteY11" fmla="*/ 761800 h 1412736"/>
              <a:gd name="connsiteX12" fmla="*/ 1443075 w 1498885"/>
              <a:gd name="connsiteY12" fmla="*/ 817611 h 1412736"/>
              <a:gd name="connsiteX13" fmla="*/ 1110072 w 1498885"/>
              <a:gd name="connsiteY13" fmla="*/ 817611 h 1412736"/>
              <a:gd name="connsiteX14" fmla="*/ 1054261 w 1498885"/>
              <a:gd name="connsiteY14" fmla="*/ 761800 h 1412736"/>
              <a:gd name="connsiteX15" fmla="*/ 1110072 w 1498885"/>
              <a:gd name="connsiteY15" fmla="*/ 705989 h 1412736"/>
              <a:gd name="connsiteX16" fmla="*/ 1332012 w 1498885"/>
              <a:gd name="connsiteY16" fmla="*/ 151093 h 1412736"/>
              <a:gd name="connsiteX17" fmla="*/ 1371451 w 1498885"/>
              <a:gd name="connsiteY17" fmla="*/ 167418 h 1412736"/>
              <a:gd name="connsiteX18" fmla="*/ 1371451 w 1498885"/>
              <a:gd name="connsiteY18" fmla="*/ 246297 h 1412736"/>
              <a:gd name="connsiteX19" fmla="*/ 1149511 w 1498885"/>
              <a:gd name="connsiteY19" fmla="*/ 468236 h 1412736"/>
              <a:gd name="connsiteX20" fmla="*/ 1110072 w 1498885"/>
              <a:gd name="connsiteY20" fmla="*/ 484608 h 1412736"/>
              <a:gd name="connsiteX21" fmla="*/ 1070632 w 1498885"/>
              <a:gd name="connsiteY21" fmla="*/ 468236 h 1412736"/>
              <a:gd name="connsiteX22" fmla="*/ 1070632 w 1498885"/>
              <a:gd name="connsiteY22" fmla="*/ 389358 h 1412736"/>
              <a:gd name="connsiteX23" fmla="*/ 1292572 w 1498885"/>
              <a:gd name="connsiteY23" fmla="*/ 167418 h 1412736"/>
              <a:gd name="connsiteX24" fmla="*/ 1332012 w 1498885"/>
              <a:gd name="connsiteY24" fmla="*/ 151093 h 1412736"/>
              <a:gd name="connsiteX25" fmla="*/ 709724 w 1498885"/>
              <a:gd name="connsiteY25" fmla="*/ 111607 h 1412736"/>
              <a:gd name="connsiteX26" fmla="*/ 649635 w 1498885"/>
              <a:gd name="connsiteY26" fmla="*/ 127420 h 1412736"/>
              <a:gd name="connsiteX27" fmla="*/ 174129 w 1498885"/>
              <a:gd name="connsiteY27" fmla="*/ 394752 h 1412736"/>
              <a:gd name="connsiteX28" fmla="*/ 111621 w 1498885"/>
              <a:gd name="connsiteY28" fmla="*/ 501536 h 1412736"/>
              <a:gd name="connsiteX29" fmla="*/ 111621 w 1498885"/>
              <a:gd name="connsiteY29" fmla="*/ 910814 h 1412736"/>
              <a:gd name="connsiteX30" fmla="*/ 174129 w 1498885"/>
              <a:gd name="connsiteY30" fmla="*/ 1017598 h 1412736"/>
              <a:gd name="connsiteX31" fmla="*/ 649821 w 1498885"/>
              <a:gd name="connsiteY31" fmla="*/ 1284930 h 1412736"/>
              <a:gd name="connsiteX32" fmla="*/ 771674 w 1498885"/>
              <a:gd name="connsiteY32" fmla="*/ 1283814 h 1412736"/>
              <a:gd name="connsiteX33" fmla="*/ 832321 w 1498885"/>
              <a:gd name="connsiteY33" fmla="*/ 1178146 h 1412736"/>
              <a:gd name="connsiteX34" fmla="*/ 832321 w 1498885"/>
              <a:gd name="connsiteY34" fmla="*/ 234204 h 1412736"/>
              <a:gd name="connsiteX35" fmla="*/ 771674 w 1498885"/>
              <a:gd name="connsiteY35" fmla="*/ 128536 h 1412736"/>
              <a:gd name="connsiteX36" fmla="*/ 709724 w 1498885"/>
              <a:gd name="connsiteY36" fmla="*/ 111607 h 1412736"/>
              <a:gd name="connsiteX37" fmla="*/ 711864 w 1498885"/>
              <a:gd name="connsiteY37" fmla="*/ 9 h 1412736"/>
              <a:gd name="connsiteX38" fmla="*/ 828043 w 1498885"/>
              <a:gd name="connsiteY38" fmla="*/ 32356 h 1412736"/>
              <a:gd name="connsiteX39" fmla="*/ 943942 w 1498885"/>
              <a:gd name="connsiteY39" fmla="*/ 234390 h 1412736"/>
              <a:gd name="connsiteX40" fmla="*/ 943942 w 1498885"/>
              <a:gd name="connsiteY40" fmla="*/ 1178518 h 1412736"/>
              <a:gd name="connsiteX41" fmla="*/ 828043 w 1498885"/>
              <a:gd name="connsiteY41" fmla="*/ 1380552 h 1412736"/>
              <a:gd name="connsiteX42" fmla="*/ 709910 w 1498885"/>
              <a:gd name="connsiteY42" fmla="*/ 1412736 h 1412736"/>
              <a:gd name="connsiteX43" fmla="*/ 595126 w 1498885"/>
              <a:gd name="connsiteY43" fmla="*/ 1382413 h 1412736"/>
              <a:gd name="connsiteX44" fmla="*/ 119435 w 1498885"/>
              <a:gd name="connsiteY44" fmla="*/ 1115080 h 1412736"/>
              <a:gd name="connsiteX45" fmla="*/ 0 w 1498885"/>
              <a:gd name="connsiteY45" fmla="*/ 911000 h 1412736"/>
              <a:gd name="connsiteX46" fmla="*/ 0 w 1498885"/>
              <a:gd name="connsiteY46" fmla="*/ 501722 h 1412736"/>
              <a:gd name="connsiteX47" fmla="*/ 119435 w 1498885"/>
              <a:gd name="connsiteY47" fmla="*/ 297642 h 1412736"/>
              <a:gd name="connsiteX48" fmla="*/ 595126 w 1498885"/>
              <a:gd name="connsiteY48" fmla="*/ 30309 h 1412736"/>
              <a:gd name="connsiteX49" fmla="*/ 711864 w 1498885"/>
              <a:gd name="connsiteY49" fmla="*/ 9 h 1412736"/>
            </a:gdLst>
            <a:rect l="l" t="t" r="r" b="b"/>
            <a:pathLst>
              <a:path w="1498885" h="1412736">
                <a:moveTo>
                  <a:pt x="1110072" y="1039039"/>
                </a:moveTo>
                <a:cubicBezTo>
                  <a:pt x="1124350" y="1039039"/>
                  <a:pt x="1138628" y="1044480"/>
                  <a:pt x="1149511" y="1055363"/>
                </a:cubicBezTo>
                <a:lnTo>
                  <a:pt x="1371451" y="1277303"/>
                </a:lnTo>
                <a:cubicBezTo>
                  <a:pt x="1393217" y="1299070"/>
                  <a:pt x="1393217" y="1334416"/>
                  <a:pt x="1371451" y="1356182"/>
                </a:cubicBezTo>
                <a:cubicBezTo>
                  <a:pt x="1360661" y="1366972"/>
                  <a:pt x="1346336" y="1372553"/>
                  <a:pt x="1332012" y="1372553"/>
                </a:cubicBezTo>
                <a:cubicBezTo>
                  <a:pt x="1317687" y="1372553"/>
                  <a:pt x="1303362" y="1367158"/>
                  <a:pt x="1292572" y="1356182"/>
                </a:cubicBezTo>
                <a:lnTo>
                  <a:pt x="1070632" y="1134242"/>
                </a:lnTo>
                <a:cubicBezTo>
                  <a:pt x="1048866" y="1112476"/>
                  <a:pt x="1048866" y="1077130"/>
                  <a:pt x="1070632" y="1055363"/>
                </a:cubicBezTo>
                <a:cubicBezTo>
                  <a:pt x="1081515" y="1044480"/>
                  <a:pt x="1095793" y="1039039"/>
                  <a:pt x="1110072" y="1039039"/>
                </a:cubicBezTo>
                <a:close/>
                <a:moveTo>
                  <a:pt x="1110072" y="705989"/>
                </a:moveTo>
                <a:lnTo>
                  <a:pt x="1443075" y="705989"/>
                </a:lnTo>
                <a:cubicBezTo>
                  <a:pt x="1473956" y="705989"/>
                  <a:pt x="1498885" y="730918"/>
                  <a:pt x="1498885" y="761800"/>
                </a:cubicBezTo>
                <a:cubicBezTo>
                  <a:pt x="1498885" y="792682"/>
                  <a:pt x="1473770" y="817611"/>
                  <a:pt x="1443075" y="817611"/>
                </a:cubicBezTo>
                <a:lnTo>
                  <a:pt x="1110072" y="817611"/>
                </a:lnTo>
                <a:cubicBezTo>
                  <a:pt x="1079190" y="817611"/>
                  <a:pt x="1054261" y="792682"/>
                  <a:pt x="1054261" y="761800"/>
                </a:cubicBezTo>
                <a:cubicBezTo>
                  <a:pt x="1054261" y="730918"/>
                  <a:pt x="1079190" y="705989"/>
                  <a:pt x="1110072" y="705989"/>
                </a:cubicBezTo>
                <a:close/>
                <a:moveTo>
                  <a:pt x="1332012" y="151093"/>
                </a:moveTo>
                <a:cubicBezTo>
                  <a:pt x="1346290" y="151093"/>
                  <a:pt x="1360568" y="156535"/>
                  <a:pt x="1371451" y="167418"/>
                </a:cubicBezTo>
                <a:cubicBezTo>
                  <a:pt x="1393217" y="189184"/>
                  <a:pt x="1393217" y="224530"/>
                  <a:pt x="1371451" y="246297"/>
                </a:cubicBezTo>
                <a:lnTo>
                  <a:pt x="1149511" y="468236"/>
                </a:lnTo>
                <a:cubicBezTo>
                  <a:pt x="1138721" y="479213"/>
                  <a:pt x="1124396" y="484608"/>
                  <a:pt x="1110072" y="484608"/>
                </a:cubicBezTo>
                <a:cubicBezTo>
                  <a:pt x="1095747" y="484608"/>
                  <a:pt x="1081422" y="479213"/>
                  <a:pt x="1070632" y="468236"/>
                </a:cubicBezTo>
                <a:cubicBezTo>
                  <a:pt x="1048866" y="446470"/>
                  <a:pt x="1048866" y="411124"/>
                  <a:pt x="1070632" y="389358"/>
                </a:cubicBezTo>
                <a:lnTo>
                  <a:pt x="1292572" y="167418"/>
                </a:lnTo>
                <a:cubicBezTo>
                  <a:pt x="1303455" y="156535"/>
                  <a:pt x="1317733" y="151093"/>
                  <a:pt x="1332012" y="151093"/>
                </a:cubicBezTo>
                <a:close/>
                <a:moveTo>
                  <a:pt x="709724" y="111607"/>
                </a:moveTo>
                <a:cubicBezTo>
                  <a:pt x="689074" y="111607"/>
                  <a:pt x="668610" y="116816"/>
                  <a:pt x="649635" y="127420"/>
                </a:cubicBezTo>
                <a:lnTo>
                  <a:pt x="174129" y="394752"/>
                </a:lnTo>
                <a:cubicBezTo>
                  <a:pt x="135620" y="416332"/>
                  <a:pt x="111621" y="457260"/>
                  <a:pt x="111621" y="501536"/>
                </a:cubicBezTo>
                <a:lnTo>
                  <a:pt x="111621" y="910814"/>
                </a:lnTo>
                <a:cubicBezTo>
                  <a:pt x="111621" y="955090"/>
                  <a:pt x="135620" y="996018"/>
                  <a:pt x="174129" y="1017598"/>
                </a:cubicBezTo>
                <a:lnTo>
                  <a:pt x="649821" y="1284930"/>
                </a:lnTo>
                <a:cubicBezTo>
                  <a:pt x="688144" y="1306510"/>
                  <a:pt x="733723" y="1306138"/>
                  <a:pt x="771674" y="1283814"/>
                </a:cubicBezTo>
                <a:cubicBezTo>
                  <a:pt x="809625" y="1261676"/>
                  <a:pt x="832321" y="1222050"/>
                  <a:pt x="832321" y="1178146"/>
                </a:cubicBezTo>
                <a:lnTo>
                  <a:pt x="832321" y="234204"/>
                </a:lnTo>
                <a:cubicBezTo>
                  <a:pt x="832321" y="190113"/>
                  <a:pt x="809625" y="150674"/>
                  <a:pt x="771674" y="128536"/>
                </a:cubicBezTo>
                <a:cubicBezTo>
                  <a:pt x="752326" y="117188"/>
                  <a:pt x="731118" y="111607"/>
                  <a:pt x="709724" y="111607"/>
                </a:cubicBezTo>
                <a:close/>
                <a:moveTo>
                  <a:pt x="711864" y="9"/>
                </a:moveTo>
                <a:cubicBezTo>
                  <a:pt x="751861" y="358"/>
                  <a:pt x="791766" y="11148"/>
                  <a:pt x="828043" y="32356"/>
                </a:cubicBezTo>
                <a:cubicBezTo>
                  <a:pt x="900596" y="74772"/>
                  <a:pt x="943942" y="150302"/>
                  <a:pt x="943942" y="234390"/>
                </a:cubicBezTo>
                <a:lnTo>
                  <a:pt x="943942" y="1178518"/>
                </a:lnTo>
                <a:cubicBezTo>
                  <a:pt x="943942" y="1262606"/>
                  <a:pt x="900596" y="1338136"/>
                  <a:pt x="828043" y="1380552"/>
                </a:cubicBezTo>
                <a:cubicBezTo>
                  <a:pt x="791208" y="1401946"/>
                  <a:pt x="750466" y="1412736"/>
                  <a:pt x="709910" y="1412736"/>
                </a:cubicBezTo>
                <a:cubicBezTo>
                  <a:pt x="670471" y="1412736"/>
                  <a:pt x="631217" y="1402691"/>
                  <a:pt x="595126" y="1382413"/>
                </a:cubicBezTo>
                <a:lnTo>
                  <a:pt x="119435" y="1115080"/>
                </a:lnTo>
                <a:cubicBezTo>
                  <a:pt x="45765" y="1073594"/>
                  <a:pt x="0" y="995460"/>
                  <a:pt x="0" y="911000"/>
                </a:cubicBezTo>
                <a:lnTo>
                  <a:pt x="0" y="501722"/>
                </a:lnTo>
                <a:cubicBezTo>
                  <a:pt x="0" y="417262"/>
                  <a:pt x="45765" y="338942"/>
                  <a:pt x="119435" y="297642"/>
                </a:cubicBezTo>
                <a:lnTo>
                  <a:pt x="595126" y="30309"/>
                </a:lnTo>
                <a:cubicBezTo>
                  <a:pt x="631775" y="9752"/>
                  <a:pt x="671866" y="-340"/>
                  <a:pt x="711864" y="9"/>
                </a:cubicBezTo>
                <a:close/>
              </a:path>
            </a:pathLst>
          </a:custGeom>
          <a:solidFill>
            <a:schemeClr val="accent1"/>
          </a:solidFill>
          <a:ln cap="sq">
            <a:noFill/>
            <a:prstDash val="solid"/>
            <a:miter/>
          </a:ln>
        </p:spPr>
        <p:txBody>
          <a:bodyPr vert="horz" wrap="square" lIns="356481" tIns="548640" rIns="356481" bIns="436755" rtlCol="0" anchor="ctr"/>
          <a:lstStyle/>
          <a:p>
            <a:pPr algn="ctr">
              <a:lnSpc>
                <a:spcPct val="90000"/>
              </a:lnSpc>
            </a:pP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 rot="0" flipH="0" flipV="0">
            <a:off x="2102269" y="4802098"/>
            <a:ext cx="305652" cy="277108"/>
          </a:xfrm>
          <a:custGeom>
            <a:avLst/>
            <a:gdLst>
              <a:gd name="connsiteX0" fmla="*/ 351048 w 1543905"/>
              <a:gd name="connsiteY0" fmla="*/ 523317 h 1399728"/>
              <a:gd name="connsiteX1" fmla="*/ 351048 w 1543905"/>
              <a:gd name="connsiteY1" fmla="*/ 523317 h 1399728"/>
              <a:gd name="connsiteX2" fmla="*/ 351420 w 1543905"/>
              <a:gd name="connsiteY2" fmla="*/ 523503 h 1399728"/>
              <a:gd name="connsiteX3" fmla="*/ 351420 w 1543905"/>
              <a:gd name="connsiteY3" fmla="*/ 1020031 h 1399728"/>
              <a:gd name="connsiteX4" fmla="*/ 351048 w 1543905"/>
              <a:gd name="connsiteY4" fmla="*/ 1020403 h 1399728"/>
              <a:gd name="connsiteX5" fmla="*/ 163525 w 1543905"/>
              <a:gd name="connsiteY5" fmla="*/ 1020403 h 1399728"/>
              <a:gd name="connsiteX6" fmla="*/ 163153 w 1543905"/>
              <a:gd name="connsiteY6" fmla="*/ 1020031 h 1399728"/>
              <a:gd name="connsiteX7" fmla="*/ 163153 w 1543905"/>
              <a:gd name="connsiteY7" fmla="*/ 523503 h 1399728"/>
              <a:gd name="connsiteX8" fmla="*/ 163153 w 1543905"/>
              <a:gd name="connsiteY8" fmla="*/ 523317 h 1399728"/>
              <a:gd name="connsiteX9" fmla="*/ 163339 w 1543905"/>
              <a:gd name="connsiteY9" fmla="*/ 523131 h 1399728"/>
              <a:gd name="connsiteX10" fmla="*/ 351048 w 1543905"/>
              <a:gd name="connsiteY10" fmla="*/ 523131 h 1399728"/>
              <a:gd name="connsiteX11" fmla="*/ 351048 w 1543905"/>
              <a:gd name="connsiteY11" fmla="*/ 411696 h 1399728"/>
              <a:gd name="connsiteX12" fmla="*/ 163339 w 1543905"/>
              <a:gd name="connsiteY12" fmla="*/ 411696 h 1399728"/>
              <a:gd name="connsiteX13" fmla="*/ 51346 w 1543905"/>
              <a:gd name="connsiteY13" fmla="*/ 523689 h 1399728"/>
              <a:gd name="connsiteX14" fmla="*/ 51346 w 1543905"/>
              <a:gd name="connsiteY14" fmla="*/ 1020217 h 1399728"/>
              <a:gd name="connsiteX15" fmla="*/ 163339 w 1543905"/>
              <a:gd name="connsiteY15" fmla="*/ 1132210 h 1399728"/>
              <a:gd name="connsiteX16" fmla="*/ 351048 w 1543905"/>
              <a:gd name="connsiteY16" fmla="*/ 1132210 h 1399728"/>
              <a:gd name="connsiteX17" fmla="*/ 463042 w 1543905"/>
              <a:gd name="connsiteY17" fmla="*/ 1020217 h 1399728"/>
              <a:gd name="connsiteX18" fmla="*/ 463042 w 1543905"/>
              <a:gd name="connsiteY18" fmla="*/ 523503 h 1399728"/>
              <a:gd name="connsiteX19" fmla="*/ 351048 w 1543905"/>
              <a:gd name="connsiteY19" fmla="*/ 411696 h 1399728"/>
              <a:gd name="connsiteX20" fmla="*/ 865808 w 1543905"/>
              <a:gd name="connsiteY20" fmla="*/ 111621 h 1399728"/>
              <a:gd name="connsiteX21" fmla="*/ 866180 w 1543905"/>
              <a:gd name="connsiteY21" fmla="*/ 111807 h 1399728"/>
              <a:gd name="connsiteX22" fmla="*/ 866180 w 1543905"/>
              <a:gd name="connsiteY22" fmla="*/ 1020031 h 1399728"/>
              <a:gd name="connsiteX23" fmla="*/ 865808 w 1543905"/>
              <a:gd name="connsiteY23" fmla="*/ 1020403 h 1399728"/>
              <a:gd name="connsiteX24" fmla="*/ 678284 w 1543905"/>
              <a:gd name="connsiteY24" fmla="*/ 1020403 h 1399728"/>
              <a:gd name="connsiteX25" fmla="*/ 677912 w 1543905"/>
              <a:gd name="connsiteY25" fmla="*/ 1020031 h 1399728"/>
              <a:gd name="connsiteX26" fmla="*/ 677912 w 1543905"/>
              <a:gd name="connsiteY26" fmla="*/ 111993 h 1399728"/>
              <a:gd name="connsiteX27" fmla="*/ 677912 w 1543905"/>
              <a:gd name="connsiteY27" fmla="*/ 111807 h 1399728"/>
              <a:gd name="connsiteX28" fmla="*/ 678098 w 1543905"/>
              <a:gd name="connsiteY28" fmla="*/ 111621 h 1399728"/>
              <a:gd name="connsiteX29" fmla="*/ 865808 w 1543905"/>
              <a:gd name="connsiteY29" fmla="*/ 111621 h 1399728"/>
              <a:gd name="connsiteX30" fmla="*/ 865808 w 1543905"/>
              <a:gd name="connsiteY30" fmla="*/ 0 h 1399728"/>
              <a:gd name="connsiteX31" fmla="*/ 677912 w 1543905"/>
              <a:gd name="connsiteY31" fmla="*/ 0 h 1399728"/>
              <a:gd name="connsiteX32" fmla="*/ 565919 w 1543905"/>
              <a:gd name="connsiteY32" fmla="*/ 111993 h 1399728"/>
              <a:gd name="connsiteX33" fmla="*/ 565919 w 1543905"/>
              <a:gd name="connsiteY33" fmla="*/ 1020217 h 1399728"/>
              <a:gd name="connsiteX34" fmla="*/ 677912 w 1543905"/>
              <a:gd name="connsiteY34" fmla="*/ 1132210 h 1399728"/>
              <a:gd name="connsiteX35" fmla="*/ 865622 w 1543905"/>
              <a:gd name="connsiteY35" fmla="*/ 1132210 h 1399728"/>
              <a:gd name="connsiteX36" fmla="*/ 977615 w 1543905"/>
              <a:gd name="connsiteY36" fmla="*/ 1020217 h 1399728"/>
              <a:gd name="connsiteX37" fmla="*/ 977615 w 1543905"/>
              <a:gd name="connsiteY37" fmla="*/ 111993 h 1399728"/>
              <a:gd name="connsiteX38" fmla="*/ 865808 w 1543905"/>
              <a:gd name="connsiteY38" fmla="*/ 0 h 1399728"/>
              <a:gd name="connsiteX39" fmla="*/ 1380381 w 1543905"/>
              <a:gd name="connsiteY39" fmla="*/ 729072 h 1399728"/>
              <a:gd name="connsiteX40" fmla="*/ 1380753 w 1543905"/>
              <a:gd name="connsiteY40" fmla="*/ 729258 h 1399728"/>
              <a:gd name="connsiteX41" fmla="*/ 1380753 w 1543905"/>
              <a:gd name="connsiteY41" fmla="*/ 1020031 h 1399728"/>
              <a:gd name="connsiteX42" fmla="*/ 1380381 w 1543905"/>
              <a:gd name="connsiteY42" fmla="*/ 1020403 h 1399728"/>
              <a:gd name="connsiteX43" fmla="*/ 1192858 w 1543905"/>
              <a:gd name="connsiteY43" fmla="*/ 1020403 h 1399728"/>
              <a:gd name="connsiteX44" fmla="*/ 1192485 w 1543905"/>
              <a:gd name="connsiteY44" fmla="*/ 1020031 h 1399728"/>
              <a:gd name="connsiteX45" fmla="*/ 1192485 w 1543905"/>
              <a:gd name="connsiteY45" fmla="*/ 729444 h 1399728"/>
              <a:gd name="connsiteX46" fmla="*/ 1192485 w 1543905"/>
              <a:gd name="connsiteY46" fmla="*/ 729258 h 1399728"/>
              <a:gd name="connsiteX47" fmla="*/ 1192671 w 1543905"/>
              <a:gd name="connsiteY47" fmla="*/ 729072 h 1399728"/>
              <a:gd name="connsiteX48" fmla="*/ 1380381 w 1543905"/>
              <a:gd name="connsiteY48" fmla="*/ 729072 h 1399728"/>
              <a:gd name="connsiteX49" fmla="*/ 1380381 w 1543905"/>
              <a:gd name="connsiteY49" fmla="*/ 617451 h 1399728"/>
              <a:gd name="connsiteX50" fmla="*/ 1192671 w 1543905"/>
              <a:gd name="connsiteY50" fmla="*/ 617451 h 1399728"/>
              <a:gd name="connsiteX51" fmla="*/ 1080678 w 1543905"/>
              <a:gd name="connsiteY51" fmla="*/ 729444 h 1399728"/>
              <a:gd name="connsiteX52" fmla="*/ 1080678 w 1543905"/>
              <a:gd name="connsiteY52" fmla="*/ 1020031 h 1399728"/>
              <a:gd name="connsiteX53" fmla="*/ 1192671 w 1543905"/>
              <a:gd name="connsiteY53" fmla="*/ 1132024 h 1399728"/>
              <a:gd name="connsiteX54" fmla="*/ 1380381 w 1543905"/>
              <a:gd name="connsiteY54" fmla="*/ 1132024 h 1399728"/>
              <a:gd name="connsiteX55" fmla="*/ 1492374 w 1543905"/>
              <a:gd name="connsiteY55" fmla="*/ 1020031 h 1399728"/>
              <a:gd name="connsiteX56" fmla="*/ 1492374 w 1543905"/>
              <a:gd name="connsiteY56" fmla="*/ 729444 h 1399728"/>
              <a:gd name="connsiteX57" fmla="*/ 1380381 w 1543905"/>
              <a:gd name="connsiteY57" fmla="*/ 617451 h 1399728"/>
              <a:gd name="connsiteX58" fmla="*/ 1481956 w 1543905"/>
              <a:gd name="connsiteY58" fmla="*/ 1276201 h 1399728"/>
              <a:gd name="connsiteX59" fmla="*/ 61764 w 1543905"/>
              <a:gd name="connsiteY59" fmla="*/ 1276201 h 1399728"/>
              <a:gd name="connsiteX60" fmla="*/ 0 w 1543905"/>
              <a:gd name="connsiteY60" fmla="*/ 1337965 h 1399728"/>
              <a:gd name="connsiteX61" fmla="*/ 61764 w 1543905"/>
              <a:gd name="connsiteY61" fmla="*/ 1399729 h 1399728"/>
              <a:gd name="connsiteX62" fmla="*/ 1482142 w 1543905"/>
              <a:gd name="connsiteY62" fmla="*/ 1399729 h 1399728"/>
              <a:gd name="connsiteX63" fmla="*/ 1543906 w 1543905"/>
              <a:gd name="connsiteY63" fmla="*/ 1337965 h 1399728"/>
              <a:gd name="connsiteX64" fmla="*/ 1481956 w 1543905"/>
              <a:gd name="connsiteY64" fmla="*/ 1276201 h 1399728"/>
            </a:gdLst>
            <a:rect l="l" t="t" r="r" b="b"/>
            <a:pathLst>
              <a:path w="1543905" h="1399728">
                <a:moveTo>
                  <a:pt x="351048" y="523317"/>
                </a:moveTo>
                <a:cubicBezTo>
                  <a:pt x="351234" y="523317"/>
                  <a:pt x="351234" y="523317"/>
                  <a:pt x="351048" y="523317"/>
                </a:cubicBezTo>
                <a:cubicBezTo>
                  <a:pt x="351234" y="523317"/>
                  <a:pt x="351420" y="523503"/>
                  <a:pt x="351420" y="523503"/>
                </a:cubicBezTo>
                <a:lnTo>
                  <a:pt x="351420" y="1020031"/>
                </a:lnTo>
                <a:lnTo>
                  <a:pt x="351048" y="1020403"/>
                </a:lnTo>
                <a:lnTo>
                  <a:pt x="163525" y="1020403"/>
                </a:lnTo>
                <a:lnTo>
                  <a:pt x="163153" y="1020031"/>
                </a:lnTo>
                <a:lnTo>
                  <a:pt x="163153" y="523503"/>
                </a:lnTo>
                <a:lnTo>
                  <a:pt x="163153" y="523317"/>
                </a:lnTo>
                <a:lnTo>
                  <a:pt x="163339" y="523131"/>
                </a:lnTo>
                <a:lnTo>
                  <a:pt x="351048" y="523131"/>
                </a:lnTo>
                <a:moveTo>
                  <a:pt x="351048" y="411696"/>
                </a:moveTo>
                <a:lnTo>
                  <a:pt x="163339" y="411696"/>
                </a:lnTo>
                <a:cubicBezTo>
                  <a:pt x="101575" y="411696"/>
                  <a:pt x="51346" y="461739"/>
                  <a:pt x="51346" y="523689"/>
                </a:cubicBezTo>
                <a:lnTo>
                  <a:pt x="51346" y="1020217"/>
                </a:lnTo>
                <a:cubicBezTo>
                  <a:pt x="51346" y="1081795"/>
                  <a:pt x="101761" y="1132210"/>
                  <a:pt x="163339" y="1132210"/>
                </a:cubicBezTo>
                <a:lnTo>
                  <a:pt x="351048" y="1132210"/>
                </a:lnTo>
                <a:cubicBezTo>
                  <a:pt x="412626" y="1132210"/>
                  <a:pt x="463042" y="1081795"/>
                  <a:pt x="463042" y="1020217"/>
                </a:cubicBezTo>
                <a:lnTo>
                  <a:pt x="463042" y="523503"/>
                </a:lnTo>
                <a:cubicBezTo>
                  <a:pt x="463042" y="461739"/>
                  <a:pt x="412998" y="411696"/>
                  <a:pt x="351048" y="411696"/>
                </a:cubicBezTo>
                <a:close/>
                <a:moveTo>
                  <a:pt x="865808" y="111621"/>
                </a:moveTo>
                <a:cubicBezTo>
                  <a:pt x="865994" y="111621"/>
                  <a:pt x="866180" y="111807"/>
                  <a:pt x="866180" y="111807"/>
                </a:cubicBezTo>
                <a:lnTo>
                  <a:pt x="866180" y="1020031"/>
                </a:lnTo>
                <a:lnTo>
                  <a:pt x="865808" y="1020403"/>
                </a:lnTo>
                <a:lnTo>
                  <a:pt x="678284" y="1020403"/>
                </a:lnTo>
                <a:lnTo>
                  <a:pt x="677912" y="1020031"/>
                </a:lnTo>
                <a:lnTo>
                  <a:pt x="677912" y="111993"/>
                </a:lnTo>
                <a:lnTo>
                  <a:pt x="677912" y="111807"/>
                </a:lnTo>
                <a:lnTo>
                  <a:pt x="678098" y="111621"/>
                </a:lnTo>
                <a:lnTo>
                  <a:pt x="865808" y="111621"/>
                </a:lnTo>
                <a:moveTo>
                  <a:pt x="865808" y="0"/>
                </a:moveTo>
                <a:lnTo>
                  <a:pt x="677912" y="0"/>
                </a:lnTo>
                <a:cubicBezTo>
                  <a:pt x="616148" y="0"/>
                  <a:pt x="565919" y="50043"/>
                  <a:pt x="565919" y="111993"/>
                </a:cubicBezTo>
                <a:lnTo>
                  <a:pt x="565919" y="1020217"/>
                </a:lnTo>
                <a:cubicBezTo>
                  <a:pt x="565919" y="1081795"/>
                  <a:pt x="616335" y="1132210"/>
                  <a:pt x="677912" y="1132210"/>
                </a:cubicBezTo>
                <a:lnTo>
                  <a:pt x="865622" y="1132210"/>
                </a:lnTo>
                <a:cubicBezTo>
                  <a:pt x="927199" y="1132210"/>
                  <a:pt x="977615" y="1081795"/>
                  <a:pt x="977615" y="1020217"/>
                </a:cubicBezTo>
                <a:lnTo>
                  <a:pt x="977615" y="111993"/>
                </a:lnTo>
                <a:cubicBezTo>
                  <a:pt x="977615" y="50043"/>
                  <a:pt x="927571" y="0"/>
                  <a:pt x="865808" y="0"/>
                </a:cubicBezTo>
                <a:close/>
                <a:moveTo>
                  <a:pt x="1380381" y="729072"/>
                </a:moveTo>
                <a:cubicBezTo>
                  <a:pt x="1380567" y="729072"/>
                  <a:pt x="1380753" y="729258"/>
                  <a:pt x="1380753" y="729258"/>
                </a:cubicBezTo>
                <a:lnTo>
                  <a:pt x="1380753" y="1020031"/>
                </a:lnTo>
                <a:lnTo>
                  <a:pt x="1380381" y="1020403"/>
                </a:lnTo>
                <a:lnTo>
                  <a:pt x="1192858" y="1020403"/>
                </a:lnTo>
                <a:lnTo>
                  <a:pt x="1192485" y="1020031"/>
                </a:lnTo>
                <a:lnTo>
                  <a:pt x="1192485" y="729444"/>
                </a:lnTo>
                <a:lnTo>
                  <a:pt x="1192485" y="729258"/>
                </a:lnTo>
                <a:lnTo>
                  <a:pt x="1192671" y="729072"/>
                </a:lnTo>
                <a:lnTo>
                  <a:pt x="1380381" y="729072"/>
                </a:lnTo>
                <a:moveTo>
                  <a:pt x="1380381" y="617451"/>
                </a:moveTo>
                <a:lnTo>
                  <a:pt x="1192671" y="617451"/>
                </a:lnTo>
                <a:cubicBezTo>
                  <a:pt x="1130908" y="617451"/>
                  <a:pt x="1080678" y="667494"/>
                  <a:pt x="1080678" y="729444"/>
                </a:cubicBezTo>
                <a:lnTo>
                  <a:pt x="1080678" y="1020031"/>
                </a:lnTo>
                <a:cubicBezTo>
                  <a:pt x="1080678" y="1081608"/>
                  <a:pt x="1131094" y="1132024"/>
                  <a:pt x="1192671" y="1132024"/>
                </a:cubicBezTo>
                <a:lnTo>
                  <a:pt x="1380381" y="1132024"/>
                </a:lnTo>
                <a:cubicBezTo>
                  <a:pt x="1441959" y="1132024"/>
                  <a:pt x="1492374" y="1081608"/>
                  <a:pt x="1492374" y="1020031"/>
                </a:cubicBezTo>
                <a:lnTo>
                  <a:pt x="1492374" y="729444"/>
                </a:lnTo>
                <a:cubicBezTo>
                  <a:pt x="1492374" y="667680"/>
                  <a:pt x="1442145" y="617451"/>
                  <a:pt x="1380381" y="617451"/>
                </a:cubicBezTo>
                <a:close/>
                <a:moveTo>
                  <a:pt x="1481956" y="1276201"/>
                </a:moveTo>
                <a:lnTo>
                  <a:pt x="61764" y="1276201"/>
                </a:lnTo>
                <a:cubicBezTo>
                  <a:pt x="27719" y="1276201"/>
                  <a:pt x="0" y="1303920"/>
                  <a:pt x="0" y="1337965"/>
                </a:cubicBezTo>
                <a:cubicBezTo>
                  <a:pt x="0" y="1372009"/>
                  <a:pt x="27719" y="1399729"/>
                  <a:pt x="61764" y="1399729"/>
                </a:cubicBezTo>
                <a:lnTo>
                  <a:pt x="1482142" y="1399729"/>
                </a:lnTo>
                <a:cubicBezTo>
                  <a:pt x="1516187" y="1399729"/>
                  <a:pt x="1543906" y="1372009"/>
                  <a:pt x="1543906" y="1337965"/>
                </a:cubicBezTo>
                <a:cubicBezTo>
                  <a:pt x="1543720" y="1303734"/>
                  <a:pt x="1516187" y="1276201"/>
                  <a:pt x="1481956" y="1276201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cap="sq">
            <a:noFill/>
            <a:prstDash val="solid"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1" name="标题占位符 1"/>
          <p:cNvSpPr txBox="1"/>
          <p:nvPr/>
        </p:nvSpPr>
        <p:spPr>
          <a:xfrm rot="0" flipH="0" flipV="0">
            <a:off x="867148" y="96401"/>
            <a:ext cx="9000000" cy="450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2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从数据洞察到业务行动的闭环机制</a:t>
            </a:r>
            <a:endParaRPr kumimoji="1" lang="zh-CN" altLang="en-US"/>
          </a:p>
        </p:txBody>
      </p:sp>
      <p:sp>
        <p:nvSpPr>
          <p:cNvPr id="22" name="流程图: 接点 6"/>
          <p:cNvSpPr txBox="1"/>
          <p:nvPr/>
        </p:nvSpPr>
        <p:spPr>
          <a:xfrm rot="0" flipH="0" flipV="0">
            <a:off x="393773" y="96401"/>
            <a:ext cx="432000" cy="432000"/>
          </a:xfrm>
          <a:prstGeom prst="flowChartConnector">
            <a:avLst/>
          </a:prstGeom>
          <a:solidFill>
            <a:schemeClr val="accent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3" name="流程图: 接点 7"/>
          <p:cNvSpPr txBox="1"/>
          <p:nvPr/>
        </p:nvSpPr>
        <p:spPr>
          <a:xfrm rot="0" flipH="0" flipV="0">
            <a:off x="128958" y="96401"/>
            <a:ext cx="432000" cy="432000"/>
          </a:xfrm>
          <a:prstGeom prst="flowChartConnector">
            <a:avLst/>
          </a:prstGeom>
          <a:noFill/>
          <a:ln w="1905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0"/>
          <p:cNvSpPr txBox="1"/>
          <p:nvPr/>
        </p:nvSpPr>
        <p:spPr>
          <a:xfrm rot="0" flipH="0" flipV="0">
            <a:off x="1" y="1"/>
            <a:ext cx="12192000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1"/>
          </a:gra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矩形: 圆顶角 8"/>
          <p:cNvSpPr txBox="1"/>
          <p:nvPr/>
        </p:nvSpPr>
        <p:spPr>
          <a:xfrm rot="13440867" flipH="0" flipV="0">
            <a:off x="8948494" y="-2004038"/>
            <a:ext cx="3438744" cy="8736277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1">
                <a:lumMod val="60000"/>
                <a:lumOff val="4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矩形: 圆顶角 1"/>
          <p:cNvSpPr txBox="1"/>
          <p:nvPr/>
        </p:nvSpPr>
        <p:spPr>
          <a:xfrm rot="18840867" flipH="0" flipV="0">
            <a:off x="8444103" y="1981531"/>
            <a:ext cx="3438744" cy="7145639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2">
                <a:lumMod val="60000"/>
                <a:lumOff val="4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矩形: 圆顶角 9"/>
          <p:cNvSpPr txBox="1"/>
          <p:nvPr/>
        </p:nvSpPr>
        <p:spPr>
          <a:xfrm rot="13440867" flipH="0" flipV="0">
            <a:off x="9635987" y="-557837"/>
            <a:ext cx="1776211" cy="6427234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1">
                <a:lumMod val="60000"/>
                <a:lumOff val="40000"/>
                <a:alpha val="10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矩形: 圆顶角 2"/>
          <p:cNvSpPr txBox="1"/>
          <p:nvPr/>
        </p:nvSpPr>
        <p:spPr>
          <a:xfrm rot="18840867" flipH="0" flipV="0">
            <a:off x="9268214" y="2909084"/>
            <a:ext cx="1776211" cy="5257010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2">
                <a:lumMod val="60000"/>
                <a:lumOff val="40000"/>
                <a:alpha val="9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椭圆 33"/>
          <p:cNvSpPr txBox="1"/>
          <p:nvPr/>
        </p:nvSpPr>
        <p:spPr>
          <a:xfrm rot="0" flipH="0" flipV="0">
            <a:off x="8479598" y="3883074"/>
            <a:ext cx="900973" cy="900973"/>
          </a:xfrm>
          <a:prstGeom prst="ellipse">
            <a:avLst/>
          </a:prstGeom>
          <a:solidFill>
            <a:schemeClr val="accent1">
              <a:lumMod val="20000"/>
              <a:lumOff val="80000"/>
              <a:alpha val="10000"/>
            </a:schemeClr>
          </a:soli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椭圆 36"/>
          <p:cNvSpPr txBox="1"/>
          <p:nvPr/>
        </p:nvSpPr>
        <p:spPr>
          <a:xfrm rot="0" flipH="0" flipV="0">
            <a:off x="673774" y="5460597"/>
            <a:ext cx="454519" cy="454519"/>
          </a:xfrm>
          <a:prstGeom prst="ellipse">
            <a:avLst/>
          </a:prstGeom>
          <a:gradFill>
            <a:gsLst>
              <a:gs pos="0">
                <a:schemeClr val="accent2"/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2700000" scaled="0"/>
          </a:gradFill>
          <a:ln w="12700" cap="sq">
            <a:noFill/>
            <a:prstDash val="solid"/>
            <a:miter/>
          </a:ln>
          <a:effectLst>
            <a:outerShdw dist="38100" blurRad="50800" dir="5400000" sx="100000" sy="100000" kx="0" ky="0" algn="t" rotWithShape="0">
              <a:schemeClr val="accent1">
                <a:lumMod val="50000"/>
                <a:alpha val="25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箭头: 右 37"/>
          <p:cNvSpPr txBox="1"/>
          <p:nvPr/>
        </p:nvSpPr>
        <p:spPr>
          <a:xfrm rot="0" flipH="0" flipV="0">
            <a:off x="792373" y="5628352"/>
            <a:ext cx="217321" cy="119009"/>
          </a:xfrm>
          <a:prstGeom prst="rightArrow">
            <a:avLst>
              <a:gd name="adj1" fmla="val 23912"/>
              <a:gd name="adj2" fmla="val 69565"/>
            </a:avLst>
          </a:prstGeom>
          <a:solidFill>
            <a:schemeClr val="bg1"/>
          </a:soli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矩形: 圆角 38"/>
          <p:cNvSpPr txBox="1"/>
          <p:nvPr/>
        </p:nvSpPr>
        <p:spPr>
          <a:xfrm rot="0" flipH="0" flipV="0">
            <a:off x="1128291" y="5460597"/>
            <a:ext cx="5011424" cy="454518"/>
          </a:xfrm>
          <a:prstGeom prst="roundRect">
            <a:avLst>
              <a:gd name="adj" fmla="val 50000"/>
            </a:avLst>
          </a:prstGeom>
          <a:solidFill>
            <a:schemeClr val="bg1">
              <a:alpha val="30000"/>
            </a:schemeClr>
          </a:solidFill>
          <a:ln w="12700" cap="sq">
            <a:noFill/>
            <a:prstDash val="solid"/>
            <a:miter/>
          </a:ln>
          <a:effectLst>
            <a:outerShdw dist="38100" blurRad="50800" dir="5400000" sx="100000" sy="100000" kx="0" ky="0" algn="t" rotWithShape="0">
              <a:schemeClr val="accent1">
                <a:lumMod val="50000"/>
                <a:alpha val="25000"/>
              </a:schemeClr>
            </a:outerShdw>
          </a:effectLst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11"/>
          <p:cNvSpPr txBox="1"/>
          <p:nvPr/>
        </p:nvSpPr>
        <p:spPr>
          <a:xfrm rot="0" flipH="0" flipV="0">
            <a:off x="1395718" y="5533968"/>
            <a:ext cx="1897161" cy="307777"/>
          </a:xfrm>
          <a:prstGeom prst="rect">
            <a:avLst/>
          </a:prstGeom>
          <a:noFill/>
          <a:ln w="15875" cap="sq">
            <a:noFill/>
          </a:ln>
          <a:effectLst/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PPT主讲人：喜传播</a:t>
            </a:r>
            <a:endParaRPr kumimoji="1" lang="zh-CN" altLang="en-US"/>
          </a:p>
        </p:txBody>
      </p:sp>
      <p:sp>
        <p:nvSpPr>
          <p:cNvPr id="12" name="15"/>
          <p:cNvSpPr txBox="1"/>
          <p:nvPr/>
        </p:nvSpPr>
        <p:spPr>
          <a:xfrm rot="0" flipH="0" flipV="0">
            <a:off x="3833413" y="5533968"/>
            <a:ext cx="1897161" cy="307777"/>
          </a:xfrm>
          <a:prstGeom prst="rect">
            <a:avLst/>
          </a:prstGeom>
          <a:noFill/>
          <a:ln w="15875" cap="sq">
            <a:noFill/>
          </a:ln>
          <a:effectLst/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2026.4</a:t>
            </a:r>
            <a:endParaRPr kumimoji="1" lang="zh-CN" altLang="en-US"/>
          </a:p>
        </p:txBody>
      </p:sp>
      <p:cxnSp>
        <p:nvCxnSpPr>
          <p:cNvPr id="13" name="直接连接符 41"/>
          <p:cNvCxnSpPr/>
          <p:nvPr/>
        </p:nvCxnSpPr>
        <p:spPr>
          <a:xfrm rot="0" flipH="0" flipV="0">
            <a:off x="3563146" y="5552032"/>
            <a:ext cx="0" cy="271649"/>
          </a:xfrm>
          <a:prstGeom prst="line">
            <a:avLst/>
          </a:prstGeom>
          <a:noFill/>
          <a:ln w="12700" cap="sq">
            <a:solidFill>
              <a:schemeClr val="bg1"/>
            </a:solidFill>
            <a:prstDash val="solid"/>
            <a:miter/>
          </a:ln>
        </p:spPr>
      </p:cxnSp>
      <p:sp>
        <p:nvSpPr>
          <p:cNvPr id="14" name="任意多边形: 形状 17"/>
          <p:cNvSpPr txBox="1"/>
          <p:nvPr/>
        </p:nvSpPr>
        <p:spPr>
          <a:xfrm rot="0" flipH="0" flipV="0">
            <a:off x="6088320" y="1835302"/>
            <a:ext cx="1126900" cy="887881"/>
          </a:xfrm>
          <a:custGeom>
            <a:avLst/>
            <a:gdLst>
              <a:gd name="csX0" fmla="*/ 563665 w 1126900"/>
              <a:gd name="csY0" fmla="*/ 388921 h 887881"/>
              <a:gd name="csX1" fmla="*/ 618545 w 1126900"/>
              <a:gd name="csY1" fmla="*/ 443839 h 887881"/>
              <a:gd name="csX2" fmla="*/ 563286 w 1126900"/>
              <a:gd name="csY2" fmla="*/ 499060 h 887881"/>
              <a:gd name="csX3" fmla="*/ 508406 w 1126900"/>
              <a:gd name="csY3" fmla="*/ 443460 h 887881"/>
              <a:gd name="csX4" fmla="*/ 563665 w 1126900"/>
              <a:gd name="csY4" fmla="*/ 388921 h 887881"/>
              <a:gd name="csX5" fmla="*/ 344524 w 1126900"/>
              <a:gd name="csY5" fmla="*/ 388921 h 887881"/>
              <a:gd name="csX6" fmla="*/ 399821 w 1126900"/>
              <a:gd name="csY6" fmla="*/ 444332 h 887881"/>
              <a:gd name="csX7" fmla="*/ 344562 w 1126900"/>
              <a:gd name="csY7" fmla="*/ 499060 h 887881"/>
              <a:gd name="csX8" fmla="*/ 344524 w 1126900"/>
              <a:gd name="csY8" fmla="*/ 499060 h 887881"/>
              <a:gd name="csX9" fmla="*/ 289303 w 1126900"/>
              <a:gd name="csY9" fmla="*/ 443650 h 887881"/>
              <a:gd name="csX10" fmla="*/ 344524 w 1126900"/>
              <a:gd name="csY10" fmla="*/ 388921 h 887881"/>
              <a:gd name="csX11" fmla="*/ 785837 w 1126900"/>
              <a:gd name="csY11" fmla="*/ 388769 h 887881"/>
              <a:gd name="csX12" fmla="*/ 837611 w 1126900"/>
              <a:gd name="csY12" fmla="*/ 444937 h 887881"/>
              <a:gd name="csX13" fmla="*/ 778262 w 1126900"/>
              <a:gd name="csY13" fmla="*/ 499136 h 887881"/>
              <a:gd name="csX14" fmla="*/ 727207 w 1126900"/>
              <a:gd name="csY14" fmla="*/ 441604 h 887881"/>
              <a:gd name="csX15" fmla="*/ 785837 w 1126900"/>
              <a:gd name="csY15" fmla="*/ 388769 h 887881"/>
              <a:gd name="csX16" fmla="*/ 594117 w 1126900"/>
              <a:gd name="csY16" fmla="*/ 48733 h 887881"/>
              <a:gd name="csX17" fmla="*/ 453906 w 1126900"/>
              <a:gd name="csY17" fmla="*/ 57936 h 887881"/>
              <a:gd name="csX18" fmla="*/ 268056 w 1126900"/>
              <a:gd name="csY18" fmla="*/ 123269 h 887881"/>
              <a:gd name="csX19" fmla="*/ 97810 w 1126900"/>
              <a:gd name="csY19" fmla="*/ 287228 h 887881"/>
              <a:gd name="csX20" fmla="*/ 66526 w 1126900"/>
              <a:gd name="csY20" fmla="*/ 524928 h 887881"/>
              <a:gd name="csX21" fmla="*/ 96031 w 1126900"/>
              <a:gd name="csY21" fmla="*/ 595374 h 887881"/>
              <a:gd name="csX22" fmla="*/ 111748 w 1126900"/>
              <a:gd name="csY22" fmla="*/ 657375 h 887881"/>
              <a:gd name="csX23" fmla="*/ 94250 w 1126900"/>
              <a:gd name="csY23" fmla="*/ 738767 h 887881"/>
              <a:gd name="csX24" fmla="*/ 65693 w 1126900"/>
              <a:gd name="csY24" fmla="*/ 811106 h 887881"/>
              <a:gd name="csX25" fmla="*/ 65731 w 1126900"/>
              <a:gd name="csY25" fmla="*/ 811031 h 887881"/>
              <a:gd name="csX26" fmla="*/ 77434 w 1126900"/>
              <a:gd name="csY26" fmla="*/ 803721 h 887881"/>
              <a:gd name="csX27" fmla="*/ 169431 w 1126900"/>
              <a:gd name="csY27" fmla="*/ 759257 h 887881"/>
              <a:gd name="csX28" fmla="*/ 266086 w 1126900"/>
              <a:gd name="csY28" fmla="*/ 763612 h 887881"/>
              <a:gd name="csX29" fmla="*/ 322481 w 1126900"/>
              <a:gd name="csY29" fmla="*/ 788875 h 887881"/>
              <a:gd name="csX30" fmla="*/ 572036 w 1126900"/>
              <a:gd name="csY30" fmla="*/ 839967 h 887881"/>
              <a:gd name="csX31" fmla="*/ 680508 w 1126900"/>
              <a:gd name="csY31" fmla="*/ 830157 h 887881"/>
              <a:gd name="csX32" fmla="*/ 903513 w 1126900"/>
              <a:gd name="csY32" fmla="*/ 742100 h 887881"/>
              <a:gd name="csX33" fmla="*/ 1049291 w 1126900"/>
              <a:gd name="csY33" fmla="*/ 576778 h 887881"/>
              <a:gd name="csX34" fmla="*/ 1073000 w 1126900"/>
              <a:gd name="csY34" fmla="*/ 383997 h 887881"/>
              <a:gd name="csX35" fmla="*/ 974679 w 1126900"/>
              <a:gd name="csY35" fmla="*/ 204700 h 887881"/>
              <a:gd name="csX36" fmla="*/ 789549 w 1126900"/>
              <a:gd name="csY36" fmla="*/ 87440 h 887881"/>
              <a:gd name="csX37" fmla="*/ 594117 w 1126900"/>
              <a:gd name="csY37" fmla="*/ 48733 h 887881"/>
              <a:gd name="csX38" fmla="*/ 529115 w 1126900"/>
              <a:gd name="csY38" fmla="*/ 1073 h 887881"/>
              <a:gd name="csX39" fmla="*/ 613887 w 1126900"/>
              <a:gd name="csY39" fmla="*/ 1541 h 887881"/>
              <a:gd name="csX40" fmla="*/ 863745 w 1126900"/>
              <a:gd name="csY40" fmla="*/ 67178 h 887881"/>
              <a:gd name="csX41" fmla="*/ 1041716 w 1126900"/>
              <a:gd name="csY41" fmla="*/ 208108 h 887881"/>
              <a:gd name="csX42" fmla="*/ 1123487 w 1126900"/>
              <a:gd name="csY42" fmla="*/ 395208 h 887881"/>
              <a:gd name="csX43" fmla="*/ 1072849 w 1126900"/>
              <a:gd name="csY43" fmla="*/ 634650 h 887881"/>
              <a:gd name="csX44" fmla="*/ 908020 w 1126900"/>
              <a:gd name="csY44" fmla="*/ 796260 h 887881"/>
              <a:gd name="csX45" fmla="*/ 681606 w 1126900"/>
              <a:gd name="csY45" fmla="*/ 878523 h 887881"/>
              <a:gd name="csX46" fmla="*/ 580482 w 1126900"/>
              <a:gd name="csY46" fmla="*/ 887840 h 887881"/>
              <a:gd name="csX47" fmla="*/ 580520 w 1126900"/>
              <a:gd name="csY47" fmla="*/ 887878 h 887881"/>
              <a:gd name="csX48" fmla="*/ 299567 w 1126900"/>
              <a:gd name="csY48" fmla="*/ 831445 h 887881"/>
              <a:gd name="csX49" fmla="*/ 253436 w 1126900"/>
              <a:gd name="csY49" fmla="*/ 810690 h 887881"/>
              <a:gd name="csX50" fmla="*/ 180604 w 1126900"/>
              <a:gd name="csY50" fmla="*/ 805880 h 887881"/>
              <a:gd name="csX51" fmla="*/ 87471 w 1126900"/>
              <a:gd name="csY51" fmla="*/ 854586 h 887881"/>
              <a:gd name="csX52" fmla="*/ 56414 w 1126900"/>
              <a:gd name="csY52" fmla="*/ 876516 h 887881"/>
              <a:gd name="csX53" fmla="*/ 13957 w 1126900"/>
              <a:gd name="csY53" fmla="*/ 876629 h 887881"/>
              <a:gd name="csX54" fmla="*/ 2860 w 1126900"/>
              <a:gd name="csY54" fmla="*/ 835043 h 887881"/>
              <a:gd name="csX55" fmla="*/ 45051 w 1126900"/>
              <a:gd name="csY55" fmla="*/ 733085 h 887881"/>
              <a:gd name="csX56" fmla="*/ 61489 w 1126900"/>
              <a:gd name="csY56" fmla="*/ 675138 h 887881"/>
              <a:gd name="csX57" fmla="*/ 50922 w 1126900"/>
              <a:gd name="csY57" fmla="*/ 612228 h 887881"/>
              <a:gd name="csX58" fmla="*/ 15812 w 1126900"/>
              <a:gd name="csY58" fmla="*/ 519209 h 887881"/>
              <a:gd name="csX59" fmla="*/ 40658 w 1126900"/>
              <a:gd name="csY59" fmla="*/ 293818 h 887881"/>
              <a:gd name="csX60" fmla="*/ 202495 w 1126900"/>
              <a:gd name="csY60" fmla="*/ 107362 h 887881"/>
              <a:gd name="csX61" fmla="*/ 444853 w 1126900"/>
              <a:gd name="csY61" fmla="*/ 10858 h 887881"/>
              <a:gd name="csX62" fmla="*/ 529115 w 1126900"/>
              <a:gd name="csY62" fmla="*/ 1073 h 887881"/>
            </a:gdLst>
            <a:rect l="l" t="t" r="r" b="b"/>
            <a:pathLst>
              <a:path w="1126900" h="887881">
                <a:moveTo>
                  <a:pt x="563665" y="388921"/>
                </a:moveTo>
                <a:cubicBezTo>
                  <a:pt x="594343" y="388921"/>
                  <a:pt x="618507" y="413161"/>
                  <a:pt x="618545" y="443839"/>
                </a:cubicBezTo>
                <a:cubicBezTo>
                  <a:pt x="618583" y="474896"/>
                  <a:pt x="594381" y="499098"/>
                  <a:pt x="563286" y="499060"/>
                </a:cubicBezTo>
                <a:cubicBezTo>
                  <a:pt x="532343" y="499060"/>
                  <a:pt x="508292" y="474669"/>
                  <a:pt x="508406" y="443460"/>
                </a:cubicBezTo>
                <a:cubicBezTo>
                  <a:pt x="508520" y="412896"/>
                  <a:pt x="532835" y="388921"/>
                  <a:pt x="563665" y="388921"/>
                </a:cubicBezTo>
                <a:close/>
                <a:moveTo>
                  <a:pt x="344524" y="388921"/>
                </a:moveTo>
                <a:cubicBezTo>
                  <a:pt x="375164" y="388921"/>
                  <a:pt x="399896" y="413691"/>
                  <a:pt x="399821" y="444332"/>
                </a:cubicBezTo>
                <a:cubicBezTo>
                  <a:pt x="399745" y="474480"/>
                  <a:pt x="374899" y="499060"/>
                  <a:pt x="344562" y="499060"/>
                </a:cubicBezTo>
                <a:lnTo>
                  <a:pt x="344524" y="499060"/>
                </a:lnTo>
                <a:cubicBezTo>
                  <a:pt x="313542" y="499060"/>
                  <a:pt x="289038" y="474442"/>
                  <a:pt x="289303" y="443650"/>
                </a:cubicBezTo>
                <a:cubicBezTo>
                  <a:pt x="289568" y="412972"/>
                  <a:pt x="313808" y="388959"/>
                  <a:pt x="344524" y="388921"/>
                </a:cubicBezTo>
                <a:close/>
                <a:moveTo>
                  <a:pt x="785837" y="388769"/>
                </a:moveTo>
                <a:cubicBezTo>
                  <a:pt x="814318" y="390209"/>
                  <a:pt x="838369" y="415546"/>
                  <a:pt x="837611" y="444937"/>
                </a:cubicBezTo>
                <a:cubicBezTo>
                  <a:pt x="837422" y="474820"/>
                  <a:pt x="811894" y="500954"/>
                  <a:pt x="778262" y="499136"/>
                </a:cubicBezTo>
                <a:cubicBezTo>
                  <a:pt x="750083" y="497621"/>
                  <a:pt x="725843" y="471412"/>
                  <a:pt x="727207" y="441604"/>
                </a:cubicBezTo>
                <a:cubicBezTo>
                  <a:pt x="728684" y="409752"/>
                  <a:pt x="755802" y="387254"/>
                  <a:pt x="785837" y="388769"/>
                </a:cubicBezTo>
                <a:close/>
                <a:moveTo>
                  <a:pt x="594117" y="48733"/>
                </a:moveTo>
                <a:cubicBezTo>
                  <a:pt x="546963" y="46763"/>
                  <a:pt x="500264" y="49831"/>
                  <a:pt x="453906" y="57936"/>
                </a:cubicBezTo>
                <a:cubicBezTo>
                  <a:pt x="388421" y="69412"/>
                  <a:pt x="326193" y="90508"/>
                  <a:pt x="268056" y="123269"/>
                </a:cubicBezTo>
                <a:cubicBezTo>
                  <a:pt x="197117" y="163227"/>
                  <a:pt x="137919" y="215494"/>
                  <a:pt x="97810" y="287228"/>
                </a:cubicBezTo>
                <a:cubicBezTo>
                  <a:pt x="55921" y="362143"/>
                  <a:pt x="44862" y="441377"/>
                  <a:pt x="66526" y="524928"/>
                </a:cubicBezTo>
                <a:cubicBezTo>
                  <a:pt x="73003" y="549925"/>
                  <a:pt x="84668" y="572498"/>
                  <a:pt x="96031" y="595374"/>
                </a:cubicBezTo>
                <a:cubicBezTo>
                  <a:pt x="105726" y="614842"/>
                  <a:pt x="112771" y="635218"/>
                  <a:pt x="111748" y="657375"/>
                </a:cubicBezTo>
                <a:cubicBezTo>
                  <a:pt x="110461" y="685439"/>
                  <a:pt x="104173" y="712557"/>
                  <a:pt x="94250" y="738767"/>
                </a:cubicBezTo>
                <a:cubicBezTo>
                  <a:pt x="85236" y="762589"/>
                  <a:pt x="75578" y="786109"/>
                  <a:pt x="65693" y="811106"/>
                </a:cubicBezTo>
                <a:lnTo>
                  <a:pt x="65731" y="811031"/>
                </a:lnTo>
                <a:cubicBezTo>
                  <a:pt x="70276" y="808190"/>
                  <a:pt x="73874" y="805956"/>
                  <a:pt x="77434" y="803721"/>
                </a:cubicBezTo>
                <a:cubicBezTo>
                  <a:pt x="106370" y="785314"/>
                  <a:pt x="136215" y="768763"/>
                  <a:pt x="169431" y="759257"/>
                </a:cubicBezTo>
                <a:cubicBezTo>
                  <a:pt x="202079" y="749901"/>
                  <a:pt x="234386" y="748652"/>
                  <a:pt x="266086" y="763612"/>
                </a:cubicBezTo>
                <a:cubicBezTo>
                  <a:pt x="284721" y="772399"/>
                  <a:pt x="303468" y="780997"/>
                  <a:pt x="322481" y="788875"/>
                </a:cubicBezTo>
                <a:cubicBezTo>
                  <a:pt x="402321" y="822052"/>
                  <a:pt x="485265" y="840497"/>
                  <a:pt x="572036" y="839967"/>
                </a:cubicBezTo>
                <a:cubicBezTo>
                  <a:pt x="608433" y="839740"/>
                  <a:pt x="644679" y="836596"/>
                  <a:pt x="680508" y="830157"/>
                </a:cubicBezTo>
                <a:cubicBezTo>
                  <a:pt x="760688" y="815727"/>
                  <a:pt x="835756" y="787966"/>
                  <a:pt x="903513" y="742100"/>
                </a:cubicBezTo>
                <a:cubicBezTo>
                  <a:pt x="966308" y="699604"/>
                  <a:pt x="1017060" y="646202"/>
                  <a:pt x="1049291" y="576778"/>
                </a:cubicBezTo>
                <a:cubicBezTo>
                  <a:pt x="1077887" y="515156"/>
                  <a:pt x="1086067" y="450770"/>
                  <a:pt x="1073000" y="383997"/>
                </a:cubicBezTo>
                <a:cubicBezTo>
                  <a:pt x="1059290" y="313853"/>
                  <a:pt x="1024219" y="255148"/>
                  <a:pt x="974679" y="204700"/>
                </a:cubicBezTo>
                <a:cubicBezTo>
                  <a:pt x="922185" y="151259"/>
                  <a:pt x="859389" y="113574"/>
                  <a:pt x="789549" y="87440"/>
                </a:cubicBezTo>
                <a:cubicBezTo>
                  <a:pt x="726563" y="63882"/>
                  <a:pt x="661343" y="51536"/>
                  <a:pt x="594117" y="48733"/>
                </a:cubicBezTo>
                <a:close/>
                <a:moveTo>
                  <a:pt x="529115" y="1073"/>
                </a:moveTo>
                <a:cubicBezTo>
                  <a:pt x="557284" y="-494"/>
                  <a:pt x="585538" y="-352"/>
                  <a:pt x="613887" y="1541"/>
                </a:cubicBezTo>
                <a:cubicBezTo>
                  <a:pt x="701339" y="7412"/>
                  <a:pt x="785042" y="28053"/>
                  <a:pt x="863745" y="67178"/>
                </a:cubicBezTo>
                <a:cubicBezTo>
                  <a:pt x="932941" y="101605"/>
                  <a:pt x="993578" y="147131"/>
                  <a:pt x="1041716" y="208108"/>
                </a:cubicBezTo>
                <a:cubicBezTo>
                  <a:pt x="1085234" y="263253"/>
                  <a:pt x="1114057" y="325026"/>
                  <a:pt x="1123487" y="395208"/>
                </a:cubicBezTo>
                <a:cubicBezTo>
                  <a:pt x="1135039" y="481031"/>
                  <a:pt x="1117048" y="560681"/>
                  <a:pt x="1072849" y="634650"/>
                </a:cubicBezTo>
                <a:cubicBezTo>
                  <a:pt x="1032097" y="702899"/>
                  <a:pt x="975398" y="755166"/>
                  <a:pt x="908020" y="796260"/>
                </a:cubicBezTo>
                <a:cubicBezTo>
                  <a:pt x="838142" y="838906"/>
                  <a:pt x="762317" y="865343"/>
                  <a:pt x="681606" y="878523"/>
                </a:cubicBezTo>
                <a:cubicBezTo>
                  <a:pt x="644224" y="884621"/>
                  <a:pt x="606615" y="887348"/>
                  <a:pt x="580482" y="887840"/>
                </a:cubicBezTo>
                <a:lnTo>
                  <a:pt x="580520" y="887878"/>
                </a:lnTo>
                <a:cubicBezTo>
                  <a:pt x="475077" y="888181"/>
                  <a:pt x="385732" y="867464"/>
                  <a:pt x="299567" y="831445"/>
                </a:cubicBezTo>
                <a:cubicBezTo>
                  <a:pt x="284001" y="824931"/>
                  <a:pt x="268207" y="818720"/>
                  <a:pt x="253436" y="810690"/>
                </a:cubicBezTo>
                <a:cubicBezTo>
                  <a:pt x="229613" y="797699"/>
                  <a:pt x="205525" y="798116"/>
                  <a:pt x="180604" y="805880"/>
                </a:cubicBezTo>
                <a:cubicBezTo>
                  <a:pt x="146593" y="816447"/>
                  <a:pt x="116748" y="835005"/>
                  <a:pt x="87471" y="854586"/>
                </a:cubicBezTo>
                <a:cubicBezTo>
                  <a:pt x="76942" y="861631"/>
                  <a:pt x="66716" y="869130"/>
                  <a:pt x="56414" y="876516"/>
                </a:cubicBezTo>
                <a:cubicBezTo>
                  <a:pt x="42703" y="886287"/>
                  <a:pt x="26606" y="886363"/>
                  <a:pt x="13957" y="876629"/>
                </a:cubicBezTo>
                <a:cubicBezTo>
                  <a:pt x="1079" y="866744"/>
                  <a:pt x="-3542" y="850534"/>
                  <a:pt x="2860" y="835043"/>
                </a:cubicBezTo>
                <a:cubicBezTo>
                  <a:pt x="16873" y="801032"/>
                  <a:pt x="31947" y="767437"/>
                  <a:pt x="45051" y="733085"/>
                </a:cubicBezTo>
                <a:cubicBezTo>
                  <a:pt x="52172" y="714375"/>
                  <a:pt x="56565" y="694605"/>
                  <a:pt x="61489" y="675138"/>
                </a:cubicBezTo>
                <a:cubicBezTo>
                  <a:pt x="67132" y="652792"/>
                  <a:pt x="61830" y="631923"/>
                  <a:pt x="50922" y="612228"/>
                </a:cubicBezTo>
                <a:cubicBezTo>
                  <a:pt x="34712" y="582913"/>
                  <a:pt x="22668" y="552084"/>
                  <a:pt x="15812" y="519209"/>
                </a:cubicBezTo>
                <a:cubicBezTo>
                  <a:pt x="-398" y="441301"/>
                  <a:pt x="7897" y="366120"/>
                  <a:pt x="40658" y="293818"/>
                </a:cubicBezTo>
                <a:cubicBezTo>
                  <a:pt x="76071" y="215683"/>
                  <a:pt x="132276" y="155311"/>
                  <a:pt x="202495" y="107362"/>
                </a:cubicBezTo>
                <a:cubicBezTo>
                  <a:pt x="276047" y="57179"/>
                  <a:pt x="357364" y="26273"/>
                  <a:pt x="444853" y="10858"/>
                </a:cubicBezTo>
                <a:cubicBezTo>
                  <a:pt x="472862" y="5916"/>
                  <a:pt x="500946" y="2640"/>
                  <a:pt x="529115" y="1073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 w="9525" cap="flat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4"/>
          <p:cNvSpPr txBox="1"/>
          <p:nvPr/>
        </p:nvSpPr>
        <p:spPr>
          <a:xfrm rot="0" flipH="0" flipV="0">
            <a:off x="889000" y="632727"/>
            <a:ext cx="5885467" cy="268909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47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谢谢大家</a:t>
            </a: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 rot="0" flipH="0" flipV="0">
            <a:off x="904476" y="3201629"/>
            <a:ext cx="4696224" cy="100204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600" b="1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如果喜欢我们的内容，欢迎多多点赞、收藏、转发。也可以关注我们，第一时间收到更新～</a:t>
            </a:r>
            <a:endParaRPr kumimoji="1" lang="zh-CN" altLang="en-US"/>
          </a:p>
        </p:txBody>
      </p:sp>
    </p:spTree>
  </p:cSld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2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 w="12700" cap="sq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0" flipH="0" flipV="0">
            <a:off x="0" y="0"/>
            <a:ext cx="485775" cy="6858000"/>
          </a:xfrm>
          <a:prstGeom prst="rect">
            <a:avLst/>
          </a:prstGeom>
          <a:solidFill>
            <a:schemeClr val="accent1"/>
          </a:solidFill>
          <a:ln w="12700" cap="flat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0" flipH="0" flipV="0">
            <a:off x="1798569" y="2183258"/>
            <a:ext cx="3327400" cy="176939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kumimoji="1" lang="en-US" altLang="zh-CN" sz="115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目录</a:t>
            </a: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rot="0" flipH="0" flipV="0">
            <a:off x="1599745" y="3714155"/>
            <a:ext cx="3733800" cy="67698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kumimoji="1" lang="en-US" altLang="zh-CN" sz="4400">
                <a:ln w="12700">
                  <a:noFill/>
                </a:ln>
                <a:solidFill>
                  <a:srgbClr val="404040">
                    <a:alpha val="50000"/>
                  </a:srgbClr>
                </a:solidFill>
                <a:latin typeface="OPPOSans H"/>
                <a:ea typeface="OPPOSans H"/>
                <a:cs typeface="OPPOSans H"/>
              </a:rPr>
              <a:t>CONTENT</a:t>
            </a:r>
            <a:endParaRPr kumimoji="1" lang="zh-CN" altLang="en-US"/>
          </a:p>
        </p:txBody>
      </p:sp>
      <p:grpSp>
        <p:nvGrpSpPr>
          <p:cNvPr id="6" name=""/>
          <p:cNvGrpSpPr/>
          <p:nvPr/>
        </p:nvGrpSpPr>
        <p:grpSpPr>
          <a:xfrm>
            <a:off x="11125200" y="476250"/>
            <a:ext cx="371475" cy="123824"/>
            <a:chOff x="11125200" y="476250"/>
            <a:chExt cx="371475" cy="123824"/>
          </a:xfrm>
        </p:grpSpPr>
        <p:cxnSp>
          <p:nvCxnSpPr>
            <p:cNvPr id="7" name="线条 1"/>
            <p:cNvCxnSpPr/>
            <p:nvPr/>
          </p:nvCxnSpPr>
          <p:spPr>
            <a:xfrm rot="0" flipH="0" flipV="0">
              <a:off x="11125200" y="476250"/>
              <a:ext cx="371475" cy="0"/>
            </a:xfrm>
            <a:prstGeom prst="line">
              <a:avLst/>
            </a:prstGeom>
            <a:noFill/>
            <a:ln w="19050" cap="rnd">
              <a:solidFill>
                <a:schemeClr val="accent1"/>
              </a:solidFill>
              <a:miter/>
            </a:ln>
          </p:spPr>
        </p:cxnSp>
        <p:cxnSp>
          <p:nvCxnSpPr>
            <p:cNvPr id="8" name="线条 1"/>
            <p:cNvCxnSpPr/>
            <p:nvPr/>
          </p:nvCxnSpPr>
          <p:spPr>
            <a:xfrm rot="0" flipH="0" flipV="0">
              <a:off x="11125200" y="538162"/>
              <a:ext cx="371475" cy="0"/>
            </a:xfrm>
            <a:prstGeom prst="line">
              <a:avLst/>
            </a:prstGeom>
            <a:noFill/>
            <a:ln w="19050" cap="rnd">
              <a:solidFill>
                <a:schemeClr val="accent1"/>
              </a:solidFill>
              <a:miter/>
            </a:ln>
          </p:spPr>
        </p:cxnSp>
        <p:cxnSp>
          <p:nvCxnSpPr>
            <p:cNvPr id="9" name="线条 1"/>
            <p:cNvCxnSpPr/>
            <p:nvPr/>
          </p:nvCxnSpPr>
          <p:spPr>
            <a:xfrm rot="0" flipH="0" flipV="0">
              <a:off x="11125200" y="600074"/>
              <a:ext cx="371475" cy="0"/>
            </a:xfrm>
            <a:prstGeom prst="line">
              <a:avLst/>
            </a:prstGeom>
            <a:noFill/>
            <a:ln w="19050" cap="rnd">
              <a:solidFill>
                <a:schemeClr val="accent1"/>
              </a:solidFill>
              <a:miter/>
            </a:ln>
          </p:spPr>
        </p:cxnSp>
      </p:grpSp>
      <p:cxnSp>
        <p:nvCxnSpPr>
          <p:cNvPr id="10" name="线条 1"/>
          <p:cNvCxnSpPr/>
          <p:nvPr/>
        </p:nvCxnSpPr>
        <p:spPr>
          <a:xfrm rot="0" flipH="0" flipV="0">
            <a:off x="695325" y="0"/>
            <a:ext cx="0" cy="6850063"/>
          </a:xfrm>
          <a:prstGeom prst="line">
            <a:avLst/>
          </a:prstGeom>
          <a:noFill/>
          <a:ln w="6350" cap="flat">
            <a:solidFill>
              <a:schemeClr val="accent1"/>
            </a:solidFill>
            <a:miter/>
          </a:ln>
        </p:spPr>
      </p:cxnSp>
      <p:sp>
        <p:nvSpPr>
          <p:cNvPr id="11" name="标题 1"/>
          <p:cNvSpPr txBox="1"/>
          <p:nvPr/>
        </p:nvSpPr>
        <p:spPr>
          <a:xfrm rot="0" flipH="0" flipV="0">
            <a:off x="7048634" y="1237042"/>
            <a:ext cx="4076562" cy="120438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20000"/>
              </a:lnSpc>
            </a:pPr>
            <a:r>
              <a:rPr kumimoji="1" lang="en-US" altLang="zh-CN" sz="1800">
                <a:ln w="12700">
                  <a:noFill/>
                </a:ln>
                <a:solidFill>
                  <a:srgbClr val="C6AB6A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买量模式的局限与转型动因</a:t>
            </a: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 rot="0" flipH="0" flipV="0">
            <a:off x="7048634" y="2588581"/>
            <a:ext cx="4076562" cy="120438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20000"/>
              </a:lnSpc>
            </a:pPr>
            <a:r>
              <a:rPr kumimoji="1" lang="en-US" altLang="zh-CN" sz="1800">
                <a:ln w="12700">
                  <a:noFill/>
                </a:ln>
                <a:solidFill>
                  <a:srgbClr val="C6AB6A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用户资产的核心价值与衡量体系</a:t>
            </a: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 rot="0" flipH="0" flipV="0">
            <a:off x="7048634" y="3940120"/>
            <a:ext cx="4076562" cy="120438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20000"/>
              </a:lnSpc>
            </a:pPr>
            <a:r>
              <a:rPr kumimoji="1" lang="en-US" altLang="zh-CN" sz="1800">
                <a:ln w="12700">
                  <a:noFill/>
                </a:ln>
                <a:solidFill>
                  <a:srgbClr val="C6AB6A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构建可持续的用户经营策略</a:t>
            </a: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 rot="0" flipH="0" flipV="0">
            <a:off x="7048634" y="5291658"/>
            <a:ext cx="4076562" cy="120438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20000"/>
              </a:lnSpc>
            </a:pPr>
            <a:r>
              <a:rPr kumimoji="1" lang="en-US" altLang="zh-CN" sz="1800">
                <a:ln w="12700">
                  <a:noFill/>
                </a:ln>
                <a:solidFill>
                  <a:srgbClr val="C6AB6A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数据驱动下的精细化运营实践</a:t>
            </a: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 rot="0" flipH="0" flipV="0">
            <a:off x="6159748" y="1087363"/>
            <a:ext cx="674233" cy="629493"/>
          </a:xfrm>
          <a:prstGeom prst="ellipse">
            <a:avLst/>
          </a:prstGeom>
          <a:gradFill>
            <a:gsLst>
              <a:gs pos="0">
                <a:schemeClr val="accent1">
                  <a:lumMod val="80000"/>
                  <a:lumOff val="20000"/>
                </a:schemeClr>
              </a:gs>
              <a:gs pos="100000">
                <a:schemeClr val="accent1"/>
              </a:gs>
            </a:gsLst>
            <a:lin ang="2700000" scaled="0"/>
          </a:gradFill>
          <a:ln w="38100" cap="flat">
            <a:solidFill>
              <a:schemeClr val="bg1"/>
            </a:solidFill>
            <a:miter/>
          </a:ln>
          <a:effectLst>
            <a:outerShdw dist="38100" blurRad="177800" dir="5400000" sx="100000" sy="100000" kx="0" ky="0" algn="t" rotWithShape="0">
              <a:schemeClr val="accent1">
                <a:alpha val="20000"/>
              </a:schemeClr>
            </a:outerShdw>
          </a:effectLst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18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01</a:t>
            </a: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 rot="0" flipH="0" flipV="0">
            <a:off x="6159748" y="2438624"/>
            <a:ext cx="674233" cy="629493"/>
          </a:xfrm>
          <a:prstGeom prst="ellipse">
            <a:avLst/>
          </a:prstGeom>
          <a:gradFill>
            <a:gsLst>
              <a:gs pos="0">
                <a:schemeClr val="accent1">
                  <a:lumMod val="80000"/>
                  <a:lumOff val="20000"/>
                </a:schemeClr>
              </a:gs>
              <a:gs pos="100000">
                <a:schemeClr val="accent1"/>
              </a:gs>
            </a:gsLst>
            <a:lin ang="2700000" scaled="0"/>
          </a:gradFill>
          <a:ln w="38100" cap="flat">
            <a:solidFill>
              <a:schemeClr val="bg1"/>
            </a:solidFill>
            <a:miter/>
          </a:ln>
          <a:effectLst>
            <a:outerShdw dist="38100" blurRad="177800" dir="5400000" sx="100000" sy="100000" kx="0" ky="0" algn="t" rotWithShape="0">
              <a:schemeClr val="accent1">
                <a:alpha val="20000"/>
              </a:schemeClr>
            </a:outerShdw>
          </a:effectLst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18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02</a:t>
            </a: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 rot="0" flipH="0" flipV="0">
            <a:off x="6159748" y="3789885"/>
            <a:ext cx="674233" cy="629493"/>
          </a:xfrm>
          <a:prstGeom prst="ellipse">
            <a:avLst/>
          </a:prstGeom>
          <a:gradFill>
            <a:gsLst>
              <a:gs pos="0">
                <a:schemeClr val="accent1">
                  <a:lumMod val="80000"/>
                  <a:lumOff val="20000"/>
                </a:schemeClr>
              </a:gs>
              <a:gs pos="100000">
                <a:schemeClr val="accent1"/>
              </a:gs>
            </a:gsLst>
            <a:lin ang="2700000" scaled="0"/>
          </a:gradFill>
          <a:ln w="38100" cap="flat">
            <a:solidFill>
              <a:schemeClr val="bg1"/>
            </a:solidFill>
            <a:miter/>
          </a:ln>
          <a:effectLst>
            <a:outerShdw dist="38100" blurRad="177800" dir="5400000" sx="100000" sy="100000" kx="0" ky="0" algn="t" rotWithShape="0">
              <a:schemeClr val="accent1">
                <a:alpha val="20000"/>
              </a:schemeClr>
            </a:outerShdw>
          </a:effectLst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18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03</a:t>
            </a: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 rot="0" flipH="0" flipV="0">
            <a:off x="6159748" y="5141146"/>
            <a:ext cx="674233" cy="629493"/>
          </a:xfrm>
          <a:prstGeom prst="ellipse">
            <a:avLst/>
          </a:prstGeom>
          <a:gradFill>
            <a:gsLst>
              <a:gs pos="0">
                <a:schemeClr val="accent1">
                  <a:lumMod val="80000"/>
                  <a:lumOff val="20000"/>
                </a:schemeClr>
              </a:gs>
              <a:gs pos="100000">
                <a:schemeClr val="accent1"/>
              </a:gs>
            </a:gsLst>
            <a:lin ang="2700000" scaled="0"/>
          </a:gradFill>
          <a:ln w="38100" cap="flat">
            <a:solidFill>
              <a:schemeClr val="bg1"/>
            </a:solidFill>
            <a:miter/>
          </a:ln>
          <a:effectLst>
            <a:outerShdw dist="38100" blurRad="177800" dir="5400000" sx="100000" sy="100000" kx="0" ky="0" algn="t" rotWithShape="0">
              <a:schemeClr val="accent1">
                <a:alpha val="20000"/>
              </a:schemeClr>
            </a:outerShdw>
          </a:effectLst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18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04</a:t>
            </a:r>
            <a:endParaRPr kumimoji="1" lang="zh-CN" altLang="en-US"/>
          </a:p>
        </p:txBody>
      </p:sp>
    </p:spTree>
  </p:cSld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0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1"/>
          </a:gra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矩形: 圆顶角 16"/>
          <p:cNvSpPr txBox="1"/>
          <p:nvPr/>
        </p:nvSpPr>
        <p:spPr>
          <a:xfrm rot="13440867" flipH="0" flipV="0">
            <a:off x="8919466" y="996661"/>
            <a:ext cx="3438744" cy="8736277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2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矩形: 圆顶角 17"/>
          <p:cNvSpPr txBox="1"/>
          <p:nvPr/>
        </p:nvSpPr>
        <p:spPr>
          <a:xfrm rot="13440867" flipH="0" flipV="0">
            <a:off x="9606959" y="2442862"/>
            <a:ext cx="1776211" cy="6427234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2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矩形: 圆顶角 19"/>
          <p:cNvSpPr txBox="1"/>
          <p:nvPr/>
        </p:nvSpPr>
        <p:spPr>
          <a:xfrm rot="2759133" flipH="1" flipV="0">
            <a:off x="-896084" y="-1461258"/>
            <a:ext cx="4229853" cy="8789548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1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矩形: 圆顶角 20"/>
          <p:cNvSpPr txBox="1"/>
          <p:nvPr/>
        </p:nvSpPr>
        <p:spPr>
          <a:xfrm rot="2759133" flipH="1" flipV="0">
            <a:off x="135223" y="-320314"/>
            <a:ext cx="2184842" cy="6466425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1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矩形: 圆顶角 1"/>
          <p:cNvSpPr txBox="1"/>
          <p:nvPr/>
        </p:nvSpPr>
        <p:spPr>
          <a:xfrm rot="2759133" flipH="1" flipV="0">
            <a:off x="-6941" y="3694190"/>
            <a:ext cx="2220606" cy="4614374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2">
                <a:lumMod val="60000"/>
                <a:lumOff val="4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矩形: 圆顶角 2"/>
          <p:cNvSpPr txBox="1"/>
          <p:nvPr/>
        </p:nvSpPr>
        <p:spPr>
          <a:xfrm rot="2759133" flipH="1" flipV="0">
            <a:off x="534479" y="4293167"/>
            <a:ext cx="1147007" cy="3394771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2">
                <a:lumMod val="60000"/>
                <a:lumOff val="40000"/>
                <a:alpha val="9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矩形: 圆顶角 4"/>
          <p:cNvSpPr txBox="1"/>
          <p:nvPr/>
        </p:nvSpPr>
        <p:spPr>
          <a:xfrm rot="13440867" flipH="0" flipV="0">
            <a:off x="10540353" y="-1159021"/>
            <a:ext cx="2220606" cy="5641545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1">
                <a:lumMod val="60000"/>
                <a:lumOff val="40000"/>
                <a:alpha val="10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矩形: 圆顶角 5"/>
          <p:cNvSpPr txBox="1"/>
          <p:nvPr/>
        </p:nvSpPr>
        <p:spPr>
          <a:xfrm rot="13440867" flipH="0" flipV="0">
            <a:off x="10984309" y="-225121"/>
            <a:ext cx="1147007" cy="4150456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1">
                <a:lumMod val="60000"/>
                <a:lumOff val="40000"/>
                <a:alpha val="10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矩形: 圆角 7"/>
          <p:cNvSpPr txBox="1"/>
          <p:nvPr/>
        </p:nvSpPr>
        <p:spPr>
          <a:xfrm rot="0" flipH="0" flipV="0">
            <a:off x="2315598" y="1727200"/>
            <a:ext cx="7560805" cy="4275951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爱设计-4"/>
          <p:cNvSpPr txBox="1"/>
          <p:nvPr/>
        </p:nvSpPr>
        <p:spPr>
          <a:xfrm rot="0" flipH="0" flipV="0">
            <a:off x="4942404" y="742847"/>
            <a:ext cx="2307193" cy="329143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b"/>
          <a:lstStyle/>
          <a:p>
            <a:pPr algn="ctr">
              <a:lnSpc>
                <a:spcPct val="110000"/>
              </a:lnSpc>
            </a:pPr>
            <a:r>
              <a:rPr kumimoji="1" lang="en-US" altLang="zh-CN" sz="115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01</a:t>
            </a:r>
            <a:endParaRPr kumimoji="1" lang="zh-CN" altLang="en-US"/>
          </a:p>
        </p:txBody>
      </p:sp>
      <p:sp>
        <p:nvSpPr>
          <p:cNvPr id="13" name="矩形 8"/>
          <p:cNvSpPr txBox="1"/>
          <p:nvPr/>
        </p:nvSpPr>
        <p:spPr>
          <a:xfrm rot="0" flipH="0" flipV="0">
            <a:off x="3224356" y="3789344"/>
            <a:ext cx="5743288" cy="194450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10000"/>
              </a:lnSpc>
            </a:pPr>
            <a:r>
              <a:rPr kumimoji="1" lang="en-US" altLang="zh-CN" sz="3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买量模式的局限与转型动因</a:t>
            </a:r>
            <a:endParaRPr kumimoji="1" lang="zh-CN" altLang="en-US"/>
          </a:p>
        </p:txBody>
      </p:sp>
    </p:spTree>
  </p:cSld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2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 w="12700" cap="sq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任意多边形: 形状 33"/>
          <p:cNvSpPr txBox="1"/>
          <p:nvPr/>
        </p:nvSpPr>
        <p:spPr>
          <a:xfrm rot="0" flipH="0" flipV="0">
            <a:off x="0" y="6400800"/>
            <a:ext cx="12192000" cy="457200"/>
          </a:xfrm>
          <a:custGeom>
            <a:avLst/>
            <a:gdLst>
              <a:gd name="connsiteX0" fmla="*/ 0 w 12192000"/>
              <a:gd name="connsiteY0" fmla="*/ 0 h 1551868"/>
              <a:gd name="connsiteX1" fmla="*/ 109578 w 12192000"/>
              <a:gd name="connsiteY1" fmla="*/ 25467 h 1551868"/>
              <a:gd name="connsiteX2" fmla="*/ 4146370 w 12192000"/>
              <a:gd name="connsiteY2" fmla="*/ 942405 h 1551868"/>
              <a:gd name="connsiteX3" fmla="*/ 11653260 w 12192000"/>
              <a:gd name="connsiteY3" fmla="*/ 271995 h 1551868"/>
              <a:gd name="connsiteX4" fmla="*/ 12192000 w 12192000"/>
              <a:gd name="connsiteY4" fmla="*/ 268251 h 1551868"/>
              <a:gd name="connsiteX5" fmla="*/ 12192000 w 12192000"/>
              <a:gd name="connsiteY5" fmla="*/ 1551868 h 1551868"/>
              <a:gd name="connsiteX6" fmla="*/ 0 w 12192000"/>
              <a:gd name="connsiteY6" fmla="*/ 1551868 h 1551868"/>
            </a:gdLst>
            <a:rect l="l" t="t" r="r" b="b"/>
            <a:pathLst>
              <a:path w="12192000" h="1551868">
                <a:moveTo>
                  <a:pt x="0" y="0"/>
                </a:moveTo>
                <a:lnTo>
                  <a:pt x="109578" y="25467"/>
                </a:lnTo>
                <a:cubicBezTo>
                  <a:pt x="1183347" y="294106"/>
                  <a:pt x="2649292" y="901484"/>
                  <a:pt x="4146370" y="942405"/>
                </a:cubicBezTo>
                <a:cubicBezTo>
                  <a:pt x="6252149" y="999965"/>
                  <a:pt x="9639873" y="312626"/>
                  <a:pt x="11653260" y="271995"/>
                </a:cubicBezTo>
                <a:lnTo>
                  <a:pt x="12192000" y="268251"/>
                </a:lnTo>
                <a:lnTo>
                  <a:pt x="12192000" y="1551868"/>
                </a:lnTo>
                <a:lnTo>
                  <a:pt x="0" y="1551868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24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0" flipH="0" flipV="0">
            <a:off x="6423571" y="1098259"/>
            <a:ext cx="4880968" cy="2051666"/>
          </a:xfrm>
          <a:prstGeom prst="roundRect">
            <a:avLst>
              <a:gd name="adj" fmla="val 7576"/>
            </a:avLst>
          </a:prstGeom>
          <a:solidFill>
            <a:schemeClr val="bg1"/>
          </a:solidFill>
          <a:ln w="12700" cap="rnd">
            <a:noFill/>
            <a:round/>
          </a:ln>
          <a:effectLst>
            <a:outerShdw dist="127000" blurRad="254000" dir="0" sx="100000" sy="100000" kx="0" ky="0" algn="ctr" rotWithShape="0">
              <a:schemeClr val="bg1">
                <a:lumMod val="65000"/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rot="0" flipH="0" flipV="0">
            <a:off x="11016596" y="2823123"/>
            <a:ext cx="445563" cy="428402"/>
          </a:xfrm>
          <a:prstGeom prst="roundRect">
            <a:avLst>
              <a:gd name="adj" fmla="val 11344"/>
            </a:avLst>
          </a:prstGeom>
          <a:solidFill>
            <a:schemeClr val="accent2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32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+</a:t>
            </a: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rot="0" flipH="0" flipV="1">
            <a:off x="6423571" y="779110"/>
            <a:ext cx="752557" cy="723572"/>
          </a:xfrm>
          <a:prstGeom prst="roundRect">
            <a:avLst>
              <a:gd name="adj" fmla="val 11344"/>
            </a:avLst>
          </a:prstGeom>
          <a:solidFill>
            <a:schemeClr val="accent2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rot="0" flipH="0" flipV="0">
            <a:off x="6636018" y="989340"/>
            <a:ext cx="327665" cy="303113"/>
          </a:xfrm>
          <a:custGeom>
            <a:avLst/>
            <a:gdLst>
              <a:gd name="connsiteX0" fmla="*/ 56258 w 778320"/>
              <a:gd name="connsiteY0" fmla="*/ 333700 h 720001"/>
              <a:gd name="connsiteX1" fmla="*/ 56258 w 778320"/>
              <a:gd name="connsiteY1" fmla="*/ 627457 h 720001"/>
              <a:gd name="connsiteX2" fmla="*/ 66946 w 778320"/>
              <a:gd name="connsiteY2" fmla="*/ 653054 h 720001"/>
              <a:gd name="connsiteX3" fmla="*/ 92544 w 778320"/>
              <a:gd name="connsiteY3" fmla="*/ 663743 h 720001"/>
              <a:gd name="connsiteX4" fmla="*/ 685683 w 778320"/>
              <a:gd name="connsiteY4" fmla="*/ 663743 h 720001"/>
              <a:gd name="connsiteX5" fmla="*/ 711281 w 778320"/>
              <a:gd name="connsiteY5" fmla="*/ 653054 h 720001"/>
              <a:gd name="connsiteX6" fmla="*/ 721969 w 778320"/>
              <a:gd name="connsiteY6" fmla="*/ 627457 h 720001"/>
              <a:gd name="connsiteX7" fmla="*/ 721969 w 778320"/>
              <a:gd name="connsiteY7" fmla="*/ 333700 h 720001"/>
              <a:gd name="connsiteX8" fmla="*/ 92544 w 778320"/>
              <a:gd name="connsiteY8" fmla="*/ 142049 h 720001"/>
              <a:gd name="connsiteX9" fmla="*/ 56258 w 778320"/>
              <a:gd name="connsiteY9" fmla="*/ 178336 h 720001"/>
              <a:gd name="connsiteX10" fmla="*/ 56258 w 778320"/>
              <a:gd name="connsiteY10" fmla="*/ 277443 h 720001"/>
              <a:gd name="connsiteX11" fmla="*/ 721969 w 778320"/>
              <a:gd name="connsiteY11" fmla="*/ 277443 h 720001"/>
              <a:gd name="connsiteX12" fmla="*/ 721969 w 778320"/>
              <a:gd name="connsiteY12" fmla="*/ 178336 h 720001"/>
              <a:gd name="connsiteX13" fmla="*/ 685683 w 778320"/>
              <a:gd name="connsiteY13" fmla="*/ 142049 h 720001"/>
              <a:gd name="connsiteX14" fmla="*/ 561355 w 778320"/>
              <a:gd name="connsiteY14" fmla="*/ 142049 h 720001"/>
              <a:gd name="connsiteX15" fmla="*/ 561355 w 778320"/>
              <a:gd name="connsiteY15" fmla="*/ 201026 h 720001"/>
              <a:gd name="connsiteX16" fmla="*/ 533226 w 778320"/>
              <a:gd name="connsiteY16" fmla="*/ 229249 h 720001"/>
              <a:gd name="connsiteX17" fmla="*/ 505097 w 778320"/>
              <a:gd name="connsiteY17" fmla="*/ 201120 h 720001"/>
              <a:gd name="connsiteX18" fmla="*/ 505097 w 778320"/>
              <a:gd name="connsiteY18" fmla="*/ 142049 h 720001"/>
              <a:gd name="connsiteX19" fmla="*/ 273129 w 778320"/>
              <a:gd name="connsiteY19" fmla="*/ 142049 h 720001"/>
              <a:gd name="connsiteX20" fmla="*/ 273129 w 778320"/>
              <a:gd name="connsiteY20" fmla="*/ 201026 h 720001"/>
              <a:gd name="connsiteX21" fmla="*/ 245001 w 778320"/>
              <a:gd name="connsiteY21" fmla="*/ 229249 h 720001"/>
              <a:gd name="connsiteX22" fmla="*/ 216872 w 778320"/>
              <a:gd name="connsiteY22" fmla="*/ 201120 h 720001"/>
              <a:gd name="connsiteX23" fmla="*/ 216872 w 778320"/>
              <a:gd name="connsiteY23" fmla="*/ 142049 h 720001"/>
              <a:gd name="connsiteX24" fmla="*/ 245001 w 778320"/>
              <a:gd name="connsiteY24" fmla="*/ 0 h 720001"/>
              <a:gd name="connsiteX25" fmla="*/ 273129 w 778320"/>
              <a:gd name="connsiteY25" fmla="*/ 28129 h 720001"/>
              <a:gd name="connsiteX26" fmla="*/ 273129 w 778320"/>
              <a:gd name="connsiteY26" fmla="*/ 85792 h 720001"/>
              <a:gd name="connsiteX27" fmla="*/ 505097 w 778320"/>
              <a:gd name="connsiteY27" fmla="*/ 85792 h 720001"/>
              <a:gd name="connsiteX28" fmla="*/ 505097 w 778320"/>
              <a:gd name="connsiteY28" fmla="*/ 28129 h 720001"/>
              <a:gd name="connsiteX29" fmla="*/ 533226 w 778320"/>
              <a:gd name="connsiteY29" fmla="*/ 0 h 720001"/>
              <a:gd name="connsiteX30" fmla="*/ 561355 w 778320"/>
              <a:gd name="connsiteY30" fmla="*/ 28129 h 720001"/>
              <a:gd name="connsiteX31" fmla="*/ 561355 w 778320"/>
              <a:gd name="connsiteY31" fmla="*/ 85792 h 720001"/>
              <a:gd name="connsiteX32" fmla="*/ 685683 w 778320"/>
              <a:gd name="connsiteY32" fmla="*/ 85792 h 720001"/>
              <a:gd name="connsiteX33" fmla="*/ 778320 w 778320"/>
              <a:gd name="connsiteY33" fmla="*/ 178336 h 720001"/>
              <a:gd name="connsiteX34" fmla="*/ 778320 w 778320"/>
              <a:gd name="connsiteY34" fmla="*/ 627457 h 720001"/>
              <a:gd name="connsiteX35" fmla="*/ 685777 w 778320"/>
              <a:gd name="connsiteY35" fmla="*/ 720001 h 720001"/>
              <a:gd name="connsiteX36" fmla="*/ 92544 w 778320"/>
              <a:gd name="connsiteY36" fmla="*/ 720001 h 720001"/>
              <a:gd name="connsiteX37" fmla="*/ 0 w 778320"/>
              <a:gd name="connsiteY37" fmla="*/ 627457 h 720001"/>
              <a:gd name="connsiteX38" fmla="*/ 0 w 778320"/>
              <a:gd name="connsiteY38" fmla="*/ 333700 h 720001"/>
              <a:gd name="connsiteX39" fmla="*/ 0 w 778320"/>
              <a:gd name="connsiteY39" fmla="*/ 277443 h 720001"/>
              <a:gd name="connsiteX40" fmla="*/ 0 w 778320"/>
              <a:gd name="connsiteY40" fmla="*/ 178336 h 720001"/>
              <a:gd name="connsiteX41" fmla="*/ 92544 w 778320"/>
              <a:gd name="connsiteY41" fmla="*/ 85792 h 720001"/>
              <a:gd name="connsiteX42" fmla="*/ 216872 w 778320"/>
              <a:gd name="connsiteY42" fmla="*/ 85792 h 720001"/>
              <a:gd name="connsiteX43" fmla="*/ 216872 w 778320"/>
              <a:gd name="connsiteY43" fmla="*/ 28129 h 720001"/>
              <a:gd name="connsiteX44" fmla="*/ 245001 w 778320"/>
              <a:gd name="connsiteY44" fmla="*/ 0 h 720001"/>
            </a:gdLst>
            <a:rect l="l" t="t" r="r" b="b"/>
            <a:pathLst>
              <a:path w="778320" h="720001">
                <a:moveTo>
                  <a:pt x="56258" y="333700"/>
                </a:moveTo>
                <a:lnTo>
                  <a:pt x="56258" y="627457"/>
                </a:lnTo>
                <a:cubicBezTo>
                  <a:pt x="56258" y="637115"/>
                  <a:pt x="60008" y="646116"/>
                  <a:pt x="66946" y="653054"/>
                </a:cubicBezTo>
                <a:cubicBezTo>
                  <a:pt x="73885" y="659899"/>
                  <a:pt x="82980" y="663743"/>
                  <a:pt x="92544" y="663743"/>
                </a:cubicBezTo>
                <a:lnTo>
                  <a:pt x="685683" y="663743"/>
                </a:lnTo>
                <a:cubicBezTo>
                  <a:pt x="695341" y="663743"/>
                  <a:pt x="704342" y="659993"/>
                  <a:pt x="711281" y="653054"/>
                </a:cubicBezTo>
                <a:cubicBezTo>
                  <a:pt x="718125" y="646116"/>
                  <a:pt x="721969" y="637021"/>
                  <a:pt x="721969" y="627457"/>
                </a:cubicBezTo>
                <a:lnTo>
                  <a:pt x="721969" y="333700"/>
                </a:lnTo>
                <a:close/>
                <a:moveTo>
                  <a:pt x="92544" y="142049"/>
                </a:moveTo>
                <a:cubicBezTo>
                  <a:pt x="72478" y="142049"/>
                  <a:pt x="56258" y="158364"/>
                  <a:pt x="56258" y="178336"/>
                </a:cubicBezTo>
                <a:lnTo>
                  <a:pt x="56258" y="277443"/>
                </a:lnTo>
                <a:lnTo>
                  <a:pt x="721969" y="277443"/>
                </a:lnTo>
                <a:lnTo>
                  <a:pt x="721969" y="178336"/>
                </a:lnTo>
                <a:cubicBezTo>
                  <a:pt x="721969" y="158270"/>
                  <a:pt x="705655" y="142049"/>
                  <a:pt x="685683" y="142049"/>
                </a:cubicBezTo>
                <a:lnTo>
                  <a:pt x="561355" y="142049"/>
                </a:lnTo>
                <a:lnTo>
                  <a:pt x="561355" y="201026"/>
                </a:lnTo>
                <a:cubicBezTo>
                  <a:pt x="561355" y="216591"/>
                  <a:pt x="548790" y="229249"/>
                  <a:pt x="533226" y="229249"/>
                </a:cubicBezTo>
                <a:cubicBezTo>
                  <a:pt x="517661" y="229249"/>
                  <a:pt x="505097" y="216685"/>
                  <a:pt x="505097" y="201120"/>
                </a:cubicBezTo>
                <a:lnTo>
                  <a:pt x="505097" y="142049"/>
                </a:lnTo>
                <a:lnTo>
                  <a:pt x="273129" y="142049"/>
                </a:lnTo>
                <a:lnTo>
                  <a:pt x="273129" y="201026"/>
                </a:lnTo>
                <a:cubicBezTo>
                  <a:pt x="273129" y="216591"/>
                  <a:pt x="260565" y="229249"/>
                  <a:pt x="245001" y="229249"/>
                </a:cubicBezTo>
                <a:cubicBezTo>
                  <a:pt x="229436" y="229249"/>
                  <a:pt x="216872" y="216685"/>
                  <a:pt x="216872" y="201120"/>
                </a:cubicBezTo>
                <a:lnTo>
                  <a:pt x="216872" y="142049"/>
                </a:lnTo>
                <a:close/>
                <a:moveTo>
                  <a:pt x="245001" y="0"/>
                </a:moveTo>
                <a:cubicBezTo>
                  <a:pt x="260565" y="0"/>
                  <a:pt x="273129" y="12564"/>
                  <a:pt x="273129" y="28129"/>
                </a:cubicBezTo>
                <a:lnTo>
                  <a:pt x="273129" y="85792"/>
                </a:lnTo>
                <a:lnTo>
                  <a:pt x="505097" y="85792"/>
                </a:lnTo>
                <a:lnTo>
                  <a:pt x="505097" y="28129"/>
                </a:lnTo>
                <a:cubicBezTo>
                  <a:pt x="505097" y="12564"/>
                  <a:pt x="517661" y="0"/>
                  <a:pt x="533226" y="0"/>
                </a:cubicBezTo>
                <a:cubicBezTo>
                  <a:pt x="548790" y="0"/>
                  <a:pt x="561355" y="12564"/>
                  <a:pt x="561355" y="28129"/>
                </a:cubicBezTo>
                <a:lnTo>
                  <a:pt x="561355" y="85792"/>
                </a:lnTo>
                <a:lnTo>
                  <a:pt x="685683" y="85792"/>
                </a:lnTo>
                <a:cubicBezTo>
                  <a:pt x="736784" y="85792"/>
                  <a:pt x="778227" y="127235"/>
                  <a:pt x="778320" y="178336"/>
                </a:cubicBezTo>
                <a:lnTo>
                  <a:pt x="778320" y="627457"/>
                </a:lnTo>
                <a:cubicBezTo>
                  <a:pt x="778320" y="678370"/>
                  <a:pt x="736690" y="720001"/>
                  <a:pt x="685777" y="720001"/>
                </a:cubicBezTo>
                <a:lnTo>
                  <a:pt x="92544" y="720001"/>
                </a:lnTo>
                <a:cubicBezTo>
                  <a:pt x="41631" y="720001"/>
                  <a:pt x="0" y="678370"/>
                  <a:pt x="0" y="627457"/>
                </a:cubicBezTo>
                <a:lnTo>
                  <a:pt x="0" y="333700"/>
                </a:lnTo>
                <a:lnTo>
                  <a:pt x="0" y="277443"/>
                </a:lnTo>
                <a:lnTo>
                  <a:pt x="0" y="178336"/>
                </a:lnTo>
                <a:cubicBezTo>
                  <a:pt x="0" y="127235"/>
                  <a:pt x="41443" y="85792"/>
                  <a:pt x="92544" y="85792"/>
                </a:cubicBezTo>
                <a:lnTo>
                  <a:pt x="216872" y="85792"/>
                </a:lnTo>
                <a:lnTo>
                  <a:pt x="216872" y="28129"/>
                </a:lnTo>
                <a:cubicBezTo>
                  <a:pt x="216872" y="12564"/>
                  <a:pt x="229436" y="0"/>
                  <a:pt x="245001" y="0"/>
                </a:cubicBezTo>
                <a:close/>
              </a:path>
            </a:pathLst>
          </a:custGeom>
          <a:solidFill>
            <a:schemeClr val="bg1"/>
          </a:solidFill>
          <a:ln cap="sq">
            <a:noFill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rot="0" flipH="0" flipV="0">
            <a:off x="729841" y="1098259"/>
            <a:ext cx="4880968" cy="2051666"/>
          </a:xfrm>
          <a:prstGeom prst="roundRect">
            <a:avLst>
              <a:gd name="adj" fmla="val 7576"/>
            </a:avLst>
          </a:prstGeom>
          <a:solidFill>
            <a:schemeClr val="bg1"/>
          </a:solidFill>
          <a:ln w="12700" cap="rnd">
            <a:noFill/>
            <a:round/>
          </a:ln>
          <a:effectLst>
            <a:outerShdw dist="127000" blurRad="254000" dir="0" sx="100000" sy="100000" kx="0" ky="0" algn="ctr" rotWithShape="0">
              <a:schemeClr val="bg1">
                <a:lumMod val="65000"/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 rot="0" flipH="0" flipV="0">
            <a:off x="5323481" y="2823123"/>
            <a:ext cx="445563" cy="428402"/>
          </a:xfrm>
          <a:prstGeom prst="roundRect">
            <a:avLst>
              <a:gd name="adj" fmla="val 11344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32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+</a:t>
            </a: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rot="0" flipH="0" flipV="1">
            <a:off x="730456" y="779110"/>
            <a:ext cx="752557" cy="723572"/>
          </a:xfrm>
          <a:prstGeom prst="roundRect">
            <a:avLst>
              <a:gd name="adj" fmla="val 11344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rot="0" flipH="0" flipV="0">
            <a:off x="942902" y="992363"/>
            <a:ext cx="327665" cy="297066"/>
          </a:xfrm>
          <a:custGeom>
            <a:avLst/>
            <a:gdLst>
              <a:gd name="connsiteX0" fmla="*/ 351048 w 1543905"/>
              <a:gd name="connsiteY0" fmla="*/ 523317 h 1399728"/>
              <a:gd name="connsiteX1" fmla="*/ 351048 w 1543905"/>
              <a:gd name="connsiteY1" fmla="*/ 523317 h 1399728"/>
              <a:gd name="connsiteX2" fmla="*/ 351420 w 1543905"/>
              <a:gd name="connsiteY2" fmla="*/ 523503 h 1399728"/>
              <a:gd name="connsiteX3" fmla="*/ 351420 w 1543905"/>
              <a:gd name="connsiteY3" fmla="*/ 1020031 h 1399728"/>
              <a:gd name="connsiteX4" fmla="*/ 351048 w 1543905"/>
              <a:gd name="connsiteY4" fmla="*/ 1020403 h 1399728"/>
              <a:gd name="connsiteX5" fmla="*/ 163525 w 1543905"/>
              <a:gd name="connsiteY5" fmla="*/ 1020403 h 1399728"/>
              <a:gd name="connsiteX6" fmla="*/ 163153 w 1543905"/>
              <a:gd name="connsiteY6" fmla="*/ 1020031 h 1399728"/>
              <a:gd name="connsiteX7" fmla="*/ 163153 w 1543905"/>
              <a:gd name="connsiteY7" fmla="*/ 523503 h 1399728"/>
              <a:gd name="connsiteX8" fmla="*/ 163153 w 1543905"/>
              <a:gd name="connsiteY8" fmla="*/ 523317 h 1399728"/>
              <a:gd name="connsiteX9" fmla="*/ 163339 w 1543905"/>
              <a:gd name="connsiteY9" fmla="*/ 523131 h 1399728"/>
              <a:gd name="connsiteX10" fmla="*/ 351048 w 1543905"/>
              <a:gd name="connsiteY10" fmla="*/ 523131 h 1399728"/>
              <a:gd name="connsiteX11" fmla="*/ 351048 w 1543905"/>
              <a:gd name="connsiteY11" fmla="*/ 411696 h 1399728"/>
              <a:gd name="connsiteX12" fmla="*/ 163339 w 1543905"/>
              <a:gd name="connsiteY12" fmla="*/ 411696 h 1399728"/>
              <a:gd name="connsiteX13" fmla="*/ 51346 w 1543905"/>
              <a:gd name="connsiteY13" fmla="*/ 523689 h 1399728"/>
              <a:gd name="connsiteX14" fmla="*/ 51346 w 1543905"/>
              <a:gd name="connsiteY14" fmla="*/ 1020217 h 1399728"/>
              <a:gd name="connsiteX15" fmla="*/ 163339 w 1543905"/>
              <a:gd name="connsiteY15" fmla="*/ 1132210 h 1399728"/>
              <a:gd name="connsiteX16" fmla="*/ 351048 w 1543905"/>
              <a:gd name="connsiteY16" fmla="*/ 1132210 h 1399728"/>
              <a:gd name="connsiteX17" fmla="*/ 463042 w 1543905"/>
              <a:gd name="connsiteY17" fmla="*/ 1020217 h 1399728"/>
              <a:gd name="connsiteX18" fmla="*/ 463042 w 1543905"/>
              <a:gd name="connsiteY18" fmla="*/ 523503 h 1399728"/>
              <a:gd name="connsiteX19" fmla="*/ 351048 w 1543905"/>
              <a:gd name="connsiteY19" fmla="*/ 411696 h 1399728"/>
              <a:gd name="connsiteX20" fmla="*/ 865808 w 1543905"/>
              <a:gd name="connsiteY20" fmla="*/ 111621 h 1399728"/>
              <a:gd name="connsiteX21" fmla="*/ 866180 w 1543905"/>
              <a:gd name="connsiteY21" fmla="*/ 111807 h 1399728"/>
              <a:gd name="connsiteX22" fmla="*/ 866180 w 1543905"/>
              <a:gd name="connsiteY22" fmla="*/ 1020031 h 1399728"/>
              <a:gd name="connsiteX23" fmla="*/ 865808 w 1543905"/>
              <a:gd name="connsiteY23" fmla="*/ 1020403 h 1399728"/>
              <a:gd name="connsiteX24" fmla="*/ 678284 w 1543905"/>
              <a:gd name="connsiteY24" fmla="*/ 1020403 h 1399728"/>
              <a:gd name="connsiteX25" fmla="*/ 677912 w 1543905"/>
              <a:gd name="connsiteY25" fmla="*/ 1020031 h 1399728"/>
              <a:gd name="connsiteX26" fmla="*/ 677912 w 1543905"/>
              <a:gd name="connsiteY26" fmla="*/ 111993 h 1399728"/>
              <a:gd name="connsiteX27" fmla="*/ 677912 w 1543905"/>
              <a:gd name="connsiteY27" fmla="*/ 111807 h 1399728"/>
              <a:gd name="connsiteX28" fmla="*/ 678098 w 1543905"/>
              <a:gd name="connsiteY28" fmla="*/ 111621 h 1399728"/>
              <a:gd name="connsiteX29" fmla="*/ 865808 w 1543905"/>
              <a:gd name="connsiteY29" fmla="*/ 111621 h 1399728"/>
              <a:gd name="connsiteX30" fmla="*/ 865808 w 1543905"/>
              <a:gd name="connsiteY30" fmla="*/ 0 h 1399728"/>
              <a:gd name="connsiteX31" fmla="*/ 677912 w 1543905"/>
              <a:gd name="connsiteY31" fmla="*/ 0 h 1399728"/>
              <a:gd name="connsiteX32" fmla="*/ 565919 w 1543905"/>
              <a:gd name="connsiteY32" fmla="*/ 111993 h 1399728"/>
              <a:gd name="connsiteX33" fmla="*/ 565919 w 1543905"/>
              <a:gd name="connsiteY33" fmla="*/ 1020217 h 1399728"/>
              <a:gd name="connsiteX34" fmla="*/ 677912 w 1543905"/>
              <a:gd name="connsiteY34" fmla="*/ 1132210 h 1399728"/>
              <a:gd name="connsiteX35" fmla="*/ 865622 w 1543905"/>
              <a:gd name="connsiteY35" fmla="*/ 1132210 h 1399728"/>
              <a:gd name="connsiteX36" fmla="*/ 977615 w 1543905"/>
              <a:gd name="connsiteY36" fmla="*/ 1020217 h 1399728"/>
              <a:gd name="connsiteX37" fmla="*/ 977615 w 1543905"/>
              <a:gd name="connsiteY37" fmla="*/ 111993 h 1399728"/>
              <a:gd name="connsiteX38" fmla="*/ 865808 w 1543905"/>
              <a:gd name="connsiteY38" fmla="*/ 0 h 1399728"/>
              <a:gd name="connsiteX39" fmla="*/ 1380381 w 1543905"/>
              <a:gd name="connsiteY39" fmla="*/ 729072 h 1399728"/>
              <a:gd name="connsiteX40" fmla="*/ 1380753 w 1543905"/>
              <a:gd name="connsiteY40" fmla="*/ 729258 h 1399728"/>
              <a:gd name="connsiteX41" fmla="*/ 1380753 w 1543905"/>
              <a:gd name="connsiteY41" fmla="*/ 1020031 h 1399728"/>
              <a:gd name="connsiteX42" fmla="*/ 1380381 w 1543905"/>
              <a:gd name="connsiteY42" fmla="*/ 1020403 h 1399728"/>
              <a:gd name="connsiteX43" fmla="*/ 1192858 w 1543905"/>
              <a:gd name="connsiteY43" fmla="*/ 1020403 h 1399728"/>
              <a:gd name="connsiteX44" fmla="*/ 1192485 w 1543905"/>
              <a:gd name="connsiteY44" fmla="*/ 1020031 h 1399728"/>
              <a:gd name="connsiteX45" fmla="*/ 1192485 w 1543905"/>
              <a:gd name="connsiteY45" fmla="*/ 729444 h 1399728"/>
              <a:gd name="connsiteX46" fmla="*/ 1192485 w 1543905"/>
              <a:gd name="connsiteY46" fmla="*/ 729258 h 1399728"/>
              <a:gd name="connsiteX47" fmla="*/ 1192671 w 1543905"/>
              <a:gd name="connsiteY47" fmla="*/ 729072 h 1399728"/>
              <a:gd name="connsiteX48" fmla="*/ 1380381 w 1543905"/>
              <a:gd name="connsiteY48" fmla="*/ 729072 h 1399728"/>
              <a:gd name="connsiteX49" fmla="*/ 1380381 w 1543905"/>
              <a:gd name="connsiteY49" fmla="*/ 617451 h 1399728"/>
              <a:gd name="connsiteX50" fmla="*/ 1192671 w 1543905"/>
              <a:gd name="connsiteY50" fmla="*/ 617451 h 1399728"/>
              <a:gd name="connsiteX51" fmla="*/ 1080678 w 1543905"/>
              <a:gd name="connsiteY51" fmla="*/ 729444 h 1399728"/>
              <a:gd name="connsiteX52" fmla="*/ 1080678 w 1543905"/>
              <a:gd name="connsiteY52" fmla="*/ 1020031 h 1399728"/>
              <a:gd name="connsiteX53" fmla="*/ 1192671 w 1543905"/>
              <a:gd name="connsiteY53" fmla="*/ 1132024 h 1399728"/>
              <a:gd name="connsiteX54" fmla="*/ 1380381 w 1543905"/>
              <a:gd name="connsiteY54" fmla="*/ 1132024 h 1399728"/>
              <a:gd name="connsiteX55" fmla="*/ 1492374 w 1543905"/>
              <a:gd name="connsiteY55" fmla="*/ 1020031 h 1399728"/>
              <a:gd name="connsiteX56" fmla="*/ 1492374 w 1543905"/>
              <a:gd name="connsiteY56" fmla="*/ 729444 h 1399728"/>
              <a:gd name="connsiteX57" fmla="*/ 1380381 w 1543905"/>
              <a:gd name="connsiteY57" fmla="*/ 617451 h 1399728"/>
              <a:gd name="connsiteX58" fmla="*/ 1481956 w 1543905"/>
              <a:gd name="connsiteY58" fmla="*/ 1276201 h 1399728"/>
              <a:gd name="connsiteX59" fmla="*/ 61764 w 1543905"/>
              <a:gd name="connsiteY59" fmla="*/ 1276201 h 1399728"/>
              <a:gd name="connsiteX60" fmla="*/ 0 w 1543905"/>
              <a:gd name="connsiteY60" fmla="*/ 1337965 h 1399728"/>
              <a:gd name="connsiteX61" fmla="*/ 61764 w 1543905"/>
              <a:gd name="connsiteY61" fmla="*/ 1399729 h 1399728"/>
              <a:gd name="connsiteX62" fmla="*/ 1482142 w 1543905"/>
              <a:gd name="connsiteY62" fmla="*/ 1399729 h 1399728"/>
              <a:gd name="connsiteX63" fmla="*/ 1543906 w 1543905"/>
              <a:gd name="connsiteY63" fmla="*/ 1337965 h 1399728"/>
              <a:gd name="connsiteX64" fmla="*/ 1481956 w 1543905"/>
              <a:gd name="connsiteY64" fmla="*/ 1276201 h 1399728"/>
            </a:gdLst>
            <a:rect l="l" t="t" r="r" b="b"/>
            <a:pathLst>
              <a:path w="1543905" h="1399728">
                <a:moveTo>
                  <a:pt x="351048" y="523317"/>
                </a:moveTo>
                <a:cubicBezTo>
                  <a:pt x="351234" y="523317"/>
                  <a:pt x="351234" y="523317"/>
                  <a:pt x="351048" y="523317"/>
                </a:cubicBezTo>
                <a:cubicBezTo>
                  <a:pt x="351234" y="523317"/>
                  <a:pt x="351420" y="523503"/>
                  <a:pt x="351420" y="523503"/>
                </a:cubicBezTo>
                <a:lnTo>
                  <a:pt x="351420" y="1020031"/>
                </a:lnTo>
                <a:lnTo>
                  <a:pt x="351048" y="1020403"/>
                </a:lnTo>
                <a:lnTo>
                  <a:pt x="163525" y="1020403"/>
                </a:lnTo>
                <a:lnTo>
                  <a:pt x="163153" y="1020031"/>
                </a:lnTo>
                <a:lnTo>
                  <a:pt x="163153" y="523503"/>
                </a:lnTo>
                <a:lnTo>
                  <a:pt x="163153" y="523317"/>
                </a:lnTo>
                <a:lnTo>
                  <a:pt x="163339" y="523131"/>
                </a:lnTo>
                <a:lnTo>
                  <a:pt x="351048" y="523131"/>
                </a:lnTo>
                <a:moveTo>
                  <a:pt x="351048" y="411696"/>
                </a:moveTo>
                <a:lnTo>
                  <a:pt x="163339" y="411696"/>
                </a:lnTo>
                <a:cubicBezTo>
                  <a:pt x="101575" y="411696"/>
                  <a:pt x="51346" y="461739"/>
                  <a:pt x="51346" y="523689"/>
                </a:cubicBezTo>
                <a:lnTo>
                  <a:pt x="51346" y="1020217"/>
                </a:lnTo>
                <a:cubicBezTo>
                  <a:pt x="51346" y="1081795"/>
                  <a:pt x="101761" y="1132210"/>
                  <a:pt x="163339" y="1132210"/>
                </a:cubicBezTo>
                <a:lnTo>
                  <a:pt x="351048" y="1132210"/>
                </a:lnTo>
                <a:cubicBezTo>
                  <a:pt x="412626" y="1132210"/>
                  <a:pt x="463042" y="1081795"/>
                  <a:pt x="463042" y="1020217"/>
                </a:cubicBezTo>
                <a:lnTo>
                  <a:pt x="463042" y="523503"/>
                </a:lnTo>
                <a:cubicBezTo>
                  <a:pt x="463042" y="461739"/>
                  <a:pt x="412998" y="411696"/>
                  <a:pt x="351048" y="411696"/>
                </a:cubicBezTo>
                <a:close/>
                <a:moveTo>
                  <a:pt x="865808" y="111621"/>
                </a:moveTo>
                <a:cubicBezTo>
                  <a:pt x="865994" y="111621"/>
                  <a:pt x="866180" y="111807"/>
                  <a:pt x="866180" y="111807"/>
                </a:cubicBezTo>
                <a:lnTo>
                  <a:pt x="866180" y="1020031"/>
                </a:lnTo>
                <a:lnTo>
                  <a:pt x="865808" y="1020403"/>
                </a:lnTo>
                <a:lnTo>
                  <a:pt x="678284" y="1020403"/>
                </a:lnTo>
                <a:lnTo>
                  <a:pt x="677912" y="1020031"/>
                </a:lnTo>
                <a:lnTo>
                  <a:pt x="677912" y="111993"/>
                </a:lnTo>
                <a:lnTo>
                  <a:pt x="677912" y="111807"/>
                </a:lnTo>
                <a:lnTo>
                  <a:pt x="678098" y="111621"/>
                </a:lnTo>
                <a:lnTo>
                  <a:pt x="865808" y="111621"/>
                </a:lnTo>
                <a:moveTo>
                  <a:pt x="865808" y="0"/>
                </a:moveTo>
                <a:lnTo>
                  <a:pt x="677912" y="0"/>
                </a:lnTo>
                <a:cubicBezTo>
                  <a:pt x="616148" y="0"/>
                  <a:pt x="565919" y="50043"/>
                  <a:pt x="565919" y="111993"/>
                </a:cubicBezTo>
                <a:lnTo>
                  <a:pt x="565919" y="1020217"/>
                </a:lnTo>
                <a:cubicBezTo>
                  <a:pt x="565919" y="1081795"/>
                  <a:pt x="616335" y="1132210"/>
                  <a:pt x="677912" y="1132210"/>
                </a:cubicBezTo>
                <a:lnTo>
                  <a:pt x="865622" y="1132210"/>
                </a:lnTo>
                <a:cubicBezTo>
                  <a:pt x="927199" y="1132210"/>
                  <a:pt x="977615" y="1081795"/>
                  <a:pt x="977615" y="1020217"/>
                </a:cubicBezTo>
                <a:lnTo>
                  <a:pt x="977615" y="111993"/>
                </a:lnTo>
                <a:cubicBezTo>
                  <a:pt x="977615" y="50043"/>
                  <a:pt x="927571" y="0"/>
                  <a:pt x="865808" y="0"/>
                </a:cubicBezTo>
                <a:close/>
                <a:moveTo>
                  <a:pt x="1380381" y="729072"/>
                </a:moveTo>
                <a:cubicBezTo>
                  <a:pt x="1380567" y="729072"/>
                  <a:pt x="1380753" y="729258"/>
                  <a:pt x="1380753" y="729258"/>
                </a:cubicBezTo>
                <a:lnTo>
                  <a:pt x="1380753" y="1020031"/>
                </a:lnTo>
                <a:lnTo>
                  <a:pt x="1380381" y="1020403"/>
                </a:lnTo>
                <a:lnTo>
                  <a:pt x="1192858" y="1020403"/>
                </a:lnTo>
                <a:lnTo>
                  <a:pt x="1192485" y="1020031"/>
                </a:lnTo>
                <a:lnTo>
                  <a:pt x="1192485" y="729444"/>
                </a:lnTo>
                <a:lnTo>
                  <a:pt x="1192485" y="729258"/>
                </a:lnTo>
                <a:lnTo>
                  <a:pt x="1192671" y="729072"/>
                </a:lnTo>
                <a:lnTo>
                  <a:pt x="1380381" y="729072"/>
                </a:lnTo>
                <a:moveTo>
                  <a:pt x="1380381" y="617451"/>
                </a:moveTo>
                <a:lnTo>
                  <a:pt x="1192671" y="617451"/>
                </a:lnTo>
                <a:cubicBezTo>
                  <a:pt x="1130908" y="617451"/>
                  <a:pt x="1080678" y="667494"/>
                  <a:pt x="1080678" y="729444"/>
                </a:cubicBezTo>
                <a:lnTo>
                  <a:pt x="1080678" y="1020031"/>
                </a:lnTo>
                <a:cubicBezTo>
                  <a:pt x="1080678" y="1081608"/>
                  <a:pt x="1131094" y="1132024"/>
                  <a:pt x="1192671" y="1132024"/>
                </a:cubicBezTo>
                <a:lnTo>
                  <a:pt x="1380381" y="1132024"/>
                </a:lnTo>
                <a:cubicBezTo>
                  <a:pt x="1441959" y="1132024"/>
                  <a:pt x="1492374" y="1081608"/>
                  <a:pt x="1492374" y="1020031"/>
                </a:cubicBezTo>
                <a:lnTo>
                  <a:pt x="1492374" y="729444"/>
                </a:lnTo>
                <a:cubicBezTo>
                  <a:pt x="1492374" y="667680"/>
                  <a:pt x="1442145" y="617451"/>
                  <a:pt x="1380381" y="617451"/>
                </a:cubicBezTo>
                <a:close/>
                <a:moveTo>
                  <a:pt x="1481956" y="1276201"/>
                </a:moveTo>
                <a:lnTo>
                  <a:pt x="61764" y="1276201"/>
                </a:lnTo>
                <a:cubicBezTo>
                  <a:pt x="27719" y="1276201"/>
                  <a:pt x="0" y="1303920"/>
                  <a:pt x="0" y="1337965"/>
                </a:cubicBezTo>
                <a:cubicBezTo>
                  <a:pt x="0" y="1372009"/>
                  <a:pt x="27719" y="1399729"/>
                  <a:pt x="61764" y="1399729"/>
                </a:cubicBezTo>
                <a:lnTo>
                  <a:pt x="1482142" y="1399729"/>
                </a:lnTo>
                <a:cubicBezTo>
                  <a:pt x="1516187" y="1399729"/>
                  <a:pt x="1543906" y="1372009"/>
                  <a:pt x="1543906" y="1337965"/>
                </a:cubicBezTo>
                <a:cubicBezTo>
                  <a:pt x="1543720" y="1303734"/>
                  <a:pt x="1516187" y="1276201"/>
                  <a:pt x="1481956" y="1276201"/>
                </a:cubicBezTo>
                <a:close/>
              </a:path>
            </a:pathLst>
          </a:custGeom>
          <a:solidFill>
            <a:schemeClr val="bg1"/>
          </a:solidFill>
          <a:ln cap="sq">
            <a:noFill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 rot="0" flipH="0" flipV="0">
            <a:off x="1078725" y="1457462"/>
            <a:ext cx="4183200" cy="536685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获客成本持续攀升</a:t>
            </a:r>
            <a:endParaRPr kumimoji="1" lang="zh-CN" altLang="en-US"/>
          </a:p>
        </p:txBody>
      </p:sp>
      <p:sp>
        <p:nvSpPr>
          <p:cNvPr id="13" name="AiPPT8"/>
          <p:cNvSpPr txBox="1"/>
          <p:nvPr/>
        </p:nvSpPr>
        <p:spPr>
          <a:xfrm rot="0" flipH="0" flipV="0">
            <a:off x="1078188" y="2060188"/>
            <a:ext cx="4184275" cy="100993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212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近年来主流流量平台竞价激烈，单用户获客成本（CAC）年均增长超30%，尤其在游戏、电商、金融等行业，ROI已逼近盈亏平衡线，难以支撑长期增长。</a:t>
            </a: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 rot="0" flipH="0" flipV="0">
            <a:off x="6772455" y="1457462"/>
            <a:ext cx="4183200" cy="536685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用户生命周期价值偏低</a:t>
            </a:r>
            <a:endParaRPr kumimoji="1" lang="zh-CN" altLang="en-US"/>
          </a:p>
        </p:txBody>
      </p:sp>
      <p:sp>
        <p:nvSpPr>
          <p:cNvPr id="15" name="AiPPT8"/>
          <p:cNvSpPr txBox="1"/>
          <p:nvPr/>
        </p:nvSpPr>
        <p:spPr>
          <a:xfrm rot="0" flipH="0" flipV="0">
            <a:off x="6771918" y="2060188"/>
            <a:ext cx="4184275" cy="100993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212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买量获取的用户多为“一次性流量”，缺乏深度互动与复购行为，LTV（用户生命周期价值）普遍低于CAC，导致整体投入产出比失衡。</a:t>
            </a: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 rot="0" flipH="0" flipV="0">
            <a:off x="6423571" y="3925625"/>
            <a:ext cx="4880968" cy="2051666"/>
          </a:xfrm>
          <a:prstGeom prst="roundRect">
            <a:avLst>
              <a:gd name="adj" fmla="val 7576"/>
            </a:avLst>
          </a:prstGeom>
          <a:solidFill>
            <a:schemeClr val="bg1"/>
          </a:solidFill>
          <a:ln w="12700" cap="rnd">
            <a:noFill/>
            <a:round/>
          </a:ln>
          <a:effectLst>
            <a:outerShdw dist="127000" blurRad="254000" dir="0" sx="100000" sy="100000" kx="0" ky="0" algn="ctr" rotWithShape="0">
              <a:schemeClr val="bg1">
                <a:lumMod val="65000"/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 rot="0" flipH="0" flipV="0">
            <a:off x="11016596" y="5650489"/>
            <a:ext cx="445563" cy="428402"/>
          </a:xfrm>
          <a:prstGeom prst="roundRect">
            <a:avLst>
              <a:gd name="adj" fmla="val 11344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32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+</a:t>
            </a: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 rot="0" flipH="0" flipV="1">
            <a:off x="6423571" y="3606476"/>
            <a:ext cx="752557" cy="723572"/>
          </a:xfrm>
          <a:prstGeom prst="roundRect">
            <a:avLst>
              <a:gd name="adj" fmla="val 11344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 rot="0" flipH="0" flipV="0">
            <a:off x="6636018" y="3816706"/>
            <a:ext cx="327665" cy="303113"/>
          </a:xfrm>
          <a:custGeom>
            <a:avLst/>
            <a:gdLst>
              <a:gd name="connsiteX0" fmla="*/ 56258 w 778320"/>
              <a:gd name="connsiteY0" fmla="*/ 333700 h 720001"/>
              <a:gd name="connsiteX1" fmla="*/ 56258 w 778320"/>
              <a:gd name="connsiteY1" fmla="*/ 627457 h 720001"/>
              <a:gd name="connsiteX2" fmla="*/ 66946 w 778320"/>
              <a:gd name="connsiteY2" fmla="*/ 653054 h 720001"/>
              <a:gd name="connsiteX3" fmla="*/ 92544 w 778320"/>
              <a:gd name="connsiteY3" fmla="*/ 663743 h 720001"/>
              <a:gd name="connsiteX4" fmla="*/ 685683 w 778320"/>
              <a:gd name="connsiteY4" fmla="*/ 663743 h 720001"/>
              <a:gd name="connsiteX5" fmla="*/ 711281 w 778320"/>
              <a:gd name="connsiteY5" fmla="*/ 653054 h 720001"/>
              <a:gd name="connsiteX6" fmla="*/ 721969 w 778320"/>
              <a:gd name="connsiteY6" fmla="*/ 627457 h 720001"/>
              <a:gd name="connsiteX7" fmla="*/ 721969 w 778320"/>
              <a:gd name="connsiteY7" fmla="*/ 333700 h 720001"/>
              <a:gd name="connsiteX8" fmla="*/ 92544 w 778320"/>
              <a:gd name="connsiteY8" fmla="*/ 142049 h 720001"/>
              <a:gd name="connsiteX9" fmla="*/ 56258 w 778320"/>
              <a:gd name="connsiteY9" fmla="*/ 178336 h 720001"/>
              <a:gd name="connsiteX10" fmla="*/ 56258 w 778320"/>
              <a:gd name="connsiteY10" fmla="*/ 277443 h 720001"/>
              <a:gd name="connsiteX11" fmla="*/ 721969 w 778320"/>
              <a:gd name="connsiteY11" fmla="*/ 277443 h 720001"/>
              <a:gd name="connsiteX12" fmla="*/ 721969 w 778320"/>
              <a:gd name="connsiteY12" fmla="*/ 178336 h 720001"/>
              <a:gd name="connsiteX13" fmla="*/ 685683 w 778320"/>
              <a:gd name="connsiteY13" fmla="*/ 142049 h 720001"/>
              <a:gd name="connsiteX14" fmla="*/ 561355 w 778320"/>
              <a:gd name="connsiteY14" fmla="*/ 142049 h 720001"/>
              <a:gd name="connsiteX15" fmla="*/ 561355 w 778320"/>
              <a:gd name="connsiteY15" fmla="*/ 201026 h 720001"/>
              <a:gd name="connsiteX16" fmla="*/ 533226 w 778320"/>
              <a:gd name="connsiteY16" fmla="*/ 229249 h 720001"/>
              <a:gd name="connsiteX17" fmla="*/ 505097 w 778320"/>
              <a:gd name="connsiteY17" fmla="*/ 201120 h 720001"/>
              <a:gd name="connsiteX18" fmla="*/ 505097 w 778320"/>
              <a:gd name="connsiteY18" fmla="*/ 142049 h 720001"/>
              <a:gd name="connsiteX19" fmla="*/ 273129 w 778320"/>
              <a:gd name="connsiteY19" fmla="*/ 142049 h 720001"/>
              <a:gd name="connsiteX20" fmla="*/ 273129 w 778320"/>
              <a:gd name="connsiteY20" fmla="*/ 201026 h 720001"/>
              <a:gd name="connsiteX21" fmla="*/ 245001 w 778320"/>
              <a:gd name="connsiteY21" fmla="*/ 229249 h 720001"/>
              <a:gd name="connsiteX22" fmla="*/ 216872 w 778320"/>
              <a:gd name="connsiteY22" fmla="*/ 201120 h 720001"/>
              <a:gd name="connsiteX23" fmla="*/ 216872 w 778320"/>
              <a:gd name="connsiteY23" fmla="*/ 142049 h 720001"/>
              <a:gd name="connsiteX24" fmla="*/ 245001 w 778320"/>
              <a:gd name="connsiteY24" fmla="*/ 0 h 720001"/>
              <a:gd name="connsiteX25" fmla="*/ 273129 w 778320"/>
              <a:gd name="connsiteY25" fmla="*/ 28129 h 720001"/>
              <a:gd name="connsiteX26" fmla="*/ 273129 w 778320"/>
              <a:gd name="connsiteY26" fmla="*/ 85792 h 720001"/>
              <a:gd name="connsiteX27" fmla="*/ 505097 w 778320"/>
              <a:gd name="connsiteY27" fmla="*/ 85792 h 720001"/>
              <a:gd name="connsiteX28" fmla="*/ 505097 w 778320"/>
              <a:gd name="connsiteY28" fmla="*/ 28129 h 720001"/>
              <a:gd name="connsiteX29" fmla="*/ 533226 w 778320"/>
              <a:gd name="connsiteY29" fmla="*/ 0 h 720001"/>
              <a:gd name="connsiteX30" fmla="*/ 561355 w 778320"/>
              <a:gd name="connsiteY30" fmla="*/ 28129 h 720001"/>
              <a:gd name="connsiteX31" fmla="*/ 561355 w 778320"/>
              <a:gd name="connsiteY31" fmla="*/ 85792 h 720001"/>
              <a:gd name="connsiteX32" fmla="*/ 685683 w 778320"/>
              <a:gd name="connsiteY32" fmla="*/ 85792 h 720001"/>
              <a:gd name="connsiteX33" fmla="*/ 778320 w 778320"/>
              <a:gd name="connsiteY33" fmla="*/ 178336 h 720001"/>
              <a:gd name="connsiteX34" fmla="*/ 778320 w 778320"/>
              <a:gd name="connsiteY34" fmla="*/ 627457 h 720001"/>
              <a:gd name="connsiteX35" fmla="*/ 685777 w 778320"/>
              <a:gd name="connsiteY35" fmla="*/ 720001 h 720001"/>
              <a:gd name="connsiteX36" fmla="*/ 92544 w 778320"/>
              <a:gd name="connsiteY36" fmla="*/ 720001 h 720001"/>
              <a:gd name="connsiteX37" fmla="*/ 0 w 778320"/>
              <a:gd name="connsiteY37" fmla="*/ 627457 h 720001"/>
              <a:gd name="connsiteX38" fmla="*/ 0 w 778320"/>
              <a:gd name="connsiteY38" fmla="*/ 333700 h 720001"/>
              <a:gd name="connsiteX39" fmla="*/ 0 w 778320"/>
              <a:gd name="connsiteY39" fmla="*/ 277443 h 720001"/>
              <a:gd name="connsiteX40" fmla="*/ 0 w 778320"/>
              <a:gd name="connsiteY40" fmla="*/ 178336 h 720001"/>
              <a:gd name="connsiteX41" fmla="*/ 92544 w 778320"/>
              <a:gd name="connsiteY41" fmla="*/ 85792 h 720001"/>
              <a:gd name="connsiteX42" fmla="*/ 216872 w 778320"/>
              <a:gd name="connsiteY42" fmla="*/ 85792 h 720001"/>
              <a:gd name="connsiteX43" fmla="*/ 216872 w 778320"/>
              <a:gd name="connsiteY43" fmla="*/ 28129 h 720001"/>
              <a:gd name="connsiteX44" fmla="*/ 245001 w 778320"/>
              <a:gd name="connsiteY44" fmla="*/ 0 h 720001"/>
            </a:gdLst>
            <a:rect l="l" t="t" r="r" b="b"/>
            <a:pathLst>
              <a:path w="778320" h="720001">
                <a:moveTo>
                  <a:pt x="56258" y="333700"/>
                </a:moveTo>
                <a:lnTo>
                  <a:pt x="56258" y="627457"/>
                </a:lnTo>
                <a:cubicBezTo>
                  <a:pt x="56258" y="637115"/>
                  <a:pt x="60008" y="646116"/>
                  <a:pt x="66946" y="653054"/>
                </a:cubicBezTo>
                <a:cubicBezTo>
                  <a:pt x="73885" y="659899"/>
                  <a:pt x="82980" y="663743"/>
                  <a:pt x="92544" y="663743"/>
                </a:cubicBezTo>
                <a:lnTo>
                  <a:pt x="685683" y="663743"/>
                </a:lnTo>
                <a:cubicBezTo>
                  <a:pt x="695341" y="663743"/>
                  <a:pt x="704342" y="659993"/>
                  <a:pt x="711281" y="653054"/>
                </a:cubicBezTo>
                <a:cubicBezTo>
                  <a:pt x="718125" y="646116"/>
                  <a:pt x="721969" y="637021"/>
                  <a:pt x="721969" y="627457"/>
                </a:cubicBezTo>
                <a:lnTo>
                  <a:pt x="721969" y="333700"/>
                </a:lnTo>
                <a:close/>
                <a:moveTo>
                  <a:pt x="92544" y="142049"/>
                </a:moveTo>
                <a:cubicBezTo>
                  <a:pt x="72478" y="142049"/>
                  <a:pt x="56258" y="158364"/>
                  <a:pt x="56258" y="178336"/>
                </a:cubicBezTo>
                <a:lnTo>
                  <a:pt x="56258" y="277443"/>
                </a:lnTo>
                <a:lnTo>
                  <a:pt x="721969" y="277443"/>
                </a:lnTo>
                <a:lnTo>
                  <a:pt x="721969" y="178336"/>
                </a:lnTo>
                <a:cubicBezTo>
                  <a:pt x="721969" y="158270"/>
                  <a:pt x="705655" y="142049"/>
                  <a:pt x="685683" y="142049"/>
                </a:cubicBezTo>
                <a:lnTo>
                  <a:pt x="561355" y="142049"/>
                </a:lnTo>
                <a:lnTo>
                  <a:pt x="561355" y="201026"/>
                </a:lnTo>
                <a:cubicBezTo>
                  <a:pt x="561355" y="216591"/>
                  <a:pt x="548790" y="229249"/>
                  <a:pt x="533226" y="229249"/>
                </a:cubicBezTo>
                <a:cubicBezTo>
                  <a:pt x="517661" y="229249"/>
                  <a:pt x="505097" y="216685"/>
                  <a:pt x="505097" y="201120"/>
                </a:cubicBezTo>
                <a:lnTo>
                  <a:pt x="505097" y="142049"/>
                </a:lnTo>
                <a:lnTo>
                  <a:pt x="273129" y="142049"/>
                </a:lnTo>
                <a:lnTo>
                  <a:pt x="273129" y="201026"/>
                </a:lnTo>
                <a:cubicBezTo>
                  <a:pt x="273129" y="216591"/>
                  <a:pt x="260565" y="229249"/>
                  <a:pt x="245001" y="229249"/>
                </a:cubicBezTo>
                <a:cubicBezTo>
                  <a:pt x="229436" y="229249"/>
                  <a:pt x="216872" y="216685"/>
                  <a:pt x="216872" y="201120"/>
                </a:cubicBezTo>
                <a:lnTo>
                  <a:pt x="216872" y="142049"/>
                </a:lnTo>
                <a:close/>
                <a:moveTo>
                  <a:pt x="245001" y="0"/>
                </a:moveTo>
                <a:cubicBezTo>
                  <a:pt x="260565" y="0"/>
                  <a:pt x="273129" y="12564"/>
                  <a:pt x="273129" y="28129"/>
                </a:cubicBezTo>
                <a:lnTo>
                  <a:pt x="273129" y="85792"/>
                </a:lnTo>
                <a:lnTo>
                  <a:pt x="505097" y="85792"/>
                </a:lnTo>
                <a:lnTo>
                  <a:pt x="505097" y="28129"/>
                </a:lnTo>
                <a:cubicBezTo>
                  <a:pt x="505097" y="12564"/>
                  <a:pt x="517661" y="0"/>
                  <a:pt x="533226" y="0"/>
                </a:cubicBezTo>
                <a:cubicBezTo>
                  <a:pt x="548790" y="0"/>
                  <a:pt x="561355" y="12564"/>
                  <a:pt x="561355" y="28129"/>
                </a:cubicBezTo>
                <a:lnTo>
                  <a:pt x="561355" y="85792"/>
                </a:lnTo>
                <a:lnTo>
                  <a:pt x="685683" y="85792"/>
                </a:lnTo>
                <a:cubicBezTo>
                  <a:pt x="736784" y="85792"/>
                  <a:pt x="778227" y="127235"/>
                  <a:pt x="778320" y="178336"/>
                </a:cubicBezTo>
                <a:lnTo>
                  <a:pt x="778320" y="627457"/>
                </a:lnTo>
                <a:cubicBezTo>
                  <a:pt x="778320" y="678370"/>
                  <a:pt x="736690" y="720001"/>
                  <a:pt x="685777" y="720001"/>
                </a:cubicBezTo>
                <a:lnTo>
                  <a:pt x="92544" y="720001"/>
                </a:lnTo>
                <a:cubicBezTo>
                  <a:pt x="41631" y="720001"/>
                  <a:pt x="0" y="678370"/>
                  <a:pt x="0" y="627457"/>
                </a:cubicBezTo>
                <a:lnTo>
                  <a:pt x="0" y="333700"/>
                </a:lnTo>
                <a:lnTo>
                  <a:pt x="0" y="277443"/>
                </a:lnTo>
                <a:lnTo>
                  <a:pt x="0" y="178336"/>
                </a:lnTo>
                <a:cubicBezTo>
                  <a:pt x="0" y="127235"/>
                  <a:pt x="41443" y="85792"/>
                  <a:pt x="92544" y="85792"/>
                </a:cubicBezTo>
                <a:lnTo>
                  <a:pt x="216872" y="85792"/>
                </a:lnTo>
                <a:lnTo>
                  <a:pt x="216872" y="28129"/>
                </a:lnTo>
                <a:cubicBezTo>
                  <a:pt x="216872" y="12564"/>
                  <a:pt x="229436" y="0"/>
                  <a:pt x="245001" y="0"/>
                </a:cubicBezTo>
                <a:close/>
              </a:path>
            </a:pathLst>
          </a:custGeom>
          <a:solidFill>
            <a:schemeClr val="bg1"/>
          </a:solidFill>
          <a:ln cap="sq">
            <a:noFill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 rot="0" flipH="0" flipV="0">
            <a:off x="729841" y="3925625"/>
            <a:ext cx="4880968" cy="2051666"/>
          </a:xfrm>
          <a:prstGeom prst="roundRect">
            <a:avLst>
              <a:gd name="adj" fmla="val 7576"/>
            </a:avLst>
          </a:prstGeom>
          <a:solidFill>
            <a:schemeClr val="bg1"/>
          </a:solidFill>
          <a:ln w="12700" cap="rnd">
            <a:noFill/>
            <a:round/>
          </a:ln>
          <a:effectLst>
            <a:outerShdw dist="127000" blurRad="254000" dir="0" sx="100000" sy="100000" kx="0" ky="0" algn="ctr" rotWithShape="0">
              <a:schemeClr val="bg1">
                <a:lumMod val="65000"/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 rot="0" flipH="0" flipV="0">
            <a:off x="5323481" y="5650489"/>
            <a:ext cx="445563" cy="428402"/>
          </a:xfrm>
          <a:prstGeom prst="roundRect">
            <a:avLst>
              <a:gd name="adj" fmla="val 11344"/>
            </a:avLst>
          </a:prstGeom>
          <a:solidFill>
            <a:schemeClr val="accent2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32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+</a:t>
            </a:r>
            <a:endParaRPr kumimoji="1" lang="zh-CN" altLang="en-US"/>
          </a:p>
        </p:txBody>
      </p:sp>
      <p:sp>
        <p:nvSpPr>
          <p:cNvPr id="22" name="标题 1"/>
          <p:cNvSpPr txBox="1"/>
          <p:nvPr/>
        </p:nvSpPr>
        <p:spPr>
          <a:xfrm rot="0" flipH="0" flipV="1">
            <a:off x="730456" y="3606476"/>
            <a:ext cx="752557" cy="723572"/>
          </a:xfrm>
          <a:prstGeom prst="roundRect">
            <a:avLst>
              <a:gd name="adj" fmla="val 11344"/>
            </a:avLst>
          </a:prstGeom>
          <a:solidFill>
            <a:schemeClr val="accent2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3" name="标题 1"/>
          <p:cNvSpPr txBox="1"/>
          <p:nvPr/>
        </p:nvSpPr>
        <p:spPr>
          <a:xfrm rot="0" flipH="0" flipV="0">
            <a:off x="942902" y="3819729"/>
            <a:ext cx="327665" cy="297066"/>
          </a:xfrm>
          <a:custGeom>
            <a:avLst/>
            <a:gdLst>
              <a:gd name="connsiteX0" fmla="*/ 351048 w 1543905"/>
              <a:gd name="connsiteY0" fmla="*/ 523317 h 1399728"/>
              <a:gd name="connsiteX1" fmla="*/ 351048 w 1543905"/>
              <a:gd name="connsiteY1" fmla="*/ 523317 h 1399728"/>
              <a:gd name="connsiteX2" fmla="*/ 351420 w 1543905"/>
              <a:gd name="connsiteY2" fmla="*/ 523503 h 1399728"/>
              <a:gd name="connsiteX3" fmla="*/ 351420 w 1543905"/>
              <a:gd name="connsiteY3" fmla="*/ 1020031 h 1399728"/>
              <a:gd name="connsiteX4" fmla="*/ 351048 w 1543905"/>
              <a:gd name="connsiteY4" fmla="*/ 1020403 h 1399728"/>
              <a:gd name="connsiteX5" fmla="*/ 163525 w 1543905"/>
              <a:gd name="connsiteY5" fmla="*/ 1020403 h 1399728"/>
              <a:gd name="connsiteX6" fmla="*/ 163153 w 1543905"/>
              <a:gd name="connsiteY6" fmla="*/ 1020031 h 1399728"/>
              <a:gd name="connsiteX7" fmla="*/ 163153 w 1543905"/>
              <a:gd name="connsiteY7" fmla="*/ 523503 h 1399728"/>
              <a:gd name="connsiteX8" fmla="*/ 163153 w 1543905"/>
              <a:gd name="connsiteY8" fmla="*/ 523317 h 1399728"/>
              <a:gd name="connsiteX9" fmla="*/ 163339 w 1543905"/>
              <a:gd name="connsiteY9" fmla="*/ 523131 h 1399728"/>
              <a:gd name="connsiteX10" fmla="*/ 351048 w 1543905"/>
              <a:gd name="connsiteY10" fmla="*/ 523131 h 1399728"/>
              <a:gd name="connsiteX11" fmla="*/ 351048 w 1543905"/>
              <a:gd name="connsiteY11" fmla="*/ 411696 h 1399728"/>
              <a:gd name="connsiteX12" fmla="*/ 163339 w 1543905"/>
              <a:gd name="connsiteY12" fmla="*/ 411696 h 1399728"/>
              <a:gd name="connsiteX13" fmla="*/ 51346 w 1543905"/>
              <a:gd name="connsiteY13" fmla="*/ 523689 h 1399728"/>
              <a:gd name="connsiteX14" fmla="*/ 51346 w 1543905"/>
              <a:gd name="connsiteY14" fmla="*/ 1020217 h 1399728"/>
              <a:gd name="connsiteX15" fmla="*/ 163339 w 1543905"/>
              <a:gd name="connsiteY15" fmla="*/ 1132210 h 1399728"/>
              <a:gd name="connsiteX16" fmla="*/ 351048 w 1543905"/>
              <a:gd name="connsiteY16" fmla="*/ 1132210 h 1399728"/>
              <a:gd name="connsiteX17" fmla="*/ 463042 w 1543905"/>
              <a:gd name="connsiteY17" fmla="*/ 1020217 h 1399728"/>
              <a:gd name="connsiteX18" fmla="*/ 463042 w 1543905"/>
              <a:gd name="connsiteY18" fmla="*/ 523503 h 1399728"/>
              <a:gd name="connsiteX19" fmla="*/ 351048 w 1543905"/>
              <a:gd name="connsiteY19" fmla="*/ 411696 h 1399728"/>
              <a:gd name="connsiteX20" fmla="*/ 865808 w 1543905"/>
              <a:gd name="connsiteY20" fmla="*/ 111621 h 1399728"/>
              <a:gd name="connsiteX21" fmla="*/ 866180 w 1543905"/>
              <a:gd name="connsiteY21" fmla="*/ 111807 h 1399728"/>
              <a:gd name="connsiteX22" fmla="*/ 866180 w 1543905"/>
              <a:gd name="connsiteY22" fmla="*/ 1020031 h 1399728"/>
              <a:gd name="connsiteX23" fmla="*/ 865808 w 1543905"/>
              <a:gd name="connsiteY23" fmla="*/ 1020403 h 1399728"/>
              <a:gd name="connsiteX24" fmla="*/ 678284 w 1543905"/>
              <a:gd name="connsiteY24" fmla="*/ 1020403 h 1399728"/>
              <a:gd name="connsiteX25" fmla="*/ 677912 w 1543905"/>
              <a:gd name="connsiteY25" fmla="*/ 1020031 h 1399728"/>
              <a:gd name="connsiteX26" fmla="*/ 677912 w 1543905"/>
              <a:gd name="connsiteY26" fmla="*/ 111993 h 1399728"/>
              <a:gd name="connsiteX27" fmla="*/ 677912 w 1543905"/>
              <a:gd name="connsiteY27" fmla="*/ 111807 h 1399728"/>
              <a:gd name="connsiteX28" fmla="*/ 678098 w 1543905"/>
              <a:gd name="connsiteY28" fmla="*/ 111621 h 1399728"/>
              <a:gd name="connsiteX29" fmla="*/ 865808 w 1543905"/>
              <a:gd name="connsiteY29" fmla="*/ 111621 h 1399728"/>
              <a:gd name="connsiteX30" fmla="*/ 865808 w 1543905"/>
              <a:gd name="connsiteY30" fmla="*/ 0 h 1399728"/>
              <a:gd name="connsiteX31" fmla="*/ 677912 w 1543905"/>
              <a:gd name="connsiteY31" fmla="*/ 0 h 1399728"/>
              <a:gd name="connsiteX32" fmla="*/ 565919 w 1543905"/>
              <a:gd name="connsiteY32" fmla="*/ 111993 h 1399728"/>
              <a:gd name="connsiteX33" fmla="*/ 565919 w 1543905"/>
              <a:gd name="connsiteY33" fmla="*/ 1020217 h 1399728"/>
              <a:gd name="connsiteX34" fmla="*/ 677912 w 1543905"/>
              <a:gd name="connsiteY34" fmla="*/ 1132210 h 1399728"/>
              <a:gd name="connsiteX35" fmla="*/ 865622 w 1543905"/>
              <a:gd name="connsiteY35" fmla="*/ 1132210 h 1399728"/>
              <a:gd name="connsiteX36" fmla="*/ 977615 w 1543905"/>
              <a:gd name="connsiteY36" fmla="*/ 1020217 h 1399728"/>
              <a:gd name="connsiteX37" fmla="*/ 977615 w 1543905"/>
              <a:gd name="connsiteY37" fmla="*/ 111993 h 1399728"/>
              <a:gd name="connsiteX38" fmla="*/ 865808 w 1543905"/>
              <a:gd name="connsiteY38" fmla="*/ 0 h 1399728"/>
              <a:gd name="connsiteX39" fmla="*/ 1380381 w 1543905"/>
              <a:gd name="connsiteY39" fmla="*/ 729072 h 1399728"/>
              <a:gd name="connsiteX40" fmla="*/ 1380753 w 1543905"/>
              <a:gd name="connsiteY40" fmla="*/ 729258 h 1399728"/>
              <a:gd name="connsiteX41" fmla="*/ 1380753 w 1543905"/>
              <a:gd name="connsiteY41" fmla="*/ 1020031 h 1399728"/>
              <a:gd name="connsiteX42" fmla="*/ 1380381 w 1543905"/>
              <a:gd name="connsiteY42" fmla="*/ 1020403 h 1399728"/>
              <a:gd name="connsiteX43" fmla="*/ 1192858 w 1543905"/>
              <a:gd name="connsiteY43" fmla="*/ 1020403 h 1399728"/>
              <a:gd name="connsiteX44" fmla="*/ 1192485 w 1543905"/>
              <a:gd name="connsiteY44" fmla="*/ 1020031 h 1399728"/>
              <a:gd name="connsiteX45" fmla="*/ 1192485 w 1543905"/>
              <a:gd name="connsiteY45" fmla="*/ 729444 h 1399728"/>
              <a:gd name="connsiteX46" fmla="*/ 1192485 w 1543905"/>
              <a:gd name="connsiteY46" fmla="*/ 729258 h 1399728"/>
              <a:gd name="connsiteX47" fmla="*/ 1192671 w 1543905"/>
              <a:gd name="connsiteY47" fmla="*/ 729072 h 1399728"/>
              <a:gd name="connsiteX48" fmla="*/ 1380381 w 1543905"/>
              <a:gd name="connsiteY48" fmla="*/ 729072 h 1399728"/>
              <a:gd name="connsiteX49" fmla="*/ 1380381 w 1543905"/>
              <a:gd name="connsiteY49" fmla="*/ 617451 h 1399728"/>
              <a:gd name="connsiteX50" fmla="*/ 1192671 w 1543905"/>
              <a:gd name="connsiteY50" fmla="*/ 617451 h 1399728"/>
              <a:gd name="connsiteX51" fmla="*/ 1080678 w 1543905"/>
              <a:gd name="connsiteY51" fmla="*/ 729444 h 1399728"/>
              <a:gd name="connsiteX52" fmla="*/ 1080678 w 1543905"/>
              <a:gd name="connsiteY52" fmla="*/ 1020031 h 1399728"/>
              <a:gd name="connsiteX53" fmla="*/ 1192671 w 1543905"/>
              <a:gd name="connsiteY53" fmla="*/ 1132024 h 1399728"/>
              <a:gd name="connsiteX54" fmla="*/ 1380381 w 1543905"/>
              <a:gd name="connsiteY54" fmla="*/ 1132024 h 1399728"/>
              <a:gd name="connsiteX55" fmla="*/ 1492374 w 1543905"/>
              <a:gd name="connsiteY55" fmla="*/ 1020031 h 1399728"/>
              <a:gd name="connsiteX56" fmla="*/ 1492374 w 1543905"/>
              <a:gd name="connsiteY56" fmla="*/ 729444 h 1399728"/>
              <a:gd name="connsiteX57" fmla="*/ 1380381 w 1543905"/>
              <a:gd name="connsiteY57" fmla="*/ 617451 h 1399728"/>
              <a:gd name="connsiteX58" fmla="*/ 1481956 w 1543905"/>
              <a:gd name="connsiteY58" fmla="*/ 1276201 h 1399728"/>
              <a:gd name="connsiteX59" fmla="*/ 61764 w 1543905"/>
              <a:gd name="connsiteY59" fmla="*/ 1276201 h 1399728"/>
              <a:gd name="connsiteX60" fmla="*/ 0 w 1543905"/>
              <a:gd name="connsiteY60" fmla="*/ 1337965 h 1399728"/>
              <a:gd name="connsiteX61" fmla="*/ 61764 w 1543905"/>
              <a:gd name="connsiteY61" fmla="*/ 1399729 h 1399728"/>
              <a:gd name="connsiteX62" fmla="*/ 1482142 w 1543905"/>
              <a:gd name="connsiteY62" fmla="*/ 1399729 h 1399728"/>
              <a:gd name="connsiteX63" fmla="*/ 1543906 w 1543905"/>
              <a:gd name="connsiteY63" fmla="*/ 1337965 h 1399728"/>
              <a:gd name="connsiteX64" fmla="*/ 1481956 w 1543905"/>
              <a:gd name="connsiteY64" fmla="*/ 1276201 h 1399728"/>
            </a:gdLst>
            <a:rect l="l" t="t" r="r" b="b"/>
            <a:pathLst>
              <a:path w="1543905" h="1399728">
                <a:moveTo>
                  <a:pt x="351048" y="523317"/>
                </a:moveTo>
                <a:cubicBezTo>
                  <a:pt x="351234" y="523317"/>
                  <a:pt x="351234" y="523317"/>
                  <a:pt x="351048" y="523317"/>
                </a:cubicBezTo>
                <a:cubicBezTo>
                  <a:pt x="351234" y="523317"/>
                  <a:pt x="351420" y="523503"/>
                  <a:pt x="351420" y="523503"/>
                </a:cubicBezTo>
                <a:lnTo>
                  <a:pt x="351420" y="1020031"/>
                </a:lnTo>
                <a:lnTo>
                  <a:pt x="351048" y="1020403"/>
                </a:lnTo>
                <a:lnTo>
                  <a:pt x="163525" y="1020403"/>
                </a:lnTo>
                <a:lnTo>
                  <a:pt x="163153" y="1020031"/>
                </a:lnTo>
                <a:lnTo>
                  <a:pt x="163153" y="523503"/>
                </a:lnTo>
                <a:lnTo>
                  <a:pt x="163153" y="523317"/>
                </a:lnTo>
                <a:lnTo>
                  <a:pt x="163339" y="523131"/>
                </a:lnTo>
                <a:lnTo>
                  <a:pt x="351048" y="523131"/>
                </a:lnTo>
                <a:moveTo>
                  <a:pt x="351048" y="411696"/>
                </a:moveTo>
                <a:lnTo>
                  <a:pt x="163339" y="411696"/>
                </a:lnTo>
                <a:cubicBezTo>
                  <a:pt x="101575" y="411696"/>
                  <a:pt x="51346" y="461739"/>
                  <a:pt x="51346" y="523689"/>
                </a:cubicBezTo>
                <a:lnTo>
                  <a:pt x="51346" y="1020217"/>
                </a:lnTo>
                <a:cubicBezTo>
                  <a:pt x="51346" y="1081795"/>
                  <a:pt x="101761" y="1132210"/>
                  <a:pt x="163339" y="1132210"/>
                </a:cubicBezTo>
                <a:lnTo>
                  <a:pt x="351048" y="1132210"/>
                </a:lnTo>
                <a:cubicBezTo>
                  <a:pt x="412626" y="1132210"/>
                  <a:pt x="463042" y="1081795"/>
                  <a:pt x="463042" y="1020217"/>
                </a:cubicBezTo>
                <a:lnTo>
                  <a:pt x="463042" y="523503"/>
                </a:lnTo>
                <a:cubicBezTo>
                  <a:pt x="463042" y="461739"/>
                  <a:pt x="412998" y="411696"/>
                  <a:pt x="351048" y="411696"/>
                </a:cubicBezTo>
                <a:close/>
                <a:moveTo>
                  <a:pt x="865808" y="111621"/>
                </a:moveTo>
                <a:cubicBezTo>
                  <a:pt x="865994" y="111621"/>
                  <a:pt x="866180" y="111807"/>
                  <a:pt x="866180" y="111807"/>
                </a:cubicBezTo>
                <a:lnTo>
                  <a:pt x="866180" y="1020031"/>
                </a:lnTo>
                <a:lnTo>
                  <a:pt x="865808" y="1020403"/>
                </a:lnTo>
                <a:lnTo>
                  <a:pt x="678284" y="1020403"/>
                </a:lnTo>
                <a:lnTo>
                  <a:pt x="677912" y="1020031"/>
                </a:lnTo>
                <a:lnTo>
                  <a:pt x="677912" y="111993"/>
                </a:lnTo>
                <a:lnTo>
                  <a:pt x="677912" y="111807"/>
                </a:lnTo>
                <a:lnTo>
                  <a:pt x="678098" y="111621"/>
                </a:lnTo>
                <a:lnTo>
                  <a:pt x="865808" y="111621"/>
                </a:lnTo>
                <a:moveTo>
                  <a:pt x="865808" y="0"/>
                </a:moveTo>
                <a:lnTo>
                  <a:pt x="677912" y="0"/>
                </a:lnTo>
                <a:cubicBezTo>
                  <a:pt x="616148" y="0"/>
                  <a:pt x="565919" y="50043"/>
                  <a:pt x="565919" y="111993"/>
                </a:cubicBezTo>
                <a:lnTo>
                  <a:pt x="565919" y="1020217"/>
                </a:lnTo>
                <a:cubicBezTo>
                  <a:pt x="565919" y="1081795"/>
                  <a:pt x="616335" y="1132210"/>
                  <a:pt x="677912" y="1132210"/>
                </a:cubicBezTo>
                <a:lnTo>
                  <a:pt x="865622" y="1132210"/>
                </a:lnTo>
                <a:cubicBezTo>
                  <a:pt x="927199" y="1132210"/>
                  <a:pt x="977615" y="1081795"/>
                  <a:pt x="977615" y="1020217"/>
                </a:cubicBezTo>
                <a:lnTo>
                  <a:pt x="977615" y="111993"/>
                </a:lnTo>
                <a:cubicBezTo>
                  <a:pt x="977615" y="50043"/>
                  <a:pt x="927571" y="0"/>
                  <a:pt x="865808" y="0"/>
                </a:cubicBezTo>
                <a:close/>
                <a:moveTo>
                  <a:pt x="1380381" y="729072"/>
                </a:moveTo>
                <a:cubicBezTo>
                  <a:pt x="1380567" y="729072"/>
                  <a:pt x="1380753" y="729258"/>
                  <a:pt x="1380753" y="729258"/>
                </a:cubicBezTo>
                <a:lnTo>
                  <a:pt x="1380753" y="1020031"/>
                </a:lnTo>
                <a:lnTo>
                  <a:pt x="1380381" y="1020403"/>
                </a:lnTo>
                <a:lnTo>
                  <a:pt x="1192858" y="1020403"/>
                </a:lnTo>
                <a:lnTo>
                  <a:pt x="1192485" y="1020031"/>
                </a:lnTo>
                <a:lnTo>
                  <a:pt x="1192485" y="729444"/>
                </a:lnTo>
                <a:lnTo>
                  <a:pt x="1192485" y="729258"/>
                </a:lnTo>
                <a:lnTo>
                  <a:pt x="1192671" y="729072"/>
                </a:lnTo>
                <a:lnTo>
                  <a:pt x="1380381" y="729072"/>
                </a:lnTo>
                <a:moveTo>
                  <a:pt x="1380381" y="617451"/>
                </a:moveTo>
                <a:lnTo>
                  <a:pt x="1192671" y="617451"/>
                </a:lnTo>
                <a:cubicBezTo>
                  <a:pt x="1130908" y="617451"/>
                  <a:pt x="1080678" y="667494"/>
                  <a:pt x="1080678" y="729444"/>
                </a:cubicBezTo>
                <a:lnTo>
                  <a:pt x="1080678" y="1020031"/>
                </a:lnTo>
                <a:cubicBezTo>
                  <a:pt x="1080678" y="1081608"/>
                  <a:pt x="1131094" y="1132024"/>
                  <a:pt x="1192671" y="1132024"/>
                </a:cubicBezTo>
                <a:lnTo>
                  <a:pt x="1380381" y="1132024"/>
                </a:lnTo>
                <a:cubicBezTo>
                  <a:pt x="1441959" y="1132024"/>
                  <a:pt x="1492374" y="1081608"/>
                  <a:pt x="1492374" y="1020031"/>
                </a:cubicBezTo>
                <a:lnTo>
                  <a:pt x="1492374" y="729444"/>
                </a:lnTo>
                <a:cubicBezTo>
                  <a:pt x="1492374" y="667680"/>
                  <a:pt x="1442145" y="617451"/>
                  <a:pt x="1380381" y="617451"/>
                </a:cubicBezTo>
                <a:close/>
                <a:moveTo>
                  <a:pt x="1481956" y="1276201"/>
                </a:moveTo>
                <a:lnTo>
                  <a:pt x="61764" y="1276201"/>
                </a:lnTo>
                <a:cubicBezTo>
                  <a:pt x="27719" y="1276201"/>
                  <a:pt x="0" y="1303920"/>
                  <a:pt x="0" y="1337965"/>
                </a:cubicBezTo>
                <a:cubicBezTo>
                  <a:pt x="0" y="1372009"/>
                  <a:pt x="27719" y="1399729"/>
                  <a:pt x="61764" y="1399729"/>
                </a:cubicBezTo>
                <a:lnTo>
                  <a:pt x="1482142" y="1399729"/>
                </a:lnTo>
                <a:cubicBezTo>
                  <a:pt x="1516187" y="1399729"/>
                  <a:pt x="1543906" y="1372009"/>
                  <a:pt x="1543906" y="1337965"/>
                </a:cubicBezTo>
                <a:cubicBezTo>
                  <a:pt x="1543720" y="1303734"/>
                  <a:pt x="1516187" y="1276201"/>
                  <a:pt x="1481956" y="1276201"/>
                </a:cubicBezTo>
                <a:close/>
              </a:path>
            </a:pathLst>
          </a:custGeom>
          <a:solidFill>
            <a:schemeClr val="bg1"/>
          </a:solidFill>
          <a:ln cap="sq">
            <a:noFill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4" name="标题 1"/>
          <p:cNvSpPr txBox="1"/>
          <p:nvPr/>
        </p:nvSpPr>
        <p:spPr>
          <a:xfrm rot="0" flipH="0" flipV="0">
            <a:off x="1078725" y="4284828"/>
            <a:ext cx="4183200" cy="536685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数据黑盒限制优化空间</a:t>
            </a:r>
            <a:endParaRPr kumimoji="1" lang="zh-CN" altLang="en-US"/>
          </a:p>
        </p:txBody>
      </p:sp>
      <p:sp>
        <p:nvSpPr>
          <p:cNvPr id="25" name="AiPPT8"/>
          <p:cNvSpPr txBox="1"/>
          <p:nvPr/>
        </p:nvSpPr>
        <p:spPr>
          <a:xfrm rot="0" flipH="0" flipV="0">
            <a:off x="1078188" y="4887554"/>
            <a:ext cx="4184275" cy="100993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212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平台算法不透明、归因逻辑模糊，导致广告主难以精准评估渠道质量与用户行为路径，优化策略常陷入“试错循环”。</a:t>
            </a:r>
            <a:endParaRPr kumimoji="1" lang="zh-CN" altLang="en-US"/>
          </a:p>
        </p:txBody>
      </p:sp>
      <p:sp>
        <p:nvSpPr>
          <p:cNvPr id="26" name="标题 1"/>
          <p:cNvSpPr txBox="1"/>
          <p:nvPr/>
        </p:nvSpPr>
        <p:spPr>
          <a:xfrm rot="0" flipH="0" flipV="0">
            <a:off x="6772455" y="4284828"/>
            <a:ext cx="4183200" cy="536685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同质化竞争加剧内卷</a:t>
            </a:r>
            <a:endParaRPr kumimoji="1" lang="zh-CN" altLang="en-US"/>
          </a:p>
        </p:txBody>
      </p:sp>
      <p:sp>
        <p:nvSpPr>
          <p:cNvPr id="27" name="AiPPT8"/>
          <p:cNvSpPr txBox="1"/>
          <p:nvPr/>
        </p:nvSpPr>
        <p:spPr>
          <a:xfrm rot="0" flipH="0" flipV="0">
            <a:off x="6771918" y="4887554"/>
            <a:ext cx="4184275" cy="100993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212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多数企业依赖相似素材模板与投放策略，造成用户审美疲劳，点击率与转化率持续下滑，形成恶性竞争格局。</a:t>
            </a:r>
            <a:endParaRPr kumimoji="1" lang="zh-CN" altLang="en-US"/>
          </a:p>
        </p:txBody>
      </p:sp>
      <p:sp>
        <p:nvSpPr>
          <p:cNvPr id="28" name="标题占位符 1"/>
          <p:cNvSpPr txBox="1"/>
          <p:nvPr/>
        </p:nvSpPr>
        <p:spPr>
          <a:xfrm rot="0" flipH="0" flipV="0">
            <a:off x="867148" y="96401"/>
            <a:ext cx="9000000" cy="450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2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买量模式的核心困境</a:t>
            </a:r>
            <a:endParaRPr kumimoji="1" lang="zh-CN" altLang="en-US"/>
          </a:p>
        </p:txBody>
      </p:sp>
      <p:sp>
        <p:nvSpPr>
          <p:cNvPr id="29" name="流程图: 接点 6"/>
          <p:cNvSpPr txBox="1"/>
          <p:nvPr/>
        </p:nvSpPr>
        <p:spPr>
          <a:xfrm rot="0" flipH="0" flipV="0">
            <a:off x="393773" y="96401"/>
            <a:ext cx="432000" cy="432000"/>
          </a:xfrm>
          <a:prstGeom prst="flowChartConnector">
            <a:avLst/>
          </a:prstGeom>
          <a:solidFill>
            <a:schemeClr val="accent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0" name="流程图: 接点 7"/>
          <p:cNvSpPr txBox="1"/>
          <p:nvPr/>
        </p:nvSpPr>
        <p:spPr>
          <a:xfrm rot="0" flipH="0" flipV="0">
            <a:off x="128958" y="96401"/>
            <a:ext cx="432000" cy="432000"/>
          </a:xfrm>
          <a:prstGeom prst="flowChartConnector">
            <a:avLst/>
          </a:prstGeom>
          <a:noFill/>
          <a:ln w="1905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2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 w="12700" cap="sq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5400000" flipH="0" flipV="0">
            <a:off x="5781892" y="2423097"/>
            <a:ext cx="1365812" cy="1177424"/>
          </a:xfrm>
          <a:prstGeom prst="hexagon">
            <a:avLst/>
          </a:prstGeom>
          <a:gradFill>
            <a:gsLst>
              <a:gs pos="4000">
                <a:schemeClr val="accent1">
                  <a:alpha val="100000"/>
                </a:schemeClr>
              </a:gs>
              <a:gs pos="100000">
                <a:schemeClr val="accent1">
                  <a:lumMod val="60000"/>
                  <a:lumOff val="40000"/>
                  <a:alpha val="100000"/>
                </a:schemeClr>
              </a:gs>
            </a:gsLst>
            <a:lin ang="2700000" scaled="0"/>
          </a:gradFill>
          <a:ln w="12700" cap="sq">
            <a:noFill/>
            <a:miter/>
          </a:ln>
          <a:effectLst>
            <a:outerShdw dist="38100" blurRad="50800" dir="2700000" sx="100000" sy="100000" kx="0" ky="0" algn="tl" rotWithShape="0">
              <a:schemeClr val="accent1">
                <a:lumMod val="75000"/>
                <a:alpha val="23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5400000" flipH="0" flipV="0">
            <a:off x="6521072" y="3727262"/>
            <a:ext cx="998618" cy="860878"/>
          </a:xfrm>
          <a:prstGeom prst="hexagon">
            <a:avLst/>
          </a:prstGeom>
          <a:gradFill>
            <a:gsLst>
              <a:gs pos="4000">
                <a:schemeClr val="accent1">
                  <a:alpha val="100000"/>
                </a:schemeClr>
              </a:gs>
              <a:gs pos="100000">
                <a:schemeClr val="accent1">
                  <a:lumMod val="60000"/>
                  <a:lumOff val="40000"/>
                  <a:alpha val="100000"/>
                </a:schemeClr>
              </a:gs>
            </a:gsLst>
            <a:lin ang="2700000" scaled="0"/>
          </a:gradFill>
          <a:ln w="12700" cap="sq">
            <a:noFill/>
            <a:miter/>
          </a:ln>
          <a:effectLst>
            <a:outerShdw dist="38100" blurRad="50800" dir="2700000" sx="100000" sy="100000" kx="0" ky="0" algn="tl" rotWithShape="0">
              <a:schemeClr val="accent1">
                <a:lumMod val="75000"/>
                <a:alpha val="23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rot="5400000" flipH="0" flipV="0">
            <a:off x="4854318" y="3686152"/>
            <a:ext cx="1577352" cy="1359786"/>
          </a:xfrm>
          <a:prstGeom prst="hexagon">
            <a:avLst/>
          </a:prstGeom>
          <a:gradFill>
            <a:gsLst>
              <a:gs pos="4000">
                <a:schemeClr val="accent1">
                  <a:alpha val="100000"/>
                </a:schemeClr>
              </a:gs>
              <a:gs pos="100000">
                <a:schemeClr val="accent1">
                  <a:lumMod val="60000"/>
                  <a:lumOff val="40000"/>
                  <a:alpha val="100000"/>
                </a:schemeClr>
              </a:gs>
            </a:gsLst>
            <a:lin ang="2700000" scaled="0"/>
          </a:gradFill>
          <a:ln w="12700" cap="sq">
            <a:noFill/>
            <a:miter/>
          </a:ln>
          <a:effectLst>
            <a:outerShdw dist="38100" blurRad="50800" dir="2700000" sx="100000" sy="100000" kx="0" ky="0" algn="tl" rotWithShape="0">
              <a:schemeClr val="accent1">
                <a:lumMod val="75000"/>
                <a:alpha val="23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rot="5400000" flipH="0" flipV="0">
            <a:off x="4764916" y="2121138"/>
            <a:ext cx="992228" cy="855368"/>
          </a:xfrm>
          <a:prstGeom prst="hexagon">
            <a:avLst/>
          </a:prstGeom>
          <a:gradFill>
            <a:gsLst>
              <a:gs pos="4000">
                <a:schemeClr val="accent1">
                  <a:alpha val="100000"/>
                </a:schemeClr>
              </a:gs>
              <a:gs pos="100000">
                <a:schemeClr val="accent1">
                  <a:lumMod val="60000"/>
                  <a:lumOff val="40000"/>
                  <a:alpha val="100000"/>
                </a:schemeClr>
              </a:gs>
            </a:gsLst>
            <a:lin ang="2700000" scaled="0"/>
          </a:gradFill>
          <a:ln w="12700" cap="sq">
            <a:noFill/>
            <a:miter/>
          </a:ln>
          <a:effectLst>
            <a:outerShdw dist="38100" blurRad="50800" dir="2700000" sx="100000" sy="100000" kx="0" ky="0" algn="tl" rotWithShape="0">
              <a:schemeClr val="accent1">
                <a:lumMod val="75000"/>
                <a:alpha val="23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rot="0" flipH="0" flipV="0">
            <a:off x="5036834" y="2341425"/>
            <a:ext cx="448392" cy="414792"/>
          </a:xfrm>
          <a:custGeom>
            <a:avLst/>
            <a:gdLst>
              <a:gd name="connsiteX0" fmla="*/ 56258 w 778320"/>
              <a:gd name="connsiteY0" fmla="*/ 333700 h 720001"/>
              <a:gd name="connsiteX1" fmla="*/ 56258 w 778320"/>
              <a:gd name="connsiteY1" fmla="*/ 627457 h 720001"/>
              <a:gd name="connsiteX2" fmla="*/ 66946 w 778320"/>
              <a:gd name="connsiteY2" fmla="*/ 653054 h 720001"/>
              <a:gd name="connsiteX3" fmla="*/ 92544 w 778320"/>
              <a:gd name="connsiteY3" fmla="*/ 663743 h 720001"/>
              <a:gd name="connsiteX4" fmla="*/ 685683 w 778320"/>
              <a:gd name="connsiteY4" fmla="*/ 663743 h 720001"/>
              <a:gd name="connsiteX5" fmla="*/ 711281 w 778320"/>
              <a:gd name="connsiteY5" fmla="*/ 653054 h 720001"/>
              <a:gd name="connsiteX6" fmla="*/ 721969 w 778320"/>
              <a:gd name="connsiteY6" fmla="*/ 627457 h 720001"/>
              <a:gd name="connsiteX7" fmla="*/ 721969 w 778320"/>
              <a:gd name="connsiteY7" fmla="*/ 333700 h 720001"/>
              <a:gd name="connsiteX8" fmla="*/ 92544 w 778320"/>
              <a:gd name="connsiteY8" fmla="*/ 142049 h 720001"/>
              <a:gd name="connsiteX9" fmla="*/ 56258 w 778320"/>
              <a:gd name="connsiteY9" fmla="*/ 178336 h 720001"/>
              <a:gd name="connsiteX10" fmla="*/ 56258 w 778320"/>
              <a:gd name="connsiteY10" fmla="*/ 277443 h 720001"/>
              <a:gd name="connsiteX11" fmla="*/ 721969 w 778320"/>
              <a:gd name="connsiteY11" fmla="*/ 277443 h 720001"/>
              <a:gd name="connsiteX12" fmla="*/ 721969 w 778320"/>
              <a:gd name="connsiteY12" fmla="*/ 178336 h 720001"/>
              <a:gd name="connsiteX13" fmla="*/ 685683 w 778320"/>
              <a:gd name="connsiteY13" fmla="*/ 142049 h 720001"/>
              <a:gd name="connsiteX14" fmla="*/ 561355 w 778320"/>
              <a:gd name="connsiteY14" fmla="*/ 142049 h 720001"/>
              <a:gd name="connsiteX15" fmla="*/ 561355 w 778320"/>
              <a:gd name="connsiteY15" fmla="*/ 201026 h 720001"/>
              <a:gd name="connsiteX16" fmla="*/ 533226 w 778320"/>
              <a:gd name="connsiteY16" fmla="*/ 229249 h 720001"/>
              <a:gd name="connsiteX17" fmla="*/ 505097 w 778320"/>
              <a:gd name="connsiteY17" fmla="*/ 201120 h 720001"/>
              <a:gd name="connsiteX18" fmla="*/ 505097 w 778320"/>
              <a:gd name="connsiteY18" fmla="*/ 142049 h 720001"/>
              <a:gd name="connsiteX19" fmla="*/ 273129 w 778320"/>
              <a:gd name="connsiteY19" fmla="*/ 142049 h 720001"/>
              <a:gd name="connsiteX20" fmla="*/ 273129 w 778320"/>
              <a:gd name="connsiteY20" fmla="*/ 201026 h 720001"/>
              <a:gd name="connsiteX21" fmla="*/ 245001 w 778320"/>
              <a:gd name="connsiteY21" fmla="*/ 229249 h 720001"/>
              <a:gd name="connsiteX22" fmla="*/ 216872 w 778320"/>
              <a:gd name="connsiteY22" fmla="*/ 201120 h 720001"/>
              <a:gd name="connsiteX23" fmla="*/ 216872 w 778320"/>
              <a:gd name="connsiteY23" fmla="*/ 142049 h 720001"/>
              <a:gd name="connsiteX24" fmla="*/ 245001 w 778320"/>
              <a:gd name="connsiteY24" fmla="*/ 0 h 720001"/>
              <a:gd name="connsiteX25" fmla="*/ 273129 w 778320"/>
              <a:gd name="connsiteY25" fmla="*/ 28129 h 720001"/>
              <a:gd name="connsiteX26" fmla="*/ 273129 w 778320"/>
              <a:gd name="connsiteY26" fmla="*/ 85792 h 720001"/>
              <a:gd name="connsiteX27" fmla="*/ 505097 w 778320"/>
              <a:gd name="connsiteY27" fmla="*/ 85792 h 720001"/>
              <a:gd name="connsiteX28" fmla="*/ 505097 w 778320"/>
              <a:gd name="connsiteY28" fmla="*/ 28129 h 720001"/>
              <a:gd name="connsiteX29" fmla="*/ 533226 w 778320"/>
              <a:gd name="connsiteY29" fmla="*/ 0 h 720001"/>
              <a:gd name="connsiteX30" fmla="*/ 561355 w 778320"/>
              <a:gd name="connsiteY30" fmla="*/ 28129 h 720001"/>
              <a:gd name="connsiteX31" fmla="*/ 561355 w 778320"/>
              <a:gd name="connsiteY31" fmla="*/ 85792 h 720001"/>
              <a:gd name="connsiteX32" fmla="*/ 685683 w 778320"/>
              <a:gd name="connsiteY32" fmla="*/ 85792 h 720001"/>
              <a:gd name="connsiteX33" fmla="*/ 778320 w 778320"/>
              <a:gd name="connsiteY33" fmla="*/ 178336 h 720001"/>
              <a:gd name="connsiteX34" fmla="*/ 778320 w 778320"/>
              <a:gd name="connsiteY34" fmla="*/ 627457 h 720001"/>
              <a:gd name="connsiteX35" fmla="*/ 685777 w 778320"/>
              <a:gd name="connsiteY35" fmla="*/ 720001 h 720001"/>
              <a:gd name="connsiteX36" fmla="*/ 92544 w 778320"/>
              <a:gd name="connsiteY36" fmla="*/ 720001 h 720001"/>
              <a:gd name="connsiteX37" fmla="*/ 0 w 778320"/>
              <a:gd name="connsiteY37" fmla="*/ 627457 h 720001"/>
              <a:gd name="connsiteX38" fmla="*/ 0 w 778320"/>
              <a:gd name="connsiteY38" fmla="*/ 333700 h 720001"/>
              <a:gd name="connsiteX39" fmla="*/ 0 w 778320"/>
              <a:gd name="connsiteY39" fmla="*/ 277443 h 720001"/>
              <a:gd name="connsiteX40" fmla="*/ 0 w 778320"/>
              <a:gd name="connsiteY40" fmla="*/ 178336 h 720001"/>
              <a:gd name="connsiteX41" fmla="*/ 92544 w 778320"/>
              <a:gd name="connsiteY41" fmla="*/ 85792 h 720001"/>
              <a:gd name="connsiteX42" fmla="*/ 216872 w 778320"/>
              <a:gd name="connsiteY42" fmla="*/ 85792 h 720001"/>
              <a:gd name="connsiteX43" fmla="*/ 216872 w 778320"/>
              <a:gd name="connsiteY43" fmla="*/ 28129 h 720001"/>
              <a:gd name="connsiteX44" fmla="*/ 245001 w 778320"/>
              <a:gd name="connsiteY44" fmla="*/ 0 h 720001"/>
            </a:gdLst>
            <a:rect l="l" t="t" r="r" b="b"/>
            <a:pathLst>
              <a:path w="778320" h="720001">
                <a:moveTo>
                  <a:pt x="56258" y="333700"/>
                </a:moveTo>
                <a:lnTo>
                  <a:pt x="56258" y="627457"/>
                </a:lnTo>
                <a:cubicBezTo>
                  <a:pt x="56258" y="637115"/>
                  <a:pt x="60008" y="646116"/>
                  <a:pt x="66946" y="653054"/>
                </a:cubicBezTo>
                <a:cubicBezTo>
                  <a:pt x="73885" y="659899"/>
                  <a:pt x="82980" y="663743"/>
                  <a:pt x="92544" y="663743"/>
                </a:cubicBezTo>
                <a:lnTo>
                  <a:pt x="685683" y="663743"/>
                </a:lnTo>
                <a:cubicBezTo>
                  <a:pt x="695341" y="663743"/>
                  <a:pt x="704342" y="659993"/>
                  <a:pt x="711281" y="653054"/>
                </a:cubicBezTo>
                <a:cubicBezTo>
                  <a:pt x="718125" y="646116"/>
                  <a:pt x="721969" y="637021"/>
                  <a:pt x="721969" y="627457"/>
                </a:cubicBezTo>
                <a:lnTo>
                  <a:pt x="721969" y="333700"/>
                </a:lnTo>
                <a:close/>
                <a:moveTo>
                  <a:pt x="92544" y="142049"/>
                </a:moveTo>
                <a:cubicBezTo>
                  <a:pt x="72478" y="142049"/>
                  <a:pt x="56258" y="158364"/>
                  <a:pt x="56258" y="178336"/>
                </a:cubicBezTo>
                <a:lnTo>
                  <a:pt x="56258" y="277443"/>
                </a:lnTo>
                <a:lnTo>
                  <a:pt x="721969" y="277443"/>
                </a:lnTo>
                <a:lnTo>
                  <a:pt x="721969" y="178336"/>
                </a:lnTo>
                <a:cubicBezTo>
                  <a:pt x="721969" y="158270"/>
                  <a:pt x="705655" y="142049"/>
                  <a:pt x="685683" y="142049"/>
                </a:cubicBezTo>
                <a:lnTo>
                  <a:pt x="561355" y="142049"/>
                </a:lnTo>
                <a:lnTo>
                  <a:pt x="561355" y="201026"/>
                </a:lnTo>
                <a:cubicBezTo>
                  <a:pt x="561355" y="216591"/>
                  <a:pt x="548790" y="229249"/>
                  <a:pt x="533226" y="229249"/>
                </a:cubicBezTo>
                <a:cubicBezTo>
                  <a:pt x="517661" y="229249"/>
                  <a:pt x="505097" y="216685"/>
                  <a:pt x="505097" y="201120"/>
                </a:cubicBezTo>
                <a:lnTo>
                  <a:pt x="505097" y="142049"/>
                </a:lnTo>
                <a:lnTo>
                  <a:pt x="273129" y="142049"/>
                </a:lnTo>
                <a:lnTo>
                  <a:pt x="273129" y="201026"/>
                </a:lnTo>
                <a:cubicBezTo>
                  <a:pt x="273129" y="216591"/>
                  <a:pt x="260565" y="229249"/>
                  <a:pt x="245001" y="229249"/>
                </a:cubicBezTo>
                <a:cubicBezTo>
                  <a:pt x="229436" y="229249"/>
                  <a:pt x="216872" y="216685"/>
                  <a:pt x="216872" y="201120"/>
                </a:cubicBezTo>
                <a:lnTo>
                  <a:pt x="216872" y="142049"/>
                </a:lnTo>
                <a:close/>
                <a:moveTo>
                  <a:pt x="245001" y="0"/>
                </a:moveTo>
                <a:cubicBezTo>
                  <a:pt x="260565" y="0"/>
                  <a:pt x="273129" y="12564"/>
                  <a:pt x="273129" y="28129"/>
                </a:cubicBezTo>
                <a:lnTo>
                  <a:pt x="273129" y="85792"/>
                </a:lnTo>
                <a:lnTo>
                  <a:pt x="505097" y="85792"/>
                </a:lnTo>
                <a:lnTo>
                  <a:pt x="505097" y="28129"/>
                </a:lnTo>
                <a:cubicBezTo>
                  <a:pt x="505097" y="12564"/>
                  <a:pt x="517661" y="0"/>
                  <a:pt x="533226" y="0"/>
                </a:cubicBezTo>
                <a:cubicBezTo>
                  <a:pt x="548790" y="0"/>
                  <a:pt x="561355" y="12564"/>
                  <a:pt x="561355" y="28129"/>
                </a:cubicBezTo>
                <a:lnTo>
                  <a:pt x="561355" y="85792"/>
                </a:lnTo>
                <a:lnTo>
                  <a:pt x="685683" y="85792"/>
                </a:lnTo>
                <a:cubicBezTo>
                  <a:pt x="736784" y="85792"/>
                  <a:pt x="778227" y="127235"/>
                  <a:pt x="778320" y="178336"/>
                </a:cubicBezTo>
                <a:lnTo>
                  <a:pt x="778320" y="627457"/>
                </a:lnTo>
                <a:cubicBezTo>
                  <a:pt x="778320" y="678370"/>
                  <a:pt x="736690" y="720001"/>
                  <a:pt x="685777" y="720001"/>
                </a:cubicBezTo>
                <a:lnTo>
                  <a:pt x="92544" y="720001"/>
                </a:lnTo>
                <a:cubicBezTo>
                  <a:pt x="41631" y="720001"/>
                  <a:pt x="0" y="678370"/>
                  <a:pt x="0" y="627457"/>
                </a:cubicBezTo>
                <a:lnTo>
                  <a:pt x="0" y="333700"/>
                </a:lnTo>
                <a:lnTo>
                  <a:pt x="0" y="277443"/>
                </a:lnTo>
                <a:lnTo>
                  <a:pt x="0" y="178336"/>
                </a:lnTo>
                <a:cubicBezTo>
                  <a:pt x="0" y="127235"/>
                  <a:pt x="41443" y="85792"/>
                  <a:pt x="92544" y="85792"/>
                </a:cubicBezTo>
                <a:lnTo>
                  <a:pt x="216872" y="85792"/>
                </a:lnTo>
                <a:lnTo>
                  <a:pt x="216872" y="28129"/>
                </a:lnTo>
                <a:cubicBezTo>
                  <a:pt x="216872" y="12564"/>
                  <a:pt x="229436" y="0"/>
                  <a:pt x="245001" y="0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rot="0" flipH="0" flipV="0">
            <a:off x="6158406" y="2679913"/>
            <a:ext cx="612784" cy="663792"/>
          </a:xfrm>
          <a:custGeom>
            <a:avLst/>
            <a:gdLst>
              <a:gd name="connsiteX0" fmla="*/ 712625 w 1425436"/>
              <a:gd name="connsiteY0" fmla="*/ 111621 h 1544091"/>
              <a:gd name="connsiteX1" fmla="*/ 902567 w 1425436"/>
              <a:gd name="connsiteY1" fmla="*/ 190314 h 1544091"/>
              <a:gd name="connsiteX2" fmla="*/ 981260 w 1425436"/>
              <a:gd name="connsiteY2" fmla="*/ 380256 h 1544091"/>
              <a:gd name="connsiteX3" fmla="*/ 902567 w 1425436"/>
              <a:gd name="connsiteY3" fmla="*/ 570198 h 1544091"/>
              <a:gd name="connsiteX4" fmla="*/ 712625 w 1425436"/>
              <a:gd name="connsiteY4" fmla="*/ 648891 h 1544091"/>
              <a:gd name="connsiteX5" fmla="*/ 522684 w 1425436"/>
              <a:gd name="connsiteY5" fmla="*/ 570198 h 1544091"/>
              <a:gd name="connsiteX6" fmla="*/ 444177 w 1425436"/>
              <a:gd name="connsiteY6" fmla="*/ 380070 h 1544091"/>
              <a:gd name="connsiteX7" fmla="*/ 522870 w 1425436"/>
              <a:gd name="connsiteY7" fmla="*/ 190128 h 1544091"/>
              <a:gd name="connsiteX8" fmla="*/ 712625 w 1425436"/>
              <a:gd name="connsiteY8" fmla="*/ 111621 h 1544091"/>
              <a:gd name="connsiteX9" fmla="*/ 712625 w 1425436"/>
              <a:gd name="connsiteY9" fmla="*/ 0 h 1544091"/>
              <a:gd name="connsiteX10" fmla="*/ 332556 w 1425436"/>
              <a:gd name="connsiteY10" fmla="*/ 380070 h 1544091"/>
              <a:gd name="connsiteX11" fmla="*/ 712625 w 1425436"/>
              <a:gd name="connsiteY11" fmla="*/ 760140 h 1544091"/>
              <a:gd name="connsiteX12" fmla="*/ 1092695 w 1425436"/>
              <a:gd name="connsiteY12" fmla="*/ 380070 h 1544091"/>
              <a:gd name="connsiteX13" fmla="*/ 712625 w 1425436"/>
              <a:gd name="connsiteY13" fmla="*/ 0 h 1544091"/>
              <a:gd name="connsiteX14" fmla="*/ 712625 w 1425436"/>
              <a:gd name="connsiteY14" fmla="*/ 943012 h 1544091"/>
              <a:gd name="connsiteX15" fmla="*/ 978842 w 1425436"/>
              <a:gd name="connsiteY15" fmla="*/ 976685 h 1544091"/>
              <a:gd name="connsiteX16" fmla="*/ 1146087 w 1425436"/>
              <a:gd name="connsiteY16" fmla="*/ 1059470 h 1544091"/>
              <a:gd name="connsiteX17" fmla="*/ 1248593 w 1425436"/>
              <a:gd name="connsiteY17" fmla="*/ 1174440 h 1544091"/>
              <a:gd name="connsiteX18" fmla="*/ 1310356 w 1425436"/>
              <a:gd name="connsiteY18" fmla="*/ 1316385 h 1544091"/>
              <a:gd name="connsiteX19" fmla="*/ 1296590 w 1425436"/>
              <a:gd name="connsiteY19" fmla="*/ 1390241 h 1544091"/>
              <a:gd name="connsiteX20" fmla="*/ 1208595 w 1425436"/>
              <a:gd name="connsiteY20" fmla="*/ 1432285 h 1544091"/>
              <a:gd name="connsiteX21" fmla="*/ 216842 w 1425436"/>
              <a:gd name="connsiteY21" fmla="*/ 1432285 h 1544091"/>
              <a:gd name="connsiteX22" fmla="*/ 128847 w 1425436"/>
              <a:gd name="connsiteY22" fmla="*/ 1390241 h 1544091"/>
              <a:gd name="connsiteX23" fmla="*/ 115081 w 1425436"/>
              <a:gd name="connsiteY23" fmla="*/ 1316385 h 1544091"/>
              <a:gd name="connsiteX24" fmla="*/ 176844 w 1425436"/>
              <a:gd name="connsiteY24" fmla="*/ 1174440 h 1544091"/>
              <a:gd name="connsiteX25" fmla="*/ 279350 w 1425436"/>
              <a:gd name="connsiteY25" fmla="*/ 1059470 h 1544091"/>
              <a:gd name="connsiteX26" fmla="*/ 446595 w 1425436"/>
              <a:gd name="connsiteY26" fmla="*/ 976685 h 1544091"/>
              <a:gd name="connsiteX27" fmla="*/ 712625 w 1425436"/>
              <a:gd name="connsiteY27" fmla="*/ 943012 h 1544091"/>
              <a:gd name="connsiteX28" fmla="*/ 712625 w 1425436"/>
              <a:gd name="connsiteY28" fmla="*/ 831391 h 1544091"/>
              <a:gd name="connsiteX29" fmla="*/ 8296 w 1425436"/>
              <a:gd name="connsiteY29" fmla="*/ 1284387 h 1544091"/>
              <a:gd name="connsiteX30" fmla="*/ 216842 w 1425436"/>
              <a:gd name="connsiteY30" fmla="*/ 1544092 h 1544091"/>
              <a:gd name="connsiteX31" fmla="*/ 1208595 w 1425436"/>
              <a:gd name="connsiteY31" fmla="*/ 1544092 h 1544091"/>
              <a:gd name="connsiteX32" fmla="*/ 1417141 w 1425436"/>
              <a:gd name="connsiteY32" fmla="*/ 1284387 h 1544091"/>
              <a:gd name="connsiteX33" fmla="*/ 712625 w 1425436"/>
              <a:gd name="connsiteY33" fmla="*/ 831391 h 1544091"/>
            </a:gdLst>
            <a:rect l="l" t="t" r="r" b="b"/>
            <a:pathLst>
              <a:path w="1425436" h="1544091">
                <a:moveTo>
                  <a:pt x="712625" y="111621"/>
                </a:moveTo>
                <a:cubicBezTo>
                  <a:pt x="784435" y="111621"/>
                  <a:pt x="851780" y="139526"/>
                  <a:pt x="902567" y="190314"/>
                </a:cubicBezTo>
                <a:cubicBezTo>
                  <a:pt x="953355" y="241102"/>
                  <a:pt x="981260" y="308446"/>
                  <a:pt x="981260" y="380256"/>
                </a:cubicBezTo>
                <a:cubicBezTo>
                  <a:pt x="981260" y="452065"/>
                  <a:pt x="953355" y="519410"/>
                  <a:pt x="902567" y="570198"/>
                </a:cubicBezTo>
                <a:cubicBezTo>
                  <a:pt x="851780" y="620985"/>
                  <a:pt x="784435" y="648891"/>
                  <a:pt x="712625" y="648891"/>
                </a:cubicBezTo>
                <a:cubicBezTo>
                  <a:pt x="640816" y="648891"/>
                  <a:pt x="573471" y="620985"/>
                  <a:pt x="522684" y="570198"/>
                </a:cubicBezTo>
                <a:cubicBezTo>
                  <a:pt x="472082" y="519224"/>
                  <a:pt x="444177" y="451693"/>
                  <a:pt x="444177" y="380070"/>
                </a:cubicBezTo>
                <a:cubicBezTo>
                  <a:pt x="444177" y="308446"/>
                  <a:pt x="472082" y="240916"/>
                  <a:pt x="522870" y="190128"/>
                </a:cubicBezTo>
                <a:cubicBezTo>
                  <a:pt x="573471" y="139526"/>
                  <a:pt x="641002" y="111621"/>
                  <a:pt x="712625" y="111621"/>
                </a:cubicBezTo>
                <a:moveTo>
                  <a:pt x="712625" y="0"/>
                </a:moveTo>
                <a:cubicBezTo>
                  <a:pt x="502778" y="0"/>
                  <a:pt x="332556" y="170036"/>
                  <a:pt x="332556" y="380070"/>
                </a:cubicBezTo>
                <a:cubicBezTo>
                  <a:pt x="332556" y="589917"/>
                  <a:pt x="502778" y="760140"/>
                  <a:pt x="712625" y="760140"/>
                </a:cubicBezTo>
                <a:cubicBezTo>
                  <a:pt x="922473" y="760140"/>
                  <a:pt x="1092695" y="589917"/>
                  <a:pt x="1092695" y="380070"/>
                </a:cubicBezTo>
                <a:cubicBezTo>
                  <a:pt x="1092881" y="170036"/>
                  <a:pt x="922659" y="0"/>
                  <a:pt x="712625" y="0"/>
                </a:cubicBezTo>
                <a:close/>
                <a:moveTo>
                  <a:pt x="712625" y="943012"/>
                </a:moveTo>
                <a:cubicBezTo>
                  <a:pt x="813643" y="943012"/>
                  <a:pt x="903126" y="954360"/>
                  <a:pt x="978842" y="976685"/>
                </a:cubicBezTo>
                <a:cubicBezTo>
                  <a:pt x="1043582" y="995846"/>
                  <a:pt x="1099951" y="1023752"/>
                  <a:pt x="1146087" y="1059470"/>
                </a:cubicBezTo>
                <a:cubicBezTo>
                  <a:pt x="1186829" y="1091096"/>
                  <a:pt x="1220315" y="1128675"/>
                  <a:pt x="1248593" y="1174440"/>
                </a:cubicBezTo>
                <a:cubicBezTo>
                  <a:pt x="1273708" y="1215368"/>
                  <a:pt x="1293985" y="1261877"/>
                  <a:pt x="1310356" y="1316385"/>
                </a:cubicBezTo>
                <a:cubicBezTo>
                  <a:pt x="1320774" y="1350801"/>
                  <a:pt x="1306264" y="1377404"/>
                  <a:pt x="1296590" y="1390241"/>
                </a:cubicBezTo>
                <a:cubicBezTo>
                  <a:pt x="1276684" y="1417030"/>
                  <a:pt x="1244686" y="1432285"/>
                  <a:pt x="1208595" y="1432285"/>
                </a:cubicBezTo>
                <a:lnTo>
                  <a:pt x="216842" y="1432285"/>
                </a:lnTo>
                <a:cubicBezTo>
                  <a:pt x="180937" y="1432285"/>
                  <a:pt x="148753" y="1417030"/>
                  <a:pt x="128847" y="1390241"/>
                </a:cubicBezTo>
                <a:cubicBezTo>
                  <a:pt x="119359" y="1377404"/>
                  <a:pt x="104849" y="1350801"/>
                  <a:pt x="115081" y="1316385"/>
                </a:cubicBezTo>
                <a:cubicBezTo>
                  <a:pt x="131452" y="1261877"/>
                  <a:pt x="151543" y="1215368"/>
                  <a:pt x="176844" y="1174440"/>
                </a:cubicBezTo>
                <a:cubicBezTo>
                  <a:pt x="204936" y="1128675"/>
                  <a:pt x="238422" y="1090910"/>
                  <a:pt x="279350" y="1059470"/>
                </a:cubicBezTo>
                <a:cubicBezTo>
                  <a:pt x="325486" y="1023752"/>
                  <a:pt x="381855" y="995846"/>
                  <a:pt x="446595" y="976685"/>
                </a:cubicBezTo>
                <a:cubicBezTo>
                  <a:pt x="522125" y="954360"/>
                  <a:pt x="611794" y="943012"/>
                  <a:pt x="712625" y="943012"/>
                </a:cubicBezTo>
                <a:moveTo>
                  <a:pt x="712625" y="831391"/>
                </a:moveTo>
                <a:cubicBezTo>
                  <a:pt x="244561" y="831391"/>
                  <a:pt x="77501" y="1053331"/>
                  <a:pt x="8296" y="1284387"/>
                </a:cubicBezTo>
                <a:cubicBezTo>
                  <a:pt x="-30771" y="1414611"/>
                  <a:pt x="73037" y="1544092"/>
                  <a:pt x="216842" y="1544092"/>
                </a:cubicBezTo>
                <a:lnTo>
                  <a:pt x="1208595" y="1544092"/>
                </a:lnTo>
                <a:cubicBezTo>
                  <a:pt x="1352400" y="1544092"/>
                  <a:pt x="1456208" y="1414611"/>
                  <a:pt x="1417141" y="1284387"/>
                </a:cubicBezTo>
                <a:cubicBezTo>
                  <a:pt x="1347750" y="1053331"/>
                  <a:pt x="1180690" y="831391"/>
                  <a:pt x="712625" y="831391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 rot="0" flipH="0" flipV="0">
            <a:off x="5278727" y="3969596"/>
            <a:ext cx="728534" cy="660498"/>
          </a:xfrm>
          <a:custGeom>
            <a:avLst/>
            <a:gdLst>
              <a:gd name="connsiteX0" fmla="*/ 351048 w 1543905"/>
              <a:gd name="connsiteY0" fmla="*/ 523317 h 1399728"/>
              <a:gd name="connsiteX1" fmla="*/ 351048 w 1543905"/>
              <a:gd name="connsiteY1" fmla="*/ 523317 h 1399728"/>
              <a:gd name="connsiteX2" fmla="*/ 351420 w 1543905"/>
              <a:gd name="connsiteY2" fmla="*/ 523503 h 1399728"/>
              <a:gd name="connsiteX3" fmla="*/ 351420 w 1543905"/>
              <a:gd name="connsiteY3" fmla="*/ 1020031 h 1399728"/>
              <a:gd name="connsiteX4" fmla="*/ 351048 w 1543905"/>
              <a:gd name="connsiteY4" fmla="*/ 1020403 h 1399728"/>
              <a:gd name="connsiteX5" fmla="*/ 163525 w 1543905"/>
              <a:gd name="connsiteY5" fmla="*/ 1020403 h 1399728"/>
              <a:gd name="connsiteX6" fmla="*/ 163153 w 1543905"/>
              <a:gd name="connsiteY6" fmla="*/ 1020031 h 1399728"/>
              <a:gd name="connsiteX7" fmla="*/ 163153 w 1543905"/>
              <a:gd name="connsiteY7" fmla="*/ 523503 h 1399728"/>
              <a:gd name="connsiteX8" fmla="*/ 163153 w 1543905"/>
              <a:gd name="connsiteY8" fmla="*/ 523317 h 1399728"/>
              <a:gd name="connsiteX9" fmla="*/ 163339 w 1543905"/>
              <a:gd name="connsiteY9" fmla="*/ 523131 h 1399728"/>
              <a:gd name="connsiteX10" fmla="*/ 351048 w 1543905"/>
              <a:gd name="connsiteY10" fmla="*/ 523131 h 1399728"/>
              <a:gd name="connsiteX11" fmla="*/ 351048 w 1543905"/>
              <a:gd name="connsiteY11" fmla="*/ 411696 h 1399728"/>
              <a:gd name="connsiteX12" fmla="*/ 163339 w 1543905"/>
              <a:gd name="connsiteY12" fmla="*/ 411696 h 1399728"/>
              <a:gd name="connsiteX13" fmla="*/ 51346 w 1543905"/>
              <a:gd name="connsiteY13" fmla="*/ 523689 h 1399728"/>
              <a:gd name="connsiteX14" fmla="*/ 51346 w 1543905"/>
              <a:gd name="connsiteY14" fmla="*/ 1020217 h 1399728"/>
              <a:gd name="connsiteX15" fmla="*/ 163339 w 1543905"/>
              <a:gd name="connsiteY15" fmla="*/ 1132210 h 1399728"/>
              <a:gd name="connsiteX16" fmla="*/ 351048 w 1543905"/>
              <a:gd name="connsiteY16" fmla="*/ 1132210 h 1399728"/>
              <a:gd name="connsiteX17" fmla="*/ 463042 w 1543905"/>
              <a:gd name="connsiteY17" fmla="*/ 1020217 h 1399728"/>
              <a:gd name="connsiteX18" fmla="*/ 463042 w 1543905"/>
              <a:gd name="connsiteY18" fmla="*/ 523503 h 1399728"/>
              <a:gd name="connsiteX19" fmla="*/ 351048 w 1543905"/>
              <a:gd name="connsiteY19" fmla="*/ 411696 h 1399728"/>
              <a:gd name="connsiteX20" fmla="*/ 865808 w 1543905"/>
              <a:gd name="connsiteY20" fmla="*/ 111621 h 1399728"/>
              <a:gd name="connsiteX21" fmla="*/ 866180 w 1543905"/>
              <a:gd name="connsiteY21" fmla="*/ 111807 h 1399728"/>
              <a:gd name="connsiteX22" fmla="*/ 866180 w 1543905"/>
              <a:gd name="connsiteY22" fmla="*/ 1020031 h 1399728"/>
              <a:gd name="connsiteX23" fmla="*/ 865808 w 1543905"/>
              <a:gd name="connsiteY23" fmla="*/ 1020403 h 1399728"/>
              <a:gd name="connsiteX24" fmla="*/ 678284 w 1543905"/>
              <a:gd name="connsiteY24" fmla="*/ 1020403 h 1399728"/>
              <a:gd name="connsiteX25" fmla="*/ 677912 w 1543905"/>
              <a:gd name="connsiteY25" fmla="*/ 1020031 h 1399728"/>
              <a:gd name="connsiteX26" fmla="*/ 677912 w 1543905"/>
              <a:gd name="connsiteY26" fmla="*/ 111993 h 1399728"/>
              <a:gd name="connsiteX27" fmla="*/ 677912 w 1543905"/>
              <a:gd name="connsiteY27" fmla="*/ 111807 h 1399728"/>
              <a:gd name="connsiteX28" fmla="*/ 678098 w 1543905"/>
              <a:gd name="connsiteY28" fmla="*/ 111621 h 1399728"/>
              <a:gd name="connsiteX29" fmla="*/ 865808 w 1543905"/>
              <a:gd name="connsiteY29" fmla="*/ 111621 h 1399728"/>
              <a:gd name="connsiteX30" fmla="*/ 865808 w 1543905"/>
              <a:gd name="connsiteY30" fmla="*/ 0 h 1399728"/>
              <a:gd name="connsiteX31" fmla="*/ 677912 w 1543905"/>
              <a:gd name="connsiteY31" fmla="*/ 0 h 1399728"/>
              <a:gd name="connsiteX32" fmla="*/ 565919 w 1543905"/>
              <a:gd name="connsiteY32" fmla="*/ 111993 h 1399728"/>
              <a:gd name="connsiteX33" fmla="*/ 565919 w 1543905"/>
              <a:gd name="connsiteY33" fmla="*/ 1020217 h 1399728"/>
              <a:gd name="connsiteX34" fmla="*/ 677912 w 1543905"/>
              <a:gd name="connsiteY34" fmla="*/ 1132210 h 1399728"/>
              <a:gd name="connsiteX35" fmla="*/ 865622 w 1543905"/>
              <a:gd name="connsiteY35" fmla="*/ 1132210 h 1399728"/>
              <a:gd name="connsiteX36" fmla="*/ 977615 w 1543905"/>
              <a:gd name="connsiteY36" fmla="*/ 1020217 h 1399728"/>
              <a:gd name="connsiteX37" fmla="*/ 977615 w 1543905"/>
              <a:gd name="connsiteY37" fmla="*/ 111993 h 1399728"/>
              <a:gd name="connsiteX38" fmla="*/ 865808 w 1543905"/>
              <a:gd name="connsiteY38" fmla="*/ 0 h 1399728"/>
              <a:gd name="connsiteX39" fmla="*/ 1380381 w 1543905"/>
              <a:gd name="connsiteY39" fmla="*/ 729072 h 1399728"/>
              <a:gd name="connsiteX40" fmla="*/ 1380753 w 1543905"/>
              <a:gd name="connsiteY40" fmla="*/ 729258 h 1399728"/>
              <a:gd name="connsiteX41" fmla="*/ 1380753 w 1543905"/>
              <a:gd name="connsiteY41" fmla="*/ 1020031 h 1399728"/>
              <a:gd name="connsiteX42" fmla="*/ 1380381 w 1543905"/>
              <a:gd name="connsiteY42" fmla="*/ 1020403 h 1399728"/>
              <a:gd name="connsiteX43" fmla="*/ 1192858 w 1543905"/>
              <a:gd name="connsiteY43" fmla="*/ 1020403 h 1399728"/>
              <a:gd name="connsiteX44" fmla="*/ 1192485 w 1543905"/>
              <a:gd name="connsiteY44" fmla="*/ 1020031 h 1399728"/>
              <a:gd name="connsiteX45" fmla="*/ 1192485 w 1543905"/>
              <a:gd name="connsiteY45" fmla="*/ 729444 h 1399728"/>
              <a:gd name="connsiteX46" fmla="*/ 1192485 w 1543905"/>
              <a:gd name="connsiteY46" fmla="*/ 729258 h 1399728"/>
              <a:gd name="connsiteX47" fmla="*/ 1192671 w 1543905"/>
              <a:gd name="connsiteY47" fmla="*/ 729072 h 1399728"/>
              <a:gd name="connsiteX48" fmla="*/ 1380381 w 1543905"/>
              <a:gd name="connsiteY48" fmla="*/ 729072 h 1399728"/>
              <a:gd name="connsiteX49" fmla="*/ 1380381 w 1543905"/>
              <a:gd name="connsiteY49" fmla="*/ 617451 h 1399728"/>
              <a:gd name="connsiteX50" fmla="*/ 1192671 w 1543905"/>
              <a:gd name="connsiteY50" fmla="*/ 617451 h 1399728"/>
              <a:gd name="connsiteX51" fmla="*/ 1080678 w 1543905"/>
              <a:gd name="connsiteY51" fmla="*/ 729444 h 1399728"/>
              <a:gd name="connsiteX52" fmla="*/ 1080678 w 1543905"/>
              <a:gd name="connsiteY52" fmla="*/ 1020031 h 1399728"/>
              <a:gd name="connsiteX53" fmla="*/ 1192671 w 1543905"/>
              <a:gd name="connsiteY53" fmla="*/ 1132024 h 1399728"/>
              <a:gd name="connsiteX54" fmla="*/ 1380381 w 1543905"/>
              <a:gd name="connsiteY54" fmla="*/ 1132024 h 1399728"/>
              <a:gd name="connsiteX55" fmla="*/ 1492374 w 1543905"/>
              <a:gd name="connsiteY55" fmla="*/ 1020031 h 1399728"/>
              <a:gd name="connsiteX56" fmla="*/ 1492374 w 1543905"/>
              <a:gd name="connsiteY56" fmla="*/ 729444 h 1399728"/>
              <a:gd name="connsiteX57" fmla="*/ 1380381 w 1543905"/>
              <a:gd name="connsiteY57" fmla="*/ 617451 h 1399728"/>
              <a:gd name="connsiteX58" fmla="*/ 1481956 w 1543905"/>
              <a:gd name="connsiteY58" fmla="*/ 1276201 h 1399728"/>
              <a:gd name="connsiteX59" fmla="*/ 61764 w 1543905"/>
              <a:gd name="connsiteY59" fmla="*/ 1276201 h 1399728"/>
              <a:gd name="connsiteX60" fmla="*/ 0 w 1543905"/>
              <a:gd name="connsiteY60" fmla="*/ 1337965 h 1399728"/>
              <a:gd name="connsiteX61" fmla="*/ 61764 w 1543905"/>
              <a:gd name="connsiteY61" fmla="*/ 1399729 h 1399728"/>
              <a:gd name="connsiteX62" fmla="*/ 1482142 w 1543905"/>
              <a:gd name="connsiteY62" fmla="*/ 1399729 h 1399728"/>
              <a:gd name="connsiteX63" fmla="*/ 1543906 w 1543905"/>
              <a:gd name="connsiteY63" fmla="*/ 1337965 h 1399728"/>
              <a:gd name="connsiteX64" fmla="*/ 1481956 w 1543905"/>
              <a:gd name="connsiteY64" fmla="*/ 1276201 h 1399728"/>
            </a:gdLst>
            <a:rect l="l" t="t" r="r" b="b"/>
            <a:pathLst>
              <a:path w="1543905" h="1399728">
                <a:moveTo>
                  <a:pt x="351048" y="523317"/>
                </a:moveTo>
                <a:cubicBezTo>
                  <a:pt x="351234" y="523317"/>
                  <a:pt x="351234" y="523317"/>
                  <a:pt x="351048" y="523317"/>
                </a:cubicBezTo>
                <a:cubicBezTo>
                  <a:pt x="351234" y="523317"/>
                  <a:pt x="351420" y="523503"/>
                  <a:pt x="351420" y="523503"/>
                </a:cubicBezTo>
                <a:lnTo>
                  <a:pt x="351420" y="1020031"/>
                </a:lnTo>
                <a:lnTo>
                  <a:pt x="351048" y="1020403"/>
                </a:lnTo>
                <a:lnTo>
                  <a:pt x="163525" y="1020403"/>
                </a:lnTo>
                <a:lnTo>
                  <a:pt x="163153" y="1020031"/>
                </a:lnTo>
                <a:lnTo>
                  <a:pt x="163153" y="523503"/>
                </a:lnTo>
                <a:lnTo>
                  <a:pt x="163153" y="523317"/>
                </a:lnTo>
                <a:lnTo>
                  <a:pt x="163339" y="523131"/>
                </a:lnTo>
                <a:lnTo>
                  <a:pt x="351048" y="523131"/>
                </a:lnTo>
                <a:moveTo>
                  <a:pt x="351048" y="411696"/>
                </a:moveTo>
                <a:lnTo>
                  <a:pt x="163339" y="411696"/>
                </a:lnTo>
                <a:cubicBezTo>
                  <a:pt x="101575" y="411696"/>
                  <a:pt x="51346" y="461739"/>
                  <a:pt x="51346" y="523689"/>
                </a:cubicBezTo>
                <a:lnTo>
                  <a:pt x="51346" y="1020217"/>
                </a:lnTo>
                <a:cubicBezTo>
                  <a:pt x="51346" y="1081795"/>
                  <a:pt x="101761" y="1132210"/>
                  <a:pt x="163339" y="1132210"/>
                </a:cubicBezTo>
                <a:lnTo>
                  <a:pt x="351048" y="1132210"/>
                </a:lnTo>
                <a:cubicBezTo>
                  <a:pt x="412626" y="1132210"/>
                  <a:pt x="463042" y="1081795"/>
                  <a:pt x="463042" y="1020217"/>
                </a:cubicBezTo>
                <a:lnTo>
                  <a:pt x="463042" y="523503"/>
                </a:lnTo>
                <a:cubicBezTo>
                  <a:pt x="463042" y="461739"/>
                  <a:pt x="412998" y="411696"/>
                  <a:pt x="351048" y="411696"/>
                </a:cubicBezTo>
                <a:close/>
                <a:moveTo>
                  <a:pt x="865808" y="111621"/>
                </a:moveTo>
                <a:cubicBezTo>
                  <a:pt x="865994" y="111621"/>
                  <a:pt x="866180" y="111807"/>
                  <a:pt x="866180" y="111807"/>
                </a:cubicBezTo>
                <a:lnTo>
                  <a:pt x="866180" y="1020031"/>
                </a:lnTo>
                <a:lnTo>
                  <a:pt x="865808" y="1020403"/>
                </a:lnTo>
                <a:lnTo>
                  <a:pt x="678284" y="1020403"/>
                </a:lnTo>
                <a:lnTo>
                  <a:pt x="677912" y="1020031"/>
                </a:lnTo>
                <a:lnTo>
                  <a:pt x="677912" y="111993"/>
                </a:lnTo>
                <a:lnTo>
                  <a:pt x="677912" y="111807"/>
                </a:lnTo>
                <a:lnTo>
                  <a:pt x="678098" y="111621"/>
                </a:lnTo>
                <a:lnTo>
                  <a:pt x="865808" y="111621"/>
                </a:lnTo>
                <a:moveTo>
                  <a:pt x="865808" y="0"/>
                </a:moveTo>
                <a:lnTo>
                  <a:pt x="677912" y="0"/>
                </a:lnTo>
                <a:cubicBezTo>
                  <a:pt x="616148" y="0"/>
                  <a:pt x="565919" y="50043"/>
                  <a:pt x="565919" y="111993"/>
                </a:cubicBezTo>
                <a:lnTo>
                  <a:pt x="565919" y="1020217"/>
                </a:lnTo>
                <a:cubicBezTo>
                  <a:pt x="565919" y="1081795"/>
                  <a:pt x="616335" y="1132210"/>
                  <a:pt x="677912" y="1132210"/>
                </a:cubicBezTo>
                <a:lnTo>
                  <a:pt x="865622" y="1132210"/>
                </a:lnTo>
                <a:cubicBezTo>
                  <a:pt x="927199" y="1132210"/>
                  <a:pt x="977615" y="1081795"/>
                  <a:pt x="977615" y="1020217"/>
                </a:cubicBezTo>
                <a:lnTo>
                  <a:pt x="977615" y="111993"/>
                </a:lnTo>
                <a:cubicBezTo>
                  <a:pt x="977615" y="50043"/>
                  <a:pt x="927571" y="0"/>
                  <a:pt x="865808" y="0"/>
                </a:cubicBezTo>
                <a:close/>
                <a:moveTo>
                  <a:pt x="1380381" y="729072"/>
                </a:moveTo>
                <a:cubicBezTo>
                  <a:pt x="1380567" y="729072"/>
                  <a:pt x="1380753" y="729258"/>
                  <a:pt x="1380753" y="729258"/>
                </a:cubicBezTo>
                <a:lnTo>
                  <a:pt x="1380753" y="1020031"/>
                </a:lnTo>
                <a:lnTo>
                  <a:pt x="1380381" y="1020403"/>
                </a:lnTo>
                <a:lnTo>
                  <a:pt x="1192858" y="1020403"/>
                </a:lnTo>
                <a:lnTo>
                  <a:pt x="1192485" y="1020031"/>
                </a:lnTo>
                <a:lnTo>
                  <a:pt x="1192485" y="729444"/>
                </a:lnTo>
                <a:lnTo>
                  <a:pt x="1192485" y="729258"/>
                </a:lnTo>
                <a:lnTo>
                  <a:pt x="1192671" y="729072"/>
                </a:lnTo>
                <a:lnTo>
                  <a:pt x="1380381" y="729072"/>
                </a:lnTo>
                <a:moveTo>
                  <a:pt x="1380381" y="617451"/>
                </a:moveTo>
                <a:lnTo>
                  <a:pt x="1192671" y="617451"/>
                </a:lnTo>
                <a:cubicBezTo>
                  <a:pt x="1130908" y="617451"/>
                  <a:pt x="1080678" y="667494"/>
                  <a:pt x="1080678" y="729444"/>
                </a:cubicBezTo>
                <a:lnTo>
                  <a:pt x="1080678" y="1020031"/>
                </a:lnTo>
                <a:cubicBezTo>
                  <a:pt x="1080678" y="1081608"/>
                  <a:pt x="1131094" y="1132024"/>
                  <a:pt x="1192671" y="1132024"/>
                </a:cubicBezTo>
                <a:lnTo>
                  <a:pt x="1380381" y="1132024"/>
                </a:lnTo>
                <a:cubicBezTo>
                  <a:pt x="1441959" y="1132024"/>
                  <a:pt x="1492374" y="1081608"/>
                  <a:pt x="1492374" y="1020031"/>
                </a:cubicBezTo>
                <a:lnTo>
                  <a:pt x="1492374" y="729444"/>
                </a:lnTo>
                <a:cubicBezTo>
                  <a:pt x="1492374" y="667680"/>
                  <a:pt x="1442145" y="617451"/>
                  <a:pt x="1380381" y="617451"/>
                </a:cubicBezTo>
                <a:close/>
                <a:moveTo>
                  <a:pt x="1481956" y="1276201"/>
                </a:moveTo>
                <a:lnTo>
                  <a:pt x="61764" y="1276201"/>
                </a:lnTo>
                <a:cubicBezTo>
                  <a:pt x="27719" y="1276201"/>
                  <a:pt x="0" y="1303920"/>
                  <a:pt x="0" y="1337965"/>
                </a:cubicBezTo>
                <a:cubicBezTo>
                  <a:pt x="0" y="1372009"/>
                  <a:pt x="27719" y="1399729"/>
                  <a:pt x="61764" y="1399729"/>
                </a:cubicBezTo>
                <a:lnTo>
                  <a:pt x="1482142" y="1399729"/>
                </a:lnTo>
                <a:cubicBezTo>
                  <a:pt x="1516187" y="1399729"/>
                  <a:pt x="1543906" y="1372009"/>
                  <a:pt x="1543906" y="1337965"/>
                </a:cubicBezTo>
                <a:cubicBezTo>
                  <a:pt x="1543720" y="1303734"/>
                  <a:pt x="1516187" y="1276201"/>
                  <a:pt x="1481956" y="1276201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rot="0" flipH="0" flipV="0">
            <a:off x="6796185" y="3933508"/>
            <a:ext cx="448392" cy="448388"/>
          </a:xfrm>
          <a:custGeom>
            <a:avLst/>
            <a:gdLst>
              <a:gd name="connsiteX0" fmla="*/ 438553 w 720000"/>
              <a:gd name="connsiteY0" fmla="*/ 189601 h 720000"/>
              <a:gd name="connsiteX1" fmla="*/ 373556 w 720000"/>
              <a:gd name="connsiteY1" fmla="*/ 216451 h 720000"/>
              <a:gd name="connsiteX2" fmla="*/ 232180 w 720000"/>
              <a:gd name="connsiteY2" fmla="*/ 357827 h 720000"/>
              <a:gd name="connsiteX3" fmla="*/ 191861 w 720000"/>
              <a:gd name="connsiteY3" fmla="*/ 528226 h 720000"/>
              <a:gd name="connsiteX4" fmla="*/ 362260 w 720000"/>
              <a:gd name="connsiteY4" fmla="*/ 487907 h 720000"/>
              <a:gd name="connsiteX5" fmla="*/ 503636 w 720000"/>
              <a:gd name="connsiteY5" fmla="*/ 346444 h 720000"/>
              <a:gd name="connsiteX6" fmla="*/ 503636 w 720000"/>
              <a:gd name="connsiteY6" fmla="*/ 216365 h 720000"/>
              <a:gd name="connsiteX7" fmla="*/ 438553 w 720000"/>
              <a:gd name="connsiteY7" fmla="*/ 189601 h 720000"/>
              <a:gd name="connsiteX8" fmla="*/ 438553 w 720000"/>
              <a:gd name="connsiteY8" fmla="*/ 141636 h 720000"/>
              <a:gd name="connsiteX9" fmla="*/ 537524 w 720000"/>
              <a:gd name="connsiteY9" fmla="*/ 182476 h 720000"/>
              <a:gd name="connsiteX10" fmla="*/ 537524 w 720000"/>
              <a:gd name="connsiteY10" fmla="*/ 380420 h 720000"/>
              <a:gd name="connsiteX11" fmla="*/ 396149 w 720000"/>
              <a:gd name="connsiteY11" fmla="*/ 521796 h 720000"/>
              <a:gd name="connsiteX12" fmla="*/ 141637 w 720000"/>
              <a:gd name="connsiteY12" fmla="*/ 578364 h 720000"/>
              <a:gd name="connsiteX13" fmla="*/ 198205 w 720000"/>
              <a:gd name="connsiteY13" fmla="*/ 323852 h 720000"/>
              <a:gd name="connsiteX14" fmla="*/ 339581 w 720000"/>
              <a:gd name="connsiteY14" fmla="*/ 182476 h 720000"/>
              <a:gd name="connsiteX15" fmla="*/ 438553 w 720000"/>
              <a:gd name="connsiteY15" fmla="*/ 141636 h 720000"/>
              <a:gd name="connsiteX16" fmla="*/ 120000 w 720000"/>
              <a:gd name="connsiteY16" fmla="*/ 47965 h 720000"/>
              <a:gd name="connsiteX17" fmla="*/ 47965 w 720000"/>
              <a:gd name="connsiteY17" fmla="*/ 120000 h 720000"/>
              <a:gd name="connsiteX18" fmla="*/ 47965 w 720000"/>
              <a:gd name="connsiteY18" fmla="*/ 600000 h 720000"/>
              <a:gd name="connsiteX19" fmla="*/ 120000 w 720000"/>
              <a:gd name="connsiteY19" fmla="*/ 672035 h 720000"/>
              <a:gd name="connsiteX20" fmla="*/ 600000 w 720000"/>
              <a:gd name="connsiteY20" fmla="*/ 672035 h 720000"/>
              <a:gd name="connsiteX21" fmla="*/ 672035 w 720000"/>
              <a:gd name="connsiteY21" fmla="*/ 600000 h 720000"/>
              <a:gd name="connsiteX22" fmla="*/ 672035 w 720000"/>
              <a:gd name="connsiteY22" fmla="*/ 120000 h 720000"/>
              <a:gd name="connsiteX23" fmla="*/ 600000 w 720000"/>
              <a:gd name="connsiteY23" fmla="*/ 47965 h 720000"/>
              <a:gd name="connsiteX24" fmla="*/ 120000 w 720000"/>
              <a:gd name="connsiteY24" fmla="*/ 0 h 720000"/>
              <a:gd name="connsiteX25" fmla="*/ 600000 w 720000"/>
              <a:gd name="connsiteY25" fmla="*/ 0 h 720000"/>
              <a:gd name="connsiteX26" fmla="*/ 720000 w 720000"/>
              <a:gd name="connsiteY26" fmla="*/ 120000 h 720000"/>
              <a:gd name="connsiteX27" fmla="*/ 720000 w 720000"/>
              <a:gd name="connsiteY27" fmla="*/ 600000 h 720000"/>
              <a:gd name="connsiteX28" fmla="*/ 600000 w 720000"/>
              <a:gd name="connsiteY28" fmla="*/ 720000 h 720000"/>
              <a:gd name="connsiteX29" fmla="*/ 120000 w 720000"/>
              <a:gd name="connsiteY29" fmla="*/ 720000 h 720000"/>
              <a:gd name="connsiteX30" fmla="*/ 0 w 720000"/>
              <a:gd name="connsiteY30" fmla="*/ 600000 h 720000"/>
              <a:gd name="connsiteX31" fmla="*/ 0 w 720000"/>
              <a:gd name="connsiteY31" fmla="*/ 120000 h 720000"/>
              <a:gd name="connsiteX32" fmla="*/ 120000 w 720000"/>
              <a:gd name="connsiteY32" fmla="*/ 0 h 720000"/>
            </a:gdLst>
            <a:rect l="l" t="t" r="r" b="b"/>
            <a:pathLst>
              <a:path w="720000" h="720000">
                <a:moveTo>
                  <a:pt x="438553" y="189601"/>
                </a:moveTo>
                <a:cubicBezTo>
                  <a:pt x="413875" y="189601"/>
                  <a:pt x="390761" y="199073"/>
                  <a:pt x="373556" y="216451"/>
                </a:cubicBezTo>
                <a:lnTo>
                  <a:pt x="232180" y="357827"/>
                </a:lnTo>
                <a:cubicBezTo>
                  <a:pt x="212456" y="377465"/>
                  <a:pt x="197336" y="453584"/>
                  <a:pt x="191861" y="528226"/>
                </a:cubicBezTo>
                <a:cubicBezTo>
                  <a:pt x="266503" y="522665"/>
                  <a:pt x="342622" y="507545"/>
                  <a:pt x="362260" y="487907"/>
                </a:cubicBezTo>
                <a:lnTo>
                  <a:pt x="503636" y="346444"/>
                </a:lnTo>
                <a:cubicBezTo>
                  <a:pt x="539523" y="310557"/>
                  <a:pt x="539523" y="252252"/>
                  <a:pt x="503636" y="216365"/>
                </a:cubicBezTo>
                <a:cubicBezTo>
                  <a:pt x="486344" y="199073"/>
                  <a:pt x="463230" y="189601"/>
                  <a:pt x="438553" y="189601"/>
                </a:cubicBezTo>
                <a:close/>
                <a:moveTo>
                  <a:pt x="438553" y="141636"/>
                </a:moveTo>
                <a:cubicBezTo>
                  <a:pt x="474440" y="141636"/>
                  <a:pt x="510327" y="155191"/>
                  <a:pt x="537524" y="182476"/>
                </a:cubicBezTo>
                <a:cubicBezTo>
                  <a:pt x="592007" y="236872"/>
                  <a:pt x="592007" y="325938"/>
                  <a:pt x="537524" y="380420"/>
                </a:cubicBezTo>
                <a:lnTo>
                  <a:pt x="396149" y="521796"/>
                </a:lnTo>
                <a:cubicBezTo>
                  <a:pt x="341753" y="576278"/>
                  <a:pt x="141637" y="578364"/>
                  <a:pt x="141637" y="578364"/>
                </a:cubicBezTo>
                <a:cubicBezTo>
                  <a:pt x="141637" y="578364"/>
                  <a:pt x="143723" y="378334"/>
                  <a:pt x="198205" y="323852"/>
                </a:cubicBezTo>
                <a:lnTo>
                  <a:pt x="339581" y="182476"/>
                </a:lnTo>
                <a:cubicBezTo>
                  <a:pt x="366778" y="155278"/>
                  <a:pt x="402666" y="141636"/>
                  <a:pt x="438553" y="141636"/>
                </a:cubicBezTo>
                <a:close/>
                <a:moveTo>
                  <a:pt x="120000" y="47965"/>
                </a:moveTo>
                <a:cubicBezTo>
                  <a:pt x="80290" y="47965"/>
                  <a:pt x="47965" y="80290"/>
                  <a:pt x="47965" y="120000"/>
                </a:cubicBezTo>
                <a:lnTo>
                  <a:pt x="47965" y="600000"/>
                </a:lnTo>
                <a:cubicBezTo>
                  <a:pt x="47965" y="639711"/>
                  <a:pt x="80290" y="672035"/>
                  <a:pt x="120000" y="672035"/>
                </a:cubicBezTo>
                <a:lnTo>
                  <a:pt x="600000" y="672035"/>
                </a:lnTo>
                <a:cubicBezTo>
                  <a:pt x="639711" y="672035"/>
                  <a:pt x="672035" y="639711"/>
                  <a:pt x="672035" y="600000"/>
                </a:cubicBezTo>
                <a:lnTo>
                  <a:pt x="672035" y="120000"/>
                </a:lnTo>
                <a:cubicBezTo>
                  <a:pt x="672035" y="80290"/>
                  <a:pt x="639711" y="47965"/>
                  <a:pt x="600000" y="47965"/>
                </a:cubicBezTo>
                <a:close/>
                <a:moveTo>
                  <a:pt x="120000" y="0"/>
                </a:moveTo>
                <a:lnTo>
                  <a:pt x="600000" y="0"/>
                </a:lnTo>
                <a:cubicBezTo>
                  <a:pt x="666040" y="0"/>
                  <a:pt x="720000" y="54048"/>
                  <a:pt x="720000" y="120000"/>
                </a:cubicBezTo>
                <a:lnTo>
                  <a:pt x="720000" y="600000"/>
                </a:lnTo>
                <a:cubicBezTo>
                  <a:pt x="720000" y="666039"/>
                  <a:pt x="666040" y="720000"/>
                  <a:pt x="600000" y="720000"/>
                </a:cubicBezTo>
                <a:lnTo>
                  <a:pt x="120000" y="720000"/>
                </a:lnTo>
                <a:cubicBezTo>
                  <a:pt x="53961" y="720000"/>
                  <a:pt x="0" y="666039"/>
                  <a:pt x="0" y="600000"/>
                </a:cubicBezTo>
                <a:lnTo>
                  <a:pt x="0" y="120000"/>
                </a:lnTo>
                <a:cubicBezTo>
                  <a:pt x="0" y="53961"/>
                  <a:pt x="53961" y="0"/>
                  <a:pt x="120000" y="0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rot="0" flipH="0" flipV="0">
            <a:off x="660400" y="2253346"/>
            <a:ext cx="3227241" cy="32991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r">
              <a:lnSpc>
                <a:spcPct val="15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用户留存成为新核心指标</a:t>
            </a: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 rot="0" flipH="0" flipV="0">
            <a:off x="660400" y="2615183"/>
            <a:ext cx="3227241" cy="98616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r">
              <a:lnSpc>
                <a:spcPct val="150000"/>
              </a:lnSpc>
            </a:pPr>
            <a:r>
              <a:rPr kumimoji="1" lang="en-US" altLang="zh-CN" sz="1299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行业共识正从“拉新数量”转向“留存质量”，高留存用户贡献80%以上的长期收益，促使企业重构运营重心。</a:t>
            </a: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 rot="0" flipH="0" flipV="0">
            <a:off x="8291658" y="2253345"/>
            <a:ext cx="3227241" cy="38778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数据资产积累带来长期优势</a:t>
            </a: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 rot="0" flipH="0" flipV="0">
            <a:off x="8291658" y="2592032"/>
            <a:ext cx="3227241" cy="98937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299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通过用户行为埋点、标签体系与CDP（客户数据平台）建设，企业可沉淀高价值数据资产，驱动个性化推荐与精准营销。</a:t>
            </a: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 rot="0" flipH="0" flipV="0">
            <a:off x="660400" y="3834166"/>
            <a:ext cx="3227241" cy="32991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r">
              <a:lnSpc>
                <a:spcPct val="15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私域流量价值凸显</a:t>
            </a: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 rot="0" flipH="0" flipV="0">
            <a:off x="660400" y="4153883"/>
            <a:ext cx="3227241" cy="98616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r">
              <a:lnSpc>
                <a:spcPct val="150000"/>
              </a:lnSpc>
            </a:pPr>
            <a:r>
              <a:rPr kumimoji="1" lang="en-US" altLang="zh-CN" sz="1299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微信生态、社群、APP内消息等私域触点可实现低成本反复触达，显著提升用户复访与复购频次，形成可持续运营闭环。</a:t>
            </a: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 rot="0" flipH="0" flipV="0">
            <a:off x="8291658" y="3805229"/>
            <a:ext cx="3227241" cy="38778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监管与平台政策倒逼变革</a:t>
            </a: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 rot="0" flipH="0" flipV="0">
            <a:off x="8291658" y="4153883"/>
            <a:ext cx="3227241" cy="98937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299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iOS隐私政策（如ATT框架）、第三方Cookie淘汰等外部环境变化，削弱传统买量依赖，迫使企业转向以用户为中心的合规增长路径。</a:t>
            </a:r>
            <a:endParaRPr kumimoji="1" lang="zh-CN" altLang="en-US"/>
          </a:p>
        </p:txBody>
      </p:sp>
      <p:sp>
        <p:nvSpPr>
          <p:cNvPr id="19" name="标题占位符 1"/>
          <p:cNvSpPr txBox="1"/>
          <p:nvPr/>
        </p:nvSpPr>
        <p:spPr>
          <a:xfrm rot="0" flipH="0" flipV="0">
            <a:off x="867148" y="96401"/>
            <a:ext cx="9000000" cy="450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2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转型为用户资产经营的内在驱动力</a:t>
            </a:r>
            <a:endParaRPr kumimoji="1" lang="zh-CN" altLang="en-US"/>
          </a:p>
        </p:txBody>
      </p:sp>
      <p:sp>
        <p:nvSpPr>
          <p:cNvPr id="20" name="流程图: 接点 6"/>
          <p:cNvSpPr txBox="1"/>
          <p:nvPr/>
        </p:nvSpPr>
        <p:spPr>
          <a:xfrm rot="0" flipH="0" flipV="0">
            <a:off x="393773" y="96401"/>
            <a:ext cx="432000" cy="432000"/>
          </a:xfrm>
          <a:prstGeom prst="flowChartConnector">
            <a:avLst/>
          </a:prstGeom>
          <a:solidFill>
            <a:schemeClr val="accent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1" name="流程图: 接点 7"/>
          <p:cNvSpPr txBox="1"/>
          <p:nvPr/>
        </p:nvSpPr>
        <p:spPr>
          <a:xfrm rot="0" flipH="0" flipV="0">
            <a:off x="128958" y="96401"/>
            <a:ext cx="432000" cy="432000"/>
          </a:xfrm>
          <a:prstGeom prst="flowChartConnector">
            <a:avLst/>
          </a:prstGeom>
          <a:noFill/>
          <a:ln w="1905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0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1"/>
          </a:gra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矩形: 圆顶角 16"/>
          <p:cNvSpPr txBox="1"/>
          <p:nvPr/>
        </p:nvSpPr>
        <p:spPr>
          <a:xfrm rot="13440867" flipH="0" flipV="0">
            <a:off x="8919466" y="996661"/>
            <a:ext cx="3438744" cy="8736277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2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矩形: 圆顶角 17"/>
          <p:cNvSpPr txBox="1"/>
          <p:nvPr/>
        </p:nvSpPr>
        <p:spPr>
          <a:xfrm rot="13440867" flipH="0" flipV="0">
            <a:off x="9606959" y="2442862"/>
            <a:ext cx="1776211" cy="6427234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2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矩形: 圆顶角 19"/>
          <p:cNvSpPr txBox="1"/>
          <p:nvPr/>
        </p:nvSpPr>
        <p:spPr>
          <a:xfrm rot="2759133" flipH="1" flipV="0">
            <a:off x="-896084" y="-1461258"/>
            <a:ext cx="4229853" cy="8789548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1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矩形: 圆顶角 20"/>
          <p:cNvSpPr txBox="1"/>
          <p:nvPr/>
        </p:nvSpPr>
        <p:spPr>
          <a:xfrm rot="2759133" flipH="1" flipV="0">
            <a:off x="135223" y="-320314"/>
            <a:ext cx="2184842" cy="6466425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1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矩形: 圆顶角 1"/>
          <p:cNvSpPr txBox="1"/>
          <p:nvPr/>
        </p:nvSpPr>
        <p:spPr>
          <a:xfrm rot="2759133" flipH="1" flipV="0">
            <a:off x="-6941" y="3694190"/>
            <a:ext cx="2220606" cy="4614374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2">
                <a:lumMod val="60000"/>
                <a:lumOff val="4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矩形: 圆顶角 2"/>
          <p:cNvSpPr txBox="1"/>
          <p:nvPr/>
        </p:nvSpPr>
        <p:spPr>
          <a:xfrm rot="2759133" flipH="1" flipV="0">
            <a:off x="534479" y="4293167"/>
            <a:ext cx="1147007" cy="3394771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2">
                <a:lumMod val="60000"/>
                <a:lumOff val="40000"/>
                <a:alpha val="9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矩形: 圆顶角 4"/>
          <p:cNvSpPr txBox="1"/>
          <p:nvPr/>
        </p:nvSpPr>
        <p:spPr>
          <a:xfrm rot="13440867" flipH="0" flipV="0">
            <a:off x="10540353" y="-1159021"/>
            <a:ext cx="2220606" cy="5641545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1">
                <a:lumMod val="60000"/>
                <a:lumOff val="40000"/>
                <a:alpha val="10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矩形: 圆顶角 5"/>
          <p:cNvSpPr txBox="1"/>
          <p:nvPr/>
        </p:nvSpPr>
        <p:spPr>
          <a:xfrm rot="13440867" flipH="0" flipV="0">
            <a:off x="10984309" y="-225121"/>
            <a:ext cx="1147007" cy="4150456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1">
                <a:lumMod val="60000"/>
                <a:lumOff val="40000"/>
                <a:alpha val="10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矩形: 圆角 7"/>
          <p:cNvSpPr txBox="1"/>
          <p:nvPr/>
        </p:nvSpPr>
        <p:spPr>
          <a:xfrm rot="0" flipH="0" flipV="0">
            <a:off x="2315598" y="1727200"/>
            <a:ext cx="7560805" cy="4275951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爱设计-4"/>
          <p:cNvSpPr txBox="1"/>
          <p:nvPr/>
        </p:nvSpPr>
        <p:spPr>
          <a:xfrm rot="0" flipH="0" flipV="0">
            <a:off x="4942404" y="742847"/>
            <a:ext cx="2307193" cy="329143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b"/>
          <a:lstStyle/>
          <a:p>
            <a:pPr algn="ctr">
              <a:lnSpc>
                <a:spcPct val="110000"/>
              </a:lnSpc>
            </a:pPr>
            <a:r>
              <a:rPr kumimoji="1" lang="en-US" altLang="zh-CN" sz="115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02</a:t>
            </a:r>
            <a:endParaRPr kumimoji="1" lang="zh-CN" altLang="en-US"/>
          </a:p>
        </p:txBody>
      </p:sp>
      <p:sp>
        <p:nvSpPr>
          <p:cNvPr id="13" name="矩形 8"/>
          <p:cNvSpPr txBox="1"/>
          <p:nvPr/>
        </p:nvSpPr>
        <p:spPr>
          <a:xfrm rot="0" flipH="0" flipV="0">
            <a:off x="3224356" y="3789344"/>
            <a:ext cx="5743288" cy="194450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10000"/>
              </a:lnSpc>
            </a:pPr>
            <a:r>
              <a:rPr kumimoji="1" lang="en-US" altLang="zh-CN" sz="3222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用户资产的核心价值与衡量体系</a:t>
            </a:r>
            <a:endParaRPr kumimoji="1" lang="zh-CN" altLang="en-US"/>
          </a:p>
        </p:txBody>
      </p:sp>
    </p:spTree>
  </p:cSld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2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 w="12700" cap="sq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0" flipH="0" flipV="0">
            <a:off x="-28270" y="1550694"/>
            <a:ext cx="947009" cy="947009"/>
          </a:xfrm>
          <a:prstGeom prst="ellipse">
            <a:avLst/>
          </a:prstGeom>
          <a:gradFill>
            <a:gsLst>
              <a:gs pos="0">
                <a:schemeClr val="accent1">
                  <a:alpha val="70000"/>
                </a:schemeClr>
              </a:gs>
              <a:gs pos="100000">
                <a:schemeClr val="bg1"/>
              </a:gs>
            </a:gsLst>
            <a:lin ang="540000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0" flipH="0" flipV="0">
            <a:off x="6565282" y="2832119"/>
            <a:ext cx="6849849" cy="6849849"/>
          </a:xfrm>
          <a:prstGeom prst="ellipse">
            <a:avLst/>
          </a:prstGeom>
          <a:gradFill>
            <a:gsLst>
              <a:gs pos="0">
                <a:schemeClr val="accent1">
                  <a:alpha val="70000"/>
                </a:schemeClr>
              </a:gs>
              <a:gs pos="100000">
                <a:schemeClr val="bg1"/>
              </a:gs>
            </a:gsLst>
            <a:lin ang="540000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rot="0" flipH="0" flipV="0">
            <a:off x="660402" y="2158358"/>
            <a:ext cx="3464655" cy="2976612"/>
          </a:xfrm>
          <a:prstGeom prst="roundRect">
            <a:avLst>
              <a:gd name="adj" fmla="val 10915"/>
            </a:avLst>
          </a:prstGeom>
          <a:solidFill>
            <a:schemeClr val="accent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rot="0" flipH="0" flipV="0">
            <a:off x="660402" y="2045214"/>
            <a:ext cx="3464655" cy="2976612"/>
          </a:xfrm>
          <a:prstGeom prst="roundRect">
            <a:avLst>
              <a:gd name="adj" fmla="val 10915"/>
            </a:avLst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bg1"/>
              </a:gs>
            </a:gsLst>
            <a:lin ang="5400000" scaled="0"/>
          </a:gradFill>
          <a:ln w="1905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rot="0" flipH="0" flipV="0">
            <a:off x="918739" y="3308324"/>
            <a:ext cx="2947981" cy="152496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332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用户资产是指企业在全生命周期内可触达、可运营、可变现的用户关系集合，不仅包括注册用户数，更涵盖其行为数据、互动深度与商业价值，区别于传统流量思维中的“一次性曝光”。</a:t>
            </a: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rot="0" flipH="0" flipV="0">
            <a:off x="966538" y="2404684"/>
            <a:ext cx="2852382" cy="790496"/>
          </a:xfrm>
          <a:prstGeom prst="roundRect">
            <a:avLst/>
          </a:prstGeom>
          <a:solidFill>
            <a:schemeClr val="accent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 rot="0" flipH="0" flipV="0">
            <a:off x="1071155" y="2451300"/>
            <a:ext cx="2621282" cy="67376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用户资产的定义与边界</a:t>
            </a: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rot="0" flipH="0" flipV="0">
            <a:off x="4358913" y="2158358"/>
            <a:ext cx="3464655" cy="2976612"/>
          </a:xfrm>
          <a:prstGeom prst="roundRect">
            <a:avLst>
              <a:gd name="adj" fmla="val 10915"/>
            </a:avLst>
          </a:prstGeom>
          <a:solidFill>
            <a:schemeClr val="accent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rot="0" flipH="0" flipV="0">
            <a:off x="4358913" y="2045214"/>
            <a:ext cx="3464655" cy="2976612"/>
          </a:xfrm>
          <a:prstGeom prst="roundRect">
            <a:avLst>
              <a:gd name="adj" fmla="val 10915"/>
            </a:avLst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bg1"/>
              </a:gs>
            </a:gsLst>
            <a:lin ang="5400000" scaled="0"/>
          </a:gradFill>
          <a:ln w="1905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 rot="0" flipH="0" flipV="0">
            <a:off x="4617250" y="3308324"/>
            <a:ext cx="2947981" cy="152496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332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用户资产由数量（规模）、质量（活跃度与忠诚度）和价值（LTV、复购率等）三个维度构成，三者共同决定企业长期增长潜力，缺一不可。</a:t>
            </a: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 rot="0" flipH="0" flipV="0">
            <a:off x="4665049" y="2404684"/>
            <a:ext cx="2852382" cy="790496"/>
          </a:xfrm>
          <a:prstGeom prst="roundRect">
            <a:avLst/>
          </a:prstGeom>
          <a:solidFill>
            <a:schemeClr val="accent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 rot="0" flipH="0" flipV="0">
            <a:off x="4769666" y="2451300"/>
            <a:ext cx="2621282" cy="67376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用户资产的三大核心维度</a:t>
            </a: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 rot="0" flipH="0" flipV="0">
            <a:off x="8057424" y="2158358"/>
            <a:ext cx="3464655" cy="2976612"/>
          </a:xfrm>
          <a:prstGeom prst="roundRect">
            <a:avLst>
              <a:gd name="adj" fmla="val 10915"/>
            </a:avLst>
          </a:prstGeom>
          <a:solidFill>
            <a:schemeClr val="accent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 rot="0" flipH="0" flipV="0">
            <a:off x="8057424" y="2045214"/>
            <a:ext cx="3464655" cy="2976612"/>
          </a:xfrm>
          <a:prstGeom prst="roundRect">
            <a:avLst>
              <a:gd name="adj" fmla="val 10915"/>
            </a:avLst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bg1"/>
              </a:gs>
            </a:gsLst>
            <a:lin ang="5400000" scaled="0"/>
          </a:gradFill>
          <a:ln w="1905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 rot="0" flipH="0" flipV="0">
            <a:off x="8315761" y="3308324"/>
            <a:ext cx="2947981" cy="152496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332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买量时代关注单次转化成本（CPC/CPA），而用户资产经营强调留存与复用，要求企业将用户视为可反复激活的“数字资产”，而非一次性消耗品。</a:t>
            </a: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 rot="0" flipH="0" flipV="0">
            <a:off x="8363560" y="2404684"/>
            <a:ext cx="2852382" cy="790496"/>
          </a:xfrm>
          <a:prstGeom prst="roundRect">
            <a:avLst/>
          </a:prstGeom>
          <a:solidFill>
            <a:schemeClr val="accent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 rot="0" flipH="0" flipV="0">
            <a:off x="8468177" y="2451300"/>
            <a:ext cx="2621282" cy="67376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从流量到资产的认知跃迁</a:t>
            </a:r>
            <a:endParaRPr kumimoji="1" lang="zh-CN" altLang="en-US"/>
          </a:p>
        </p:txBody>
      </p:sp>
      <p:grpSp>
        <p:nvGrpSpPr>
          <p:cNvPr id="20" name=""/>
          <p:cNvGrpSpPr/>
          <p:nvPr/>
        </p:nvGrpSpPr>
        <p:grpSpPr>
          <a:xfrm>
            <a:off x="1071155" y="1804220"/>
            <a:ext cx="177421" cy="524412"/>
            <a:chOff x="1071155" y="1804220"/>
            <a:chExt cx="177421" cy="524412"/>
          </a:xfrm>
        </p:grpSpPr>
        <p:sp>
          <p:nvSpPr>
            <p:cNvPr id="21" name="标题 1"/>
            <p:cNvSpPr txBox="1"/>
            <p:nvPr/>
          </p:nvSpPr>
          <p:spPr>
            <a:xfrm rot="0" flipH="0" flipV="0">
              <a:off x="1071155" y="2151211"/>
              <a:ext cx="177421" cy="177421"/>
            </a:xfrm>
            <a:prstGeom prst="ellipse">
              <a:avLst/>
            </a:prstGeom>
            <a:solidFill>
              <a:schemeClr val="bg1"/>
            </a:solidFill>
            <a:ln w="19050" cap="sq">
              <a:solidFill>
                <a:schemeClr val="accent1"/>
              </a:solidFill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22" name="标题 1"/>
            <p:cNvSpPr txBox="1"/>
            <p:nvPr/>
          </p:nvSpPr>
          <p:spPr>
            <a:xfrm rot="0" flipH="0" flipV="0">
              <a:off x="1071156" y="1804220"/>
              <a:ext cx="155554" cy="439959"/>
            </a:xfrm>
            <a:prstGeom prst="arc">
              <a:avLst>
                <a:gd name="adj1" fmla="val 10310448"/>
                <a:gd name="adj2" fmla="val 6425151"/>
              </a:avLst>
            </a:prstGeom>
            <a:noFill/>
            <a:ln w="31750" cap="sq">
              <a:solidFill>
                <a:schemeClr val="accent1"/>
              </a:solidFill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</p:grpSp>
      <p:grpSp>
        <p:nvGrpSpPr>
          <p:cNvPr id="23" name=""/>
          <p:cNvGrpSpPr/>
          <p:nvPr/>
        </p:nvGrpSpPr>
        <p:grpSpPr>
          <a:xfrm>
            <a:off x="3536882" y="1804220"/>
            <a:ext cx="177421" cy="524412"/>
            <a:chOff x="3536882" y="1804220"/>
            <a:chExt cx="177421" cy="524412"/>
          </a:xfrm>
        </p:grpSpPr>
        <p:sp>
          <p:nvSpPr>
            <p:cNvPr id="24" name="标题 1"/>
            <p:cNvSpPr txBox="1"/>
            <p:nvPr/>
          </p:nvSpPr>
          <p:spPr>
            <a:xfrm rot="0" flipH="0" flipV="0">
              <a:off x="3536882" y="2151211"/>
              <a:ext cx="177421" cy="177421"/>
            </a:xfrm>
            <a:prstGeom prst="ellipse">
              <a:avLst/>
            </a:prstGeom>
            <a:solidFill>
              <a:schemeClr val="bg1"/>
            </a:solidFill>
            <a:ln w="19050" cap="sq">
              <a:solidFill>
                <a:schemeClr val="accent1"/>
              </a:solidFill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25" name="标题 1"/>
            <p:cNvSpPr txBox="1"/>
            <p:nvPr/>
          </p:nvSpPr>
          <p:spPr>
            <a:xfrm rot="0" flipH="0" flipV="0">
              <a:off x="3536883" y="1804220"/>
              <a:ext cx="155554" cy="439959"/>
            </a:xfrm>
            <a:prstGeom prst="arc">
              <a:avLst>
                <a:gd name="adj1" fmla="val 10310448"/>
                <a:gd name="adj2" fmla="val 6425151"/>
              </a:avLst>
            </a:prstGeom>
            <a:noFill/>
            <a:ln w="31750" cap="sq">
              <a:solidFill>
                <a:schemeClr val="accent1"/>
              </a:solidFill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</p:grpSp>
      <p:grpSp>
        <p:nvGrpSpPr>
          <p:cNvPr id="26" name=""/>
          <p:cNvGrpSpPr/>
          <p:nvPr/>
        </p:nvGrpSpPr>
        <p:grpSpPr>
          <a:xfrm>
            <a:off x="4769666" y="1804220"/>
            <a:ext cx="177421" cy="524412"/>
            <a:chOff x="4769666" y="1804220"/>
            <a:chExt cx="177421" cy="524412"/>
          </a:xfrm>
        </p:grpSpPr>
        <p:sp>
          <p:nvSpPr>
            <p:cNvPr id="27" name="标题 1"/>
            <p:cNvSpPr txBox="1"/>
            <p:nvPr/>
          </p:nvSpPr>
          <p:spPr>
            <a:xfrm rot="0" flipH="0" flipV="0">
              <a:off x="4769666" y="2151211"/>
              <a:ext cx="177421" cy="177421"/>
            </a:xfrm>
            <a:prstGeom prst="ellipse">
              <a:avLst/>
            </a:prstGeom>
            <a:solidFill>
              <a:schemeClr val="bg1"/>
            </a:solidFill>
            <a:ln w="19050" cap="sq">
              <a:solidFill>
                <a:schemeClr val="accent1"/>
              </a:solidFill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28" name="标题 1"/>
            <p:cNvSpPr txBox="1"/>
            <p:nvPr/>
          </p:nvSpPr>
          <p:spPr>
            <a:xfrm rot="0" flipH="0" flipV="0">
              <a:off x="4769667" y="1804220"/>
              <a:ext cx="155554" cy="439959"/>
            </a:xfrm>
            <a:prstGeom prst="arc">
              <a:avLst>
                <a:gd name="adj1" fmla="val 10310448"/>
                <a:gd name="adj2" fmla="val 6425151"/>
              </a:avLst>
            </a:prstGeom>
            <a:noFill/>
            <a:ln w="31750" cap="sq">
              <a:solidFill>
                <a:schemeClr val="accent1"/>
              </a:solidFill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</p:grpSp>
      <p:grpSp>
        <p:nvGrpSpPr>
          <p:cNvPr id="29" name=""/>
          <p:cNvGrpSpPr/>
          <p:nvPr/>
        </p:nvGrpSpPr>
        <p:grpSpPr>
          <a:xfrm>
            <a:off x="7235393" y="1804220"/>
            <a:ext cx="177421" cy="524412"/>
            <a:chOff x="7235393" y="1804220"/>
            <a:chExt cx="177421" cy="524412"/>
          </a:xfrm>
        </p:grpSpPr>
        <p:sp>
          <p:nvSpPr>
            <p:cNvPr id="30" name="标题 1"/>
            <p:cNvSpPr txBox="1"/>
            <p:nvPr/>
          </p:nvSpPr>
          <p:spPr>
            <a:xfrm rot="0" flipH="0" flipV="0">
              <a:off x="7235393" y="2151211"/>
              <a:ext cx="177421" cy="177421"/>
            </a:xfrm>
            <a:prstGeom prst="ellipse">
              <a:avLst/>
            </a:prstGeom>
            <a:solidFill>
              <a:schemeClr val="bg1"/>
            </a:solidFill>
            <a:ln w="19050" cap="sq">
              <a:solidFill>
                <a:schemeClr val="accent1"/>
              </a:solidFill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31" name="标题 1"/>
            <p:cNvSpPr txBox="1"/>
            <p:nvPr/>
          </p:nvSpPr>
          <p:spPr>
            <a:xfrm rot="0" flipH="0" flipV="0">
              <a:off x="7235394" y="1804220"/>
              <a:ext cx="155554" cy="439959"/>
            </a:xfrm>
            <a:prstGeom prst="arc">
              <a:avLst>
                <a:gd name="adj1" fmla="val 10310448"/>
                <a:gd name="adj2" fmla="val 6425151"/>
              </a:avLst>
            </a:prstGeom>
            <a:noFill/>
            <a:ln w="31750" cap="sq">
              <a:solidFill>
                <a:schemeClr val="accent1"/>
              </a:solidFill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</p:grpSp>
      <p:grpSp>
        <p:nvGrpSpPr>
          <p:cNvPr id="32" name=""/>
          <p:cNvGrpSpPr/>
          <p:nvPr/>
        </p:nvGrpSpPr>
        <p:grpSpPr>
          <a:xfrm>
            <a:off x="8468177" y="1804220"/>
            <a:ext cx="177421" cy="524412"/>
            <a:chOff x="8468177" y="1804220"/>
            <a:chExt cx="177421" cy="524412"/>
          </a:xfrm>
        </p:grpSpPr>
        <p:sp>
          <p:nvSpPr>
            <p:cNvPr id="33" name="标题 1"/>
            <p:cNvSpPr txBox="1"/>
            <p:nvPr/>
          </p:nvSpPr>
          <p:spPr>
            <a:xfrm rot="0" flipH="0" flipV="0">
              <a:off x="8468177" y="2151211"/>
              <a:ext cx="177421" cy="177421"/>
            </a:xfrm>
            <a:prstGeom prst="ellipse">
              <a:avLst/>
            </a:prstGeom>
            <a:solidFill>
              <a:schemeClr val="bg1"/>
            </a:solidFill>
            <a:ln w="19050" cap="sq">
              <a:solidFill>
                <a:schemeClr val="accent1"/>
              </a:solidFill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34" name="标题 1"/>
            <p:cNvSpPr txBox="1"/>
            <p:nvPr/>
          </p:nvSpPr>
          <p:spPr>
            <a:xfrm rot="0" flipH="0" flipV="0">
              <a:off x="8468178" y="1804220"/>
              <a:ext cx="155554" cy="439959"/>
            </a:xfrm>
            <a:prstGeom prst="arc">
              <a:avLst>
                <a:gd name="adj1" fmla="val 10310448"/>
                <a:gd name="adj2" fmla="val 6425151"/>
              </a:avLst>
            </a:prstGeom>
            <a:noFill/>
            <a:ln w="31750" cap="sq">
              <a:solidFill>
                <a:schemeClr val="accent1"/>
              </a:solidFill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</p:grpSp>
      <p:grpSp>
        <p:nvGrpSpPr>
          <p:cNvPr id="35" name=""/>
          <p:cNvGrpSpPr/>
          <p:nvPr/>
        </p:nvGrpSpPr>
        <p:grpSpPr>
          <a:xfrm>
            <a:off x="10933904" y="1804220"/>
            <a:ext cx="177421" cy="524412"/>
            <a:chOff x="10933904" y="1804220"/>
            <a:chExt cx="177421" cy="524412"/>
          </a:xfrm>
        </p:grpSpPr>
        <p:sp>
          <p:nvSpPr>
            <p:cNvPr id="36" name="标题 1"/>
            <p:cNvSpPr txBox="1"/>
            <p:nvPr/>
          </p:nvSpPr>
          <p:spPr>
            <a:xfrm rot="0" flipH="0" flipV="0">
              <a:off x="10933904" y="2151211"/>
              <a:ext cx="177421" cy="177421"/>
            </a:xfrm>
            <a:prstGeom prst="ellipse">
              <a:avLst/>
            </a:prstGeom>
            <a:solidFill>
              <a:schemeClr val="bg1"/>
            </a:solidFill>
            <a:ln w="19050" cap="sq">
              <a:solidFill>
                <a:schemeClr val="accent1"/>
              </a:solidFill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37" name="标题 1"/>
            <p:cNvSpPr txBox="1"/>
            <p:nvPr/>
          </p:nvSpPr>
          <p:spPr>
            <a:xfrm rot="0" flipH="0" flipV="0">
              <a:off x="10933905" y="1804220"/>
              <a:ext cx="155554" cy="439959"/>
            </a:xfrm>
            <a:prstGeom prst="arc">
              <a:avLst>
                <a:gd name="adj1" fmla="val 10310448"/>
                <a:gd name="adj2" fmla="val 6425151"/>
              </a:avLst>
            </a:prstGeom>
            <a:noFill/>
            <a:ln w="31750" cap="sq">
              <a:solidFill>
                <a:schemeClr val="accent1"/>
              </a:solidFill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</p:grpSp>
      <p:sp>
        <p:nvSpPr>
          <p:cNvPr id="38" name="标题占位符 1"/>
          <p:cNvSpPr txBox="1"/>
          <p:nvPr/>
        </p:nvSpPr>
        <p:spPr>
          <a:xfrm rot="0" flipH="0" flipV="0">
            <a:off x="867148" y="96401"/>
            <a:ext cx="9000000" cy="450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2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用户资产的本质与构成要素</a:t>
            </a:r>
            <a:endParaRPr kumimoji="1" lang="zh-CN" altLang="en-US"/>
          </a:p>
        </p:txBody>
      </p:sp>
      <p:sp>
        <p:nvSpPr>
          <p:cNvPr id="39" name="流程图: 接点 6"/>
          <p:cNvSpPr txBox="1"/>
          <p:nvPr/>
        </p:nvSpPr>
        <p:spPr>
          <a:xfrm rot="0" flipH="0" flipV="0">
            <a:off x="393773" y="96401"/>
            <a:ext cx="432000" cy="432000"/>
          </a:xfrm>
          <a:prstGeom prst="flowChartConnector">
            <a:avLst/>
          </a:prstGeom>
          <a:solidFill>
            <a:schemeClr val="accent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0" name="流程图: 接点 7"/>
          <p:cNvSpPr txBox="1"/>
          <p:nvPr/>
        </p:nvSpPr>
        <p:spPr>
          <a:xfrm rot="0" flipH="0" flipV="0">
            <a:off x="128958" y="96401"/>
            <a:ext cx="432000" cy="432000"/>
          </a:xfrm>
          <a:prstGeom prst="flowChartConnector">
            <a:avLst/>
          </a:prstGeom>
          <a:noFill/>
          <a:ln w="1905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2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 w="12700" cap="sq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8100000" flipH="0" flipV="0">
            <a:off x="842016" y="1844386"/>
            <a:ext cx="882223" cy="882000"/>
          </a:xfrm>
          <a:prstGeom prst="teardrop">
            <a:avLst/>
          </a:prstGeom>
          <a:gradFill>
            <a:gsLst>
              <a:gs pos="100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2700000" scaled="0"/>
          </a:gradFill>
          <a:ln cap="sq">
            <a:noFill/>
            <a:prstDash val="solid"/>
            <a:miter/>
          </a:ln>
          <a:effectLst>
            <a:outerShdw dist="190500" blurRad="330200" dir="5400000" sx="90000" sy="90000" kx="0" ky="0" algn="t" rotWithShape="0">
              <a:schemeClr val="accent1">
                <a:lumMod val="75000"/>
                <a:alpha val="25000"/>
              </a:schemeClr>
            </a:outerShdw>
          </a:effectLst>
        </p:spPr>
        <p:txBody>
          <a:bodyPr vert="horz" wrap="square" lIns="45720" tIns="22860" rIns="45720" bIns="2286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8100000" flipH="0" flipV="0">
            <a:off x="945406" y="1689251"/>
            <a:ext cx="675445" cy="675205"/>
          </a:xfrm>
          <a:custGeom>
            <a:avLst/>
            <a:gdLst>
              <a:gd name="connsiteX0" fmla="*/ 142119 w 675445"/>
              <a:gd name="connsiteY0" fmla="*/ 533122 h 675205"/>
              <a:gd name="connsiteX1" fmla="*/ 0 w 675445"/>
              <a:gd name="connsiteY1" fmla="*/ 190105 h 675205"/>
              <a:gd name="connsiteX2" fmla="*/ 1 w 675445"/>
              <a:gd name="connsiteY2" fmla="*/ 190105 h 675205"/>
              <a:gd name="connsiteX3" fmla="*/ 38132 w 675445"/>
              <a:gd name="connsiteY3" fmla="*/ 1282 h 675205"/>
              <a:gd name="connsiteX4" fmla="*/ 38828 w 675445"/>
              <a:gd name="connsiteY4" fmla="*/ 0 h 675205"/>
              <a:gd name="connsiteX5" fmla="*/ 28173 w 675445"/>
              <a:gd name="connsiteY5" fmla="*/ 34318 h 675205"/>
              <a:gd name="connsiteX6" fmla="*/ 17632 w 675445"/>
              <a:gd name="connsiteY6" fmla="*/ 138856 h 675205"/>
              <a:gd name="connsiteX7" fmla="*/ 536473 w 675445"/>
              <a:gd name="connsiteY7" fmla="*/ 657566 h 675205"/>
              <a:gd name="connsiteX8" fmla="*/ 641037 w 675445"/>
              <a:gd name="connsiteY8" fmla="*/ 647028 h 675205"/>
              <a:gd name="connsiteX9" fmla="*/ 675445 w 675445"/>
              <a:gd name="connsiteY9" fmla="*/ 636350 h 675205"/>
              <a:gd name="connsiteX10" fmla="*/ 674094 w 675445"/>
              <a:gd name="connsiteY10" fmla="*/ 637083 h 675205"/>
              <a:gd name="connsiteX11" fmla="*/ 485223 w 675445"/>
              <a:gd name="connsiteY11" fmla="*/ 675205 h 675205"/>
              <a:gd name="connsiteX12" fmla="*/ 142119 w 675445"/>
              <a:gd name="connsiteY12" fmla="*/ 533122 h 675205"/>
            </a:gdLst>
            <a:rect l="l" t="t" r="r" b="b"/>
            <a:pathLst>
              <a:path w="675445" h="675205">
                <a:moveTo>
                  <a:pt x="142119" y="533122"/>
                </a:moveTo>
                <a:cubicBezTo>
                  <a:pt x="54310" y="445336"/>
                  <a:pt x="0" y="324061"/>
                  <a:pt x="0" y="190105"/>
                </a:cubicBezTo>
                <a:lnTo>
                  <a:pt x="1" y="190105"/>
                </a:lnTo>
                <a:cubicBezTo>
                  <a:pt x="1" y="123127"/>
                  <a:pt x="13579" y="59319"/>
                  <a:pt x="38132" y="1282"/>
                </a:cubicBezTo>
                <a:lnTo>
                  <a:pt x="38828" y="0"/>
                </a:lnTo>
                <a:lnTo>
                  <a:pt x="28173" y="34318"/>
                </a:lnTo>
                <a:cubicBezTo>
                  <a:pt x="21261" y="68085"/>
                  <a:pt x="17632" y="103047"/>
                  <a:pt x="17632" y="138856"/>
                </a:cubicBezTo>
                <a:cubicBezTo>
                  <a:pt x="17632" y="425332"/>
                  <a:pt x="249925" y="657566"/>
                  <a:pt x="536473" y="657566"/>
                </a:cubicBezTo>
                <a:cubicBezTo>
                  <a:pt x="572291" y="657566"/>
                  <a:pt x="607262" y="653938"/>
                  <a:pt x="641037" y="647028"/>
                </a:cubicBezTo>
                <a:lnTo>
                  <a:pt x="675445" y="636350"/>
                </a:lnTo>
                <a:lnTo>
                  <a:pt x="674094" y="637083"/>
                </a:lnTo>
                <a:cubicBezTo>
                  <a:pt x="616042" y="661631"/>
                  <a:pt x="552218" y="675205"/>
                  <a:pt x="485223" y="675205"/>
                </a:cubicBezTo>
                <a:cubicBezTo>
                  <a:pt x="351232" y="675205"/>
                  <a:pt x="229927" y="620908"/>
                  <a:pt x="142119" y="533122"/>
                </a:cubicBezTo>
                <a:close/>
              </a:path>
            </a:pathLst>
          </a:custGeom>
          <a:solidFill>
            <a:schemeClr val="accent1"/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rot="0" flipH="0" flipV="0">
            <a:off x="660400" y="3191669"/>
            <a:ext cx="62685" cy="2383480"/>
          </a:xfrm>
          <a:prstGeom prst="rect">
            <a:avLst/>
          </a:prstGeom>
          <a:solidFill>
            <a:schemeClr val="accent1">
              <a:lumMod val="20000"/>
              <a:lumOff val="80000"/>
              <a:alpha val="50000"/>
            </a:schemeClr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rot="0" flipH="0" flipV="0">
            <a:off x="917337" y="3007619"/>
            <a:ext cx="3060000" cy="749870"/>
          </a:xfrm>
          <a:prstGeom prst="rect">
            <a:avLst/>
          </a:prstGeom>
          <a:noFill/>
          <a:ln cap="sq">
            <a:noFill/>
          </a:ln>
          <a:effectLst/>
        </p:spPr>
        <p:txBody>
          <a:bodyPr vert="horz" wrap="square" lIns="0" tIns="0" rIns="0" bIns="0" rtlCol="0" anchor="b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基础指标：DAU/MAU与留存率</a:t>
            </a: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rot="0" flipH="0" flipV="0">
            <a:off x="917336" y="3877249"/>
            <a:ext cx="3060000" cy="169789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日活（DAU）与月活（MAU）反映用户规模稳定性，次日、7日、30日留存率则直接体现产品粘性与初期用户体验质量，是评估资产健康度的起点。</a:t>
            </a: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rot="0" flipH="0" flipV="0">
            <a:off x="1093991" y="2069386"/>
            <a:ext cx="378272" cy="432000"/>
          </a:xfrm>
          <a:custGeom>
            <a:avLst/>
            <a:gdLst>
              <a:gd name="connsiteX0" fmla="*/ 361901 w 630455"/>
              <a:gd name="connsiteY0" fmla="*/ 82589 h 720001"/>
              <a:gd name="connsiteX1" fmla="*/ 361901 w 630455"/>
              <a:gd name="connsiteY1" fmla="*/ 203034 h 720001"/>
              <a:gd name="connsiteX2" fmla="*/ 427179 w 630455"/>
              <a:gd name="connsiteY2" fmla="*/ 268312 h 720001"/>
              <a:gd name="connsiteX3" fmla="*/ 547624 w 630455"/>
              <a:gd name="connsiteY3" fmla="*/ 268312 h 720001"/>
              <a:gd name="connsiteX4" fmla="*/ 113812 w 630455"/>
              <a:gd name="connsiteY4" fmla="*/ 0 h 720001"/>
              <a:gd name="connsiteX5" fmla="*/ 338847 w 630455"/>
              <a:gd name="connsiteY5" fmla="*/ 0 h 720001"/>
              <a:gd name="connsiteX6" fmla="*/ 340465 w 630455"/>
              <a:gd name="connsiteY6" fmla="*/ 162 h 720001"/>
              <a:gd name="connsiteX7" fmla="*/ 340789 w 630455"/>
              <a:gd name="connsiteY7" fmla="*/ 162 h 720001"/>
              <a:gd name="connsiteX8" fmla="*/ 344106 w 630455"/>
              <a:gd name="connsiteY8" fmla="*/ 809 h 720001"/>
              <a:gd name="connsiteX9" fmla="*/ 344186 w 630455"/>
              <a:gd name="connsiteY9" fmla="*/ 809 h 720001"/>
              <a:gd name="connsiteX10" fmla="*/ 347422 w 630455"/>
              <a:gd name="connsiteY10" fmla="*/ 1942 h 720001"/>
              <a:gd name="connsiteX11" fmla="*/ 347503 w 630455"/>
              <a:gd name="connsiteY11" fmla="*/ 1942 h 720001"/>
              <a:gd name="connsiteX12" fmla="*/ 349040 w 630455"/>
              <a:gd name="connsiteY12" fmla="*/ 2670 h 720001"/>
              <a:gd name="connsiteX13" fmla="*/ 349121 w 630455"/>
              <a:gd name="connsiteY13" fmla="*/ 2670 h 720001"/>
              <a:gd name="connsiteX14" fmla="*/ 350576 w 630455"/>
              <a:gd name="connsiteY14" fmla="*/ 3479 h 720001"/>
              <a:gd name="connsiteX15" fmla="*/ 350819 w 630455"/>
              <a:gd name="connsiteY15" fmla="*/ 3640 h 720001"/>
              <a:gd name="connsiteX16" fmla="*/ 352033 w 630455"/>
              <a:gd name="connsiteY16" fmla="*/ 4449 h 720001"/>
              <a:gd name="connsiteX17" fmla="*/ 352194 w 630455"/>
              <a:gd name="connsiteY17" fmla="*/ 4530 h 720001"/>
              <a:gd name="connsiteX18" fmla="*/ 353408 w 630455"/>
              <a:gd name="connsiteY18" fmla="*/ 5501 h 720001"/>
              <a:gd name="connsiteX19" fmla="*/ 353651 w 630455"/>
              <a:gd name="connsiteY19" fmla="*/ 5743 h 720001"/>
              <a:gd name="connsiteX20" fmla="*/ 354864 w 630455"/>
              <a:gd name="connsiteY20" fmla="*/ 6876 h 720001"/>
              <a:gd name="connsiteX21" fmla="*/ 623418 w 630455"/>
              <a:gd name="connsiteY21" fmla="*/ 275430 h 720001"/>
              <a:gd name="connsiteX22" fmla="*/ 624551 w 630455"/>
              <a:gd name="connsiteY22" fmla="*/ 276643 h 720001"/>
              <a:gd name="connsiteX23" fmla="*/ 624793 w 630455"/>
              <a:gd name="connsiteY23" fmla="*/ 276886 h 720001"/>
              <a:gd name="connsiteX24" fmla="*/ 625764 w 630455"/>
              <a:gd name="connsiteY24" fmla="*/ 278180 h 720001"/>
              <a:gd name="connsiteX25" fmla="*/ 625845 w 630455"/>
              <a:gd name="connsiteY25" fmla="*/ 278342 h 720001"/>
              <a:gd name="connsiteX26" fmla="*/ 626734 w 630455"/>
              <a:gd name="connsiteY26" fmla="*/ 279637 h 720001"/>
              <a:gd name="connsiteX27" fmla="*/ 626896 w 630455"/>
              <a:gd name="connsiteY27" fmla="*/ 279798 h 720001"/>
              <a:gd name="connsiteX28" fmla="*/ 627705 w 630455"/>
              <a:gd name="connsiteY28" fmla="*/ 281254 h 720001"/>
              <a:gd name="connsiteX29" fmla="*/ 628433 w 630455"/>
              <a:gd name="connsiteY29" fmla="*/ 282791 h 720001"/>
              <a:gd name="connsiteX30" fmla="*/ 629646 w 630455"/>
              <a:gd name="connsiteY30" fmla="*/ 286107 h 720001"/>
              <a:gd name="connsiteX31" fmla="*/ 630293 w 630455"/>
              <a:gd name="connsiteY31" fmla="*/ 289424 h 720001"/>
              <a:gd name="connsiteX32" fmla="*/ 630293 w 630455"/>
              <a:gd name="connsiteY32" fmla="*/ 289667 h 720001"/>
              <a:gd name="connsiteX33" fmla="*/ 630455 w 630455"/>
              <a:gd name="connsiteY33" fmla="*/ 291285 h 720001"/>
              <a:gd name="connsiteX34" fmla="*/ 630455 w 630455"/>
              <a:gd name="connsiteY34" fmla="*/ 292579 h 720001"/>
              <a:gd name="connsiteX35" fmla="*/ 630455 w 630455"/>
              <a:gd name="connsiteY35" fmla="*/ 606189 h 720001"/>
              <a:gd name="connsiteX36" fmla="*/ 516644 w 630455"/>
              <a:gd name="connsiteY36" fmla="*/ 720001 h 720001"/>
              <a:gd name="connsiteX37" fmla="*/ 113812 w 630455"/>
              <a:gd name="connsiteY37" fmla="*/ 720001 h 720001"/>
              <a:gd name="connsiteX38" fmla="*/ 0 w 630455"/>
              <a:gd name="connsiteY38" fmla="*/ 606189 h 720001"/>
              <a:gd name="connsiteX39" fmla="*/ 0 w 630455"/>
              <a:gd name="connsiteY39" fmla="*/ 113812 h 720001"/>
              <a:gd name="connsiteX40" fmla="*/ 113812 w 630455"/>
              <a:gd name="connsiteY40" fmla="*/ 0 h 720001"/>
            </a:gdLst>
            <a:rect l="l" t="t" r="r" b="b"/>
            <a:pathLst>
              <a:path w="630455" h="720001">
                <a:moveTo>
                  <a:pt x="361901" y="82589"/>
                </a:moveTo>
                <a:lnTo>
                  <a:pt x="361901" y="203034"/>
                </a:lnTo>
                <a:cubicBezTo>
                  <a:pt x="361901" y="239030"/>
                  <a:pt x="391183" y="268312"/>
                  <a:pt x="427179" y="268312"/>
                </a:cubicBezTo>
                <a:lnTo>
                  <a:pt x="547624" y="268312"/>
                </a:lnTo>
                <a:close/>
                <a:moveTo>
                  <a:pt x="113812" y="0"/>
                </a:moveTo>
                <a:lnTo>
                  <a:pt x="338847" y="0"/>
                </a:lnTo>
                <a:cubicBezTo>
                  <a:pt x="339414" y="81"/>
                  <a:pt x="339899" y="81"/>
                  <a:pt x="340465" y="162"/>
                </a:cubicBezTo>
                <a:lnTo>
                  <a:pt x="340789" y="162"/>
                </a:lnTo>
                <a:cubicBezTo>
                  <a:pt x="341922" y="324"/>
                  <a:pt x="343054" y="485"/>
                  <a:pt x="344106" y="809"/>
                </a:cubicBezTo>
                <a:lnTo>
                  <a:pt x="344186" y="809"/>
                </a:lnTo>
                <a:cubicBezTo>
                  <a:pt x="345238" y="1052"/>
                  <a:pt x="346371" y="1456"/>
                  <a:pt x="347422" y="1942"/>
                </a:cubicBezTo>
                <a:lnTo>
                  <a:pt x="347503" y="1942"/>
                </a:lnTo>
                <a:cubicBezTo>
                  <a:pt x="348069" y="2184"/>
                  <a:pt x="348555" y="2427"/>
                  <a:pt x="349040" y="2670"/>
                </a:cubicBezTo>
                <a:lnTo>
                  <a:pt x="349121" y="2670"/>
                </a:lnTo>
                <a:cubicBezTo>
                  <a:pt x="349606" y="2912"/>
                  <a:pt x="350091" y="3155"/>
                  <a:pt x="350576" y="3479"/>
                </a:cubicBezTo>
                <a:cubicBezTo>
                  <a:pt x="350657" y="3560"/>
                  <a:pt x="350739" y="3560"/>
                  <a:pt x="350819" y="3640"/>
                </a:cubicBezTo>
                <a:cubicBezTo>
                  <a:pt x="351224" y="3883"/>
                  <a:pt x="351628" y="4126"/>
                  <a:pt x="352033" y="4449"/>
                </a:cubicBezTo>
                <a:cubicBezTo>
                  <a:pt x="352113" y="4449"/>
                  <a:pt x="352113" y="4530"/>
                  <a:pt x="352194" y="4530"/>
                </a:cubicBezTo>
                <a:lnTo>
                  <a:pt x="353408" y="5501"/>
                </a:lnTo>
                <a:lnTo>
                  <a:pt x="353651" y="5743"/>
                </a:lnTo>
                <a:cubicBezTo>
                  <a:pt x="354055" y="6148"/>
                  <a:pt x="354459" y="6472"/>
                  <a:pt x="354864" y="6876"/>
                </a:cubicBezTo>
                <a:lnTo>
                  <a:pt x="623418" y="275430"/>
                </a:lnTo>
                <a:cubicBezTo>
                  <a:pt x="623822" y="275835"/>
                  <a:pt x="624227" y="276239"/>
                  <a:pt x="624551" y="276643"/>
                </a:cubicBezTo>
                <a:lnTo>
                  <a:pt x="624793" y="276886"/>
                </a:lnTo>
                <a:cubicBezTo>
                  <a:pt x="625117" y="277291"/>
                  <a:pt x="625440" y="277776"/>
                  <a:pt x="625764" y="278180"/>
                </a:cubicBezTo>
                <a:cubicBezTo>
                  <a:pt x="625764" y="278261"/>
                  <a:pt x="625845" y="278342"/>
                  <a:pt x="625845" y="278342"/>
                </a:cubicBezTo>
                <a:cubicBezTo>
                  <a:pt x="626168" y="278747"/>
                  <a:pt x="626491" y="279232"/>
                  <a:pt x="626734" y="279637"/>
                </a:cubicBezTo>
                <a:cubicBezTo>
                  <a:pt x="626815" y="279637"/>
                  <a:pt x="626815" y="279717"/>
                  <a:pt x="626896" y="279798"/>
                </a:cubicBezTo>
                <a:cubicBezTo>
                  <a:pt x="627139" y="280284"/>
                  <a:pt x="627462" y="280769"/>
                  <a:pt x="627705" y="281254"/>
                </a:cubicBezTo>
                <a:cubicBezTo>
                  <a:pt x="627948" y="281739"/>
                  <a:pt x="628190" y="282225"/>
                  <a:pt x="628433" y="282791"/>
                </a:cubicBezTo>
                <a:cubicBezTo>
                  <a:pt x="628918" y="283843"/>
                  <a:pt x="629323" y="284975"/>
                  <a:pt x="629646" y="286107"/>
                </a:cubicBezTo>
                <a:cubicBezTo>
                  <a:pt x="629889" y="287159"/>
                  <a:pt x="630132" y="288291"/>
                  <a:pt x="630293" y="289424"/>
                </a:cubicBezTo>
                <a:lnTo>
                  <a:pt x="630293" y="289667"/>
                </a:lnTo>
                <a:cubicBezTo>
                  <a:pt x="630374" y="290152"/>
                  <a:pt x="630455" y="290718"/>
                  <a:pt x="630455" y="291285"/>
                </a:cubicBezTo>
                <a:lnTo>
                  <a:pt x="630455" y="292579"/>
                </a:lnTo>
                <a:lnTo>
                  <a:pt x="630455" y="606189"/>
                </a:lnTo>
                <a:cubicBezTo>
                  <a:pt x="630455" y="668959"/>
                  <a:pt x="579414" y="720001"/>
                  <a:pt x="516644" y="720001"/>
                </a:cubicBezTo>
                <a:lnTo>
                  <a:pt x="113812" y="720001"/>
                </a:lnTo>
                <a:cubicBezTo>
                  <a:pt x="51042" y="720001"/>
                  <a:pt x="0" y="668959"/>
                  <a:pt x="0" y="606189"/>
                </a:cubicBezTo>
                <a:lnTo>
                  <a:pt x="0" y="113812"/>
                </a:lnTo>
                <a:cubicBezTo>
                  <a:pt x="0" y="51042"/>
                  <a:pt x="51042" y="0"/>
                  <a:pt x="113812" y="0"/>
                </a:cubicBezTo>
                <a:close/>
              </a:path>
            </a:pathLst>
          </a:custGeom>
          <a:solidFill>
            <a:schemeClr val="bg1"/>
          </a:solidFill>
          <a:ln cap="sq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 rot="8100000" flipH="0" flipV="0">
            <a:off x="4543902" y="1844386"/>
            <a:ext cx="882223" cy="882000"/>
          </a:xfrm>
          <a:prstGeom prst="teardrop">
            <a:avLst/>
          </a:prstGeom>
          <a:gradFill>
            <a:gsLst>
              <a:gs pos="100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2700000" scaled="0"/>
          </a:gradFill>
          <a:ln cap="sq">
            <a:noFill/>
            <a:prstDash val="solid"/>
            <a:miter/>
          </a:ln>
          <a:effectLst>
            <a:outerShdw dist="190500" blurRad="330200" dir="5400000" sx="90000" sy="90000" kx="0" ky="0" algn="t" rotWithShape="0">
              <a:schemeClr val="accent1">
                <a:lumMod val="75000"/>
                <a:alpha val="25000"/>
              </a:schemeClr>
            </a:outerShdw>
          </a:effectLst>
        </p:spPr>
        <p:txBody>
          <a:bodyPr vert="horz" wrap="square" lIns="45720" tIns="22860" rIns="45720" bIns="2286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rot="8100000" flipH="0" flipV="0">
            <a:off x="4647291" y="1689251"/>
            <a:ext cx="675445" cy="675205"/>
          </a:xfrm>
          <a:custGeom>
            <a:avLst/>
            <a:gdLst>
              <a:gd name="connsiteX0" fmla="*/ 142119 w 675445"/>
              <a:gd name="connsiteY0" fmla="*/ 533122 h 675205"/>
              <a:gd name="connsiteX1" fmla="*/ 0 w 675445"/>
              <a:gd name="connsiteY1" fmla="*/ 190105 h 675205"/>
              <a:gd name="connsiteX2" fmla="*/ 1 w 675445"/>
              <a:gd name="connsiteY2" fmla="*/ 190105 h 675205"/>
              <a:gd name="connsiteX3" fmla="*/ 38132 w 675445"/>
              <a:gd name="connsiteY3" fmla="*/ 1282 h 675205"/>
              <a:gd name="connsiteX4" fmla="*/ 38828 w 675445"/>
              <a:gd name="connsiteY4" fmla="*/ 0 h 675205"/>
              <a:gd name="connsiteX5" fmla="*/ 28173 w 675445"/>
              <a:gd name="connsiteY5" fmla="*/ 34318 h 675205"/>
              <a:gd name="connsiteX6" fmla="*/ 17632 w 675445"/>
              <a:gd name="connsiteY6" fmla="*/ 138856 h 675205"/>
              <a:gd name="connsiteX7" fmla="*/ 536473 w 675445"/>
              <a:gd name="connsiteY7" fmla="*/ 657566 h 675205"/>
              <a:gd name="connsiteX8" fmla="*/ 641037 w 675445"/>
              <a:gd name="connsiteY8" fmla="*/ 647028 h 675205"/>
              <a:gd name="connsiteX9" fmla="*/ 675445 w 675445"/>
              <a:gd name="connsiteY9" fmla="*/ 636350 h 675205"/>
              <a:gd name="connsiteX10" fmla="*/ 674094 w 675445"/>
              <a:gd name="connsiteY10" fmla="*/ 637083 h 675205"/>
              <a:gd name="connsiteX11" fmla="*/ 485223 w 675445"/>
              <a:gd name="connsiteY11" fmla="*/ 675205 h 675205"/>
              <a:gd name="connsiteX12" fmla="*/ 142119 w 675445"/>
              <a:gd name="connsiteY12" fmla="*/ 533122 h 675205"/>
            </a:gdLst>
            <a:rect l="l" t="t" r="r" b="b"/>
            <a:pathLst>
              <a:path w="675445" h="675205">
                <a:moveTo>
                  <a:pt x="142119" y="533122"/>
                </a:moveTo>
                <a:cubicBezTo>
                  <a:pt x="54310" y="445336"/>
                  <a:pt x="0" y="324061"/>
                  <a:pt x="0" y="190105"/>
                </a:cubicBezTo>
                <a:lnTo>
                  <a:pt x="1" y="190105"/>
                </a:lnTo>
                <a:cubicBezTo>
                  <a:pt x="1" y="123127"/>
                  <a:pt x="13579" y="59319"/>
                  <a:pt x="38132" y="1282"/>
                </a:cubicBezTo>
                <a:lnTo>
                  <a:pt x="38828" y="0"/>
                </a:lnTo>
                <a:lnTo>
                  <a:pt x="28173" y="34318"/>
                </a:lnTo>
                <a:cubicBezTo>
                  <a:pt x="21261" y="68085"/>
                  <a:pt x="17632" y="103047"/>
                  <a:pt x="17632" y="138856"/>
                </a:cubicBezTo>
                <a:cubicBezTo>
                  <a:pt x="17632" y="425332"/>
                  <a:pt x="249925" y="657566"/>
                  <a:pt x="536473" y="657566"/>
                </a:cubicBezTo>
                <a:cubicBezTo>
                  <a:pt x="572291" y="657566"/>
                  <a:pt x="607262" y="653938"/>
                  <a:pt x="641037" y="647028"/>
                </a:cubicBezTo>
                <a:lnTo>
                  <a:pt x="675445" y="636350"/>
                </a:lnTo>
                <a:lnTo>
                  <a:pt x="674094" y="637083"/>
                </a:lnTo>
                <a:cubicBezTo>
                  <a:pt x="616042" y="661631"/>
                  <a:pt x="552218" y="675205"/>
                  <a:pt x="485223" y="675205"/>
                </a:cubicBezTo>
                <a:cubicBezTo>
                  <a:pt x="351232" y="675205"/>
                  <a:pt x="229927" y="620908"/>
                  <a:pt x="142119" y="533122"/>
                </a:cubicBezTo>
                <a:close/>
              </a:path>
            </a:pathLst>
          </a:custGeom>
          <a:solidFill>
            <a:schemeClr val="accent1"/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rot="0" flipH="0" flipV="0">
            <a:off x="4438762" y="3191669"/>
            <a:ext cx="62685" cy="2383480"/>
          </a:xfrm>
          <a:prstGeom prst="rect">
            <a:avLst/>
          </a:prstGeom>
          <a:solidFill>
            <a:schemeClr val="accent1">
              <a:lumMod val="20000"/>
              <a:lumOff val="80000"/>
              <a:alpha val="50000"/>
            </a:schemeClr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 rot="0" flipH="0" flipV="0">
            <a:off x="4680538" y="3007619"/>
            <a:ext cx="3060000" cy="749870"/>
          </a:xfrm>
          <a:prstGeom prst="rect">
            <a:avLst/>
          </a:prstGeom>
          <a:noFill/>
          <a:ln cap="sq">
            <a:noFill/>
          </a:ln>
          <a:effectLst/>
        </p:spPr>
        <p:txBody>
          <a:bodyPr vert="horz" wrap="square" lIns="0" tIns="0" rIns="0" bIns="0" rtlCol="0" anchor="b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行为指标：互动频次与路径深度</a:t>
            </a: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 rot="0" flipH="0" flipV="0">
            <a:off x="4680537" y="3877249"/>
            <a:ext cx="3060000" cy="169789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用户在App或平台内的点击、浏览、评论、分享等行为频次及页面跳转深度，揭示其参与意愿与兴趣强度，为精细化运营提供数据依据。</a:t>
            </a: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 rot="0" flipH="0" flipV="0">
            <a:off x="4751012" y="2080523"/>
            <a:ext cx="468000" cy="409727"/>
          </a:xfrm>
          <a:custGeom>
            <a:avLst/>
            <a:gdLst>
              <a:gd name="connsiteX0" fmla="*/ 411293 w 822401"/>
              <a:gd name="connsiteY0" fmla="*/ 234366 h 720000"/>
              <a:gd name="connsiteX1" fmla="*/ 536928 w 822401"/>
              <a:gd name="connsiteY1" fmla="*/ 360000 h 720000"/>
              <a:gd name="connsiteX2" fmla="*/ 411293 w 822401"/>
              <a:gd name="connsiteY2" fmla="*/ 485635 h 720000"/>
              <a:gd name="connsiteX3" fmla="*/ 285659 w 822401"/>
              <a:gd name="connsiteY3" fmla="*/ 360000 h 720000"/>
              <a:gd name="connsiteX4" fmla="*/ 411293 w 822401"/>
              <a:gd name="connsiteY4" fmla="*/ 234366 h 720000"/>
              <a:gd name="connsiteX5" fmla="*/ 411293 w 822401"/>
              <a:gd name="connsiteY5" fmla="*/ 178938 h 720000"/>
              <a:gd name="connsiteX6" fmla="*/ 230231 w 822401"/>
              <a:gd name="connsiteY6" fmla="*/ 360000 h 720000"/>
              <a:gd name="connsiteX7" fmla="*/ 411293 w 822401"/>
              <a:gd name="connsiteY7" fmla="*/ 541063 h 720000"/>
              <a:gd name="connsiteX8" fmla="*/ 592355 w 822401"/>
              <a:gd name="connsiteY8" fmla="*/ 360000 h 720000"/>
              <a:gd name="connsiteX9" fmla="*/ 411293 w 822401"/>
              <a:gd name="connsiteY9" fmla="*/ 178938 h 720000"/>
              <a:gd name="connsiteX10" fmla="*/ 219884 w 822401"/>
              <a:gd name="connsiteY10" fmla="*/ 0 h 720000"/>
              <a:gd name="connsiteX11" fmla="*/ 602517 w 822401"/>
              <a:gd name="connsiteY11" fmla="*/ 0 h 720000"/>
              <a:gd name="connsiteX12" fmla="*/ 627275 w 822401"/>
              <a:gd name="connsiteY12" fmla="*/ 14319 h 720000"/>
              <a:gd name="connsiteX13" fmla="*/ 818591 w 822401"/>
              <a:gd name="connsiteY13" fmla="*/ 345682 h 720000"/>
              <a:gd name="connsiteX14" fmla="*/ 818591 w 822401"/>
              <a:gd name="connsiteY14" fmla="*/ 374319 h 720000"/>
              <a:gd name="connsiteX15" fmla="*/ 627367 w 822401"/>
              <a:gd name="connsiteY15" fmla="*/ 705682 h 720000"/>
              <a:gd name="connsiteX16" fmla="*/ 602609 w 822401"/>
              <a:gd name="connsiteY16" fmla="*/ 720000 h 720000"/>
              <a:gd name="connsiteX17" fmla="*/ 219977 w 822401"/>
              <a:gd name="connsiteY17" fmla="*/ 720000 h 720000"/>
              <a:gd name="connsiteX18" fmla="*/ 195219 w 822401"/>
              <a:gd name="connsiteY18" fmla="*/ 705682 h 720000"/>
              <a:gd name="connsiteX19" fmla="*/ 3811 w 822401"/>
              <a:gd name="connsiteY19" fmla="*/ 374319 h 720000"/>
              <a:gd name="connsiteX20" fmla="*/ 3811 w 822401"/>
              <a:gd name="connsiteY20" fmla="*/ 345682 h 720000"/>
              <a:gd name="connsiteX21" fmla="*/ 195127 w 822401"/>
              <a:gd name="connsiteY21" fmla="*/ 14319 h 720000"/>
              <a:gd name="connsiteX22" fmla="*/ 219884 w 822401"/>
              <a:gd name="connsiteY22" fmla="*/ 0 h 720000"/>
            </a:gdLst>
            <a:rect l="l" t="t" r="r" b="b"/>
            <a:pathLst>
              <a:path w="822401" h="720000">
                <a:moveTo>
                  <a:pt x="411293" y="234366"/>
                </a:moveTo>
                <a:cubicBezTo>
                  <a:pt x="480577" y="234366"/>
                  <a:pt x="536928" y="290716"/>
                  <a:pt x="536928" y="360000"/>
                </a:cubicBezTo>
                <a:cubicBezTo>
                  <a:pt x="536928" y="429284"/>
                  <a:pt x="480577" y="485635"/>
                  <a:pt x="411293" y="485635"/>
                </a:cubicBezTo>
                <a:cubicBezTo>
                  <a:pt x="342009" y="485635"/>
                  <a:pt x="285659" y="429284"/>
                  <a:pt x="285659" y="360000"/>
                </a:cubicBezTo>
                <a:cubicBezTo>
                  <a:pt x="285659" y="290716"/>
                  <a:pt x="342009" y="234366"/>
                  <a:pt x="411293" y="234366"/>
                </a:cubicBezTo>
                <a:close/>
                <a:moveTo>
                  <a:pt x="411293" y="178938"/>
                </a:moveTo>
                <a:cubicBezTo>
                  <a:pt x="311432" y="178938"/>
                  <a:pt x="230231" y="260139"/>
                  <a:pt x="230231" y="360000"/>
                </a:cubicBezTo>
                <a:cubicBezTo>
                  <a:pt x="230231" y="459862"/>
                  <a:pt x="311432" y="541063"/>
                  <a:pt x="411293" y="541063"/>
                </a:cubicBezTo>
                <a:cubicBezTo>
                  <a:pt x="511154" y="541063"/>
                  <a:pt x="592355" y="459862"/>
                  <a:pt x="592355" y="360000"/>
                </a:cubicBezTo>
                <a:cubicBezTo>
                  <a:pt x="592355" y="260139"/>
                  <a:pt x="511154" y="178938"/>
                  <a:pt x="411293" y="178938"/>
                </a:cubicBezTo>
                <a:close/>
                <a:moveTo>
                  <a:pt x="219884" y="0"/>
                </a:moveTo>
                <a:lnTo>
                  <a:pt x="602517" y="0"/>
                </a:lnTo>
                <a:cubicBezTo>
                  <a:pt x="612679" y="0"/>
                  <a:pt x="622194" y="5451"/>
                  <a:pt x="627275" y="14319"/>
                </a:cubicBezTo>
                <a:lnTo>
                  <a:pt x="818591" y="345682"/>
                </a:lnTo>
                <a:cubicBezTo>
                  <a:pt x="823672" y="354550"/>
                  <a:pt x="823672" y="365451"/>
                  <a:pt x="818591" y="374319"/>
                </a:cubicBezTo>
                <a:lnTo>
                  <a:pt x="627367" y="705682"/>
                </a:lnTo>
                <a:cubicBezTo>
                  <a:pt x="622286" y="714550"/>
                  <a:pt x="612771" y="720000"/>
                  <a:pt x="602609" y="720000"/>
                </a:cubicBezTo>
                <a:lnTo>
                  <a:pt x="219977" y="720000"/>
                </a:lnTo>
                <a:cubicBezTo>
                  <a:pt x="209815" y="720000"/>
                  <a:pt x="200300" y="714550"/>
                  <a:pt x="195219" y="705682"/>
                </a:cubicBezTo>
                <a:lnTo>
                  <a:pt x="3811" y="374319"/>
                </a:lnTo>
                <a:cubicBezTo>
                  <a:pt x="-1270" y="365543"/>
                  <a:pt x="-1270" y="354550"/>
                  <a:pt x="3811" y="345682"/>
                </a:cubicBezTo>
                <a:lnTo>
                  <a:pt x="195127" y="14319"/>
                </a:lnTo>
                <a:cubicBezTo>
                  <a:pt x="200208" y="5451"/>
                  <a:pt x="209723" y="0"/>
                  <a:pt x="219884" y="0"/>
                </a:cubicBezTo>
                <a:close/>
              </a:path>
            </a:pathLst>
          </a:custGeom>
          <a:solidFill>
            <a:schemeClr val="bg1"/>
          </a:solidFill>
          <a:ln cap="sq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 rot="8100000" flipH="0" flipV="0">
            <a:off x="8408170" y="1844386"/>
            <a:ext cx="882223" cy="882000"/>
          </a:xfrm>
          <a:prstGeom prst="teardrop">
            <a:avLst/>
          </a:prstGeom>
          <a:gradFill>
            <a:gsLst>
              <a:gs pos="100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2700000" scaled="0"/>
          </a:gradFill>
          <a:ln cap="sq">
            <a:noFill/>
            <a:prstDash val="solid"/>
            <a:miter/>
          </a:ln>
          <a:effectLst>
            <a:outerShdw dist="190500" blurRad="330200" dir="5400000" sx="90000" sy="90000" kx="0" ky="0" algn="t" rotWithShape="0">
              <a:schemeClr val="accent1">
                <a:lumMod val="75000"/>
                <a:alpha val="25000"/>
              </a:schemeClr>
            </a:outerShdw>
          </a:effectLst>
        </p:spPr>
        <p:txBody>
          <a:bodyPr vert="horz" wrap="square" lIns="45720" tIns="22860" rIns="45720" bIns="2286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 rot="8100000" flipH="0" flipV="0">
            <a:off x="8511551" y="1689251"/>
            <a:ext cx="675445" cy="675205"/>
          </a:xfrm>
          <a:custGeom>
            <a:avLst/>
            <a:gdLst>
              <a:gd name="connsiteX0" fmla="*/ 142119 w 675445"/>
              <a:gd name="connsiteY0" fmla="*/ 533122 h 675205"/>
              <a:gd name="connsiteX1" fmla="*/ 0 w 675445"/>
              <a:gd name="connsiteY1" fmla="*/ 190105 h 675205"/>
              <a:gd name="connsiteX2" fmla="*/ 1 w 675445"/>
              <a:gd name="connsiteY2" fmla="*/ 190105 h 675205"/>
              <a:gd name="connsiteX3" fmla="*/ 38132 w 675445"/>
              <a:gd name="connsiteY3" fmla="*/ 1282 h 675205"/>
              <a:gd name="connsiteX4" fmla="*/ 38828 w 675445"/>
              <a:gd name="connsiteY4" fmla="*/ 0 h 675205"/>
              <a:gd name="connsiteX5" fmla="*/ 28173 w 675445"/>
              <a:gd name="connsiteY5" fmla="*/ 34318 h 675205"/>
              <a:gd name="connsiteX6" fmla="*/ 17632 w 675445"/>
              <a:gd name="connsiteY6" fmla="*/ 138856 h 675205"/>
              <a:gd name="connsiteX7" fmla="*/ 536473 w 675445"/>
              <a:gd name="connsiteY7" fmla="*/ 657566 h 675205"/>
              <a:gd name="connsiteX8" fmla="*/ 641037 w 675445"/>
              <a:gd name="connsiteY8" fmla="*/ 647028 h 675205"/>
              <a:gd name="connsiteX9" fmla="*/ 675445 w 675445"/>
              <a:gd name="connsiteY9" fmla="*/ 636350 h 675205"/>
              <a:gd name="connsiteX10" fmla="*/ 674094 w 675445"/>
              <a:gd name="connsiteY10" fmla="*/ 637083 h 675205"/>
              <a:gd name="connsiteX11" fmla="*/ 485223 w 675445"/>
              <a:gd name="connsiteY11" fmla="*/ 675205 h 675205"/>
              <a:gd name="connsiteX12" fmla="*/ 142119 w 675445"/>
              <a:gd name="connsiteY12" fmla="*/ 533122 h 675205"/>
            </a:gdLst>
            <a:rect l="l" t="t" r="r" b="b"/>
            <a:pathLst>
              <a:path w="675445" h="675205">
                <a:moveTo>
                  <a:pt x="142119" y="533122"/>
                </a:moveTo>
                <a:cubicBezTo>
                  <a:pt x="54310" y="445336"/>
                  <a:pt x="0" y="324061"/>
                  <a:pt x="0" y="190105"/>
                </a:cubicBezTo>
                <a:lnTo>
                  <a:pt x="1" y="190105"/>
                </a:lnTo>
                <a:cubicBezTo>
                  <a:pt x="1" y="123127"/>
                  <a:pt x="13579" y="59319"/>
                  <a:pt x="38132" y="1282"/>
                </a:cubicBezTo>
                <a:lnTo>
                  <a:pt x="38828" y="0"/>
                </a:lnTo>
                <a:lnTo>
                  <a:pt x="28173" y="34318"/>
                </a:lnTo>
                <a:cubicBezTo>
                  <a:pt x="21261" y="68085"/>
                  <a:pt x="17632" y="103047"/>
                  <a:pt x="17632" y="138856"/>
                </a:cubicBezTo>
                <a:cubicBezTo>
                  <a:pt x="17632" y="425332"/>
                  <a:pt x="249925" y="657566"/>
                  <a:pt x="536473" y="657566"/>
                </a:cubicBezTo>
                <a:cubicBezTo>
                  <a:pt x="572291" y="657566"/>
                  <a:pt x="607262" y="653938"/>
                  <a:pt x="641037" y="647028"/>
                </a:cubicBezTo>
                <a:lnTo>
                  <a:pt x="675445" y="636350"/>
                </a:lnTo>
                <a:lnTo>
                  <a:pt x="674094" y="637083"/>
                </a:lnTo>
                <a:cubicBezTo>
                  <a:pt x="616042" y="661631"/>
                  <a:pt x="552218" y="675205"/>
                  <a:pt x="485223" y="675205"/>
                </a:cubicBezTo>
                <a:cubicBezTo>
                  <a:pt x="351232" y="675205"/>
                  <a:pt x="229927" y="620908"/>
                  <a:pt x="142119" y="533122"/>
                </a:cubicBezTo>
                <a:close/>
              </a:path>
            </a:pathLst>
          </a:custGeom>
          <a:solidFill>
            <a:schemeClr val="accent1"/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 rot="0" flipH="0" flipV="0">
            <a:off x="8232294" y="3191669"/>
            <a:ext cx="62685" cy="2383480"/>
          </a:xfrm>
          <a:prstGeom prst="rect">
            <a:avLst/>
          </a:prstGeom>
          <a:solidFill>
            <a:schemeClr val="accent1">
              <a:lumMod val="20000"/>
              <a:lumOff val="80000"/>
              <a:alpha val="50000"/>
            </a:schemeClr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 rot="0" flipH="0" flipV="0">
            <a:off x="8458900" y="3007619"/>
            <a:ext cx="3060000" cy="749870"/>
          </a:xfrm>
          <a:prstGeom prst="rect">
            <a:avLst/>
          </a:prstGeom>
          <a:noFill/>
          <a:ln cap="sq">
            <a:noFill/>
          </a:ln>
          <a:effectLst/>
        </p:spPr>
        <p:txBody>
          <a:bodyPr vert="horz" wrap="square" lIns="0" tIns="0" rIns="0" bIns="0" rtlCol="0" anchor="b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商业指标：LTV、ARPU与复购周期</a:t>
            </a: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 rot="0" flipH="0" flipV="0">
            <a:off x="8458899" y="3877249"/>
            <a:ext cx="3060000" cy="169789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用户生命周期总价值（LTV）与每用户平均收入（ARPU）衡量变现能力，复购周期则反映用户忠诚度与产品持续吸引力，是资产变现效率的核心标尺。</a:t>
            </a: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 rot="0" flipH="0" flipV="0">
            <a:off x="8633282" y="2081801"/>
            <a:ext cx="432000" cy="407170"/>
          </a:xfrm>
          <a:custGeom>
            <a:avLst/>
            <a:gdLst>
              <a:gd name="connsiteX0" fmla="*/ 565749 w 763907"/>
              <a:gd name="connsiteY0" fmla="*/ 529546 h 720000"/>
              <a:gd name="connsiteX1" fmla="*/ 585849 w 763907"/>
              <a:gd name="connsiteY1" fmla="*/ 537865 h 720000"/>
              <a:gd name="connsiteX2" fmla="*/ 698960 w 763907"/>
              <a:gd name="connsiteY2" fmla="*/ 650977 h 720000"/>
              <a:gd name="connsiteX3" fmla="*/ 698960 w 763907"/>
              <a:gd name="connsiteY3" fmla="*/ 691178 h 720000"/>
              <a:gd name="connsiteX4" fmla="*/ 678860 w 763907"/>
              <a:gd name="connsiteY4" fmla="*/ 699521 h 720000"/>
              <a:gd name="connsiteX5" fmla="*/ 658760 w 763907"/>
              <a:gd name="connsiteY5" fmla="*/ 691178 h 720000"/>
              <a:gd name="connsiteX6" fmla="*/ 545648 w 763907"/>
              <a:gd name="connsiteY6" fmla="*/ 578066 h 720000"/>
              <a:gd name="connsiteX7" fmla="*/ 545648 w 763907"/>
              <a:gd name="connsiteY7" fmla="*/ 537865 h 720000"/>
              <a:gd name="connsiteX8" fmla="*/ 565749 w 763907"/>
              <a:gd name="connsiteY8" fmla="*/ 529546 h 720000"/>
              <a:gd name="connsiteX9" fmla="*/ 565749 w 763907"/>
              <a:gd name="connsiteY9" fmla="*/ 359807 h 720000"/>
              <a:gd name="connsiteX10" fmla="*/ 735464 w 763907"/>
              <a:gd name="connsiteY10" fmla="*/ 359807 h 720000"/>
              <a:gd name="connsiteX11" fmla="*/ 763907 w 763907"/>
              <a:gd name="connsiteY11" fmla="*/ 388251 h 720000"/>
              <a:gd name="connsiteX12" fmla="*/ 735464 w 763907"/>
              <a:gd name="connsiteY12" fmla="*/ 416695 h 720000"/>
              <a:gd name="connsiteX13" fmla="*/ 565749 w 763907"/>
              <a:gd name="connsiteY13" fmla="*/ 416695 h 720000"/>
              <a:gd name="connsiteX14" fmla="*/ 537305 w 763907"/>
              <a:gd name="connsiteY14" fmla="*/ 388251 h 720000"/>
              <a:gd name="connsiteX15" fmla="*/ 565749 w 763907"/>
              <a:gd name="connsiteY15" fmla="*/ 359807 h 720000"/>
              <a:gd name="connsiteX16" fmla="*/ 678860 w 763907"/>
              <a:gd name="connsiteY16" fmla="*/ 77005 h 720000"/>
              <a:gd name="connsiteX17" fmla="*/ 698960 w 763907"/>
              <a:gd name="connsiteY17" fmla="*/ 85325 h 720000"/>
              <a:gd name="connsiteX18" fmla="*/ 698960 w 763907"/>
              <a:gd name="connsiteY18" fmla="*/ 125525 h 720000"/>
              <a:gd name="connsiteX19" fmla="*/ 585849 w 763907"/>
              <a:gd name="connsiteY19" fmla="*/ 238636 h 720000"/>
              <a:gd name="connsiteX20" fmla="*/ 565749 w 763907"/>
              <a:gd name="connsiteY20" fmla="*/ 246980 h 720000"/>
              <a:gd name="connsiteX21" fmla="*/ 545648 w 763907"/>
              <a:gd name="connsiteY21" fmla="*/ 238636 h 720000"/>
              <a:gd name="connsiteX22" fmla="*/ 545648 w 763907"/>
              <a:gd name="connsiteY22" fmla="*/ 198436 h 720000"/>
              <a:gd name="connsiteX23" fmla="*/ 658760 w 763907"/>
              <a:gd name="connsiteY23" fmla="*/ 85325 h 720000"/>
              <a:gd name="connsiteX24" fmla="*/ 678860 w 763907"/>
              <a:gd name="connsiteY24" fmla="*/ 77005 h 720000"/>
              <a:gd name="connsiteX25" fmla="*/ 362802 w 763907"/>
              <a:gd name="connsiteY25" fmla="*/ 5 h 720000"/>
              <a:gd name="connsiteX26" fmla="*/ 422012 w 763907"/>
              <a:gd name="connsiteY26" fmla="*/ 16490 h 720000"/>
              <a:gd name="connsiteX27" fmla="*/ 481080 w 763907"/>
              <a:gd name="connsiteY27" fmla="*/ 119457 h 720000"/>
              <a:gd name="connsiteX28" fmla="*/ 481080 w 763907"/>
              <a:gd name="connsiteY28" fmla="*/ 600631 h 720000"/>
              <a:gd name="connsiteX29" fmla="*/ 422012 w 763907"/>
              <a:gd name="connsiteY29" fmla="*/ 703598 h 720000"/>
              <a:gd name="connsiteX30" fmla="*/ 361806 w 763907"/>
              <a:gd name="connsiteY30" fmla="*/ 720000 h 720000"/>
              <a:gd name="connsiteX31" fmla="*/ 303306 w 763907"/>
              <a:gd name="connsiteY31" fmla="*/ 704546 h 720000"/>
              <a:gd name="connsiteX32" fmla="*/ 60870 w 763907"/>
              <a:gd name="connsiteY32" fmla="*/ 568300 h 720000"/>
              <a:gd name="connsiteX33" fmla="*/ 0 w 763907"/>
              <a:gd name="connsiteY33" fmla="*/ 464291 h 720000"/>
              <a:gd name="connsiteX34" fmla="*/ 0 w 763907"/>
              <a:gd name="connsiteY34" fmla="*/ 255702 h 720000"/>
              <a:gd name="connsiteX35" fmla="*/ 60870 w 763907"/>
              <a:gd name="connsiteY35" fmla="*/ 151693 h 720000"/>
              <a:gd name="connsiteX36" fmla="*/ 303306 w 763907"/>
              <a:gd name="connsiteY36" fmla="*/ 15447 h 720000"/>
              <a:gd name="connsiteX37" fmla="*/ 362802 w 763907"/>
              <a:gd name="connsiteY37" fmla="*/ 5 h 720000"/>
            </a:gdLst>
            <a:rect l="l" t="t" r="r" b="b"/>
            <a:pathLst>
              <a:path w="763907" h="720000">
                <a:moveTo>
                  <a:pt x="565749" y="529546"/>
                </a:moveTo>
                <a:cubicBezTo>
                  <a:pt x="573025" y="529546"/>
                  <a:pt x="580302" y="532319"/>
                  <a:pt x="585849" y="537865"/>
                </a:cubicBezTo>
                <a:lnTo>
                  <a:pt x="698960" y="650977"/>
                </a:lnTo>
                <a:cubicBezTo>
                  <a:pt x="710054" y="662070"/>
                  <a:pt x="710054" y="680084"/>
                  <a:pt x="698960" y="691178"/>
                </a:cubicBezTo>
                <a:cubicBezTo>
                  <a:pt x="693461" y="696677"/>
                  <a:pt x="686161" y="699521"/>
                  <a:pt x="678860" y="699521"/>
                </a:cubicBezTo>
                <a:cubicBezTo>
                  <a:pt x="671560" y="699521"/>
                  <a:pt x="664259" y="696771"/>
                  <a:pt x="658760" y="691178"/>
                </a:cubicBezTo>
                <a:lnTo>
                  <a:pt x="545648" y="578066"/>
                </a:lnTo>
                <a:cubicBezTo>
                  <a:pt x="534555" y="566973"/>
                  <a:pt x="534555" y="548959"/>
                  <a:pt x="545648" y="537865"/>
                </a:cubicBezTo>
                <a:cubicBezTo>
                  <a:pt x="551195" y="532319"/>
                  <a:pt x="558471" y="529546"/>
                  <a:pt x="565749" y="529546"/>
                </a:cubicBezTo>
                <a:close/>
                <a:moveTo>
                  <a:pt x="565749" y="359807"/>
                </a:moveTo>
                <a:lnTo>
                  <a:pt x="735464" y="359807"/>
                </a:lnTo>
                <a:cubicBezTo>
                  <a:pt x="751202" y="359807"/>
                  <a:pt x="763907" y="372512"/>
                  <a:pt x="763907" y="388251"/>
                </a:cubicBezTo>
                <a:cubicBezTo>
                  <a:pt x="763907" y="403990"/>
                  <a:pt x="751107" y="416695"/>
                  <a:pt x="735464" y="416695"/>
                </a:cubicBezTo>
                <a:lnTo>
                  <a:pt x="565749" y="416695"/>
                </a:lnTo>
                <a:cubicBezTo>
                  <a:pt x="550010" y="416695"/>
                  <a:pt x="537305" y="403990"/>
                  <a:pt x="537305" y="388251"/>
                </a:cubicBezTo>
                <a:cubicBezTo>
                  <a:pt x="537305" y="372512"/>
                  <a:pt x="550010" y="359807"/>
                  <a:pt x="565749" y="359807"/>
                </a:cubicBezTo>
                <a:close/>
                <a:moveTo>
                  <a:pt x="678860" y="77005"/>
                </a:moveTo>
                <a:cubicBezTo>
                  <a:pt x="686137" y="77005"/>
                  <a:pt x="693414" y="79778"/>
                  <a:pt x="698960" y="85325"/>
                </a:cubicBezTo>
                <a:cubicBezTo>
                  <a:pt x="710054" y="96418"/>
                  <a:pt x="710054" y="114432"/>
                  <a:pt x="698960" y="125525"/>
                </a:cubicBezTo>
                <a:lnTo>
                  <a:pt x="585849" y="238636"/>
                </a:lnTo>
                <a:cubicBezTo>
                  <a:pt x="580350" y="244231"/>
                  <a:pt x="573049" y="246980"/>
                  <a:pt x="565749" y="246980"/>
                </a:cubicBezTo>
                <a:cubicBezTo>
                  <a:pt x="558448" y="246980"/>
                  <a:pt x="551147" y="244231"/>
                  <a:pt x="545648" y="238636"/>
                </a:cubicBezTo>
                <a:cubicBezTo>
                  <a:pt x="534555" y="227543"/>
                  <a:pt x="534555" y="209529"/>
                  <a:pt x="545648" y="198436"/>
                </a:cubicBezTo>
                <a:lnTo>
                  <a:pt x="658760" y="85325"/>
                </a:lnTo>
                <a:cubicBezTo>
                  <a:pt x="664306" y="79778"/>
                  <a:pt x="671583" y="77005"/>
                  <a:pt x="678860" y="77005"/>
                </a:cubicBezTo>
                <a:close/>
                <a:moveTo>
                  <a:pt x="362802" y="5"/>
                </a:moveTo>
                <a:cubicBezTo>
                  <a:pt x="383186" y="183"/>
                  <a:pt x="403524" y="5682"/>
                  <a:pt x="422012" y="16490"/>
                </a:cubicBezTo>
                <a:cubicBezTo>
                  <a:pt x="458989" y="38108"/>
                  <a:pt x="481080" y="76601"/>
                  <a:pt x="481080" y="119457"/>
                </a:cubicBezTo>
                <a:lnTo>
                  <a:pt x="481080" y="600631"/>
                </a:lnTo>
                <a:cubicBezTo>
                  <a:pt x="481080" y="643486"/>
                  <a:pt x="458989" y="681980"/>
                  <a:pt x="422012" y="703598"/>
                </a:cubicBezTo>
                <a:cubicBezTo>
                  <a:pt x="403240" y="714501"/>
                  <a:pt x="382475" y="720000"/>
                  <a:pt x="361806" y="720000"/>
                </a:cubicBezTo>
                <a:cubicBezTo>
                  <a:pt x="341706" y="720000"/>
                  <a:pt x="321700" y="714881"/>
                  <a:pt x="303306" y="704546"/>
                </a:cubicBezTo>
                <a:lnTo>
                  <a:pt x="60870" y="568300"/>
                </a:lnTo>
                <a:cubicBezTo>
                  <a:pt x="23324" y="547157"/>
                  <a:pt x="0" y="507336"/>
                  <a:pt x="0" y="464291"/>
                </a:cubicBezTo>
                <a:lnTo>
                  <a:pt x="0" y="255702"/>
                </a:lnTo>
                <a:cubicBezTo>
                  <a:pt x="0" y="212657"/>
                  <a:pt x="23324" y="172742"/>
                  <a:pt x="60870" y="151693"/>
                </a:cubicBezTo>
                <a:lnTo>
                  <a:pt x="303306" y="15447"/>
                </a:lnTo>
                <a:cubicBezTo>
                  <a:pt x="321984" y="4970"/>
                  <a:pt x="342417" y="-173"/>
                  <a:pt x="362802" y="5"/>
                </a:cubicBezTo>
                <a:close/>
              </a:path>
            </a:pathLst>
          </a:custGeom>
          <a:solidFill>
            <a:schemeClr val="bg1"/>
          </a:solidFill>
          <a:ln cap="sq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1" name="标题占位符 1"/>
          <p:cNvSpPr txBox="1"/>
          <p:nvPr/>
        </p:nvSpPr>
        <p:spPr>
          <a:xfrm rot="0" flipH="0" flipV="0">
            <a:off x="867148" y="96401"/>
            <a:ext cx="9000000" cy="450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2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用户资产价值的量化指标体系</a:t>
            </a:r>
            <a:endParaRPr kumimoji="1" lang="zh-CN" altLang="en-US"/>
          </a:p>
        </p:txBody>
      </p:sp>
      <p:sp>
        <p:nvSpPr>
          <p:cNvPr id="22" name="流程图: 接点 6"/>
          <p:cNvSpPr txBox="1"/>
          <p:nvPr/>
        </p:nvSpPr>
        <p:spPr>
          <a:xfrm rot="0" flipH="0" flipV="0">
            <a:off x="393773" y="96401"/>
            <a:ext cx="432000" cy="432000"/>
          </a:xfrm>
          <a:prstGeom prst="flowChartConnector">
            <a:avLst/>
          </a:prstGeom>
          <a:solidFill>
            <a:schemeClr val="accent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3" name="流程图: 接点 7"/>
          <p:cNvSpPr txBox="1"/>
          <p:nvPr/>
        </p:nvSpPr>
        <p:spPr>
          <a:xfrm rot="0" flipH="0" flipV="0">
            <a:off x="128958" y="96401"/>
            <a:ext cx="432000" cy="432000"/>
          </a:xfrm>
          <a:prstGeom prst="flowChartConnector">
            <a:avLst/>
          </a:prstGeom>
          <a:noFill/>
          <a:ln w="1905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2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 w="12700" cap="sq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0" flipH="0" flipV="0">
            <a:off x="-245110" y="5242560"/>
            <a:ext cx="12669520" cy="1615440"/>
          </a:xfrm>
          <a:prstGeom prst="ellipse">
            <a:avLst/>
          </a:prstGeom>
          <a:gradFill>
            <a:gsLst>
              <a:gs pos="47000">
                <a:schemeClr val="accent1">
                  <a:lumMod val="20000"/>
                  <a:lumOff val="80000"/>
                  <a:alpha val="0"/>
                </a:schemeClr>
              </a:gs>
              <a:gs pos="59000">
                <a:schemeClr val="accent1">
                  <a:lumMod val="20000"/>
                  <a:lumOff val="80000"/>
                  <a:alpha val="100000"/>
                </a:schemeClr>
              </a:gs>
            </a:gsLst>
            <a:lin ang="54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0" flipH="0" flipV="0">
            <a:off x="1360170" y="4988560"/>
            <a:ext cx="9458960" cy="1247140"/>
          </a:xfrm>
          <a:prstGeom prst="ellipse">
            <a:avLst/>
          </a:prstGeom>
          <a:gradFill>
            <a:gsLst>
              <a:gs pos="43000">
                <a:schemeClr val="accent1">
                  <a:lumMod val="60000"/>
                  <a:lumOff val="40000"/>
                  <a:alpha val="0"/>
                </a:schemeClr>
              </a:gs>
              <a:gs pos="68000">
                <a:schemeClr val="accent1">
                  <a:lumMod val="60000"/>
                  <a:lumOff val="40000"/>
                  <a:alpha val="100000"/>
                </a:schemeClr>
              </a:gs>
            </a:gsLst>
            <a:lin ang="564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rot="0" flipH="0" flipV="0">
            <a:off x="1360170" y="4823460"/>
            <a:ext cx="9458960" cy="1247140"/>
          </a:xfrm>
          <a:prstGeom prst="ellipse">
            <a:avLst/>
          </a:prstGeom>
          <a:gradFill>
            <a:gsLst>
              <a:gs pos="43000">
                <a:schemeClr val="accent1">
                  <a:lumMod val="20000"/>
                  <a:lumOff val="80000"/>
                  <a:alpha val="0"/>
                </a:schemeClr>
              </a:gs>
              <a:gs pos="48000">
                <a:schemeClr val="accent1">
                  <a:lumMod val="20000"/>
                  <a:lumOff val="80000"/>
                  <a:alpha val="0"/>
                </a:schemeClr>
              </a:gs>
              <a:gs pos="58000">
                <a:schemeClr val="accent1">
                  <a:lumMod val="20000"/>
                  <a:lumOff val="80000"/>
                  <a:alpha val="100000"/>
                </a:schemeClr>
              </a:gs>
            </a:gsLst>
            <a:lin ang="54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grpSp>
        <p:nvGrpSpPr>
          <p:cNvPr id="6" name=""/>
          <p:cNvGrpSpPr/>
          <p:nvPr/>
        </p:nvGrpSpPr>
        <p:grpSpPr>
          <a:xfrm>
            <a:off x="1749893" y="2235546"/>
            <a:ext cx="1128820" cy="1309432"/>
            <a:chOff x="1749893" y="2235546"/>
            <a:chExt cx="1128820" cy="1309432"/>
          </a:xfrm>
        </p:grpSpPr>
        <p:sp>
          <p:nvSpPr>
            <p:cNvPr id="7" name="标题 1"/>
            <p:cNvSpPr txBox="1"/>
            <p:nvPr/>
          </p:nvSpPr>
          <p:spPr>
            <a:xfrm rot="0" flipH="0" flipV="0">
              <a:off x="1749893" y="2235546"/>
              <a:ext cx="1128820" cy="1309432"/>
            </a:xfrm>
            <a:custGeom>
              <a:avLst/>
              <a:gdLst>
                <a:gd name="connsiteX0" fmla="*/ 482290 w 1727200"/>
                <a:gd name="connsiteY0" fmla="*/ 1812898 h 2003553"/>
                <a:gd name="connsiteX1" fmla="*/ 872744 w 1727200"/>
                <a:gd name="connsiteY1" fmla="*/ 1812898 h 2003553"/>
                <a:gd name="connsiteX2" fmla="*/ 872744 w 1727200"/>
                <a:gd name="connsiteY2" fmla="*/ 1998981 h 2003553"/>
                <a:gd name="connsiteX3" fmla="*/ 863600 w 1727200"/>
                <a:gd name="connsiteY3" fmla="*/ 2003553 h 2003553"/>
                <a:gd name="connsiteX4" fmla="*/ 863600 w 1727200"/>
                <a:gd name="connsiteY4" fmla="*/ 0 h 2003553"/>
                <a:gd name="connsiteX5" fmla="*/ 1727200 w 1727200"/>
                <a:gd name="connsiteY5" fmla="*/ 431800 h 2003553"/>
                <a:gd name="connsiteX6" fmla="*/ 1727200 w 1727200"/>
                <a:gd name="connsiteY6" fmla="*/ 942289 h 2003553"/>
                <a:gd name="connsiteX7" fmla="*/ 872744 w 1727200"/>
                <a:gd name="connsiteY7" fmla="*/ 942289 h 2003553"/>
                <a:gd name="connsiteX8" fmla="*/ 872744 w 1727200"/>
                <a:gd name="connsiteY8" fmla="*/ 958053 h 2003553"/>
                <a:gd name="connsiteX9" fmla="*/ 872745 w 1727200"/>
                <a:gd name="connsiteY9" fmla="*/ 958055 h 2003553"/>
                <a:gd name="connsiteX10" fmla="*/ 872745 w 1727200"/>
                <a:gd name="connsiteY10" fmla="*/ 1812897 h 2003553"/>
                <a:gd name="connsiteX11" fmla="*/ 482291 w 1727200"/>
                <a:gd name="connsiteY11" fmla="*/ 1812897 h 2003553"/>
                <a:gd name="connsiteX12" fmla="*/ 386444 w 1727200"/>
                <a:gd name="connsiteY12" fmla="*/ 1764974 h 2003553"/>
                <a:gd name="connsiteX13" fmla="*/ 863601 w 1727200"/>
                <a:gd name="connsiteY13" fmla="*/ 942290 h 2003553"/>
                <a:gd name="connsiteX14" fmla="*/ 863600 w 1727200"/>
                <a:gd name="connsiteY14" fmla="*/ 942289 h 2003553"/>
                <a:gd name="connsiteX15" fmla="*/ 386443 w 1727200"/>
                <a:gd name="connsiteY15" fmla="*/ 1764974 h 2003553"/>
                <a:gd name="connsiteX16" fmla="*/ 0 w 1727200"/>
                <a:gd name="connsiteY16" fmla="*/ 1571752 h 2003553"/>
                <a:gd name="connsiteX17" fmla="*/ 0 w 1727200"/>
                <a:gd name="connsiteY17" fmla="*/ 431800 h 2003553"/>
              </a:gdLst>
              <a:rect l="l" t="t" r="r" b="b"/>
              <a:pathLst>
                <a:path w="1727200" h="2003553">
                  <a:moveTo>
                    <a:pt x="482290" y="1812898"/>
                  </a:moveTo>
                  <a:lnTo>
                    <a:pt x="872744" y="1812898"/>
                  </a:lnTo>
                  <a:lnTo>
                    <a:pt x="872744" y="1998981"/>
                  </a:lnTo>
                  <a:lnTo>
                    <a:pt x="863600" y="2003553"/>
                  </a:lnTo>
                  <a:close/>
                  <a:moveTo>
                    <a:pt x="863600" y="0"/>
                  </a:moveTo>
                  <a:lnTo>
                    <a:pt x="1727200" y="431800"/>
                  </a:lnTo>
                  <a:lnTo>
                    <a:pt x="1727200" y="942289"/>
                  </a:lnTo>
                  <a:lnTo>
                    <a:pt x="872744" y="942289"/>
                  </a:lnTo>
                  <a:lnTo>
                    <a:pt x="872744" y="958053"/>
                  </a:lnTo>
                  <a:lnTo>
                    <a:pt x="872745" y="958055"/>
                  </a:lnTo>
                  <a:lnTo>
                    <a:pt x="872745" y="1812897"/>
                  </a:lnTo>
                  <a:lnTo>
                    <a:pt x="482291" y="1812897"/>
                  </a:lnTo>
                  <a:lnTo>
                    <a:pt x="386444" y="1764974"/>
                  </a:lnTo>
                  <a:lnTo>
                    <a:pt x="863601" y="942290"/>
                  </a:lnTo>
                  <a:lnTo>
                    <a:pt x="863600" y="942289"/>
                  </a:lnTo>
                  <a:lnTo>
                    <a:pt x="386443" y="1764974"/>
                  </a:lnTo>
                  <a:lnTo>
                    <a:pt x="0" y="1571752"/>
                  </a:lnTo>
                  <a:lnTo>
                    <a:pt x="0" y="431800"/>
                  </a:lnTo>
                  <a:close/>
                </a:path>
              </a:pathLst>
            </a:custGeom>
            <a:solidFill>
              <a:schemeClr val="accent1"/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8" name="标题 1"/>
            <p:cNvSpPr txBox="1"/>
            <p:nvPr/>
          </p:nvSpPr>
          <p:spPr>
            <a:xfrm rot="0" flipH="0" flipV="0">
              <a:off x="2312808" y="2518548"/>
              <a:ext cx="565656" cy="1025933"/>
            </a:xfrm>
            <a:custGeom>
              <a:avLst/>
              <a:gdLst>
                <a:gd name="connsiteX0" fmla="*/ 857505 w 857505"/>
                <a:gd name="connsiteY0" fmla="*/ 0 h 1560734"/>
                <a:gd name="connsiteX1" fmla="*/ 854456 w 857505"/>
                <a:gd name="connsiteY1" fmla="*/ 1133507 h 1560734"/>
                <a:gd name="connsiteX2" fmla="*/ 468014 w 857505"/>
                <a:gd name="connsiteY2" fmla="*/ 1326729 h 1560734"/>
                <a:gd name="connsiteX3" fmla="*/ 372168 w 857505"/>
                <a:gd name="connsiteY3" fmla="*/ 1374651 h 1560734"/>
                <a:gd name="connsiteX4" fmla="*/ 372167 w 857505"/>
                <a:gd name="connsiteY4" fmla="*/ 1374651 h 1560734"/>
                <a:gd name="connsiteX5" fmla="*/ 1 w 857505"/>
                <a:gd name="connsiteY5" fmla="*/ 1560734 h 1560734"/>
                <a:gd name="connsiteX6" fmla="*/ 1 w 857505"/>
                <a:gd name="connsiteY6" fmla="*/ 1374651 h 1560734"/>
                <a:gd name="connsiteX7" fmla="*/ 2 w 857505"/>
                <a:gd name="connsiteY7" fmla="*/ 1374651 h 1560734"/>
                <a:gd name="connsiteX8" fmla="*/ 0 w 857505"/>
                <a:gd name="connsiteY8" fmla="*/ 504044 h 1560734"/>
                <a:gd name="connsiteX9" fmla="*/ 857505 w 857505"/>
                <a:gd name="connsiteY9" fmla="*/ 0 h 1560734"/>
                <a:gd name="connsiteX10" fmla="*/ 857505 w 857505"/>
                <a:gd name="connsiteY10" fmla="*/ 0 h 1560734"/>
                <a:gd name="connsiteX11" fmla="*/ 857505 w 857505"/>
                <a:gd name="connsiteY11" fmla="*/ 0 h 1560734"/>
                <a:gd name="connsiteX12" fmla="*/ 857505 w 857505"/>
                <a:gd name="connsiteY12" fmla="*/ 0 h 1560734"/>
                <a:gd name="connsiteX13" fmla="*/ 864203 w 864203"/>
                <a:gd name="connsiteY13" fmla="*/ 0 h 1560734"/>
              </a:gdLst>
              <a:rect l="l" t="t" r="r" b="b"/>
              <a:pathLst>
                <a:path w="857505" h="1560734">
                  <a:moveTo>
                    <a:pt x="857505" y="0"/>
                  </a:moveTo>
                  <a:cubicBezTo>
                    <a:pt x="856489" y="377836"/>
                    <a:pt x="855472" y="755671"/>
                    <a:pt x="854456" y="1133507"/>
                  </a:cubicBezTo>
                  <a:lnTo>
                    <a:pt x="468014" y="1326729"/>
                  </a:lnTo>
                  <a:lnTo>
                    <a:pt x="372168" y="1374651"/>
                  </a:lnTo>
                  <a:lnTo>
                    <a:pt x="372167" y="1374651"/>
                  </a:lnTo>
                  <a:lnTo>
                    <a:pt x="1" y="1560734"/>
                  </a:lnTo>
                  <a:lnTo>
                    <a:pt x="1" y="1374651"/>
                  </a:lnTo>
                  <a:lnTo>
                    <a:pt x="2" y="1374651"/>
                  </a:lnTo>
                  <a:cubicBezTo>
                    <a:pt x="1" y="1084449"/>
                    <a:pt x="1" y="794246"/>
                    <a:pt x="0" y="504044"/>
                  </a:cubicBezTo>
                  <a:lnTo>
                    <a:pt x="857505" y="0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lumMod val="75000"/>
                  </a:schemeClr>
                </a:gs>
                <a:gs pos="100000">
                  <a:schemeClr val="accent1"/>
                </a:gs>
              </a:gsLst>
              <a:lin ang="2700000" scaled="0"/>
            </a:gra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</p:grpSp>
      <p:sp>
        <p:nvSpPr>
          <p:cNvPr id="9" name="标题 1"/>
          <p:cNvSpPr txBox="1"/>
          <p:nvPr/>
        </p:nvSpPr>
        <p:spPr>
          <a:xfrm rot="0" flipH="0" flipV="0">
            <a:off x="834020" y="3644900"/>
            <a:ext cx="2960566" cy="51978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1006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动态分层模型：RFM+行为标签</a:t>
            </a: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rot="0" flipH="0" flipV="0">
            <a:off x="834020" y="4068776"/>
            <a:ext cx="2960566" cy="175648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结合RFM模型（最近购买、频率、金额）与自定义行为标签（如内容偏好、功能使用），对用户进行动态分层，实现精准画像与差异化运营策略制定。</a:t>
            </a: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rot="0" flipH="0" flipV="0">
            <a:off x="4609367" y="3290793"/>
            <a:ext cx="2960566" cy="51978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1006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资产健康度仪表盘设计</a:t>
            </a: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 rot="0" flipH="0" flipV="0">
            <a:off x="4609367" y="3714669"/>
            <a:ext cx="2960566" cy="175648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建立包含活跃度、流失风险、价值贡献、互动深度等多维指标的实时监控看板，帮助团队快速识别问题用户群并及时干预。</a:t>
            </a: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 rot="0" flipH="0" flipV="0">
            <a:off x="8384714" y="3644900"/>
            <a:ext cx="2960566" cy="49438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1006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从评估到行动：闭环优化机制</a:t>
            </a: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 rot="0" flipH="0" flipV="0">
            <a:off x="8384714" y="4068776"/>
            <a:ext cx="2960566" cy="175648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用户资产评估结果必须驱动具体运营动作，如高价值用户专属权益、沉默用户唤醒策略等，形成“评估—干预—再评估”的正向循环，确保资产持续增值。</a:t>
            </a: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 rot="0" flipH="0" flipV="0">
            <a:off x="1553683" y="2509520"/>
            <a:ext cx="1521240" cy="74377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4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01</a:t>
            </a:r>
            <a:endParaRPr kumimoji="1" lang="zh-CN" altLang="en-US"/>
          </a:p>
        </p:txBody>
      </p:sp>
      <p:grpSp>
        <p:nvGrpSpPr>
          <p:cNvPr id="16" name=""/>
          <p:cNvGrpSpPr/>
          <p:nvPr/>
        </p:nvGrpSpPr>
        <p:grpSpPr>
          <a:xfrm>
            <a:off x="5525240" y="1881439"/>
            <a:ext cx="1128820" cy="1309432"/>
            <a:chOff x="5525240" y="1881439"/>
            <a:chExt cx="1128820" cy="1309432"/>
          </a:xfrm>
        </p:grpSpPr>
        <p:sp>
          <p:nvSpPr>
            <p:cNvPr id="17" name="标题 1"/>
            <p:cNvSpPr txBox="1"/>
            <p:nvPr/>
          </p:nvSpPr>
          <p:spPr>
            <a:xfrm rot="0" flipH="0" flipV="0">
              <a:off x="5525240" y="1881439"/>
              <a:ext cx="1128820" cy="1309432"/>
            </a:xfrm>
            <a:custGeom>
              <a:avLst/>
              <a:gdLst>
                <a:gd name="connsiteX0" fmla="*/ 482290 w 1727200"/>
                <a:gd name="connsiteY0" fmla="*/ 1812898 h 2003553"/>
                <a:gd name="connsiteX1" fmla="*/ 872744 w 1727200"/>
                <a:gd name="connsiteY1" fmla="*/ 1812898 h 2003553"/>
                <a:gd name="connsiteX2" fmla="*/ 872744 w 1727200"/>
                <a:gd name="connsiteY2" fmla="*/ 1998981 h 2003553"/>
                <a:gd name="connsiteX3" fmla="*/ 863600 w 1727200"/>
                <a:gd name="connsiteY3" fmla="*/ 2003553 h 2003553"/>
                <a:gd name="connsiteX4" fmla="*/ 863600 w 1727200"/>
                <a:gd name="connsiteY4" fmla="*/ 0 h 2003553"/>
                <a:gd name="connsiteX5" fmla="*/ 1727200 w 1727200"/>
                <a:gd name="connsiteY5" fmla="*/ 431800 h 2003553"/>
                <a:gd name="connsiteX6" fmla="*/ 1727200 w 1727200"/>
                <a:gd name="connsiteY6" fmla="*/ 942289 h 2003553"/>
                <a:gd name="connsiteX7" fmla="*/ 872744 w 1727200"/>
                <a:gd name="connsiteY7" fmla="*/ 942289 h 2003553"/>
                <a:gd name="connsiteX8" fmla="*/ 872744 w 1727200"/>
                <a:gd name="connsiteY8" fmla="*/ 958053 h 2003553"/>
                <a:gd name="connsiteX9" fmla="*/ 872745 w 1727200"/>
                <a:gd name="connsiteY9" fmla="*/ 958055 h 2003553"/>
                <a:gd name="connsiteX10" fmla="*/ 872745 w 1727200"/>
                <a:gd name="connsiteY10" fmla="*/ 1812897 h 2003553"/>
                <a:gd name="connsiteX11" fmla="*/ 482291 w 1727200"/>
                <a:gd name="connsiteY11" fmla="*/ 1812897 h 2003553"/>
                <a:gd name="connsiteX12" fmla="*/ 386444 w 1727200"/>
                <a:gd name="connsiteY12" fmla="*/ 1764974 h 2003553"/>
                <a:gd name="connsiteX13" fmla="*/ 863601 w 1727200"/>
                <a:gd name="connsiteY13" fmla="*/ 942290 h 2003553"/>
                <a:gd name="connsiteX14" fmla="*/ 863600 w 1727200"/>
                <a:gd name="connsiteY14" fmla="*/ 942289 h 2003553"/>
                <a:gd name="connsiteX15" fmla="*/ 386443 w 1727200"/>
                <a:gd name="connsiteY15" fmla="*/ 1764974 h 2003553"/>
                <a:gd name="connsiteX16" fmla="*/ 0 w 1727200"/>
                <a:gd name="connsiteY16" fmla="*/ 1571752 h 2003553"/>
                <a:gd name="connsiteX17" fmla="*/ 0 w 1727200"/>
                <a:gd name="connsiteY17" fmla="*/ 431800 h 2003553"/>
              </a:gdLst>
              <a:rect l="l" t="t" r="r" b="b"/>
              <a:pathLst>
                <a:path w="1727200" h="2003553">
                  <a:moveTo>
                    <a:pt x="482290" y="1812898"/>
                  </a:moveTo>
                  <a:lnTo>
                    <a:pt x="872744" y="1812898"/>
                  </a:lnTo>
                  <a:lnTo>
                    <a:pt x="872744" y="1998981"/>
                  </a:lnTo>
                  <a:lnTo>
                    <a:pt x="863600" y="2003553"/>
                  </a:lnTo>
                  <a:close/>
                  <a:moveTo>
                    <a:pt x="863600" y="0"/>
                  </a:moveTo>
                  <a:lnTo>
                    <a:pt x="1727200" y="431800"/>
                  </a:lnTo>
                  <a:lnTo>
                    <a:pt x="1727200" y="942289"/>
                  </a:lnTo>
                  <a:lnTo>
                    <a:pt x="872744" y="942289"/>
                  </a:lnTo>
                  <a:lnTo>
                    <a:pt x="872744" y="958053"/>
                  </a:lnTo>
                  <a:lnTo>
                    <a:pt x="872745" y="958055"/>
                  </a:lnTo>
                  <a:lnTo>
                    <a:pt x="872745" y="1812897"/>
                  </a:lnTo>
                  <a:lnTo>
                    <a:pt x="482291" y="1812897"/>
                  </a:lnTo>
                  <a:lnTo>
                    <a:pt x="386444" y="1764974"/>
                  </a:lnTo>
                  <a:lnTo>
                    <a:pt x="863601" y="942290"/>
                  </a:lnTo>
                  <a:lnTo>
                    <a:pt x="863600" y="942289"/>
                  </a:lnTo>
                  <a:lnTo>
                    <a:pt x="386443" y="1764974"/>
                  </a:lnTo>
                  <a:lnTo>
                    <a:pt x="0" y="1571752"/>
                  </a:lnTo>
                  <a:lnTo>
                    <a:pt x="0" y="431800"/>
                  </a:lnTo>
                  <a:close/>
                </a:path>
              </a:pathLst>
            </a:custGeom>
            <a:solidFill>
              <a:schemeClr val="accent1"/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18" name="标题 1"/>
            <p:cNvSpPr txBox="1"/>
            <p:nvPr/>
          </p:nvSpPr>
          <p:spPr>
            <a:xfrm rot="0" flipH="0" flipV="0">
              <a:off x="6088155" y="2164441"/>
              <a:ext cx="565656" cy="1025933"/>
            </a:xfrm>
            <a:custGeom>
              <a:avLst/>
              <a:gdLst>
                <a:gd name="connsiteX0" fmla="*/ 857505 w 857505"/>
                <a:gd name="connsiteY0" fmla="*/ 0 h 1560734"/>
                <a:gd name="connsiteX1" fmla="*/ 854456 w 857505"/>
                <a:gd name="connsiteY1" fmla="*/ 1133507 h 1560734"/>
                <a:gd name="connsiteX2" fmla="*/ 468014 w 857505"/>
                <a:gd name="connsiteY2" fmla="*/ 1326729 h 1560734"/>
                <a:gd name="connsiteX3" fmla="*/ 372168 w 857505"/>
                <a:gd name="connsiteY3" fmla="*/ 1374651 h 1560734"/>
                <a:gd name="connsiteX4" fmla="*/ 372167 w 857505"/>
                <a:gd name="connsiteY4" fmla="*/ 1374651 h 1560734"/>
                <a:gd name="connsiteX5" fmla="*/ 1 w 857505"/>
                <a:gd name="connsiteY5" fmla="*/ 1560734 h 1560734"/>
                <a:gd name="connsiteX6" fmla="*/ 1 w 857505"/>
                <a:gd name="connsiteY6" fmla="*/ 1374651 h 1560734"/>
                <a:gd name="connsiteX7" fmla="*/ 2 w 857505"/>
                <a:gd name="connsiteY7" fmla="*/ 1374651 h 1560734"/>
                <a:gd name="connsiteX8" fmla="*/ 0 w 857505"/>
                <a:gd name="connsiteY8" fmla="*/ 504044 h 1560734"/>
                <a:gd name="connsiteX9" fmla="*/ 857505 w 857505"/>
                <a:gd name="connsiteY9" fmla="*/ 0 h 1560734"/>
                <a:gd name="connsiteX10" fmla="*/ 857505 w 857505"/>
                <a:gd name="connsiteY10" fmla="*/ 0 h 1560734"/>
                <a:gd name="connsiteX11" fmla="*/ 857505 w 857505"/>
                <a:gd name="connsiteY11" fmla="*/ 0 h 1560734"/>
                <a:gd name="connsiteX12" fmla="*/ 857505 w 857505"/>
                <a:gd name="connsiteY12" fmla="*/ 0 h 1560734"/>
                <a:gd name="connsiteX13" fmla="*/ 864203 w 864203"/>
                <a:gd name="connsiteY13" fmla="*/ 0 h 1560734"/>
              </a:gdLst>
              <a:rect l="l" t="t" r="r" b="b"/>
              <a:pathLst>
                <a:path w="857505" h="1560734">
                  <a:moveTo>
                    <a:pt x="857505" y="0"/>
                  </a:moveTo>
                  <a:cubicBezTo>
                    <a:pt x="856489" y="377836"/>
                    <a:pt x="855472" y="755671"/>
                    <a:pt x="854456" y="1133507"/>
                  </a:cubicBezTo>
                  <a:lnTo>
                    <a:pt x="468014" y="1326729"/>
                  </a:lnTo>
                  <a:lnTo>
                    <a:pt x="372168" y="1374651"/>
                  </a:lnTo>
                  <a:lnTo>
                    <a:pt x="372167" y="1374651"/>
                  </a:lnTo>
                  <a:lnTo>
                    <a:pt x="1" y="1560734"/>
                  </a:lnTo>
                  <a:lnTo>
                    <a:pt x="1" y="1374651"/>
                  </a:lnTo>
                  <a:lnTo>
                    <a:pt x="2" y="1374651"/>
                  </a:lnTo>
                  <a:cubicBezTo>
                    <a:pt x="1" y="1084449"/>
                    <a:pt x="1" y="794246"/>
                    <a:pt x="0" y="504044"/>
                  </a:cubicBezTo>
                  <a:lnTo>
                    <a:pt x="857505" y="0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lumMod val="75000"/>
                  </a:schemeClr>
                </a:gs>
                <a:gs pos="100000">
                  <a:schemeClr val="accent1"/>
                </a:gs>
              </a:gsLst>
              <a:lin ang="2700000" scaled="0"/>
            </a:gra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</p:grpSp>
      <p:sp>
        <p:nvSpPr>
          <p:cNvPr id="19" name="标题 1"/>
          <p:cNvSpPr txBox="1"/>
          <p:nvPr/>
        </p:nvSpPr>
        <p:spPr>
          <a:xfrm rot="0" flipH="0" flipV="0">
            <a:off x="5329030" y="2155413"/>
            <a:ext cx="1521240" cy="74377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4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02</a:t>
            </a:r>
            <a:endParaRPr kumimoji="1" lang="zh-CN" altLang="en-US"/>
          </a:p>
        </p:txBody>
      </p:sp>
      <p:grpSp>
        <p:nvGrpSpPr>
          <p:cNvPr id="20" name=""/>
          <p:cNvGrpSpPr/>
          <p:nvPr/>
        </p:nvGrpSpPr>
        <p:grpSpPr>
          <a:xfrm>
            <a:off x="9300587" y="2235546"/>
            <a:ext cx="1128820" cy="1309432"/>
            <a:chOff x="9300587" y="2235546"/>
            <a:chExt cx="1128820" cy="1309432"/>
          </a:xfrm>
        </p:grpSpPr>
        <p:sp>
          <p:nvSpPr>
            <p:cNvPr id="21" name="标题 1"/>
            <p:cNvSpPr txBox="1"/>
            <p:nvPr/>
          </p:nvSpPr>
          <p:spPr>
            <a:xfrm rot="0" flipH="0" flipV="0">
              <a:off x="9300587" y="2235546"/>
              <a:ext cx="1128820" cy="1309432"/>
            </a:xfrm>
            <a:custGeom>
              <a:avLst/>
              <a:gdLst>
                <a:gd name="connsiteX0" fmla="*/ 482290 w 1727200"/>
                <a:gd name="connsiteY0" fmla="*/ 1812898 h 2003553"/>
                <a:gd name="connsiteX1" fmla="*/ 872744 w 1727200"/>
                <a:gd name="connsiteY1" fmla="*/ 1812898 h 2003553"/>
                <a:gd name="connsiteX2" fmla="*/ 872744 w 1727200"/>
                <a:gd name="connsiteY2" fmla="*/ 1998981 h 2003553"/>
                <a:gd name="connsiteX3" fmla="*/ 863600 w 1727200"/>
                <a:gd name="connsiteY3" fmla="*/ 2003553 h 2003553"/>
                <a:gd name="connsiteX4" fmla="*/ 863600 w 1727200"/>
                <a:gd name="connsiteY4" fmla="*/ 0 h 2003553"/>
                <a:gd name="connsiteX5" fmla="*/ 1727200 w 1727200"/>
                <a:gd name="connsiteY5" fmla="*/ 431800 h 2003553"/>
                <a:gd name="connsiteX6" fmla="*/ 1727200 w 1727200"/>
                <a:gd name="connsiteY6" fmla="*/ 942289 h 2003553"/>
                <a:gd name="connsiteX7" fmla="*/ 872744 w 1727200"/>
                <a:gd name="connsiteY7" fmla="*/ 942289 h 2003553"/>
                <a:gd name="connsiteX8" fmla="*/ 872744 w 1727200"/>
                <a:gd name="connsiteY8" fmla="*/ 958053 h 2003553"/>
                <a:gd name="connsiteX9" fmla="*/ 872745 w 1727200"/>
                <a:gd name="connsiteY9" fmla="*/ 958055 h 2003553"/>
                <a:gd name="connsiteX10" fmla="*/ 872745 w 1727200"/>
                <a:gd name="connsiteY10" fmla="*/ 1812897 h 2003553"/>
                <a:gd name="connsiteX11" fmla="*/ 482291 w 1727200"/>
                <a:gd name="connsiteY11" fmla="*/ 1812897 h 2003553"/>
                <a:gd name="connsiteX12" fmla="*/ 386444 w 1727200"/>
                <a:gd name="connsiteY12" fmla="*/ 1764974 h 2003553"/>
                <a:gd name="connsiteX13" fmla="*/ 863601 w 1727200"/>
                <a:gd name="connsiteY13" fmla="*/ 942290 h 2003553"/>
                <a:gd name="connsiteX14" fmla="*/ 863600 w 1727200"/>
                <a:gd name="connsiteY14" fmla="*/ 942289 h 2003553"/>
                <a:gd name="connsiteX15" fmla="*/ 386443 w 1727200"/>
                <a:gd name="connsiteY15" fmla="*/ 1764974 h 2003553"/>
                <a:gd name="connsiteX16" fmla="*/ 0 w 1727200"/>
                <a:gd name="connsiteY16" fmla="*/ 1571752 h 2003553"/>
                <a:gd name="connsiteX17" fmla="*/ 0 w 1727200"/>
                <a:gd name="connsiteY17" fmla="*/ 431800 h 2003553"/>
              </a:gdLst>
              <a:rect l="l" t="t" r="r" b="b"/>
              <a:pathLst>
                <a:path w="1727200" h="2003553">
                  <a:moveTo>
                    <a:pt x="482290" y="1812898"/>
                  </a:moveTo>
                  <a:lnTo>
                    <a:pt x="872744" y="1812898"/>
                  </a:lnTo>
                  <a:lnTo>
                    <a:pt x="872744" y="1998981"/>
                  </a:lnTo>
                  <a:lnTo>
                    <a:pt x="863600" y="2003553"/>
                  </a:lnTo>
                  <a:close/>
                  <a:moveTo>
                    <a:pt x="863600" y="0"/>
                  </a:moveTo>
                  <a:lnTo>
                    <a:pt x="1727200" y="431800"/>
                  </a:lnTo>
                  <a:lnTo>
                    <a:pt x="1727200" y="942289"/>
                  </a:lnTo>
                  <a:lnTo>
                    <a:pt x="872744" y="942289"/>
                  </a:lnTo>
                  <a:lnTo>
                    <a:pt x="872744" y="958053"/>
                  </a:lnTo>
                  <a:lnTo>
                    <a:pt x="872745" y="958055"/>
                  </a:lnTo>
                  <a:lnTo>
                    <a:pt x="872745" y="1812897"/>
                  </a:lnTo>
                  <a:lnTo>
                    <a:pt x="482291" y="1812897"/>
                  </a:lnTo>
                  <a:lnTo>
                    <a:pt x="386444" y="1764974"/>
                  </a:lnTo>
                  <a:lnTo>
                    <a:pt x="863601" y="942290"/>
                  </a:lnTo>
                  <a:lnTo>
                    <a:pt x="863600" y="942289"/>
                  </a:lnTo>
                  <a:lnTo>
                    <a:pt x="386443" y="1764974"/>
                  </a:lnTo>
                  <a:lnTo>
                    <a:pt x="0" y="1571752"/>
                  </a:lnTo>
                  <a:lnTo>
                    <a:pt x="0" y="431800"/>
                  </a:lnTo>
                  <a:close/>
                </a:path>
              </a:pathLst>
            </a:custGeom>
            <a:solidFill>
              <a:schemeClr val="accent1"/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22" name="标题 1"/>
            <p:cNvSpPr txBox="1"/>
            <p:nvPr/>
          </p:nvSpPr>
          <p:spPr>
            <a:xfrm rot="0" flipH="0" flipV="0">
              <a:off x="9863502" y="2518548"/>
              <a:ext cx="565656" cy="1025933"/>
            </a:xfrm>
            <a:custGeom>
              <a:avLst/>
              <a:gdLst>
                <a:gd name="connsiteX0" fmla="*/ 857505 w 857505"/>
                <a:gd name="connsiteY0" fmla="*/ 0 h 1560734"/>
                <a:gd name="connsiteX1" fmla="*/ 854456 w 857505"/>
                <a:gd name="connsiteY1" fmla="*/ 1133507 h 1560734"/>
                <a:gd name="connsiteX2" fmla="*/ 468014 w 857505"/>
                <a:gd name="connsiteY2" fmla="*/ 1326729 h 1560734"/>
                <a:gd name="connsiteX3" fmla="*/ 372168 w 857505"/>
                <a:gd name="connsiteY3" fmla="*/ 1374651 h 1560734"/>
                <a:gd name="connsiteX4" fmla="*/ 372167 w 857505"/>
                <a:gd name="connsiteY4" fmla="*/ 1374651 h 1560734"/>
                <a:gd name="connsiteX5" fmla="*/ 1 w 857505"/>
                <a:gd name="connsiteY5" fmla="*/ 1560734 h 1560734"/>
                <a:gd name="connsiteX6" fmla="*/ 1 w 857505"/>
                <a:gd name="connsiteY6" fmla="*/ 1374651 h 1560734"/>
                <a:gd name="connsiteX7" fmla="*/ 2 w 857505"/>
                <a:gd name="connsiteY7" fmla="*/ 1374651 h 1560734"/>
                <a:gd name="connsiteX8" fmla="*/ 0 w 857505"/>
                <a:gd name="connsiteY8" fmla="*/ 504044 h 1560734"/>
                <a:gd name="connsiteX9" fmla="*/ 857505 w 857505"/>
                <a:gd name="connsiteY9" fmla="*/ 0 h 1560734"/>
                <a:gd name="connsiteX10" fmla="*/ 857505 w 857505"/>
                <a:gd name="connsiteY10" fmla="*/ 0 h 1560734"/>
                <a:gd name="connsiteX11" fmla="*/ 857505 w 857505"/>
                <a:gd name="connsiteY11" fmla="*/ 0 h 1560734"/>
                <a:gd name="connsiteX12" fmla="*/ 857505 w 857505"/>
                <a:gd name="connsiteY12" fmla="*/ 0 h 1560734"/>
                <a:gd name="connsiteX13" fmla="*/ 864203 w 864203"/>
                <a:gd name="connsiteY13" fmla="*/ 0 h 1560734"/>
              </a:gdLst>
              <a:rect l="l" t="t" r="r" b="b"/>
              <a:pathLst>
                <a:path w="857505" h="1560734">
                  <a:moveTo>
                    <a:pt x="857505" y="0"/>
                  </a:moveTo>
                  <a:cubicBezTo>
                    <a:pt x="856489" y="377836"/>
                    <a:pt x="855472" y="755671"/>
                    <a:pt x="854456" y="1133507"/>
                  </a:cubicBezTo>
                  <a:lnTo>
                    <a:pt x="468014" y="1326729"/>
                  </a:lnTo>
                  <a:lnTo>
                    <a:pt x="372168" y="1374651"/>
                  </a:lnTo>
                  <a:lnTo>
                    <a:pt x="372167" y="1374651"/>
                  </a:lnTo>
                  <a:lnTo>
                    <a:pt x="1" y="1560734"/>
                  </a:lnTo>
                  <a:lnTo>
                    <a:pt x="1" y="1374651"/>
                  </a:lnTo>
                  <a:lnTo>
                    <a:pt x="2" y="1374651"/>
                  </a:lnTo>
                  <a:cubicBezTo>
                    <a:pt x="1" y="1084449"/>
                    <a:pt x="1" y="794246"/>
                    <a:pt x="0" y="504044"/>
                  </a:cubicBezTo>
                  <a:lnTo>
                    <a:pt x="857505" y="0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lumMod val="75000"/>
                  </a:schemeClr>
                </a:gs>
                <a:gs pos="100000">
                  <a:schemeClr val="accent1"/>
                </a:gs>
              </a:gsLst>
              <a:lin ang="2700000" scaled="0"/>
            </a:gra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</p:grpSp>
      <p:sp>
        <p:nvSpPr>
          <p:cNvPr id="23" name="标题 1"/>
          <p:cNvSpPr txBox="1"/>
          <p:nvPr/>
        </p:nvSpPr>
        <p:spPr>
          <a:xfrm rot="0" flipH="0" flipV="0">
            <a:off x="9104378" y="2509520"/>
            <a:ext cx="1521240" cy="74377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4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03</a:t>
            </a:r>
            <a:endParaRPr kumimoji="1" lang="zh-CN" altLang="en-US"/>
          </a:p>
        </p:txBody>
      </p:sp>
      <p:sp>
        <p:nvSpPr>
          <p:cNvPr id="24" name="标题 1"/>
          <p:cNvSpPr txBox="1"/>
          <p:nvPr/>
        </p:nvSpPr>
        <p:spPr>
          <a:xfrm rot="5400000" flipH="0" flipV="1">
            <a:off x="-764071" y="4695734"/>
            <a:ext cx="2556256" cy="50800"/>
          </a:xfrm>
          <a:prstGeom prst="parallelogram">
            <a:avLst>
              <a:gd name="adj" fmla="val 100000"/>
            </a:avLst>
          </a:prstGeom>
          <a:gradFill>
            <a:gsLst>
              <a:gs pos="100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lumMod val="60000"/>
                  <a:lumOff val="40000"/>
                  <a:alpha val="0"/>
                </a:schemeClr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5" name="标题 1"/>
          <p:cNvSpPr txBox="1"/>
          <p:nvPr/>
        </p:nvSpPr>
        <p:spPr>
          <a:xfrm rot="5400000" flipH="0" flipV="1">
            <a:off x="10544395" y="4290620"/>
            <a:ext cx="2556256" cy="50800"/>
          </a:xfrm>
          <a:prstGeom prst="parallelogram">
            <a:avLst>
              <a:gd name="adj" fmla="val 100000"/>
            </a:avLst>
          </a:prstGeom>
          <a:gradFill>
            <a:gsLst>
              <a:gs pos="100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lumMod val="60000"/>
                  <a:lumOff val="40000"/>
                  <a:alpha val="0"/>
                </a:schemeClr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6" name="标题 1"/>
          <p:cNvSpPr txBox="1"/>
          <p:nvPr/>
        </p:nvSpPr>
        <p:spPr>
          <a:xfrm rot="5400000" flipH="0" flipV="1">
            <a:off x="10112576" y="5982478"/>
            <a:ext cx="1406324" cy="90077"/>
          </a:xfrm>
          <a:prstGeom prst="parallelogram">
            <a:avLst>
              <a:gd name="adj" fmla="val 100000"/>
            </a:avLst>
          </a:prstGeom>
          <a:gradFill>
            <a:gsLst>
              <a:gs pos="100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lumMod val="60000"/>
                  <a:lumOff val="40000"/>
                  <a:alpha val="0"/>
                </a:schemeClr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7" name="标题 1"/>
          <p:cNvSpPr txBox="1"/>
          <p:nvPr/>
        </p:nvSpPr>
        <p:spPr>
          <a:xfrm rot="5400000" flipH="0" flipV="1">
            <a:off x="-342258" y="2811015"/>
            <a:ext cx="1406324" cy="90077"/>
          </a:xfrm>
          <a:prstGeom prst="parallelogram">
            <a:avLst>
              <a:gd name="adj" fmla="val 100000"/>
            </a:avLst>
          </a:prstGeom>
          <a:gradFill>
            <a:gsLst>
              <a:gs pos="100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lumMod val="60000"/>
                  <a:lumOff val="40000"/>
                  <a:alpha val="0"/>
                </a:schemeClr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8" name="标题占位符 1"/>
          <p:cNvSpPr txBox="1"/>
          <p:nvPr/>
        </p:nvSpPr>
        <p:spPr>
          <a:xfrm rot="0" flipH="0" flipV="0">
            <a:off x="867148" y="96401"/>
            <a:ext cx="9000000" cy="450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2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构建可持续的用户资产评估机制</a:t>
            </a:r>
            <a:endParaRPr kumimoji="1" lang="zh-CN" altLang="en-US"/>
          </a:p>
        </p:txBody>
      </p:sp>
      <p:sp>
        <p:nvSpPr>
          <p:cNvPr id="29" name="流程图: 接点 6"/>
          <p:cNvSpPr txBox="1"/>
          <p:nvPr/>
        </p:nvSpPr>
        <p:spPr>
          <a:xfrm rot="0" flipH="0" flipV="0">
            <a:off x="393773" y="96401"/>
            <a:ext cx="432000" cy="432000"/>
          </a:xfrm>
          <a:prstGeom prst="flowChartConnector">
            <a:avLst/>
          </a:prstGeom>
          <a:solidFill>
            <a:schemeClr val="accent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0" name="流程图: 接点 7"/>
          <p:cNvSpPr txBox="1"/>
          <p:nvPr/>
        </p:nvSpPr>
        <p:spPr>
          <a:xfrm rot="0" flipH="0" flipV="0">
            <a:off x="128958" y="96401"/>
            <a:ext cx="432000" cy="432000"/>
          </a:xfrm>
          <a:prstGeom prst="flowChartConnector">
            <a:avLst/>
          </a:prstGeom>
          <a:noFill/>
          <a:ln w="1905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</p:sld>
</file>

<file path=ppt/theme/_rels/theme1.xml.rels><?xml version="1.0" encoding="UTF-8" standalone="yes"?>
<Relationships xmlns="http://schemas.openxmlformats.org/package/2006/relationships">

</Relationships>
</file>

<file path=ppt/theme/theme1.xml><?xml version="1.0" encoding="utf-8"?>
<a:theme xmlns:a="http://schemas.openxmlformats.org/drawingml/2006/main" xmlns:r="http://schemas.openxmlformats.org/officeDocument/2006/relationships" xmlns:p="http://schemas.openxmlformats.org/presentationml/2006/main" name="Office 主题​​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63CE8"/>
      </a:accent1>
      <a:accent2>
        <a:srgbClr val="C6AB6A"/>
      </a:accent2>
      <a:accent3>
        <a:srgbClr val="063CE8"/>
      </a:accent3>
      <a:accent4>
        <a:srgbClr val="C6AB6A"/>
      </a:accent4>
      <a:accent5>
        <a:srgbClr val="063CE8"/>
      </a:accent5>
      <a:accent6>
        <a:srgbClr val="C6AB6A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IGC">
    <vt:lpwstr>{"Label":"1","ContentProducer":"001191110105MA01D6BEX800000","ProduceID":"A1027D59968628Z53142126","ReservedCode1":"{\"SecurityData\":{\"Type\":\"TC260PG\",\"Version\":1,\"PubSD\":[{\"Type\":\"DS\",\"AlgID\":\"1.2.156.10197.1.501\",\"TBSData\":{\"Type\":\"LabelMataData\"},\"Signature\":\"3046022100f7825088a936533ac15ab8ba2eaa1e273e09c44706d5857af0d81d171f680d52022100c79a28c4df8be7e59b69e56aaa751ac63a59bad49cf5bb65bc9a7fc12584f9d5\"},{\"Type\":\"PubKey\",\"AlgID\":\"1.2.156.10197.1.501\",\"KeyValue\":\"MFkwEwYHKoZIzj0CAQYIKoEcz1UBgi0DQgAE4htNGUcC6HU4Sf91jDiDCP+kHy7sm5Nd8uJmcY3w5omySS+3GQlfi/4sr6ilLGbKi9V2Z5I0ASiAQPEvlhe2mw==\",\"Certificate\":\"MIIBgzCCASmgAwIBAgIBATAKBggqgRzPVQGDdTAtMQ4wDAYDVQQKEwVBaVBQVDEbMBkGA1UEBRMSOTExMTAxMDVNQTAxRDZCRVg4MCAXDTI1MDgwODA4Mjk1MloYDzIxMjUwODA4MDgyOTUyWjAtMQ4wDAYDVQQKEwVBaVBQVDEbMBkGA1UEBRMSOTExMTAxMDVNQTAxRDZCRVg4MFkwEwYHKoZIzj0CAQYIKoEcz1UBgi0DQgAE4htNGUcC6HU4Sf91jDiDCP+kHy7sm5Nd8uJmcY3w5omySS+3GQlfi/4sr6ilLGbKi9V2Z5I0ASiAQPEvlhe2m6M4MDYwDgYDVR0PAQH/BAQDAgWgMBMGA1UdJQQMMAoGCCsGAQUFBwMBMA8GA1UdEwEB/wQFMAMBAf8wCgYIKoEcz1UBg3UDSAAwRQIgS9o/xI9kRYojx1MkW/gD8fAbyborHu7tLo1gGuqcuMwCIQDpeKBcdxdIHGAYHLU3bTjOkcDszYUezVcY2oQW7R1oQg==\"}]}}","ContentPropagator":"001191110105MA01D6BEX800000","PropagateID":"A1027D59968628Z53142126","ReservedCode2":"{\"SecurityData\":{\"Type\":\"TC260PG\",\"Version\":1,\"PubSD\":[{\"Type\":\"DS\",\"AlgID\":\"1.2.156.10197.1.501\",\"TBSData\":{\"Type\":\"LabelMataData\"},\"Signature\":\"304502203face345614a92387332661807e0e3326bf80899bea9cb1a2e01b6564115e4e4022100dd4dd2f6f9c359d322d35b155af93e7d194541f4bd8a75c54d7951db039ab751\"},{\"Type\":\"PubKey\",\"AlgID\":\"1.2.156.10197.1.501\",\"KeyValue\":\"MFkwEwYHKoZIzj0CAQYIKoEcz1UBgi0DQgAE4htNGUcC6HU4Sf91jDiDCP+kHy7sm5Nd8uJmcY3w5omySS+3GQlfi/4sr6ilLGbKi9V2Z5I0ASiAQPEvlhe2mw==\",\"Certificate\":\"MIIBgzCCASmgAwIBAgIBATAKBggqgRzPVQGDdTAtMQ4wDAYDVQQKEwVBaVBQVDEbMBkGA1UEBRMSOTExMTAxMDVNQTAxRDZCRVg4MCAXDTI1MDgwODA4Mjk1MloYDzIxMjUwODA4MDgyOTUyWjAtMQ4wDAYDVQQKEwVBaVBQVDEbMBkGA1UEBRMSOTExMTAxMDVNQTAxRDZCRVg4MFkwEwYHKoZIzj0CAQYIKoEcz1UBgi0DQgAE4htNGUcC6HU4Sf91jDiDCP+kHy7sm5Nd8uJmcY3w5omySS+3GQlfi/4sr6ilLGbKi9V2Z5I0ASiAQPEvlhe2m6M4MDYwDgYDVR0PAQH/BAQDAgWgMBMGA1UdJQQMMAoGCCsGAQUFBwMBMA8GA1UdEwEB/wQFMAMBAf8wCgYIKoEcz1UBg3UDSAAwRQIgS9o/xI9kRYojx1MkW/gD8fAbyborHu7tLo1gGuqcuMwCIQDpeKBcdxdIHGAYHLU3bTjOkcDszYUezVcY2oQW7R1oQg==\"}]}}"}</vt:lpwstr>
  </property>
</Properties>
</file>