
<file path=[Content_Types].xml><?xml version="1.0" encoding="utf-8"?>
<Types xmlns="http://schemas.openxmlformats.org/package/2006/content-types">
  <Default Extension="fntdata" ContentType="application/x-fontdat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docProps/custom.xml" ContentType="application/vnd.openxmlformats-officedocument.custom-properties+xml"/>
</Types>
</file>

<file path=_rels/.rels><?xml version="1.0" encoding="UTF-8"?>
<Relationships xmlns="http://schemas.openxmlformats.org/package/2006/relationships">
  <Relationship Id="rId1" Type="http://schemas.openxmlformats.org/officeDocument/2006/relationships/officeDocument" Target="ppt/presentation.xml"></Relationship>
  <Relationship Id="rIdCustom" Type="http://schemas.openxmlformats.org/officeDocument/2006/relationships/custom-properties" Target="docProps/custom.xml"></Relationship>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embeddedFontLst>
    <p:embeddedFont>
      <p:font typeface="OPPOSans H"/>
      <p:regular r:id="rId20"/>
    </p:embeddedFont>
    <p:embeddedFont>
      <p:font typeface="Source Han Sans CN Bold"/>
      <p:regular r:id="rId21"/>
    </p:embeddedFont>
    <p:embeddedFont>
      <p:font typeface="Source Han Sans"/>
      <p:regular r:id="rId22"/>
    </p:embeddedFont>
  </p:embeddedFontLst>
</p:presentation>
</file>

<file path=ppt/_rels/presentation.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font" Target="fonts/font1.fntdata"/>
<Relationship Id="rId21" Type="http://schemas.openxmlformats.org/officeDocument/2006/relationships/font" Target="fonts/font3.fntdata"/>
<Relationship Id="rId22" Type="http://schemas.openxmlformats.org/officeDocument/2006/relationships/font" Target="fonts/font2.fntdata"/>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2026.4</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088320" y="18353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482600" y="10137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370">
                <a:ln w="12700">
                  <a:noFill/>
                </a:ln>
                <a:solidFill>
                  <a:srgbClr val="FFFFFF">
                    <a:alpha val="100000"/>
                  </a:srgbClr>
                </a:solidFill>
                <a:latin typeface="Source Han Sans CN Bold"/>
                <a:ea typeface="Source Han Sans CN Bold"/>
                <a:cs typeface="Source Han Sans CN Bold"/>
              </a:rPr>
              <a:t>目标用户重新定位完整指南：从策略到实操，2026 年营销人必读</a:t>
            </a:r>
            <a:endParaRPr kumimoji="1" lang="zh-CN" altLang="en-US"/>
          </a:p>
        </p:txBody>
      </p:sp>
    </p:spTree>
  </p:cSl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03</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从策略到落地的执行路径</a:t>
            </a:r>
            <a:endParaRPr kumimoji="1" lang="zh-CN" altLang="en-US"/>
          </a:p>
        </p:txBody>
      </p:sp>
    </p:spTree>
  </p:cSl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2428296" y="2226240"/>
            <a:ext cx="3515304" cy="1420423"/>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整合CRM、网站行为、社交媒体及第三方数据源，建立统一ID体系，并通过自动化工具清洗重复、无效或低质量数据，确保画像基础真实可靠。</a:t>
            </a:r>
            <a:endParaRPr kumimoji="1" lang="zh-CN" altLang="en-US"/>
          </a:p>
        </p:txBody>
      </p:sp>
      <p:sp>
        <p:nvSpPr>
          <p:cNvPr id="4" name="标题 1"/>
          <p:cNvSpPr txBox="1"/>
          <p:nvPr/>
        </p:nvSpPr>
        <p:spPr>
          <a:xfrm rot="0" flipH="0" flipV="0">
            <a:off x="2428294" y="1457601"/>
            <a:ext cx="3515302" cy="717096"/>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数据整合与清洗机制</a:t>
            </a:r>
            <a:endParaRPr kumimoji="1" lang="zh-CN" altLang="en-US"/>
          </a:p>
        </p:txBody>
      </p:sp>
      <p:sp>
        <p:nvSpPr>
          <p:cNvPr id="5" name="标题 1"/>
          <p:cNvSpPr txBox="1"/>
          <p:nvPr/>
        </p:nvSpPr>
        <p:spPr>
          <a:xfrm rot="2700000" flipH="0" flipV="0">
            <a:off x="827601" y="1684420"/>
            <a:ext cx="1250090" cy="1250090"/>
          </a:xfrm>
          <a:prstGeom prst="teardrop">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2700000" flipH="0" flipV="0">
            <a:off x="808498" y="1730539"/>
            <a:ext cx="1157852" cy="1157852"/>
          </a:xfrm>
          <a:prstGeom prst="teardrop">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1196842" y="2142613"/>
            <a:ext cx="381164" cy="333702"/>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rot="0" flipH="0" flipV="0">
            <a:off x="660400" y="1719401"/>
            <a:ext cx="188488" cy="188488"/>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8003596" y="2226240"/>
            <a:ext cx="3515304" cy="1420423"/>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基于用户生命周期阶段、购买意图、内容偏好等维度构建动态标签，支持实时更新，使画像能随用户行为变化自动调整，提升营销响应速度。</a:t>
            </a:r>
            <a:endParaRPr kumimoji="1" lang="zh-CN" altLang="en-US"/>
          </a:p>
        </p:txBody>
      </p:sp>
      <p:sp>
        <p:nvSpPr>
          <p:cNvPr id="10" name="标题 1"/>
          <p:cNvSpPr txBox="1"/>
          <p:nvPr/>
        </p:nvSpPr>
        <p:spPr>
          <a:xfrm rot="0" flipH="0" flipV="0">
            <a:off x="8003595" y="1457601"/>
            <a:ext cx="3515302" cy="717096"/>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动态标签系统设计</a:t>
            </a:r>
            <a:endParaRPr kumimoji="1" lang="zh-CN" altLang="en-US"/>
          </a:p>
        </p:txBody>
      </p:sp>
      <p:sp>
        <p:nvSpPr>
          <p:cNvPr id="11" name="标题 1"/>
          <p:cNvSpPr txBox="1"/>
          <p:nvPr/>
        </p:nvSpPr>
        <p:spPr>
          <a:xfrm rot="2700000" flipH="0" flipV="0">
            <a:off x="6402901" y="1684420"/>
            <a:ext cx="1250090" cy="1250090"/>
          </a:xfrm>
          <a:prstGeom prst="teardrop">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2700000" flipH="0" flipV="0">
            <a:off x="6383798" y="1730539"/>
            <a:ext cx="1157852" cy="1157852"/>
          </a:xfrm>
          <a:prstGeom prst="teardrop">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6772142" y="2125031"/>
            <a:ext cx="381164" cy="368866"/>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6235700" y="1719401"/>
            <a:ext cx="188488" cy="188488"/>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5215946" y="4465310"/>
            <a:ext cx="3515304" cy="1420423"/>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运用RFM模型、CLV预测或聚类分析，识别高潜力、高转化或高流失风险群体，明确资源投入优先级，避免“一刀切”式沟通。</a:t>
            </a:r>
            <a:endParaRPr kumimoji="1" lang="zh-CN" altLang="en-US"/>
          </a:p>
        </p:txBody>
      </p:sp>
      <p:sp>
        <p:nvSpPr>
          <p:cNvPr id="16" name="标题 1"/>
          <p:cNvSpPr txBox="1"/>
          <p:nvPr/>
        </p:nvSpPr>
        <p:spPr>
          <a:xfrm rot="0" flipH="0" flipV="0">
            <a:off x="5215945" y="3696671"/>
            <a:ext cx="3515302" cy="717096"/>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C6AB6A">
                    <a:alpha val="100000"/>
                  </a:srgbClr>
                </a:solidFill>
                <a:latin typeface="Source Han Sans CN Bold"/>
                <a:ea typeface="Source Han Sans CN Bold"/>
                <a:cs typeface="Source Han Sans CN Bold"/>
              </a:rPr>
              <a:t>细分人群的优先级排序</a:t>
            </a:r>
            <a:endParaRPr kumimoji="1" lang="zh-CN" altLang="en-US"/>
          </a:p>
        </p:txBody>
      </p:sp>
      <p:sp>
        <p:nvSpPr>
          <p:cNvPr id="17" name="标题 1"/>
          <p:cNvSpPr txBox="1"/>
          <p:nvPr/>
        </p:nvSpPr>
        <p:spPr>
          <a:xfrm rot="2700000" flipH="0" flipV="0">
            <a:off x="3615251" y="3923490"/>
            <a:ext cx="1250090" cy="1250090"/>
          </a:xfrm>
          <a:prstGeom prst="teardrop">
            <a:avLst/>
          </a:prstGeom>
          <a:solidFill>
            <a:schemeClr val="accent2">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2700000" flipH="0" flipV="0">
            <a:off x="3596148" y="3969609"/>
            <a:ext cx="1157852" cy="1157852"/>
          </a:xfrm>
          <a:prstGeom prst="teardrop">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4008195" y="4357952"/>
            <a:ext cx="333759" cy="381164"/>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rot="0" flipH="0" flipV="0">
            <a:off x="3448050" y="3958471"/>
            <a:ext cx="188488" cy="188488"/>
          </a:xfrm>
          <a:prstGeom prst="ellipse">
            <a:avLst/>
          </a:prstGeom>
          <a:solidFill>
            <a:schemeClr val="accent2">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星形: 四角 2"/>
          <p:cNvSpPr txBox="1"/>
          <p:nvPr/>
        </p:nvSpPr>
        <p:spPr>
          <a:xfrm rot="21429024" flipH="0" flipV="0">
            <a:off x="263334" y="347156"/>
            <a:ext cx="538650" cy="538650"/>
          </a:xfrm>
          <a:prstGeom prst="star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文本框 3"/>
          <p:cNvSpPr txBox="1"/>
          <p:nvPr/>
        </p:nvSpPr>
        <p:spPr>
          <a:xfrm rot="0" flipH="0" flipV="0">
            <a:off x="1289258" y="334738"/>
            <a:ext cx="721974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构建可操作的用户画像体系</a:t>
            </a:r>
            <a:endParaRPr kumimoji="1" lang="zh-CN" altLang="en-US"/>
          </a:p>
        </p:txBody>
      </p:sp>
      <p:sp>
        <p:nvSpPr>
          <p:cNvPr id="23" name="星形: 四角 1"/>
          <p:cNvSpPr txBox="1"/>
          <p:nvPr/>
        </p:nvSpPr>
        <p:spPr>
          <a:xfrm rot="780608" flipH="0" flipV="0">
            <a:off x="310514" y="118973"/>
            <a:ext cx="852170" cy="852170"/>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4" name="直接连接符 4"/>
          <p:cNvCxnSpPr/>
          <p:nvPr/>
        </p:nvCxnSpPr>
        <p:spPr>
          <a:xfrm rot="0" flipH="0" flipV="0">
            <a:off x="5256045" y="605773"/>
            <a:ext cx="5770464" cy="0"/>
          </a:xfrm>
          <a:prstGeom prst="line">
            <a:avLst/>
          </a:prstGeom>
          <a:noFill/>
          <a:ln w="12700" cap="sq">
            <a:gradFill>
              <a:gsLst>
                <a:gs pos="0">
                  <a:schemeClr val="accent1">
                    <a:lumMod val="20000"/>
                    <a:lumOff val="80000"/>
                    <a:alpha val="0"/>
                  </a:schemeClr>
                </a:gs>
                <a:gs pos="100000">
                  <a:schemeClr val="accent1"/>
                </a:gs>
              </a:gsLst>
              <a:lin ang="0" scaled="0"/>
            </a:gradFill>
            <a:prstDash val="solid"/>
            <a:miter/>
          </a:ln>
        </p:spPr>
      </p:cxnSp>
      <p:sp>
        <p:nvSpPr>
          <p:cNvPr id="25" name="星形: 四角 5"/>
          <p:cNvSpPr txBox="1"/>
          <p:nvPr/>
        </p:nvSpPr>
        <p:spPr>
          <a:xfrm rot="0" flipH="0" flipV="0">
            <a:off x="11227877" y="314751"/>
            <a:ext cx="582044" cy="582044"/>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矩形: 圆角 12"/>
          <p:cNvSpPr txBox="1"/>
          <p:nvPr/>
        </p:nvSpPr>
        <p:spPr>
          <a:xfrm rot="16200000" flipH="0" flipV="0">
            <a:off x="6218530" y="-3894568"/>
            <a:ext cx="8941" cy="9818182"/>
          </a:xfrm>
          <a:prstGeom prst="roundRect">
            <a:avLst/>
          </a:prstGeom>
          <a:solidFill>
            <a:schemeClr val="accent1">
              <a:alpha val="3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880214" y="1927186"/>
            <a:ext cx="783670" cy="783668"/>
          </a:xfrm>
          <a:prstGeom prst="ellipse">
            <a:avLst/>
          </a:prstGeom>
          <a:gradFill>
            <a:gsLst>
              <a:gs pos="1000">
                <a:schemeClr val="accent1"/>
              </a:gs>
              <a:gs pos="82000">
                <a:schemeClr val="accent1">
                  <a:lumMod val="75000"/>
                </a:schemeClr>
              </a:gs>
            </a:gsLst>
            <a:path path="circle">
              <a:fillToRect t="100000" l="100000"/>
            </a:path>
            <a:tileRect b="-100000" r="-10000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986530" y="2085993"/>
            <a:ext cx="571038" cy="466054"/>
          </a:xfrm>
          <a:prstGeom prst="rect">
            <a:avLst/>
          </a:prstGeom>
          <a:noFill/>
          <a:ln>
            <a:noFill/>
          </a:ln>
        </p:spPr>
        <p:txBody>
          <a:bodyPr vert="horz" wrap="square" lIns="91440" tIns="45720" rIns="91440" bIns="45720" rtlCol="0" anchor="ctr"/>
          <a:lstStyle/>
          <a:p>
            <a:pPr algn="ctr">
              <a:lnSpc>
                <a:spcPct val="110000"/>
              </a:lnSpc>
            </a:pPr>
            <a:r>
              <a:rPr kumimoji="1" lang="en-US" altLang="zh-CN" sz="2400">
                <a:ln w="12700">
                  <a:noFill/>
                </a:ln>
                <a:solidFill>
                  <a:srgbClr val="FFFFFF">
                    <a:alpha val="100000"/>
                  </a:srgbClr>
                </a:solidFill>
                <a:latin typeface="Source Han Sans CN Bold"/>
                <a:ea typeface="Source Han Sans CN Bold"/>
                <a:cs typeface="Source Han Sans CN Bold"/>
              </a:rPr>
              <a:t>01</a:t>
            </a:r>
            <a:endParaRPr kumimoji="1" lang="zh-CN" altLang="en-US"/>
          </a:p>
        </p:txBody>
      </p:sp>
      <p:sp>
        <p:nvSpPr>
          <p:cNvPr id="5" name="标题 1"/>
          <p:cNvSpPr txBox="1"/>
          <p:nvPr/>
        </p:nvSpPr>
        <p:spPr>
          <a:xfrm rot="0" flipH="0" flipV="0">
            <a:off x="803430" y="1850401"/>
            <a:ext cx="937238" cy="937238"/>
          </a:xfrm>
          <a:prstGeom prst="ellipse">
            <a:avLst/>
          </a:prstGeom>
          <a:noFill/>
          <a:ln w="25400" cap="sq">
            <a:solidFill>
              <a:schemeClr val="bg1">
                <a:lumMod val="85000"/>
                <a:alpha val="36000"/>
              </a:schemeClr>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16017850" flipH="0" flipV="0">
            <a:off x="803221" y="1850192"/>
            <a:ext cx="937656" cy="937656"/>
          </a:xfrm>
          <a:prstGeom prst="arc">
            <a:avLst/>
          </a:prstGeom>
          <a:noFill/>
          <a:ln w="50800"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715687" y="1782701"/>
            <a:ext cx="1063453" cy="1214499"/>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lumMod val="95000"/>
            </a:schemeClr>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rot="0" flipH="0" flipV="0">
            <a:off x="1851661" y="1573159"/>
            <a:ext cx="3762379" cy="578216"/>
          </a:xfrm>
          <a:prstGeom prst="rect">
            <a:avLst/>
          </a:prstGeom>
          <a:noFill/>
          <a:ln>
            <a:noFill/>
          </a:ln>
        </p:spPr>
        <p:txBody>
          <a:bodyPr vert="horz" wrap="square" lIns="91440" tIns="45720" rIns="91440" bIns="45720" rtlCol="0" anchor="b"/>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渠道-人群匹配矩阵搭建</a:t>
            </a:r>
            <a:endParaRPr kumimoji="1" lang="zh-CN" altLang="en-US"/>
          </a:p>
        </p:txBody>
      </p:sp>
      <p:sp>
        <p:nvSpPr>
          <p:cNvPr id="9" name="标题 1"/>
          <p:cNvSpPr txBox="1"/>
          <p:nvPr/>
        </p:nvSpPr>
        <p:spPr>
          <a:xfrm rot="0" flipH="0" flipV="0">
            <a:off x="1851661" y="2090851"/>
            <a:ext cx="3762379" cy="1104469"/>
          </a:xfrm>
          <a:prstGeom prst="rect">
            <a:avLst/>
          </a:prstGeom>
          <a:noFill/>
          <a:ln>
            <a:noFill/>
          </a:ln>
        </p:spPr>
        <p:txBody>
          <a:bodyPr vert="horz" wrap="square" lIns="91440" tIns="45720" rIns="91440" bIns="45720" rtlCol="0" anchor="t"/>
          <a:lstStyle/>
          <a:p>
            <a:pPr algn="l">
              <a:lnSpc>
                <a:spcPct val="150000"/>
              </a:lnSpc>
            </a:pPr>
            <a:r>
              <a:rPr kumimoji="1" lang="en-US" altLang="zh-CN" sz="1329">
                <a:ln w="12700">
                  <a:noFill/>
                </a:ln>
                <a:solidFill>
                  <a:srgbClr val="262626">
                    <a:alpha val="100000"/>
                  </a:srgbClr>
                </a:solidFill>
                <a:latin typeface="Source Han Sans"/>
                <a:ea typeface="Source Han Sans"/>
                <a:cs typeface="Source Han Sans"/>
              </a:rPr>
              <a:t>根据不同细分人群的媒体使用习惯（如Z世代偏好短视频、银发族依赖微信社群），制定渠道组合策略，确保信息在正确场景触达目标用户。</a:t>
            </a:r>
            <a:endParaRPr kumimoji="1" lang="zh-CN" altLang="en-US"/>
          </a:p>
        </p:txBody>
      </p:sp>
      <p:sp>
        <p:nvSpPr>
          <p:cNvPr id="10" name="标题 1"/>
          <p:cNvSpPr txBox="1"/>
          <p:nvPr/>
        </p:nvSpPr>
        <p:spPr>
          <a:xfrm rot="0" flipH="0" flipV="0">
            <a:off x="3678689" y="3447376"/>
            <a:ext cx="783670" cy="783668"/>
          </a:xfrm>
          <a:prstGeom prst="ellipse">
            <a:avLst/>
          </a:prstGeom>
          <a:gradFill>
            <a:gsLst>
              <a:gs pos="1000">
                <a:schemeClr val="accent1"/>
              </a:gs>
              <a:gs pos="82000">
                <a:schemeClr val="accent1">
                  <a:lumMod val="75000"/>
                </a:schemeClr>
              </a:gs>
            </a:gsLst>
            <a:path path="circle">
              <a:fillToRect t="100000" l="100000"/>
            </a:path>
            <a:tileRect b="-100000" r="-10000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3785005" y="3606183"/>
            <a:ext cx="571038" cy="466054"/>
          </a:xfrm>
          <a:prstGeom prst="rect">
            <a:avLst/>
          </a:prstGeom>
          <a:noFill/>
          <a:ln>
            <a:noFill/>
          </a:ln>
        </p:spPr>
        <p:txBody>
          <a:bodyPr vert="horz" wrap="square" lIns="91440" tIns="45720" rIns="91440" bIns="45720" rtlCol="0" anchor="ctr"/>
          <a:lstStyle/>
          <a:p>
            <a:pPr algn="ctr">
              <a:lnSpc>
                <a:spcPct val="110000"/>
              </a:lnSpc>
            </a:pPr>
            <a:r>
              <a:rPr kumimoji="1" lang="en-US" altLang="zh-CN" sz="2400">
                <a:ln w="12700">
                  <a:noFill/>
                </a:ln>
                <a:solidFill>
                  <a:srgbClr val="FFFFFF">
                    <a:alpha val="100000"/>
                  </a:srgbClr>
                </a:solidFill>
                <a:latin typeface="Source Han Sans CN Bold"/>
                <a:ea typeface="Source Han Sans CN Bold"/>
                <a:cs typeface="Source Han Sans CN Bold"/>
              </a:rPr>
              <a:t>02</a:t>
            </a:r>
            <a:endParaRPr kumimoji="1" lang="zh-CN" altLang="en-US"/>
          </a:p>
        </p:txBody>
      </p:sp>
      <p:sp>
        <p:nvSpPr>
          <p:cNvPr id="12" name="标题 1"/>
          <p:cNvSpPr txBox="1"/>
          <p:nvPr/>
        </p:nvSpPr>
        <p:spPr>
          <a:xfrm rot="0" flipH="0" flipV="0">
            <a:off x="3601905" y="3370591"/>
            <a:ext cx="937238" cy="937238"/>
          </a:xfrm>
          <a:prstGeom prst="ellipse">
            <a:avLst/>
          </a:prstGeom>
          <a:noFill/>
          <a:ln w="25400" cap="sq">
            <a:solidFill>
              <a:schemeClr val="bg1">
                <a:lumMod val="85000"/>
                <a:alpha val="36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16017850" flipH="0" flipV="0">
            <a:off x="3601696" y="3370382"/>
            <a:ext cx="937656" cy="937656"/>
          </a:xfrm>
          <a:prstGeom prst="arc">
            <a:avLst/>
          </a:prstGeom>
          <a:noFill/>
          <a:ln w="50800"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7514162" y="3302891"/>
            <a:ext cx="1063453" cy="1214499"/>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lumMod val="95000"/>
            </a:schemeClr>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rot="0" flipH="0" flipV="0">
            <a:off x="4650136" y="3093349"/>
            <a:ext cx="3762379" cy="578216"/>
          </a:xfrm>
          <a:prstGeom prst="rect">
            <a:avLst/>
          </a:prstGeom>
          <a:noFill/>
          <a:ln>
            <a:noFill/>
          </a:ln>
        </p:spPr>
        <p:txBody>
          <a:bodyPr vert="horz" wrap="square" lIns="91440" tIns="45720" rIns="91440" bIns="45720" rtlCol="0" anchor="b"/>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内容个性化引擎部署</a:t>
            </a:r>
            <a:endParaRPr kumimoji="1" lang="zh-CN" altLang="en-US"/>
          </a:p>
        </p:txBody>
      </p:sp>
      <p:sp>
        <p:nvSpPr>
          <p:cNvPr id="16" name="标题 1"/>
          <p:cNvSpPr txBox="1"/>
          <p:nvPr/>
        </p:nvSpPr>
        <p:spPr>
          <a:xfrm rot="0" flipH="0" flipV="0">
            <a:off x="4650136" y="3611041"/>
            <a:ext cx="3762379" cy="1104469"/>
          </a:xfrm>
          <a:prstGeom prst="rect">
            <a:avLst/>
          </a:prstGeom>
          <a:noFill/>
          <a:ln>
            <a:noFill/>
          </a:ln>
        </p:spPr>
        <p:txBody>
          <a:bodyPr vert="horz" wrap="square" lIns="91440" tIns="45720" rIns="91440" bIns="45720" rtlCol="0" anchor="t"/>
          <a:lstStyle/>
          <a:p>
            <a:pPr algn="l">
              <a:lnSpc>
                <a:spcPct val="150000"/>
              </a:lnSpc>
            </a:pPr>
            <a:r>
              <a:rPr kumimoji="1" lang="en-US" altLang="zh-CN" sz="1329">
                <a:ln w="12700">
                  <a:noFill/>
                </a:ln>
                <a:solidFill>
                  <a:srgbClr val="262626">
                    <a:alpha val="100000"/>
                  </a:srgbClr>
                </a:solidFill>
                <a:latin typeface="Source Han Sans"/>
                <a:ea typeface="Source Han Sans"/>
                <a:cs typeface="Source Han Sans"/>
              </a:rPr>
              <a:t>利用CDP与MA工具联动，实现文案、视觉、优惠策略的自动适配，例如对价格敏感型用户推送限时折扣，对价值导向型用户强调产品社会意义。</a:t>
            </a:r>
            <a:endParaRPr kumimoji="1" lang="zh-CN" altLang="en-US"/>
          </a:p>
        </p:txBody>
      </p:sp>
      <p:sp>
        <p:nvSpPr>
          <p:cNvPr id="17" name="标题 1"/>
          <p:cNvSpPr txBox="1"/>
          <p:nvPr/>
        </p:nvSpPr>
        <p:spPr>
          <a:xfrm rot="0" flipH="0" flipV="0">
            <a:off x="6619973" y="4967566"/>
            <a:ext cx="783670" cy="783668"/>
          </a:xfrm>
          <a:prstGeom prst="ellipse">
            <a:avLst/>
          </a:prstGeom>
          <a:gradFill>
            <a:gsLst>
              <a:gs pos="1000">
                <a:schemeClr val="accent1"/>
              </a:gs>
              <a:gs pos="82000">
                <a:schemeClr val="accent1">
                  <a:lumMod val="75000"/>
                </a:schemeClr>
              </a:gs>
            </a:gsLst>
            <a:path path="circle">
              <a:fillToRect t="100000" l="100000"/>
            </a:path>
            <a:tileRect b="-100000" r="-10000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6726289" y="5126373"/>
            <a:ext cx="571038" cy="466054"/>
          </a:xfrm>
          <a:prstGeom prst="rect">
            <a:avLst/>
          </a:prstGeom>
          <a:noFill/>
          <a:ln>
            <a:noFill/>
          </a:ln>
        </p:spPr>
        <p:txBody>
          <a:bodyPr vert="horz" wrap="square" lIns="91440" tIns="45720" rIns="91440" bIns="45720" rtlCol="0" anchor="ctr"/>
          <a:lstStyle/>
          <a:p>
            <a:pPr algn="ctr">
              <a:lnSpc>
                <a:spcPct val="110000"/>
              </a:lnSpc>
            </a:pPr>
            <a:r>
              <a:rPr kumimoji="1" lang="en-US" altLang="zh-CN" sz="2400">
                <a:ln w="12700">
                  <a:noFill/>
                </a:ln>
                <a:solidFill>
                  <a:srgbClr val="FFFFFF">
                    <a:alpha val="100000"/>
                  </a:srgbClr>
                </a:solidFill>
                <a:latin typeface="Source Han Sans CN Bold"/>
                <a:ea typeface="Source Han Sans CN Bold"/>
                <a:cs typeface="Source Han Sans CN Bold"/>
              </a:rPr>
              <a:t>03</a:t>
            </a:r>
            <a:endParaRPr kumimoji="1" lang="zh-CN" altLang="en-US"/>
          </a:p>
        </p:txBody>
      </p:sp>
      <p:sp>
        <p:nvSpPr>
          <p:cNvPr id="19" name="标题 1"/>
          <p:cNvSpPr txBox="1"/>
          <p:nvPr/>
        </p:nvSpPr>
        <p:spPr>
          <a:xfrm rot="0" flipH="0" flipV="0">
            <a:off x="6543190" y="4890781"/>
            <a:ext cx="937238" cy="937238"/>
          </a:xfrm>
          <a:prstGeom prst="ellipse">
            <a:avLst/>
          </a:prstGeom>
          <a:noFill/>
          <a:ln w="25400" cap="sq">
            <a:solidFill>
              <a:schemeClr val="bg1">
                <a:lumMod val="85000"/>
                <a:alpha val="36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16017850" flipH="0" flipV="0">
            <a:off x="6542981" y="4890572"/>
            <a:ext cx="937656" cy="937656"/>
          </a:xfrm>
          <a:prstGeom prst="arc">
            <a:avLst/>
          </a:prstGeom>
          <a:noFill/>
          <a:ln w="50800"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10455447" y="4823081"/>
            <a:ext cx="1063453" cy="1214499"/>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lumMod val="95000"/>
            </a:schemeClr>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0" flipH="0" flipV="0">
            <a:off x="7591420" y="4613539"/>
            <a:ext cx="3762379" cy="578216"/>
          </a:xfrm>
          <a:prstGeom prst="rect">
            <a:avLst/>
          </a:prstGeom>
          <a:noFill/>
          <a:ln>
            <a:noFill/>
          </a:ln>
        </p:spPr>
        <p:txBody>
          <a:bodyPr vert="horz" wrap="square" lIns="91440" tIns="45720" rIns="91440" bIns="45720" rtlCol="0" anchor="b"/>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A/B测试驱动持续优化</a:t>
            </a:r>
            <a:endParaRPr kumimoji="1" lang="zh-CN" altLang="en-US"/>
          </a:p>
        </p:txBody>
      </p:sp>
      <p:sp>
        <p:nvSpPr>
          <p:cNvPr id="23" name="标题 1"/>
          <p:cNvSpPr txBox="1"/>
          <p:nvPr/>
        </p:nvSpPr>
        <p:spPr>
          <a:xfrm rot="0" flipH="0" flipV="0">
            <a:off x="7591420" y="5131231"/>
            <a:ext cx="3762379" cy="1104469"/>
          </a:xfrm>
          <a:prstGeom prst="rect">
            <a:avLst/>
          </a:prstGeom>
          <a:noFill/>
          <a:ln>
            <a:noFill/>
          </a:ln>
        </p:spPr>
        <p:txBody>
          <a:bodyPr vert="horz" wrap="square" lIns="91440" tIns="45720" rIns="91440" bIns="45720" rtlCol="0" anchor="t"/>
          <a:lstStyle/>
          <a:p>
            <a:pPr algn="l">
              <a:lnSpc>
                <a:spcPct val="150000"/>
              </a:lnSpc>
            </a:pPr>
            <a:r>
              <a:rPr kumimoji="1" lang="en-US" altLang="zh-CN" sz="1329">
                <a:ln w="12700">
                  <a:noFill/>
                </a:ln>
                <a:solidFill>
                  <a:srgbClr val="262626">
                    <a:alpha val="100000"/>
                  </a:srgbClr>
                </a:solidFill>
                <a:latin typeface="Source Han Sans"/>
                <a:ea typeface="Source Han Sans"/>
                <a:cs typeface="Source Han Sans"/>
              </a:rPr>
              <a:t>针对关键触点（如落地页、邮件主题、广告素材）设计多版本实验，以CTR、转化率、停留时长等指标验证效果，形成“测试- 学习- 迭代”闭环。</a:t>
            </a:r>
            <a:endParaRPr kumimoji="1" lang="zh-CN" altLang="en-US"/>
          </a:p>
        </p:txBody>
      </p:sp>
      <p:sp>
        <p:nvSpPr>
          <p:cNvPr id="24" name="星形: 四角 2"/>
          <p:cNvSpPr txBox="1"/>
          <p:nvPr/>
        </p:nvSpPr>
        <p:spPr>
          <a:xfrm rot="21429024" flipH="0" flipV="0">
            <a:off x="263334" y="347156"/>
            <a:ext cx="538650" cy="538650"/>
          </a:xfrm>
          <a:prstGeom prst="star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文本框 3"/>
          <p:cNvSpPr txBox="1"/>
          <p:nvPr/>
        </p:nvSpPr>
        <p:spPr>
          <a:xfrm rot="0" flipH="0" flipV="0">
            <a:off x="1289258" y="334738"/>
            <a:ext cx="721974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跨渠道触达与内容适配策略</a:t>
            </a:r>
            <a:endParaRPr kumimoji="1" lang="zh-CN" altLang="en-US"/>
          </a:p>
        </p:txBody>
      </p:sp>
      <p:sp>
        <p:nvSpPr>
          <p:cNvPr id="26" name="星形: 四角 1"/>
          <p:cNvSpPr txBox="1"/>
          <p:nvPr/>
        </p:nvSpPr>
        <p:spPr>
          <a:xfrm rot="780608" flipH="0" flipV="0">
            <a:off x="310514" y="118973"/>
            <a:ext cx="852170" cy="852170"/>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7" name="直接连接符 4"/>
          <p:cNvCxnSpPr/>
          <p:nvPr/>
        </p:nvCxnSpPr>
        <p:spPr>
          <a:xfrm rot="0" flipH="0" flipV="0">
            <a:off x="5256045" y="605773"/>
            <a:ext cx="5770464" cy="0"/>
          </a:xfrm>
          <a:prstGeom prst="line">
            <a:avLst/>
          </a:prstGeom>
          <a:noFill/>
          <a:ln w="12700" cap="sq">
            <a:gradFill>
              <a:gsLst>
                <a:gs pos="0">
                  <a:schemeClr val="accent1">
                    <a:lumMod val="20000"/>
                    <a:lumOff val="80000"/>
                    <a:alpha val="0"/>
                  </a:schemeClr>
                </a:gs>
                <a:gs pos="100000">
                  <a:schemeClr val="accent1"/>
                </a:gs>
              </a:gsLst>
              <a:lin ang="0" scaled="0"/>
            </a:gradFill>
            <a:prstDash val="solid"/>
            <a:miter/>
          </a:ln>
        </p:spPr>
      </p:cxnSp>
      <p:sp>
        <p:nvSpPr>
          <p:cNvPr id="28" name="星形: 四角 5"/>
          <p:cNvSpPr txBox="1"/>
          <p:nvPr/>
        </p:nvSpPr>
        <p:spPr>
          <a:xfrm rot="0" flipH="0" flipV="0">
            <a:off x="11227877" y="314751"/>
            <a:ext cx="582044" cy="582044"/>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矩形: 圆角 12"/>
          <p:cNvSpPr txBox="1"/>
          <p:nvPr/>
        </p:nvSpPr>
        <p:spPr>
          <a:xfrm rot="16200000" flipH="0" flipV="0">
            <a:off x="6218530" y="-3894568"/>
            <a:ext cx="8941" cy="9818182"/>
          </a:xfrm>
          <a:prstGeom prst="roundRect">
            <a:avLst/>
          </a:prstGeom>
          <a:solidFill>
            <a:schemeClr val="accent1">
              <a:alpha val="3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任意多边形: 形状 69"/>
          <p:cNvSpPr txBox="1"/>
          <p:nvPr/>
        </p:nvSpPr>
        <p:spPr>
          <a:xfrm rot="0" flipH="0" flipV="0">
            <a:off x="0" y="6599710"/>
            <a:ext cx="12192000" cy="258290"/>
          </a:xfrm>
          <a:custGeom>
            <a:avLst/>
            <a:gdLst>
              <a:gd name="connsiteX0" fmla="*/ 0 w 12192000"/>
              <a:gd name="connsiteY0" fmla="*/ 0 h 258290"/>
              <a:gd name="connsiteX1" fmla="*/ 12192000 w 12192000"/>
              <a:gd name="connsiteY1" fmla="*/ 0 h 258290"/>
              <a:gd name="connsiteX2" fmla="*/ 12192000 w 12192000"/>
              <a:gd name="connsiteY2" fmla="*/ 258290 h 258290"/>
              <a:gd name="connsiteX3" fmla="*/ 0 w 12192000"/>
              <a:gd name="connsiteY3" fmla="*/ 258290 h 258290"/>
            </a:gdLst>
            <a:rect l="l" t="t" r="r" b="b"/>
            <a:pathLst>
              <a:path w="12192000" h="258290">
                <a:moveTo>
                  <a:pt x="0" y="0"/>
                </a:moveTo>
                <a:lnTo>
                  <a:pt x="12192000" y="0"/>
                </a:lnTo>
                <a:lnTo>
                  <a:pt x="12192000" y="258290"/>
                </a:lnTo>
                <a:lnTo>
                  <a:pt x="0" y="25829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任意多边形: 形状 99"/>
          <p:cNvSpPr txBox="1"/>
          <p:nvPr/>
        </p:nvSpPr>
        <p:spPr>
          <a:xfrm rot="5400000" flipH="0" flipV="0">
            <a:off x="3557102" y="4289411"/>
            <a:ext cx="3687290" cy="933306"/>
          </a:xfrm>
          <a:custGeom>
            <a:avLst/>
            <a:gdLst>
              <a:gd name="csX0" fmla="*/ 0 w 3687290"/>
              <a:gd name="csY0" fmla="*/ 933306 h 933306"/>
              <a:gd name="csX1" fmla="*/ 0 w 3687290"/>
              <a:gd name="csY1" fmla="*/ 0 h 933306"/>
              <a:gd name="csX2" fmla="*/ 258291 w 3687290"/>
              <a:gd name="csY2" fmla="*/ 0 h 933306"/>
              <a:gd name="csX3" fmla="*/ 258291 w 3687290"/>
              <a:gd name="csY3" fmla="*/ 1 h 933306"/>
              <a:gd name="csX4" fmla="*/ 3687290 w 3687290"/>
              <a:gd name="csY4" fmla="*/ 1 h 933306"/>
              <a:gd name="csX5" fmla="*/ 3687290 w 3687290"/>
              <a:gd name="csY5" fmla="*/ 232891 h 933306"/>
              <a:gd name="csX6" fmla="*/ 258291 w 3687290"/>
              <a:gd name="csY6" fmla="*/ 232891 h 933306"/>
              <a:gd name="csX7" fmla="*/ 258291 w 3687290"/>
              <a:gd name="csY7" fmla="*/ 933306 h 933306"/>
            </a:gdLst>
            <a:rect l="l" t="t" r="r" b="b"/>
            <a:pathLst>
              <a:path w="3687290" h="933306">
                <a:moveTo>
                  <a:pt x="0" y="933306"/>
                </a:moveTo>
                <a:lnTo>
                  <a:pt x="0" y="0"/>
                </a:lnTo>
                <a:lnTo>
                  <a:pt x="258291" y="0"/>
                </a:lnTo>
                <a:lnTo>
                  <a:pt x="258291" y="1"/>
                </a:lnTo>
                <a:lnTo>
                  <a:pt x="3687290" y="1"/>
                </a:lnTo>
                <a:lnTo>
                  <a:pt x="3687290" y="232891"/>
                </a:lnTo>
                <a:lnTo>
                  <a:pt x="258291" y="232891"/>
                </a:lnTo>
                <a:lnTo>
                  <a:pt x="258291" y="933306"/>
                </a:ln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任意多边形: 形状 100"/>
          <p:cNvSpPr txBox="1"/>
          <p:nvPr/>
        </p:nvSpPr>
        <p:spPr>
          <a:xfrm rot="5400000" flipH="0" flipV="0">
            <a:off x="4063617" y="3747221"/>
            <a:ext cx="4768428" cy="936552"/>
          </a:xfrm>
          <a:custGeom>
            <a:avLst/>
            <a:gdLst>
              <a:gd name="csX0" fmla="*/ 0 w 4768428"/>
              <a:gd name="csY0" fmla="*/ 933305 h 936552"/>
              <a:gd name="csX1" fmla="*/ 0 w 4768428"/>
              <a:gd name="csY1" fmla="*/ 0 h 936552"/>
              <a:gd name="csX2" fmla="*/ 258290 w 4768428"/>
              <a:gd name="csY2" fmla="*/ 0 h 936552"/>
              <a:gd name="csX3" fmla="*/ 258290 w 4768428"/>
              <a:gd name="csY3" fmla="*/ 703662 h 936552"/>
              <a:gd name="csX4" fmla="*/ 4768428 w 4768428"/>
              <a:gd name="csY4" fmla="*/ 703662 h 936552"/>
              <a:gd name="csX5" fmla="*/ 4768428 w 4768428"/>
              <a:gd name="csY5" fmla="*/ 936552 h 936552"/>
              <a:gd name="csX6" fmla="*/ 258290 w 4768428"/>
              <a:gd name="csY6" fmla="*/ 936552 h 936552"/>
              <a:gd name="csX7" fmla="*/ 258290 w 4768428"/>
              <a:gd name="csY7" fmla="*/ 933305 h 936552"/>
            </a:gdLst>
            <a:rect l="l" t="t" r="r" b="b"/>
            <a:pathLst>
              <a:path w="4768428" h="936552">
                <a:moveTo>
                  <a:pt x="0" y="933305"/>
                </a:moveTo>
                <a:lnTo>
                  <a:pt x="0" y="0"/>
                </a:lnTo>
                <a:lnTo>
                  <a:pt x="258290" y="0"/>
                </a:lnTo>
                <a:lnTo>
                  <a:pt x="258290" y="703662"/>
                </a:lnTo>
                <a:lnTo>
                  <a:pt x="4768428" y="703662"/>
                </a:lnTo>
                <a:lnTo>
                  <a:pt x="4768428" y="936552"/>
                </a:lnTo>
                <a:lnTo>
                  <a:pt x="258290" y="936552"/>
                </a:lnTo>
                <a:lnTo>
                  <a:pt x="258290" y="933305"/>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任意多边形: 形状 101"/>
          <p:cNvSpPr txBox="1"/>
          <p:nvPr/>
        </p:nvSpPr>
        <p:spPr>
          <a:xfrm rot="0" flipH="0" flipV="0">
            <a:off x="6324599" y="3811163"/>
            <a:ext cx="666751" cy="2788549"/>
          </a:xfrm>
          <a:custGeom>
            <a:avLst/>
            <a:gdLst>
              <a:gd name="csX0" fmla="*/ 0 w 666751"/>
              <a:gd name="csY0" fmla="*/ 0 h 2788549"/>
              <a:gd name="csX1" fmla="*/ 666751 w 666751"/>
              <a:gd name="csY1" fmla="*/ 0 h 2788549"/>
              <a:gd name="csX2" fmla="*/ 666751 w 666751"/>
              <a:gd name="csY2" fmla="*/ 258290 h 2788549"/>
              <a:gd name="csX3" fmla="*/ 232891 w 666751"/>
              <a:gd name="csY3" fmla="*/ 258290 h 2788549"/>
              <a:gd name="csX4" fmla="*/ 232891 w 666751"/>
              <a:gd name="csY4" fmla="*/ 2788549 h 2788549"/>
              <a:gd name="csX5" fmla="*/ 1 w 666751"/>
              <a:gd name="csY5" fmla="*/ 2788549 h 2788549"/>
              <a:gd name="csX6" fmla="*/ 1 w 666751"/>
              <a:gd name="csY6" fmla="*/ 258290 h 2788549"/>
              <a:gd name="csX7" fmla="*/ 0 w 666751"/>
              <a:gd name="csY7" fmla="*/ 258290 h 2788549"/>
            </a:gdLst>
            <a:rect l="l" t="t" r="r" b="b"/>
            <a:pathLst>
              <a:path w="666751" h="2788549">
                <a:moveTo>
                  <a:pt x="0" y="0"/>
                </a:moveTo>
                <a:lnTo>
                  <a:pt x="666751" y="0"/>
                </a:lnTo>
                <a:lnTo>
                  <a:pt x="666751" y="258290"/>
                </a:lnTo>
                <a:lnTo>
                  <a:pt x="232891" y="258290"/>
                </a:lnTo>
                <a:lnTo>
                  <a:pt x="232891" y="2788549"/>
                </a:lnTo>
                <a:lnTo>
                  <a:pt x="1" y="2788549"/>
                </a:lnTo>
                <a:lnTo>
                  <a:pt x="1" y="258290"/>
                </a:lnTo>
                <a:lnTo>
                  <a:pt x="0" y="258290"/>
                </a:lnTo>
                <a:close/>
              </a:path>
            </a:pathLst>
          </a:cu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椭圆 76"/>
          <p:cNvSpPr txBox="1"/>
          <p:nvPr/>
        </p:nvSpPr>
        <p:spPr>
          <a:xfrm rot="0" flipH="0" flipV="0">
            <a:off x="6557491" y="1347793"/>
            <a:ext cx="1194489" cy="1194489"/>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8" name="椭圆 77"/>
          <p:cNvSpPr txBox="1"/>
          <p:nvPr/>
        </p:nvSpPr>
        <p:spPr>
          <a:xfrm rot="0" flipH="0" flipV="0">
            <a:off x="6851305" y="3340260"/>
            <a:ext cx="1194489" cy="1194489"/>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9" name="椭圆 79"/>
          <p:cNvSpPr txBox="1"/>
          <p:nvPr/>
        </p:nvSpPr>
        <p:spPr>
          <a:xfrm rot="0" flipH="0" flipV="0">
            <a:off x="4000669" y="2444320"/>
            <a:ext cx="1194489" cy="1194489"/>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矩形: 圆角 80"/>
          <p:cNvSpPr txBox="1"/>
          <p:nvPr/>
        </p:nvSpPr>
        <p:spPr>
          <a:xfrm rot="0" flipH="0" flipV="0">
            <a:off x="4439816" y="6113124"/>
            <a:ext cx="3312368" cy="733919"/>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任意多边形: 形状 7"/>
          <p:cNvSpPr txBox="1"/>
          <p:nvPr/>
        </p:nvSpPr>
        <p:spPr>
          <a:xfrm rot="0" flipH="1" flipV="1">
            <a:off x="411922" y="2542282"/>
            <a:ext cx="3392485" cy="2060655"/>
          </a:xfrm>
          <a:custGeom>
            <a:avLst/>
            <a:gdLst>
              <a:gd name="csX0" fmla="*/ 3104659 w 3392485"/>
              <a:gd name="csY0" fmla="*/ 0 h 1726924"/>
              <a:gd name="csX1" fmla="*/ 2601160 w 3392485"/>
              <a:gd name="csY1" fmla="*/ 0 h 1726924"/>
              <a:gd name="csX2" fmla="*/ 1783078 w 3392485"/>
              <a:gd name="csY2" fmla="*/ 0 h 1726924"/>
              <a:gd name="csX3" fmla="*/ 1279579 w 3392485"/>
              <a:gd name="csY3" fmla="*/ 0 h 1726924"/>
              <a:gd name="csX4" fmla="*/ 1093333 w 3392485"/>
              <a:gd name="csY4" fmla="*/ 0 h 1726924"/>
              <a:gd name="csX5" fmla="*/ 921328 w 3392485"/>
              <a:gd name="csY5" fmla="*/ 0 h 1726924"/>
              <a:gd name="csX6" fmla="*/ 589834 w 3392485"/>
              <a:gd name="csY6" fmla="*/ 0 h 1726924"/>
              <a:gd name="csX7" fmla="*/ 417829 w 3392485"/>
              <a:gd name="csY7" fmla="*/ 0 h 1726924"/>
              <a:gd name="csX8" fmla="*/ 130003 w 3392485"/>
              <a:gd name="csY8" fmla="*/ 287826 h 1726924"/>
              <a:gd name="csX9" fmla="*/ 130003 w 3392485"/>
              <a:gd name="csY9" fmla="*/ 1007372 h 1726924"/>
              <a:gd name="csX10" fmla="*/ 0 w 3392485"/>
              <a:gd name="csY10" fmla="*/ 1455193 h 1726924"/>
              <a:gd name="csX11" fmla="*/ 130003 w 3392485"/>
              <a:gd name="csY11" fmla="*/ 1439103 h 1726924"/>
              <a:gd name="csX12" fmla="*/ 130003 w 3392485"/>
              <a:gd name="csY12" fmla="*/ 1439098 h 1726924"/>
              <a:gd name="csX13" fmla="*/ 417829 w 3392485"/>
              <a:gd name="csY13" fmla="*/ 1726924 h 1726924"/>
              <a:gd name="csX14" fmla="*/ 589834 w 3392485"/>
              <a:gd name="csY14" fmla="*/ 1726924 h 1726924"/>
              <a:gd name="csX15" fmla="*/ 921328 w 3392485"/>
              <a:gd name="csY15" fmla="*/ 1726924 h 1726924"/>
              <a:gd name="csX16" fmla="*/ 1093333 w 3392485"/>
              <a:gd name="csY16" fmla="*/ 1726924 h 1726924"/>
              <a:gd name="csX17" fmla="*/ 1279579 w 3392485"/>
              <a:gd name="csY17" fmla="*/ 1726924 h 1726924"/>
              <a:gd name="csX18" fmla="*/ 1783078 w 3392485"/>
              <a:gd name="csY18" fmla="*/ 1726924 h 1726924"/>
              <a:gd name="csX19" fmla="*/ 2601160 w 3392485"/>
              <a:gd name="csY19" fmla="*/ 1726924 h 1726924"/>
              <a:gd name="csX20" fmla="*/ 3104659 w 3392485"/>
              <a:gd name="csY20" fmla="*/ 1726924 h 1726924"/>
              <a:gd name="csX21" fmla="*/ 3392485 w 3392485"/>
              <a:gd name="csY21" fmla="*/ 1439098 h 1726924"/>
              <a:gd name="csX22" fmla="*/ 3392485 w 3392485"/>
              <a:gd name="csY22" fmla="*/ 1007372 h 1726924"/>
              <a:gd name="csX23" fmla="*/ 3392485 w 3392485"/>
              <a:gd name="csY23" fmla="*/ 287826 h 1726924"/>
              <a:gd name="csX24" fmla="*/ 3104659 w 3392485"/>
              <a:gd name="csY24" fmla="*/ 0 h 1726924"/>
            </a:gdLst>
            <a:rect l="l" t="t" r="r" b="b"/>
            <a:pathLst>
              <a:path w="3392485" h="1726924">
                <a:moveTo>
                  <a:pt x="3104659" y="0"/>
                </a:moveTo>
                <a:lnTo>
                  <a:pt x="2601160" y="0"/>
                </a:lnTo>
                <a:lnTo>
                  <a:pt x="1783078" y="0"/>
                </a:lnTo>
                <a:lnTo>
                  <a:pt x="1279579" y="0"/>
                </a:lnTo>
                <a:lnTo>
                  <a:pt x="1093333" y="0"/>
                </a:lnTo>
                <a:lnTo>
                  <a:pt x="921328" y="0"/>
                </a:lnTo>
                <a:lnTo>
                  <a:pt x="589834" y="0"/>
                </a:lnTo>
                <a:lnTo>
                  <a:pt x="417829" y="0"/>
                </a:lnTo>
                <a:cubicBezTo>
                  <a:pt x="258867" y="0"/>
                  <a:pt x="130003" y="128864"/>
                  <a:pt x="130003" y="287826"/>
                </a:cubicBezTo>
                <a:lnTo>
                  <a:pt x="130003" y="1007372"/>
                </a:lnTo>
                <a:lnTo>
                  <a:pt x="0" y="1455193"/>
                </a:lnTo>
                <a:lnTo>
                  <a:pt x="130003" y="1439103"/>
                </a:lnTo>
                <a:lnTo>
                  <a:pt x="130003" y="1439098"/>
                </a:lnTo>
                <a:cubicBezTo>
                  <a:pt x="130003" y="1598060"/>
                  <a:pt x="258867" y="1726924"/>
                  <a:pt x="417829" y="1726924"/>
                </a:cubicBezTo>
                <a:lnTo>
                  <a:pt x="589834" y="1726924"/>
                </a:lnTo>
                <a:lnTo>
                  <a:pt x="921328" y="1726924"/>
                </a:lnTo>
                <a:lnTo>
                  <a:pt x="1093333" y="1726924"/>
                </a:lnTo>
                <a:lnTo>
                  <a:pt x="1279579" y="1726924"/>
                </a:lnTo>
                <a:lnTo>
                  <a:pt x="1783078" y="1726924"/>
                </a:lnTo>
                <a:lnTo>
                  <a:pt x="2601160" y="1726924"/>
                </a:lnTo>
                <a:lnTo>
                  <a:pt x="3104659" y="1726924"/>
                </a:lnTo>
                <a:cubicBezTo>
                  <a:pt x="3263621" y="1726924"/>
                  <a:pt x="3392485" y="1598060"/>
                  <a:pt x="3392485" y="1439098"/>
                </a:cubicBezTo>
                <a:lnTo>
                  <a:pt x="3392485" y="1007372"/>
                </a:lnTo>
                <a:lnTo>
                  <a:pt x="3392485" y="287826"/>
                </a:lnTo>
                <a:cubicBezTo>
                  <a:pt x="3392485" y="128864"/>
                  <a:pt x="3263621" y="0"/>
                  <a:pt x="3104659" y="0"/>
                </a:cubicBezTo>
                <a:close/>
              </a:path>
            </a:pathLst>
          </a:custGeom>
          <a:gradFill>
            <a:gsLst>
              <a:gs pos="0">
                <a:schemeClr val="bg1"/>
              </a:gs>
              <a:gs pos="100000">
                <a:schemeClr val="accent1">
                  <a:lumMod val="40000"/>
                  <a:lumOff val="60000"/>
                </a:schemeClr>
              </a:gs>
            </a:gsLst>
            <a:lin ang="13500000" scaled="0"/>
          </a:gradFill>
          <a:ln w="12700" cap="sq">
            <a:gradFill>
              <a:gsLst>
                <a:gs pos="18000">
                  <a:schemeClr val="accent1"/>
                </a:gs>
                <a:gs pos="41000">
                  <a:schemeClr val="accent1">
                    <a:lumMod val="45000"/>
                    <a:lumOff val="55000"/>
                  </a:schemeClr>
                </a:gs>
                <a:gs pos="79000">
                  <a:schemeClr val="accent1">
                    <a:lumMod val="45000"/>
                    <a:lumOff val="55000"/>
                  </a:schemeClr>
                </a:gs>
                <a:gs pos="100000">
                  <a:schemeClr val="accent1"/>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12" name="文本框 86"/>
          <p:cNvSpPr txBox="1"/>
          <p:nvPr/>
        </p:nvSpPr>
        <p:spPr>
          <a:xfrm rot="0" flipH="0" flipV="0">
            <a:off x="618265" y="3344850"/>
            <a:ext cx="2822400" cy="1033481"/>
          </a:xfrm>
          <a:prstGeom prst="rect">
            <a:avLst/>
          </a:prstGeom>
          <a:noFill/>
          <a:ln>
            <a:noFill/>
          </a:ln>
        </p:spPr>
        <p:txBody>
          <a:bodyPr vert="horz" wrap="square" lIns="91440" tIns="45720" rIns="91440" bIns="45720" rtlCol="0" anchor="t"/>
          <a:lstStyle/>
          <a:p>
            <a:pPr algn="ctr">
              <a:lnSpc>
                <a:spcPct val="150000"/>
              </a:lnSpc>
            </a:pPr>
            <a:r>
              <a:rPr kumimoji="1" lang="en-US" altLang="zh-CN" sz="1089">
                <a:ln w="12700">
                  <a:noFill/>
                </a:ln>
                <a:solidFill>
                  <a:srgbClr val="000000">
                    <a:alpha val="100000"/>
                  </a:srgbClr>
                </a:solidFill>
                <a:latin typeface="Source Han Sans"/>
                <a:ea typeface="Source Han Sans"/>
                <a:cs typeface="Source Han Sans"/>
              </a:rPr>
              <a:t>围绕重新定位目标设定核心指标，如新客获取成本下降率、目标人群占比提升幅度、客户留存周期延长天数，避免仅依赖模糊的“品牌认知”衡量。</a:t>
            </a:r>
            <a:endParaRPr kumimoji="1" lang="zh-CN" altLang="en-US"/>
          </a:p>
        </p:txBody>
      </p:sp>
      <p:sp>
        <p:nvSpPr>
          <p:cNvPr id="13" name="文本框 87"/>
          <p:cNvSpPr txBox="1"/>
          <p:nvPr/>
        </p:nvSpPr>
        <p:spPr>
          <a:xfrm rot="0" flipH="0" flipV="0">
            <a:off x="618265" y="2595423"/>
            <a:ext cx="2822400" cy="784081"/>
          </a:xfrm>
          <a:prstGeom prst="rect">
            <a:avLst/>
          </a:prstGeom>
          <a:noFill/>
          <a:ln>
            <a:noFill/>
          </a:ln>
        </p:spPr>
        <p:txBody>
          <a:bodyPr vert="horz" wrap="square" lIns="91440" tIns="45720" rIns="91440" bIns="45720" rtlCol="0" anchor="b"/>
          <a:lstStyle/>
          <a:p>
            <a:pPr algn="ctr">
              <a:lnSpc>
                <a:spcPct val="120000"/>
              </a:lnSpc>
            </a:pPr>
            <a:r>
              <a:rPr kumimoji="1" lang="en-US" altLang="zh-CN" sz="1600">
                <a:ln w="12700">
                  <a:noFill/>
                </a:ln>
                <a:solidFill>
                  <a:srgbClr val="042DAE">
                    <a:alpha val="100000"/>
                  </a:srgbClr>
                </a:solidFill>
                <a:latin typeface="Source Han Sans CN Bold"/>
                <a:ea typeface="Source Han Sans CN Bold"/>
                <a:cs typeface="Source Han Sans CN Bold"/>
              </a:rPr>
              <a:t>设定可量化的KPI体系</a:t>
            </a:r>
            <a:endParaRPr kumimoji="1" lang="zh-CN" altLang="en-US"/>
          </a:p>
        </p:txBody>
      </p:sp>
      <p:sp>
        <p:nvSpPr>
          <p:cNvPr id="14" name="AIPPT24"/>
          <p:cNvSpPr txBox="1"/>
          <p:nvPr/>
        </p:nvSpPr>
        <p:spPr>
          <a:xfrm rot="0" flipH="0" flipV="0">
            <a:off x="4357669" y="2791750"/>
            <a:ext cx="480488" cy="499629"/>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5" name="AIPPT25"/>
          <p:cNvSpPr txBox="1"/>
          <p:nvPr/>
        </p:nvSpPr>
        <p:spPr>
          <a:xfrm rot="0" flipH="1" flipV="1">
            <a:off x="6896593" y="1695223"/>
            <a:ext cx="516285" cy="499629"/>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6" name="AIPPT26"/>
          <p:cNvSpPr txBox="1"/>
          <p:nvPr/>
        </p:nvSpPr>
        <p:spPr>
          <a:xfrm rot="0" flipH="0" flipV="0">
            <a:off x="7217931" y="3687690"/>
            <a:ext cx="461236" cy="499629"/>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7" name="任意多边形: 形状 16"/>
          <p:cNvSpPr txBox="1"/>
          <p:nvPr/>
        </p:nvSpPr>
        <p:spPr>
          <a:xfrm rot="0" flipH="0" flipV="1">
            <a:off x="8278686" y="1421568"/>
            <a:ext cx="3392485" cy="2060655"/>
          </a:xfrm>
          <a:custGeom>
            <a:avLst/>
            <a:gdLst>
              <a:gd name="csX0" fmla="*/ 3104659 w 3392485"/>
              <a:gd name="csY0" fmla="*/ 0 h 1726924"/>
              <a:gd name="csX1" fmla="*/ 2601160 w 3392485"/>
              <a:gd name="csY1" fmla="*/ 0 h 1726924"/>
              <a:gd name="csX2" fmla="*/ 1783078 w 3392485"/>
              <a:gd name="csY2" fmla="*/ 0 h 1726924"/>
              <a:gd name="csX3" fmla="*/ 1279579 w 3392485"/>
              <a:gd name="csY3" fmla="*/ 0 h 1726924"/>
              <a:gd name="csX4" fmla="*/ 1093333 w 3392485"/>
              <a:gd name="csY4" fmla="*/ 0 h 1726924"/>
              <a:gd name="csX5" fmla="*/ 921328 w 3392485"/>
              <a:gd name="csY5" fmla="*/ 0 h 1726924"/>
              <a:gd name="csX6" fmla="*/ 589834 w 3392485"/>
              <a:gd name="csY6" fmla="*/ 0 h 1726924"/>
              <a:gd name="csX7" fmla="*/ 417829 w 3392485"/>
              <a:gd name="csY7" fmla="*/ 0 h 1726924"/>
              <a:gd name="csX8" fmla="*/ 130003 w 3392485"/>
              <a:gd name="csY8" fmla="*/ 287826 h 1726924"/>
              <a:gd name="csX9" fmla="*/ 130003 w 3392485"/>
              <a:gd name="csY9" fmla="*/ 1007372 h 1726924"/>
              <a:gd name="csX10" fmla="*/ 0 w 3392485"/>
              <a:gd name="csY10" fmla="*/ 1455193 h 1726924"/>
              <a:gd name="csX11" fmla="*/ 130003 w 3392485"/>
              <a:gd name="csY11" fmla="*/ 1439103 h 1726924"/>
              <a:gd name="csX12" fmla="*/ 130003 w 3392485"/>
              <a:gd name="csY12" fmla="*/ 1439098 h 1726924"/>
              <a:gd name="csX13" fmla="*/ 417829 w 3392485"/>
              <a:gd name="csY13" fmla="*/ 1726924 h 1726924"/>
              <a:gd name="csX14" fmla="*/ 589834 w 3392485"/>
              <a:gd name="csY14" fmla="*/ 1726924 h 1726924"/>
              <a:gd name="csX15" fmla="*/ 921328 w 3392485"/>
              <a:gd name="csY15" fmla="*/ 1726924 h 1726924"/>
              <a:gd name="csX16" fmla="*/ 1093333 w 3392485"/>
              <a:gd name="csY16" fmla="*/ 1726924 h 1726924"/>
              <a:gd name="csX17" fmla="*/ 1279579 w 3392485"/>
              <a:gd name="csY17" fmla="*/ 1726924 h 1726924"/>
              <a:gd name="csX18" fmla="*/ 1783078 w 3392485"/>
              <a:gd name="csY18" fmla="*/ 1726924 h 1726924"/>
              <a:gd name="csX19" fmla="*/ 2601160 w 3392485"/>
              <a:gd name="csY19" fmla="*/ 1726924 h 1726924"/>
              <a:gd name="csX20" fmla="*/ 3104659 w 3392485"/>
              <a:gd name="csY20" fmla="*/ 1726924 h 1726924"/>
              <a:gd name="csX21" fmla="*/ 3392485 w 3392485"/>
              <a:gd name="csY21" fmla="*/ 1439098 h 1726924"/>
              <a:gd name="csX22" fmla="*/ 3392485 w 3392485"/>
              <a:gd name="csY22" fmla="*/ 1007372 h 1726924"/>
              <a:gd name="csX23" fmla="*/ 3392485 w 3392485"/>
              <a:gd name="csY23" fmla="*/ 287826 h 1726924"/>
              <a:gd name="csX24" fmla="*/ 3104659 w 3392485"/>
              <a:gd name="csY24" fmla="*/ 0 h 1726924"/>
            </a:gdLst>
            <a:rect l="l" t="t" r="r" b="b"/>
            <a:pathLst>
              <a:path w="3392485" h="1726924">
                <a:moveTo>
                  <a:pt x="3104659" y="0"/>
                </a:moveTo>
                <a:lnTo>
                  <a:pt x="2601160" y="0"/>
                </a:lnTo>
                <a:lnTo>
                  <a:pt x="1783078" y="0"/>
                </a:lnTo>
                <a:lnTo>
                  <a:pt x="1279579" y="0"/>
                </a:lnTo>
                <a:lnTo>
                  <a:pt x="1093333" y="0"/>
                </a:lnTo>
                <a:lnTo>
                  <a:pt x="921328" y="0"/>
                </a:lnTo>
                <a:lnTo>
                  <a:pt x="589834" y="0"/>
                </a:lnTo>
                <a:lnTo>
                  <a:pt x="417829" y="0"/>
                </a:lnTo>
                <a:cubicBezTo>
                  <a:pt x="258867" y="0"/>
                  <a:pt x="130003" y="128864"/>
                  <a:pt x="130003" y="287826"/>
                </a:cubicBezTo>
                <a:lnTo>
                  <a:pt x="130003" y="1007372"/>
                </a:lnTo>
                <a:lnTo>
                  <a:pt x="0" y="1455193"/>
                </a:lnTo>
                <a:lnTo>
                  <a:pt x="130003" y="1439103"/>
                </a:lnTo>
                <a:lnTo>
                  <a:pt x="130003" y="1439098"/>
                </a:lnTo>
                <a:cubicBezTo>
                  <a:pt x="130003" y="1598060"/>
                  <a:pt x="258867" y="1726924"/>
                  <a:pt x="417829" y="1726924"/>
                </a:cubicBezTo>
                <a:lnTo>
                  <a:pt x="589834" y="1726924"/>
                </a:lnTo>
                <a:lnTo>
                  <a:pt x="921328" y="1726924"/>
                </a:lnTo>
                <a:lnTo>
                  <a:pt x="1093333" y="1726924"/>
                </a:lnTo>
                <a:lnTo>
                  <a:pt x="1279579" y="1726924"/>
                </a:lnTo>
                <a:lnTo>
                  <a:pt x="1783078" y="1726924"/>
                </a:lnTo>
                <a:lnTo>
                  <a:pt x="2601160" y="1726924"/>
                </a:lnTo>
                <a:lnTo>
                  <a:pt x="3104659" y="1726924"/>
                </a:lnTo>
                <a:cubicBezTo>
                  <a:pt x="3263621" y="1726924"/>
                  <a:pt x="3392485" y="1598060"/>
                  <a:pt x="3392485" y="1439098"/>
                </a:cubicBezTo>
                <a:lnTo>
                  <a:pt x="3392485" y="1007372"/>
                </a:lnTo>
                <a:lnTo>
                  <a:pt x="3392485" y="287826"/>
                </a:lnTo>
                <a:cubicBezTo>
                  <a:pt x="3392485" y="128864"/>
                  <a:pt x="3263621" y="0"/>
                  <a:pt x="3104659" y="0"/>
                </a:cubicBezTo>
                <a:close/>
              </a:path>
            </a:pathLst>
          </a:custGeom>
          <a:gradFill>
            <a:gsLst>
              <a:gs pos="0">
                <a:schemeClr val="bg1"/>
              </a:gs>
              <a:gs pos="100000">
                <a:schemeClr val="accent1">
                  <a:lumMod val="40000"/>
                  <a:lumOff val="60000"/>
                </a:schemeClr>
              </a:gs>
            </a:gsLst>
            <a:lin ang="18900000" scaled="0"/>
          </a:gradFill>
          <a:ln w="12700" cap="sq">
            <a:gradFill>
              <a:gsLst>
                <a:gs pos="18000">
                  <a:schemeClr val="accent1"/>
                </a:gs>
                <a:gs pos="41000">
                  <a:schemeClr val="accent1">
                    <a:lumMod val="45000"/>
                    <a:lumOff val="55000"/>
                  </a:schemeClr>
                </a:gs>
                <a:gs pos="79000">
                  <a:schemeClr val="accent1">
                    <a:lumMod val="45000"/>
                    <a:lumOff val="55000"/>
                  </a:schemeClr>
                </a:gs>
                <a:gs pos="100000">
                  <a:schemeClr val="accent1"/>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18" name="文本框 17"/>
          <p:cNvSpPr txBox="1"/>
          <p:nvPr/>
        </p:nvSpPr>
        <p:spPr>
          <a:xfrm rot="0" flipH="0" flipV="0">
            <a:off x="8601141" y="2224136"/>
            <a:ext cx="2822400" cy="1033481"/>
          </a:xfrm>
          <a:prstGeom prst="rect">
            <a:avLst/>
          </a:prstGeom>
          <a:noFill/>
          <a:ln>
            <a:noFill/>
          </a:ln>
        </p:spPr>
        <p:txBody>
          <a:bodyPr vert="horz" wrap="square" lIns="91440" tIns="45720" rIns="91440" bIns="45720" rtlCol="0" anchor="t"/>
          <a:lstStyle/>
          <a:p>
            <a:pPr algn="ctr">
              <a:lnSpc>
                <a:spcPct val="150000"/>
              </a:lnSpc>
            </a:pPr>
            <a:r>
              <a:rPr kumimoji="1" lang="en-US" altLang="zh-CN" sz="1089">
                <a:ln w="12700">
                  <a:noFill/>
                </a:ln>
                <a:solidFill>
                  <a:srgbClr val="000000">
                    <a:alpha val="100000"/>
                  </a:srgbClr>
                </a:solidFill>
                <a:latin typeface="Source Han Sans"/>
                <a:ea typeface="Source Han Sans"/>
                <a:cs typeface="Source Han Sans"/>
              </a:rPr>
              <a:t>建立跨部门共享看板，确保产品团队了解用户痛点变化、客服掌握最新沟通话术、市场部同步反馈转化漏斗瓶颈，实现端到端协同。</a:t>
            </a:r>
            <a:endParaRPr kumimoji="1" lang="zh-CN" altLang="en-US"/>
          </a:p>
        </p:txBody>
      </p:sp>
      <p:sp>
        <p:nvSpPr>
          <p:cNvPr id="19" name="文本框 18"/>
          <p:cNvSpPr txBox="1"/>
          <p:nvPr/>
        </p:nvSpPr>
        <p:spPr>
          <a:xfrm rot="0" flipH="0" flipV="0">
            <a:off x="8601141" y="1474709"/>
            <a:ext cx="2822400" cy="784081"/>
          </a:xfrm>
          <a:prstGeom prst="rect">
            <a:avLst/>
          </a:prstGeom>
          <a:noFill/>
          <a:ln>
            <a:noFill/>
          </a:ln>
        </p:spPr>
        <p:txBody>
          <a:bodyPr vert="horz" wrap="square" lIns="91440" tIns="45720" rIns="91440" bIns="45720" rtlCol="0" anchor="b"/>
          <a:lstStyle/>
          <a:p>
            <a:pPr algn="ctr">
              <a:lnSpc>
                <a:spcPct val="120000"/>
              </a:lnSpc>
            </a:pPr>
            <a:r>
              <a:rPr kumimoji="1" lang="en-US" altLang="zh-CN" sz="1600">
                <a:ln w="12700">
                  <a:noFill/>
                </a:ln>
                <a:solidFill>
                  <a:srgbClr val="042DAE">
                    <a:alpha val="100000"/>
                  </a:srgbClr>
                </a:solidFill>
                <a:latin typeface="Source Han Sans CN Bold"/>
                <a:ea typeface="Source Han Sans CN Bold"/>
                <a:cs typeface="Source Han Sans CN Bold"/>
              </a:rPr>
              <a:t>打通市场、产品与客服数据流</a:t>
            </a:r>
            <a:endParaRPr kumimoji="1" lang="zh-CN" altLang="en-US"/>
          </a:p>
        </p:txBody>
      </p:sp>
      <p:sp>
        <p:nvSpPr>
          <p:cNvPr id="20" name="任意多边形: 形状 19"/>
          <p:cNvSpPr txBox="1"/>
          <p:nvPr/>
        </p:nvSpPr>
        <p:spPr>
          <a:xfrm rot="0" flipH="0" flipV="1">
            <a:off x="8347618" y="3880354"/>
            <a:ext cx="3392485" cy="2060655"/>
          </a:xfrm>
          <a:custGeom>
            <a:avLst/>
            <a:gdLst>
              <a:gd name="csX0" fmla="*/ 3104659 w 3392485"/>
              <a:gd name="csY0" fmla="*/ 0 h 1726924"/>
              <a:gd name="csX1" fmla="*/ 2601160 w 3392485"/>
              <a:gd name="csY1" fmla="*/ 0 h 1726924"/>
              <a:gd name="csX2" fmla="*/ 1783078 w 3392485"/>
              <a:gd name="csY2" fmla="*/ 0 h 1726924"/>
              <a:gd name="csX3" fmla="*/ 1279579 w 3392485"/>
              <a:gd name="csY3" fmla="*/ 0 h 1726924"/>
              <a:gd name="csX4" fmla="*/ 1093333 w 3392485"/>
              <a:gd name="csY4" fmla="*/ 0 h 1726924"/>
              <a:gd name="csX5" fmla="*/ 921328 w 3392485"/>
              <a:gd name="csY5" fmla="*/ 0 h 1726924"/>
              <a:gd name="csX6" fmla="*/ 589834 w 3392485"/>
              <a:gd name="csY6" fmla="*/ 0 h 1726924"/>
              <a:gd name="csX7" fmla="*/ 417829 w 3392485"/>
              <a:gd name="csY7" fmla="*/ 0 h 1726924"/>
              <a:gd name="csX8" fmla="*/ 130003 w 3392485"/>
              <a:gd name="csY8" fmla="*/ 287826 h 1726924"/>
              <a:gd name="csX9" fmla="*/ 130003 w 3392485"/>
              <a:gd name="csY9" fmla="*/ 1007372 h 1726924"/>
              <a:gd name="csX10" fmla="*/ 0 w 3392485"/>
              <a:gd name="csY10" fmla="*/ 1455193 h 1726924"/>
              <a:gd name="csX11" fmla="*/ 130003 w 3392485"/>
              <a:gd name="csY11" fmla="*/ 1439103 h 1726924"/>
              <a:gd name="csX12" fmla="*/ 130003 w 3392485"/>
              <a:gd name="csY12" fmla="*/ 1439098 h 1726924"/>
              <a:gd name="csX13" fmla="*/ 417829 w 3392485"/>
              <a:gd name="csY13" fmla="*/ 1726924 h 1726924"/>
              <a:gd name="csX14" fmla="*/ 589834 w 3392485"/>
              <a:gd name="csY14" fmla="*/ 1726924 h 1726924"/>
              <a:gd name="csX15" fmla="*/ 921328 w 3392485"/>
              <a:gd name="csY15" fmla="*/ 1726924 h 1726924"/>
              <a:gd name="csX16" fmla="*/ 1093333 w 3392485"/>
              <a:gd name="csY16" fmla="*/ 1726924 h 1726924"/>
              <a:gd name="csX17" fmla="*/ 1279579 w 3392485"/>
              <a:gd name="csY17" fmla="*/ 1726924 h 1726924"/>
              <a:gd name="csX18" fmla="*/ 1783078 w 3392485"/>
              <a:gd name="csY18" fmla="*/ 1726924 h 1726924"/>
              <a:gd name="csX19" fmla="*/ 2601160 w 3392485"/>
              <a:gd name="csY19" fmla="*/ 1726924 h 1726924"/>
              <a:gd name="csX20" fmla="*/ 3104659 w 3392485"/>
              <a:gd name="csY20" fmla="*/ 1726924 h 1726924"/>
              <a:gd name="csX21" fmla="*/ 3392485 w 3392485"/>
              <a:gd name="csY21" fmla="*/ 1439098 h 1726924"/>
              <a:gd name="csX22" fmla="*/ 3392485 w 3392485"/>
              <a:gd name="csY22" fmla="*/ 1007372 h 1726924"/>
              <a:gd name="csX23" fmla="*/ 3392485 w 3392485"/>
              <a:gd name="csY23" fmla="*/ 287826 h 1726924"/>
              <a:gd name="csX24" fmla="*/ 3104659 w 3392485"/>
              <a:gd name="csY24" fmla="*/ 0 h 1726924"/>
            </a:gdLst>
            <a:rect l="l" t="t" r="r" b="b"/>
            <a:pathLst>
              <a:path w="3392485" h="1726924">
                <a:moveTo>
                  <a:pt x="3104659" y="0"/>
                </a:moveTo>
                <a:lnTo>
                  <a:pt x="2601160" y="0"/>
                </a:lnTo>
                <a:lnTo>
                  <a:pt x="1783078" y="0"/>
                </a:lnTo>
                <a:lnTo>
                  <a:pt x="1279579" y="0"/>
                </a:lnTo>
                <a:lnTo>
                  <a:pt x="1093333" y="0"/>
                </a:lnTo>
                <a:lnTo>
                  <a:pt x="921328" y="0"/>
                </a:lnTo>
                <a:lnTo>
                  <a:pt x="589834" y="0"/>
                </a:lnTo>
                <a:lnTo>
                  <a:pt x="417829" y="0"/>
                </a:lnTo>
                <a:cubicBezTo>
                  <a:pt x="258867" y="0"/>
                  <a:pt x="130003" y="128864"/>
                  <a:pt x="130003" y="287826"/>
                </a:cubicBezTo>
                <a:lnTo>
                  <a:pt x="130003" y="1007372"/>
                </a:lnTo>
                <a:lnTo>
                  <a:pt x="0" y="1455193"/>
                </a:lnTo>
                <a:lnTo>
                  <a:pt x="130003" y="1439103"/>
                </a:lnTo>
                <a:lnTo>
                  <a:pt x="130003" y="1439098"/>
                </a:lnTo>
                <a:cubicBezTo>
                  <a:pt x="130003" y="1598060"/>
                  <a:pt x="258867" y="1726924"/>
                  <a:pt x="417829" y="1726924"/>
                </a:cubicBezTo>
                <a:lnTo>
                  <a:pt x="589834" y="1726924"/>
                </a:lnTo>
                <a:lnTo>
                  <a:pt x="921328" y="1726924"/>
                </a:lnTo>
                <a:lnTo>
                  <a:pt x="1093333" y="1726924"/>
                </a:lnTo>
                <a:lnTo>
                  <a:pt x="1279579" y="1726924"/>
                </a:lnTo>
                <a:lnTo>
                  <a:pt x="1783078" y="1726924"/>
                </a:lnTo>
                <a:lnTo>
                  <a:pt x="2601160" y="1726924"/>
                </a:lnTo>
                <a:lnTo>
                  <a:pt x="3104659" y="1726924"/>
                </a:lnTo>
                <a:cubicBezTo>
                  <a:pt x="3263621" y="1726924"/>
                  <a:pt x="3392485" y="1598060"/>
                  <a:pt x="3392485" y="1439098"/>
                </a:cubicBezTo>
                <a:lnTo>
                  <a:pt x="3392485" y="1007372"/>
                </a:lnTo>
                <a:lnTo>
                  <a:pt x="3392485" y="287826"/>
                </a:lnTo>
                <a:cubicBezTo>
                  <a:pt x="3392485" y="128864"/>
                  <a:pt x="3263621" y="0"/>
                  <a:pt x="3104659" y="0"/>
                </a:cubicBezTo>
                <a:close/>
              </a:path>
            </a:pathLst>
          </a:custGeom>
          <a:gradFill>
            <a:gsLst>
              <a:gs pos="0">
                <a:schemeClr val="bg1"/>
              </a:gs>
              <a:gs pos="100000">
                <a:schemeClr val="accent1">
                  <a:lumMod val="40000"/>
                  <a:lumOff val="60000"/>
                </a:schemeClr>
              </a:gs>
            </a:gsLst>
            <a:lin ang="18900000" scaled="0"/>
          </a:gradFill>
          <a:ln w="12700" cap="sq">
            <a:gradFill>
              <a:gsLst>
                <a:gs pos="18000">
                  <a:schemeClr val="accent1"/>
                </a:gs>
                <a:gs pos="41000">
                  <a:schemeClr val="accent1">
                    <a:lumMod val="45000"/>
                    <a:lumOff val="55000"/>
                  </a:schemeClr>
                </a:gs>
                <a:gs pos="79000">
                  <a:schemeClr val="accent1">
                    <a:lumMod val="45000"/>
                    <a:lumOff val="55000"/>
                  </a:schemeClr>
                </a:gs>
                <a:gs pos="100000">
                  <a:schemeClr val="accent1"/>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21" name="文本框 20"/>
          <p:cNvSpPr txBox="1"/>
          <p:nvPr/>
        </p:nvSpPr>
        <p:spPr>
          <a:xfrm rot="0" flipH="0" flipV="0">
            <a:off x="8670073" y="4740978"/>
            <a:ext cx="2822400" cy="1033481"/>
          </a:xfrm>
          <a:prstGeom prst="rect">
            <a:avLst/>
          </a:prstGeom>
          <a:noFill/>
          <a:ln>
            <a:noFill/>
          </a:ln>
        </p:spPr>
        <p:txBody>
          <a:bodyPr vert="horz" wrap="square" lIns="91440" tIns="45720" rIns="91440" bIns="45720" rtlCol="0" anchor="t"/>
          <a:lstStyle/>
          <a:p>
            <a:pPr algn="ctr">
              <a:lnSpc>
                <a:spcPct val="150000"/>
              </a:lnSpc>
            </a:pPr>
            <a:r>
              <a:rPr kumimoji="1" lang="en-US" altLang="zh-CN" sz="1089">
                <a:ln w="12700">
                  <a:noFill/>
                </a:ln>
                <a:solidFill>
                  <a:srgbClr val="000000">
                    <a:alpha val="100000"/>
                  </a:srgbClr>
                </a:solidFill>
                <a:latin typeface="Source Han Sans"/>
                <a:ea typeface="Source Han Sans"/>
                <a:cs typeface="Source Han Sans"/>
              </a:rPr>
              <a:t>每季度召开跨职能复盘会，结合外部环境变化（如政策、竞品动作、技术趋势）和内部数据表现，快速校准用户定位假设与执行策略。</a:t>
            </a:r>
            <a:endParaRPr kumimoji="1" lang="zh-CN" altLang="en-US"/>
          </a:p>
        </p:txBody>
      </p:sp>
      <p:sp>
        <p:nvSpPr>
          <p:cNvPr id="22" name="文本框 21"/>
          <p:cNvSpPr txBox="1"/>
          <p:nvPr/>
        </p:nvSpPr>
        <p:spPr>
          <a:xfrm rot="0" flipH="0" flipV="0">
            <a:off x="8670073" y="3933495"/>
            <a:ext cx="2822400" cy="784081"/>
          </a:xfrm>
          <a:prstGeom prst="rect">
            <a:avLst/>
          </a:prstGeom>
          <a:noFill/>
          <a:ln>
            <a:noFill/>
          </a:ln>
        </p:spPr>
        <p:txBody>
          <a:bodyPr vert="horz" wrap="square" lIns="91440" tIns="45720" rIns="91440" bIns="45720" rtlCol="0" anchor="b"/>
          <a:lstStyle/>
          <a:p>
            <a:pPr algn="ctr">
              <a:lnSpc>
                <a:spcPct val="120000"/>
              </a:lnSpc>
            </a:pPr>
            <a:r>
              <a:rPr kumimoji="1" lang="en-US" altLang="zh-CN" sz="1600">
                <a:ln w="12700">
                  <a:noFill/>
                </a:ln>
                <a:solidFill>
                  <a:srgbClr val="042DAE">
                    <a:alpha val="100000"/>
                  </a:srgbClr>
                </a:solidFill>
                <a:latin typeface="Source Han Sans CN Bold"/>
                <a:ea typeface="Source Han Sans CN Bold"/>
                <a:cs typeface="Source Han Sans CN Bold"/>
              </a:rPr>
              <a:t>建立季度复盘与敏捷调整机制</a:t>
            </a:r>
            <a:endParaRPr kumimoji="1" lang="zh-CN" altLang="en-US"/>
          </a:p>
        </p:txBody>
      </p:sp>
      <p:sp>
        <p:nvSpPr>
          <p:cNvPr id="23" name="星形: 四角 2"/>
          <p:cNvSpPr txBox="1"/>
          <p:nvPr/>
        </p:nvSpPr>
        <p:spPr>
          <a:xfrm rot="21429024" flipH="0" flipV="0">
            <a:off x="263334" y="347156"/>
            <a:ext cx="538650" cy="538650"/>
          </a:xfrm>
          <a:prstGeom prst="star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文本框 3"/>
          <p:cNvSpPr txBox="1"/>
          <p:nvPr/>
        </p:nvSpPr>
        <p:spPr>
          <a:xfrm rot="0" flipH="0" flipV="0">
            <a:off x="1289258" y="334738"/>
            <a:ext cx="721974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效果评估与组织协同机制</a:t>
            </a:r>
            <a:endParaRPr kumimoji="1" lang="zh-CN" altLang="en-US"/>
          </a:p>
        </p:txBody>
      </p:sp>
      <p:sp>
        <p:nvSpPr>
          <p:cNvPr id="25" name="星形: 四角 1"/>
          <p:cNvSpPr txBox="1"/>
          <p:nvPr/>
        </p:nvSpPr>
        <p:spPr>
          <a:xfrm rot="780608" flipH="0" flipV="0">
            <a:off x="310514" y="118973"/>
            <a:ext cx="852170" cy="852170"/>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6" name="直接连接符 4"/>
          <p:cNvCxnSpPr/>
          <p:nvPr/>
        </p:nvCxnSpPr>
        <p:spPr>
          <a:xfrm rot="0" flipH="0" flipV="0">
            <a:off x="5256045" y="605773"/>
            <a:ext cx="5770464" cy="0"/>
          </a:xfrm>
          <a:prstGeom prst="line">
            <a:avLst/>
          </a:prstGeom>
          <a:noFill/>
          <a:ln w="12700" cap="sq">
            <a:gradFill>
              <a:gsLst>
                <a:gs pos="0">
                  <a:schemeClr val="accent1">
                    <a:lumMod val="20000"/>
                    <a:lumOff val="80000"/>
                    <a:alpha val="0"/>
                  </a:schemeClr>
                </a:gs>
                <a:gs pos="100000">
                  <a:schemeClr val="accent1"/>
                </a:gs>
              </a:gsLst>
              <a:lin ang="0" scaled="0"/>
            </a:gradFill>
            <a:prstDash val="solid"/>
            <a:miter/>
          </a:ln>
        </p:spPr>
      </p:cxnSp>
      <p:sp>
        <p:nvSpPr>
          <p:cNvPr id="27" name="星形: 四角 5"/>
          <p:cNvSpPr txBox="1"/>
          <p:nvPr/>
        </p:nvSpPr>
        <p:spPr>
          <a:xfrm rot="0" flipH="0" flipV="0">
            <a:off x="11227877" y="314751"/>
            <a:ext cx="582044" cy="582044"/>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矩形: 圆角 12"/>
          <p:cNvSpPr txBox="1"/>
          <p:nvPr/>
        </p:nvSpPr>
        <p:spPr>
          <a:xfrm rot="16200000" flipH="0" flipV="0">
            <a:off x="6218530" y="-3894568"/>
            <a:ext cx="8941" cy="9818182"/>
          </a:xfrm>
          <a:prstGeom prst="roundRect">
            <a:avLst/>
          </a:prstGeom>
          <a:solidFill>
            <a:schemeClr val="accent1">
              <a:alpha val="3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04</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2026年趋势下的避坑与优化</a:t>
            </a:r>
            <a:endParaRPr kumimoji="1" lang="zh-CN" altLang="en-US"/>
          </a:p>
        </p:txBody>
      </p:sp>
    </p:spTree>
  </p:cSl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1026472" y="1484020"/>
            <a:ext cx="5069528" cy="2088231"/>
          </a:xfrm>
          <a:prstGeom prst="roundRect">
            <a:avLst>
              <a:gd name="adj" fmla="val 6600"/>
            </a:avLst>
          </a:prstGeom>
          <a:solidFill>
            <a:schemeClr val="bg1"/>
          </a:solidFill>
          <a:ln w="12043" cap="sq">
            <a:gradFill>
              <a:gsLst>
                <a:gs pos="0">
                  <a:schemeClr val="accent1">
                    <a:lumMod val="20000"/>
                    <a:lumOff val="80000"/>
                  </a:schemeClr>
                </a:gs>
                <a:gs pos="100000">
                  <a:schemeClr val="accent1"/>
                </a:gs>
              </a:gsLst>
              <a:lin ang="2700000" scaled="0"/>
            </a:gradFill>
            <a:miter/>
          </a:ln>
          <a:effectLst>
            <a:outerShdw dist="38100" blurRad="50800" dir="8100000" sx="100000" sy="100000" kx="0" ky="0" algn="tr" rotWithShape="0">
              <a:schemeClr val="accent1">
                <a:lumMod val="75000"/>
                <a:alpha val="20000"/>
              </a:schemeClr>
            </a:outerShdw>
          </a:effectLst>
        </p:spPr>
        <p:txBody>
          <a:bodyPr vert="horz" wrap="square" lIns="86713" tIns="43356" rIns="86713" bIns="43356" rtlCol="0" anchor="ctr"/>
          <a:lstStyle/>
          <a:p>
            <a:pPr algn="ctr">
              <a:lnSpc>
                <a:spcPct val="100000"/>
              </a:lnSpc>
            </a:pPr>
            <a:endParaRPr kumimoji="1" lang="zh-CN" altLang="en-US"/>
          </a:p>
        </p:txBody>
      </p:sp>
      <p:sp>
        <p:nvSpPr>
          <p:cNvPr id="4" name="标题 1"/>
          <p:cNvSpPr txBox="1"/>
          <p:nvPr/>
        </p:nvSpPr>
        <p:spPr>
          <a:xfrm rot="0" flipH="0" flipV="0">
            <a:off x="1257907" y="2153502"/>
            <a:ext cx="4622070" cy="1411942"/>
          </a:xfrm>
          <a:prstGeom prst="rect">
            <a:avLst/>
          </a:prstGeom>
          <a:noFill/>
          <a:ln>
            <a:noFill/>
          </a:ln>
          <a:effectLst/>
        </p:spPr>
        <p:txBody>
          <a:bodyPr vert="horz" wrap="square" lIns="0" tIns="0" rIns="0" bIns="0" rtlCol="0" anchor="t"/>
          <a:lstStyle/>
          <a:p>
            <a:pPr algn="l">
              <a:lnSpc>
                <a:spcPct val="150000"/>
              </a:lnSpc>
            </a:pPr>
            <a:r>
              <a:rPr kumimoji="1" lang="en-US" altLang="zh-CN" sz="1400">
                <a:ln w="12700">
                  <a:noFill/>
                </a:ln>
                <a:solidFill>
                  <a:srgbClr val="0D0D0D">
                    <a:alpha val="100000"/>
                  </a:srgbClr>
                </a:solidFill>
                <a:latin typeface="Source Han Sans"/>
                <a:ea typeface="Source Han Sans"/>
                <a:cs typeface="Source Han Sans"/>
              </a:rPr>
              <a:t>2026年市场变化加速，仅依赖过往用户行为数据易忽略新兴群体需求。需结合实时舆情、社交趋势和AI预测模型，动态校准用户画像，避免陷入“数据惯性”陷阱。</a:t>
            </a:r>
            <a:endParaRPr kumimoji="1" lang="zh-CN" altLang="en-US"/>
          </a:p>
        </p:txBody>
      </p:sp>
      <p:sp>
        <p:nvSpPr>
          <p:cNvPr id="5" name="标题 1"/>
          <p:cNvSpPr txBox="1"/>
          <p:nvPr/>
        </p:nvSpPr>
        <p:spPr>
          <a:xfrm rot="0" flipH="0" flipV="0">
            <a:off x="1829407" y="1700044"/>
            <a:ext cx="4050570" cy="276999"/>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063CE8">
                    <a:alpha val="100000"/>
                  </a:srgbClr>
                </a:solidFill>
                <a:latin typeface="Source Han Sans CN Bold"/>
                <a:ea typeface="Source Han Sans CN Bold"/>
                <a:cs typeface="Source Han Sans CN Bold"/>
              </a:rPr>
              <a:t>过度依赖历史数据导致的盲区</a:t>
            </a:r>
            <a:endParaRPr kumimoji="1" lang="zh-CN" altLang="en-US"/>
          </a:p>
        </p:txBody>
      </p:sp>
      <p:sp>
        <p:nvSpPr>
          <p:cNvPr id="6" name="标题 1"/>
          <p:cNvSpPr txBox="1"/>
          <p:nvPr/>
        </p:nvSpPr>
        <p:spPr>
          <a:xfrm rot="0" flipH="1" flipV="0">
            <a:off x="1257907" y="2085288"/>
            <a:ext cx="1944000" cy="21600"/>
          </a:xfrm>
          <a:custGeom>
            <a:avLst/>
            <a:gdLst>
              <a:gd name="connsiteX0" fmla="*/ 6096000 w 6096000"/>
              <a:gd name="connsiteY0" fmla="*/ 0 h 72000"/>
              <a:gd name="connsiteX1" fmla="*/ 0 w 6096000"/>
              <a:gd name="connsiteY1" fmla="*/ 0 h 72000"/>
              <a:gd name="connsiteX2" fmla="*/ 0 w 6096000"/>
              <a:gd name="connsiteY2" fmla="*/ 72000 h 72000"/>
              <a:gd name="connsiteX3" fmla="*/ 6096000 w 6096000"/>
              <a:gd name="connsiteY3" fmla="*/ 72000 h 72000"/>
            </a:gdLst>
            <a:rect l="l" t="t" r="r" b="b"/>
            <a:pathLst>
              <a:path w="6096000" h="72000">
                <a:moveTo>
                  <a:pt x="6096000" y="0"/>
                </a:moveTo>
                <a:lnTo>
                  <a:pt x="0" y="0"/>
                </a:lnTo>
                <a:lnTo>
                  <a:pt x="0" y="72000"/>
                </a:lnTo>
                <a:lnTo>
                  <a:pt x="6096000" y="72000"/>
                </a:lnTo>
                <a:close/>
              </a:path>
            </a:pathLst>
          </a:custGeom>
          <a:solidFill>
            <a:schemeClr val="accent1"/>
          </a:solidFill>
          <a:ln w="19050" cap="sq">
            <a:noFill/>
            <a:miter/>
          </a:ln>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rot="0" flipH="0" flipV="0">
            <a:off x="6643096" y="1484020"/>
            <a:ext cx="5069528" cy="2088231"/>
          </a:xfrm>
          <a:prstGeom prst="roundRect">
            <a:avLst>
              <a:gd name="adj" fmla="val 6600"/>
            </a:avLst>
          </a:prstGeom>
          <a:solidFill>
            <a:schemeClr val="bg1"/>
          </a:solidFill>
          <a:ln w="12043" cap="sq">
            <a:gradFill>
              <a:gsLst>
                <a:gs pos="0">
                  <a:schemeClr val="accent1">
                    <a:lumMod val="20000"/>
                    <a:lumOff val="80000"/>
                  </a:schemeClr>
                </a:gs>
                <a:gs pos="100000">
                  <a:schemeClr val="accent1"/>
                </a:gs>
              </a:gsLst>
              <a:lin ang="2700000" scaled="0"/>
            </a:gradFill>
            <a:miter/>
          </a:ln>
          <a:effectLst>
            <a:outerShdw dist="38100" blurRad="50800" dir="8100000" sx="100000" sy="100000" kx="0" ky="0" algn="tr" rotWithShape="0">
              <a:schemeClr val="accent1">
                <a:lumMod val="75000"/>
                <a:alpha val="20000"/>
              </a:schemeClr>
            </a:outerShdw>
          </a:effectLst>
        </p:spPr>
        <p:txBody>
          <a:bodyPr vert="horz" wrap="square" lIns="86713" tIns="43356" rIns="86713" bIns="43356" rtlCol="0" anchor="ctr"/>
          <a:lstStyle/>
          <a:p>
            <a:pPr algn="ctr">
              <a:lnSpc>
                <a:spcPct val="100000"/>
              </a:lnSpc>
            </a:pPr>
            <a:endParaRPr kumimoji="1" lang="zh-CN" altLang="en-US"/>
          </a:p>
        </p:txBody>
      </p:sp>
      <p:sp>
        <p:nvSpPr>
          <p:cNvPr id="8" name="标题 1"/>
          <p:cNvSpPr txBox="1"/>
          <p:nvPr/>
        </p:nvSpPr>
        <p:spPr>
          <a:xfrm rot="0" flipH="0" flipV="0">
            <a:off x="6874531" y="2153503"/>
            <a:ext cx="4622070" cy="1411942"/>
          </a:xfrm>
          <a:prstGeom prst="rect">
            <a:avLst/>
          </a:prstGeom>
          <a:noFill/>
          <a:ln>
            <a:noFill/>
          </a:ln>
          <a:effectLst/>
        </p:spPr>
        <p:txBody>
          <a:bodyPr vert="horz" wrap="square" lIns="0" tIns="0" rIns="0" bIns="0" rtlCol="0" anchor="t"/>
          <a:lstStyle/>
          <a:p>
            <a:pPr algn="l">
              <a:lnSpc>
                <a:spcPct val="150000"/>
              </a:lnSpc>
            </a:pPr>
            <a:r>
              <a:rPr kumimoji="1" lang="en-US" altLang="zh-CN" sz="1400">
                <a:ln w="12700">
                  <a:noFill/>
                </a:ln>
                <a:solidFill>
                  <a:srgbClr val="0D0D0D">
                    <a:alpha val="100000"/>
                  </a:srgbClr>
                </a:solidFill>
                <a:latin typeface="Source Han Sans"/>
                <a:ea typeface="Source Han Sans"/>
                <a:cs typeface="Source Han Sans"/>
              </a:rPr>
              <a:t>多部门数据未打通会导致用户画像碎片化。建议构建统一CDP（客户数据平台），整合电商、CRM、社交媒体等多源数据，实现跨触点用户行为全景视图。</a:t>
            </a:r>
            <a:endParaRPr kumimoji="1" lang="zh-CN" altLang="en-US"/>
          </a:p>
        </p:txBody>
      </p:sp>
      <p:sp>
        <p:nvSpPr>
          <p:cNvPr id="9" name="标题 1"/>
          <p:cNvSpPr txBox="1"/>
          <p:nvPr/>
        </p:nvSpPr>
        <p:spPr>
          <a:xfrm rot="0" flipH="0" flipV="0">
            <a:off x="7446031" y="1700044"/>
            <a:ext cx="4050570" cy="276999"/>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063CE8">
                    <a:alpha val="100000"/>
                  </a:srgbClr>
                </a:solidFill>
                <a:latin typeface="Source Han Sans CN Bold"/>
                <a:ea typeface="Source Han Sans CN Bold"/>
                <a:cs typeface="Source Han Sans CN Bold"/>
              </a:rPr>
              <a:t>数据孤岛阻碍精准定位</a:t>
            </a:r>
            <a:endParaRPr kumimoji="1" lang="zh-CN" altLang="en-US"/>
          </a:p>
        </p:txBody>
      </p:sp>
      <p:sp>
        <p:nvSpPr>
          <p:cNvPr id="10" name="标题 1"/>
          <p:cNvSpPr txBox="1"/>
          <p:nvPr/>
        </p:nvSpPr>
        <p:spPr>
          <a:xfrm rot="0" flipH="1" flipV="0">
            <a:off x="6874531" y="2085288"/>
            <a:ext cx="1944000" cy="21600"/>
          </a:xfrm>
          <a:custGeom>
            <a:avLst/>
            <a:gdLst>
              <a:gd name="connsiteX0" fmla="*/ 6096000 w 6096000"/>
              <a:gd name="connsiteY0" fmla="*/ 0 h 72000"/>
              <a:gd name="connsiteX1" fmla="*/ 0 w 6096000"/>
              <a:gd name="connsiteY1" fmla="*/ 0 h 72000"/>
              <a:gd name="connsiteX2" fmla="*/ 0 w 6096000"/>
              <a:gd name="connsiteY2" fmla="*/ 72000 h 72000"/>
              <a:gd name="connsiteX3" fmla="*/ 6096000 w 6096000"/>
              <a:gd name="connsiteY3" fmla="*/ 72000 h 72000"/>
            </a:gdLst>
            <a:rect l="l" t="t" r="r" b="b"/>
            <a:pathLst>
              <a:path w="6096000" h="72000">
                <a:moveTo>
                  <a:pt x="6096000" y="0"/>
                </a:moveTo>
                <a:lnTo>
                  <a:pt x="0" y="0"/>
                </a:lnTo>
                <a:lnTo>
                  <a:pt x="0" y="72000"/>
                </a:lnTo>
                <a:lnTo>
                  <a:pt x="6096000" y="72000"/>
                </a:lnTo>
                <a:close/>
              </a:path>
            </a:pathLst>
          </a:custGeom>
          <a:solidFill>
            <a:schemeClr val="accent1"/>
          </a:solidFill>
          <a:ln w="19050" cap="sq">
            <a:noFill/>
            <a:miter/>
          </a:ln>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rot="0" flipH="0" flipV="0">
            <a:off x="479376" y="3905346"/>
            <a:ext cx="5069528" cy="2088231"/>
          </a:xfrm>
          <a:prstGeom prst="roundRect">
            <a:avLst>
              <a:gd name="adj" fmla="val 6600"/>
            </a:avLst>
          </a:prstGeom>
          <a:solidFill>
            <a:schemeClr val="bg1"/>
          </a:solidFill>
          <a:ln w="12043" cap="sq">
            <a:gradFill>
              <a:gsLst>
                <a:gs pos="0">
                  <a:schemeClr val="accent1">
                    <a:lumMod val="20000"/>
                    <a:lumOff val="80000"/>
                  </a:schemeClr>
                </a:gs>
                <a:gs pos="100000">
                  <a:schemeClr val="accent1"/>
                </a:gs>
              </a:gsLst>
              <a:lin ang="2700000" scaled="0"/>
            </a:gradFill>
            <a:miter/>
          </a:ln>
          <a:effectLst>
            <a:outerShdw dist="38100" blurRad="50800" dir="8100000" sx="100000" sy="100000" kx="0" ky="0" algn="tr" rotWithShape="0">
              <a:schemeClr val="accent1">
                <a:lumMod val="75000"/>
                <a:alpha val="20000"/>
              </a:schemeClr>
            </a:outerShdw>
          </a:effectLst>
        </p:spPr>
        <p:txBody>
          <a:bodyPr vert="horz" wrap="square" lIns="86713" tIns="43356" rIns="86713" bIns="43356" rtlCol="0" anchor="ctr"/>
          <a:lstStyle/>
          <a:p>
            <a:pPr algn="ctr">
              <a:lnSpc>
                <a:spcPct val="100000"/>
              </a:lnSpc>
            </a:pPr>
            <a:endParaRPr kumimoji="1" lang="zh-CN" altLang="en-US"/>
          </a:p>
        </p:txBody>
      </p:sp>
      <p:sp>
        <p:nvSpPr>
          <p:cNvPr id="12" name="标题 1"/>
          <p:cNvSpPr txBox="1"/>
          <p:nvPr/>
        </p:nvSpPr>
        <p:spPr>
          <a:xfrm rot="0" flipH="0" flipV="0">
            <a:off x="710811" y="4569993"/>
            <a:ext cx="4622070" cy="1416777"/>
          </a:xfrm>
          <a:prstGeom prst="rect">
            <a:avLst/>
          </a:prstGeom>
          <a:noFill/>
          <a:ln>
            <a:noFill/>
          </a:ln>
          <a:effectLst/>
        </p:spPr>
        <p:txBody>
          <a:bodyPr vert="horz" wrap="square" lIns="0" tIns="0" rIns="0" bIns="0" rtlCol="0" anchor="t"/>
          <a:lstStyle/>
          <a:p>
            <a:pPr algn="l">
              <a:lnSpc>
                <a:spcPct val="150000"/>
              </a:lnSpc>
            </a:pPr>
            <a:r>
              <a:rPr kumimoji="1" lang="en-US" altLang="zh-CN" sz="1400">
                <a:ln w="12700">
                  <a:noFill/>
                </a:ln>
                <a:solidFill>
                  <a:srgbClr val="0D0D0D">
                    <a:alpha val="100000"/>
                  </a:srgbClr>
                </a:solidFill>
                <a:latin typeface="Source Han Sans"/>
                <a:ea typeface="Source Han Sans"/>
                <a:cs typeface="Source Han Sans"/>
              </a:rPr>
              <a:t>随着《个人信息保护法》深化执行，粗暴采集或滥用用户数据将损害品牌声誉。应建立透明数据使用机制，明确授权边界，并优先采用隐私计算技术保障合规。</a:t>
            </a:r>
            <a:endParaRPr kumimoji="1" lang="zh-CN" altLang="en-US"/>
          </a:p>
        </p:txBody>
      </p:sp>
      <p:sp>
        <p:nvSpPr>
          <p:cNvPr id="13" name="标题 1"/>
          <p:cNvSpPr txBox="1"/>
          <p:nvPr/>
        </p:nvSpPr>
        <p:spPr>
          <a:xfrm rot="0" flipH="0" flipV="0">
            <a:off x="1267071" y="4121370"/>
            <a:ext cx="4065810" cy="276999"/>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063CE8">
                    <a:alpha val="100000"/>
                  </a:srgbClr>
                </a:solidFill>
                <a:latin typeface="Source Han Sans CN Bold"/>
                <a:ea typeface="Source Han Sans CN Bold"/>
                <a:cs typeface="Source Han Sans CN Bold"/>
              </a:rPr>
              <a:t>忽视数据伦理引发信任危机</a:t>
            </a:r>
            <a:endParaRPr kumimoji="1" lang="zh-CN" altLang="en-US"/>
          </a:p>
        </p:txBody>
      </p:sp>
      <p:sp>
        <p:nvSpPr>
          <p:cNvPr id="14" name="标题 1"/>
          <p:cNvSpPr txBox="1"/>
          <p:nvPr/>
        </p:nvSpPr>
        <p:spPr>
          <a:xfrm rot="0" flipH="1" flipV="0">
            <a:off x="710811" y="4506614"/>
            <a:ext cx="1944000" cy="21600"/>
          </a:xfrm>
          <a:custGeom>
            <a:avLst/>
            <a:gdLst>
              <a:gd name="connsiteX0" fmla="*/ 6096000 w 6096000"/>
              <a:gd name="connsiteY0" fmla="*/ 0 h 72000"/>
              <a:gd name="connsiteX1" fmla="*/ 0 w 6096000"/>
              <a:gd name="connsiteY1" fmla="*/ 0 h 72000"/>
              <a:gd name="connsiteX2" fmla="*/ 0 w 6096000"/>
              <a:gd name="connsiteY2" fmla="*/ 72000 h 72000"/>
              <a:gd name="connsiteX3" fmla="*/ 6096000 w 6096000"/>
              <a:gd name="connsiteY3" fmla="*/ 72000 h 72000"/>
            </a:gdLst>
            <a:rect l="l" t="t" r="r" b="b"/>
            <a:pathLst>
              <a:path w="6096000" h="72000">
                <a:moveTo>
                  <a:pt x="6096000" y="0"/>
                </a:moveTo>
                <a:lnTo>
                  <a:pt x="0" y="0"/>
                </a:lnTo>
                <a:lnTo>
                  <a:pt x="0" y="72000"/>
                </a:lnTo>
                <a:lnTo>
                  <a:pt x="6096000" y="72000"/>
                </a:lnTo>
                <a:close/>
              </a:path>
            </a:pathLst>
          </a:custGeom>
          <a:solidFill>
            <a:schemeClr val="accent1"/>
          </a:solidFill>
          <a:ln w="19050" cap="sq">
            <a:noFill/>
            <a:miter/>
          </a:ln>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rot="0" flipH="0" flipV="0">
            <a:off x="6096000" y="3905346"/>
            <a:ext cx="5069528" cy="2088231"/>
          </a:xfrm>
          <a:prstGeom prst="roundRect">
            <a:avLst>
              <a:gd name="adj" fmla="val 6600"/>
            </a:avLst>
          </a:prstGeom>
          <a:solidFill>
            <a:schemeClr val="bg1"/>
          </a:solidFill>
          <a:ln w="12043" cap="sq">
            <a:gradFill>
              <a:gsLst>
                <a:gs pos="0">
                  <a:schemeClr val="accent1">
                    <a:lumMod val="20000"/>
                    <a:lumOff val="80000"/>
                  </a:schemeClr>
                </a:gs>
                <a:gs pos="100000">
                  <a:schemeClr val="accent1"/>
                </a:gs>
              </a:gsLst>
              <a:lin ang="2700000" scaled="0"/>
            </a:gradFill>
            <a:miter/>
          </a:ln>
          <a:effectLst>
            <a:outerShdw dist="38100" blurRad="50800" dir="8100000" sx="100000" sy="100000" kx="0" ky="0" algn="tr" rotWithShape="0">
              <a:schemeClr val="accent1">
                <a:lumMod val="75000"/>
                <a:alpha val="20000"/>
              </a:schemeClr>
            </a:outerShdw>
          </a:effectLst>
        </p:spPr>
        <p:txBody>
          <a:bodyPr vert="horz" wrap="square" lIns="86713" tIns="43356" rIns="86713" bIns="43356" rtlCol="0" anchor="ctr"/>
          <a:lstStyle/>
          <a:p>
            <a:pPr algn="ctr">
              <a:lnSpc>
                <a:spcPct val="100000"/>
              </a:lnSpc>
            </a:pPr>
            <a:endParaRPr kumimoji="1" lang="zh-CN" altLang="en-US"/>
          </a:p>
        </p:txBody>
      </p:sp>
      <p:sp>
        <p:nvSpPr>
          <p:cNvPr id="16" name="标题 1"/>
          <p:cNvSpPr txBox="1"/>
          <p:nvPr/>
        </p:nvSpPr>
        <p:spPr>
          <a:xfrm rot="0" flipH="0" flipV="0">
            <a:off x="6327435" y="4569993"/>
            <a:ext cx="4622070" cy="1416777"/>
          </a:xfrm>
          <a:prstGeom prst="rect">
            <a:avLst/>
          </a:prstGeom>
          <a:noFill/>
          <a:ln>
            <a:noFill/>
          </a:ln>
          <a:effectLst/>
        </p:spPr>
        <p:txBody>
          <a:bodyPr vert="horz" wrap="square" lIns="0" tIns="0" rIns="0" bIns="0" rtlCol="0" anchor="t"/>
          <a:lstStyle/>
          <a:p>
            <a:pPr algn="l">
              <a:lnSpc>
                <a:spcPct val="150000"/>
              </a:lnSpc>
            </a:pPr>
            <a:r>
              <a:rPr kumimoji="1" lang="en-US" altLang="zh-CN" sz="1400">
                <a:ln w="12700">
                  <a:noFill/>
                </a:ln>
                <a:solidFill>
                  <a:srgbClr val="0D0D0D">
                    <a:alpha val="100000"/>
                  </a:srgbClr>
                </a:solidFill>
                <a:latin typeface="Source Han Sans"/>
                <a:ea typeface="Source Han Sans"/>
                <a:cs typeface="Source Han Sans"/>
              </a:rPr>
              <a:t>如仅关注点击率或曝光量而忽略转化质量，易误判目标人群有效性。需设定以业务结果为导向的核心KPI（如LTV、复购率），并定期回溯验证指标相关性。</a:t>
            </a:r>
            <a:endParaRPr kumimoji="1" lang="zh-CN" altLang="en-US"/>
          </a:p>
        </p:txBody>
      </p:sp>
      <p:sp>
        <p:nvSpPr>
          <p:cNvPr id="17" name="标题 1"/>
          <p:cNvSpPr txBox="1"/>
          <p:nvPr/>
        </p:nvSpPr>
        <p:spPr>
          <a:xfrm rot="0" flipH="0" flipV="0">
            <a:off x="6883695" y="4121370"/>
            <a:ext cx="4065810" cy="276999"/>
          </a:xfrm>
          <a:prstGeom prst="rect">
            <a:avLst/>
          </a:prstGeom>
          <a:noFill/>
          <a:ln>
            <a:noFill/>
          </a:ln>
        </p:spPr>
        <p:txBody>
          <a:bodyPr vert="horz" wrap="square" lIns="0" tIns="0" rIns="0" bIns="0" rtlCol="0" anchor="t"/>
          <a:lstStyle/>
          <a:p>
            <a:pPr algn="l">
              <a:lnSpc>
                <a:spcPct val="100000"/>
              </a:lnSpc>
            </a:pPr>
            <a:r>
              <a:rPr kumimoji="1" lang="en-US" altLang="zh-CN" sz="1600">
                <a:ln w="12700">
                  <a:noFill/>
                </a:ln>
                <a:solidFill>
                  <a:srgbClr val="063CE8">
                    <a:alpha val="100000"/>
                  </a:srgbClr>
                </a:solidFill>
                <a:latin typeface="Source Han Sans CN Bold"/>
                <a:ea typeface="Source Han Sans CN Bold"/>
                <a:cs typeface="Source Han Sans CN Bold"/>
              </a:rPr>
              <a:t>虚假指标误导决策方向</a:t>
            </a:r>
            <a:endParaRPr kumimoji="1" lang="zh-CN" altLang="en-US"/>
          </a:p>
        </p:txBody>
      </p:sp>
      <p:sp>
        <p:nvSpPr>
          <p:cNvPr id="18" name="标题 1"/>
          <p:cNvSpPr txBox="1"/>
          <p:nvPr/>
        </p:nvSpPr>
        <p:spPr>
          <a:xfrm rot="0" flipH="1" flipV="0">
            <a:off x="6327435" y="4506614"/>
            <a:ext cx="1944000" cy="21600"/>
          </a:xfrm>
          <a:custGeom>
            <a:avLst/>
            <a:gdLst>
              <a:gd name="connsiteX0" fmla="*/ 6096000 w 6096000"/>
              <a:gd name="connsiteY0" fmla="*/ 0 h 72000"/>
              <a:gd name="connsiteX1" fmla="*/ 0 w 6096000"/>
              <a:gd name="connsiteY1" fmla="*/ 0 h 72000"/>
              <a:gd name="connsiteX2" fmla="*/ 0 w 6096000"/>
              <a:gd name="connsiteY2" fmla="*/ 72000 h 72000"/>
              <a:gd name="connsiteX3" fmla="*/ 6096000 w 6096000"/>
              <a:gd name="connsiteY3" fmla="*/ 72000 h 72000"/>
            </a:gdLst>
            <a:rect l="l" t="t" r="r" b="b"/>
            <a:pathLst>
              <a:path w="6096000" h="72000">
                <a:moveTo>
                  <a:pt x="6096000" y="0"/>
                </a:moveTo>
                <a:lnTo>
                  <a:pt x="0" y="0"/>
                </a:lnTo>
                <a:lnTo>
                  <a:pt x="0" y="72000"/>
                </a:lnTo>
                <a:lnTo>
                  <a:pt x="6096000" y="72000"/>
                </a:lnTo>
                <a:close/>
              </a:path>
            </a:pathLst>
          </a:custGeom>
          <a:solidFill>
            <a:schemeClr val="accent1"/>
          </a:solidFill>
          <a:ln w="19050" cap="sq">
            <a:noFill/>
            <a:miter/>
          </a:ln>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rot="0" flipH="0" flipV="0">
            <a:off x="6874531" y="1590061"/>
            <a:ext cx="432000" cy="432000"/>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accent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20" name="标题 1"/>
          <p:cNvSpPr txBox="1"/>
          <p:nvPr/>
        </p:nvSpPr>
        <p:spPr>
          <a:xfrm rot="0" flipH="0" flipV="0">
            <a:off x="6327435" y="4004348"/>
            <a:ext cx="432000" cy="432000"/>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21" name="标题 1"/>
          <p:cNvSpPr txBox="1"/>
          <p:nvPr/>
        </p:nvSpPr>
        <p:spPr>
          <a:xfrm rot="0" flipH="1" flipV="1">
            <a:off x="710811" y="4004348"/>
            <a:ext cx="432000" cy="432000"/>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accent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22" name="标题 1"/>
          <p:cNvSpPr txBox="1"/>
          <p:nvPr/>
        </p:nvSpPr>
        <p:spPr>
          <a:xfrm rot="0" flipH="0" flipV="0">
            <a:off x="1257907" y="1590061"/>
            <a:ext cx="432000" cy="432000"/>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accent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23" name="星形: 四角 2"/>
          <p:cNvSpPr txBox="1"/>
          <p:nvPr/>
        </p:nvSpPr>
        <p:spPr>
          <a:xfrm rot="21429024" flipH="0" flipV="0">
            <a:off x="263334" y="347156"/>
            <a:ext cx="538650" cy="538650"/>
          </a:xfrm>
          <a:prstGeom prst="star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文本框 3"/>
          <p:cNvSpPr txBox="1"/>
          <p:nvPr/>
        </p:nvSpPr>
        <p:spPr>
          <a:xfrm rot="0" flipH="0" flipV="0">
            <a:off x="1289258" y="334738"/>
            <a:ext cx="721974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数据驱动误区识别与纠偏</a:t>
            </a:r>
            <a:endParaRPr kumimoji="1" lang="zh-CN" altLang="en-US"/>
          </a:p>
        </p:txBody>
      </p:sp>
      <p:sp>
        <p:nvSpPr>
          <p:cNvPr id="25" name="星形: 四角 1"/>
          <p:cNvSpPr txBox="1"/>
          <p:nvPr/>
        </p:nvSpPr>
        <p:spPr>
          <a:xfrm rot="780608" flipH="0" flipV="0">
            <a:off x="310514" y="118973"/>
            <a:ext cx="852170" cy="852170"/>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6" name="直接连接符 4"/>
          <p:cNvCxnSpPr/>
          <p:nvPr/>
        </p:nvCxnSpPr>
        <p:spPr>
          <a:xfrm rot="0" flipH="0" flipV="0">
            <a:off x="5256045" y="605773"/>
            <a:ext cx="5770464" cy="0"/>
          </a:xfrm>
          <a:prstGeom prst="line">
            <a:avLst/>
          </a:prstGeom>
          <a:noFill/>
          <a:ln w="12700" cap="sq">
            <a:gradFill>
              <a:gsLst>
                <a:gs pos="0">
                  <a:schemeClr val="accent1">
                    <a:lumMod val="20000"/>
                    <a:lumOff val="80000"/>
                    <a:alpha val="0"/>
                  </a:schemeClr>
                </a:gs>
                <a:gs pos="100000">
                  <a:schemeClr val="accent1"/>
                </a:gs>
              </a:gsLst>
              <a:lin ang="0" scaled="0"/>
            </a:gradFill>
            <a:prstDash val="solid"/>
            <a:miter/>
          </a:ln>
        </p:spPr>
      </p:cxnSp>
      <p:sp>
        <p:nvSpPr>
          <p:cNvPr id="27" name="星形: 四角 5"/>
          <p:cNvSpPr txBox="1"/>
          <p:nvPr/>
        </p:nvSpPr>
        <p:spPr>
          <a:xfrm rot="0" flipH="0" flipV="0">
            <a:off x="11227877" y="314751"/>
            <a:ext cx="582044" cy="582044"/>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矩形: 圆角 12"/>
          <p:cNvSpPr txBox="1"/>
          <p:nvPr/>
        </p:nvSpPr>
        <p:spPr>
          <a:xfrm rot="16200000" flipH="0" flipV="0">
            <a:off x="6218530" y="-3894568"/>
            <a:ext cx="8941" cy="9818182"/>
          </a:xfrm>
          <a:prstGeom prst="roundRect">
            <a:avLst/>
          </a:prstGeom>
          <a:solidFill>
            <a:schemeClr val="accent1">
              <a:alpha val="3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任意多边形: 形状 35"/>
          <p:cNvSpPr txBox="1"/>
          <p:nvPr/>
        </p:nvSpPr>
        <p:spPr>
          <a:xfrm rot="0" flipH="0" flipV="0">
            <a:off x="6374177" y="1285799"/>
            <a:ext cx="5009430" cy="2291704"/>
          </a:xfrm>
          <a:custGeom>
            <a:avLst/>
            <a:gdLst>
              <a:gd name="csX0" fmla="*/ 1148156 w 5009430"/>
              <a:gd name="csY0" fmla="*/ 0 h 2291704"/>
              <a:gd name="csX1" fmla="*/ 2227657 w 5009430"/>
              <a:gd name="csY1" fmla="*/ 0 h 2291704"/>
              <a:gd name="csX2" fmla="*/ 3598615 w 5009430"/>
              <a:gd name="csY2" fmla="*/ 0 h 2291704"/>
              <a:gd name="csX3" fmla="*/ 4678117 w 5009430"/>
              <a:gd name="csY3" fmla="*/ 0 h 2291704"/>
              <a:gd name="csX4" fmla="*/ 5009282 w 5009430"/>
              <a:gd name="csY4" fmla="*/ 353842 h 2291704"/>
              <a:gd name="csX5" fmla="*/ 5009282 w 5009430"/>
              <a:gd name="csY5" fmla="*/ 1937863 h 2291704"/>
              <a:gd name="csX6" fmla="*/ 4678117 w 5009430"/>
              <a:gd name="csY6" fmla="*/ 2291704 h 2291704"/>
              <a:gd name="csX7" fmla="*/ 3598615 w 5009430"/>
              <a:gd name="csY7" fmla="*/ 2291704 h 2291704"/>
              <a:gd name="csX8" fmla="*/ 2228832 w 5009430"/>
              <a:gd name="csY8" fmla="*/ 2291704 h 2291704"/>
              <a:gd name="csX9" fmla="*/ 1149330 w 5009430"/>
              <a:gd name="csY9" fmla="*/ 2291704 h 2291704"/>
              <a:gd name="csX10" fmla="*/ 1087088 w 5009430"/>
              <a:gd name="csY10" fmla="*/ 2285413 h 2291704"/>
              <a:gd name="csX11" fmla="*/ 819339 w 5009430"/>
              <a:gd name="csY11" fmla="*/ 2176509 h 2291704"/>
              <a:gd name="csX12" fmla="*/ 102988 w 5009430"/>
              <a:gd name="csY12" fmla="*/ 1415358 h 2291704"/>
              <a:gd name="csX13" fmla="*/ 102988 w 5009430"/>
              <a:gd name="csY13" fmla="*/ 883814 h 2291704"/>
              <a:gd name="csX14" fmla="*/ 819339 w 5009430"/>
              <a:gd name="csY14" fmla="*/ 122270 h 2291704"/>
              <a:gd name="csX15" fmla="*/ 1056948 w 5009430"/>
              <a:gd name="csY15" fmla="*/ 13369 h 2291704"/>
              <a:gd name="csX16" fmla="*/ 1148156 w 5009430"/>
              <a:gd name="csY16" fmla="*/ 0 h 2291704"/>
            </a:gdLst>
            <a:rect l="l" t="t" r="r" b="b"/>
            <a:pathLst>
              <a:path w="5009430" h="2291704">
                <a:moveTo>
                  <a:pt x="1148156" y="0"/>
                </a:moveTo>
                <a:lnTo>
                  <a:pt x="2227657" y="0"/>
                </a:lnTo>
                <a:lnTo>
                  <a:pt x="3598615" y="0"/>
                </a:lnTo>
                <a:lnTo>
                  <a:pt x="4678117" y="0"/>
                </a:lnTo>
                <a:cubicBezTo>
                  <a:pt x="4866699" y="6199"/>
                  <a:pt x="5014775" y="164412"/>
                  <a:pt x="5009282" y="353842"/>
                </a:cubicBezTo>
                <a:lnTo>
                  <a:pt x="5009282" y="1937863"/>
                </a:lnTo>
                <a:cubicBezTo>
                  <a:pt x="5014775" y="2127288"/>
                  <a:pt x="4866699" y="2285501"/>
                  <a:pt x="4678117" y="2291704"/>
                </a:cubicBezTo>
                <a:lnTo>
                  <a:pt x="3598615" y="2291704"/>
                </a:lnTo>
                <a:lnTo>
                  <a:pt x="2228832" y="2291704"/>
                </a:lnTo>
                <a:lnTo>
                  <a:pt x="1149330" y="2291704"/>
                </a:lnTo>
                <a:cubicBezTo>
                  <a:pt x="1128430" y="2291595"/>
                  <a:pt x="1107589" y="2289489"/>
                  <a:pt x="1087088" y="2285413"/>
                </a:cubicBezTo>
                <a:cubicBezTo>
                  <a:pt x="986179" y="2290754"/>
                  <a:pt x="888112" y="2250868"/>
                  <a:pt x="819339" y="2176509"/>
                </a:cubicBezTo>
                <a:lnTo>
                  <a:pt x="102988" y="1415358"/>
                </a:lnTo>
                <a:cubicBezTo>
                  <a:pt x="-34330" y="1265018"/>
                  <a:pt x="-34330" y="1034158"/>
                  <a:pt x="102988" y="883814"/>
                </a:cubicBezTo>
                <a:lnTo>
                  <a:pt x="819339" y="122270"/>
                </a:lnTo>
                <a:cubicBezTo>
                  <a:pt x="881063" y="55805"/>
                  <a:pt x="966512" y="16640"/>
                  <a:pt x="1056948" y="13369"/>
                </a:cubicBezTo>
                <a:cubicBezTo>
                  <a:pt x="1086544" y="4503"/>
                  <a:pt x="1117269" y="0"/>
                  <a:pt x="1148156" y="0"/>
                </a:cubicBezTo>
                <a:close/>
              </a:path>
            </a:pathLst>
          </a:custGeom>
          <a:solidFill>
            <a:schemeClr val="bg1"/>
          </a:solidFill>
          <a:ln cap="sq">
            <a:noFill/>
          </a:ln>
          <a:effectLst>
            <a:outerShdw dist="0" blurRad="254000" dir="0" sx="102000" sy="102000" kx="0" ky="0" algn="ctr" rotWithShape="0">
              <a:schemeClr val="accent2">
                <a:alpha val="20000"/>
              </a:schemeClr>
            </a:outerShdw>
          </a:effectLst>
        </p:spPr>
        <p:txBody>
          <a:bodyPr vert="horz" wrap="square" lIns="91440" tIns="45720" rIns="91440" bIns="45720" rtlCol="0" anchor="t"/>
          <a:lstStyle/>
          <a:p>
            <a:pPr algn="l">
              <a:lnSpc>
                <a:spcPct val="110000"/>
              </a:lnSpc>
            </a:pPr>
            <a:endParaRPr kumimoji="1" lang="zh-CN" altLang="en-US"/>
          </a:p>
        </p:txBody>
      </p:sp>
      <p:sp>
        <p:nvSpPr>
          <p:cNvPr id="4" name="任意多边形: 形状 31"/>
          <p:cNvSpPr txBox="1"/>
          <p:nvPr/>
        </p:nvSpPr>
        <p:spPr>
          <a:xfrm rot="0" flipH="1" flipV="1">
            <a:off x="808395" y="4062428"/>
            <a:ext cx="5009435" cy="2291704"/>
          </a:xfrm>
          <a:custGeom>
            <a:avLst/>
            <a:gdLst>
              <a:gd name="csX0" fmla="*/ 4678122 w 5009435"/>
              <a:gd name="csY0" fmla="*/ 2291704 h 2291704"/>
              <a:gd name="csX1" fmla="*/ 3598622 w 5009435"/>
              <a:gd name="csY1" fmla="*/ 2291704 h 2291704"/>
              <a:gd name="csX2" fmla="*/ 2228832 w 5009435"/>
              <a:gd name="csY2" fmla="*/ 2291704 h 2291704"/>
              <a:gd name="csX3" fmla="*/ 1149332 w 5009435"/>
              <a:gd name="csY3" fmla="*/ 2291704 h 2291704"/>
              <a:gd name="csX4" fmla="*/ 1087090 w 5009435"/>
              <a:gd name="csY4" fmla="*/ 2285413 h 2291704"/>
              <a:gd name="csX5" fmla="*/ 819341 w 5009435"/>
              <a:gd name="csY5" fmla="*/ 2176509 h 2291704"/>
              <a:gd name="csX6" fmla="*/ 102988 w 5009435"/>
              <a:gd name="csY6" fmla="*/ 1415358 h 2291704"/>
              <a:gd name="csX7" fmla="*/ 102988 w 5009435"/>
              <a:gd name="csY7" fmla="*/ 883815 h 2291704"/>
              <a:gd name="csX8" fmla="*/ 819341 w 5009435"/>
              <a:gd name="csY8" fmla="*/ 122270 h 2291704"/>
              <a:gd name="csX9" fmla="*/ 1056949 w 5009435"/>
              <a:gd name="csY9" fmla="*/ 13369 h 2291704"/>
              <a:gd name="csX10" fmla="*/ 1148158 w 5009435"/>
              <a:gd name="csY10" fmla="*/ 0 h 2291704"/>
              <a:gd name="csX11" fmla="*/ 2227658 w 5009435"/>
              <a:gd name="csY11" fmla="*/ 0 h 2291704"/>
              <a:gd name="csX12" fmla="*/ 3598622 w 5009435"/>
              <a:gd name="csY12" fmla="*/ 0 h 2291704"/>
              <a:gd name="csX13" fmla="*/ 4678122 w 5009435"/>
              <a:gd name="csY13" fmla="*/ 0 h 2291704"/>
              <a:gd name="csX14" fmla="*/ 5009287 w 5009435"/>
              <a:gd name="csY14" fmla="*/ 353842 h 2291704"/>
              <a:gd name="csX15" fmla="*/ 5009287 w 5009435"/>
              <a:gd name="csY15" fmla="*/ 1937863 h 2291704"/>
              <a:gd name="csX16" fmla="*/ 4678122 w 5009435"/>
              <a:gd name="csY16" fmla="*/ 2291704 h 2291704"/>
            </a:gdLst>
            <a:rect l="l" t="t" r="r" b="b"/>
            <a:pathLst>
              <a:path w="5009435" h="2291704">
                <a:moveTo>
                  <a:pt x="4678122" y="2291704"/>
                </a:moveTo>
                <a:lnTo>
                  <a:pt x="3598622" y="2291704"/>
                </a:lnTo>
                <a:lnTo>
                  <a:pt x="2228832" y="2291704"/>
                </a:lnTo>
                <a:lnTo>
                  <a:pt x="1149332" y="2291704"/>
                </a:lnTo>
                <a:cubicBezTo>
                  <a:pt x="1128432" y="2291595"/>
                  <a:pt x="1107591" y="2289489"/>
                  <a:pt x="1087090" y="2285413"/>
                </a:cubicBezTo>
                <a:cubicBezTo>
                  <a:pt x="986180" y="2290754"/>
                  <a:pt x="888114" y="2250868"/>
                  <a:pt x="819341" y="2176509"/>
                </a:cubicBezTo>
                <a:lnTo>
                  <a:pt x="102988" y="1415358"/>
                </a:lnTo>
                <a:cubicBezTo>
                  <a:pt x="-34330" y="1265018"/>
                  <a:pt x="-34330" y="1034158"/>
                  <a:pt x="102988" y="883815"/>
                </a:cubicBezTo>
                <a:lnTo>
                  <a:pt x="819341" y="122270"/>
                </a:lnTo>
                <a:cubicBezTo>
                  <a:pt x="881064" y="55805"/>
                  <a:pt x="966513" y="16640"/>
                  <a:pt x="1056949" y="13369"/>
                </a:cubicBezTo>
                <a:cubicBezTo>
                  <a:pt x="1086546" y="4503"/>
                  <a:pt x="1117271" y="0"/>
                  <a:pt x="1148158" y="0"/>
                </a:cubicBezTo>
                <a:lnTo>
                  <a:pt x="2227658" y="0"/>
                </a:lnTo>
                <a:lnTo>
                  <a:pt x="3598622" y="0"/>
                </a:lnTo>
                <a:lnTo>
                  <a:pt x="4678122" y="0"/>
                </a:lnTo>
                <a:cubicBezTo>
                  <a:pt x="4866703" y="6199"/>
                  <a:pt x="5014780" y="164413"/>
                  <a:pt x="5009287" y="353842"/>
                </a:cubicBezTo>
                <a:lnTo>
                  <a:pt x="5009287" y="1937863"/>
                </a:lnTo>
                <a:cubicBezTo>
                  <a:pt x="5014780" y="2127288"/>
                  <a:pt x="4866703" y="2285501"/>
                  <a:pt x="4678122" y="2291704"/>
                </a:cubicBezTo>
                <a:close/>
              </a:path>
            </a:pathLst>
          </a:custGeom>
          <a:solidFill>
            <a:schemeClr val="bg1"/>
          </a:solidFill>
          <a:ln cap="sq">
            <a:noFill/>
          </a:ln>
          <a:effectLst>
            <a:outerShdw dist="0" blurRad="254000" dir="0" sx="102000" sy="102000" kx="0" ky="0" algn="ctr" rotWithShape="0">
              <a:schemeClr val="tx1">
                <a:lumMod val="75000"/>
                <a:lumOff val="25000"/>
                <a:alpha val="20000"/>
              </a:schemeClr>
            </a:outerShdw>
          </a:effectLst>
        </p:spPr>
        <p:txBody>
          <a:bodyPr vert="horz" wrap="square" lIns="91440" tIns="45720" rIns="91440" bIns="45720" rtlCol="0" anchor="t"/>
          <a:lstStyle/>
          <a:p>
            <a:pPr algn="l">
              <a:lnSpc>
                <a:spcPct val="110000"/>
              </a:lnSpc>
            </a:pPr>
            <a:endParaRPr kumimoji="1" lang="zh-CN" altLang="en-US"/>
          </a:p>
        </p:txBody>
      </p:sp>
      <p:sp>
        <p:nvSpPr>
          <p:cNvPr id="5" name="isheji-2"/>
          <p:cNvSpPr txBox="1"/>
          <p:nvPr/>
        </p:nvSpPr>
        <p:spPr>
          <a:xfrm rot="0" flipH="0" flipV="0">
            <a:off x="6208632" y="1891861"/>
            <a:ext cx="1830220" cy="1820062"/>
          </a:xfrm>
          <a:custGeom>
            <a:avLst/>
            <a:gdLst>
              <a:gd name="connsiteX0" fmla="*/ 56608 w 528749"/>
              <a:gd name="connsiteY0" fmla="*/ 525813 h 525814"/>
              <a:gd name="connsiteX1" fmla="*/ 471717 w 528749"/>
              <a:gd name="connsiteY1" fmla="*/ 525813 h 525814"/>
              <a:gd name="connsiteX2" fmla="*/ 528748 w 528749"/>
              <a:gd name="connsiteY2" fmla="*/ 469918 h 525814"/>
              <a:gd name="connsiteX3" fmla="*/ 511812 w 528749"/>
              <a:gd name="connsiteY3" fmla="*/ 429315 h 525814"/>
              <a:gd name="connsiteX4" fmla="*/ 96987 w 528749"/>
              <a:gd name="connsiteY4" fmla="*/ 16853 h 525814"/>
              <a:gd name="connsiteX5" fmla="*/ 16937 w 528749"/>
              <a:gd name="connsiteY5" fmla="*/ 16143 h 525814"/>
              <a:gd name="connsiteX6" fmla="*/ 2 w 528749"/>
              <a:gd name="connsiteY6" fmla="*/ 56841 h 525814"/>
              <a:gd name="connsiteX7" fmla="*/ 2 w 528749"/>
              <a:gd name="connsiteY7" fmla="*/ 469304 h 525814"/>
              <a:gd name="connsiteX8" fmla="*/ 56419 w 528749"/>
              <a:gd name="connsiteY8" fmla="*/ 525813 h 525814"/>
              <a:gd name="connsiteX9" fmla="*/ 56608 w 528749"/>
              <a:gd name="connsiteY9" fmla="*/ 525813 h 525814"/>
            </a:gdLst>
            <a:rect l="l" t="t" r="r" b="b"/>
            <a:pathLst>
              <a:path w="528749" h="525814">
                <a:moveTo>
                  <a:pt x="56608" y="525813"/>
                </a:moveTo>
                <a:lnTo>
                  <a:pt x="471717" y="525813"/>
                </a:lnTo>
                <a:cubicBezTo>
                  <a:pt x="502978" y="526048"/>
                  <a:pt x="528512" y="501022"/>
                  <a:pt x="528748" y="469918"/>
                </a:cubicBezTo>
                <a:cubicBezTo>
                  <a:pt x="528863" y="454660"/>
                  <a:pt x="522752" y="440008"/>
                  <a:pt x="511812" y="429315"/>
                </a:cubicBezTo>
                <a:lnTo>
                  <a:pt x="96987" y="16853"/>
                </a:lnTo>
                <a:cubicBezTo>
                  <a:pt x="75079" y="-5337"/>
                  <a:pt x="39239" y="-5655"/>
                  <a:pt x="16937" y="16143"/>
                </a:cubicBezTo>
                <a:cubicBezTo>
                  <a:pt x="5974" y="26859"/>
                  <a:pt x="-139" y="41550"/>
                  <a:pt x="2" y="56841"/>
                </a:cubicBezTo>
                <a:lnTo>
                  <a:pt x="2" y="469304"/>
                </a:lnTo>
                <a:cubicBezTo>
                  <a:pt x="-102" y="500409"/>
                  <a:pt x="25157" y="525709"/>
                  <a:pt x="56419" y="525813"/>
                </a:cubicBezTo>
                <a:cubicBezTo>
                  <a:pt x="56482" y="525813"/>
                  <a:pt x="56545" y="525813"/>
                  <a:pt x="56608" y="525813"/>
                </a:cubicBezTo>
                <a:close/>
              </a:path>
            </a:pathLst>
          </a:custGeom>
          <a:solidFill>
            <a:schemeClr val="accent2"/>
          </a:solidFill>
          <a:ln w="9434" cap="flat">
            <a:noFill/>
            <a:miter/>
          </a:ln>
        </p:spPr>
        <p:txBody>
          <a:bodyPr vert="horz" wrap="square" lIns="91440" tIns="45720" rIns="91440" bIns="45720" rtlCol="0" anchor="ctr"/>
          <a:lstStyle/>
          <a:p>
            <a:pPr algn="l">
              <a:lnSpc>
                <a:spcPct val="110000"/>
              </a:lnSpc>
            </a:pPr>
            <a:endParaRPr kumimoji="1" lang="zh-CN" altLang="en-US"/>
          </a:p>
        </p:txBody>
      </p:sp>
      <p:sp>
        <p:nvSpPr>
          <p:cNvPr id="6" name="isheji-3"/>
          <p:cNvSpPr txBox="1"/>
          <p:nvPr/>
        </p:nvSpPr>
        <p:spPr>
          <a:xfrm rot="0" flipH="0" flipV="0">
            <a:off x="6489477" y="2009334"/>
            <a:ext cx="1429679" cy="1413733"/>
          </a:xfrm>
          <a:custGeom>
            <a:avLst/>
            <a:gdLst>
              <a:gd name="connsiteX0" fmla="*/ 413033 w 413033"/>
              <a:gd name="connsiteY0" fmla="*/ 408426 h 408426"/>
              <a:gd name="connsiteX1" fmla="*/ 0 w 413033"/>
              <a:gd name="connsiteY1" fmla="*/ 0 h 408426"/>
            </a:gdLst>
            <a:rect l="l" t="t" r="r" b="b"/>
            <a:pathLst>
              <a:path w="413033" h="408426">
                <a:moveTo>
                  <a:pt x="413033" y="408426"/>
                </a:moveTo>
                <a:lnTo>
                  <a:pt x="0" y="0"/>
                </a:lnTo>
              </a:path>
            </a:pathLst>
          </a:custGeom>
          <a:noFill/>
          <a:ln w="22225" cap="rnd">
            <a:solidFill>
              <a:schemeClr val="bg1">
                <a:alpha val="70000"/>
              </a:schemeClr>
            </a:solidFill>
            <a:round/>
          </a:ln>
        </p:spPr>
        <p:txBody>
          <a:bodyPr vert="horz" wrap="square" lIns="91440" tIns="45720" rIns="91440" bIns="45720" rtlCol="0" anchor="ctr"/>
          <a:lstStyle/>
          <a:p>
            <a:pPr algn="l">
              <a:lnSpc>
                <a:spcPct val="110000"/>
              </a:lnSpc>
            </a:pPr>
            <a:endParaRPr kumimoji="1" lang="zh-CN" altLang="en-US"/>
          </a:p>
        </p:txBody>
      </p:sp>
      <p:sp>
        <p:nvSpPr>
          <p:cNvPr id="7" name="任意多边形: 形状 30"/>
          <p:cNvSpPr txBox="1"/>
          <p:nvPr/>
        </p:nvSpPr>
        <p:spPr>
          <a:xfrm rot="0" flipH="1" flipV="0">
            <a:off x="808395" y="1279363"/>
            <a:ext cx="5009432" cy="2291704"/>
          </a:xfrm>
          <a:custGeom>
            <a:avLst/>
            <a:gdLst>
              <a:gd name="csX0" fmla="*/ 4678119 w 5009432"/>
              <a:gd name="csY0" fmla="*/ 0 h 2291704"/>
              <a:gd name="csX1" fmla="*/ 3598619 w 5009432"/>
              <a:gd name="csY1" fmla="*/ 0 h 2291704"/>
              <a:gd name="csX2" fmla="*/ 2227657 w 5009432"/>
              <a:gd name="csY2" fmla="*/ 0 h 2291704"/>
              <a:gd name="csX3" fmla="*/ 1148157 w 5009432"/>
              <a:gd name="csY3" fmla="*/ 0 h 2291704"/>
              <a:gd name="csX4" fmla="*/ 1056949 w 5009432"/>
              <a:gd name="csY4" fmla="*/ 13369 h 2291704"/>
              <a:gd name="csX5" fmla="*/ 819341 w 5009432"/>
              <a:gd name="csY5" fmla="*/ 122270 h 2291704"/>
              <a:gd name="csX6" fmla="*/ 102989 w 5009432"/>
              <a:gd name="csY6" fmla="*/ 883814 h 2291704"/>
              <a:gd name="csX7" fmla="*/ 102989 w 5009432"/>
              <a:gd name="csY7" fmla="*/ 1415358 h 2291704"/>
              <a:gd name="csX8" fmla="*/ 819341 w 5009432"/>
              <a:gd name="csY8" fmla="*/ 2176509 h 2291704"/>
              <a:gd name="csX9" fmla="*/ 1087089 w 5009432"/>
              <a:gd name="csY9" fmla="*/ 2285413 h 2291704"/>
              <a:gd name="csX10" fmla="*/ 1149331 w 5009432"/>
              <a:gd name="csY10" fmla="*/ 2291704 h 2291704"/>
              <a:gd name="csX11" fmla="*/ 2228831 w 5009432"/>
              <a:gd name="csY11" fmla="*/ 2291704 h 2291704"/>
              <a:gd name="csX12" fmla="*/ 3598619 w 5009432"/>
              <a:gd name="csY12" fmla="*/ 2291704 h 2291704"/>
              <a:gd name="csX13" fmla="*/ 4678119 w 5009432"/>
              <a:gd name="csY13" fmla="*/ 2291704 h 2291704"/>
              <a:gd name="csX14" fmla="*/ 5009284 w 5009432"/>
              <a:gd name="csY14" fmla="*/ 1937863 h 2291704"/>
              <a:gd name="csX15" fmla="*/ 5009284 w 5009432"/>
              <a:gd name="csY15" fmla="*/ 353842 h 2291704"/>
              <a:gd name="csX16" fmla="*/ 4678119 w 5009432"/>
              <a:gd name="csY16" fmla="*/ 0 h 2291704"/>
            </a:gdLst>
            <a:rect l="l" t="t" r="r" b="b"/>
            <a:pathLst>
              <a:path w="5009432" h="2291704">
                <a:moveTo>
                  <a:pt x="4678119" y="0"/>
                </a:moveTo>
                <a:lnTo>
                  <a:pt x="3598619" y="0"/>
                </a:lnTo>
                <a:lnTo>
                  <a:pt x="2227657" y="0"/>
                </a:lnTo>
                <a:lnTo>
                  <a:pt x="1148157" y="0"/>
                </a:lnTo>
                <a:cubicBezTo>
                  <a:pt x="1117270" y="0"/>
                  <a:pt x="1086545" y="4503"/>
                  <a:pt x="1056949" y="13369"/>
                </a:cubicBezTo>
                <a:cubicBezTo>
                  <a:pt x="966513" y="16640"/>
                  <a:pt x="881064" y="55805"/>
                  <a:pt x="819341" y="122270"/>
                </a:cubicBezTo>
                <a:lnTo>
                  <a:pt x="102989" y="883814"/>
                </a:lnTo>
                <a:cubicBezTo>
                  <a:pt x="-34330" y="1034158"/>
                  <a:pt x="-34330" y="1265018"/>
                  <a:pt x="102989" y="1415358"/>
                </a:cubicBezTo>
                <a:lnTo>
                  <a:pt x="819341" y="2176509"/>
                </a:lnTo>
                <a:cubicBezTo>
                  <a:pt x="888114" y="2250868"/>
                  <a:pt x="986180" y="2290754"/>
                  <a:pt x="1087089" y="2285413"/>
                </a:cubicBezTo>
                <a:cubicBezTo>
                  <a:pt x="1107590" y="2289489"/>
                  <a:pt x="1128431" y="2291595"/>
                  <a:pt x="1149331" y="2291704"/>
                </a:cubicBezTo>
                <a:lnTo>
                  <a:pt x="2228831" y="2291704"/>
                </a:lnTo>
                <a:lnTo>
                  <a:pt x="3598619" y="2291704"/>
                </a:lnTo>
                <a:lnTo>
                  <a:pt x="4678119" y="2291704"/>
                </a:lnTo>
                <a:cubicBezTo>
                  <a:pt x="4866700" y="2285501"/>
                  <a:pt x="5014777" y="2127288"/>
                  <a:pt x="5009284" y="1937863"/>
                </a:cubicBezTo>
                <a:lnTo>
                  <a:pt x="5009284" y="353842"/>
                </a:lnTo>
                <a:cubicBezTo>
                  <a:pt x="5014777" y="164412"/>
                  <a:pt x="4866700" y="6199"/>
                  <a:pt x="4678119" y="0"/>
                </a:cubicBezTo>
                <a:close/>
              </a:path>
            </a:pathLst>
          </a:custGeom>
          <a:solidFill>
            <a:schemeClr val="bg1"/>
          </a:solidFill>
          <a:ln cap="sq">
            <a:noFill/>
          </a:ln>
          <a:effectLst>
            <a:outerShdw dist="0" blurRad="254000" dir="0" sx="102000" sy="102000" kx="0" ky="0" algn="ctr" rotWithShape="0">
              <a:schemeClr val="accent1">
                <a:alpha val="20000"/>
              </a:schemeClr>
            </a:outerShdw>
          </a:effectLst>
        </p:spPr>
        <p:txBody>
          <a:bodyPr vert="horz" wrap="square" lIns="91440" tIns="45720" rIns="91440" bIns="45720" rtlCol="0" anchor="t"/>
          <a:lstStyle/>
          <a:p>
            <a:pPr algn="l">
              <a:lnSpc>
                <a:spcPct val="110000"/>
              </a:lnSpc>
            </a:pPr>
            <a:endParaRPr kumimoji="1" lang="zh-CN" altLang="en-US"/>
          </a:p>
        </p:txBody>
      </p:sp>
      <p:sp>
        <p:nvSpPr>
          <p:cNvPr id="8" name="isheji-5"/>
          <p:cNvSpPr txBox="1"/>
          <p:nvPr/>
        </p:nvSpPr>
        <p:spPr>
          <a:xfrm rot="0" flipH="1" flipV="0">
            <a:off x="4153147" y="1891861"/>
            <a:ext cx="1830221" cy="1820062"/>
          </a:xfrm>
          <a:custGeom>
            <a:avLst/>
            <a:gdLst>
              <a:gd name="connsiteX0" fmla="*/ 56608 w 528749"/>
              <a:gd name="connsiteY0" fmla="*/ 525813 h 525814"/>
              <a:gd name="connsiteX1" fmla="*/ 471717 w 528749"/>
              <a:gd name="connsiteY1" fmla="*/ 525813 h 525814"/>
              <a:gd name="connsiteX2" fmla="*/ 528748 w 528749"/>
              <a:gd name="connsiteY2" fmla="*/ 469918 h 525814"/>
              <a:gd name="connsiteX3" fmla="*/ 511812 w 528749"/>
              <a:gd name="connsiteY3" fmla="*/ 429315 h 525814"/>
              <a:gd name="connsiteX4" fmla="*/ 96987 w 528749"/>
              <a:gd name="connsiteY4" fmla="*/ 16853 h 525814"/>
              <a:gd name="connsiteX5" fmla="*/ 16937 w 528749"/>
              <a:gd name="connsiteY5" fmla="*/ 16143 h 525814"/>
              <a:gd name="connsiteX6" fmla="*/ 2 w 528749"/>
              <a:gd name="connsiteY6" fmla="*/ 56841 h 525814"/>
              <a:gd name="connsiteX7" fmla="*/ 2 w 528749"/>
              <a:gd name="connsiteY7" fmla="*/ 469304 h 525814"/>
              <a:gd name="connsiteX8" fmla="*/ 56419 w 528749"/>
              <a:gd name="connsiteY8" fmla="*/ 525813 h 525814"/>
              <a:gd name="connsiteX9" fmla="*/ 56608 w 528749"/>
              <a:gd name="connsiteY9" fmla="*/ 525813 h 525814"/>
            </a:gdLst>
            <a:rect l="l" t="t" r="r" b="b"/>
            <a:pathLst>
              <a:path w="528749" h="525814">
                <a:moveTo>
                  <a:pt x="56608" y="525813"/>
                </a:moveTo>
                <a:lnTo>
                  <a:pt x="471717" y="525813"/>
                </a:lnTo>
                <a:cubicBezTo>
                  <a:pt x="502978" y="526048"/>
                  <a:pt x="528512" y="501022"/>
                  <a:pt x="528748" y="469918"/>
                </a:cubicBezTo>
                <a:cubicBezTo>
                  <a:pt x="528863" y="454660"/>
                  <a:pt x="522752" y="440008"/>
                  <a:pt x="511812" y="429315"/>
                </a:cubicBezTo>
                <a:lnTo>
                  <a:pt x="96987" y="16853"/>
                </a:lnTo>
                <a:cubicBezTo>
                  <a:pt x="75079" y="-5337"/>
                  <a:pt x="39239" y="-5655"/>
                  <a:pt x="16937" y="16143"/>
                </a:cubicBezTo>
                <a:cubicBezTo>
                  <a:pt x="5974" y="26859"/>
                  <a:pt x="-139" y="41550"/>
                  <a:pt x="2" y="56841"/>
                </a:cubicBezTo>
                <a:lnTo>
                  <a:pt x="2" y="469304"/>
                </a:lnTo>
                <a:cubicBezTo>
                  <a:pt x="-102" y="500409"/>
                  <a:pt x="25157" y="525709"/>
                  <a:pt x="56419" y="525813"/>
                </a:cubicBezTo>
                <a:cubicBezTo>
                  <a:pt x="56482" y="525813"/>
                  <a:pt x="56545" y="525813"/>
                  <a:pt x="56608" y="525813"/>
                </a:cubicBezTo>
                <a:close/>
              </a:path>
            </a:pathLst>
          </a:custGeom>
          <a:solidFill>
            <a:schemeClr val="accent1"/>
          </a:solidFill>
          <a:ln w="9434" cap="flat">
            <a:noFill/>
            <a:miter/>
          </a:ln>
        </p:spPr>
        <p:txBody>
          <a:bodyPr vert="horz" wrap="square" lIns="91440" tIns="45720" rIns="91440" bIns="45720" rtlCol="0" anchor="ctr"/>
          <a:lstStyle/>
          <a:p>
            <a:pPr algn="l">
              <a:lnSpc>
                <a:spcPct val="110000"/>
              </a:lnSpc>
            </a:pPr>
            <a:endParaRPr kumimoji="1" lang="zh-CN" altLang="en-US"/>
          </a:p>
        </p:txBody>
      </p:sp>
      <p:sp>
        <p:nvSpPr>
          <p:cNvPr id="9" name="isheji-6"/>
          <p:cNvSpPr txBox="1"/>
          <p:nvPr/>
        </p:nvSpPr>
        <p:spPr>
          <a:xfrm rot="0" flipH="1" flipV="0">
            <a:off x="4272832" y="2009334"/>
            <a:ext cx="1429680" cy="1413733"/>
          </a:xfrm>
          <a:custGeom>
            <a:avLst/>
            <a:gdLst>
              <a:gd name="connsiteX0" fmla="*/ 413033 w 413033"/>
              <a:gd name="connsiteY0" fmla="*/ 408426 h 408426"/>
              <a:gd name="connsiteX1" fmla="*/ 0 w 413033"/>
              <a:gd name="connsiteY1" fmla="*/ 0 h 408426"/>
            </a:gdLst>
            <a:rect l="l" t="t" r="r" b="b"/>
            <a:pathLst>
              <a:path w="413033" h="408426">
                <a:moveTo>
                  <a:pt x="413033" y="408426"/>
                </a:moveTo>
                <a:lnTo>
                  <a:pt x="0" y="0"/>
                </a:lnTo>
              </a:path>
            </a:pathLst>
          </a:custGeom>
          <a:noFill/>
          <a:ln w="22225" cap="rnd">
            <a:solidFill>
              <a:schemeClr val="bg1">
                <a:alpha val="70000"/>
              </a:schemeClr>
            </a:solidFill>
            <a:round/>
          </a:ln>
        </p:spPr>
        <p:txBody>
          <a:bodyPr vert="horz" wrap="square" lIns="91440" tIns="45720" rIns="91440" bIns="45720" rtlCol="0" anchor="ctr"/>
          <a:lstStyle/>
          <a:p>
            <a:pPr algn="l">
              <a:lnSpc>
                <a:spcPct val="110000"/>
              </a:lnSpc>
            </a:pPr>
            <a:endParaRPr kumimoji="1" lang="zh-CN" altLang="en-US"/>
          </a:p>
        </p:txBody>
      </p:sp>
      <p:sp>
        <p:nvSpPr>
          <p:cNvPr id="10" name="任意多边形: 形状 34"/>
          <p:cNvSpPr txBox="1"/>
          <p:nvPr/>
        </p:nvSpPr>
        <p:spPr>
          <a:xfrm rot="0" flipH="0" flipV="1">
            <a:off x="6374181" y="4068864"/>
            <a:ext cx="5009427" cy="2291704"/>
          </a:xfrm>
          <a:custGeom>
            <a:avLst/>
            <a:gdLst>
              <a:gd name="csX0" fmla="*/ 1149329 w 5009427"/>
              <a:gd name="csY0" fmla="*/ 2291704 h 2291704"/>
              <a:gd name="csX1" fmla="*/ 2228831 w 5009427"/>
              <a:gd name="csY1" fmla="*/ 2291704 h 2291704"/>
              <a:gd name="csX2" fmla="*/ 3598613 w 5009427"/>
              <a:gd name="csY2" fmla="*/ 2291704 h 2291704"/>
              <a:gd name="csX3" fmla="*/ 4678115 w 5009427"/>
              <a:gd name="csY3" fmla="*/ 2291704 h 2291704"/>
              <a:gd name="csX4" fmla="*/ 5009279 w 5009427"/>
              <a:gd name="csY4" fmla="*/ 1937863 h 2291704"/>
              <a:gd name="csX5" fmla="*/ 5009279 w 5009427"/>
              <a:gd name="csY5" fmla="*/ 353842 h 2291704"/>
              <a:gd name="csX6" fmla="*/ 4678115 w 5009427"/>
              <a:gd name="csY6" fmla="*/ 0 h 2291704"/>
              <a:gd name="csX7" fmla="*/ 3598613 w 5009427"/>
              <a:gd name="csY7" fmla="*/ 0 h 2291704"/>
              <a:gd name="csX8" fmla="*/ 2227657 w 5009427"/>
              <a:gd name="csY8" fmla="*/ 0 h 2291704"/>
              <a:gd name="csX9" fmla="*/ 1148155 w 5009427"/>
              <a:gd name="csY9" fmla="*/ 0 h 2291704"/>
              <a:gd name="csX10" fmla="*/ 1056947 w 5009427"/>
              <a:gd name="csY10" fmla="*/ 13369 h 2291704"/>
              <a:gd name="csX11" fmla="*/ 819339 w 5009427"/>
              <a:gd name="csY11" fmla="*/ 122270 h 2291704"/>
              <a:gd name="csX12" fmla="*/ 102988 w 5009427"/>
              <a:gd name="csY12" fmla="*/ 883815 h 2291704"/>
              <a:gd name="csX13" fmla="*/ 102988 w 5009427"/>
              <a:gd name="csY13" fmla="*/ 1415358 h 2291704"/>
              <a:gd name="csX14" fmla="*/ 819339 w 5009427"/>
              <a:gd name="csY14" fmla="*/ 2176509 h 2291704"/>
              <a:gd name="csX15" fmla="*/ 1087087 w 5009427"/>
              <a:gd name="csY15" fmla="*/ 2285413 h 2291704"/>
              <a:gd name="csX16" fmla="*/ 1149329 w 5009427"/>
              <a:gd name="csY16" fmla="*/ 2291704 h 2291704"/>
            </a:gdLst>
            <a:rect l="l" t="t" r="r" b="b"/>
            <a:pathLst>
              <a:path w="5009427" h="2291704">
                <a:moveTo>
                  <a:pt x="1149329" y="2291704"/>
                </a:moveTo>
                <a:lnTo>
                  <a:pt x="2228831" y="2291704"/>
                </a:lnTo>
                <a:lnTo>
                  <a:pt x="3598613" y="2291704"/>
                </a:lnTo>
                <a:lnTo>
                  <a:pt x="4678115" y="2291704"/>
                </a:lnTo>
                <a:cubicBezTo>
                  <a:pt x="4866696" y="2285501"/>
                  <a:pt x="5014772" y="2127288"/>
                  <a:pt x="5009279" y="1937863"/>
                </a:cubicBezTo>
                <a:lnTo>
                  <a:pt x="5009279" y="353842"/>
                </a:lnTo>
                <a:cubicBezTo>
                  <a:pt x="5014772" y="164413"/>
                  <a:pt x="4866696" y="6199"/>
                  <a:pt x="4678115" y="0"/>
                </a:cubicBezTo>
                <a:lnTo>
                  <a:pt x="3598613" y="0"/>
                </a:lnTo>
                <a:lnTo>
                  <a:pt x="2227657" y="0"/>
                </a:lnTo>
                <a:lnTo>
                  <a:pt x="1148155" y="0"/>
                </a:lnTo>
                <a:cubicBezTo>
                  <a:pt x="1117268" y="0"/>
                  <a:pt x="1086543" y="4503"/>
                  <a:pt x="1056947" y="13369"/>
                </a:cubicBezTo>
                <a:cubicBezTo>
                  <a:pt x="966511" y="16640"/>
                  <a:pt x="881063" y="55805"/>
                  <a:pt x="819339" y="122270"/>
                </a:cubicBezTo>
                <a:lnTo>
                  <a:pt x="102988" y="883815"/>
                </a:lnTo>
                <a:cubicBezTo>
                  <a:pt x="-34330" y="1034158"/>
                  <a:pt x="-34330" y="1265018"/>
                  <a:pt x="102988" y="1415358"/>
                </a:cubicBezTo>
                <a:lnTo>
                  <a:pt x="819339" y="2176509"/>
                </a:lnTo>
                <a:cubicBezTo>
                  <a:pt x="888112" y="2250868"/>
                  <a:pt x="986178" y="2290754"/>
                  <a:pt x="1087087" y="2285413"/>
                </a:cubicBezTo>
                <a:cubicBezTo>
                  <a:pt x="1107588" y="2289489"/>
                  <a:pt x="1128429" y="2291595"/>
                  <a:pt x="1149329" y="2291704"/>
                </a:cubicBezTo>
                <a:close/>
              </a:path>
            </a:pathLst>
          </a:custGeom>
          <a:solidFill>
            <a:schemeClr val="bg1"/>
          </a:solidFill>
          <a:ln cap="sq">
            <a:noFill/>
          </a:ln>
          <a:effectLst>
            <a:outerShdw dist="0" blurRad="254000" dir="0" sx="102000" sy="102000" kx="0" ky="0" algn="ctr" rotWithShape="0">
              <a:schemeClr val="accent3">
                <a:alpha val="20000"/>
              </a:schemeClr>
            </a:outerShdw>
          </a:effectLst>
        </p:spPr>
        <p:txBody>
          <a:bodyPr vert="horz" wrap="square" lIns="91440" tIns="45720" rIns="91440" bIns="45720" rtlCol="0" anchor="t"/>
          <a:lstStyle/>
          <a:p>
            <a:pPr algn="l">
              <a:lnSpc>
                <a:spcPct val="110000"/>
              </a:lnSpc>
            </a:pPr>
            <a:endParaRPr kumimoji="1" lang="zh-CN" altLang="en-US"/>
          </a:p>
        </p:txBody>
      </p:sp>
      <p:sp>
        <p:nvSpPr>
          <p:cNvPr id="11" name="isheji-8"/>
          <p:cNvSpPr txBox="1"/>
          <p:nvPr/>
        </p:nvSpPr>
        <p:spPr>
          <a:xfrm rot="0" flipH="0" flipV="1">
            <a:off x="6208640" y="3934273"/>
            <a:ext cx="1830221" cy="1820062"/>
          </a:xfrm>
          <a:custGeom>
            <a:avLst/>
            <a:gdLst>
              <a:gd name="connsiteX0" fmla="*/ 56608 w 528749"/>
              <a:gd name="connsiteY0" fmla="*/ 525813 h 525814"/>
              <a:gd name="connsiteX1" fmla="*/ 471717 w 528749"/>
              <a:gd name="connsiteY1" fmla="*/ 525813 h 525814"/>
              <a:gd name="connsiteX2" fmla="*/ 528748 w 528749"/>
              <a:gd name="connsiteY2" fmla="*/ 469918 h 525814"/>
              <a:gd name="connsiteX3" fmla="*/ 511812 w 528749"/>
              <a:gd name="connsiteY3" fmla="*/ 429315 h 525814"/>
              <a:gd name="connsiteX4" fmla="*/ 96987 w 528749"/>
              <a:gd name="connsiteY4" fmla="*/ 16853 h 525814"/>
              <a:gd name="connsiteX5" fmla="*/ 16937 w 528749"/>
              <a:gd name="connsiteY5" fmla="*/ 16143 h 525814"/>
              <a:gd name="connsiteX6" fmla="*/ 2 w 528749"/>
              <a:gd name="connsiteY6" fmla="*/ 56841 h 525814"/>
              <a:gd name="connsiteX7" fmla="*/ 2 w 528749"/>
              <a:gd name="connsiteY7" fmla="*/ 469304 h 525814"/>
              <a:gd name="connsiteX8" fmla="*/ 56419 w 528749"/>
              <a:gd name="connsiteY8" fmla="*/ 525813 h 525814"/>
              <a:gd name="connsiteX9" fmla="*/ 56608 w 528749"/>
              <a:gd name="connsiteY9" fmla="*/ 525813 h 525814"/>
            </a:gdLst>
            <a:rect l="l" t="t" r="r" b="b"/>
            <a:pathLst>
              <a:path w="528749" h="525814">
                <a:moveTo>
                  <a:pt x="56608" y="525813"/>
                </a:moveTo>
                <a:lnTo>
                  <a:pt x="471717" y="525813"/>
                </a:lnTo>
                <a:cubicBezTo>
                  <a:pt x="502978" y="526048"/>
                  <a:pt x="528512" y="501022"/>
                  <a:pt x="528748" y="469918"/>
                </a:cubicBezTo>
                <a:cubicBezTo>
                  <a:pt x="528863" y="454660"/>
                  <a:pt x="522752" y="440008"/>
                  <a:pt x="511812" y="429315"/>
                </a:cubicBezTo>
                <a:lnTo>
                  <a:pt x="96987" y="16853"/>
                </a:lnTo>
                <a:cubicBezTo>
                  <a:pt x="75079" y="-5337"/>
                  <a:pt x="39239" y="-5655"/>
                  <a:pt x="16937" y="16143"/>
                </a:cubicBezTo>
                <a:cubicBezTo>
                  <a:pt x="5974" y="26859"/>
                  <a:pt x="-139" y="41550"/>
                  <a:pt x="2" y="56841"/>
                </a:cubicBezTo>
                <a:lnTo>
                  <a:pt x="2" y="469304"/>
                </a:lnTo>
                <a:cubicBezTo>
                  <a:pt x="-102" y="500409"/>
                  <a:pt x="25157" y="525709"/>
                  <a:pt x="56419" y="525813"/>
                </a:cubicBezTo>
                <a:cubicBezTo>
                  <a:pt x="56482" y="525813"/>
                  <a:pt x="56545" y="525813"/>
                  <a:pt x="56608" y="525813"/>
                </a:cubicBezTo>
                <a:close/>
              </a:path>
            </a:pathLst>
          </a:custGeom>
          <a:solidFill>
            <a:schemeClr val="accent3"/>
          </a:solidFill>
          <a:ln w="9434" cap="flat">
            <a:noFill/>
            <a:miter/>
          </a:ln>
        </p:spPr>
        <p:txBody>
          <a:bodyPr vert="horz" wrap="square" lIns="91440" tIns="45720" rIns="91440" bIns="45720" rtlCol="0" anchor="ctr"/>
          <a:lstStyle/>
          <a:p>
            <a:pPr algn="l">
              <a:lnSpc>
                <a:spcPct val="110000"/>
              </a:lnSpc>
            </a:pPr>
            <a:endParaRPr kumimoji="1" lang="zh-CN" altLang="en-US"/>
          </a:p>
        </p:txBody>
      </p:sp>
      <p:sp>
        <p:nvSpPr>
          <p:cNvPr id="12" name="isheji-9"/>
          <p:cNvSpPr txBox="1"/>
          <p:nvPr/>
        </p:nvSpPr>
        <p:spPr>
          <a:xfrm rot="0" flipH="0" flipV="1">
            <a:off x="6489496" y="4223128"/>
            <a:ext cx="1429680" cy="1413733"/>
          </a:xfrm>
          <a:custGeom>
            <a:avLst/>
            <a:gdLst>
              <a:gd name="connsiteX0" fmla="*/ 413033 w 413033"/>
              <a:gd name="connsiteY0" fmla="*/ 408426 h 408426"/>
              <a:gd name="connsiteX1" fmla="*/ 0 w 413033"/>
              <a:gd name="connsiteY1" fmla="*/ 0 h 408426"/>
            </a:gdLst>
            <a:rect l="l" t="t" r="r" b="b"/>
            <a:pathLst>
              <a:path w="413033" h="408426">
                <a:moveTo>
                  <a:pt x="413033" y="408426"/>
                </a:moveTo>
                <a:lnTo>
                  <a:pt x="0" y="0"/>
                </a:lnTo>
              </a:path>
            </a:pathLst>
          </a:custGeom>
          <a:noFill/>
          <a:ln w="22225" cap="rnd">
            <a:solidFill>
              <a:schemeClr val="bg1">
                <a:alpha val="70000"/>
              </a:schemeClr>
            </a:solidFill>
            <a:round/>
          </a:ln>
        </p:spPr>
        <p:txBody>
          <a:bodyPr vert="horz" wrap="square" lIns="91440" tIns="45720" rIns="91440" bIns="45720" rtlCol="0" anchor="ctr"/>
          <a:lstStyle/>
          <a:p>
            <a:pPr algn="l">
              <a:lnSpc>
                <a:spcPct val="110000"/>
              </a:lnSpc>
            </a:pPr>
            <a:endParaRPr kumimoji="1" lang="zh-CN" altLang="en-US"/>
          </a:p>
        </p:txBody>
      </p:sp>
      <p:sp>
        <p:nvSpPr>
          <p:cNvPr id="13" name="isheji-11"/>
          <p:cNvSpPr txBox="1"/>
          <p:nvPr/>
        </p:nvSpPr>
        <p:spPr>
          <a:xfrm rot="0" flipH="1" flipV="1">
            <a:off x="4153155" y="3934273"/>
            <a:ext cx="1830220" cy="1820062"/>
          </a:xfrm>
          <a:custGeom>
            <a:avLst/>
            <a:gdLst>
              <a:gd name="connsiteX0" fmla="*/ 56608 w 528749"/>
              <a:gd name="connsiteY0" fmla="*/ 525813 h 525814"/>
              <a:gd name="connsiteX1" fmla="*/ 471717 w 528749"/>
              <a:gd name="connsiteY1" fmla="*/ 525813 h 525814"/>
              <a:gd name="connsiteX2" fmla="*/ 528748 w 528749"/>
              <a:gd name="connsiteY2" fmla="*/ 469918 h 525814"/>
              <a:gd name="connsiteX3" fmla="*/ 511812 w 528749"/>
              <a:gd name="connsiteY3" fmla="*/ 429315 h 525814"/>
              <a:gd name="connsiteX4" fmla="*/ 96987 w 528749"/>
              <a:gd name="connsiteY4" fmla="*/ 16853 h 525814"/>
              <a:gd name="connsiteX5" fmla="*/ 16937 w 528749"/>
              <a:gd name="connsiteY5" fmla="*/ 16143 h 525814"/>
              <a:gd name="connsiteX6" fmla="*/ 2 w 528749"/>
              <a:gd name="connsiteY6" fmla="*/ 56841 h 525814"/>
              <a:gd name="connsiteX7" fmla="*/ 2 w 528749"/>
              <a:gd name="connsiteY7" fmla="*/ 469304 h 525814"/>
              <a:gd name="connsiteX8" fmla="*/ 56419 w 528749"/>
              <a:gd name="connsiteY8" fmla="*/ 525813 h 525814"/>
              <a:gd name="connsiteX9" fmla="*/ 56608 w 528749"/>
              <a:gd name="connsiteY9" fmla="*/ 525813 h 525814"/>
            </a:gdLst>
            <a:rect l="l" t="t" r="r" b="b"/>
            <a:pathLst>
              <a:path w="528749" h="525814">
                <a:moveTo>
                  <a:pt x="56608" y="525813"/>
                </a:moveTo>
                <a:lnTo>
                  <a:pt x="471717" y="525813"/>
                </a:lnTo>
                <a:cubicBezTo>
                  <a:pt x="502978" y="526048"/>
                  <a:pt x="528512" y="501022"/>
                  <a:pt x="528748" y="469918"/>
                </a:cubicBezTo>
                <a:cubicBezTo>
                  <a:pt x="528863" y="454660"/>
                  <a:pt x="522752" y="440008"/>
                  <a:pt x="511812" y="429315"/>
                </a:cubicBezTo>
                <a:lnTo>
                  <a:pt x="96987" y="16853"/>
                </a:lnTo>
                <a:cubicBezTo>
                  <a:pt x="75079" y="-5337"/>
                  <a:pt x="39239" y="-5655"/>
                  <a:pt x="16937" y="16143"/>
                </a:cubicBezTo>
                <a:cubicBezTo>
                  <a:pt x="5974" y="26859"/>
                  <a:pt x="-139" y="41550"/>
                  <a:pt x="2" y="56841"/>
                </a:cubicBezTo>
                <a:lnTo>
                  <a:pt x="2" y="469304"/>
                </a:lnTo>
                <a:cubicBezTo>
                  <a:pt x="-102" y="500409"/>
                  <a:pt x="25157" y="525709"/>
                  <a:pt x="56419" y="525813"/>
                </a:cubicBezTo>
                <a:cubicBezTo>
                  <a:pt x="56482" y="525813"/>
                  <a:pt x="56545" y="525813"/>
                  <a:pt x="56608" y="525813"/>
                </a:cubicBezTo>
                <a:close/>
              </a:path>
            </a:pathLst>
          </a:custGeom>
          <a:solidFill>
            <a:schemeClr val="tx1">
              <a:lumMod val="75000"/>
              <a:lumOff val="25000"/>
            </a:schemeClr>
          </a:solidFill>
          <a:ln w="9434" cap="flat">
            <a:noFill/>
            <a:miter/>
          </a:ln>
        </p:spPr>
        <p:txBody>
          <a:bodyPr vert="horz" wrap="square" lIns="91440" tIns="45720" rIns="91440" bIns="45720" rtlCol="0" anchor="ctr"/>
          <a:lstStyle/>
          <a:p>
            <a:pPr algn="l">
              <a:lnSpc>
                <a:spcPct val="110000"/>
              </a:lnSpc>
            </a:pPr>
            <a:endParaRPr kumimoji="1" lang="zh-CN" altLang="en-US"/>
          </a:p>
        </p:txBody>
      </p:sp>
      <p:sp>
        <p:nvSpPr>
          <p:cNvPr id="14" name="isheji-12"/>
          <p:cNvSpPr txBox="1"/>
          <p:nvPr/>
        </p:nvSpPr>
        <p:spPr>
          <a:xfrm rot="0" flipH="1" flipV="1">
            <a:off x="4272851" y="4223128"/>
            <a:ext cx="1429679" cy="1413733"/>
          </a:xfrm>
          <a:custGeom>
            <a:avLst/>
            <a:gdLst>
              <a:gd name="connsiteX0" fmla="*/ 413033 w 413033"/>
              <a:gd name="connsiteY0" fmla="*/ 408426 h 408426"/>
              <a:gd name="connsiteX1" fmla="*/ 0 w 413033"/>
              <a:gd name="connsiteY1" fmla="*/ 0 h 408426"/>
            </a:gdLst>
            <a:rect l="l" t="t" r="r" b="b"/>
            <a:pathLst>
              <a:path w="413033" h="408426">
                <a:moveTo>
                  <a:pt x="413033" y="408426"/>
                </a:moveTo>
                <a:lnTo>
                  <a:pt x="0" y="0"/>
                </a:lnTo>
              </a:path>
            </a:pathLst>
          </a:custGeom>
          <a:noFill/>
          <a:ln w="22225" cap="rnd">
            <a:solidFill>
              <a:schemeClr val="bg1">
                <a:alpha val="70000"/>
              </a:schemeClr>
            </a:solidFill>
            <a:round/>
          </a:ln>
        </p:spPr>
        <p:txBody>
          <a:bodyPr vert="horz" wrap="square" lIns="91440" tIns="45720" rIns="91440" bIns="45720" rtlCol="0" anchor="ctr"/>
          <a:lstStyle/>
          <a:p>
            <a:pPr algn="l">
              <a:lnSpc>
                <a:spcPct val="110000"/>
              </a:lnSpc>
            </a:pPr>
            <a:endParaRPr kumimoji="1" lang="zh-CN" altLang="en-US"/>
          </a:p>
        </p:txBody>
      </p:sp>
      <p:cxnSp>
        <p:nvCxnSpPr>
          <p:cNvPr id="15" name="isheji-13"/>
          <p:cNvCxnSpPr/>
          <p:nvPr/>
        </p:nvCxnSpPr>
        <p:spPr>
          <a:xfrm rot="0" flipH="1" flipV="0">
            <a:off x="6086259" y="1817970"/>
            <a:ext cx="19483" cy="3909956"/>
          </a:xfrm>
          <a:prstGeom prst="line">
            <a:avLst/>
          </a:prstGeom>
          <a:noFill/>
          <a:ln w="9525" cap="sq">
            <a:solidFill>
              <a:schemeClr val="tx1">
                <a:lumMod val="50000"/>
                <a:lumOff val="50000"/>
              </a:schemeClr>
            </a:solidFill>
            <a:prstDash val="dash"/>
            <a:miter/>
            <a:headEnd type="oval"/>
            <a:tailEnd type="oval"/>
          </a:ln>
        </p:spPr>
      </p:cxnSp>
      <p:cxnSp>
        <p:nvCxnSpPr>
          <p:cNvPr id="16" name="isheji-14"/>
          <p:cNvCxnSpPr/>
          <p:nvPr/>
        </p:nvCxnSpPr>
        <p:spPr>
          <a:xfrm rot="5400000" flipH="1" flipV="0">
            <a:off x="6085284" y="1849417"/>
            <a:ext cx="21431" cy="3909956"/>
          </a:xfrm>
          <a:prstGeom prst="line">
            <a:avLst/>
          </a:prstGeom>
          <a:noFill/>
          <a:ln w="9525" cap="sq">
            <a:solidFill>
              <a:schemeClr val="tx1">
                <a:lumMod val="50000"/>
                <a:lumOff val="50000"/>
              </a:schemeClr>
            </a:solidFill>
            <a:prstDash val="dash"/>
            <a:miter/>
            <a:headEnd type="oval"/>
            <a:tailEnd type="oval"/>
          </a:ln>
        </p:spPr>
      </p:cxnSp>
      <p:sp>
        <p:nvSpPr>
          <p:cNvPr id="17" name="isheji-16"/>
          <p:cNvSpPr txBox="1"/>
          <p:nvPr/>
        </p:nvSpPr>
        <p:spPr>
          <a:xfrm rot="0" flipH="0" flipV="0">
            <a:off x="7504946" y="2122321"/>
            <a:ext cx="3512927" cy="822276"/>
          </a:xfrm>
          <a:prstGeom prst="rect">
            <a:avLst/>
          </a:prstGeom>
          <a:noFill/>
          <a:ln>
            <a:noFill/>
          </a:ln>
        </p:spPr>
        <p:txBody>
          <a:bodyPr vert="horz" wrap="square" lIns="0" tIns="0" rIns="0" bIns="0" rtlCol="0" anchor="t"/>
          <a:lstStyle/>
          <a:p>
            <a:pPr algn="r">
              <a:lnSpc>
                <a:spcPct val="150000"/>
              </a:lnSpc>
            </a:pPr>
            <a:r>
              <a:rPr kumimoji="1" lang="en-US" altLang="zh-CN" sz="1082">
                <a:ln w="12700">
                  <a:noFill/>
                </a:ln>
                <a:solidFill>
                  <a:srgbClr val="262626">
                    <a:alpha val="100000"/>
                  </a:srgbClr>
                </a:solidFill>
                <a:latin typeface="Source Han Sans"/>
                <a:ea typeface="Source Han Sans"/>
                <a:cs typeface="Source Han Sans"/>
              </a:rPr>
              <a:t>盲目布局虚拟空间可能浪费预算。2026年应聚焦高价值用户聚集的轻量化虚拟互动（如AR试穿、虚拟客服），而非追求宏大但低参与度的元宇宙项目。</a:t>
            </a:r>
            <a:endParaRPr kumimoji="1" lang="zh-CN" altLang="en-US"/>
          </a:p>
        </p:txBody>
      </p:sp>
      <p:sp>
        <p:nvSpPr>
          <p:cNvPr id="18" name="isheji-18"/>
          <p:cNvSpPr txBox="1"/>
          <p:nvPr/>
        </p:nvSpPr>
        <p:spPr>
          <a:xfrm rot="0" flipH="0" flipV="0">
            <a:off x="1174124" y="2125701"/>
            <a:ext cx="3397876" cy="822276"/>
          </a:xfrm>
          <a:prstGeom prst="rect">
            <a:avLst/>
          </a:prstGeom>
          <a:noFill/>
          <a:ln>
            <a:noFill/>
          </a:ln>
        </p:spPr>
        <p:txBody>
          <a:bodyPr vert="horz" wrap="square" lIns="0" tIns="0" rIns="0" bIns="0" rtlCol="0" anchor="t"/>
          <a:lstStyle/>
          <a:p>
            <a:pPr algn="l">
              <a:lnSpc>
                <a:spcPct val="150000"/>
              </a:lnSpc>
            </a:pPr>
            <a:r>
              <a:rPr kumimoji="1" lang="en-US" altLang="zh-CN" sz="1082">
                <a:ln w="12700">
                  <a:noFill/>
                </a:ln>
                <a:solidFill>
                  <a:srgbClr val="262626">
                    <a:alpha val="100000"/>
                  </a:srgbClr>
                </a:solidFill>
                <a:latin typeface="Source Han Sans"/>
                <a:ea typeface="Source Han Sans"/>
                <a:cs typeface="Source Han Sans"/>
              </a:rPr>
              <a:t>使用AIGC批量产出营销素材时，若缺乏对细分人群语言习惯和文化背景的理解，易造成内容“高产低效”。应结合本地化洞察进行人工调优，并设置A/B测试验证共鸣度。</a:t>
            </a:r>
            <a:endParaRPr kumimoji="1" lang="zh-CN" altLang="en-US"/>
          </a:p>
        </p:txBody>
      </p:sp>
      <p:sp>
        <p:nvSpPr>
          <p:cNvPr id="19" name="isheji-15"/>
          <p:cNvSpPr txBox="1"/>
          <p:nvPr/>
        </p:nvSpPr>
        <p:spPr>
          <a:xfrm rot="0" flipH="0" flipV="0">
            <a:off x="8181614" y="1418644"/>
            <a:ext cx="2836261" cy="651945"/>
          </a:xfrm>
          <a:prstGeom prst="rect">
            <a:avLst/>
          </a:prstGeom>
          <a:noFill/>
          <a:ln>
            <a:noFill/>
          </a:ln>
        </p:spPr>
        <p:txBody>
          <a:bodyPr vert="horz" wrap="square" lIns="0" tIns="0" rIns="0" bIns="0" rtlCol="0" anchor="b"/>
          <a:lstStyle/>
          <a:p>
            <a:pPr algn="r">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元宇宙与虚拟场景投入产出失衡</a:t>
            </a:r>
            <a:endParaRPr kumimoji="1" lang="zh-CN" altLang="en-US"/>
          </a:p>
        </p:txBody>
      </p:sp>
      <p:sp>
        <p:nvSpPr>
          <p:cNvPr id="20" name="isheji-17"/>
          <p:cNvSpPr txBox="1"/>
          <p:nvPr/>
        </p:nvSpPr>
        <p:spPr>
          <a:xfrm rot="0" flipH="0" flipV="0">
            <a:off x="1174125" y="1422023"/>
            <a:ext cx="2862763" cy="651945"/>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AI生成内容脱离真实用户语境</a:t>
            </a:r>
            <a:endParaRPr kumimoji="1" lang="zh-CN" altLang="en-US"/>
          </a:p>
        </p:txBody>
      </p:sp>
      <p:sp>
        <p:nvSpPr>
          <p:cNvPr id="21" name="isheji-20"/>
          <p:cNvSpPr txBox="1"/>
          <p:nvPr/>
        </p:nvSpPr>
        <p:spPr>
          <a:xfrm rot="0" flipH="0" flipV="0">
            <a:off x="1174124" y="5051221"/>
            <a:ext cx="3397876" cy="822276"/>
          </a:xfrm>
          <a:prstGeom prst="rect">
            <a:avLst/>
          </a:prstGeom>
          <a:noFill/>
          <a:ln>
            <a:noFill/>
          </a:ln>
        </p:spPr>
        <p:txBody>
          <a:bodyPr vert="horz" wrap="square" lIns="0" tIns="0" rIns="0" bIns="0" rtlCol="0" anchor="t"/>
          <a:lstStyle/>
          <a:p>
            <a:pPr algn="l">
              <a:lnSpc>
                <a:spcPct val="150000"/>
              </a:lnSpc>
            </a:pPr>
            <a:r>
              <a:rPr kumimoji="1" lang="en-US" altLang="zh-CN" sz="1082">
                <a:ln w="12700">
                  <a:noFill/>
                </a:ln>
                <a:solidFill>
                  <a:srgbClr val="262626">
                    <a:alpha val="100000"/>
                  </a:srgbClr>
                </a:solidFill>
                <a:latin typeface="Source Han Sans"/>
                <a:ea typeface="Source Han Sans"/>
                <a:cs typeface="Source Han Sans"/>
              </a:rPr>
              <a:t>过度依赖聊天机器人或程序化推送会降低品牌温度。建议在关键触点（如售后、高意向咨询）保留人工介入机制，平衡效率与情感联结。</a:t>
            </a:r>
            <a:endParaRPr kumimoji="1" lang="zh-CN" altLang="en-US"/>
          </a:p>
        </p:txBody>
      </p:sp>
      <p:sp>
        <p:nvSpPr>
          <p:cNvPr id="22" name="isheji-19"/>
          <p:cNvSpPr txBox="1"/>
          <p:nvPr/>
        </p:nvSpPr>
        <p:spPr>
          <a:xfrm rot="0" flipH="0" flipV="0">
            <a:off x="1174125" y="4347543"/>
            <a:ext cx="2862763" cy="651945"/>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自动化工具削弱人性化连接</a:t>
            </a:r>
            <a:endParaRPr kumimoji="1" lang="zh-CN" altLang="en-US"/>
          </a:p>
        </p:txBody>
      </p:sp>
      <p:sp>
        <p:nvSpPr>
          <p:cNvPr id="23" name="isheji-21"/>
          <p:cNvSpPr txBox="1"/>
          <p:nvPr/>
        </p:nvSpPr>
        <p:spPr>
          <a:xfrm rot="0" flipH="0" flipV="0">
            <a:off x="8181614" y="4344163"/>
            <a:ext cx="2836261" cy="651945"/>
          </a:xfrm>
          <a:prstGeom prst="rect">
            <a:avLst/>
          </a:prstGeom>
          <a:noFill/>
          <a:ln>
            <a:noFill/>
          </a:ln>
        </p:spPr>
        <p:txBody>
          <a:bodyPr vert="horz" wrap="square" lIns="0" tIns="0" rIns="0" bIns="0" rtlCol="0" anchor="b"/>
          <a:lstStyle/>
          <a:p>
            <a:pPr algn="r">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忽略技术适配性导致执行断层</a:t>
            </a:r>
            <a:endParaRPr kumimoji="1" lang="zh-CN" altLang="en-US"/>
          </a:p>
        </p:txBody>
      </p:sp>
      <p:sp>
        <p:nvSpPr>
          <p:cNvPr id="24" name="isheji-22"/>
          <p:cNvSpPr txBox="1"/>
          <p:nvPr/>
        </p:nvSpPr>
        <p:spPr>
          <a:xfrm rot="0" flipH="0" flipV="0">
            <a:off x="7763068" y="5047841"/>
            <a:ext cx="3254807" cy="822276"/>
          </a:xfrm>
          <a:prstGeom prst="rect">
            <a:avLst/>
          </a:prstGeom>
          <a:noFill/>
          <a:ln>
            <a:noFill/>
          </a:ln>
        </p:spPr>
        <p:txBody>
          <a:bodyPr vert="horz" wrap="square" lIns="0" tIns="0" rIns="0" bIns="0" rtlCol="0" anchor="t"/>
          <a:lstStyle/>
          <a:p>
            <a:pPr algn="r">
              <a:lnSpc>
                <a:spcPct val="150000"/>
              </a:lnSpc>
            </a:pPr>
            <a:r>
              <a:rPr kumimoji="1" lang="en-US" altLang="zh-CN" sz="1082">
                <a:ln w="12700">
                  <a:noFill/>
                </a:ln>
                <a:solidFill>
                  <a:srgbClr val="262626">
                    <a:alpha val="100000"/>
                  </a:srgbClr>
                </a:solidFill>
                <a:latin typeface="Source Han Sans"/>
                <a:ea typeface="Source Han Sans"/>
                <a:cs typeface="Source Han Sans"/>
              </a:rPr>
              <a:t>中小企业强行套用大厂技术架构常致落地失败。应根据自身数据基础与团队能力，选择模块化、可扩展的SaaS工具，并分阶段推进技术整合。</a:t>
            </a:r>
            <a:endParaRPr kumimoji="1" lang="zh-CN" altLang="en-US"/>
          </a:p>
        </p:txBody>
      </p:sp>
      <p:sp>
        <p:nvSpPr>
          <p:cNvPr id="25" name="isheji-23"/>
          <p:cNvSpPr txBox="1"/>
          <p:nvPr/>
        </p:nvSpPr>
        <p:spPr>
          <a:xfrm rot="0" flipH="0" flipV="0">
            <a:off x="5223520" y="2874399"/>
            <a:ext cx="469900" cy="426018"/>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31750" cap="sq">
            <a:noFill/>
            <a:miter/>
          </a:ln>
        </p:spPr>
        <p:txBody>
          <a:bodyPr vert="horz" wrap="square" lIns="91440" tIns="45720" rIns="91440" bIns="45720" rtlCol="0" anchor="ctr"/>
          <a:lstStyle/>
          <a:p>
            <a:pPr algn="ctr">
              <a:lnSpc>
                <a:spcPct val="110000"/>
              </a:lnSpc>
            </a:pPr>
            <a:endParaRPr kumimoji="1" lang="zh-CN" altLang="en-US"/>
          </a:p>
        </p:txBody>
      </p:sp>
      <p:sp>
        <p:nvSpPr>
          <p:cNvPr id="26" name="isheji-24"/>
          <p:cNvSpPr txBox="1"/>
          <p:nvPr/>
        </p:nvSpPr>
        <p:spPr>
          <a:xfrm rot="0" flipH="0" flipV="0">
            <a:off x="6551286" y="2865963"/>
            <a:ext cx="469900" cy="442891"/>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w="31750" cap="sq">
            <a:noFill/>
            <a:miter/>
          </a:ln>
        </p:spPr>
        <p:txBody>
          <a:bodyPr vert="horz" wrap="square" lIns="91440" tIns="45720" rIns="91440" bIns="45720" rtlCol="0" anchor="ctr"/>
          <a:lstStyle/>
          <a:p>
            <a:pPr algn="ctr">
              <a:lnSpc>
                <a:spcPct val="110000"/>
              </a:lnSpc>
            </a:pPr>
            <a:endParaRPr kumimoji="1" lang="zh-CN" altLang="en-US"/>
          </a:p>
        </p:txBody>
      </p:sp>
      <p:sp>
        <p:nvSpPr>
          <p:cNvPr id="27" name="isheji-25"/>
          <p:cNvSpPr txBox="1"/>
          <p:nvPr/>
        </p:nvSpPr>
        <p:spPr>
          <a:xfrm rot="0" flipH="0" flipV="0">
            <a:off x="5225895" y="4250133"/>
            <a:ext cx="469831" cy="469900"/>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bg1"/>
          </a:solidFill>
          <a:ln w="31750" cap="sq">
            <a:noFill/>
            <a:miter/>
          </a:ln>
        </p:spPr>
        <p:txBody>
          <a:bodyPr vert="horz" wrap="square" lIns="91440" tIns="45720" rIns="91440" bIns="45720" rtlCol="0" anchor="ctr"/>
          <a:lstStyle/>
          <a:p>
            <a:pPr algn="ctr">
              <a:lnSpc>
                <a:spcPct val="110000"/>
              </a:lnSpc>
            </a:pPr>
            <a:endParaRPr kumimoji="1" lang="zh-CN" altLang="en-US"/>
          </a:p>
        </p:txBody>
      </p:sp>
      <p:sp>
        <p:nvSpPr>
          <p:cNvPr id="28" name="isheji-26"/>
          <p:cNvSpPr txBox="1"/>
          <p:nvPr/>
        </p:nvSpPr>
        <p:spPr>
          <a:xfrm rot="0" flipH="0" flipV="0">
            <a:off x="6551286" y="4250133"/>
            <a:ext cx="469900" cy="469900"/>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31750" cap="sq">
            <a:noFill/>
            <a:miter/>
          </a:ln>
        </p:spPr>
        <p:txBody>
          <a:bodyPr vert="horz" wrap="square" lIns="91440" tIns="45720" rIns="91440" bIns="45720" rtlCol="0" anchor="ctr"/>
          <a:lstStyle/>
          <a:p>
            <a:pPr algn="ctr">
              <a:lnSpc>
                <a:spcPct val="110000"/>
              </a:lnSpc>
            </a:pPr>
            <a:endParaRPr kumimoji="1" lang="zh-CN" altLang="en-US"/>
          </a:p>
        </p:txBody>
      </p:sp>
      <p:sp>
        <p:nvSpPr>
          <p:cNvPr id="29" name="星形: 四角 2"/>
          <p:cNvSpPr txBox="1"/>
          <p:nvPr/>
        </p:nvSpPr>
        <p:spPr>
          <a:xfrm rot="21429024" flipH="0" flipV="0">
            <a:off x="263334" y="347156"/>
            <a:ext cx="538650" cy="538650"/>
          </a:xfrm>
          <a:prstGeom prst="star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0" name="文本框 3"/>
          <p:cNvSpPr txBox="1"/>
          <p:nvPr/>
        </p:nvSpPr>
        <p:spPr>
          <a:xfrm rot="0" flipH="0" flipV="0">
            <a:off x="1289258" y="334738"/>
            <a:ext cx="721974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新兴技术应用中的实操陷阱</a:t>
            </a:r>
            <a:endParaRPr kumimoji="1" lang="zh-CN" altLang="en-US"/>
          </a:p>
        </p:txBody>
      </p:sp>
      <p:sp>
        <p:nvSpPr>
          <p:cNvPr id="31" name="星形: 四角 1"/>
          <p:cNvSpPr txBox="1"/>
          <p:nvPr/>
        </p:nvSpPr>
        <p:spPr>
          <a:xfrm rot="780608" flipH="0" flipV="0">
            <a:off x="310514" y="118973"/>
            <a:ext cx="852170" cy="852170"/>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32" name="直接连接符 4"/>
          <p:cNvCxnSpPr/>
          <p:nvPr/>
        </p:nvCxnSpPr>
        <p:spPr>
          <a:xfrm rot="0" flipH="0" flipV="0">
            <a:off x="5256045" y="605773"/>
            <a:ext cx="5770464" cy="0"/>
          </a:xfrm>
          <a:prstGeom prst="line">
            <a:avLst/>
          </a:prstGeom>
          <a:noFill/>
          <a:ln w="12700" cap="sq">
            <a:gradFill>
              <a:gsLst>
                <a:gs pos="0">
                  <a:schemeClr val="accent1">
                    <a:lumMod val="20000"/>
                    <a:lumOff val="80000"/>
                    <a:alpha val="0"/>
                  </a:schemeClr>
                </a:gs>
                <a:gs pos="100000">
                  <a:schemeClr val="accent1"/>
                </a:gs>
              </a:gsLst>
              <a:lin ang="0" scaled="0"/>
            </a:gradFill>
            <a:prstDash val="solid"/>
            <a:miter/>
          </a:ln>
        </p:spPr>
      </p:cxnSp>
      <p:sp>
        <p:nvSpPr>
          <p:cNvPr id="33" name="星形: 四角 5"/>
          <p:cNvSpPr txBox="1"/>
          <p:nvPr/>
        </p:nvSpPr>
        <p:spPr>
          <a:xfrm rot="0" flipH="0" flipV="0">
            <a:off x="11227877" y="314751"/>
            <a:ext cx="582044" cy="582044"/>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4" name="矩形: 圆角 12"/>
          <p:cNvSpPr txBox="1"/>
          <p:nvPr/>
        </p:nvSpPr>
        <p:spPr>
          <a:xfrm rot="16200000" flipH="0" flipV="0">
            <a:off x="6218530" y="-3894568"/>
            <a:ext cx="8941" cy="9818182"/>
          </a:xfrm>
          <a:prstGeom prst="roundRect">
            <a:avLst/>
          </a:prstGeom>
          <a:solidFill>
            <a:schemeClr val="accent1">
              <a:alpha val="3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2026.4</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088320" y="18353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685800" y="7343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700">
                <a:ln w="12700">
                  <a:noFill/>
                </a:ln>
                <a:solidFill>
                  <a:srgbClr val="FFFFFF">
                    <a:alpha val="100000"/>
                  </a:srgbClr>
                </a:solidFill>
                <a:latin typeface="OPPOSans H"/>
                <a:ea typeface="OPPOSans H"/>
                <a:cs typeface="OPPOSans H"/>
              </a:rPr>
              <a:t>谢谢大家</a:t>
            </a:r>
            <a:endParaRPr kumimoji="1" lang="zh-CN" altLang="en-US"/>
          </a:p>
        </p:txBody>
      </p:sp>
      <p:sp>
        <p:nvSpPr>
          <p:cNvPr id="16" name="isheji-18"/>
          <p:cNvSpPr txBox="1"/>
          <p:nvPr/>
        </p:nvSpPr>
        <p:spPr>
          <a:xfrm rot="0" flipH="0" flipV="0">
            <a:off x="678824" y="3065501"/>
            <a:ext cx="4769476" cy="822276"/>
          </a:xfrm>
          <a:prstGeom prst="rect">
            <a:avLst/>
          </a:prstGeom>
          <a:noFill/>
          <a:ln>
            <a:noFill/>
          </a:ln>
        </p:spPr>
        <p:txBody>
          <a:bodyPr vert="horz" wrap="square" lIns="0" tIns="0" rIns="0" bIns="0" rtlCol="0" anchor="t"/>
          <a:lstStyle/>
          <a:p>
            <a:pPr algn="l">
              <a:lnSpc>
                <a:spcPct val="150000"/>
              </a:lnSpc>
            </a:pPr>
            <a:r>
              <a:rPr kumimoji="1" lang="en-US" altLang="zh-CN" sz="1600" b="1">
                <a:ln w="12700">
                  <a:noFill/>
                </a:ln>
                <a:solidFill>
                  <a:srgbClr val="FFFFFF">
                    <a:alpha val="100000"/>
                  </a:srgbClr>
                </a:solidFill>
                <a:latin typeface="Source Han Sans"/>
                <a:ea typeface="Source Han Sans"/>
                <a:cs typeface="Source Han Sans"/>
              </a:rPr>
              <a:t>如果喜欢我们的内容，欢迎多多点赞、收藏、转发。也可以关注我们，第一时间收到更新～</a:t>
            </a:r>
            <a:endParaRPr kumimoji="1" lang="zh-CN" altLang="en-US"/>
          </a:p>
        </p:txBody>
      </p:sp>
    </p:spTree>
  </p:cSl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812792" y="3059278"/>
            <a:ext cx="4355867" cy="900000"/>
          </a:xfrm>
          <a:prstGeom prst="rect">
            <a:avLst/>
          </a:prstGeom>
          <a:noFill/>
          <a:ln>
            <a:noFill/>
          </a:ln>
        </p:spPr>
        <p:txBody>
          <a:bodyPr vert="horz" wrap="square" lIns="0" tIns="0" rIns="0" bIns="0" rtlCol="0" anchor="t"/>
          <a:lstStyle/>
          <a:p>
            <a:pPr algn="l">
              <a:lnSpc>
                <a:spcPct val="120000"/>
              </a:lnSpc>
            </a:pPr>
            <a:r>
              <a:rPr kumimoji="1" lang="en-US" altLang="zh-CN" sz="1800">
                <a:ln w="12700">
                  <a:noFill/>
                </a:ln>
                <a:solidFill>
                  <a:srgbClr val="000000">
                    <a:alpha val="100000"/>
                  </a:srgbClr>
                </a:solidFill>
                <a:latin typeface="OPPOSans H"/>
                <a:ea typeface="OPPOSans H"/>
                <a:cs typeface="OPPOSans H"/>
              </a:rPr>
              <a:t>识别新用户画像的关键方法</a:t>
            </a:r>
            <a:endParaRPr kumimoji="1" lang="zh-CN" altLang="en-US"/>
          </a:p>
        </p:txBody>
      </p:sp>
      <p:sp>
        <p:nvSpPr>
          <p:cNvPr id="4" name="标题 1"/>
          <p:cNvSpPr txBox="1"/>
          <p:nvPr/>
        </p:nvSpPr>
        <p:spPr>
          <a:xfrm rot="0" flipH="0" flipV="0">
            <a:off x="6812792" y="4347027"/>
            <a:ext cx="4355867" cy="900000"/>
          </a:xfrm>
          <a:prstGeom prst="rect">
            <a:avLst/>
          </a:prstGeom>
          <a:noFill/>
          <a:ln>
            <a:noFill/>
          </a:ln>
        </p:spPr>
        <p:txBody>
          <a:bodyPr vert="horz" wrap="square" lIns="0" tIns="0" rIns="0" bIns="0" rtlCol="0" anchor="t"/>
          <a:lstStyle/>
          <a:p>
            <a:pPr algn="l">
              <a:lnSpc>
                <a:spcPct val="120000"/>
              </a:lnSpc>
            </a:pPr>
            <a:r>
              <a:rPr kumimoji="1" lang="en-US" altLang="zh-CN" sz="1800">
                <a:ln w="12700">
                  <a:noFill/>
                </a:ln>
                <a:solidFill>
                  <a:srgbClr val="000000">
                    <a:alpha val="100000"/>
                  </a:srgbClr>
                </a:solidFill>
                <a:latin typeface="OPPOSans H"/>
                <a:ea typeface="OPPOSans H"/>
                <a:cs typeface="OPPOSans H"/>
              </a:rPr>
              <a:t>2026年趋势下的避坑与优化</a:t>
            </a:r>
            <a:endParaRPr kumimoji="1" lang="zh-CN" altLang="en-US"/>
          </a:p>
        </p:txBody>
      </p:sp>
      <p:sp>
        <p:nvSpPr>
          <p:cNvPr id="5" name="标题 1"/>
          <p:cNvSpPr txBox="1"/>
          <p:nvPr/>
        </p:nvSpPr>
        <p:spPr>
          <a:xfrm rot="0" flipH="0" flipV="0">
            <a:off x="6344186" y="2970574"/>
            <a:ext cx="396000" cy="430887"/>
          </a:xfrm>
          <a:prstGeom prst="rect">
            <a:avLst/>
          </a:prstGeom>
          <a:noFill/>
          <a:ln w="12700" cap="sq">
            <a:noFill/>
            <a:miter/>
          </a:ln>
        </p:spPr>
        <p:txBody>
          <a:bodyPr vert="horz" wrap="square" lIns="0" tIns="0" rIns="0" bIns="0" rtlCol="0" anchor="ctr"/>
          <a:lstStyle/>
          <a:p>
            <a:pPr algn="l">
              <a:lnSpc>
                <a:spcPct val="110000"/>
              </a:lnSpc>
            </a:pPr>
            <a:r>
              <a:rPr kumimoji="1" lang="en-US" altLang="zh-CN" sz="2800">
                <a:ln w="12700">
                  <a:noFill/>
                </a:ln>
                <a:solidFill>
                  <a:srgbClr val="C6AB6A">
                    <a:alpha val="100000"/>
                  </a:srgbClr>
                </a:solidFill>
                <a:latin typeface="OPPOSans H"/>
                <a:ea typeface="OPPOSans H"/>
                <a:cs typeface="OPPOSans H"/>
              </a:rPr>
              <a:t>2.</a:t>
            </a:r>
            <a:endParaRPr kumimoji="1" lang="zh-CN" altLang="en-US"/>
          </a:p>
        </p:txBody>
      </p:sp>
      <p:sp>
        <p:nvSpPr>
          <p:cNvPr id="6" name="标题 1"/>
          <p:cNvSpPr txBox="1"/>
          <p:nvPr/>
        </p:nvSpPr>
        <p:spPr>
          <a:xfrm rot="0" flipH="0" flipV="0">
            <a:off x="1010641" y="3004130"/>
            <a:ext cx="396000" cy="430887"/>
          </a:xfrm>
          <a:prstGeom prst="rect">
            <a:avLst/>
          </a:prstGeom>
          <a:noFill/>
          <a:ln w="12700" cap="sq">
            <a:noFill/>
            <a:miter/>
          </a:ln>
        </p:spPr>
        <p:txBody>
          <a:bodyPr vert="horz" wrap="square" lIns="0" tIns="0" rIns="0" bIns="0" rtlCol="0" anchor="ctr"/>
          <a:lstStyle/>
          <a:p>
            <a:pPr algn="l">
              <a:lnSpc>
                <a:spcPct val="110000"/>
              </a:lnSpc>
            </a:pPr>
            <a:r>
              <a:rPr kumimoji="1" lang="en-US" altLang="zh-CN" sz="2800">
                <a:ln w="12700">
                  <a:noFill/>
                </a:ln>
                <a:solidFill>
                  <a:srgbClr val="C6AB6A">
                    <a:alpha val="100000"/>
                  </a:srgbClr>
                </a:solidFill>
                <a:latin typeface="OPPOSans H"/>
                <a:ea typeface="OPPOSans H"/>
                <a:cs typeface="OPPOSans H"/>
              </a:rPr>
              <a:t>1.</a:t>
            </a:r>
            <a:endParaRPr kumimoji="1" lang="zh-CN" altLang="en-US"/>
          </a:p>
        </p:txBody>
      </p:sp>
      <p:sp>
        <p:nvSpPr>
          <p:cNvPr id="7" name="标题 1"/>
          <p:cNvSpPr txBox="1"/>
          <p:nvPr/>
        </p:nvSpPr>
        <p:spPr>
          <a:xfrm rot="0" flipH="0" flipV="0">
            <a:off x="1431717" y="3059278"/>
            <a:ext cx="4355867" cy="900000"/>
          </a:xfrm>
          <a:prstGeom prst="rect">
            <a:avLst/>
          </a:prstGeom>
          <a:noFill/>
          <a:ln>
            <a:noFill/>
          </a:ln>
        </p:spPr>
        <p:txBody>
          <a:bodyPr vert="horz" wrap="square" lIns="0" tIns="0" rIns="0" bIns="0" rtlCol="0" anchor="t"/>
          <a:lstStyle/>
          <a:p>
            <a:pPr algn="l">
              <a:lnSpc>
                <a:spcPct val="120000"/>
              </a:lnSpc>
            </a:pPr>
            <a:r>
              <a:rPr kumimoji="1" lang="en-US" altLang="zh-CN" sz="1800">
                <a:ln w="12700">
                  <a:noFill/>
                </a:ln>
                <a:solidFill>
                  <a:srgbClr val="000000">
                    <a:alpha val="100000"/>
                  </a:srgbClr>
                </a:solidFill>
                <a:latin typeface="OPPOSans H"/>
                <a:ea typeface="OPPOSans H"/>
                <a:cs typeface="OPPOSans H"/>
              </a:rPr>
              <a:t>为什么需要重新定位目标用户</a:t>
            </a:r>
            <a:endParaRPr kumimoji="1" lang="zh-CN" altLang="en-US"/>
          </a:p>
        </p:txBody>
      </p:sp>
      <p:sp>
        <p:nvSpPr>
          <p:cNvPr id="8" name="标题 1"/>
          <p:cNvSpPr txBox="1"/>
          <p:nvPr/>
        </p:nvSpPr>
        <p:spPr>
          <a:xfrm rot="0" flipH="0" flipV="0">
            <a:off x="1431717" y="4347027"/>
            <a:ext cx="4355867" cy="900000"/>
          </a:xfrm>
          <a:prstGeom prst="rect">
            <a:avLst/>
          </a:prstGeom>
          <a:noFill/>
          <a:ln>
            <a:noFill/>
          </a:ln>
        </p:spPr>
        <p:txBody>
          <a:bodyPr vert="horz" wrap="square" lIns="0" tIns="0" rIns="0" bIns="0" rtlCol="0" anchor="t"/>
          <a:lstStyle/>
          <a:p>
            <a:pPr algn="l">
              <a:lnSpc>
                <a:spcPct val="120000"/>
              </a:lnSpc>
            </a:pPr>
            <a:r>
              <a:rPr kumimoji="1" lang="en-US" altLang="zh-CN" sz="1800">
                <a:ln w="12700">
                  <a:noFill/>
                </a:ln>
                <a:solidFill>
                  <a:srgbClr val="000000">
                    <a:alpha val="100000"/>
                  </a:srgbClr>
                </a:solidFill>
                <a:latin typeface="OPPOSans H"/>
                <a:ea typeface="OPPOSans H"/>
                <a:cs typeface="OPPOSans H"/>
              </a:rPr>
              <a:t>从策略到落地的执行路径</a:t>
            </a:r>
            <a:endParaRPr kumimoji="1" lang="zh-CN" altLang="en-US"/>
          </a:p>
        </p:txBody>
      </p:sp>
      <p:sp>
        <p:nvSpPr>
          <p:cNvPr id="9" name="标题 1"/>
          <p:cNvSpPr txBox="1"/>
          <p:nvPr/>
        </p:nvSpPr>
        <p:spPr>
          <a:xfrm rot="0" flipH="0" flipV="0">
            <a:off x="1010641" y="4278530"/>
            <a:ext cx="396000" cy="430887"/>
          </a:xfrm>
          <a:prstGeom prst="rect">
            <a:avLst/>
          </a:prstGeom>
          <a:noFill/>
          <a:ln w="12700" cap="sq">
            <a:noFill/>
            <a:miter/>
          </a:ln>
        </p:spPr>
        <p:txBody>
          <a:bodyPr vert="horz" wrap="square" lIns="0" tIns="0" rIns="0" bIns="0" rtlCol="0" anchor="ctr"/>
          <a:lstStyle/>
          <a:p>
            <a:pPr algn="l">
              <a:lnSpc>
                <a:spcPct val="110000"/>
              </a:lnSpc>
            </a:pPr>
            <a:r>
              <a:rPr kumimoji="1" lang="en-US" altLang="zh-CN" sz="2800">
                <a:ln w="12700">
                  <a:noFill/>
                </a:ln>
                <a:solidFill>
                  <a:srgbClr val="C6AB6A">
                    <a:alpha val="100000"/>
                  </a:srgbClr>
                </a:solidFill>
                <a:latin typeface="OPPOSans H"/>
                <a:ea typeface="OPPOSans H"/>
                <a:cs typeface="OPPOSans H"/>
              </a:rPr>
              <a:t>3.</a:t>
            </a:r>
            <a:endParaRPr kumimoji="1" lang="zh-CN" altLang="en-US"/>
          </a:p>
        </p:txBody>
      </p:sp>
      <p:sp>
        <p:nvSpPr>
          <p:cNvPr id="10" name="标题 1"/>
          <p:cNvSpPr txBox="1"/>
          <p:nvPr/>
        </p:nvSpPr>
        <p:spPr>
          <a:xfrm rot="0" flipH="0" flipV="0">
            <a:off x="6344186" y="4244974"/>
            <a:ext cx="396000" cy="430887"/>
          </a:xfrm>
          <a:prstGeom prst="rect">
            <a:avLst/>
          </a:prstGeom>
          <a:noFill/>
          <a:ln w="12700" cap="sq">
            <a:noFill/>
            <a:miter/>
          </a:ln>
        </p:spPr>
        <p:txBody>
          <a:bodyPr vert="horz" wrap="square" lIns="0" tIns="0" rIns="0" bIns="0" rtlCol="0" anchor="ctr"/>
          <a:lstStyle/>
          <a:p>
            <a:pPr algn="l">
              <a:lnSpc>
                <a:spcPct val="110000"/>
              </a:lnSpc>
            </a:pPr>
            <a:r>
              <a:rPr kumimoji="1" lang="en-US" altLang="zh-CN" sz="2800">
                <a:ln w="12700">
                  <a:noFill/>
                </a:ln>
                <a:solidFill>
                  <a:srgbClr val="C6AB6A">
                    <a:alpha val="100000"/>
                  </a:srgbClr>
                </a:solidFill>
                <a:latin typeface="OPPOSans H"/>
                <a:ea typeface="OPPOSans H"/>
                <a:cs typeface="OPPOSans H"/>
              </a:rPr>
              <a:t>4.</a:t>
            </a:r>
            <a:endParaRPr kumimoji="1" lang="zh-CN" altLang="en-US"/>
          </a:p>
        </p:txBody>
      </p:sp>
      <p:sp>
        <p:nvSpPr>
          <p:cNvPr id="11" name="标题 1"/>
          <p:cNvSpPr txBox="1"/>
          <p:nvPr/>
        </p:nvSpPr>
        <p:spPr>
          <a:xfrm rot="0" flipH="0" flipV="0">
            <a:off x="0" y="0"/>
            <a:ext cx="12192000" cy="2100049"/>
          </a:xfrm>
          <a:custGeom>
            <a:avLst/>
            <a:gdLst>
              <a:gd name="connsiteX0" fmla="*/ 0 w 12192000"/>
              <a:gd name="connsiteY0" fmla="*/ 0 h 2100049"/>
              <a:gd name="connsiteX1" fmla="*/ 12192000 w 12192000"/>
              <a:gd name="connsiteY1" fmla="*/ 0 h 2100049"/>
              <a:gd name="connsiteX2" fmla="*/ 12192000 w 12192000"/>
              <a:gd name="connsiteY2" fmla="*/ 2100049 h 2100049"/>
              <a:gd name="connsiteX3" fmla="*/ 8986989 w 12192000"/>
              <a:gd name="connsiteY3" fmla="*/ 1957371 h 2100049"/>
              <a:gd name="connsiteX4" fmla="*/ 9277797 w 12192000"/>
              <a:gd name="connsiteY4" fmla="*/ 1294008 h 2100049"/>
              <a:gd name="connsiteX5" fmla="*/ 694688 w 12192000"/>
              <a:gd name="connsiteY5" fmla="*/ 1294008 h 2100049"/>
            </a:gdLst>
            <a:rect l="l" t="t" r="r" b="b"/>
            <a:pathLst>
              <a:path w="12192000" h="2100049">
                <a:moveTo>
                  <a:pt x="0" y="0"/>
                </a:moveTo>
                <a:lnTo>
                  <a:pt x="12192000" y="0"/>
                </a:lnTo>
                <a:lnTo>
                  <a:pt x="12192000" y="2100049"/>
                </a:lnTo>
                <a:lnTo>
                  <a:pt x="8986989" y="1957371"/>
                </a:lnTo>
                <a:lnTo>
                  <a:pt x="9277797" y="1294008"/>
                </a:lnTo>
                <a:lnTo>
                  <a:pt x="694688" y="1294008"/>
                </a:lnTo>
                <a:close/>
              </a:path>
            </a:pathLst>
          </a:custGeom>
          <a:solidFill>
            <a:schemeClr val="accent1"/>
          </a:solidFill>
          <a:ln w="25242"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0" flipH="0" flipV="0">
            <a:off x="660400" y="1473031"/>
            <a:ext cx="2042752" cy="509567"/>
          </a:xfrm>
          <a:prstGeom prst="rect">
            <a:avLst/>
          </a:prstGeom>
          <a:noFill/>
          <a:ln w="12700" cap="sq">
            <a:noFill/>
            <a:miter/>
          </a:ln>
        </p:spPr>
        <p:txBody>
          <a:bodyPr vert="horz" wrap="square" lIns="0" tIns="0" rIns="0" bIns="0" rtlCol="0" anchor="ctr"/>
          <a:lstStyle/>
          <a:p>
            <a:pPr algn="l">
              <a:lnSpc>
                <a:spcPct val="110000"/>
              </a:lnSpc>
            </a:pPr>
            <a:r>
              <a:rPr kumimoji="1" lang="en-US" altLang="zh-CN" sz="3200">
                <a:ln w="12700">
                  <a:noFill/>
                </a:ln>
                <a:solidFill>
                  <a:srgbClr val="C6AB6A">
                    <a:alpha val="100000"/>
                  </a:srgbClr>
                </a:solidFill>
                <a:latin typeface="OPPOSans H"/>
                <a:ea typeface="OPPOSans H"/>
                <a:cs typeface="OPPOSans H"/>
              </a:rPr>
              <a:t>C</a:t>
            </a:r>
            <a:r>
              <a:rPr kumimoji="1" lang="en-US" altLang="zh-CN" sz="3200">
                <a:ln w="12700">
                  <a:noFill/>
                </a:ln>
                <a:solidFill>
                  <a:srgbClr val="000000">
                    <a:alpha val="100000"/>
                  </a:srgbClr>
                </a:solidFill>
                <a:latin typeface="OPPOSans H"/>
                <a:ea typeface="OPPOSans H"/>
                <a:cs typeface="OPPOSans H"/>
              </a:rPr>
              <a:t>ontents</a:t>
            </a:r>
            <a:endParaRPr kumimoji="1" lang="zh-CN" altLang="en-US"/>
          </a:p>
        </p:txBody>
      </p:sp>
      <p:sp>
        <p:nvSpPr>
          <p:cNvPr id="13" name="标题 1"/>
          <p:cNvSpPr txBox="1"/>
          <p:nvPr/>
        </p:nvSpPr>
        <p:spPr>
          <a:xfrm rot="0" flipH="0" flipV="0">
            <a:off x="2720914" y="1545825"/>
            <a:ext cx="1759646" cy="363977"/>
          </a:xfrm>
          <a:prstGeom prst="rect">
            <a:avLst/>
          </a:prstGeom>
          <a:noFill/>
          <a:ln w="12700" cap="sq">
            <a:noFill/>
            <a:miter/>
          </a:ln>
        </p:spPr>
        <p:txBody>
          <a:bodyPr vert="horz" wrap="square" lIns="0" tIns="0" rIns="0" bIns="0" rtlCol="0" anchor="ctr"/>
          <a:lstStyle/>
          <a:p>
            <a:pPr algn="l">
              <a:lnSpc>
                <a:spcPct val="110000"/>
              </a:lnSpc>
            </a:pPr>
            <a:r>
              <a:rPr kumimoji="1" lang="en-US" altLang="zh-CN" sz="2900">
                <a:ln w="12700">
                  <a:noFill/>
                </a:ln>
                <a:solidFill>
                  <a:srgbClr val="000000">
                    <a:alpha val="100000"/>
                  </a:srgbClr>
                </a:solidFill>
                <a:latin typeface="OPPOSans H"/>
                <a:ea typeface="OPPOSans H"/>
                <a:cs typeface="OPPOSans H"/>
              </a:rPr>
              <a:t>目录</a:t>
            </a:r>
            <a:endParaRPr kumimoji="1" lang="zh-CN" altLang="en-US"/>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01</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470">
                <a:ln w="12700">
                  <a:noFill/>
                </a:ln>
                <a:solidFill>
                  <a:srgbClr val="262626">
                    <a:alpha val="100000"/>
                  </a:srgbClr>
                </a:solidFill>
                <a:latin typeface="Source Han Sans CN Bold"/>
                <a:ea typeface="Source Han Sans CN Bold"/>
                <a:cs typeface="Source Han Sans CN Bold"/>
              </a:rPr>
              <a:t>为什么需要重新定位目标用户</a:t>
            </a:r>
            <a:endParaRPr kumimoji="1" lang="zh-CN" altLang="en-US"/>
          </a:p>
        </p:txBody>
      </p:sp>
    </p:spTree>
  </p:cSl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60409" y="1717089"/>
            <a:ext cx="4585654" cy="622301"/>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660400" y="1882367"/>
            <a:ext cx="4585654" cy="307777"/>
          </a:xfrm>
          <a:prstGeom prst="rect">
            <a:avLst/>
          </a:prstGeom>
          <a:noFill/>
          <a:ln>
            <a:noFill/>
          </a:ln>
        </p:spPr>
        <p:txBody>
          <a:bodyPr vert="horz" wrap="square" lIns="0" tIns="0" rIns="0" bIns="0" rtlCol="0" anchor="t"/>
          <a:lstStyle/>
          <a:p>
            <a:pPr algn="ctr">
              <a:lnSpc>
                <a:spcPct val="100000"/>
              </a:lnSpc>
            </a:pPr>
            <a:r>
              <a:rPr kumimoji="1" lang="en-US" altLang="zh-CN" sz="1600">
                <a:ln w="12700">
                  <a:noFill/>
                </a:ln>
                <a:solidFill>
                  <a:srgbClr val="FFFFFF">
                    <a:alpha val="100000"/>
                  </a:srgbClr>
                </a:solidFill>
                <a:latin typeface="Source Han Sans CN Bold"/>
                <a:ea typeface="Source Han Sans CN Bold"/>
                <a:cs typeface="Source Han Sans CN Bold"/>
              </a:rPr>
              <a:t>消费行为加速数字化迁移</a:t>
            </a:r>
            <a:endParaRPr kumimoji="1" lang="zh-CN" altLang="en-US"/>
          </a:p>
        </p:txBody>
      </p:sp>
      <p:sp>
        <p:nvSpPr>
          <p:cNvPr id="5" name="标题 1"/>
          <p:cNvSpPr txBox="1"/>
          <p:nvPr/>
        </p:nvSpPr>
        <p:spPr>
          <a:xfrm rot="0" flipH="0" flipV="0">
            <a:off x="660400" y="2405579"/>
            <a:ext cx="4585654" cy="126164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随着AI推荐、社交电商和短视频购物普及，用户决策路径缩短，传统基于线下渠道的用户画像已无法准确反映其真实需求与触媒习惯。</a:t>
            </a:r>
            <a:endParaRPr kumimoji="1" lang="zh-CN" altLang="en-US"/>
          </a:p>
        </p:txBody>
      </p:sp>
      <p:sp>
        <p:nvSpPr>
          <p:cNvPr id="6" name="标题 1"/>
          <p:cNvSpPr txBox="1"/>
          <p:nvPr/>
        </p:nvSpPr>
        <p:spPr>
          <a:xfrm rot="0" flipH="0" flipV="0">
            <a:off x="6933235" y="2405579"/>
            <a:ext cx="4585654" cy="126164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全球通胀与区域经济波动重塑消费分层，中产收缩、性价比敏感群体扩大，原有高净值用户假设可能失效，需重新评估支付意愿与价值锚点。</a:t>
            </a:r>
            <a:endParaRPr kumimoji="1" lang="zh-CN" altLang="en-US"/>
          </a:p>
        </p:txBody>
      </p:sp>
      <p:sp>
        <p:nvSpPr>
          <p:cNvPr id="7" name="标题 1"/>
          <p:cNvSpPr txBox="1"/>
          <p:nvPr/>
        </p:nvSpPr>
        <p:spPr>
          <a:xfrm rot="0" flipH="0" flipV="0">
            <a:off x="6933246" y="1717089"/>
            <a:ext cx="4585654" cy="622301"/>
          </a:xfrm>
          <a:prstGeom prst="rect">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6933235" y="1882367"/>
            <a:ext cx="4585654" cy="307777"/>
          </a:xfrm>
          <a:prstGeom prst="rect">
            <a:avLst/>
          </a:prstGeom>
          <a:noFill/>
          <a:ln>
            <a:noFill/>
          </a:ln>
        </p:spPr>
        <p:txBody>
          <a:bodyPr vert="horz" wrap="square" lIns="0" tIns="0" rIns="0" bIns="0" rtlCol="0" anchor="t"/>
          <a:lstStyle/>
          <a:p>
            <a:pPr algn="ctr">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经济周期影响购买力结构</a:t>
            </a:r>
            <a:endParaRPr kumimoji="1" lang="zh-CN" altLang="en-US"/>
          </a:p>
        </p:txBody>
      </p:sp>
      <p:grpSp>
        <p:nvGrpSpPr>
          <p:cNvPr id="9" name=""/>
          <p:cNvGrpSpPr/>
          <p:nvPr/>
        </p:nvGrpSpPr>
        <p:grpSpPr>
          <a:xfrm>
            <a:off x="5664667" y="1907590"/>
            <a:ext cx="849965" cy="241300"/>
            <a:chOff x="5664667" y="1907590"/>
            <a:chExt cx="849965" cy="241300"/>
          </a:xfrm>
        </p:grpSpPr>
        <p:sp>
          <p:nvSpPr>
            <p:cNvPr id="10" name="标题 1"/>
            <p:cNvSpPr txBox="1"/>
            <p:nvPr/>
          </p:nvSpPr>
          <p:spPr>
            <a:xfrm rot="0" flipH="0" flipV="0">
              <a:off x="6233381" y="1907590"/>
              <a:ext cx="281251" cy="241300"/>
            </a:xfrm>
            <a:prstGeom prst="chevron">
              <a:avLst>
                <a:gd name="adj" fmla="val 47674"/>
              </a:avLst>
            </a:prstGeom>
            <a:solidFill>
              <a:schemeClr val="bg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5949024" y="1907590"/>
              <a:ext cx="298402" cy="241300"/>
            </a:xfrm>
            <a:prstGeom prst="chevron">
              <a:avLst>
                <a:gd name="adj" fmla="val 47674"/>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5664667" y="1907590"/>
              <a:ext cx="298402" cy="241300"/>
            </a:xfrm>
            <a:prstGeom prst="chevron">
              <a:avLst>
                <a:gd name="adj" fmla="val 47674"/>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grpSp>
      <p:sp>
        <p:nvSpPr>
          <p:cNvPr id="13" name="标题 1"/>
          <p:cNvSpPr txBox="1"/>
          <p:nvPr/>
        </p:nvSpPr>
        <p:spPr>
          <a:xfrm rot="0" flipH="0" flipV="0">
            <a:off x="660409" y="4045556"/>
            <a:ext cx="4585654" cy="622301"/>
          </a:xfrm>
          <a:prstGeom prst="rect">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660400" y="4210834"/>
            <a:ext cx="4585654" cy="307777"/>
          </a:xfrm>
          <a:prstGeom prst="rect">
            <a:avLst/>
          </a:prstGeom>
          <a:noFill/>
          <a:ln>
            <a:noFill/>
          </a:ln>
        </p:spPr>
        <p:txBody>
          <a:bodyPr vert="horz" wrap="square" lIns="0" tIns="0" rIns="0" bIns="0" rtlCol="0" anchor="t"/>
          <a:lstStyle/>
          <a:p>
            <a:pPr algn="ctr">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新兴人群崛起改变市场格局</a:t>
            </a:r>
            <a:endParaRPr kumimoji="1" lang="zh-CN" altLang="en-US"/>
          </a:p>
        </p:txBody>
      </p:sp>
      <p:sp>
        <p:nvSpPr>
          <p:cNvPr id="15" name="标题 1"/>
          <p:cNvSpPr txBox="1"/>
          <p:nvPr/>
        </p:nvSpPr>
        <p:spPr>
          <a:xfrm rot="0" flipH="0" flipV="0">
            <a:off x="660400" y="4734046"/>
            <a:ext cx="4585654" cy="126164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Z世代步入主力消费期、银发经济爆发、下沉市场数字化渗透率提升，催生全新细分需求，企业若固守旧有用户定义将错失增长窗口。</a:t>
            </a:r>
            <a:endParaRPr kumimoji="1" lang="zh-CN" altLang="en-US"/>
          </a:p>
        </p:txBody>
      </p:sp>
      <p:sp>
        <p:nvSpPr>
          <p:cNvPr id="16" name="标题 1"/>
          <p:cNvSpPr txBox="1"/>
          <p:nvPr/>
        </p:nvSpPr>
        <p:spPr>
          <a:xfrm rot="0" flipH="0" flipV="0">
            <a:off x="6933235" y="4734046"/>
            <a:ext cx="4585654" cy="126164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跨界竞争者通过数据驱动精准切入细分场景（如新能源车企布局家庭能源），迫使品牌必须动态审视谁才是“真正值得服务的核心用户”。</a:t>
            </a:r>
            <a:endParaRPr kumimoji="1" lang="zh-CN" altLang="en-US"/>
          </a:p>
        </p:txBody>
      </p:sp>
      <p:sp>
        <p:nvSpPr>
          <p:cNvPr id="17" name="标题 1"/>
          <p:cNvSpPr txBox="1"/>
          <p:nvPr/>
        </p:nvSpPr>
        <p:spPr>
          <a:xfrm rot="0" flipH="0" flipV="0">
            <a:off x="6933246" y="4045556"/>
            <a:ext cx="4585654" cy="622301"/>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6933235" y="4210834"/>
            <a:ext cx="4585654" cy="307777"/>
          </a:xfrm>
          <a:prstGeom prst="rect">
            <a:avLst/>
          </a:prstGeom>
          <a:noFill/>
          <a:ln>
            <a:noFill/>
          </a:ln>
        </p:spPr>
        <p:txBody>
          <a:bodyPr vert="horz" wrap="square" lIns="0" tIns="0" rIns="0" bIns="0" rtlCol="0" anchor="t"/>
          <a:lstStyle/>
          <a:p>
            <a:pPr algn="ctr">
              <a:lnSpc>
                <a:spcPct val="100000"/>
              </a:lnSpc>
            </a:pPr>
            <a:r>
              <a:rPr kumimoji="1" lang="en-US" altLang="zh-CN" sz="1600">
                <a:ln w="12700">
                  <a:noFill/>
                </a:ln>
                <a:solidFill>
                  <a:srgbClr val="FFFFFF">
                    <a:alpha val="100000"/>
                  </a:srgbClr>
                </a:solidFill>
                <a:latin typeface="Source Han Sans CN Bold"/>
                <a:ea typeface="Source Han Sans CN Bold"/>
                <a:cs typeface="Source Han Sans CN Bold"/>
              </a:rPr>
              <a:t>竞争边界模糊化加剧用户争夺</a:t>
            </a:r>
            <a:endParaRPr kumimoji="1" lang="zh-CN" altLang="en-US"/>
          </a:p>
        </p:txBody>
      </p:sp>
      <p:grpSp>
        <p:nvGrpSpPr>
          <p:cNvPr id="19" name=""/>
          <p:cNvGrpSpPr/>
          <p:nvPr/>
        </p:nvGrpSpPr>
        <p:grpSpPr>
          <a:xfrm>
            <a:off x="5664667" y="4236056"/>
            <a:ext cx="849965" cy="241300"/>
            <a:chOff x="5664667" y="4236056"/>
            <a:chExt cx="849965" cy="241300"/>
          </a:xfrm>
        </p:grpSpPr>
        <p:sp>
          <p:nvSpPr>
            <p:cNvPr id="20" name="标题 1"/>
            <p:cNvSpPr txBox="1"/>
            <p:nvPr/>
          </p:nvSpPr>
          <p:spPr>
            <a:xfrm rot="0" flipH="0" flipV="0">
              <a:off x="6233381" y="4236056"/>
              <a:ext cx="281251" cy="241300"/>
            </a:xfrm>
            <a:prstGeom prst="chevron">
              <a:avLst>
                <a:gd name="adj" fmla="val 47674"/>
              </a:avLst>
            </a:prstGeom>
            <a:solidFill>
              <a:schemeClr val="bg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5949024" y="4236056"/>
              <a:ext cx="298402" cy="241300"/>
            </a:xfrm>
            <a:prstGeom prst="chevron">
              <a:avLst>
                <a:gd name="adj" fmla="val 47674"/>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0" flipH="0" flipV="0">
              <a:off x="5664667" y="4236056"/>
              <a:ext cx="298402" cy="241300"/>
            </a:xfrm>
            <a:prstGeom prst="chevron">
              <a:avLst>
                <a:gd name="adj" fmla="val 47674"/>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grpSp>
      <p:sp>
        <p:nvSpPr>
          <p:cNvPr id="23" name="星形: 四角 2"/>
          <p:cNvSpPr txBox="1"/>
          <p:nvPr/>
        </p:nvSpPr>
        <p:spPr>
          <a:xfrm rot="21429024" flipH="0" flipV="0">
            <a:off x="263334" y="347156"/>
            <a:ext cx="538650" cy="538650"/>
          </a:xfrm>
          <a:prstGeom prst="star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文本框 3"/>
          <p:cNvSpPr txBox="1"/>
          <p:nvPr/>
        </p:nvSpPr>
        <p:spPr>
          <a:xfrm rot="0" flipH="0" flipV="0">
            <a:off x="1289258" y="334738"/>
            <a:ext cx="721974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市场环境剧变迫使用户画像更新</a:t>
            </a:r>
            <a:endParaRPr kumimoji="1" lang="zh-CN" altLang="en-US"/>
          </a:p>
        </p:txBody>
      </p:sp>
      <p:sp>
        <p:nvSpPr>
          <p:cNvPr id="25" name="星形: 四角 1"/>
          <p:cNvSpPr txBox="1"/>
          <p:nvPr/>
        </p:nvSpPr>
        <p:spPr>
          <a:xfrm rot="780608" flipH="0" flipV="0">
            <a:off x="310514" y="118973"/>
            <a:ext cx="852170" cy="852170"/>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6" name="直接连接符 4"/>
          <p:cNvCxnSpPr/>
          <p:nvPr/>
        </p:nvCxnSpPr>
        <p:spPr>
          <a:xfrm rot="0" flipH="0" flipV="0">
            <a:off x="5256045" y="605773"/>
            <a:ext cx="5770464" cy="0"/>
          </a:xfrm>
          <a:prstGeom prst="line">
            <a:avLst/>
          </a:prstGeom>
          <a:noFill/>
          <a:ln w="12700" cap="sq">
            <a:gradFill>
              <a:gsLst>
                <a:gs pos="0">
                  <a:schemeClr val="accent1">
                    <a:lumMod val="20000"/>
                    <a:lumOff val="80000"/>
                    <a:alpha val="0"/>
                  </a:schemeClr>
                </a:gs>
                <a:gs pos="100000">
                  <a:schemeClr val="accent1"/>
                </a:gs>
              </a:gsLst>
              <a:lin ang="0" scaled="0"/>
            </a:gradFill>
            <a:prstDash val="solid"/>
            <a:miter/>
          </a:ln>
        </p:spPr>
      </p:cxnSp>
      <p:sp>
        <p:nvSpPr>
          <p:cNvPr id="27" name="星形: 四角 5"/>
          <p:cNvSpPr txBox="1"/>
          <p:nvPr/>
        </p:nvSpPr>
        <p:spPr>
          <a:xfrm rot="0" flipH="0" flipV="0">
            <a:off x="11227877" y="314751"/>
            <a:ext cx="582044" cy="582044"/>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矩形: 圆角 12"/>
          <p:cNvSpPr txBox="1"/>
          <p:nvPr/>
        </p:nvSpPr>
        <p:spPr>
          <a:xfrm rot="16200000" flipH="0" flipV="0">
            <a:off x="6218530" y="-3894568"/>
            <a:ext cx="8941" cy="9818182"/>
          </a:xfrm>
          <a:prstGeom prst="roundRect">
            <a:avLst/>
          </a:prstGeom>
          <a:solidFill>
            <a:schemeClr val="accent1">
              <a:alpha val="3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843883" y="1384808"/>
            <a:ext cx="5180109" cy="2541352"/>
          </a:xfrm>
          <a:prstGeom prst="roundRect">
            <a:avLst>
              <a:gd name="adj" fmla="val 6600"/>
            </a:avLst>
          </a:prstGeom>
          <a:solidFill>
            <a:schemeClr val="bg1"/>
          </a:solidFill>
          <a:ln w="12043" cap="sq">
            <a:gradFill>
              <a:gsLst>
                <a:gs pos="0">
                  <a:schemeClr val="accent1">
                    <a:lumMod val="40000"/>
                    <a:lumOff val="60000"/>
                  </a:schemeClr>
                </a:gs>
                <a:gs pos="100000">
                  <a:schemeClr val="accent1">
                    <a:lumMod val="75000"/>
                  </a:schemeClr>
                </a:gs>
              </a:gsLst>
              <a:lin ang="2700000" scaled="0"/>
            </a:gradFill>
            <a:miter/>
          </a:ln>
          <a:effectLst>
            <a:outerShdw dist="38100" blurRad="50800" dir="8100000" sx="100000" sy="100000" kx="0" ky="0" algn="tr" rotWithShape="0">
              <a:schemeClr val="accent1">
                <a:lumMod val="50000"/>
                <a:alpha val="20000"/>
              </a:schemeClr>
            </a:outerShdw>
          </a:effectLst>
        </p:spPr>
        <p:txBody>
          <a:bodyPr vert="horz" wrap="square" lIns="86713" tIns="43356" rIns="86713" bIns="43356" rtlCol="0" anchor="ctr"/>
          <a:lstStyle/>
          <a:p>
            <a:pPr algn="ctr">
              <a:lnSpc>
                <a:spcPct val="100000"/>
              </a:lnSpc>
            </a:pPr>
            <a:endParaRPr kumimoji="1" lang="zh-CN" altLang="en-US"/>
          </a:p>
        </p:txBody>
      </p:sp>
      <p:sp>
        <p:nvSpPr>
          <p:cNvPr id="4" name="标题 1"/>
          <p:cNvSpPr txBox="1"/>
          <p:nvPr/>
        </p:nvSpPr>
        <p:spPr>
          <a:xfrm rot="0" flipH="0" flipV="0">
            <a:off x="843883" y="1316405"/>
            <a:ext cx="5036094" cy="464038"/>
          </a:xfrm>
          <a:prstGeom prst="roundRect">
            <a:avLst>
              <a:gd name="adj" fmla="val 17704"/>
            </a:avLst>
          </a:prstGeom>
          <a:solidFill>
            <a:schemeClr val="accent1"/>
          </a:solidFill>
          <a:ln w="19050" cap="sq">
            <a:noFill/>
            <a:miter/>
          </a:ln>
          <a:effectLst/>
        </p:spPr>
        <p:txBody>
          <a:bodyPr vert="horz" wrap="square" lIns="86713" tIns="43356" rIns="86713" bIns="43356" rtlCol="0" anchor="ctr"/>
          <a:lstStyle/>
          <a:p>
            <a:pPr algn="ctr">
              <a:lnSpc>
                <a:spcPct val="100000"/>
              </a:lnSpc>
            </a:pPr>
            <a:endParaRPr kumimoji="1" lang="zh-CN" altLang="en-US"/>
          </a:p>
        </p:txBody>
      </p:sp>
      <p:sp>
        <p:nvSpPr>
          <p:cNvPr id="5" name="标题 1"/>
          <p:cNvSpPr txBox="1"/>
          <p:nvPr/>
        </p:nvSpPr>
        <p:spPr>
          <a:xfrm rot="0" flipH="0" flipV="0">
            <a:off x="952107" y="1853363"/>
            <a:ext cx="4927869" cy="1608130"/>
          </a:xfrm>
          <a:prstGeom prst="rect">
            <a:avLst/>
          </a:prstGeom>
          <a:noFill/>
          <a:ln>
            <a:noFill/>
          </a:ln>
          <a:effectLst/>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当企业从功能型产品转向服务生态（如智能硬件厂商转型订阅制），原有一次性购买用户不再适配新商业模式，需识别高LTV（生命周期价值）群体。</a:t>
            </a:r>
            <a:endParaRPr kumimoji="1" lang="zh-CN" altLang="en-US"/>
          </a:p>
        </p:txBody>
      </p:sp>
      <p:sp>
        <p:nvSpPr>
          <p:cNvPr id="6" name="标题 1"/>
          <p:cNvSpPr txBox="1"/>
          <p:nvPr/>
        </p:nvSpPr>
        <p:spPr>
          <a:xfrm rot="0" flipH="0" flipV="0">
            <a:off x="952105" y="1302047"/>
            <a:ext cx="4927871" cy="359309"/>
          </a:xfrm>
          <a:prstGeom prst="rect">
            <a:avLst/>
          </a:prstGeom>
          <a:noFill/>
          <a:ln>
            <a:noFill/>
          </a:ln>
        </p:spPr>
        <p:txBody>
          <a:bodyPr vert="horz" wrap="square" lIns="0" tIns="0" rIns="0" bIns="0" rtlCol="0" anchor="b"/>
          <a:lstStyle/>
          <a:p>
            <a:pPr algn="l">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产品迭代引发目标客群偏移</a:t>
            </a:r>
            <a:endParaRPr kumimoji="1" lang="zh-CN" altLang="en-US"/>
          </a:p>
        </p:txBody>
      </p:sp>
      <p:sp>
        <p:nvSpPr>
          <p:cNvPr id="7" name="标题 1"/>
          <p:cNvSpPr txBox="1"/>
          <p:nvPr/>
        </p:nvSpPr>
        <p:spPr>
          <a:xfrm rot="0" flipH="0" flipV="0">
            <a:off x="842517" y="4128008"/>
            <a:ext cx="5180109" cy="2541352"/>
          </a:xfrm>
          <a:prstGeom prst="roundRect">
            <a:avLst>
              <a:gd name="adj" fmla="val 6600"/>
            </a:avLst>
          </a:prstGeom>
          <a:solidFill>
            <a:schemeClr val="bg1"/>
          </a:solidFill>
          <a:ln w="12043" cap="sq">
            <a:gradFill>
              <a:gsLst>
                <a:gs pos="0">
                  <a:schemeClr val="accent1">
                    <a:lumMod val="40000"/>
                    <a:lumOff val="60000"/>
                  </a:schemeClr>
                </a:gs>
                <a:gs pos="100000">
                  <a:schemeClr val="accent1">
                    <a:lumMod val="75000"/>
                  </a:schemeClr>
                </a:gs>
              </a:gsLst>
              <a:lin ang="2700000" scaled="0"/>
            </a:gradFill>
            <a:miter/>
          </a:ln>
          <a:effectLst>
            <a:outerShdw dist="38100" blurRad="50800" dir="8100000" sx="100000" sy="100000" kx="0" ky="0" algn="tr" rotWithShape="0">
              <a:schemeClr val="accent1">
                <a:lumMod val="50000"/>
                <a:alpha val="20000"/>
              </a:schemeClr>
            </a:outerShdw>
          </a:effectLst>
        </p:spPr>
        <p:txBody>
          <a:bodyPr vert="horz" wrap="square" lIns="86713" tIns="43356" rIns="86713" bIns="43356" rtlCol="0" anchor="ctr"/>
          <a:lstStyle/>
          <a:p>
            <a:pPr algn="ctr">
              <a:lnSpc>
                <a:spcPct val="100000"/>
              </a:lnSpc>
            </a:pPr>
            <a:endParaRPr kumimoji="1" lang="zh-CN" altLang="en-US"/>
          </a:p>
        </p:txBody>
      </p:sp>
      <p:sp>
        <p:nvSpPr>
          <p:cNvPr id="8" name="标题 1"/>
          <p:cNvSpPr txBox="1"/>
          <p:nvPr/>
        </p:nvSpPr>
        <p:spPr>
          <a:xfrm rot="0" flipH="0" flipV="0">
            <a:off x="842517" y="4059605"/>
            <a:ext cx="5036094" cy="464038"/>
          </a:xfrm>
          <a:prstGeom prst="roundRect">
            <a:avLst>
              <a:gd name="adj" fmla="val 17704"/>
            </a:avLst>
          </a:prstGeom>
          <a:solidFill>
            <a:schemeClr val="accent1"/>
          </a:solidFill>
          <a:ln w="19050" cap="sq">
            <a:noFill/>
            <a:miter/>
          </a:ln>
          <a:effectLst/>
        </p:spPr>
        <p:txBody>
          <a:bodyPr vert="horz" wrap="square" lIns="86713" tIns="43356" rIns="86713" bIns="43356" rtlCol="0" anchor="ctr"/>
          <a:lstStyle/>
          <a:p>
            <a:pPr algn="ctr">
              <a:lnSpc>
                <a:spcPct val="100000"/>
              </a:lnSpc>
            </a:pPr>
            <a:endParaRPr kumimoji="1" lang="zh-CN" altLang="en-US"/>
          </a:p>
        </p:txBody>
      </p:sp>
      <p:sp>
        <p:nvSpPr>
          <p:cNvPr id="9" name="标题 1"/>
          <p:cNvSpPr txBox="1"/>
          <p:nvPr/>
        </p:nvSpPr>
        <p:spPr>
          <a:xfrm rot="0" flipH="0" flipV="0">
            <a:off x="950741" y="4596563"/>
            <a:ext cx="4927869" cy="1608130"/>
          </a:xfrm>
          <a:prstGeom prst="rect">
            <a:avLst/>
          </a:prstGeom>
          <a:noFill/>
          <a:ln>
            <a:noFill/>
          </a:ln>
          <a:effectLst/>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在预算紧缩环境下，广撒网式营销效率低下，重新定位能帮助团队集中资源服务最具商业潜力的用户子集，提升ROI与运营效率。</a:t>
            </a:r>
            <a:endParaRPr kumimoji="1" lang="zh-CN" altLang="en-US"/>
          </a:p>
        </p:txBody>
      </p:sp>
      <p:sp>
        <p:nvSpPr>
          <p:cNvPr id="10" name="标题 1"/>
          <p:cNvSpPr txBox="1"/>
          <p:nvPr/>
        </p:nvSpPr>
        <p:spPr>
          <a:xfrm rot="0" flipH="0" flipV="0">
            <a:off x="950739" y="4045247"/>
            <a:ext cx="4927871" cy="359309"/>
          </a:xfrm>
          <a:prstGeom prst="rect">
            <a:avLst/>
          </a:prstGeom>
          <a:noFill/>
          <a:ln>
            <a:noFill/>
          </a:ln>
        </p:spPr>
        <p:txBody>
          <a:bodyPr vert="horz" wrap="square" lIns="0" tIns="0" rIns="0" bIns="0" rtlCol="0" anchor="b"/>
          <a:lstStyle/>
          <a:p>
            <a:pPr algn="l">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组织资源有限性要求精准聚焦</a:t>
            </a:r>
            <a:endParaRPr kumimoji="1" lang="zh-CN" altLang="en-US"/>
          </a:p>
        </p:txBody>
      </p:sp>
      <p:sp>
        <p:nvSpPr>
          <p:cNvPr id="11" name="标题 1"/>
          <p:cNvSpPr txBox="1"/>
          <p:nvPr/>
        </p:nvSpPr>
        <p:spPr>
          <a:xfrm rot="0" flipH="0" flipV="0">
            <a:off x="6172475" y="1384808"/>
            <a:ext cx="5180109" cy="2541352"/>
          </a:xfrm>
          <a:prstGeom prst="roundRect">
            <a:avLst>
              <a:gd name="adj" fmla="val 6600"/>
            </a:avLst>
          </a:prstGeom>
          <a:solidFill>
            <a:schemeClr val="bg1"/>
          </a:solidFill>
          <a:ln w="12043" cap="sq">
            <a:gradFill>
              <a:gsLst>
                <a:gs pos="0">
                  <a:schemeClr val="accent1">
                    <a:lumMod val="40000"/>
                    <a:lumOff val="60000"/>
                  </a:schemeClr>
                </a:gs>
                <a:gs pos="100000">
                  <a:schemeClr val="accent1">
                    <a:lumMod val="75000"/>
                  </a:schemeClr>
                </a:gs>
              </a:gsLst>
              <a:lin ang="2700000" scaled="0"/>
            </a:gradFill>
            <a:miter/>
          </a:ln>
          <a:effectLst>
            <a:outerShdw dist="38100" blurRad="50800" dir="8100000" sx="100000" sy="100000" kx="0" ky="0" algn="tr" rotWithShape="0">
              <a:schemeClr val="accent1">
                <a:lumMod val="50000"/>
                <a:alpha val="20000"/>
              </a:schemeClr>
            </a:outerShdw>
          </a:effectLst>
        </p:spPr>
        <p:txBody>
          <a:bodyPr vert="horz" wrap="square" lIns="86713" tIns="43356" rIns="86713" bIns="43356" rtlCol="0" anchor="ctr"/>
          <a:lstStyle/>
          <a:p>
            <a:pPr algn="ctr">
              <a:lnSpc>
                <a:spcPct val="100000"/>
              </a:lnSpc>
            </a:pPr>
            <a:endParaRPr kumimoji="1" lang="zh-CN" altLang="en-US"/>
          </a:p>
        </p:txBody>
      </p:sp>
      <p:sp>
        <p:nvSpPr>
          <p:cNvPr id="12" name="标题 1"/>
          <p:cNvSpPr txBox="1"/>
          <p:nvPr/>
        </p:nvSpPr>
        <p:spPr>
          <a:xfrm rot="0" flipH="0" flipV="0">
            <a:off x="6172475" y="1316405"/>
            <a:ext cx="5036094" cy="464038"/>
          </a:xfrm>
          <a:prstGeom prst="roundRect">
            <a:avLst>
              <a:gd name="adj" fmla="val 17704"/>
            </a:avLst>
          </a:prstGeom>
          <a:solidFill>
            <a:schemeClr val="accent1"/>
          </a:solidFill>
          <a:ln w="19050" cap="sq">
            <a:noFill/>
            <a:miter/>
          </a:ln>
          <a:effectLst/>
        </p:spPr>
        <p:txBody>
          <a:bodyPr vert="horz" wrap="square" lIns="86713" tIns="43356" rIns="86713" bIns="43356" rtlCol="0" anchor="ctr"/>
          <a:lstStyle/>
          <a:p>
            <a:pPr algn="ctr">
              <a:lnSpc>
                <a:spcPct val="100000"/>
              </a:lnSpc>
            </a:pPr>
            <a:endParaRPr kumimoji="1" lang="zh-CN" altLang="en-US"/>
          </a:p>
        </p:txBody>
      </p:sp>
      <p:sp>
        <p:nvSpPr>
          <p:cNvPr id="13" name="标题 1"/>
          <p:cNvSpPr txBox="1"/>
          <p:nvPr/>
        </p:nvSpPr>
        <p:spPr>
          <a:xfrm rot="0" flipH="0" flipV="0">
            <a:off x="6280699" y="1853363"/>
            <a:ext cx="4927869" cy="1608130"/>
          </a:xfrm>
          <a:prstGeom prst="rect">
            <a:avLst/>
          </a:prstGeom>
          <a:noFill/>
          <a:ln>
            <a:noFill/>
          </a:ln>
          <a:effectLst/>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若获客成本持续攀升但转化率停滞，往往说明当前目标用户与产品核心价值不匹配，需通过行为数据分析回溯真实高契合度人群特征。</a:t>
            </a:r>
            <a:endParaRPr kumimoji="1" lang="zh-CN" altLang="en-US"/>
          </a:p>
        </p:txBody>
      </p:sp>
      <p:sp>
        <p:nvSpPr>
          <p:cNvPr id="14" name="标题 1"/>
          <p:cNvSpPr txBox="1"/>
          <p:nvPr/>
        </p:nvSpPr>
        <p:spPr>
          <a:xfrm rot="0" flipH="0" flipV="0">
            <a:off x="6280697" y="1302047"/>
            <a:ext cx="4927871" cy="359309"/>
          </a:xfrm>
          <a:prstGeom prst="rect">
            <a:avLst/>
          </a:prstGeom>
          <a:noFill/>
          <a:ln>
            <a:noFill/>
          </a:ln>
        </p:spPr>
        <p:txBody>
          <a:bodyPr vert="horz" wrap="square" lIns="0" tIns="0" rIns="0" bIns="0" rtlCol="0" anchor="b"/>
          <a:lstStyle/>
          <a:p>
            <a:pPr algn="l">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增长瓶颈暴露定位偏差</a:t>
            </a:r>
            <a:endParaRPr kumimoji="1" lang="zh-CN" altLang="en-US"/>
          </a:p>
        </p:txBody>
      </p:sp>
      <p:sp>
        <p:nvSpPr>
          <p:cNvPr id="15" name="标题 1"/>
          <p:cNvSpPr txBox="1"/>
          <p:nvPr/>
        </p:nvSpPr>
        <p:spPr>
          <a:xfrm rot="0" flipH="0" flipV="0">
            <a:off x="6171109" y="4128008"/>
            <a:ext cx="5180109" cy="2541352"/>
          </a:xfrm>
          <a:prstGeom prst="roundRect">
            <a:avLst>
              <a:gd name="adj" fmla="val 6600"/>
            </a:avLst>
          </a:prstGeom>
          <a:solidFill>
            <a:schemeClr val="bg1"/>
          </a:solidFill>
          <a:ln w="12043" cap="sq">
            <a:gradFill>
              <a:gsLst>
                <a:gs pos="0">
                  <a:schemeClr val="accent1">
                    <a:lumMod val="40000"/>
                    <a:lumOff val="60000"/>
                  </a:schemeClr>
                </a:gs>
                <a:gs pos="100000">
                  <a:schemeClr val="accent1">
                    <a:lumMod val="75000"/>
                  </a:schemeClr>
                </a:gs>
              </a:gsLst>
              <a:lin ang="2700000" scaled="0"/>
            </a:gradFill>
            <a:miter/>
          </a:ln>
          <a:effectLst>
            <a:outerShdw dist="38100" blurRad="50800" dir="8100000" sx="100000" sy="100000" kx="0" ky="0" algn="tr" rotWithShape="0">
              <a:schemeClr val="accent1">
                <a:lumMod val="50000"/>
                <a:alpha val="20000"/>
              </a:schemeClr>
            </a:outerShdw>
          </a:effectLst>
        </p:spPr>
        <p:txBody>
          <a:bodyPr vert="horz" wrap="square" lIns="86713" tIns="43356" rIns="86713" bIns="43356" rtlCol="0" anchor="ctr"/>
          <a:lstStyle/>
          <a:p>
            <a:pPr algn="ctr">
              <a:lnSpc>
                <a:spcPct val="100000"/>
              </a:lnSpc>
            </a:pPr>
            <a:endParaRPr kumimoji="1" lang="zh-CN" altLang="en-US"/>
          </a:p>
        </p:txBody>
      </p:sp>
      <p:sp>
        <p:nvSpPr>
          <p:cNvPr id="16" name="标题 1"/>
          <p:cNvSpPr txBox="1"/>
          <p:nvPr/>
        </p:nvSpPr>
        <p:spPr>
          <a:xfrm rot="0" flipH="0" flipV="0">
            <a:off x="6171109" y="4059605"/>
            <a:ext cx="5036094" cy="464038"/>
          </a:xfrm>
          <a:prstGeom prst="roundRect">
            <a:avLst>
              <a:gd name="adj" fmla="val 17704"/>
            </a:avLst>
          </a:prstGeom>
          <a:solidFill>
            <a:schemeClr val="accent1"/>
          </a:solidFill>
          <a:ln w="19050" cap="sq">
            <a:noFill/>
            <a:miter/>
          </a:ln>
          <a:effectLst/>
        </p:spPr>
        <p:txBody>
          <a:bodyPr vert="horz" wrap="square" lIns="86713" tIns="43356" rIns="86713" bIns="43356" rtlCol="0" anchor="ctr"/>
          <a:lstStyle/>
          <a:p>
            <a:pPr algn="ctr">
              <a:lnSpc>
                <a:spcPct val="100000"/>
              </a:lnSpc>
            </a:pPr>
            <a:endParaRPr kumimoji="1" lang="zh-CN" altLang="en-US"/>
          </a:p>
        </p:txBody>
      </p:sp>
      <p:sp>
        <p:nvSpPr>
          <p:cNvPr id="17" name="标题 1"/>
          <p:cNvSpPr txBox="1"/>
          <p:nvPr/>
        </p:nvSpPr>
        <p:spPr>
          <a:xfrm rot="0" flipH="0" flipV="0">
            <a:off x="6279333" y="4596563"/>
            <a:ext cx="4927869" cy="1608130"/>
          </a:xfrm>
          <a:prstGeom prst="rect">
            <a:avLst/>
          </a:prstGeom>
          <a:noFill/>
          <a:ln>
            <a:noFill/>
          </a:ln>
          <a:effectLst/>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消费者日益关注企业社会责任表现，品牌需主动筛选与自身可持续理念一致的用户群体，建立情感共鸣而非仅依赖功能卖点。</a:t>
            </a:r>
            <a:endParaRPr kumimoji="1" lang="zh-CN" altLang="en-US"/>
          </a:p>
        </p:txBody>
      </p:sp>
      <p:sp>
        <p:nvSpPr>
          <p:cNvPr id="18" name="标题 1"/>
          <p:cNvSpPr txBox="1"/>
          <p:nvPr/>
        </p:nvSpPr>
        <p:spPr>
          <a:xfrm rot="0" flipH="0" flipV="0">
            <a:off x="6279331" y="4045247"/>
            <a:ext cx="4927871" cy="359309"/>
          </a:xfrm>
          <a:prstGeom prst="rect">
            <a:avLst/>
          </a:prstGeom>
          <a:noFill/>
          <a:ln>
            <a:noFill/>
          </a:ln>
        </p:spPr>
        <p:txBody>
          <a:bodyPr vert="horz" wrap="square" lIns="0" tIns="0" rIns="0" bIns="0" rtlCol="0" anchor="b"/>
          <a:lstStyle/>
          <a:p>
            <a:pPr algn="l">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ESG与品牌价值观驱动用户筛选</a:t>
            </a:r>
            <a:endParaRPr kumimoji="1" lang="zh-CN" altLang="en-US"/>
          </a:p>
        </p:txBody>
      </p:sp>
      <p:sp>
        <p:nvSpPr>
          <p:cNvPr id="19" name="星形: 四角 2"/>
          <p:cNvSpPr txBox="1"/>
          <p:nvPr/>
        </p:nvSpPr>
        <p:spPr>
          <a:xfrm rot="21429024" flipH="0" flipV="0">
            <a:off x="263334" y="347156"/>
            <a:ext cx="538650" cy="538650"/>
          </a:xfrm>
          <a:prstGeom prst="star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文本框 3"/>
          <p:cNvSpPr txBox="1"/>
          <p:nvPr/>
        </p:nvSpPr>
        <p:spPr>
          <a:xfrm rot="0" flipH="0" flipV="0">
            <a:off x="1289258" y="334738"/>
            <a:ext cx="721974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内部业务战略调整倒逼用户聚焦</a:t>
            </a:r>
            <a:endParaRPr kumimoji="1" lang="zh-CN" altLang="en-US"/>
          </a:p>
        </p:txBody>
      </p:sp>
      <p:sp>
        <p:nvSpPr>
          <p:cNvPr id="21" name="星形: 四角 1"/>
          <p:cNvSpPr txBox="1"/>
          <p:nvPr/>
        </p:nvSpPr>
        <p:spPr>
          <a:xfrm rot="780608" flipH="0" flipV="0">
            <a:off x="310514" y="118973"/>
            <a:ext cx="852170" cy="852170"/>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2" name="直接连接符 4"/>
          <p:cNvCxnSpPr/>
          <p:nvPr/>
        </p:nvCxnSpPr>
        <p:spPr>
          <a:xfrm rot="0" flipH="0" flipV="0">
            <a:off x="5256045" y="605773"/>
            <a:ext cx="5770464" cy="0"/>
          </a:xfrm>
          <a:prstGeom prst="line">
            <a:avLst/>
          </a:prstGeom>
          <a:noFill/>
          <a:ln w="12700" cap="sq">
            <a:gradFill>
              <a:gsLst>
                <a:gs pos="0">
                  <a:schemeClr val="accent1">
                    <a:lumMod val="20000"/>
                    <a:lumOff val="80000"/>
                    <a:alpha val="0"/>
                  </a:schemeClr>
                </a:gs>
                <a:gs pos="100000">
                  <a:schemeClr val="accent1"/>
                </a:gs>
              </a:gsLst>
              <a:lin ang="0" scaled="0"/>
            </a:gradFill>
            <a:prstDash val="solid"/>
            <a:miter/>
          </a:ln>
        </p:spPr>
      </p:cxnSp>
      <p:sp>
        <p:nvSpPr>
          <p:cNvPr id="23" name="星形: 四角 5"/>
          <p:cNvSpPr txBox="1"/>
          <p:nvPr/>
        </p:nvSpPr>
        <p:spPr>
          <a:xfrm rot="0" flipH="0" flipV="0">
            <a:off x="11227877" y="314751"/>
            <a:ext cx="582044" cy="582044"/>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矩形: 圆角 12"/>
          <p:cNvSpPr txBox="1"/>
          <p:nvPr/>
        </p:nvSpPr>
        <p:spPr>
          <a:xfrm rot="16200000" flipH="0" flipV="0">
            <a:off x="6218530" y="-3894568"/>
            <a:ext cx="8941" cy="9818182"/>
          </a:xfrm>
          <a:prstGeom prst="roundRect">
            <a:avLst/>
          </a:prstGeom>
          <a:solidFill>
            <a:schemeClr val="accent1">
              <a:alpha val="3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02</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识别新用户画像的关键方法</a:t>
            </a:r>
            <a:endParaRPr kumimoji="1" lang="zh-CN" altLang="en-US"/>
          </a:p>
        </p:txBody>
      </p:sp>
    </p:spTree>
  </p:cSl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5155712" y="2581692"/>
            <a:ext cx="1884693" cy="1884694"/>
          </a:xfrm>
          <a:prstGeom prst="flowChartConnector">
            <a:avLst/>
          </a:prstGeom>
          <a:solidFill>
            <a:schemeClr val="accent1"/>
          </a:solidFill>
          <a:ln w="12700" cap="sq">
            <a:noFill/>
            <a:miter/>
          </a:ln>
          <a:effectLst>
            <a:outerShdw dist="0" blurRad="190500" dir="0" sx="100000" sy="100000" kx="0" ky="0" algn="ctr" rotWithShape="0">
              <a:schemeClr val="tx1">
                <a:lumMod val="85000"/>
                <a:lumOff val="15000"/>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563146" flipH="0" flipV="0">
            <a:off x="4566995" y="3169553"/>
            <a:ext cx="1309040" cy="1309040"/>
          </a:xfrm>
          <a:custGeom>
            <a:avLst/>
            <a:gdLst>
              <a:gd name="connsiteX0" fmla="*/ 1309040 w 1309040"/>
              <a:gd name="connsiteY0" fmla="*/ 1309040 h 1309040"/>
              <a:gd name="connsiteX1" fmla="*/ 0 w 1309040"/>
              <a:gd name="connsiteY1" fmla="*/ 0 h 1309040"/>
              <a:gd name="connsiteX2" fmla="*/ 0 w 2618080"/>
              <a:gd name="connsiteY2" fmla="*/ 0 h 1309040"/>
              <a:gd name="connsiteX3" fmla="*/ 0 w 2618080"/>
              <a:gd name="connsiteY3" fmla="*/ 1309040 h 2618080"/>
              <a:gd name="connsiteX4" fmla="*/ 1400480 w 2618080"/>
              <a:gd name="connsiteY4" fmla="*/ 91440 h 2618080"/>
            </a:gdLst>
            <a:rect l="l" t="t" r="r" b="b"/>
            <a:pathLst>
              <a:path w="1309040" h="1309040">
                <a:moveTo>
                  <a:pt x="1309040" y="1309040"/>
                </a:moveTo>
                <a:cubicBezTo>
                  <a:pt x="586077" y="1309040"/>
                  <a:pt x="0" y="722963"/>
                  <a:pt x="0" y="0"/>
                </a:cubicBezTo>
              </a:path>
            </a:pathLst>
          </a:custGeom>
          <a:noFill/>
          <a:ln w="12700" cap="sq">
            <a:solidFill>
              <a:schemeClr val="accent1"/>
            </a:solidFill>
            <a:miter/>
          </a:ln>
          <a:effectLst>
            <a:outerShdw dist="0" blurRad="190500" dir="0" sx="100000" sy="100000" kx="0" ky="0" algn="ctr" rotWithShape="0">
              <a:schemeClr val="tx1">
                <a:lumMod val="85000"/>
                <a:lumOff val="15000"/>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563146" flipH="0" flipV="0">
            <a:off x="6317948" y="2568443"/>
            <a:ext cx="1309040" cy="1309040"/>
          </a:xfrm>
          <a:custGeom>
            <a:avLst/>
            <a:gdLst>
              <a:gd name="connsiteX0" fmla="*/ 0 w 1309040"/>
              <a:gd name="connsiteY0" fmla="*/ 0 h 1309040"/>
              <a:gd name="connsiteX1" fmla="*/ 1309040 w 1309040"/>
              <a:gd name="connsiteY1" fmla="*/ 1309040 h 1309040"/>
              <a:gd name="connsiteX2" fmla="*/ 0 w 1309040"/>
              <a:gd name="connsiteY2" fmla="*/ 2618080 h 2618080"/>
              <a:gd name="connsiteX3" fmla="*/ 0 w 2618080"/>
              <a:gd name="connsiteY3" fmla="*/ 1309040 h 2618080"/>
              <a:gd name="connsiteX4" fmla="*/ 1400480 w 2618080"/>
              <a:gd name="connsiteY4" fmla="*/ 91440 h 2618080"/>
            </a:gdLst>
            <a:rect l="l" t="t" r="r" b="b"/>
            <a:pathLst>
              <a:path w="1309040" h="1309040">
                <a:moveTo>
                  <a:pt x="0" y="0"/>
                </a:moveTo>
                <a:cubicBezTo>
                  <a:pt x="722963" y="0"/>
                  <a:pt x="1309040" y="586077"/>
                  <a:pt x="1309040" y="1309040"/>
                </a:cubicBezTo>
              </a:path>
            </a:pathLst>
          </a:custGeom>
          <a:noFill/>
          <a:ln w="12700" cap="sq">
            <a:solidFill>
              <a:schemeClr val="accent2"/>
            </a:solidFill>
            <a:miter/>
          </a:ln>
          <a:effectLst>
            <a:outerShdw dist="0" blurRad="190500" dir="0" sx="100000" sy="100000" kx="0" ky="0" algn="ctr" rotWithShape="0">
              <a:schemeClr val="tx1">
                <a:lumMod val="85000"/>
                <a:lumOff val="15000"/>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1563146" flipH="0" flipV="0">
            <a:off x="7211640" y="4094999"/>
            <a:ext cx="88271" cy="88271"/>
          </a:xfrm>
          <a:prstGeom prst="flowChartConnector">
            <a:avLst/>
          </a:prstGeom>
          <a:noFill/>
          <a:ln w="12700" cap="sq">
            <a:solidFill>
              <a:schemeClr val="accent2"/>
            </a:solidFill>
            <a:miter/>
          </a:ln>
          <a:effectLst>
            <a:outerShdw dist="0" blurRad="190500" dir="0" sx="100000" sy="100000" kx="0" ky="0" algn="ctr" rotWithShape="0">
              <a:schemeClr val="tx1">
                <a:lumMod val="85000"/>
                <a:lumOff val="15000"/>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1563146" flipH="0" flipV="0">
            <a:off x="4894601" y="2868090"/>
            <a:ext cx="88271" cy="88271"/>
          </a:xfrm>
          <a:prstGeom prst="flowChartConnector">
            <a:avLst/>
          </a:prstGeom>
          <a:noFill/>
          <a:ln w="12700" cap="sq">
            <a:solidFill>
              <a:schemeClr val="accent1"/>
            </a:solidFill>
            <a:miter/>
          </a:ln>
          <a:effectLst>
            <a:outerShdw dist="0" blurRad="190500" dir="0" sx="100000" sy="100000" kx="0" ky="0" algn="ctr" rotWithShape="0">
              <a:schemeClr val="tx1">
                <a:lumMod val="85000"/>
                <a:lumOff val="15000"/>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4263560" y="1676841"/>
            <a:ext cx="3694396" cy="3694397"/>
          </a:xfrm>
          <a:prstGeom prst="flowChartConnector">
            <a:avLst/>
          </a:prstGeom>
          <a:noFill/>
          <a:ln w="12700" cap="sq">
            <a:gradFill>
              <a:gsLst>
                <a:gs pos="0">
                  <a:schemeClr val="accent1"/>
                </a:gs>
                <a:gs pos="100000">
                  <a:schemeClr val="accent2"/>
                </a:gs>
              </a:gsLst>
              <a:lin ang="0" scaled="0"/>
            </a:gradFill>
            <a:miter/>
          </a:ln>
          <a:effectLst>
            <a:outerShdw dist="0" blurRad="190500" dir="0" sx="100000" sy="100000" kx="0" ky="0" algn="ctr" rotWithShape="0">
              <a:schemeClr val="tx1">
                <a:lumMod val="85000"/>
                <a:lumOff val="15000"/>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5747691" y="3144508"/>
            <a:ext cx="700734" cy="759063"/>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cap="flat">
            <a:noFill/>
            <a:miter/>
          </a:ln>
          <a:effectLst>
            <a:outerShdw dist="0" blurRad="63500" dir="0" sx="102000" sy="102000" kx="0" ky="0" algn="ctr" rotWithShape="0">
              <a:schemeClr val="accent2">
                <a:lumMod val="20000"/>
                <a:lumOff val="80000"/>
                <a:alpha val="26000"/>
              </a:schemeClr>
            </a:outerShdw>
          </a:effectLst>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rot="0" flipH="0" flipV="0">
            <a:off x="568564" y="2152650"/>
            <a:ext cx="3546690" cy="1491544"/>
          </a:xfrm>
          <a:prstGeom prst="rect">
            <a:avLst/>
          </a:prstGeom>
          <a:noFill/>
          <a:ln>
            <a:noFill/>
          </a:ln>
        </p:spPr>
        <p:txBody>
          <a:bodyPr vert="horz" wrap="square" lIns="91440" tIns="45720" rIns="91440" bIns="45720" rtlCol="0" anchor="t"/>
          <a:lstStyle/>
          <a:p>
            <a:pPr algn="r">
              <a:lnSpc>
                <a:spcPct val="150000"/>
              </a:lnSpc>
            </a:pPr>
            <a:r>
              <a:rPr kumimoji="1" lang="en-US" altLang="zh-CN" sz="1400">
                <a:ln w="12700">
                  <a:noFill/>
                </a:ln>
                <a:solidFill>
                  <a:srgbClr val="262626">
                    <a:alpha val="100000"/>
                  </a:srgbClr>
                </a:solidFill>
                <a:latin typeface="Source Han Sans"/>
                <a:ea typeface="Source Han Sans"/>
                <a:cs typeface="Source Han Sans"/>
              </a:rPr>
              <a:t>整合网站访问、APP使用、CRM记录等第一方数据，识别用户的基本属性、兴趣偏好和互动路径，为初步画像提供真实可靠的数据支撑。</a:t>
            </a:r>
            <a:endParaRPr kumimoji="1" lang="zh-CN" altLang="en-US"/>
          </a:p>
        </p:txBody>
      </p:sp>
      <p:sp>
        <p:nvSpPr>
          <p:cNvPr id="11" name="标题 1"/>
          <p:cNvSpPr txBox="1"/>
          <p:nvPr/>
        </p:nvSpPr>
        <p:spPr>
          <a:xfrm rot="0" flipH="0" flipV="0">
            <a:off x="575704" y="1447800"/>
            <a:ext cx="3539550" cy="736903"/>
          </a:xfrm>
          <a:prstGeom prst="rect">
            <a:avLst/>
          </a:prstGeom>
          <a:noFill/>
          <a:ln>
            <a:noFill/>
          </a:ln>
        </p:spPr>
        <p:txBody>
          <a:bodyPr vert="horz" wrap="square" lIns="91440" tIns="45720" rIns="91440" bIns="45720" rtlCol="0" anchor="b"/>
          <a:lstStyle/>
          <a:p>
            <a:pPr algn="r">
              <a:lnSpc>
                <a:spcPct val="110000"/>
              </a:lnSpc>
            </a:pPr>
            <a:r>
              <a:rPr kumimoji="1" lang="en-US" altLang="zh-CN" sz="1600">
                <a:ln w="12700">
                  <a:noFill/>
                </a:ln>
                <a:solidFill>
                  <a:srgbClr val="063CE8">
                    <a:alpha val="100000"/>
                  </a:srgbClr>
                </a:solidFill>
                <a:latin typeface="Source Han Sans CN Bold"/>
                <a:ea typeface="Source Han Sans CN Bold"/>
                <a:cs typeface="Source Han Sans CN Bold"/>
              </a:rPr>
              <a:t>利用第一方数据构建基础画像</a:t>
            </a:r>
            <a:endParaRPr kumimoji="1" lang="zh-CN" altLang="en-US"/>
          </a:p>
        </p:txBody>
      </p:sp>
      <p:sp>
        <p:nvSpPr>
          <p:cNvPr id="12" name="标题 1"/>
          <p:cNvSpPr txBox="1"/>
          <p:nvPr/>
        </p:nvSpPr>
        <p:spPr>
          <a:xfrm rot="0" flipH="0" flipV="0">
            <a:off x="8170223" y="2152650"/>
            <a:ext cx="3411991" cy="1491544"/>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通过归因模型追踪用户从认知到转化的全过程，识别高价值触点与流失节点，精准定位影响决策的核心行为特征。</a:t>
            </a:r>
            <a:endParaRPr kumimoji="1" lang="zh-CN" altLang="en-US"/>
          </a:p>
        </p:txBody>
      </p:sp>
      <p:sp>
        <p:nvSpPr>
          <p:cNvPr id="13" name="标题 1"/>
          <p:cNvSpPr txBox="1"/>
          <p:nvPr/>
        </p:nvSpPr>
        <p:spPr>
          <a:xfrm rot="0" flipH="0" flipV="0">
            <a:off x="8170223" y="1447800"/>
            <a:ext cx="3413853" cy="736903"/>
          </a:xfrm>
          <a:prstGeom prst="rect">
            <a:avLst/>
          </a:prstGeom>
          <a:noFill/>
          <a:ln>
            <a:noFill/>
          </a:ln>
        </p:spPr>
        <p:txBody>
          <a:bodyPr vert="horz" wrap="square" lIns="91440" tIns="45720" rIns="91440" bIns="45720" rtlCol="0" anchor="b"/>
          <a:lstStyle/>
          <a:p>
            <a:pPr algn="l">
              <a:lnSpc>
                <a:spcPct val="110000"/>
              </a:lnSpc>
            </a:pPr>
            <a:r>
              <a:rPr kumimoji="1" lang="en-US" altLang="zh-CN" sz="1600">
                <a:ln w="12700">
                  <a:noFill/>
                </a:ln>
                <a:solidFill>
                  <a:srgbClr val="C6AB6A">
                    <a:alpha val="100000"/>
                  </a:srgbClr>
                </a:solidFill>
                <a:latin typeface="Source Han Sans CN Bold"/>
                <a:ea typeface="Source Han Sans CN Bold"/>
                <a:cs typeface="Source Han Sans CN Bold"/>
              </a:rPr>
              <a:t>分析用户旅程中的关键触点</a:t>
            </a:r>
            <a:endParaRPr kumimoji="1" lang="zh-CN" altLang="en-US"/>
          </a:p>
        </p:txBody>
      </p:sp>
      <p:sp>
        <p:nvSpPr>
          <p:cNvPr id="14" name="标题 1"/>
          <p:cNvSpPr txBox="1"/>
          <p:nvPr/>
        </p:nvSpPr>
        <p:spPr>
          <a:xfrm rot="0" flipH="0" flipV="0">
            <a:off x="4277671" y="1992490"/>
            <a:ext cx="586598" cy="586598"/>
          </a:xfrm>
          <a:prstGeom prst="flowChartConnector">
            <a:avLst/>
          </a:prstGeom>
          <a:solidFill>
            <a:schemeClr val="accent1"/>
          </a:solidFill>
          <a:ln w="12700" cap="sq">
            <a:noFill/>
            <a:miter/>
          </a:ln>
          <a:effectLst>
            <a:outerShdw dist="0" blurRad="190500" dir="0" sx="100000" sy="100000" kx="0" ky="0" algn="ctr" rotWithShape="0">
              <a:schemeClr val="accent1">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7378904" y="1992490"/>
            <a:ext cx="586598" cy="586598"/>
          </a:xfrm>
          <a:prstGeom prst="flowChartConnector">
            <a:avLst/>
          </a:prstGeom>
          <a:solidFill>
            <a:schemeClr val="accent2"/>
          </a:solidFill>
          <a:ln w="12700" cap="sq">
            <a:noFill/>
            <a:miter/>
          </a:ln>
          <a:effectLst>
            <a:outerShdw dist="0" blurRad="190500" dir="0" sx="100000" sy="100000" kx="0" ky="0" algn="ctr" rotWithShape="0">
              <a:schemeClr val="accent2">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4163449" y="2085734"/>
            <a:ext cx="815043" cy="400110"/>
          </a:xfrm>
          <a:prstGeom prst="rect">
            <a:avLst/>
          </a:prstGeom>
          <a:noFill/>
          <a:ln>
            <a:noFill/>
          </a:ln>
        </p:spPr>
        <p:txBody>
          <a:bodyPr vert="horz" wrap="square" lIns="91440" tIns="45720" rIns="91440" bIns="45720" rtlCol="0" anchor="t"/>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01</a:t>
            </a:r>
            <a:endParaRPr kumimoji="1" lang="zh-CN" altLang="en-US"/>
          </a:p>
        </p:txBody>
      </p:sp>
      <p:sp>
        <p:nvSpPr>
          <p:cNvPr id="17" name="标题 1"/>
          <p:cNvSpPr txBox="1"/>
          <p:nvPr/>
        </p:nvSpPr>
        <p:spPr>
          <a:xfrm rot="0" flipH="0" flipV="0">
            <a:off x="7264682" y="2085734"/>
            <a:ext cx="815043" cy="400110"/>
          </a:xfrm>
          <a:prstGeom prst="rect">
            <a:avLst/>
          </a:prstGeom>
          <a:noFill/>
          <a:ln>
            <a:noFill/>
          </a:ln>
        </p:spPr>
        <p:txBody>
          <a:bodyPr vert="horz" wrap="square" lIns="91440" tIns="45720" rIns="91440" bIns="45720" rtlCol="0" anchor="t"/>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02</a:t>
            </a:r>
            <a:endParaRPr kumimoji="1" lang="zh-CN" altLang="en-US"/>
          </a:p>
        </p:txBody>
      </p:sp>
      <p:sp>
        <p:nvSpPr>
          <p:cNvPr id="18" name="标题 1"/>
          <p:cNvSpPr txBox="1"/>
          <p:nvPr/>
        </p:nvSpPr>
        <p:spPr>
          <a:xfrm rot="0" flipH="0" flipV="0">
            <a:off x="568564" y="4463344"/>
            <a:ext cx="3546690" cy="1491544"/>
          </a:xfrm>
          <a:prstGeom prst="rect">
            <a:avLst/>
          </a:prstGeom>
          <a:noFill/>
          <a:ln>
            <a:noFill/>
          </a:ln>
        </p:spPr>
        <p:txBody>
          <a:bodyPr vert="horz" wrap="square" lIns="91440" tIns="45720" rIns="91440" bIns="45720" rtlCol="0" anchor="t"/>
          <a:lstStyle/>
          <a:p>
            <a:pPr algn="r">
              <a:lnSpc>
                <a:spcPct val="150000"/>
              </a:lnSpc>
            </a:pPr>
            <a:r>
              <a:rPr kumimoji="1" lang="en-US" altLang="zh-CN" sz="1400">
                <a:ln w="12700">
                  <a:noFill/>
                </a:ln>
                <a:solidFill>
                  <a:srgbClr val="262626">
                    <a:alpha val="100000"/>
                  </a:srgbClr>
                </a:solidFill>
                <a:latin typeface="Source Han Sans"/>
                <a:ea typeface="Source Han Sans"/>
                <a:cs typeface="Source Han Sans"/>
              </a:rPr>
              <a:t>借助K- means或RFM模型对用户进行聚类，自动发现具有相似行为模式的子群体，避免主观臆断导致的画像偏差。</a:t>
            </a:r>
            <a:endParaRPr kumimoji="1" lang="zh-CN" altLang="en-US"/>
          </a:p>
        </p:txBody>
      </p:sp>
      <p:sp>
        <p:nvSpPr>
          <p:cNvPr id="19" name="标题 1"/>
          <p:cNvSpPr txBox="1"/>
          <p:nvPr/>
        </p:nvSpPr>
        <p:spPr>
          <a:xfrm rot="0" flipH="0" flipV="0">
            <a:off x="575704" y="3701344"/>
            <a:ext cx="3539550" cy="736903"/>
          </a:xfrm>
          <a:prstGeom prst="rect">
            <a:avLst/>
          </a:prstGeom>
          <a:noFill/>
          <a:ln>
            <a:noFill/>
          </a:ln>
        </p:spPr>
        <p:txBody>
          <a:bodyPr vert="horz" wrap="square" lIns="91440" tIns="45720" rIns="91440" bIns="45720" rtlCol="0" anchor="b"/>
          <a:lstStyle/>
          <a:p>
            <a:pPr algn="r">
              <a:lnSpc>
                <a:spcPct val="110000"/>
              </a:lnSpc>
            </a:pPr>
            <a:r>
              <a:rPr kumimoji="1" lang="en-US" altLang="zh-CN" sz="1600">
                <a:ln w="12700">
                  <a:noFill/>
                </a:ln>
                <a:solidFill>
                  <a:srgbClr val="063CE8">
                    <a:alpha val="100000"/>
                  </a:srgbClr>
                </a:solidFill>
                <a:latin typeface="Source Han Sans CN Bold"/>
                <a:ea typeface="Source Han Sans CN Bold"/>
                <a:cs typeface="Source Han Sans CN Bold"/>
              </a:rPr>
              <a:t>运用聚类算法识别细分群体</a:t>
            </a:r>
            <a:endParaRPr kumimoji="1" lang="zh-CN" altLang="en-US"/>
          </a:p>
        </p:txBody>
      </p:sp>
      <p:sp>
        <p:nvSpPr>
          <p:cNvPr id="20" name="标题 1"/>
          <p:cNvSpPr txBox="1"/>
          <p:nvPr/>
        </p:nvSpPr>
        <p:spPr>
          <a:xfrm rot="0" flipH="0" flipV="0">
            <a:off x="8170223" y="4463344"/>
            <a:ext cx="3411991" cy="1491544"/>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建立可迭代的标签系统，根据用户近期行为（如浏览品类、购买频次）实时调整标签权重，确保画像始终反映最新状态。</a:t>
            </a:r>
            <a:endParaRPr kumimoji="1" lang="zh-CN" altLang="en-US"/>
          </a:p>
        </p:txBody>
      </p:sp>
      <p:sp>
        <p:nvSpPr>
          <p:cNvPr id="21" name="标题 1"/>
          <p:cNvSpPr txBox="1"/>
          <p:nvPr/>
        </p:nvSpPr>
        <p:spPr>
          <a:xfrm rot="0" flipH="0" flipV="0">
            <a:off x="8170223" y="3701344"/>
            <a:ext cx="3413853" cy="736903"/>
          </a:xfrm>
          <a:prstGeom prst="rect">
            <a:avLst/>
          </a:prstGeom>
          <a:noFill/>
          <a:ln>
            <a:noFill/>
          </a:ln>
        </p:spPr>
        <p:txBody>
          <a:bodyPr vert="horz" wrap="square" lIns="91440" tIns="45720" rIns="91440" bIns="45720" rtlCol="0" anchor="b"/>
          <a:lstStyle/>
          <a:p>
            <a:pPr algn="l">
              <a:lnSpc>
                <a:spcPct val="110000"/>
              </a:lnSpc>
            </a:pPr>
            <a:r>
              <a:rPr kumimoji="1" lang="en-US" altLang="zh-CN" sz="1600">
                <a:ln w="12700">
                  <a:noFill/>
                </a:ln>
                <a:solidFill>
                  <a:srgbClr val="C6AB6A">
                    <a:alpha val="100000"/>
                  </a:srgbClr>
                </a:solidFill>
                <a:latin typeface="Source Han Sans CN Bold"/>
                <a:ea typeface="Source Han Sans CN Bold"/>
                <a:cs typeface="Source Han Sans CN Bold"/>
              </a:rPr>
              <a:t>动态更新行为标签体系</a:t>
            </a:r>
            <a:endParaRPr kumimoji="1" lang="zh-CN" altLang="en-US"/>
          </a:p>
        </p:txBody>
      </p:sp>
      <p:sp>
        <p:nvSpPr>
          <p:cNvPr id="22" name="标题 1"/>
          <p:cNvSpPr txBox="1"/>
          <p:nvPr/>
        </p:nvSpPr>
        <p:spPr>
          <a:xfrm rot="0" flipH="0" flipV="0">
            <a:off x="4277671" y="4246034"/>
            <a:ext cx="586598" cy="586598"/>
          </a:xfrm>
          <a:prstGeom prst="flowChartConnector">
            <a:avLst/>
          </a:prstGeom>
          <a:solidFill>
            <a:schemeClr val="accent1"/>
          </a:solidFill>
          <a:ln w="12700" cap="sq">
            <a:noFill/>
            <a:miter/>
          </a:ln>
          <a:effectLst>
            <a:outerShdw dist="0" blurRad="190500" dir="0" sx="100000" sy="100000" kx="0" ky="0" algn="ctr" rotWithShape="0">
              <a:schemeClr val="accent1">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0" flipH="0" flipV="0">
            <a:off x="7378904" y="4246034"/>
            <a:ext cx="586598" cy="586598"/>
          </a:xfrm>
          <a:prstGeom prst="flowChartConnector">
            <a:avLst/>
          </a:prstGeom>
          <a:solidFill>
            <a:schemeClr val="accent2"/>
          </a:solidFill>
          <a:ln w="12700" cap="sq">
            <a:noFill/>
            <a:miter/>
          </a:ln>
          <a:effectLst>
            <a:outerShdw dist="0" blurRad="190500" dir="0" sx="100000" sy="100000" kx="0" ky="0" algn="ctr" rotWithShape="0">
              <a:schemeClr val="accent2">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0" flipV="0">
            <a:off x="4163449" y="4339278"/>
            <a:ext cx="815043" cy="400110"/>
          </a:xfrm>
          <a:prstGeom prst="rect">
            <a:avLst/>
          </a:prstGeom>
          <a:noFill/>
          <a:ln>
            <a:noFill/>
          </a:ln>
        </p:spPr>
        <p:txBody>
          <a:bodyPr vert="horz" wrap="square" lIns="91440" tIns="45720" rIns="91440" bIns="45720" rtlCol="0" anchor="t"/>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03</a:t>
            </a:r>
            <a:endParaRPr kumimoji="1" lang="zh-CN" altLang="en-US"/>
          </a:p>
        </p:txBody>
      </p:sp>
      <p:sp>
        <p:nvSpPr>
          <p:cNvPr id="25" name="标题 1"/>
          <p:cNvSpPr txBox="1"/>
          <p:nvPr/>
        </p:nvSpPr>
        <p:spPr>
          <a:xfrm rot="0" flipH="0" flipV="0">
            <a:off x="7264682" y="4339278"/>
            <a:ext cx="815043" cy="400110"/>
          </a:xfrm>
          <a:prstGeom prst="rect">
            <a:avLst/>
          </a:prstGeom>
          <a:noFill/>
          <a:ln>
            <a:noFill/>
          </a:ln>
        </p:spPr>
        <p:txBody>
          <a:bodyPr vert="horz" wrap="square" lIns="91440" tIns="45720" rIns="91440" bIns="45720" rtlCol="0" anchor="t"/>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04</a:t>
            </a:r>
            <a:endParaRPr kumimoji="1" lang="zh-CN" altLang="en-US"/>
          </a:p>
        </p:txBody>
      </p:sp>
      <p:sp>
        <p:nvSpPr>
          <p:cNvPr id="26" name="星形: 四角 2"/>
          <p:cNvSpPr txBox="1"/>
          <p:nvPr/>
        </p:nvSpPr>
        <p:spPr>
          <a:xfrm rot="21429024" flipH="0" flipV="0">
            <a:off x="263334" y="347156"/>
            <a:ext cx="538650" cy="538650"/>
          </a:xfrm>
          <a:prstGeom prst="star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文本框 3"/>
          <p:cNvSpPr txBox="1"/>
          <p:nvPr/>
        </p:nvSpPr>
        <p:spPr>
          <a:xfrm rot="0" flipH="0" flipV="0">
            <a:off x="1289258" y="334738"/>
            <a:ext cx="721974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数据驱动的用户行为分析</a:t>
            </a:r>
            <a:endParaRPr kumimoji="1" lang="zh-CN" altLang="en-US"/>
          </a:p>
        </p:txBody>
      </p:sp>
      <p:sp>
        <p:nvSpPr>
          <p:cNvPr id="28" name="星形: 四角 1"/>
          <p:cNvSpPr txBox="1"/>
          <p:nvPr/>
        </p:nvSpPr>
        <p:spPr>
          <a:xfrm rot="780608" flipH="0" flipV="0">
            <a:off x="310514" y="118973"/>
            <a:ext cx="852170" cy="852170"/>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9" name="直接连接符 4"/>
          <p:cNvCxnSpPr/>
          <p:nvPr/>
        </p:nvCxnSpPr>
        <p:spPr>
          <a:xfrm rot="0" flipH="0" flipV="0">
            <a:off x="5256045" y="605773"/>
            <a:ext cx="5770464" cy="0"/>
          </a:xfrm>
          <a:prstGeom prst="line">
            <a:avLst/>
          </a:prstGeom>
          <a:noFill/>
          <a:ln w="12700" cap="sq">
            <a:gradFill>
              <a:gsLst>
                <a:gs pos="0">
                  <a:schemeClr val="accent1">
                    <a:lumMod val="20000"/>
                    <a:lumOff val="80000"/>
                    <a:alpha val="0"/>
                  </a:schemeClr>
                </a:gs>
                <a:gs pos="100000">
                  <a:schemeClr val="accent1"/>
                </a:gs>
              </a:gsLst>
              <a:lin ang="0" scaled="0"/>
            </a:gradFill>
            <a:prstDash val="solid"/>
            <a:miter/>
          </a:ln>
        </p:spPr>
      </p:cxnSp>
      <p:sp>
        <p:nvSpPr>
          <p:cNvPr id="30" name="星形: 四角 5"/>
          <p:cNvSpPr txBox="1"/>
          <p:nvPr/>
        </p:nvSpPr>
        <p:spPr>
          <a:xfrm rot="0" flipH="0" flipV="0">
            <a:off x="11227877" y="314751"/>
            <a:ext cx="582044" cy="582044"/>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1" name="矩形: 圆角 12"/>
          <p:cNvSpPr txBox="1"/>
          <p:nvPr/>
        </p:nvSpPr>
        <p:spPr>
          <a:xfrm rot="16200000" flipH="0" flipV="0">
            <a:off x="6218530" y="-3894568"/>
            <a:ext cx="8941" cy="9818182"/>
          </a:xfrm>
          <a:prstGeom prst="roundRect">
            <a:avLst/>
          </a:prstGeom>
          <a:solidFill>
            <a:schemeClr val="accent1">
              <a:alpha val="3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66751" y="1100965"/>
            <a:ext cx="10858499" cy="4984750"/>
          </a:xfrm>
          <a:prstGeom prst="roundRect">
            <a:avLst>
              <a:gd name="adj" fmla="val 3845"/>
            </a:avLst>
          </a:prstGeom>
          <a:gradFill>
            <a:gsLst>
              <a:gs pos="29000">
                <a:schemeClr val="bg1"/>
              </a:gs>
              <a:gs pos="100000">
                <a:schemeClr val="accent1">
                  <a:lumMod val="40000"/>
                  <a:lumOff val="60000"/>
                  <a:alpha val="40000"/>
                </a:schemeClr>
              </a:gs>
            </a:gsLst>
            <a:lin ang="5400000" scaled="0"/>
          </a:gradFill>
          <a:ln w="12700" cap="sq">
            <a:noFill/>
            <a:miter/>
          </a:ln>
          <a:effectLst>
            <a:outerShdw dist="0" blurRad="190500" dir="0" sx="100000" sy="100000" kx="0" ky="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1657351" y="2032000"/>
            <a:ext cx="3600000" cy="1251711"/>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结合社交媒体舆情、行业报告及人口统计数据，填补自有数据在地域、文化或新兴兴趣维度上的信息缺口。</a:t>
            </a:r>
            <a:endParaRPr kumimoji="1" lang="zh-CN" altLang="en-US"/>
          </a:p>
        </p:txBody>
      </p:sp>
      <p:sp>
        <p:nvSpPr>
          <p:cNvPr id="5" name="标题 1"/>
          <p:cNvSpPr txBox="1"/>
          <p:nvPr/>
        </p:nvSpPr>
        <p:spPr>
          <a:xfrm rot="0" flipH="0" flipV="0">
            <a:off x="7136328" y="2032000"/>
            <a:ext cx="3600000" cy="1251711"/>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跟踪Z世代价值观变迁、可持续消费兴起等宏观趋势，预判潜在用户群体的迁移方向，提前布局画像调整。</a:t>
            </a:r>
            <a:endParaRPr kumimoji="1" lang="zh-CN" altLang="en-US"/>
          </a:p>
        </p:txBody>
      </p:sp>
      <p:sp>
        <p:nvSpPr>
          <p:cNvPr id="6" name="标题 1"/>
          <p:cNvSpPr txBox="1"/>
          <p:nvPr/>
        </p:nvSpPr>
        <p:spPr>
          <a:xfrm rot="0" flipH="0" flipV="0">
            <a:off x="1657351" y="1678473"/>
            <a:ext cx="3600000" cy="369332"/>
          </a:xfrm>
          <a:prstGeom prst="rect">
            <a:avLst/>
          </a:prstGeom>
          <a:noFill/>
          <a:ln>
            <a:noFill/>
          </a:ln>
        </p:spPr>
        <p:txBody>
          <a:bodyPr vert="horz" wrap="square" lIns="91440" tIns="45720" rIns="91440" bIns="45720" rtlCol="0" anchor="t"/>
          <a:lstStyle/>
          <a:p>
            <a:pPr algn="l">
              <a:lnSpc>
                <a:spcPct val="110000"/>
              </a:lnSpc>
            </a:pPr>
            <a:r>
              <a:rPr kumimoji="1" lang="en-US" altLang="zh-CN" sz="1600">
                <a:ln w="12700">
                  <a:noFill/>
                </a:ln>
                <a:solidFill>
                  <a:srgbClr val="063CE8">
                    <a:alpha val="100000"/>
                  </a:srgbClr>
                </a:solidFill>
                <a:latin typeface="Source Han Sans CN Bold"/>
                <a:ea typeface="Source Han Sans CN Bold"/>
                <a:cs typeface="Source Han Sans CN Bold"/>
              </a:rPr>
              <a:t>引入第三方数据补充盲区</a:t>
            </a:r>
            <a:endParaRPr kumimoji="1" lang="zh-CN" altLang="en-US"/>
          </a:p>
        </p:txBody>
      </p:sp>
      <p:sp>
        <p:nvSpPr>
          <p:cNvPr id="7" name="标题 1"/>
          <p:cNvSpPr txBox="1"/>
          <p:nvPr/>
        </p:nvSpPr>
        <p:spPr>
          <a:xfrm rot="0" flipH="0" flipV="0">
            <a:off x="7136328" y="1678473"/>
            <a:ext cx="3600000" cy="369332"/>
          </a:xfrm>
          <a:prstGeom prst="rect">
            <a:avLst/>
          </a:prstGeom>
          <a:noFill/>
          <a:ln>
            <a:noFill/>
          </a:ln>
        </p:spPr>
        <p:txBody>
          <a:bodyPr vert="horz" wrap="square" lIns="91440" tIns="45720" rIns="91440" bIns="45720" rtlCol="0" anchor="t"/>
          <a:lstStyle/>
          <a:p>
            <a:pPr algn="l">
              <a:lnSpc>
                <a:spcPct val="110000"/>
              </a:lnSpc>
            </a:pPr>
            <a:r>
              <a:rPr kumimoji="1" lang="en-US" altLang="zh-CN" sz="1600">
                <a:ln w="12700">
                  <a:noFill/>
                </a:ln>
                <a:solidFill>
                  <a:srgbClr val="063CE8">
                    <a:alpha val="100000"/>
                  </a:srgbClr>
                </a:solidFill>
                <a:latin typeface="Source Han Sans CN Bold"/>
                <a:ea typeface="Source Han Sans CN Bold"/>
                <a:cs typeface="Source Han Sans CN Bold"/>
              </a:rPr>
              <a:t>监测社会与消费趋势变化</a:t>
            </a:r>
            <a:endParaRPr kumimoji="1" lang="zh-CN" altLang="en-US"/>
          </a:p>
        </p:txBody>
      </p:sp>
      <p:sp>
        <p:nvSpPr>
          <p:cNvPr id="8" name="标题 1"/>
          <p:cNvSpPr txBox="1"/>
          <p:nvPr/>
        </p:nvSpPr>
        <p:spPr>
          <a:xfrm rot="0" flipH="0" flipV="0">
            <a:off x="1043195" y="3355711"/>
            <a:ext cx="4320000" cy="36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6525248" y="3355711"/>
            <a:ext cx="4320000" cy="36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1043195" y="1750333"/>
            <a:ext cx="537956" cy="537956"/>
          </a:xfrm>
          <a:prstGeom prst="flowChartConnector">
            <a:avLst/>
          </a:prstGeom>
          <a:gradFill>
            <a:gsLst>
              <a:gs pos="0">
                <a:schemeClr val="accent1"/>
              </a:gs>
              <a:gs pos="100000">
                <a:schemeClr val="accent1">
                  <a:lumMod val="60000"/>
                  <a:lumOff val="40000"/>
                </a:schemeClr>
              </a:gs>
            </a:gsLst>
            <a:lin ang="16200000" scaled="0"/>
          </a:gradFill>
          <a:ln w="34925" cap="sq">
            <a:solidFill>
              <a:schemeClr val="bg1"/>
            </a:solidFill>
            <a:miter/>
          </a:ln>
          <a:effectLst>
            <a:outerShdw dist="0" blurRad="63500" dir="0" sx="102000" sy="102000" kx="0" ky="0" algn="ctr" rotWithShape="0">
              <a:schemeClr val="accent1">
                <a:lumMod val="60000"/>
                <a:lumOff val="4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1162242" y="1880614"/>
            <a:ext cx="299863" cy="277395"/>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0" flipH="0" flipV="0">
            <a:off x="6525248" y="1750333"/>
            <a:ext cx="537956" cy="537956"/>
          </a:xfrm>
          <a:prstGeom prst="flowChartConnector">
            <a:avLst/>
          </a:prstGeom>
          <a:gradFill>
            <a:gsLst>
              <a:gs pos="0">
                <a:schemeClr val="accent1"/>
              </a:gs>
              <a:gs pos="100000">
                <a:schemeClr val="accent1">
                  <a:lumMod val="60000"/>
                  <a:lumOff val="40000"/>
                </a:schemeClr>
              </a:gs>
            </a:gsLst>
            <a:lin ang="16200000" scaled="0"/>
          </a:gradFill>
          <a:ln w="34925" cap="sq">
            <a:solidFill>
              <a:schemeClr val="bg1"/>
            </a:solidFill>
            <a:miter/>
          </a:ln>
          <a:effectLst>
            <a:outerShdw dist="0" blurRad="63500" dir="0" sx="102000" sy="102000" kx="0" ky="0" algn="ctr" rotWithShape="0">
              <a:schemeClr val="accent1">
                <a:lumMod val="60000"/>
                <a:lumOff val="4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6646899" y="1880452"/>
            <a:ext cx="294655" cy="277719"/>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1657351" y="4244684"/>
            <a:ext cx="3600000" cy="1251711"/>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通过公开渠道或市场调研了解竞品核心用户特征，识别自身未覆盖但具备潜力的交叉人群，拓展画像边界。</a:t>
            </a:r>
            <a:endParaRPr kumimoji="1" lang="zh-CN" altLang="en-US"/>
          </a:p>
        </p:txBody>
      </p:sp>
      <p:sp>
        <p:nvSpPr>
          <p:cNvPr id="15" name="标题 1"/>
          <p:cNvSpPr txBox="1"/>
          <p:nvPr/>
        </p:nvSpPr>
        <p:spPr>
          <a:xfrm rot="0" flipH="0" flipV="0">
            <a:off x="7136328" y="4244684"/>
            <a:ext cx="3600000" cy="1251711"/>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针对数据推导出的新用户原型，组织深度访谈或焦点小组，验证其动机、痛点与决策逻辑是否符合实际。</a:t>
            </a:r>
            <a:endParaRPr kumimoji="1" lang="zh-CN" altLang="en-US"/>
          </a:p>
        </p:txBody>
      </p:sp>
      <p:sp>
        <p:nvSpPr>
          <p:cNvPr id="16" name="标题 1"/>
          <p:cNvSpPr txBox="1"/>
          <p:nvPr/>
        </p:nvSpPr>
        <p:spPr>
          <a:xfrm rot="0" flipH="0" flipV="0">
            <a:off x="1657351" y="3891157"/>
            <a:ext cx="3600000" cy="369332"/>
          </a:xfrm>
          <a:prstGeom prst="rect">
            <a:avLst/>
          </a:prstGeom>
          <a:noFill/>
          <a:ln>
            <a:noFill/>
          </a:ln>
        </p:spPr>
        <p:txBody>
          <a:bodyPr vert="horz" wrap="square" lIns="91440" tIns="45720" rIns="91440" bIns="45720" rtlCol="0" anchor="t"/>
          <a:lstStyle/>
          <a:p>
            <a:pPr algn="l">
              <a:lnSpc>
                <a:spcPct val="110000"/>
              </a:lnSpc>
            </a:pPr>
            <a:r>
              <a:rPr kumimoji="1" lang="en-US" altLang="zh-CN" sz="1600">
                <a:ln w="12700">
                  <a:noFill/>
                </a:ln>
                <a:solidFill>
                  <a:srgbClr val="063CE8">
                    <a:alpha val="100000"/>
                  </a:srgbClr>
                </a:solidFill>
                <a:latin typeface="Source Han Sans CN Bold"/>
                <a:ea typeface="Source Han Sans CN Bold"/>
                <a:cs typeface="Source Han Sans CN Bold"/>
              </a:rPr>
              <a:t>竞品用户画像对标分析</a:t>
            </a:r>
            <a:endParaRPr kumimoji="1" lang="zh-CN" altLang="en-US"/>
          </a:p>
        </p:txBody>
      </p:sp>
      <p:sp>
        <p:nvSpPr>
          <p:cNvPr id="17" name="标题 1"/>
          <p:cNvSpPr txBox="1"/>
          <p:nvPr/>
        </p:nvSpPr>
        <p:spPr>
          <a:xfrm rot="0" flipH="0" flipV="0">
            <a:off x="7136328" y="3891157"/>
            <a:ext cx="3600000" cy="369332"/>
          </a:xfrm>
          <a:prstGeom prst="rect">
            <a:avLst/>
          </a:prstGeom>
          <a:noFill/>
          <a:ln>
            <a:noFill/>
          </a:ln>
        </p:spPr>
        <p:txBody>
          <a:bodyPr vert="horz" wrap="square" lIns="91440" tIns="45720" rIns="91440" bIns="45720" rtlCol="0" anchor="t"/>
          <a:lstStyle/>
          <a:p>
            <a:pPr algn="l">
              <a:lnSpc>
                <a:spcPct val="110000"/>
              </a:lnSpc>
            </a:pPr>
            <a:r>
              <a:rPr kumimoji="1" lang="en-US" altLang="zh-CN" sz="1600">
                <a:ln w="12700">
                  <a:noFill/>
                </a:ln>
                <a:solidFill>
                  <a:srgbClr val="063CE8">
                    <a:alpha val="100000"/>
                  </a:srgbClr>
                </a:solidFill>
                <a:latin typeface="Source Han Sans CN Bold"/>
                <a:ea typeface="Source Han Sans CN Bold"/>
                <a:cs typeface="Source Han Sans CN Bold"/>
              </a:rPr>
              <a:t>开展定性访谈验证假设</a:t>
            </a:r>
            <a:endParaRPr kumimoji="1" lang="zh-CN" altLang="en-US"/>
          </a:p>
        </p:txBody>
      </p:sp>
      <p:sp>
        <p:nvSpPr>
          <p:cNvPr id="18" name="标题 1"/>
          <p:cNvSpPr txBox="1"/>
          <p:nvPr/>
        </p:nvSpPr>
        <p:spPr>
          <a:xfrm rot="0" flipH="0" flipV="0">
            <a:off x="1043195" y="5568395"/>
            <a:ext cx="4320000" cy="36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6525248" y="5568395"/>
            <a:ext cx="4320000" cy="36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1043195" y="3963017"/>
            <a:ext cx="537956" cy="537956"/>
          </a:xfrm>
          <a:prstGeom prst="flowChartConnector">
            <a:avLst/>
          </a:prstGeom>
          <a:gradFill>
            <a:gsLst>
              <a:gs pos="0">
                <a:schemeClr val="accent1"/>
              </a:gs>
              <a:gs pos="100000">
                <a:schemeClr val="accent1">
                  <a:lumMod val="60000"/>
                  <a:lumOff val="40000"/>
                </a:schemeClr>
              </a:gs>
            </a:gsLst>
            <a:lin ang="16200000" scaled="0"/>
          </a:gradFill>
          <a:ln w="34925" cap="sq">
            <a:solidFill>
              <a:schemeClr val="bg1"/>
            </a:solidFill>
            <a:miter/>
          </a:ln>
          <a:effectLst>
            <a:outerShdw dist="0" blurRad="63500" dir="0" sx="102000" sy="102000" kx="0" ky="0" algn="ctr" rotWithShape="0">
              <a:schemeClr val="accent1">
                <a:lumMod val="60000"/>
                <a:lumOff val="4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1162242" y="4093298"/>
            <a:ext cx="299863" cy="277395"/>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rot="0" flipH="0" flipV="0">
            <a:off x="6525248" y="3963017"/>
            <a:ext cx="537956" cy="537956"/>
          </a:xfrm>
          <a:prstGeom prst="flowChartConnector">
            <a:avLst/>
          </a:prstGeom>
          <a:gradFill>
            <a:gsLst>
              <a:gs pos="0">
                <a:schemeClr val="accent1"/>
              </a:gs>
              <a:gs pos="100000">
                <a:schemeClr val="accent1">
                  <a:lumMod val="60000"/>
                  <a:lumOff val="40000"/>
                </a:schemeClr>
              </a:gs>
            </a:gsLst>
            <a:lin ang="16200000" scaled="0"/>
          </a:gradFill>
          <a:ln w="34925" cap="sq">
            <a:solidFill>
              <a:schemeClr val="bg1"/>
            </a:solidFill>
            <a:miter/>
          </a:ln>
          <a:effectLst>
            <a:outerShdw dist="0" blurRad="63500" dir="0" sx="102000" sy="102000" kx="0" ky="0" algn="ctr" rotWithShape="0">
              <a:schemeClr val="accent1">
                <a:lumMod val="60000"/>
                <a:lumOff val="4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0" flipH="0" flipV="0">
            <a:off x="6646899" y="4093136"/>
            <a:ext cx="294655" cy="277719"/>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4" name="星形: 四角 2"/>
          <p:cNvSpPr txBox="1"/>
          <p:nvPr/>
        </p:nvSpPr>
        <p:spPr>
          <a:xfrm rot="21429024" flipH="0" flipV="0">
            <a:off x="263334" y="347156"/>
            <a:ext cx="538650" cy="538650"/>
          </a:xfrm>
          <a:prstGeom prst="star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文本框 3"/>
          <p:cNvSpPr txBox="1"/>
          <p:nvPr/>
        </p:nvSpPr>
        <p:spPr>
          <a:xfrm rot="0" flipH="0" flipV="0">
            <a:off x="1289258" y="334738"/>
            <a:ext cx="721974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外部洞察与趋势融合</a:t>
            </a:r>
            <a:endParaRPr kumimoji="1" lang="zh-CN" altLang="en-US"/>
          </a:p>
        </p:txBody>
      </p:sp>
      <p:sp>
        <p:nvSpPr>
          <p:cNvPr id="26" name="星形: 四角 1"/>
          <p:cNvSpPr txBox="1"/>
          <p:nvPr/>
        </p:nvSpPr>
        <p:spPr>
          <a:xfrm rot="780608" flipH="0" flipV="0">
            <a:off x="310514" y="118973"/>
            <a:ext cx="852170" cy="852170"/>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7" name="直接连接符 4"/>
          <p:cNvCxnSpPr/>
          <p:nvPr/>
        </p:nvCxnSpPr>
        <p:spPr>
          <a:xfrm rot="0" flipH="0" flipV="0">
            <a:off x="5256045" y="605773"/>
            <a:ext cx="5770464" cy="0"/>
          </a:xfrm>
          <a:prstGeom prst="line">
            <a:avLst/>
          </a:prstGeom>
          <a:noFill/>
          <a:ln w="12700" cap="sq">
            <a:gradFill>
              <a:gsLst>
                <a:gs pos="0">
                  <a:schemeClr val="accent1">
                    <a:lumMod val="20000"/>
                    <a:lumOff val="80000"/>
                    <a:alpha val="0"/>
                  </a:schemeClr>
                </a:gs>
                <a:gs pos="100000">
                  <a:schemeClr val="accent1"/>
                </a:gs>
              </a:gsLst>
              <a:lin ang="0" scaled="0"/>
            </a:gradFill>
            <a:prstDash val="solid"/>
            <a:miter/>
          </a:ln>
        </p:spPr>
      </p:cxnSp>
      <p:sp>
        <p:nvSpPr>
          <p:cNvPr id="28" name="星形: 四角 5"/>
          <p:cNvSpPr txBox="1"/>
          <p:nvPr/>
        </p:nvSpPr>
        <p:spPr>
          <a:xfrm rot="0" flipH="0" flipV="0">
            <a:off x="11227877" y="314751"/>
            <a:ext cx="582044" cy="582044"/>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矩形: 圆角 12"/>
          <p:cNvSpPr txBox="1"/>
          <p:nvPr/>
        </p:nvSpPr>
        <p:spPr>
          <a:xfrm rot="16200000" flipH="0" flipV="0">
            <a:off x="6218530" y="-3894568"/>
            <a:ext cx="8941" cy="9818182"/>
          </a:xfrm>
          <a:prstGeom prst="roundRect">
            <a:avLst/>
          </a:prstGeom>
          <a:solidFill>
            <a:schemeClr val="accent1">
              <a:alpha val="3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0" y="6753325"/>
            <a:ext cx="12192000" cy="114300"/>
          </a:xfrm>
          <a:custGeom>
            <a:avLst/>
            <a:gdLst>
              <a:gd name="connsiteX0" fmla="*/ 0 w 12192000"/>
              <a:gd name="connsiteY0" fmla="*/ 0 h 114300"/>
              <a:gd name="connsiteX1" fmla="*/ 12192000 w 12192000"/>
              <a:gd name="connsiteY1" fmla="*/ 0 h 114300"/>
              <a:gd name="connsiteX2" fmla="*/ 12192000 w 12192000"/>
              <a:gd name="connsiteY2" fmla="*/ 114300 h 114300"/>
              <a:gd name="connsiteX3" fmla="*/ 0 w 12192000"/>
              <a:gd name="connsiteY3" fmla="*/ 114300 h 114300"/>
            </a:gdLst>
            <a:rect l="l" t="t" r="r" b="b"/>
            <a:pathLst>
              <a:path w="12192000" h="114300">
                <a:moveTo>
                  <a:pt x="0" y="0"/>
                </a:moveTo>
                <a:lnTo>
                  <a:pt x="12192000" y="0"/>
                </a:lnTo>
                <a:lnTo>
                  <a:pt x="12192000" y="114300"/>
                </a:lnTo>
                <a:lnTo>
                  <a:pt x="0" y="114300"/>
                </a:lnTo>
                <a:close/>
              </a:path>
            </a:pathLst>
          </a:custGeom>
          <a:gradFill>
            <a:gsLst>
              <a:gs pos="0">
                <a:schemeClr val="accent1"/>
              </a:gs>
              <a:gs pos="100000">
                <a:schemeClr val="accent1">
                  <a:lumMod val="5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649596" y="1327972"/>
            <a:ext cx="5346090" cy="2451790"/>
          </a:xfrm>
          <a:prstGeom prst="roundRect">
            <a:avLst>
              <a:gd name="adj" fmla="val 5304"/>
            </a:avLst>
          </a:prstGeom>
          <a:solidFill>
            <a:schemeClr val="bg1"/>
          </a:solidFill>
          <a:ln w="12700" cap="sq">
            <a:noFill/>
            <a:miter/>
          </a:ln>
          <a:effectLst>
            <a:outerShdw dist="0" blurRad="127000" dir="0" sx="102000" sy="102000" kx="0" ky="0" algn="ctr" rotWithShape="0">
              <a:schemeClr val="accent1">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799360" y="1544790"/>
            <a:ext cx="5046562" cy="215849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利用客户数据平台（CDP）打通线上线下数据孤岛，形成单一用户视图，为画像构建提供高质量、全链路数据基础。</a:t>
            </a:r>
            <a:endParaRPr kumimoji="1" lang="zh-CN" altLang="en-US"/>
          </a:p>
        </p:txBody>
      </p:sp>
      <p:sp>
        <p:nvSpPr>
          <p:cNvPr id="6" name="标题 1"/>
          <p:cNvSpPr txBox="1"/>
          <p:nvPr/>
        </p:nvSpPr>
        <p:spPr>
          <a:xfrm rot="0" flipH="0" flipV="0">
            <a:off x="799361" y="1130300"/>
            <a:ext cx="5046561" cy="39104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799359" y="1188915"/>
            <a:ext cx="5046565" cy="276999"/>
          </a:xfrm>
          <a:prstGeom prst="rect">
            <a:avLst/>
          </a:prstGeom>
          <a:noFill/>
          <a:ln>
            <a:noFill/>
          </a:ln>
        </p:spPr>
        <p:txBody>
          <a:bodyPr vert="horz" wrap="square" lIns="0" tIns="0" rIns="0" bIns="0" rtlCol="0" anchor="t"/>
          <a:lstStyle/>
          <a:p>
            <a:pPr algn="ctr">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部署CDP统一用户数据源</a:t>
            </a:r>
            <a:endParaRPr kumimoji="1" lang="zh-CN" altLang="en-US"/>
          </a:p>
        </p:txBody>
      </p:sp>
      <p:sp>
        <p:nvSpPr>
          <p:cNvPr id="8" name="标题 1"/>
          <p:cNvSpPr txBox="1"/>
          <p:nvPr/>
        </p:nvSpPr>
        <p:spPr>
          <a:xfrm rot="0" flipH="0" flipV="0">
            <a:off x="6172810" y="1327972"/>
            <a:ext cx="5346090" cy="2451790"/>
          </a:xfrm>
          <a:prstGeom prst="roundRect">
            <a:avLst>
              <a:gd name="adj" fmla="val 5304"/>
            </a:avLst>
          </a:prstGeom>
          <a:solidFill>
            <a:schemeClr val="bg1"/>
          </a:solidFill>
          <a:ln w="12700" cap="sq">
            <a:noFill/>
            <a:miter/>
          </a:ln>
          <a:effectLst>
            <a:outerShdw dist="0" blurRad="127000" dir="0" sx="102000" sy="102000" kx="0" ky="0" algn="ctr" rotWithShape="0">
              <a:schemeClr val="accent1">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6322574" y="1544790"/>
            <a:ext cx="5046562" cy="215849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借助生成式AI或预测模型，基于历史数据自动生成用户画像草稿，并推荐潜在细分维度，提升建模效率与洞察深度。</a:t>
            </a:r>
            <a:endParaRPr kumimoji="1" lang="zh-CN" altLang="en-US"/>
          </a:p>
        </p:txBody>
      </p:sp>
      <p:sp>
        <p:nvSpPr>
          <p:cNvPr id="10" name="标题 1"/>
          <p:cNvSpPr txBox="1"/>
          <p:nvPr/>
        </p:nvSpPr>
        <p:spPr>
          <a:xfrm rot="0" flipH="0" flipV="0">
            <a:off x="6322575" y="1130300"/>
            <a:ext cx="5046561" cy="39104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6322573" y="1188915"/>
            <a:ext cx="5046565" cy="276999"/>
          </a:xfrm>
          <a:prstGeom prst="rect">
            <a:avLst/>
          </a:prstGeom>
          <a:noFill/>
          <a:ln>
            <a:noFill/>
          </a:ln>
        </p:spPr>
        <p:txBody>
          <a:bodyPr vert="horz" wrap="square" lIns="0" tIns="0" rIns="0" bIns="0" rtlCol="0" anchor="t"/>
          <a:lstStyle/>
          <a:p>
            <a:pPr algn="ctr">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应用AI辅助画像生成</a:t>
            </a:r>
            <a:endParaRPr kumimoji="1" lang="zh-CN" altLang="en-US"/>
          </a:p>
        </p:txBody>
      </p:sp>
      <p:sp>
        <p:nvSpPr>
          <p:cNvPr id="12" name="标题 1"/>
          <p:cNvSpPr txBox="1"/>
          <p:nvPr/>
        </p:nvSpPr>
        <p:spPr>
          <a:xfrm rot="0" flipH="0" flipV="0">
            <a:off x="649596" y="4071938"/>
            <a:ext cx="5346090" cy="2451790"/>
          </a:xfrm>
          <a:prstGeom prst="roundRect">
            <a:avLst>
              <a:gd name="adj" fmla="val 5304"/>
            </a:avLst>
          </a:prstGeom>
          <a:solidFill>
            <a:schemeClr val="bg1"/>
          </a:solidFill>
          <a:ln w="12700" cap="sq">
            <a:noFill/>
            <a:miter/>
          </a:ln>
          <a:effectLst>
            <a:outerShdw dist="0" blurRad="127000" dir="0" sx="102000" sy="102000" kx="0" ky="0" algn="ctr" rotWithShape="0">
              <a:schemeClr val="accent1">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799360" y="4288756"/>
            <a:ext cx="5046562" cy="215849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推动市场、产品、客服团队共同参与画像定义，确保画像不仅用于营销，还能指导产品优化与服务设计。</a:t>
            </a:r>
            <a:endParaRPr kumimoji="1" lang="zh-CN" altLang="en-US"/>
          </a:p>
        </p:txBody>
      </p:sp>
      <p:sp>
        <p:nvSpPr>
          <p:cNvPr id="14" name="标题 1"/>
          <p:cNvSpPr txBox="1"/>
          <p:nvPr/>
        </p:nvSpPr>
        <p:spPr>
          <a:xfrm rot="0" flipH="0" flipV="0">
            <a:off x="799361" y="3874266"/>
            <a:ext cx="5046561" cy="39104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799359" y="3932881"/>
            <a:ext cx="5046565" cy="276999"/>
          </a:xfrm>
          <a:prstGeom prst="rect">
            <a:avLst/>
          </a:prstGeom>
          <a:noFill/>
          <a:ln>
            <a:noFill/>
          </a:ln>
        </p:spPr>
        <p:txBody>
          <a:bodyPr vert="horz" wrap="square" lIns="0" tIns="0" rIns="0" bIns="0" rtlCol="0" anchor="t"/>
          <a:lstStyle/>
          <a:p>
            <a:pPr algn="ctr">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建立跨部门画像共建机制</a:t>
            </a:r>
            <a:endParaRPr kumimoji="1" lang="zh-CN" altLang="en-US"/>
          </a:p>
        </p:txBody>
      </p:sp>
      <p:sp>
        <p:nvSpPr>
          <p:cNvPr id="16" name="标题 1"/>
          <p:cNvSpPr txBox="1"/>
          <p:nvPr/>
        </p:nvSpPr>
        <p:spPr>
          <a:xfrm rot="0" flipH="0" flipV="0">
            <a:off x="6172810" y="4071938"/>
            <a:ext cx="5346090" cy="2451790"/>
          </a:xfrm>
          <a:prstGeom prst="roundRect">
            <a:avLst>
              <a:gd name="adj" fmla="val 5304"/>
            </a:avLst>
          </a:prstGeom>
          <a:solidFill>
            <a:schemeClr val="bg1"/>
          </a:solidFill>
          <a:ln w="12700" cap="sq">
            <a:noFill/>
            <a:miter/>
          </a:ln>
          <a:effectLst>
            <a:outerShdw dist="0" blurRad="127000" dir="0" sx="102000" sy="102000" kx="0" ky="0" algn="ctr" rotWithShape="0">
              <a:schemeClr val="accent1">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6322574" y="4288756"/>
            <a:ext cx="5046562" cy="215849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定义清晰的KPI（如转化率提升、LTV增长），定期回溯画像应用效果，形成“构建—测试—优化”的闭环迭代机制。</a:t>
            </a:r>
            <a:endParaRPr kumimoji="1" lang="zh-CN" altLang="en-US"/>
          </a:p>
        </p:txBody>
      </p:sp>
      <p:sp>
        <p:nvSpPr>
          <p:cNvPr id="18" name="标题 1"/>
          <p:cNvSpPr txBox="1"/>
          <p:nvPr/>
        </p:nvSpPr>
        <p:spPr>
          <a:xfrm rot="0" flipH="0" flipV="0">
            <a:off x="6322575" y="3874266"/>
            <a:ext cx="5046561" cy="39104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6322573" y="3932881"/>
            <a:ext cx="5046565" cy="276999"/>
          </a:xfrm>
          <a:prstGeom prst="rect">
            <a:avLst/>
          </a:prstGeom>
          <a:noFill/>
          <a:ln>
            <a:noFill/>
          </a:ln>
        </p:spPr>
        <p:txBody>
          <a:bodyPr vert="horz" wrap="square" lIns="0" tIns="0" rIns="0" bIns="0" rtlCol="0" anchor="t"/>
          <a:lstStyle/>
          <a:p>
            <a:pPr algn="ctr">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设置画像有效性评估指标</a:t>
            </a:r>
            <a:endParaRPr kumimoji="1" lang="zh-CN" altLang="en-US"/>
          </a:p>
        </p:txBody>
      </p:sp>
      <p:sp>
        <p:nvSpPr>
          <p:cNvPr id="20" name="星形: 四角 2"/>
          <p:cNvSpPr txBox="1"/>
          <p:nvPr/>
        </p:nvSpPr>
        <p:spPr>
          <a:xfrm rot="21429024" flipH="0" flipV="0">
            <a:off x="263334" y="347156"/>
            <a:ext cx="538650" cy="538650"/>
          </a:xfrm>
          <a:prstGeom prst="star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文本框 3"/>
          <p:cNvSpPr txBox="1"/>
          <p:nvPr/>
        </p:nvSpPr>
        <p:spPr>
          <a:xfrm rot="0" flipH="0" flipV="0">
            <a:off x="1289258" y="334738"/>
            <a:ext cx="7219742" cy="542071"/>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000000">
                    <a:alpha val="100000"/>
                  </a:srgbClr>
                </a:solidFill>
                <a:latin typeface="Source Han Sans CN Bold"/>
                <a:ea typeface="Source Han Sans CN Bold"/>
                <a:cs typeface="Source Han Sans CN Bold"/>
              </a:rPr>
              <a:t>技术工具与协作流程整合</a:t>
            </a:r>
            <a:endParaRPr kumimoji="1" lang="zh-CN" altLang="en-US"/>
          </a:p>
        </p:txBody>
      </p:sp>
      <p:sp>
        <p:nvSpPr>
          <p:cNvPr id="22" name="星形: 四角 1"/>
          <p:cNvSpPr txBox="1"/>
          <p:nvPr/>
        </p:nvSpPr>
        <p:spPr>
          <a:xfrm rot="780608" flipH="0" flipV="0">
            <a:off x="310514" y="118973"/>
            <a:ext cx="852170" cy="852170"/>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3" name="直接连接符 4"/>
          <p:cNvCxnSpPr/>
          <p:nvPr/>
        </p:nvCxnSpPr>
        <p:spPr>
          <a:xfrm rot="0" flipH="0" flipV="0">
            <a:off x="5256045" y="605773"/>
            <a:ext cx="5770464" cy="0"/>
          </a:xfrm>
          <a:prstGeom prst="line">
            <a:avLst/>
          </a:prstGeom>
          <a:noFill/>
          <a:ln w="12700" cap="sq">
            <a:gradFill>
              <a:gsLst>
                <a:gs pos="0">
                  <a:schemeClr val="accent1">
                    <a:lumMod val="20000"/>
                    <a:lumOff val="80000"/>
                    <a:alpha val="0"/>
                  </a:schemeClr>
                </a:gs>
                <a:gs pos="100000">
                  <a:schemeClr val="accent1"/>
                </a:gs>
              </a:gsLst>
              <a:lin ang="0" scaled="0"/>
            </a:gradFill>
            <a:prstDash val="solid"/>
            <a:miter/>
          </a:ln>
        </p:spPr>
      </p:cxnSp>
      <p:sp>
        <p:nvSpPr>
          <p:cNvPr id="24" name="星形: 四角 5"/>
          <p:cNvSpPr txBox="1"/>
          <p:nvPr/>
        </p:nvSpPr>
        <p:spPr>
          <a:xfrm rot="0" flipH="0" flipV="0">
            <a:off x="11227877" y="314751"/>
            <a:ext cx="582044" cy="582044"/>
          </a:xfrm>
          <a:prstGeom prst="star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矩形: 圆角 12"/>
          <p:cNvSpPr txBox="1"/>
          <p:nvPr/>
        </p:nvSpPr>
        <p:spPr>
          <a:xfrm rot="16200000" flipH="0" flipV="0">
            <a:off x="6218530" y="-3894568"/>
            <a:ext cx="8941" cy="9818182"/>
          </a:xfrm>
          <a:prstGeom prst="roundRect">
            <a:avLst/>
          </a:prstGeom>
          <a:solidFill>
            <a:schemeClr val="accent1">
              <a:alpha val="3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theme/_rels/theme1.xml.rels><?xml version="1.0" encoding="UTF-8" standalone="yes"?>
<Relationships xmlns="http://schemas.openxmlformats.org/package/2006/relationships">

</Relationships>
</file>

<file path=ppt/theme/theme1.xml><?xml version="1.0" encoding="utf-8"?>
<a:theme xmlns:a="http://schemas.openxmlformats.org/drawingml/2006/main" xmlns:r="http://schemas.openxmlformats.org/officeDocument/2006/relationships" xmlns:p="http://schemas.openxmlformats.org/presentationml/2006/main" name="Office 主题​​">
  <a:themeElements>
    <a:clrScheme name="Office">
      <a:dk1>
        <a:srgbClr val="000000"/>
      </a:dk1>
      <a:lt1>
        <a:srgbClr val="FFFFFF"/>
      </a:lt1>
      <a:dk2>
        <a:srgbClr val="44546A"/>
      </a:dk2>
      <a:lt2>
        <a:srgbClr val="E7E6E6"/>
      </a:lt2>
      <a:accent1>
        <a:srgbClr val="063CE8"/>
      </a:accent1>
      <a:accent2>
        <a:srgbClr val="C6AB6A"/>
      </a:accent2>
      <a:accent3>
        <a:srgbClr val="063CE8"/>
      </a:accent3>
      <a:accent4>
        <a:srgbClr val="C6AB6A"/>
      </a:accent4>
      <a:accent5>
        <a:srgbClr val="063CE8"/>
      </a:accent5>
      <a:accent6>
        <a:srgbClr val="C6AB6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001191110105MA01D6BEX800000","ProduceID":"A1027D59822490Z53026441","ReservedCode1":"{\"SecurityData\":{\"Type\":\"TC260PG\",\"Version\":1,\"PubSD\":[{\"Type\":\"DS\",\"AlgID\":\"1.2.156.10197.1.501\",\"TBSData\":{\"Type\":\"LabelMataData\"},\"Signature\":\"3045022100be0c094766560673ac72540df3702bf6127aed3894f3a64fa5b1557dd092e58702200e9c176ddff2572f862a9b75e0bf8b711ab88d9bb6ea671f6d2001c275d8ac49\"},{\"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ContentPropagator":"001191110105MA01D6BEX800000","PropagateID":"A1027D59822490Z53026441","ReservedCode2":"{\"SecurityData\":{\"Type\":\"TC260PG\",\"Version\":1,\"PubSD\":[{\"Type\":\"DS\",\"AlgID\":\"1.2.156.10197.1.501\",\"TBSData\":{\"Type\":\"LabelMataData\"},\"Signature\":\"3045022004702345f71146d21584782fff9728398d39d7d45d12dd54262f10b80820fa9c0221009d3e72437d1e124284657c8b0b1bf31783d9e72ab608333d017c31fcd49a53b5\"},{\"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vt:lpwstr>
  </property>
</Properties>
</file>