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OPPOSans H"/>
      <p:regular r:id="rId19"/>
    </p:embeddedFont>
    <p:embeddedFont>
      <p:font typeface="Source Han Sans CN Bold"/>
      <p:regular r:id="rId20"/>
    </p:embeddedFont>
    <p:embeddedFont>
      <p:font typeface="Source Han Sans"/>
      <p:regular r:id="rId21"/>
    </p:embeddedFont>
    <p:embeddedFont>
      <p:font typeface="OPPOSans R"/>
      <p:regular r:id="rId22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font" Target="fonts/font1.fntdata"/>
<Relationship Id="rId20" Type="http://schemas.openxmlformats.org/officeDocument/2006/relationships/font" Target="fonts/font3.fntdata"/>
<Relationship Id="rId21" Type="http://schemas.openxmlformats.org/officeDocument/2006/relationships/font" Target="fonts/font2.fntdata"/>
<Relationship Id="rId22" Type="http://schemas.openxmlformats.org/officeDocument/2006/relationships/font" Target="fonts/font4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240720" y="19242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11026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2026年最新受众定位方法：从0到1找到你的高转化用户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9125540" flipH="0" flipV="0">
            <a:off x="6118611" y="2040036"/>
            <a:ext cx="784013" cy="772888"/>
          </a:xfrm>
          <a:prstGeom prst="arc">
            <a:avLst>
              <a:gd name="adj1" fmla="val 16200000"/>
              <a:gd name="adj2" fmla="val 9646559"/>
            </a:avLst>
          </a:prstGeom>
          <a:noFill/>
          <a:ln w="76200" cap="rnd">
            <a:gradFill>
              <a:gsLst>
                <a:gs pos="20000">
                  <a:schemeClr val="tx1">
                    <a:lumMod val="50000"/>
                    <a:lumOff val="50000"/>
                    <a:alpha val="30000"/>
                  </a:schemeClr>
                </a:gs>
                <a:gs pos="100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2000000" scaled="0"/>
            </a:gra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9125540" flipH="0" flipV="0">
            <a:off x="1508511" y="2040036"/>
            <a:ext cx="784013" cy="772888"/>
          </a:xfrm>
          <a:prstGeom prst="arc">
            <a:avLst>
              <a:gd name="adj1" fmla="val 16200000"/>
              <a:gd name="adj2" fmla="val 9646559"/>
            </a:avLst>
          </a:prstGeom>
          <a:noFill/>
          <a:ln w="76200" cap="rnd">
            <a:gradFill>
              <a:gsLst>
                <a:gs pos="20000">
                  <a:schemeClr val="tx1">
                    <a:lumMod val="50000"/>
                    <a:lumOff val="50000"/>
                    <a:alpha val="30000"/>
                  </a:schemeClr>
                </a:gs>
                <a:gs pos="100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2000000" scaled="0"/>
            </a:gra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"/>
          <p:cNvGrpSpPr/>
          <p:nvPr/>
        </p:nvGrpSpPr>
        <p:grpSpPr>
          <a:xfrm>
            <a:off x="1614539" y="2146790"/>
            <a:ext cx="571701" cy="571699"/>
            <a:chOff x="1614539" y="2146790"/>
            <a:chExt cx="571701" cy="571699"/>
          </a:xfrm>
        </p:grpSpPr>
        <p:sp>
          <p:nvSpPr>
            <p:cNvPr id="6" name="标题 1"/>
            <p:cNvSpPr txBox="1"/>
            <p:nvPr/>
          </p:nvSpPr>
          <p:spPr>
            <a:xfrm rot="0" flipH="0" flipV="0">
              <a:off x="1614539" y="2146790"/>
              <a:ext cx="571701" cy="571699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57150" cap="rnd">
              <a:noFill/>
              <a:round/>
            </a:ln>
            <a:effectLst>
              <a:outerShdw dist="50800" blurRad="76200" dir="5400000" sx="100000" sy="100000" kx="0" ky="0" algn="ctr" rotWithShape="0">
                <a:schemeClr val="accent1"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0" flipH="0" flipV="0">
              <a:off x="1776349" y="2315728"/>
              <a:ext cx="248082" cy="233823"/>
            </a:xfrm>
            <a:custGeom>
              <a:avLst/>
              <a:gdLst>
                <a:gd name="connsiteX0" fmla="*/ 565749 w 763907"/>
                <a:gd name="connsiteY0" fmla="*/ 529546 h 720000"/>
                <a:gd name="connsiteX1" fmla="*/ 585849 w 763907"/>
                <a:gd name="connsiteY1" fmla="*/ 537865 h 720000"/>
                <a:gd name="connsiteX2" fmla="*/ 698960 w 763907"/>
                <a:gd name="connsiteY2" fmla="*/ 650977 h 720000"/>
                <a:gd name="connsiteX3" fmla="*/ 698960 w 763907"/>
                <a:gd name="connsiteY3" fmla="*/ 691178 h 720000"/>
                <a:gd name="connsiteX4" fmla="*/ 678860 w 763907"/>
                <a:gd name="connsiteY4" fmla="*/ 699521 h 720000"/>
                <a:gd name="connsiteX5" fmla="*/ 658760 w 763907"/>
                <a:gd name="connsiteY5" fmla="*/ 691178 h 720000"/>
                <a:gd name="connsiteX6" fmla="*/ 545648 w 763907"/>
                <a:gd name="connsiteY6" fmla="*/ 578066 h 720000"/>
                <a:gd name="connsiteX7" fmla="*/ 545648 w 763907"/>
                <a:gd name="connsiteY7" fmla="*/ 537865 h 720000"/>
                <a:gd name="connsiteX8" fmla="*/ 565749 w 763907"/>
                <a:gd name="connsiteY8" fmla="*/ 529546 h 720000"/>
                <a:gd name="connsiteX9" fmla="*/ 565749 w 763907"/>
                <a:gd name="connsiteY9" fmla="*/ 359807 h 720000"/>
                <a:gd name="connsiteX10" fmla="*/ 735464 w 763907"/>
                <a:gd name="connsiteY10" fmla="*/ 359807 h 720000"/>
                <a:gd name="connsiteX11" fmla="*/ 763907 w 763907"/>
                <a:gd name="connsiteY11" fmla="*/ 388251 h 720000"/>
                <a:gd name="connsiteX12" fmla="*/ 735464 w 763907"/>
                <a:gd name="connsiteY12" fmla="*/ 416695 h 720000"/>
                <a:gd name="connsiteX13" fmla="*/ 565749 w 763907"/>
                <a:gd name="connsiteY13" fmla="*/ 416695 h 720000"/>
                <a:gd name="connsiteX14" fmla="*/ 537305 w 763907"/>
                <a:gd name="connsiteY14" fmla="*/ 388251 h 720000"/>
                <a:gd name="connsiteX15" fmla="*/ 565749 w 763907"/>
                <a:gd name="connsiteY15" fmla="*/ 359807 h 720000"/>
                <a:gd name="connsiteX16" fmla="*/ 678860 w 763907"/>
                <a:gd name="connsiteY16" fmla="*/ 77005 h 720000"/>
                <a:gd name="connsiteX17" fmla="*/ 698960 w 763907"/>
                <a:gd name="connsiteY17" fmla="*/ 85325 h 720000"/>
                <a:gd name="connsiteX18" fmla="*/ 698960 w 763907"/>
                <a:gd name="connsiteY18" fmla="*/ 125525 h 720000"/>
                <a:gd name="connsiteX19" fmla="*/ 585849 w 763907"/>
                <a:gd name="connsiteY19" fmla="*/ 238636 h 720000"/>
                <a:gd name="connsiteX20" fmla="*/ 565749 w 763907"/>
                <a:gd name="connsiteY20" fmla="*/ 246980 h 720000"/>
                <a:gd name="connsiteX21" fmla="*/ 545648 w 763907"/>
                <a:gd name="connsiteY21" fmla="*/ 238636 h 720000"/>
                <a:gd name="connsiteX22" fmla="*/ 545648 w 763907"/>
                <a:gd name="connsiteY22" fmla="*/ 198436 h 720000"/>
                <a:gd name="connsiteX23" fmla="*/ 658760 w 763907"/>
                <a:gd name="connsiteY23" fmla="*/ 85325 h 720000"/>
                <a:gd name="connsiteX24" fmla="*/ 678860 w 763907"/>
                <a:gd name="connsiteY24" fmla="*/ 77005 h 720000"/>
                <a:gd name="connsiteX25" fmla="*/ 362802 w 763907"/>
                <a:gd name="connsiteY25" fmla="*/ 5 h 720000"/>
                <a:gd name="connsiteX26" fmla="*/ 422012 w 763907"/>
                <a:gd name="connsiteY26" fmla="*/ 16490 h 720000"/>
                <a:gd name="connsiteX27" fmla="*/ 481080 w 763907"/>
                <a:gd name="connsiteY27" fmla="*/ 119457 h 720000"/>
                <a:gd name="connsiteX28" fmla="*/ 481080 w 763907"/>
                <a:gd name="connsiteY28" fmla="*/ 600631 h 720000"/>
                <a:gd name="connsiteX29" fmla="*/ 422012 w 763907"/>
                <a:gd name="connsiteY29" fmla="*/ 703598 h 720000"/>
                <a:gd name="connsiteX30" fmla="*/ 361806 w 763907"/>
                <a:gd name="connsiteY30" fmla="*/ 720000 h 720000"/>
                <a:gd name="connsiteX31" fmla="*/ 303306 w 763907"/>
                <a:gd name="connsiteY31" fmla="*/ 704546 h 720000"/>
                <a:gd name="connsiteX32" fmla="*/ 60870 w 763907"/>
                <a:gd name="connsiteY32" fmla="*/ 568300 h 720000"/>
                <a:gd name="connsiteX33" fmla="*/ 0 w 763907"/>
                <a:gd name="connsiteY33" fmla="*/ 464291 h 720000"/>
                <a:gd name="connsiteX34" fmla="*/ 0 w 763907"/>
                <a:gd name="connsiteY34" fmla="*/ 255702 h 720000"/>
                <a:gd name="connsiteX35" fmla="*/ 60870 w 763907"/>
                <a:gd name="connsiteY35" fmla="*/ 151693 h 720000"/>
                <a:gd name="connsiteX36" fmla="*/ 303306 w 763907"/>
                <a:gd name="connsiteY36" fmla="*/ 15447 h 720000"/>
                <a:gd name="connsiteX37" fmla="*/ 362802 w 763907"/>
                <a:gd name="connsiteY37" fmla="*/ 5 h 720000"/>
              </a:gdLst>
              <a:rect l="l" t="t" r="r" b="b"/>
              <a:pathLst>
                <a:path w="763907" h="720000">
                  <a:moveTo>
                    <a:pt x="565749" y="529546"/>
                  </a:moveTo>
                  <a:cubicBezTo>
                    <a:pt x="573025" y="529546"/>
                    <a:pt x="580302" y="532319"/>
                    <a:pt x="585849" y="537865"/>
                  </a:cubicBezTo>
                  <a:lnTo>
                    <a:pt x="698960" y="650977"/>
                  </a:lnTo>
                  <a:cubicBezTo>
                    <a:pt x="710054" y="662070"/>
                    <a:pt x="710054" y="680084"/>
                    <a:pt x="698960" y="691178"/>
                  </a:cubicBezTo>
                  <a:cubicBezTo>
                    <a:pt x="693461" y="696677"/>
                    <a:pt x="686161" y="699521"/>
                    <a:pt x="678860" y="699521"/>
                  </a:cubicBezTo>
                  <a:cubicBezTo>
                    <a:pt x="671560" y="699521"/>
                    <a:pt x="664259" y="696771"/>
                    <a:pt x="658760" y="691178"/>
                  </a:cubicBezTo>
                  <a:lnTo>
                    <a:pt x="545648" y="578066"/>
                  </a:lnTo>
                  <a:cubicBezTo>
                    <a:pt x="534555" y="566973"/>
                    <a:pt x="534555" y="548959"/>
                    <a:pt x="545648" y="537865"/>
                  </a:cubicBezTo>
                  <a:cubicBezTo>
                    <a:pt x="551195" y="532319"/>
                    <a:pt x="558471" y="529546"/>
                    <a:pt x="565749" y="529546"/>
                  </a:cubicBezTo>
                  <a:close/>
                  <a:moveTo>
                    <a:pt x="565749" y="359807"/>
                  </a:moveTo>
                  <a:lnTo>
                    <a:pt x="735464" y="359807"/>
                  </a:lnTo>
                  <a:cubicBezTo>
                    <a:pt x="751202" y="359807"/>
                    <a:pt x="763907" y="372512"/>
                    <a:pt x="763907" y="388251"/>
                  </a:cubicBezTo>
                  <a:cubicBezTo>
                    <a:pt x="763907" y="403990"/>
                    <a:pt x="751107" y="416695"/>
                    <a:pt x="735464" y="416695"/>
                  </a:cubicBezTo>
                  <a:lnTo>
                    <a:pt x="565749" y="416695"/>
                  </a:lnTo>
                  <a:cubicBezTo>
                    <a:pt x="550010" y="416695"/>
                    <a:pt x="537305" y="403990"/>
                    <a:pt x="537305" y="388251"/>
                  </a:cubicBezTo>
                  <a:cubicBezTo>
                    <a:pt x="537305" y="372512"/>
                    <a:pt x="550010" y="359807"/>
                    <a:pt x="565749" y="359807"/>
                  </a:cubicBezTo>
                  <a:close/>
                  <a:moveTo>
                    <a:pt x="678860" y="77005"/>
                  </a:moveTo>
                  <a:cubicBezTo>
                    <a:pt x="686137" y="77005"/>
                    <a:pt x="693414" y="79778"/>
                    <a:pt x="698960" y="85325"/>
                  </a:cubicBezTo>
                  <a:cubicBezTo>
                    <a:pt x="710054" y="96418"/>
                    <a:pt x="710054" y="114432"/>
                    <a:pt x="698960" y="125525"/>
                  </a:cubicBezTo>
                  <a:lnTo>
                    <a:pt x="585849" y="238636"/>
                  </a:lnTo>
                  <a:cubicBezTo>
                    <a:pt x="580350" y="244231"/>
                    <a:pt x="573049" y="246980"/>
                    <a:pt x="565749" y="246980"/>
                  </a:cubicBezTo>
                  <a:cubicBezTo>
                    <a:pt x="558448" y="246980"/>
                    <a:pt x="551147" y="244231"/>
                    <a:pt x="545648" y="238636"/>
                  </a:cubicBezTo>
                  <a:cubicBezTo>
                    <a:pt x="534555" y="227543"/>
                    <a:pt x="534555" y="209529"/>
                    <a:pt x="545648" y="198436"/>
                  </a:cubicBezTo>
                  <a:lnTo>
                    <a:pt x="658760" y="85325"/>
                  </a:lnTo>
                  <a:cubicBezTo>
                    <a:pt x="664306" y="79778"/>
                    <a:pt x="671583" y="77005"/>
                    <a:pt x="678860" y="77005"/>
                  </a:cubicBezTo>
                  <a:close/>
                  <a:moveTo>
                    <a:pt x="362802" y="5"/>
                  </a:moveTo>
                  <a:cubicBezTo>
                    <a:pt x="383186" y="183"/>
                    <a:pt x="403524" y="5682"/>
                    <a:pt x="422012" y="16490"/>
                  </a:cubicBezTo>
                  <a:cubicBezTo>
                    <a:pt x="458989" y="38108"/>
                    <a:pt x="481080" y="76601"/>
                    <a:pt x="481080" y="119457"/>
                  </a:cubicBezTo>
                  <a:lnTo>
                    <a:pt x="481080" y="600631"/>
                  </a:lnTo>
                  <a:cubicBezTo>
                    <a:pt x="481080" y="643486"/>
                    <a:pt x="458989" y="681980"/>
                    <a:pt x="422012" y="703598"/>
                  </a:cubicBezTo>
                  <a:cubicBezTo>
                    <a:pt x="403240" y="714501"/>
                    <a:pt x="382475" y="720000"/>
                    <a:pt x="361806" y="720000"/>
                  </a:cubicBezTo>
                  <a:cubicBezTo>
                    <a:pt x="341706" y="720000"/>
                    <a:pt x="321700" y="714881"/>
                    <a:pt x="303306" y="704546"/>
                  </a:cubicBezTo>
                  <a:lnTo>
                    <a:pt x="60870" y="568300"/>
                  </a:lnTo>
                  <a:cubicBezTo>
                    <a:pt x="23324" y="547157"/>
                    <a:pt x="0" y="507336"/>
                    <a:pt x="0" y="464291"/>
                  </a:cubicBezTo>
                  <a:lnTo>
                    <a:pt x="0" y="255702"/>
                  </a:lnTo>
                  <a:cubicBezTo>
                    <a:pt x="0" y="212657"/>
                    <a:pt x="23324" y="172742"/>
                    <a:pt x="60870" y="151693"/>
                  </a:cubicBezTo>
                  <a:lnTo>
                    <a:pt x="303306" y="15447"/>
                  </a:lnTo>
                  <a:cubicBezTo>
                    <a:pt x="321984" y="4970"/>
                    <a:pt x="342417" y="-173"/>
                    <a:pt x="362802" y="5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cxnSp>
        <p:nvCxnSpPr>
          <p:cNvPr id="8" name="线条 1"/>
          <p:cNvCxnSpPr/>
          <p:nvPr/>
        </p:nvCxnSpPr>
        <p:spPr>
          <a:xfrm rot="0" flipH="0" flipV="0">
            <a:off x="9097470" y="3407865"/>
            <a:ext cx="1745156" cy="0"/>
          </a:xfrm>
          <a:prstGeom prst="line">
            <a:avLst/>
          </a:prstGeom>
          <a:noFill/>
          <a:ln w="6350" cap="flat">
            <a:solidFill>
              <a:schemeClr val="tx1"/>
            </a:solidFill>
            <a:miter/>
          </a:ln>
        </p:spPr>
      </p:cxnSp>
      <p:sp>
        <p:nvSpPr>
          <p:cNvPr id="9" name="标题 1"/>
          <p:cNvSpPr txBox="1"/>
          <p:nvPr/>
        </p:nvSpPr>
        <p:spPr>
          <a:xfrm rot="0" flipH="0" flipV="0">
            <a:off x="6239296" y="2146790"/>
            <a:ext cx="559381" cy="559378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60000">
                <a:schemeClr val="accent1">
                  <a:alpha val="100000"/>
                </a:schemeClr>
              </a:gs>
            </a:gsLst>
            <a:lin ang="2700000" scaled="0"/>
          </a:gradFill>
          <a:ln w="57150" cap="rnd">
            <a:noFill/>
            <a:round/>
          </a:ln>
          <a:effectLst>
            <a:outerShdw dist="50800" blurRad="76200" dir="5400000" sx="100000" sy="100000" kx="0" ky="0" algn="ctr" rotWithShape="0">
              <a:schemeClr val="accent3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397619" y="2305112"/>
            <a:ext cx="242736" cy="242736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612269" y="2808348"/>
            <a:ext cx="1917698" cy="560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多源行为数据融合策略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612269" y="3443348"/>
            <a:ext cx="1917698" cy="2211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整合用户在APP、小程序、网页、线下门店等全渠道的行为轨迹，包括点击、停留、加购、分享、搜索关键词等显性与隐性信号，形成统一的用户行为图谱。
利用时间序列建模（如LSTM、Transformer）捕捉用户行为的动态演变规律，识别关键转化节点前的行为模式。
引入上下文特征（如设备类型、地理位置、时段、天气）提升模型对场景敏感度，避免“一刀切”式预测。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898269" y="3443348"/>
            <a:ext cx="1943098" cy="2211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基于流式计算框架（如Flink或Kafka Streams）实现毫秒级用户意图预测，在用户浏览过程中实时输出转化概率评分。
设计分层打分体系：基础兴趣分（长期偏好）、场景意图分（当前会话）、紧急转化分（促销/库存驱动），三者加权生成综合触达优先级。
设置自动阈值调整机制，根据历史转化漏斗表现动态优化打分边界，确保高潜用户不被遗漏、低效曝光被过滤。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898269" y="2808348"/>
            <a:ext cx="1943098" cy="560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实时预测与动态打分机制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235069" y="3443348"/>
            <a:ext cx="1981198" cy="2211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采用SHAP或LIME等可解释AI技术，向运营团队清晰展示哪些行为特征对预测结果贡献最大（如“连续3次查看某SKU详情页”权重最高）。
将模型输出转化为业务语言标签（如“价格敏感型高意向用户”“新品尝鲜犹豫者”），便于后续策略制定。
定期进行A/B测试验证模型有效性，并将业务反馈闭环回流至训练数据，形成“预测—执行—验证—优化”正循环。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235069" y="2808348"/>
            <a:ext cx="1981198" cy="560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模型可解释性与业务对齐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9125540" flipH="0" flipV="0">
            <a:off x="3896111" y="2040036"/>
            <a:ext cx="784013" cy="772888"/>
          </a:xfrm>
          <a:prstGeom prst="arc">
            <a:avLst>
              <a:gd name="adj1" fmla="val 16200000"/>
              <a:gd name="adj2" fmla="val 9646559"/>
            </a:avLst>
          </a:prstGeom>
          <a:noFill/>
          <a:ln w="76200" cap="rnd">
            <a:gradFill>
              <a:gsLst>
                <a:gs pos="20000">
                  <a:schemeClr val="tx1">
                    <a:lumMod val="50000"/>
                    <a:lumOff val="50000"/>
                    <a:alpha val="30000"/>
                  </a:schemeClr>
                </a:gs>
                <a:gs pos="100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12000000" scaled="0"/>
            </a:gra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012236" y="2146790"/>
            <a:ext cx="551761" cy="551758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60000">
                <a:schemeClr val="accent2"/>
              </a:gs>
            </a:gsLst>
            <a:lin ang="2700000" scaled="0"/>
          </a:gradFill>
          <a:ln w="57150" cap="rnd">
            <a:noFill/>
            <a:round/>
          </a:ln>
          <a:effectLst>
            <a:outerShdw dist="50800" blurRad="76200" dir="5400000" sx="100000" sy="100000" kx="0" ky="0" algn="ctr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168403" y="2317862"/>
            <a:ext cx="239429" cy="209616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576625" y="169048"/>
            <a:ext cx="10319334" cy="652725"/>
          </a:xfrm>
          <a:prstGeom prst="rect">
            <a:avLst/>
          </a:prstGeom>
          <a:gradFill>
            <a:gsLst>
              <a:gs pos="10000">
                <a:schemeClr val="bg1">
                  <a:lumMod val="95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14775" y="261410"/>
            <a:ext cx="7594013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构建高精度用户行为预测模型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61090" y="169048"/>
            <a:ext cx="108000" cy="6527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349772" y="169048"/>
            <a:ext cx="108000" cy="65272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8100000" flipH="0" flipV="0">
            <a:off x="842016" y="1844386"/>
            <a:ext cx="882223" cy="882000"/>
          </a:xfrm>
          <a:prstGeom prst="teardrop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90500" blurRad="330200" dir="5400000" sx="90000" sy="90000" kx="0" ky="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8100000" flipH="0" flipV="0">
            <a:off x="945406" y="1689251"/>
            <a:ext cx="675445" cy="675205"/>
          </a:xfrm>
          <a:custGeom>
            <a:avLst/>
            <a:gdLst>
              <a:gd name="connsiteX0" fmla="*/ 142119 w 675445"/>
              <a:gd name="connsiteY0" fmla="*/ 533122 h 675205"/>
              <a:gd name="connsiteX1" fmla="*/ 0 w 675445"/>
              <a:gd name="connsiteY1" fmla="*/ 190105 h 675205"/>
              <a:gd name="connsiteX2" fmla="*/ 1 w 675445"/>
              <a:gd name="connsiteY2" fmla="*/ 190105 h 675205"/>
              <a:gd name="connsiteX3" fmla="*/ 38132 w 675445"/>
              <a:gd name="connsiteY3" fmla="*/ 1282 h 675205"/>
              <a:gd name="connsiteX4" fmla="*/ 38828 w 675445"/>
              <a:gd name="connsiteY4" fmla="*/ 0 h 675205"/>
              <a:gd name="connsiteX5" fmla="*/ 28173 w 675445"/>
              <a:gd name="connsiteY5" fmla="*/ 34318 h 675205"/>
              <a:gd name="connsiteX6" fmla="*/ 17632 w 675445"/>
              <a:gd name="connsiteY6" fmla="*/ 138856 h 675205"/>
              <a:gd name="connsiteX7" fmla="*/ 536473 w 675445"/>
              <a:gd name="connsiteY7" fmla="*/ 657566 h 675205"/>
              <a:gd name="connsiteX8" fmla="*/ 641037 w 675445"/>
              <a:gd name="connsiteY8" fmla="*/ 647028 h 675205"/>
              <a:gd name="connsiteX9" fmla="*/ 675445 w 675445"/>
              <a:gd name="connsiteY9" fmla="*/ 636350 h 675205"/>
              <a:gd name="connsiteX10" fmla="*/ 674094 w 675445"/>
              <a:gd name="connsiteY10" fmla="*/ 637083 h 675205"/>
              <a:gd name="connsiteX11" fmla="*/ 485223 w 675445"/>
              <a:gd name="connsiteY11" fmla="*/ 675205 h 675205"/>
              <a:gd name="connsiteX12" fmla="*/ 142119 w 675445"/>
              <a:gd name="connsiteY12" fmla="*/ 533122 h 675205"/>
            </a:gdLst>
            <a:rect l="l" t="t" r="r" b="b"/>
            <a:pathLst>
              <a:path w="675445" h="675205">
                <a:moveTo>
                  <a:pt x="142119" y="533122"/>
                </a:moveTo>
                <a:cubicBezTo>
                  <a:pt x="54310" y="445336"/>
                  <a:pt x="0" y="324061"/>
                  <a:pt x="0" y="190105"/>
                </a:cubicBezTo>
                <a:lnTo>
                  <a:pt x="1" y="190105"/>
                </a:lnTo>
                <a:cubicBezTo>
                  <a:pt x="1" y="123127"/>
                  <a:pt x="13579" y="59319"/>
                  <a:pt x="38132" y="1282"/>
                </a:cubicBezTo>
                <a:lnTo>
                  <a:pt x="38828" y="0"/>
                </a:lnTo>
                <a:lnTo>
                  <a:pt x="28173" y="34318"/>
                </a:lnTo>
                <a:cubicBezTo>
                  <a:pt x="21261" y="68085"/>
                  <a:pt x="17632" y="103047"/>
                  <a:pt x="17632" y="138856"/>
                </a:cubicBezTo>
                <a:cubicBezTo>
                  <a:pt x="17632" y="425332"/>
                  <a:pt x="249925" y="657566"/>
                  <a:pt x="536473" y="657566"/>
                </a:cubicBezTo>
                <a:cubicBezTo>
                  <a:pt x="572291" y="657566"/>
                  <a:pt x="607262" y="653938"/>
                  <a:pt x="641037" y="647028"/>
                </a:cubicBezTo>
                <a:lnTo>
                  <a:pt x="675445" y="636350"/>
                </a:lnTo>
                <a:lnTo>
                  <a:pt x="674094" y="637083"/>
                </a:lnTo>
                <a:cubicBezTo>
                  <a:pt x="616042" y="661631"/>
                  <a:pt x="552218" y="675205"/>
                  <a:pt x="485223" y="675205"/>
                </a:cubicBezTo>
                <a:cubicBezTo>
                  <a:pt x="351232" y="675205"/>
                  <a:pt x="229927" y="620908"/>
                  <a:pt x="142119" y="53312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0" y="3191669"/>
            <a:ext cx="62685" cy="23834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17337" y="3007619"/>
            <a:ext cx="3060000" cy="74987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精准匹配触达场景与用户状态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17336" y="3877249"/>
            <a:ext cx="3060000" cy="169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2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根据用户所处旅程阶段（认知→兴趣→决策→复购）和实时行为上下文（如正在比价、已加入购物车但未支付），自动匹配最优触达内容与渠道。
区分主动触达（推送、短信、EDM）与被动引导（页面个性化推荐、客服话术提示），前者强调时机精准，后者侧重体验流畅。
针对高价值但低活跃用户，设计“唤醒场景包”（如专属优惠+新品预告+社交证明组合），提升再激活效率。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93991" y="2069386"/>
            <a:ext cx="378272" cy="432000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8100000" flipH="0" flipV="0">
            <a:off x="4543902" y="1844386"/>
            <a:ext cx="882223" cy="882000"/>
          </a:xfrm>
          <a:prstGeom prst="teardrop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90500" blurRad="330200" dir="5400000" sx="90000" sy="90000" kx="0" ky="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8100000" flipH="0" flipV="0">
            <a:off x="4647291" y="1689251"/>
            <a:ext cx="675445" cy="675205"/>
          </a:xfrm>
          <a:custGeom>
            <a:avLst/>
            <a:gdLst>
              <a:gd name="connsiteX0" fmla="*/ 142119 w 675445"/>
              <a:gd name="connsiteY0" fmla="*/ 533122 h 675205"/>
              <a:gd name="connsiteX1" fmla="*/ 0 w 675445"/>
              <a:gd name="connsiteY1" fmla="*/ 190105 h 675205"/>
              <a:gd name="connsiteX2" fmla="*/ 1 w 675445"/>
              <a:gd name="connsiteY2" fmla="*/ 190105 h 675205"/>
              <a:gd name="connsiteX3" fmla="*/ 38132 w 675445"/>
              <a:gd name="connsiteY3" fmla="*/ 1282 h 675205"/>
              <a:gd name="connsiteX4" fmla="*/ 38828 w 675445"/>
              <a:gd name="connsiteY4" fmla="*/ 0 h 675205"/>
              <a:gd name="connsiteX5" fmla="*/ 28173 w 675445"/>
              <a:gd name="connsiteY5" fmla="*/ 34318 h 675205"/>
              <a:gd name="connsiteX6" fmla="*/ 17632 w 675445"/>
              <a:gd name="connsiteY6" fmla="*/ 138856 h 675205"/>
              <a:gd name="connsiteX7" fmla="*/ 536473 w 675445"/>
              <a:gd name="connsiteY7" fmla="*/ 657566 h 675205"/>
              <a:gd name="connsiteX8" fmla="*/ 641037 w 675445"/>
              <a:gd name="connsiteY8" fmla="*/ 647028 h 675205"/>
              <a:gd name="connsiteX9" fmla="*/ 675445 w 675445"/>
              <a:gd name="connsiteY9" fmla="*/ 636350 h 675205"/>
              <a:gd name="connsiteX10" fmla="*/ 674094 w 675445"/>
              <a:gd name="connsiteY10" fmla="*/ 637083 h 675205"/>
              <a:gd name="connsiteX11" fmla="*/ 485223 w 675445"/>
              <a:gd name="connsiteY11" fmla="*/ 675205 h 675205"/>
              <a:gd name="connsiteX12" fmla="*/ 142119 w 675445"/>
              <a:gd name="connsiteY12" fmla="*/ 533122 h 675205"/>
            </a:gdLst>
            <a:rect l="l" t="t" r="r" b="b"/>
            <a:pathLst>
              <a:path w="675445" h="675205">
                <a:moveTo>
                  <a:pt x="142119" y="533122"/>
                </a:moveTo>
                <a:cubicBezTo>
                  <a:pt x="54310" y="445336"/>
                  <a:pt x="0" y="324061"/>
                  <a:pt x="0" y="190105"/>
                </a:cubicBezTo>
                <a:lnTo>
                  <a:pt x="1" y="190105"/>
                </a:lnTo>
                <a:cubicBezTo>
                  <a:pt x="1" y="123127"/>
                  <a:pt x="13579" y="59319"/>
                  <a:pt x="38132" y="1282"/>
                </a:cubicBezTo>
                <a:lnTo>
                  <a:pt x="38828" y="0"/>
                </a:lnTo>
                <a:lnTo>
                  <a:pt x="28173" y="34318"/>
                </a:lnTo>
                <a:cubicBezTo>
                  <a:pt x="21261" y="68085"/>
                  <a:pt x="17632" y="103047"/>
                  <a:pt x="17632" y="138856"/>
                </a:cubicBezTo>
                <a:cubicBezTo>
                  <a:pt x="17632" y="425332"/>
                  <a:pt x="249925" y="657566"/>
                  <a:pt x="536473" y="657566"/>
                </a:cubicBezTo>
                <a:cubicBezTo>
                  <a:pt x="572291" y="657566"/>
                  <a:pt x="607262" y="653938"/>
                  <a:pt x="641037" y="647028"/>
                </a:cubicBezTo>
                <a:lnTo>
                  <a:pt x="675445" y="636350"/>
                </a:lnTo>
                <a:lnTo>
                  <a:pt x="674094" y="637083"/>
                </a:lnTo>
                <a:cubicBezTo>
                  <a:pt x="616042" y="661631"/>
                  <a:pt x="552218" y="675205"/>
                  <a:pt x="485223" y="675205"/>
                </a:cubicBezTo>
                <a:cubicBezTo>
                  <a:pt x="351232" y="675205"/>
                  <a:pt x="229927" y="620908"/>
                  <a:pt x="142119" y="53312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38762" y="3191669"/>
            <a:ext cx="62685" cy="23834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80538" y="3007619"/>
            <a:ext cx="3060000" cy="74987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动态内容生成与个性化表达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680537" y="3877249"/>
            <a:ext cx="3060000" cy="169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2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基于预测模型输出的用户画像标签，调用内容引擎自动生成千人千面的文案、图片甚至短视频（如为“母婴高净值用户”展示安全认证+专家背书素材）。
支持多变量测试（Multivariate Testing），在同一场景下并行测试不同利益点（折扣vs赠品vs限时）、语气（紧迫感vs温情关怀）对转化的影响。
结合自然语言生成（NLG）技术，确保个性化内容在保持品牌调性的同时具备真实对话感，避免机械感过重导致用户反感。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751012" y="2080523"/>
            <a:ext cx="468000" cy="409727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8100000" flipH="0" flipV="0">
            <a:off x="8408170" y="1844386"/>
            <a:ext cx="882223" cy="882000"/>
          </a:xfrm>
          <a:prstGeom prst="teardrop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90500" blurRad="330200" dir="5400000" sx="90000" sy="90000" kx="0" ky="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8100000" flipH="0" flipV="0">
            <a:off x="8511551" y="1689251"/>
            <a:ext cx="675445" cy="675205"/>
          </a:xfrm>
          <a:custGeom>
            <a:avLst/>
            <a:gdLst>
              <a:gd name="connsiteX0" fmla="*/ 142119 w 675445"/>
              <a:gd name="connsiteY0" fmla="*/ 533122 h 675205"/>
              <a:gd name="connsiteX1" fmla="*/ 0 w 675445"/>
              <a:gd name="connsiteY1" fmla="*/ 190105 h 675205"/>
              <a:gd name="connsiteX2" fmla="*/ 1 w 675445"/>
              <a:gd name="connsiteY2" fmla="*/ 190105 h 675205"/>
              <a:gd name="connsiteX3" fmla="*/ 38132 w 675445"/>
              <a:gd name="connsiteY3" fmla="*/ 1282 h 675205"/>
              <a:gd name="connsiteX4" fmla="*/ 38828 w 675445"/>
              <a:gd name="connsiteY4" fmla="*/ 0 h 675205"/>
              <a:gd name="connsiteX5" fmla="*/ 28173 w 675445"/>
              <a:gd name="connsiteY5" fmla="*/ 34318 h 675205"/>
              <a:gd name="connsiteX6" fmla="*/ 17632 w 675445"/>
              <a:gd name="connsiteY6" fmla="*/ 138856 h 675205"/>
              <a:gd name="connsiteX7" fmla="*/ 536473 w 675445"/>
              <a:gd name="connsiteY7" fmla="*/ 657566 h 675205"/>
              <a:gd name="connsiteX8" fmla="*/ 641037 w 675445"/>
              <a:gd name="connsiteY8" fmla="*/ 647028 h 675205"/>
              <a:gd name="connsiteX9" fmla="*/ 675445 w 675445"/>
              <a:gd name="connsiteY9" fmla="*/ 636350 h 675205"/>
              <a:gd name="connsiteX10" fmla="*/ 674094 w 675445"/>
              <a:gd name="connsiteY10" fmla="*/ 637083 h 675205"/>
              <a:gd name="connsiteX11" fmla="*/ 485223 w 675445"/>
              <a:gd name="connsiteY11" fmla="*/ 675205 h 675205"/>
              <a:gd name="connsiteX12" fmla="*/ 142119 w 675445"/>
              <a:gd name="connsiteY12" fmla="*/ 533122 h 675205"/>
            </a:gdLst>
            <a:rect l="l" t="t" r="r" b="b"/>
            <a:pathLst>
              <a:path w="675445" h="675205">
                <a:moveTo>
                  <a:pt x="142119" y="533122"/>
                </a:moveTo>
                <a:cubicBezTo>
                  <a:pt x="54310" y="445336"/>
                  <a:pt x="0" y="324061"/>
                  <a:pt x="0" y="190105"/>
                </a:cubicBezTo>
                <a:lnTo>
                  <a:pt x="1" y="190105"/>
                </a:lnTo>
                <a:cubicBezTo>
                  <a:pt x="1" y="123127"/>
                  <a:pt x="13579" y="59319"/>
                  <a:pt x="38132" y="1282"/>
                </a:cubicBezTo>
                <a:lnTo>
                  <a:pt x="38828" y="0"/>
                </a:lnTo>
                <a:lnTo>
                  <a:pt x="28173" y="34318"/>
                </a:lnTo>
                <a:cubicBezTo>
                  <a:pt x="21261" y="68085"/>
                  <a:pt x="17632" y="103047"/>
                  <a:pt x="17632" y="138856"/>
                </a:cubicBezTo>
                <a:cubicBezTo>
                  <a:pt x="17632" y="425332"/>
                  <a:pt x="249925" y="657566"/>
                  <a:pt x="536473" y="657566"/>
                </a:cubicBezTo>
                <a:cubicBezTo>
                  <a:pt x="572291" y="657566"/>
                  <a:pt x="607262" y="653938"/>
                  <a:pt x="641037" y="647028"/>
                </a:cubicBezTo>
                <a:lnTo>
                  <a:pt x="675445" y="636350"/>
                </a:lnTo>
                <a:lnTo>
                  <a:pt x="674094" y="637083"/>
                </a:lnTo>
                <a:cubicBezTo>
                  <a:pt x="616042" y="661631"/>
                  <a:pt x="552218" y="675205"/>
                  <a:pt x="485223" y="675205"/>
                </a:cubicBezTo>
                <a:cubicBezTo>
                  <a:pt x="351232" y="675205"/>
                  <a:pt x="229927" y="620908"/>
                  <a:pt x="142119" y="53312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232294" y="3191669"/>
            <a:ext cx="62685" cy="23834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458900" y="3007619"/>
            <a:ext cx="3060000" cy="74987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触达频次与疲劳度智能管控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458899" y="3877249"/>
            <a:ext cx="3060000" cy="169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2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建立用户触达疲劳模型，综合考量历史接收频次、打开率、负反馈（如退订、屏蔽）等指标，动态设定个体化触达上限。
设置“冷却期”规则：若用户连续两次未响应同类信息，则自动暂停该类触达至少48小时，避免骚扰。
在CRM系统中嵌入“触达健康度”看板，实时监控各人群的触达饱和度与转化衰减曲线，指导策略及时调整。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633282" y="2081801"/>
            <a:ext cx="432000" cy="407170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76625" y="169048"/>
            <a:ext cx="10319334" cy="652725"/>
          </a:xfrm>
          <a:prstGeom prst="rect">
            <a:avLst/>
          </a:prstGeom>
          <a:gradFill>
            <a:gsLst>
              <a:gs pos="10000">
                <a:schemeClr val="bg1">
                  <a:lumMod val="95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14775" y="261410"/>
            <a:ext cx="7594013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场景化触达策略设计与执行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61090" y="169048"/>
            <a:ext cx="108000" cy="6527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49772" y="169048"/>
            <a:ext cx="108000" cy="65272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从冷启动到高转化的实战路径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1169" y="1689507"/>
            <a:ext cx="3239031" cy="4370054"/>
          </a:xfrm>
          <a:prstGeom prst="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dist="38100" blurRad="139700" dir="2700015" sx="100000" sy="100000" kx="0" ky="0" algn="b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2836485"/>
            <a:ext cx="3241040" cy="841693"/>
          </a:xfrm>
          <a:prstGeom prst="rect">
            <a:avLst/>
          </a:prstGeom>
          <a:gradFill>
            <a:gsLst>
              <a:gs pos="44000">
                <a:schemeClr val="accent1"/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2700000" scaled="0"/>
          </a:gradFill>
          <a:ln w="9525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61708" y="2954021"/>
            <a:ext cx="2638424" cy="63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59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利用行为数据构建初始用户画像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037437" y="1277620"/>
            <a:ext cx="2486496" cy="1420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41484" y="3890716"/>
            <a:ext cx="2678400" cy="1245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4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借助网站埋点、社交媒体互动记录或早期问卷调研，提取高频行为特征（如页面停留时长、点击热区、内容偏好）作为种子用户筛选依据。
聚焦“主动表达兴趣”的用户群体，例如反复访问产品页、订阅邮件列表或参与内测申请的人，这类用户具备天然的高意向属性。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112606" y="5287948"/>
            <a:ext cx="478459" cy="450958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477043" y="1689507"/>
            <a:ext cx="3239031" cy="4370054"/>
          </a:xfrm>
          <a:prstGeom prst="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dist="38100" blurRad="139700" dir="2700015" sx="100000" sy="100000" kx="0" ky="0" algn="b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476274" y="2874585"/>
            <a:ext cx="3241040" cy="803593"/>
          </a:xfrm>
          <a:prstGeom prst="rect">
            <a:avLst/>
          </a:prstGeom>
          <a:gradFill>
            <a:gsLst>
              <a:gs pos="44000">
                <a:schemeClr val="accent1"/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2700000" scaled="0"/>
          </a:gradFill>
          <a:ln w="9525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777582" y="2954021"/>
            <a:ext cx="2638424" cy="63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59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小规模测试验证假设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853311" y="1277620"/>
            <a:ext cx="2486496" cy="1420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757358" y="3890716"/>
            <a:ext cx="2678400" cy="1245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4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设计A/B测试或最小可行产品（MVP）场景，在500–2000人的小样本中验证核心价值主张是否匹配目标人群痛点。
通过转化漏斗分析（如注册率、首单完成率）快速迭代用户筛选标准，剔除低响应人群，保留高互动子集。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928480" y="5287948"/>
            <a:ext cx="478459" cy="450958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292917" y="1689507"/>
            <a:ext cx="3239031" cy="4370054"/>
          </a:xfrm>
          <a:prstGeom prst="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dist="38100" blurRad="139700" dir="2700015" sx="100000" sy="100000" kx="0" ky="0" algn="b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92148" y="2887285"/>
            <a:ext cx="3241040" cy="790893"/>
          </a:xfrm>
          <a:prstGeom prst="rect">
            <a:avLst/>
          </a:prstGeom>
          <a:gradFill>
            <a:gsLst>
              <a:gs pos="44000">
                <a:schemeClr val="accent1"/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2700000" scaled="0"/>
          </a:gradFill>
          <a:ln w="9525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593456" y="2979421"/>
            <a:ext cx="2638424" cy="6116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59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构建种子用户社群形成反馈闭环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669185" y="1277620"/>
            <a:ext cx="2486496" cy="1420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573232" y="3890716"/>
            <a:ext cx="2678400" cy="1245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4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在微信、Discord或私域社群中聚集首批真实用户，定期收集使用反馈与需求建议。
鼓励用户生成内容（UGC），如测评视频、使用心得，既增强归属感，也为后续扩量提供真实素材。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0744354" y="5287948"/>
            <a:ext cx="478459" cy="450958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76625" y="169048"/>
            <a:ext cx="10319334" cy="652725"/>
          </a:xfrm>
          <a:prstGeom prst="rect">
            <a:avLst/>
          </a:prstGeom>
          <a:gradFill>
            <a:gsLst>
              <a:gs pos="10000">
                <a:schemeClr val="bg1">
                  <a:lumMod val="95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14775" y="261410"/>
            <a:ext cx="7594013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冷启动阶段：精准识别种子用户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61090" y="169048"/>
            <a:ext cx="108000" cy="6527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49772" y="169048"/>
            <a:ext cx="108000" cy="65272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272307" flipH="0" flipV="0">
            <a:off x="955667" y="190743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55667" y="187458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86273" y="3249455"/>
            <a:ext cx="2700000" cy="2360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以种子用户为正样本，结合平台（如Meta、抖音巨量引擎、腾讯广告）的AI Lookalike算法，自动寻找行为、兴趣、人口属性高度相似的新用户。
设置多层相似度阈值（如1%、5%、10%），分批次测试不同相似度人群的转化效率，避免盲目扩大导致ROI下降。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086273" y="2305101"/>
            <a:ext cx="2700000" cy="66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应用Lookalike建模技术扩展受众池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104851" y="1578059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825001" y="1678649"/>
            <a:ext cx="122254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272307" flipH="0" flipV="0">
            <a:off x="4599751" y="190743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599751" y="1891011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2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730357" y="3197485"/>
            <a:ext cx="2700000" cy="24416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2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针对不同Lookalike群体制作差异化广告素材，例如对“价格敏感型”强调折扣，对“品质导向型”突出产品工艺。
实时监控CTR、CPC及LTV（用户生命周期价值），动态关停低效渠道，将预算集中于高LTV人群所在的流量来源。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730357" y="2321526"/>
            <a:ext cx="2700000" cy="66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动态优化投放策略与创意匹配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748935" y="1594484"/>
            <a:ext cx="662845" cy="662845"/>
          </a:xfrm>
          <a:prstGeom prst="flowChartConnector">
            <a:avLst/>
          </a:prstGeom>
          <a:gradFill>
            <a:gsLst>
              <a:gs pos="0">
                <a:schemeClr val="accent2"/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469085" y="1695074"/>
            <a:ext cx="122254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2307" flipH="0" flipV="0">
            <a:off x="8285398" y="190743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85398" y="187458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416004" y="3249455"/>
            <a:ext cx="2700000" cy="2360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2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整合CRM系统中的成交用户数据（如复购频次、客单价、客服互动记录），作为模型训练的补充标签。
通过CDP（客户数据平台）打通线上线下行为数据，提升用户识别颗粒度，实现从“泛相似”到“精准复刻”的跃迁。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416004" y="2305101"/>
            <a:ext cx="2700000" cy="66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引入第一方数据强化模型准确性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434582" y="1578059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154732" y="1678649"/>
            <a:ext cx="122254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825320" y="3085524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510967" y="3085524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2181236" y="3085524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576625" y="169048"/>
            <a:ext cx="10319334" cy="652725"/>
          </a:xfrm>
          <a:prstGeom prst="rect">
            <a:avLst/>
          </a:prstGeom>
          <a:gradFill>
            <a:gsLst>
              <a:gs pos="10000">
                <a:schemeClr val="bg1">
                  <a:lumMod val="95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14775" y="261410"/>
            <a:ext cx="7594013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扩量阶段：基于相似性模型放大高转化人群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161090" y="169048"/>
            <a:ext cx="108000" cy="6527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349772" y="169048"/>
            <a:ext cx="108000" cy="65272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3500000" flipH="0" flipV="0">
            <a:off x="5350241" y="2911643"/>
            <a:ext cx="1478818" cy="1478818"/>
          </a:xfrm>
          <a:custGeom>
            <a:avLst/>
            <a:gdLst>
              <a:gd name="connsiteX0" fmla="*/ 0 w 1323474"/>
              <a:gd name="connsiteY0" fmla="*/ 1323474 h 1323474"/>
              <a:gd name="connsiteX1" fmla="*/ 0 w 1323474"/>
              <a:gd name="connsiteY1" fmla="*/ 0 h 1323474"/>
              <a:gd name="connsiteX2" fmla="*/ 1323474 w 1323474"/>
              <a:gd name="connsiteY2" fmla="*/ 0 h 1323474"/>
              <a:gd name="connsiteX3" fmla="*/ 0 w 1323474"/>
              <a:gd name="connsiteY3" fmla="*/ 1323474 h 1323474"/>
            </a:gdLst>
            <a:rect l="l" t="t" r="r" b="b"/>
            <a:pathLst>
              <a:path w="1323474" h="1323474">
                <a:moveTo>
                  <a:pt x="0" y="1323474"/>
                </a:moveTo>
                <a:lnTo>
                  <a:pt x="0" y="0"/>
                </a:lnTo>
                <a:lnTo>
                  <a:pt x="1323474" y="0"/>
                </a:lnTo>
                <a:cubicBezTo>
                  <a:pt x="1323474" y="730935"/>
                  <a:pt x="730935" y="1323474"/>
                  <a:pt x="0" y="1323474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700000" flipH="0" flipV="0">
            <a:off x="6461595" y="4029026"/>
            <a:ext cx="1478818" cy="1478818"/>
          </a:xfrm>
          <a:custGeom>
            <a:avLst/>
            <a:gdLst>
              <a:gd name="connsiteX0" fmla="*/ 0 w 1323474"/>
              <a:gd name="connsiteY0" fmla="*/ 1323474 h 1323474"/>
              <a:gd name="connsiteX1" fmla="*/ 0 w 1323474"/>
              <a:gd name="connsiteY1" fmla="*/ 0 h 1323474"/>
              <a:gd name="connsiteX2" fmla="*/ 1323474 w 1323474"/>
              <a:gd name="connsiteY2" fmla="*/ 0 h 1323474"/>
              <a:gd name="connsiteX3" fmla="*/ 0 w 1323474"/>
              <a:gd name="connsiteY3" fmla="*/ 1323474 h 1323474"/>
            </a:gdLst>
            <a:rect l="l" t="t" r="r" b="b"/>
            <a:pathLst>
              <a:path w="1323474" h="1323474">
                <a:moveTo>
                  <a:pt x="0" y="1323474"/>
                </a:moveTo>
                <a:lnTo>
                  <a:pt x="0" y="0"/>
                </a:lnTo>
                <a:lnTo>
                  <a:pt x="1323474" y="0"/>
                </a:lnTo>
                <a:cubicBezTo>
                  <a:pt x="1323474" y="730935"/>
                  <a:pt x="730935" y="1323474"/>
                  <a:pt x="0" y="1323474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2700000" flipH="0" flipV="0">
            <a:off x="4238887" y="4029027"/>
            <a:ext cx="1478818" cy="1478818"/>
          </a:xfrm>
          <a:custGeom>
            <a:avLst/>
            <a:gdLst>
              <a:gd name="connsiteX0" fmla="*/ 0 w 1323474"/>
              <a:gd name="connsiteY0" fmla="*/ 1323474 h 1323474"/>
              <a:gd name="connsiteX1" fmla="*/ 0 w 1323474"/>
              <a:gd name="connsiteY1" fmla="*/ 0 h 1323474"/>
              <a:gd name="connsiteX2" fmla="*/ 1323474 w 1323474"/>
              <a:gd name="connsiteY2" fmla="*/ 0 h 1323474"/>
              <a:gd name="connsiteX3" fmla="*/ 0 w 1323474"/>
              <a:gd name="connsiteY3" fmla="*/ 1323474 h 1323474"/>
            </a:gdLst>
            <a:rect l="l" t="t" r="r" b="b"/>
            <a:pathLst>
              <a:path w="1323474" h="1323474">
                <a:moveTo>
                  <a:pt x="0" y="1323474"/>
                </a:moveTo>
                <a:lnTo>
                  <a:pt x="0" y="0"/>
                </a:lnTo>
                <a:lnTo>
                  <a:pt x="1323474" y="0"/>
                </a:lnTo>
                <a:cubicBezTo>
                  <a:pt x="1323474" y="730935"/>
                  <a:pt x="730935" y="1323474"/>
                  <a:pt x="0" y="1323474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54879" y="3933105"/>
            <a:ext cx="2865298" cy="103704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9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根据RFM模型（最近购买时间、购买频率、消费金额）将用户划分为高潜、忠诚、流失等类别，制定差异化触达策略。
对高LTV用户推送专属权益（如优先体验新品、VIP客服通道），提升留存与口碑传播意愿。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54879" y="3187470"/>
            <a:ext cx="2865298" cy="66529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分层运营高价值用户群体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650651" y="2073728"/>
            <a:ext cx="2865298" cy="103704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9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部署多触点归因模型（如时间衰减、位置归因），准确识别各渠道在转化路径中的真实贡献。
将归因结果反哺至受众定位系统，自动调整下一轮投放的用户筛选规则，形成“投放—转化—学习—优化”的闭环。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650651" y="1328093"/>
            <a:ext cx="2865298" cy="66529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建立转化归因与反馈回路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459123" y="3933105"/>
            <a:ext cx="2865298" cy="103704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9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监测市场趋势与竞品动态，结合AI预测模型（如时间序列分析、意图识别）预判用户兴趣迁移方向。
在现有高转化人群基础上，主动探索相邻细分市场（如从母婴用品延伸至早教服务），实现受众边界的有机拓展。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459123" y="3187471"/>
            <a:ext cx="2865298" cy="66529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预判用户需求变化，前置定位新机会人群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862662" y="3625774"/>
            <a:ext cx="453977" cy="453977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751307" y="4341642"/>
            <a:ext cx="453978" cy="411583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974016" y="4348708"/>
            <a:ext cx="453977" cy="397451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76625" y="169048"/>
            <a:ext cx="10319334" cy="652725"/>
          </a:xfrm>
          <a:prstGeom prst="rect">
            <a:avLst/>
          </a:prstGeom>
          <a:gradFill>
            <a:gsLst>
              <a:gs pos="10000">
                <a:schemeClr val="bg1">
                  <a:lumMod val="95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14775" y="261410"/>
            <a:ext cx="7594013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稳定转化阶段：建立持续迭代的用户运营机制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61090" y="169048"/>
            <a:ext cx="108000" cy="6527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49772" y="169048"/>
            <a:ext cx="108000" cy="65272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74700" y="8613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77636" y="3039049"/>
            <a:ext cx="4838000" cy="169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84472" y="261256"/>
            <a:ext cx="11823057" cy="6511019"/>
          </a:xfrm>
          <a:prstGeom prst="roundRect">
            <a:avLst>
              <a:gd name="adj" fmla="val 1318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312827" y="180976"/>
            <a:ext cx="11566347" cy="6591300"/>
          </a:xfrm>
          <a:prstGeom prst="roundRect">
            <a:avLst>
              <a:gd name="adj" fmla="val 1318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0" y="529988"/>
            <a:ext cx="4266674" cy="551483"/>
          </a:xfrm>
          <a:custGeom>
            <a:avLst/>
            <a:gdLst>
              <a:gd name="connsiteX0" fmla="*/ 0 w 4266674"/>
              <a:gd name="connsiteY0" fmla="*/ 0 h 551483"/>
              <a:gd name="connsiteX1" fmla="*/ 4071849 w 4266674"/>
              <a:gd name="connsiteY1" fmla="*/ 0 h 551483"/>
              <a:gd name="connsiteX2" fmla="*/ 4239625 w 4266674"/>
              <a:gd name="connsiteY2" fmla="*/ 158804 h 551483"/>
              <a:gd name="connsiteX3" fmla="*/ 3870150 w 4266674"/>
              <a:gd name="connsiteY3" fmla="*/ 499470 h 551483"/>
              <a:gd name="connsiteX4" fmla="*/ 3702374 w 4266674"/>
              <a:gd name="connsiteY4" fmla="*/ 551483 h 551483"/>
              <a:gd name="connsiteX5" fmla="*/ 0 w 4266674"/>
              <a:gd name="connsiteY5" fmla="*/ 551483 h 551483"/>
            </a:gdLst>
            <a:rect l="l" t="t" r="r" b="b"/>
            <a:pathLst>
              <a:path w="4266674" h="551483">
                <a:moveTo>
                  <a:pt x="0" y="0"/>
                </a:moveTo>
                <a:lnTo>
                  <a:pt x="4071849" y="0"/>
                </a:lnTo>
                <a:cubicBezTo>
                  <a:pt x="4222132" y="0"/>
                  <a:pt x="4315752" y="88613"/>
                  <a:pt x="4239625" y="158804"/>
                </a:cubicBezTo>
                <a:lnTo>
                  <a:pt x="3870150" y="499470"/>
                </a:lnTo>
                <a:cubicBezTo>
                  <a:pt x="3835174" y="531719"/>
                  <a:pt x="3771419" y="551483"/>
                  <a:pt x="3702374" y="551483"/>
                </a:cubicBezTo>
                <a:lnTo>
                  <a:pt x="0" y="551483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/>
          </a:ln>
          <a:effectLst>
            <a:outerShdw dist="127000" blurRad="177800" dir="16200000" sx="97000" sy="97000" kx="0" ky="0" algn="b" rotWithShape="0">
              <a:schemeClr val="accent2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0" y="398497"/>
            <a:ext cx="4097087" cy="753389"/>
          </a:xfrm>
          <a:custGeom>
            <a:avLst/>
            <a:gdLst>
              <a:gd name="connsiteX0" fmla="*/ 0 w 4097087"/>
              <a:gd name="connsiteY0" fmla="*/ 0 h 753389"/>
              <a:gd name="connsiteX1" fmla="*/ 3937099 w 4097087"/>
              <a:gd name="connsiteY1" fmla="*/ 0 h 753389"/>
              <a:gd name="connsiteX2" fmla="*/ 4074875 w 4097087"/>
              <a:gd name="connsiteY2" fmla="*/ 216944 h 753389"/>
              <a:gd name="connsiteX3" fmla="*/ 3771465 w 4097087"/>
              <a:gd name="connsiteY3" fmla="*/ 682333 h 753389"/>
              <a:gd name="connsiteX4" fmla="*/ 3633688 w 4097087"/>
              <a:gd name="connsiteY4" fmla="*/ 753389 h 753389"/>
              <a:gd name="connsiteX5" fmla="*/ 0 w 4097087"/>
              <a:gd name="connsiteY5" fmla="*/ 753389 h 753389"/>
            </a:gdLst>
            <a:rect l="l" t="t" r="r" b="b"/>
            <a:pathLst>
              <a:path w="4097087" h="753389">
                <a:moveTo>
                  <a:pt x="0" y="0"/>
                </a:moveTo>
                <a:lnTo>
                  <a:pt x="3937099" y="0"/>
                </a:lnTo>
                <a:cubicBezTo>
                  <a:pt x="4060510" y="0"/>
                  <a:pt x="4137390" y="121055"/>
                  <a:pt x="4074875" y="216944"/>
                </a:cubicBezTo>
                <a:lnTo>
                  <a:pt x="3771465" y="682333"/>
                </a:lnTo>
                <a:cubicBezTo>
                  <a:pt x="3742743" y="726388"/>
                  <a:pt x="3690388" y="753389"/>
                  <a:pt x="3633688" y="753389"/>
                </a:cubicBezTo>
                <a:lnTo>
                  <a:pt x="0" y="75338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5000">
                <a:schemeClr val="accent1"/>
              </a:gs>
            </a:gsLst>
            <a:lin ang="0" scaled="0"/>
          </a:gradFill>
          <a:ln w="12700" cap="flat">
            <a:noFill/>
            <a:miter/>
          </a:ln>
          <a:effectLst>
            <a:outerShdw dist="50800" blurRad="254000" dir="18000000" sx="98000" sy="98000" kx="0" ky="0" algn="b" rotWithShape="0">
              <a:schemeClr val="accent1">
                <a:alpha val="1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269256" y="692849"/>
            <a:ext cx="320827" cy="320827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dist="127000" blurRad="279400" dir="4800000" sx="97000" sy="97000" kx="0" ky="0" algn="b" rotWithShape="0">
              <a:schemeClr val="accent1"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733664" y="692849"/>
            <a:ext cx="320827" cy="320827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/>
          </a:ln>
          <a:effectLst>
            <a:outerShdw dist="127000" blurRad="279400" dir="4800000" sx="97000" sy="97000" kx="0" ky="0" algn="b" rotWithShape="0">
              <a:schemeClr val="accent2"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1198073" y="692849"/>
            <a:ext cx="320827" cy="320827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dist="127000" blurRad="279400" dir="4800000" sx="97000" sy="97000" kx="0" ky="0" algn="b" rotWithShape="0">
              <a:schemeClr val="accent1"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1" flipV="0">
            <a:off x="0" y="6219044"/>
            <a:ext cx="12192000" cy="638956"/>
          </a:xfrm>
          <a:custGeom>
            <a:avLst/>
            <a:gdLst>
              <a:gd name="connsiteX0" fmla="*/ 8013623 w 12192000"/>
              <a:gd name="connsiteY0" fmla="*/ 0 h 638956"/>
              <a:gd name="connsiteX1" fmla="*/ 5593402 w 12192000"/>
              <a:gd name="connsiteY1" fmla="*/ 81373 h 638956"/>
              <a:gd name="connsiteX2" fmla="*/ 422208 w 12192000"/>
              <a:gd name="connsiteY2" fmla="*/ 262573 h 638956"/>
              <a:gd name="connsiteX3" fmla="*/ 161184 w 12192000"/>
              <a:gd name="connsiteY3" fmla="*/ 225441 h 638956"/>
              <a:gd name="connsiteX4" fmla="*/ 0 w 12192000"/>
              <a:gd name="connsiteY4" fmla="*/ 196878 h 638956"/>
              <a:gd name="connsiteX5" fmla="*/ 0 w 12192000"/>
              <a:gd name="connsiteY5" fmla="*/ 638956 h 638956"/>
              <a:gd name="connsiteX6" fmla="*/ 8217155 w 12192000"/>
              <a:gd name="connsiteY6" fmla="*/ 638956 h 638956"/>
              <a:gd name="connsiteX7" fmla="*/ 8217155 w 12192000"/>
              <a:gd name="connsiteY7" fmla="*/ 1034 h 638956"/>
              <a:gd name="connsiteX8" fmla="*/ 8420688 w 12192000"/>
              <a:gd name="connsiteY8" fmla="*/ 0 h 638956"/>
              <a:gd name="connsiteX9" fmla="*/ 8217157 w 12192000"/>
              <a:gd name="connsiteY9" fmla="*/ 1034 h 638956"/>
              <a:gd name="connsiteX10" fmla="*/ 8217157 w 12192000"/>
              <a:gd name="connsiteY10" fmla="*/ 638956 h 638956"/>
              <a:gd name="connsiteX11" fmla="*/ 12192000 w 12192000"/>
              <a:gd name="connsiteY11" fmla="*/ 638956 h 638956"/>
              <a:gd name="connsiteX12" fmla="*/ 12192000 w 12192000"/>
              <a:gd name="connsiteY12" fmla="*/ 186340 h 638956"/>
              <a:gd name="connsiteX13" fmla="*/ 12158988 w 12192000"/>
              <a:gd name="connsiteY13" fmla="*/ 183691 h 638956"/>
              <a:gd name="connsiteX14" fmla="*/ 10840910 w 12192000"/>
              <a:gd name="connsiteY14" fmla="*/ 81373 h 638956"/>
              <a:gd name="connsiteX15" fmla="*/ 8420688 w 12192000"/>
              <a:gd name="connsiteY15" fmla="*/ 0 h 638956"/>
            </a:gdLst>
            <a:rect l="l" t="t" r="r" b="b"/>
            <a:pathLst>
              <a:path w="12192000" h="638956">
                <a:moveTo>
                  <a:pt x="8013623" y="0"/>
                </a:moveTo>
                <a:cubicBezTo>
                  <a:pt x="7246402" y="3544"/>
                  <a:pt x="6449531" y="24775"/>
                  <a:pt x="5593402" y="81373"/>
                </a:cubicBezTo>
                <a:cubicBezTo>
                  <a:pt x="3881145" y="194567"/>
                  <a:pt x="1931750" y="449249"/>
                  <a:pt x="422208" y="262573"/>
                </a:cubicBezTo>
                <a:cubicBezTo>
                  <a:pt x="333758" y="251635"/>
                  <a:pt x="246818" y="239183"/>
                  <a:pt x="161184" y="225441"/>
                </a:cubicBezTo>
                <a:lnTo>
                  <a:pt x="0" y="196878"/>
                </a:lnTo>
                <a:lnTo>
                  <a:pt x="0" y="638956"/>
                </a:lnTo>
                <a:lnTo>
                  <a:pt x="8217155" y="638956"/>
                </a:lnTo>
                <a:lnTo>
                  <a:pt x="8217155" y="1034"/>
                </a:lnTo>
                <a:close/>
                <a:moveTo>
                  <a:pt x="8420688" y="0"/>
                </a:moveTo>
                <a:lnTo>
                  <a:pt x="8217157" y="1034"/>
                </a:lnTo>
                <a:lnTo>
                  <a:pt x="8217157" y="638956"/>
                </a:lnTo>
                <a:lnTo>
                  <a:pt x="12192000" y="638956"/>
                </a:lnTo>
                <a:lnTo>
                  <a:pt x="12192000" y="186340"/>
                </a:lnTo>
                <a:lnTo>
                  <a:pt x="12158988" y="183691"/>
                </a:lnTo>
                <a:cubicBezTo>
                  <a:pt x="11711859" y="146813"/>
                  <a:pt x="11268974" y="109672"/>
                  <a:pt x="10840910" y="81373"/>
                </a:cubicBezTo>
                <a:cubicBezTo>
                  <a:pt x="9984781" y="24775"/>
                  <a:pt x="9187908" y="3544"/>
                  <a:pt x="8420688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/>
          </a:ln>
          <a:effectLst>
            <a:outerShdw dist="127000" blurRad="177800" dir="16200000" sx="97000" sy="97000" kx="0" ky="0" algn="b" rotWithShape="0">
              <a:schemeClr val="accent2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0">
            <a:off x="0" y="6398024"/>
            <a:ext cx="12192000" cy="459977"/>
          </a:xfrm>
          <a:custGeom>
            <a:avLst/>
            <a:gdLst>
              <a:gd name="connsiteX0" fmla="*/ 8013623 w 12192000"/>
              <a:gd name="connsiteY0" fmla="*/ 0 h 459977"/>
              <a:gd name="connsiteX1" fmla="*/ 5593402 w 12192000"/>
              <a:gd name="connsiteY1" fmla="*/ 84311 h 459977"/>
              <a:gd name="connsiteX2" fmla="*/ 422208 w 12192000"/>
              <a:gd name="connsiteY2" fmla="*/ 272055 h 459977"/>
              <a:gd name="connsiteX3" fmla="*/ 161184 w 12192000"/>
              <a:gd name="connsiteY3" fmla="*/ 233581 h 459977"/>
              <a:gd name="connsiteX4" fmla="*/ 0 w 12192000"/>
              <a:gd name="connsiteY4" fmla="*/ 203986 h 459977"/>
              <a:gd name="connsiteX5" fmla="*/ 0 w 12192000"/>
              <a:gd name="connsiteY5" fmla="*/ 459977 h 459977"/>
              <a:gd name="connsiteX6" fmla="*/ 8217155 w 12192000"/>
              <a:gd name="connsiteY6" fmla="*/ 459977 h 459977"/>
              <a:gd name="connsiteX7" fmla="*/ 8217155 w 12192000"/>
              <a:gd name="connsiteY7" fmla="*/ 1068 h 459977"/>
              <a:gd name="connsiteX8" fmla="*/ 8420688 w 12192000"/>
              <a:gd name="connsiteY8" fmla="*/ 0 h 459977"/>
              <a:gd name="connsiteX9" fmla="*/ 8217157 w 12192000"/>
              <a:gd name="connsiteY9" fmla="*/ 1068 h 459977"/>
              <a:gd name="connsiteX10" fmla="*/ 8217157 w 12192000"/>
              <a:gd name="connsiteY10" fmla="*/ 459977 h 459977"/>
              <a:gd name="connsiteX11" fmla="*/ 12192000 w 12192000"/>
              <a:gd name="connsiteY11" fmla="*/ 459977 h 459977"/>
              <a:gd name="connsiteX12" fmla="*/ 12192000 w 12192000"/>
              <a:gd name="connsiteY12" fmla="*/ 193069 h 459977"/>
              <a:gd name="connsiteX13" fmla="*/ 12158988 w 12192000"/>
              <a:gd name="connsiteY13" fmla="*/ 190323 h 459977"/>
              <a:gd name="connsiteX14" fmla="*/ 10840910 w 12192000"/>
              <a:gd name="connsiteY14" fmla="*/ 84311 h 459977"/>
              <a:gd name="connsiteX15" fmla="*/ 8420688 w 12192000"/>
              <a:gd name="connsiteY15" fmla="*/ 0 h 459977"/>
            </a:gdLst>
            <a:rect l="l" t="t" r="r" b="b"/>
            <a:pathLst>
              <a:path w="12192000" h="459977">
                <a:moveTo>
                  <a:pt x="8013623" y="0"/>
                </a:moveTo>
                <a:cubicBezTo>
                  <a:pt x="7246402" y="3672"/>
                  <a:pt x="6449531" y="25667"/>
                  <a:pt x="5593402" y="84311"/>
                </a:cubicBezTo>
                <a:cubicBezTo>
                  <a:pt x="3881145" y="201593"/>
                  <a:pt x="1931750" y="465471"/>
                  <a:pt x="422208" y="272055"/>
                </a:cubicBezTo>
                <a:cubicBezTo>
                  <a:pt x="333758" y="260723"/>
                  <a:pt x="246818" y="247820"/>
                  <a:pt x="161184" y="233581"/>
                </a:cubicBezTo>
                <a:lnTo>
                  <a:pt x="0" y="203986"/>
                </a:lnTo>
                <a:lnTo>
                  <a:pt x="0" y="459977"/>
                </a:lnTo>
                <a:lnTo>
                  <a:pt x="8217155" y="459977"/>
                </a:lnTo>
                <a:lnTo>
                  <a:pt x="8217155" y="1068"/>
                </a:lnTo>
                <a:close/>
                <a:moveTo>
                  <a:pt x="8420688" y="0"/>
                </a:moveTo>
                <a:lnTo>
                  <a:pt x="8217157" y="1068"/>
                </a:lnTo>
                <a:lnTo>
                  <a:pt x="8217157" y="459977"/>
                </a:lnTo>
                <a:lnTo>
                  <a:pt x="12192000" y="459977"/>
                </a:lnTo>
                <a:lnTo>
                  <a:pt x="12192000" y="193069"/>
                </a:lnTo>
                <a:lnTo>
                  <a:pt x="12158988" y="190323"/>
                </a:lnTo>
                <a:cubicBezTo>
                  <a:pt x="11711859" y="152114"/>
                  <a:pt x="11268974" y="113631"/>
                  <a:pt x="10840910" y="84311"/>
                </a:cubicBezTo>
                <a:cubicBezTo>
                  <a:pt x="9984781" y="25667"/>
                  <a:pt x="9187908" y="3672"/>
                  <a:pt x="842068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6000">
                <a:schemeClr val="accent1"/>
              </a:gs>
            </a:gsLst>
            <a:lin ang="10800000" scaled="0"/>
          </a:gradFill>
          <a:ln w="12700" cap="flat">
            <a:noFill/>
            <a:miter/>
          </a:ln>
          <a:effectLst>
            <a:outerShdw dist="50800" blurRad="254000" dir="18000000" sx="98000" sy="98000" kx="0" ky="0" algn="b" rotWithShape="0">
              <a:schemeClr val="accent1">
                <a:alpha val="1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20813" y="2030630"/>
            <a:ext cx="4724293" cy="1524228"/>
          </a:xfrm>
          <a:prstGeom prst="roundRect">
            <a:avLst>
              <a:gd name="adj" fmla="val 11748"/>
            </a:avLst>
          </a:prstGeom>
          <a:solidFill>
            <a:schemeClr val="bg1"/>
          </a:solidFill>
          <a:ln w="9525" cap="flat">
            <a:solidFill>
              <a:schemeClr val="accent1">
                <a:alpha val="20000"/>
              </a:schemeClr>
            </a:solidFill>
            <a:miter/>
          </a:ln>
          <a:effectLst>
            <a:outerShdw dist="25400" blurRad="203200" dir="1800000" sx="98000" sy="98000" kx="0" ky="0" algn="b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745719" y="2187039"/>
            <a:ext cx="3638972" cy="12114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用户画像的重构与升级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21136" y="2460444"/>
            <a:ext cx="664602" cy="66460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72800" y="2507040"/>
            <a:ext cx="561273" cy="54734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34194" y="2030630"/>
            <a:ext cx="4724293" cy="1524228"/>
          </a:xfrm>
          <a:prstGeom prst="roundRect">
            <a:avLst>
              <a:gd name="adj" fmla="val 11748"/>
            </a:avLst>
          </a:prstGeom>
          <a:solidFill>
            <a:schemeClr val="bg1"/>
          </a:solidFill>
          <a:ln w="9525" cap="flat">
            <a:solidFill>
              <a:schemeClr val="accent1">
                <a:alpha val="20000"/>
              </a:schemeClr>
            </a:solidFill>
            <a:miter/>
          </a:ln>
          <a:effectLst>
            <a:outerShdw dist="25400" blurRad="203200" dir="1800000" sx="98000" sy="98000" kx="0" ky="0" algn="b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559101" y="2187039"/>
            <a:ext cx="3638972" cy="12114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数据驱动的受众洞察策略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734518" y="2460444"/>
            <a:ext cx="664602" cy="66460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786180" y="2507040"/>
            <a:ext cx="561273" cy="54734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20813" y="3950144"/>
            <a:ext cx="4724293" cy="1524228"/>
          </a:xfrm>
          <a:prstGeom prst="roundRect">
            <a:avLst>
              <a:gd name="adj" fmla="val 11748"/>
            </a:avLst>
          </a:prstGeom>
          <a:solidFill>
            <a:schemeClr val="bg1"/>
          </a:solidFill>
          <a:ln w="9525" cap="flat">
            <a:solidFill>
              <a:schemeClr val="accent1">
                <a:alpha val="20000"/>
              </a:schemeClr>
            </a:solidFill>
            <a:miter/>
          </a:ln>
          <a:effectLst>
            <a:outerShdw dist="25400" blurRad="203200" dir="1800000" sx="98000" sy="98000" kx="0" ky="0" algn="b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745719" y="4106553"/>
            <a:ext cx="3638972" cy="12114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场景化触达与行为预测模型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21136" y="4379957"/>
            <a:ext cx="664602" cy="66460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72800" y="4426553"/>
            <a:ext cx="561273" cy="54734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634194" y="3950144"/>
            <a:ext cx="4724293" cy="1524228"/>
          </a:xfrm>
          <a:prstGeom prst="roundRect">
            <a:avLst>
              <a:gd name="adj" fmla="val 11748"/>
            </a:avLst>
          </a:prstGeom>
          <a:solidFill>
            <a:schemeClr val="bg1"/>
          </a:solidFill>
          <a:ln w="9525" cap="flat">
            <a:solidFill>
              <a:schemeClr val="accent1">
                <a:alpha val="20000"/>
              </a:schemeClr>
            </a:solidFill>
            <a:miter/>
          </a:ln>
          <a:effectLst>
            <a:outerShdw dist="25400" blurRad="203200" dir="1800000" sx="98000" sy="98000" kx="0" ky="0" algn="b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559101" y="4106551"/>
            <a:ext cx="3638972" cy="12114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从冷启动到高转化的实战路径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6734518" y="4379955"/>
            <a:ext cx="664602" cy="66460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786180" y="4415904"/>
            <a:ext cx="561273" cy="54734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623888" y="440390"/>
            <a:ext cx="1494270" cy="6140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 录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2118158" y="440391"/>
            <a:ext cx="2163401" cy="614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952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用户画像的重构与升级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1666834"/>
            <a:ext cx="12192000" cy="3960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 flipV="1">
            <a:off x="709275" y="2053354"/>
            <a:ext cx="1375056" cy="1213695"/>
          </a:xfrm>
          <a:custGeom>
            <a:avLst/>
            <a:gdLst>
              <a:gd name="connsiteX0" fmla="*/ 526864 w 1833866"/>
              <a:gd name="connsiteY0" fmla="*/ 36427 h 1618665"/>
              <a:gd name="connsiteX1" fmla="*/ 493684 w 1833866"/>
              <a:gd name="connsiteY1" fmla="*/ 43126 h 1618665"/>
              <a:gd name="connsiteX2" fmla="*/ 480154 w 1833866"/>
              <a:gd name="connsiteY2" fmla="*/ 52249 h 1618665"/>
              <a:gd name="connsiteX3" fmla="*/ 465487 w 1833866"/>
              <a:gd name="connsiteY3" fmla="*/ 59406 h 1618665"/>
              <a:gd name="connsiteX4" fmla="*/ 443096 w 1833866"/>
              <a:gd name="connsiteY4" fmla="*/ 84792 h 1618665"/>
              <a:gd name="connsiteX5" fmla="*/ 52704 w 1833866"/>
              <a:gd name="connsiteY5" fmla="*/ 760969 h 1618665"/>
              <a:gd name="connsiteX6" fmla="*/ 41915 w 1833866"/>
              <a:gd name="connsiteY6" fmla="*/ 793054 h 1618665"/>
              <a:gd name="connsiteX7" fmla="*/ 42450 w 1833866"/>
              <a:gd name="connsiteY7" fmla="*/ 817660 h 1618665"/>
              <a:gd name="connsiteX8" fmla="*/ 42466 w 1833866"/>
              <a:gd name="connsiteY8" fmla="*/ 817710 h 1618665"/>
              <a:gd name="connsiteX9" fmla="*/ 41915 w 1833866"/>
              <a:gd name="connsiteY9" fmla="*/ 825613 h 1618665"/>
              <a:gd name="connsiteX10" fmla="*/ 52704 w 1833866"/>
              <a:gd name="connsiteY10" fmla="*/ 857698 h 1618665"/>
              <a:gd name="connsiteX11" fmla="*/ 443095 w 1833866"/>
              <a:gd name="connsiteY11" fmla="*/ 1533875 h 1618665"/>
              <a:gd name="connsiteX12" fmla="*/ 465486 w 1833866"/>
              <a:gd name="connsiteY12" fmla="*/ 1559261 h 1618665"/>
              <a:gd name="connsiteX13" fmla="*/ 480153 w 1833866"/>
              <a:gd name="connsiteY13" fmla="*/ 1566418 h 1618665"/>
              <a:gd name="connsiteX14" fmla="*/ 493683 w 1833866"/>
              <a:gd name="connsiteY14" fmla="*/ 1575541 h 1618665"/>
              <a:gd name="connsiteX15" fmla="*/ 526864 w 1833866"/>
              <a:gd name="connsiteY15" fmla="*/ 1582239 h 1618665"/>
              <a:gd name="connsiteX16" fmla="*/ 1307647 w 1833866"/>
              <a:gd name="connsiteY16" fmla="*/ 1582239 h 1618665"/>
              <a:gd name="connsiteX17" fmla="*/ 1340827 w 1833866"/>
              <a:gd name="connsiteY17" fmla="*/ 1575541 h 1618665"/>
              <a:gd name="connsiteX18" fmla="*/ 1354358 w 1833866"/>
              <a:gd name="connsiteY18" fmla="*/ 1566418 h 1618665"/>
              <a:gd name="connsiteX19" fmla="*/ 1369024 w 1833866"/>
              <a:gd name="connsiteY19" fmla="*/ 1559261 h 1618665"/>
              <a:gd name="connsiteX20" fmla="*/ 1391416 w 1833866"/>
              <a:gd name="connsiteY20" fmla="*/ 1533875 h 1618665"/>
              <a:gd name="connsiteX21" fmla="*/ 1781808 w 1833866"/>
              <a:gd name="connsiteY21" fmla="*/ 857698 h 1618665"/>
              <a:gd name="connsiteX22" fmla="*/ 1792597 w 1833866"/>
              <a:gd name="connsiteY22" fmla="*/ 825613 h 1618665"/>
              <a:gd name="connsiteX23" fmla="*/ 1791462 w 1833866"/>
              <a:gd name="connsiteY23" fmla="*/ 809333 h 1618665"/>
              <a:gd name="connsiteX24" fmla="*/ 1792597 w 1833866"/>
              <a:gd name="connsiteY24" fmla="*/ 793054 h 1618665"/>
              <a:gd name="connsiteX25" fmla="*/ 1781808 w 1833866"/>
              <a:gd name="connsiteY25" fmla="*/ 760969 h 1618665"/>
              <a:gd name="connsiteX26" fmla="*/ 1391416 w 1833866"/>
              <a:gd name="connsiteY26" fmla="*/ 84792 h 1618665"/>
              <a:gd name="connsiteX27" fmla="*/ 1369024 w 1833866"/>
              <a:gd name="connsiteY27" fmla="*/ 59406 h 1618665"/>
              <a:gd name="connsiteX28" fmla="*/ 1354358 w 1833866"/>
              <a:gd name="connsiteY28" fmla="*/ 52249 h 1618665"/>
              <a:gd name="connsiteX29" fmla="*/ 1340828 w 1833866"/>
              <a:gd name="connsiteY29" fmla="*/ 43126 h 1618665"/>
              <a:gd name="connsiteX30" fmla="*/ 1307647 w 1833866"/>
              <a:gd name="connsiteY30" fmla="*/ 36427 h 1618665"/>
              <a:gd name="connsiteX31" fmla="*/ 508481 w 1833866"/>
              <a:gd name="connsiteY31" fmla="*/ 0 h 1618665"/>
              <a:gd name="connsiteX32" fmla="*/ 1326061 w 1833866"/>
              <a:gd name="connsiteY32" fmla="*/ 0 h 1618665"/>
              <a:gd name="connsiteX33" fmla="*/ 1360806 w 1833866"/>
              <a:gd name="connsiteY33" fmla="*/ 7015 h 1618665"/>
              <a:gd name="connsiteX34" fmla="*/ 1374973 w 1833866"/>
              <a:gd name="connsiteY34" fmla="*/ 16567 h 1618665"/>
              <a:gd name="connsiteX35" fmla="*/ 1390331 w 1833866"/>
              <a:gd name="connsiteY35" fmla="*/ 24062 h 1618665"/>
              <a:gd name="connsiteX36" fmla="*/ 1413778 w 1833866"/>
              <a:gd name="connsiteY36" fmla="*/ 50644 h 1618665"/>
              <a:gd name="connsiteX37" fmla="*/ 1822568 w 1833866"/>
              <a:gd name="connsiteY37" fmla="*/ 758690 h 1618665"/>
              <a:gd name="connsiteX38" fmla="*/ 1833866 w 1833866"/>
              <a:gd name="connsiteY38" fmla="*/ 792286 h 1618665"/>
              <a:gd name="connsiteX39" fmla="*/ 1832677 w 1833866"/>
              <a:gd name="connsiteY39" fmla="*/ 809333 h 1618665"/>
              <a:gd name="connsiteX40" fmla="*/ 1833866 w 1833866"/>
              <a:gd name="connsiteY40" fmla="*/ 826380 h 1618665"/>
              <a:gd name="connsiteX41" fmla="*/ 1822568 w 1833866"/>
              <a:gd name="connsiteY41" fmla="*/ 859977 h 1618665"/>
              <a:gd name="connsiteX42" fmla="*/ 1413778 w 1833866"/>
              <a:gd name="connsiteY42" fmla="*/ 1568022 h 1618665"/>
              <a:gd name="connsiteX43" fmla="*/ 1390331 w 1833866"/>
              <a:gd name="connsiteY43" fmla="*/ 1594604 h 1618665"/>
              <a:gd name="connsiteX44" fmla="*/ 1374973 w 1833866"/>
              <a:gd name="connsiteY44" fmla="*/ 1602098 h 1618665"/>
              <a:gd name="connsiteX45" fmla="*/ 1360805 w 1833866"/>
              <a:gd name="connsiteY45" fmla="*/ 1611651 h 1618665"/>
              <a:gd name="connsiteX46" fmla="*/ 1326061 w 1833866"/>
              <a:gd name="connsiteY46" fmla="*/ 1618665 h 1618665"/>
              <a:gd name="connsiteX47" fmla="*/ 508481 w 1833866"/>
              <a:gd name="connsiteY47" fmla="*/ 1618665 h 1618665"/>
              <a:gd name="connsiteX48" fmla="*/ 473736 w 1833866"/>
              <a:gd name="connsiteY48" fmla="*/ 1611651 h 1618665"/>
              <a:gd name="connsiteX49" fmla="*/ 459568 w 1833866"/>
              <a:gd name="connsiteY49" fmla="*/ 1602098 h 1618665"/>
              <a:gd name="connsiteX50" fmla="*/ 444210 w 1833866"/>
              <a:gd name="connsiteY50" fmla="*/ 1594604 h 1618665"/>
              <a:gd name="connsiteX51" fmla="*/ 420764 w 1833866"/>
              <a:gd name="connsiteY51" fmla="*/ 1568022 h 1618665"/>
              <a:gd name="connsiteX52" fmla="*/ 11974 w 1833866"/>
              <a:gd name="connsiteY52" fmla="*/ 859977 h 1618665"/>
              <a:gd name="connsiteX53" fmla="*/ 676 w 1833866"/>
              <a:gd name="connsiteY53" fmla="*/ 826380 h 1618665"/>
              <a:gd name="connsiteX54" fmla="*/ 1253 w 1833866"/>
              <a:gd name="connsiteY54" fmla="*/ 818104 h 1618665"/>
              <a:gd name="connsiteX55" fmla="*/ 1237 w 1833866"/>
              <a:gd name="connsiteY55" fmla="*/ 818052 h 1618665"/>
              <a:gd name="connsiteX56" fmla="*/ 676 w 1833866"/>
              <a:gd name="connsiteY56" fmla="*/ 792286 h 1618665"/>
              <a:gd name="connsiteX57" fmla="*/ 11974 w 1833866"/>
              <a:gd name="connsiteY57" fmla="*/ 758690 h 1618665"/>
              <a:gd name="connsiteX58" fmla="*/ 420764 w 1833866"/>
              <a:gd name="connsiteY58" fmla="*/ 50644 h 1618665"/>
              <a:gd name="connsiteX59" fmla="*/ 444210 w 1833866"/>
              <a:gd name="connsiteY59" fmla="*/ 24062 h 1618665"/>
              <a:gd name="connsiteX60" fmla="*/ 459569 w 1833866"/>
              <a:gd name="connsiteY60" fmla="*/ 16567 h 1618665"/>
              <a:gd name="connsiteX61" fmla="*/ 473737 w 1833866"/>
              <a:gd name="connsiteY61" fmla="*/ 7015 h 1618665"/>
              <a:gd name="connsiteX62" fmla="*/ 508481 w 1833866"/>
              <a:gd name="connsiteY62" fmla="*/ 0 h 1618665"/>
            </a:gdLst>
            <a:rect l="l" t="t" r="r" b="b"/>
            <a:pathLst>
              <a:path w="1833866" h="1618665">
                <a:moveTo>
                  <a:pt x="526864" y="36427"/>
                </a:moveTo>
                <a:cubicBezTo>
                  <a:pt x="515094" y="36427"/>
                  <a:pt x="503881" y="38813"/>
                  <a:pt x="493684" y="43126"/>
                </a:cubicBezTo>
                <a:lnTo>
                  <a:pt x="480154" y="52249"/>
                </a:lnTo>
                <a:lnTo>
                  <a:pt x="465487" y="59406"/>
                </a:lnTo>
                <a:cubicBezTo>
                  <a:pt x="456652" y="66081"/>
                  <a:pt x="448980" y="74599"/>
                  <a:pt x="443096" y="84792"/>
                </a:cubicBezTo>
                <a:lnTo>
                  <a:pt x="52704" y="760969"/>
                </a:lnTo>
                <a:cubicBezTo>
                  <a:pt x="46819" y="771162"/>
                  <a:pt x="43278" y="782065"/>
                  <a:pt x="41915" y="793054"/>
                </a:cubicBezTo>
                <a:cubicBezTo>
                  <a:pt x="40892" y="801296"/>
                  <a:pt x="41094" y="809586"/>
                  <a:pt x="42450" y="817660"/>
                </a:cubicBezTo>
                <a:lnTo>
                  <a:pt x="42466" y="817710"/>
                </a:lnTo>
                <a:lnTo>
                  <a:pt x="41915" y="825613"/>
                </a:lnTo>
                <a:cubicBezTo>
                  <a:pt x="43278" y="836602"/>
                  <a:pt x="46819" y="847505"/>
                  <a:pt x="52704" y="857698"/>
                </a:cubicBezTo>
                <a:lnTo>
                  <a:pt x="443095" y="1533875"/>
                </a:lnTo>
                <a:cubicBezTo>
                  <a:pt x="448980" y="1544068"/>
                  <a:pt x="456652" y="1552586"/>
                  <a:pt x="465486" y="1559261"/>
                </a:cubicBezTo>
                <a:lnTo>
                  <a:pt x="480153" y="1566418"/>
                </a:lnTo>
                <a:lnTo>
                  <a:pt x="493683" y="1575541"/>
                </a:lnTo>
                <a:cubicBezTo>
                  <a:pt x="503881" y="1579854"/>
                  <a:pt x="515094" y="1582239"/>
                  <a:pt x="526864" y="1582239"/>
                </a:cubicBezTo>
                <a:lnTo>
                  <a:pt x="1307647" y="1582239"/>
                </a:lnTo>
                <a:cubicBezTo>
                  <a:pt x="1319416" y="1582239"/>
                  <a:pt x="1330630" y="1579854"/>
                  <a:pt x="1340827" y="1575541"/>
                </a:cubicBezTo>
                <a:lnTo>
                  <a:pt x="1354358" y="1566418"/>
                </a:lnTo>
                <a:lnTo>
                  <a:pt x="1369024" y="1559261"/>
                </a:lnTo>
                <a:cubicBezTo>
                  <a:pt x="1377859" y="1552586"/>
                  <a:pt x="1385530" y="1544068"/>
                  <a:pt x="1391416" y="1533875"/>
                </a:cubicBezTo>
                <a:lnTo>
                  <a:pt x="1781808" y="857698"/>
                </a:lnTo>
                <a:cubicBezTo>
                  <a:pt x="1787693" y="847505"/>
                  <a:pt x="1791234" y="836602"/>
                  <a:pt x="1792597" y="825613"/>
                </a:cubicBezTo>
                <a:lnTo>
                  <a:pt x="1791462" y="809333"/>
                </a:lnTo>
                <a:lnTo>
                  <a:pt x="1792597" y="793054"/>
                </a:lnTo>
                <a:cubicBezTo>
                  <a:pt x="1791234" y="782065"/>
                  <a:pt x="1787693" y="771162"/>
                  <a:pt x="1781808" y="760969"/>
                </a:cubicBezTo>
                <a:lnTo>
                  <a:pt x="1391416" y="84792"/>
                </a:lnTo>
                <a:cubicBezTo>
                  <a:pt x="1385531" y="74599"/>
                  <a:pt x="1377859" y="66081"/>
                  <a:pt x="1369024" y="59406"/>
                </a:cubicBezTo>
                <a:lnTo>
                  <a:pt x="1354358" y="52249"/>
                </a:lnTo>
                <a:lnTo>
                  <a:pt x="1340828" y="43126"/>
                </a:lnTo>
                <a:cubicBezTo>
                  <a:pt x="1330630" y="38813"/>
                  <a:pt x="1319417" y="36427"/>
                  <a:pt x="1307647" y="36427"/>
                </a:cubicBezTo>
                <a:close/>
                <a:moveTo>
                  <a:pt x="508481" y="0"/>
                </a:moveTo>
                <a:lnTo>
                  <a:pt x="1326061" y="0"/>
                </a:lnTo>
                <a:cubicBezTo>
                  <a:pt x="1338386" y="0"/>
                  <a:pt x="1350127" y="2498"/>
                  <a:pt x="1360806" y="7015"/>
                </a:cubicBezTo>
                <a:lnTo>
                  <a:pt x="1374973" y="16567"/>
                </a:lnTo>
                <a:lnTo>
                  <a:pt x="1390331" y="24062"/>
                </a:lnTo>
                <a:cubicBezTo>
                  <a:pt x="1399582" y="31052"/>
                  <a:pt x="1407616" y="39971"/>
                  <a:pt x="1413778" y="50644"/>
                </a:cubicBezTo>
                <a:lnTo>
                  <a:pt x="1822568" y="758690"/>
                </a:lnTo>
                <a:cubicBezTo>
                  <a:pt x="1828731" y="769363"/>
                  <a:pt x="1832438" y="780779"/>
                  <a:pt x="1833866" y="792286"/>
                </a:cubicBezTo>
                <a:lnTo>
                  <a:pt x="1832677" y="809333"/>
                </a:lnTo>
                <a:lnTo>
                  <a:pt x="1833866" y="826380"/>
                </a:lnTo>
                <a:cubicBezTo>
                  <a:pt x="1832438" y="837886"/>
                  <a:pt x="1828731" y="849303"/>
                  <a:pt x="1822568" y="859977"/>
                </a:cubicBezTo>
                <a:lnTo>
                  <a:pt x="1413778" y="1568022"/>
                </a:lnTo>
                <a:cubicBezTo>
                  <a:pt x="1407615" y="1578695"/>
                  <a:pt x="1399582" y="1587614"/>
                  <a:pt x="1390331" y="1594604"/>
                </a:cubicBezTo>
                <a:lnTo>
                  <a:pt x="1374973" y="1602098"/>
                </a:lnTo>
                <a:lnTo>
                  <a:pt x="1360805" y="1611651"/>
                </a:lnTo>
                <a:cubicBezTo>
                  <a:pt x="1350127" y="1616167"/>
                  <a:pt x="1338385" y="1618665"/>
                  <a:pt x="1326061" y="1618665"/>
                </a:cubicBezTo>
                <a:lnTo>
                  <a:pt x="508481" y="1618665"/>
                </a:lnTo>
                <a:cubicBezTo>
                  <a:pt x="496156" y="1618665"/>
                  <a:pt x="484415" y="1616167"/>
                  <a:pt x="473736" y="1611651"/>
                </a:cubicBezTo>
                <a:lnTo>
                  <a:pt x="459568" y="1602098"/>
                </a:lnTo>
                <a:lnTo>
                  <a:pt x="444210" y="1594604"/>
                </a:lnTo>
                <a:cubicBezTo>
                  <a:pt x="434959" y="1587614"/>
                  <a:pt x="426926" y="1578695"/>
                  <a:pt x="420764" y="1568022"/>
                </a:cubicBezTo>
                <a:lnTo>
                  <a:pt x="11974" y="859977"/>
                </a:lnTo>
                <a:cubicBezTo>
                  <a:pt x="5811" y="849303"/>
                  <a:pt x="2104" y="837886"/>
                  <a:pt x="676" y="826380"/>
                </a:cubicBezTo>
                <a:lnTo>
                  <a:pt x="1253" y="818104"/>
                </a:lnTo>
                <a:lnTo>
                  <a:pt x="1237" y="818052"/>
                </a:lnTo>
                <a:cubicBezTo>
                  <a:pt x="-183" y="809597"/>
                  <a:pt x="-395" y="800916"/>
                  <a:pt x="676" y="792286"/>
                </a:cubicBezTo>
                <a:cubicBezTo>
                  <a:pt x="2104" y="780779"/>
                  <a:pt x="5811" y="769363"/>
                  <a:pt x="11974" y="758690"/>
                </a:cubicBezTo>
                <a:lnTo>
                  <a:pt x="420764" y="50644"/>
                </a:lnTo>
                <a:cubicBezTo>
                  <a:pt x="426926" y="39971"/>
                  <a:pt x="434959" y="31052"/>
                  <a:pt x="444210" y="24062"/>
                </a:cubicBezTo>
                <a:lnTo>
                  <a:pt x="459569" y="16567"/>
                </a:lnTo>
                <a:lnTo>
                  <a:pt x="473737" y="7015"/>
                </a:lnTo>
                <a:cubicBezTo>
                  <a:pt x="484415" y="2498"/>
                  <a:pt x="496156" y="0"/>
                  <a:pt x="508481" y="0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l="100000"/>
            </a:path>
            <a:tileRect b="-100000" r="-100000"/>
          </a:gradFill>
          <a:ln cap="sq">
            <a:noFill/>
            <a:prstDash val="solid"/>
            <a:miter/>
          </a:ln>
          <a:effectLst>
            <a:outerShdw dist="203200" blurRad="381000" dir="5400000" sx="90000" sy="90000" kx="0" ky="0" algn="t" rotWithShape="0">
              <a:schemeClr val="accent4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175300" y="2407237"/>
            <a:ext cx="443006" cy="505929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0" y="3380049"/>
            <a:ext cx="3240000" cy="6101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传统用户画像的局限性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60400" y="4066979"/>
            <a:ext cx="3240000" cy="1247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49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过度依赖人口统计学标签（如年龄、性别、地域），难以反映真实消费动机和决策路径。
静态画像无法捕捉用户兴趣迁移、生命周期阶段变化等关键变量。
数据来源单一，常忽略跨平台行为数据整合，导致画像失真。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469650" y="2053355"/>
            <a:ext cx="1375056" cy="1213695"/>
          </a:xfrm>
          <a:custGeom>
            <a:avLst/>
            <a:gdLst>
              <a:gd name="connsiteX0" fmla="*/ 419392 w 1512562"/>
              <a:gd name="connsiteY0" fmla="*/ 0 h 1335065"/>
              <a:gd name="connsiteX1" fmla="*/ 1093728 w 1512562"/>
              <a:gd name="connsiteY1" fmla="*/ 0 h 1335065"/>
              <a:gd name="connsiteX2" fmla="*/ 1122385 w 1512562"/>
              <a:gd name="connsiteY2" fmla="*/ 5786 h 1335065"/>
              <a:gd name="connsiteX3" fmla="*/ 1134070 w 1512562"/>
              <a:gd name="connsiteY3" fmla="*/ 13664 h 1335065"/>
              <a:gd name="connsiteX4" fmla="*/ 1146737 w 1512562"/>
              <a:gd name="connsiteY4" fmla="*/ 19846 h 1335065"/>
              <a:gd name="connsiteX5" fmla="*/ 1166076 w 1512562"/>
              <a:gd name="connsiteY5" fmla="*/ 41771 h 1335065"/>
              <a:gd name="connsiteX6" fmla="*/ 1503244 w 1512562"/>
              <a:gd name="connsiteY6" fmla="*/ 625763 h 1335065"/>
              <a:gd name="connsiteX7" fmla="*/ 1512562 w 1512562"/>
              <a:gd name="connsiteY7" fmla="*/ 653473 h 1335065"/>
              <a:gd name="connsiteX8" fmla="*/ 1511582 w 1512562"/>
              <a:gd name="connsiteY8" fmla="*/ 667533 h 1335065"/>
              <a:gd name="connsiteX9" fmla="*/ 1512562 w 1512562"/>
              <a:gd name="connsiteY9" fmla="*/ 681593 h 1335065"/>
              <a:gd name="connsiteX10" fmla="*/ 1503244 w 1512562"/>
              <a:gd name="connsiteY10" fmla="*/ 709304 h 1335065"/>
              <a:gd name="connsiteX11" fmla="*/ 1166076 w 1512562"/>
              <a:gd name="connsiteY11" fmla="*/ 1293295 h 1335065"/>
              <a:gd name="connsiteX12" fmla="*/ 1146737 w 1512562"/>
              <a:gd name="connsiteY12" fmla="*/ 1315220 h 1335065"/>
              <a:gd name="connsiteX13" fmla="*/ 1134070 w 1512562"/>
              <a:gd name="connsiteY13" fmla="*/ 1321401 h 1335065"/>
              <a:gd name="connsiteX14" fmla="*/ 1122384 w 1512562"/>
              <a:gd name="connsiteY14" fmla="*/ 1329280 h 1335065"/>
              <a:gd name="connsiteX15" fmla="*/ 1093728 w 1512562"/>
              <a:gd name="connsiteY15" fmla="*/ 1335065 h 1335065"/>
              <a:gd name="connsiteX16" fmla="*/ 419392 w 1512562"/>
              <a:gd name="connsiteY16" fmla="*/ 1335065 h 1335065"/>
              <a:gd name="connsiteX17" fmla="*/ 390735 w 1512562"/>
              <a:gd name="connsiteY17" fmla="*/ 1329280 h 1335065"/>
              <a:gd name="connsiteX18" fmla="*/ 379049 w 1512562"/>
              <a:gd name="connsiteY18" fmla="*/ 1321401 h 1335065"/>
              <a:gd name="connsiteX19" fmla="*/ 366382 w 1512562"/>
              <a:gd name="connsiteY19" fmla="*/ 1315220 h 1335065"/>
              <a:gd name="connsiteX20" fmla="*/ 347044 w 1512562"/>
              <a:gd name="connsiteY20" fmla="*/ 1293295 h 1335065"/>
              <a:gd name="connsiteX21" fmla="*/ 9876 w 1512562"/>
              <a:gd name="connsiteY21" fmla="*/ 709304 h 1335065"/>
              <a:gd name="connsiteX22" fmla="*/ 557 w 1512562"/>
              <a:gd name="connsiteY22" fmla="*/ 681593 h 1335065"/>
              <a:gd name="connsiteX23" fmla="*/ 1033 w 1512562"/>
              <a:gd name="connsiteY23" fmla="*/ 674767 h 1335065"/>
              <a:gd name="connsiteX24" fmla="*/ 1020 w 1512562"/>
              <a:gd name="connsiteY24" fmla="*/ 674724 h 1335065"/>
              <a:gd name="connsiteX25" fmla="*/ 557 w 1512562"/>
              <a:gd name="connsiteY25" fmla="*/ 653473 h 1335065"/>
              <a:gd name="connsiteX26" fmla="*/ 9876 w 1512562"/>
              <a:gd name="connsiteY26" fmla="*/ 625763 h 1335065"/>
              <a:gd name="connsiteX27" fmla="*/ 347044 w 1512562"/>
              <a:gd name="connsiteY27" fmla="*/ 41771 h 1335065"/>
              <a:gd name="connsiteX28" fmla="*/ 366382 w 1512562"/>
              <a:gd name="connsiteY28" fmla="*/ 19846 h 1335065"/>
              <a:gd name="connsiteX29" fmla="*/ 379050 w 1512562"/>
              <a:gd name="connsiteY29" fmla="*/ 13664 h 1335065"/>
              <a:gd name="connsiteX30" fmla="*/ 390736 w 1512562"/>
              <a:gd name="connsiteY30" fmla="*/ 5786 h 1335065"/>
              <a:gd name="connsiteX31" fmla="*/ 419392 w 1512562"/>
              <a:gd name="connsiteY31" fmla="*/ 0 h 1335065"/>
            </a:gdLst>
            <a:rect l="l" t="t" r="r" b="b"/>
            <a:pathLst>
              <a:path w="1512562" h="1335065">
                <a:moveTo>
                  <a:pt x="419392" y="0"/>
                </a:moveTo>
                <a:lnTo>
                  <a:pt x="1093728" y="0"/>
                </a:lnTo>
                <a:cubicBezTo>
                  <a:pt x="1103893" y="0"/>
                  <a:pt x="1113577" y="2060"/>
                  <a:pt x="1122385" y="5786"/>
                </a:cubicBezTo>
                <a:lnTo>
                  <a:pt x="1134070" y="13664"/>
                </a:lnTo>
                <a:lnTo>
                  <a:pt x="1146737" y="19846"/>
                </a:lnTo>
                <a:cubicBezTo>
                  <a:pt x="1154367" y="25611"/>
                  <a:pt x="1160994" y="32968"/>
                  <a:pt x="1166076" y="41771"/>
                </a:cubicBezTo>
                <a:lnTo>
                  <a:pt x="1503244" y="625763"/>
                </a:lnTo>
                <a:cubicBezTo>
                  <a:pt x="1508327" y="634566"/>
                  <a:pt x="1511384" y="643982"/>
                  <a:pt x="1512562" y="653473"/>
                </a:cubicBezTo>
                <a:lnTo>
                  <a:pt x="1511582" y="667533"/>
                </a:lnTo>
                <a:lnTo>
                  <a:pt x="1512562" y="681593"/>
                </a:lnTo>
                <a:cubicBezTo>
                  <a:pt x="1511384" y="691083"/>
                  <a:pt x="1508327" y="700500"/>
                  <a:pt x="1503244" y="709304"/>
                </a:cubicBezTo>
                <a:lnTo>
                  <a:pt x="1166076" y="1293295"/>
                </a:lnTo>
                <a:cubicBezTo>
                  <a:pt x="1160993" y="1302098"/>
                  <a:pt x="1154367" y="1309455"/>
                  <a:pt x="1146737" y="1315220"/>
                </a:cubicBezTo>
                <a:lnTo>
                  <a:pt x="1134070" y="1321401"/>
                </a:lnTo>
                <a:lnTo>
                  <a:pt x="1122384" y="1329280"/>
                </a:lnTo>
                <a:cubicBezTo>
                  <a:pt x="1113577" y="1333005"/>
                  <a:pt x="1103892" y="1335065"/>
                  <a:pt x="1093728" y="1335065"/>
                </a:cubicBezTo>
                <a:lnTo>
                  <a:pt x="419392" y="1335065"/>
                </a:lnTo>
                <a:cubicBezTo>
                  <a:pt x="409227" y="1335065"/>
                  <a:pt x="399543" y="1333005"/>
                  <a:pt x="390735" y="1329280"/>
                </a:cubicBezTo>
                <a:lnTo>
                  <a:pt x="379049" y="1321401"/>
                </a:lnTo>
                <a:lnTo>
                  <a:pt x="366382" y="1315220"/>
                </a:lnTo>
                <a:cubicBezTo>
                  <a:pt x="358752" y="1309455"/>
                  <a:pt x="352126" y="1302098"/>
                  <a:pt x="347044" y="1293295"/>
                </a:cubicBezTo>
                <a:lnTo>
                  <a:pt x="9876" y="709304"/>
                </a:lnTo>
                <a:cubicBezTo>
                  <a:pt x="4793" y="700500"/>
                  <a:pt x="1735" y="691083"/>
                  <a:pt x="557" y="681593"/>
                </a:cubicBezTo>
                <a:lnTo>
                  <a:pt x="1033" y="674767"/>
                </a:lnTo>
                <a:lnTo>
                  <a:pt x="1020" y="674724"/>
                </a:lnTo>
                <a:cubicBezTo>
                  <a:pt x="-151" y="667751"/>
                  <a:pt x="-326" y="660591"/>
                  <a:pt x="557" y="653473"/>
                </a:cubicBezTo>
                <a:cubicBezTo>
                  <a:pt x="1735" y="643982"/>
                  <a:pt x="4793" y="634566"/>
                  <a:pt x="9876" y="625763"/>
                </a:cubicBezTo>
                <a:lnTo>
                  <a:pt x="347044" y="41771"/>
                </a:lnTo>
                <a:cubicBezTo>
                  <a:pt x="352126" y="32968"/>
                  <a:pt x="358752" y="25611"/>
                  <a:pt x="366382" y="19846"/>
                </a:cubicBezTo>
                <a:lnTo>
                  <a:pt x="379050" y="13664"/>
                </a:lnTo>
                <a:lnTo>
                  <a:pt x="390736" y="5786"/>
                </a:lnTo>
                <a:cubicBezTo>
                  <a:pt x="399543" y="2060"/>
                  <a:pt x="409227" y="0"/>
                  <a:pt x="419392" y="0"/>
                </a:cubicBezTo>
                <a:close/>
              </a:path>
            </a:pathLst>
          </a:custGeom>
          <a:gradFill>
            <a:gsLst>
              <a:gs pos="39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cap="sq">
            <a:noFill/>
            <a:prstDash val="solid"/>
            <a:miter/>
          </a:ln>
          <a:effectLst>
            <a:outerShdw dist="203200" blurRad="381000" dir="5400000" sx="90000" sy="90000" kx="0" ky="0" algn="t" rotWithShape="0">
              <a:schemeClr val="accent1">
                <a:alpha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904214" y="2430861"/>
            <a:ext cx="505929" cy="458683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469650" y="3380049"/>
            <a:ext cx="3240000" cy="6101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动态行为图谱的核心构成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69650" y="4066979"/>
            <a:ext cx="3240000" cy="1247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49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基于实时行为日志（点击、停留、搜索、分享等）构建用户兴趣演化轨迹。
引入上下文感知（Context- aware）机制，结合时间、场景、设备等环境因子。
利用图神经网络（GNN）建模用户- 内容- 商品之间的多维关系网络。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0800000" flipH="1" flipV="1">
            <a:off x="8255544" y="2053355"/>
            <a:ext cx="1375056" cy="1213695"/>
          </a:xfrm>
          <a:custGeom>
            <a:avLst/>
            <a:gdLst>
              <a:gd name="connsiteX0" fmla="*/ 526864 w 1833866"/>
              <a:gd name="connsiteY0" fmla="*/ 36427 h 1618665"/>
              <a:gd name="connsiteX1" fmla="*/ 493684 w 1833866"/>
              <a:gd name="connsiteY1" fmla="*/ 43126 h 1618665"/>
              <a:gd name="connsiteX2" fmla="*/ 480154 w 1833866"/>
              <a:gd name="connsiteY2" fmla="*/ 52249 h 1618665"/>
              <a:gd name="connsiteX3" fmla="*/ 465487 w 1833866"/>
              <a:gd name="connsiteY3" fmla="*/ 59406 h 1618665"/>
              <a:gd name="connsiteX4" fmla="*/ 443096 w 1833866"/>
              <a:gd name="connsiteY4" fmla="*/ 84792 h 1618665"/>
              <a:gd name="connsiteX5" fmla="*/ 52704 w 1833866"/>
              <a:gd name="connsiteY5" fmla="*/ 760969 h 1618665"/>
              <a:gd name="connsiteX6" fmla="*/ 41915 w 1833866"/>
              <a:gd name="connsiteY6" fmla="*/ 793054 h 1618665"/>
              <a:gd name="connsiteX7" fmla="*/ 42450 w 1833866"/>
              <a:gd name="connsiteY7" fmla="*/ 817660 h 1618665"/>
              <a:gd name="connsiteX8" fmla="*/ 42466 w 1833866"/>
              <a:gd name="connsiteY8" fmla="*/ 817710 h 1618665"/>
              <a:gd name="connsiteX9" fmla="*/ 41915 w 1833866"/>
              <a:gd name="connsiteY9" fmla="*/ 825613 h 1618665"/>
              <a:gd name="connsiteX10" fmla="*/ 52704 w 1833866"/>
              <a:gd name="connsiteY10" fmla="*/ 857698 h 1618665"/>
              <a:gd name="connsiteX11" fmla="*/ 443095 w 1833866"/>
              <a:gd name="connsiteY11" fmla="*/ 1533875 h 1618665"/>
              <a:gd name="connsiteX12" fmla="*/ 465486 w 1833866"/>
              <a:gd name="connsiteY12" fmla="*/ 1559261 h 1618665"/>
              <a:gd name="connsiteX13" fmla="*/ 480153 w 1833866"/>
              <a:gd name="connsiteY13" fmla="*/ 1566418 h 1618665"/>
              <a:gd name="connsiteX14" fmla="*/ 493683 w 1833866"/>
              <a:gd name="connsiteY14" fmla="*/ 1575541 h 1618665"/>
              <a:gd name="connsiteX15" fmla="*/ 526864 w 1833866"/>
              <a:gd name="connsiteY15" fmla="*/ 1582239 h 1618665"/>
              <a:gd name="connsiteX16" fmla="*/ 1307647 w 1833866"/>
              <a:gd name="connsiteY16" fmla="*/ 1582239 h 1618665"/>
              <a:gd name="connsiteX17" fmla="*/ 1340827 w 1833866"/>
              <a:gd name="connsiteY17" fmla="*/ 1575541 h 1618665"/>
              <a:gd name="connsiteX18" fmla="*/ 1354358 w 1833866"/>
              <a:gd name="connsiteY18" fmla="*/ 1566418 h 1618665"/>
              <a:gd name="connsiteX19" fmla="*/ 1369024 w 1833866"/>
              <a:gd name="connsiteY19" fmla="*/ 1559261 h 1618665"/>
              <a:gd name="connsiteX20" fmla="*/ 1391416 w 1833866"/>
              <a:gd name="connsiteY20" fmla="*/ 1533875 h 1618665"/>
              <a:gd name="connsiteX21" fmla="*/ 1781808 w 1833866"/>
              <a:gd name="connsiteY21" fmla="*/ 857698 h 1618665"/>
              <a:gd name="connsiteX22" fmla="*/ 1792597 w 1833866"/>
              <a:gd name="connsiteY22" fmla="*/ 825613 h 1618665"/>
              <a:gd name="connsiteX23" fmla="*/ 1791462 w 1833866"/>
              <a:gd name="connsiteY23" fmla="*/ 809333 h 1618665"/>
              <a:gd name="connsiteX24" fmla="*/ 1792597 w 1833866"/>
              <a:gd name="connsiteY24" fmla="*/ 793054 h 1618665"/>
              <a:gd name="connsiteX25" fmla="*/ 1781808 w 1833866"/>
              <a:gd name="connsiteY25" fmla="*/ 760969 h 1618665"/>
              <a:gd name="connsiteX26" fmla="*/ 1391416 w 1833866"/>
              <a:gd name="connsiteY26" fmla="*/ 84792 h 1618665"/>
              <a:gd name="connsiteX27" fmla="*/ 1369024 w 1833866"/>
              <a:gd name="connsiteY27" fmla="*/ 59406 h 1618665"/>
              <a:gd name="connsiteX28" fmla="*/ 1354358 w 1833866"/>
              <a:gd name="connsiteY28" fmla="*/ 52249 h 1618665"/>
              <a:gd name="connsiteX29" fmla="*/ 1340828 w 1833866"/>
              <a:gd name="connsiteY29" fmla="*/ 43126 h 1618665"/>
              <a:gd name="connsiteX30" fmla="*/ 1307647 w 1833866"/>
              <a:gd name="connsiteY30" fmla="*/ 36427 h 1618665"/>
              <a:gd name="connsiteX31" fmla="*/ 508481 w 1833866"/>
              <a:gd name="connsiteY31" fmla="*/ 0 h 1618665"/>
              <a:gd name="connsiteX32" fmla="*/ 1326061 w 1833866"/>
              <a:gd name="connsiteY32" fmla="*/ 0 h 1618665"/>
              <a:gd name="connsiteX33" fmla="*/ 1360806 w 1833866"/>
              <a:gd name="connsiteY33" fmla="*/ 7015 h 1618665"/>
              <a:gd name="connsiteX34" fmla="*/ 1374973 w 1833866"/>
              <a:gd name="connsiteY34" fmla="*/ 16567 h 1618665"/>
              <a:gd name="connsiteX35" fmla="*/ 1390331 w 1833866"/>
              <a:gd name="connsiteY35" fmla="*/ 24062 h 1618665"/>
              <a:gd name="connsiteX36" fmla="*/ 1413778 w 1833866"/>
              <a:gd name="connsiteY36" fmla="*/ 50644 h 1618665"/>
              <a:gd name="connsiteX37" fmla="*/ 1822568 w 1833866"/>
              <a:gd name="connsiteY37" fmla="*/ 758690 h 1618665"/>
              <a:gd name="connsiteX38" fmla="*/ 1833866 w 1833866"/>
              <a:gd name="connsiteY38" fmla="*/ 792286 h 1618665"/>
              <a:gd name="connsiteX39" fmla="*/ 1832677 w 1833866"/>
              <a:gd name="connsiteY39" fmla="*/ 809333 h 1618665"/>
              <a:gd name="connsiteX40" fmla="*/ 1833866 w 1833866"/>
              <a:gd name="connsiteY40" fmla="*/ 826380 h 1618665"/>
              <a:gd name="connsiteX41" fmla="*/ 1822568 w 1833866"/>
              <a:gd name="connsiteY41" fmla="*/ 859977 h 1618665"/>
              <a:gd name="connsiteX42" fmla="*/ 1413778 w 1833866"/>
              <a:gd name="connsiteY42" fmla="*/ 1568022 h 1618665"/>
              <a:gd name="connsiteX43" fmla="*/ 1390331 w 1833866"/>
              <a:gd name="connsiteY43" fmla="*/ 1594604 h 1618665"/>
              <a:gd name="connsiteX44" fmla="*/ 1374973 w 1833866"/>
              <a:gd name="connsiteY44" fmla="*/ 1602098 h 1618665"/>
              <a:gd name="connsiteX45" fmla="*/ 1360805 w 1833866"/>
              <a:gd name="connsiteY45" fmla="*/ 1611651 h 1618665"/>
              <a:gd name="connsiteX46" fmla="*/ 1326061 w 1833866"/>
              <a:gd name="connsiteY46" fmla="*/ 1618665 h 1618665"/>
              <a:gd name="connsiteX47" fmla="*/ 508481 w 1833866"/>
              <a:gd name="connsiteY47" fmla="*/ 1618665 h 1618665"/>
              <a:gd name="connsiteX48" fmla="*/ 473736 w 1833866"/>
              <a:gd name="connsiteY48" fmla="*/ 1611651 h 1618665"/>
              <a:gd name="connsiteX49" fmla="*/ 459568 w 1833866"/>
              <a:gd name="connsiteY49" fmla="*/ 1602098 h 1618665"/>
              <a:gd name="connsiteX50" fmla="*/ 444210 w 1833866"/>
              <a:gd name="connsiteY50" fmla="*/ 1594604 h 1618665"/>
              <a:gd name="connsiteX51" fmla="*/ 420764 w 1833866"/>
              <a:gd name="connsiteY51" fmla="*/ 1568022 h 1618665"/>
              <a:gd name="connsiteX52" fmla="*/ 11974 w 1833866"/>
              <a:gd name="connsiteY52" fmla="*/ 859977 h 1618665"/>
              <a:gd name="connsiteX53" fmla="*/ 676 w 1833866"/>
              <a:gd name="connsiteY53" fmla="*/ 826380 h 1618665"/>
              <a:gd name="connsiteX54" fmla="*/ 1253 w 1833866"/>
              <a:gd name="connsiteY54" fmla="*/ 818104 h 1618665"/>
              <a:gd name="connsiteX55" fmla="*/ 1237 w 1833866"/>
              <a:gd name="connsiteY55" fmla="*/ 818052 h 1618665"/>
              <a:gd name="connsiteX56" fmla="*/ 676 w 1833866"/>
              <a:gd name="connsiteY56" fmla="*/ 792286 h 1618665"/>
              <a:gd name="connsiteX57" fmla="*/ 11974 w 1833866"/>
              <a:gd name="connsiteY57" fmla="*/ 758690 h 1618665"/>
              <a:gd name="connsiteX58" fmla="*/ 420764 w 1833866"/>
              <a:gd name="connsiteY58" fmla="*/ 50644 h 1618665"/>
              <a:gd name="connsiteX59" fmla="*/ 444210 w 1833866"/>
              <a:gd name="connsiteY59" fmla="*/ 24062 h 1618665"/>
              <a:gd name="connsiteX60" fmla="*/ 459569 w 1833866"/>
              <a:gd name="connsiteY60" fmla="*/ 16567 h 1618665"/>
              <a:gd name="connsiteX61" fmla="*/ 473737 w 1833866"/>
              <a:gd name="connsiteY61" fmla="*/ 7015 h 1618665"/>
              <a:gd name="connsiteX62" fmla="*/ 508481 w 1833866"/>
              <a:gd name="connsiteY62" fmla="*/ 0 h 1618665"/>
            </a:gdLst>
            <a:rect l="l" t="t" r="r" b="b"/>
            <a:pathLst>
              <a:path w="1833866" h="1618665">
                <a:moveTo>
                  <a:pt x="526864" y="36427"/>
                </a:moveTo>
                <a:cubicBezTo>
                  <a:pt x="515094" y="36427"/>
                  <a:pt x="503881" y="38813"/>
                  <a:pt x="493684" y="43126"/>
                </a:cubicBezTo>
                <a:lnTo>
                  <a:pt x="480154" y="52249"/>
                </a:lnTo>
                <a:lnTo>
                  <a:pt x="465487" y="59406"/>
                </a:lnTo>
                <a:cubicBezTo>
                  <a:pt x="456652" y="66081"/>
                  <a:pt x="448980" y="74599"/>
                  <a:pt x="443096" y="84792"/>
                </a:cubicBezTo>
                <a:lnTo>
                  <a:pt x="52704" y="760969"/>
                </a:lnTo>
                <a:cubicBezTo>
                  <a:pt x="46819" y="771162"/>
                  <a:pt x="43278" y="782065"/>
                  <a:pt x="41915" y="793054"/>
                </a:cubicBezTo>
                <a:cubicBezTo>
                  <a:pt x="40892" y="801296"/>
                  <a:pt x="41094" y="809586"/>
                  <a:pt x="42450" y="817660"/>
                </a:cubicBezTo>
                <a:lnTo>
                  <a:pt x="42466" y="817710"/>
                </a:lnTo>
                <a:lnTo>
                  <a:pt x="41915" y="825613"/>
                </a:lnTo>
                <a:cubicBezTo>
                  <a:pt x="43278" y="836602"/>
                  <a:pt x="46819" y="847505"/>
                  <a:pt x="52704" y="857698"/>
                </a:cubicBezTo>
                <a:lnTo>
                  <a:pt x="443095" y="1533875"/>
                </a:lnTo>
                <a:cubicBezTo>
                  <a:pt x="448980" y="1544068"/>
                  <a:pt x="456652" y="1552586"/>
                  <a:pt x="465486" y="1559261"/>
                </a:cubicBezTo>
                <a:lnTo>
                  <a:pt x="480153" y="1566418"/>
                </a:lnTo>
                <a:lnTo>
                  <a:pt x="493683" y="1575541"/>
                </a:lnTo>
                <a:cubicBezTo>
                  <a:pt x="503881" y="1579854"/>
                  <a:pt x="515094" y="1582239"/>
                  <a:pt x="526864" y="1582239"/>
                </a:cubicBezTo>
                <a:lnTo>
                  <a:pt x="1307647" y="1582239"/>
                </a:lnTo>
                <a:cubicBezTo>
                  <a:pt x="1319416" y="1582239"/>
                  <a:pt x="1330630" y="1579854"/>
                  <a:pt x="1340827" y="1575541"/>
                </a:cubicBezTo>
                <a:lnTo>
                  <a:pt x="1354358" y="1566418"/>
                </a:lnTo>
                <a:lnTo>
                  <a:pt x="1369024" y="1559261"/>
                </a:lnTo>
                <a:cubicBezTo>
                  <a:pt x="1377859" y="1552586"/>
                  <a:pt x="1385530" y="1544068"/>
                  <a:pt x="1391416" y="1533875"/>
                </a:cubicBezTo>
                <a:lnTo>
                  <a:pt x="1781808" y="857698"/>
                </a:lnTo>
                <a:cubicBezTo>
                  <a:pt x="1787693" y="847505"/>
                  <a:pt x="1791234" y="836602"/>
                  <a:pt x="1792597" y="825613"/>
                </a:cubicBezTo>
                <a:lnTo>
                  <a:pt x="1791462" y="809333"/>
                </a:lnTo>
                <a:lnTo>
                  <a:pt x="1792597" y="793054"/>
                </a:lnTo>
                <a:cubicBezTo>
                  <a:pt x="1791234" y="782065"/>
                  <a:pt x="1787693" y="771162"/>
                  <a:pt x="1781808" y="760969"/>
                </a:cubicBezTo>
                <a:lnTo>
                  <a:pt x="1391416" y="84792"/>
                </a:lnTo>
                <a:cubicBezTo>
                  <a:pt x="1385531" y="74599"/>
                  <a:pt x="1377859" y="66081"/>
                  <a:pt x="1369024" y="59406"/>
                </a:cubicBezTo>
                <a:lnTo>
                  <a:pt x="1354358" y="52249"/>
                </a:lnTo>
                <a:lnTo>
                  <a:pt x="1340828" y="43126"/>
                </a:lnTo>
                <a:cubicBezTo>
                  <a:pt x="1330630" y="38813"/>
                  <a:pt x="1319417" y="36427"/>
                  <a:pt x="1307647" y="36427"/>
                </a:cubicBezTo>
                <a:close/>
                <a:moveTo>
                  <a:pt x="508481" y="0"/>
                </a:moveTo>
                <a:lnTo>
                  <a:pt x="1326061" y="0"/>
                </a:lnTo>
                <a:cubicBezTo>
                  <a:pt x="1338386" y="0"/>
                  <a:pt x="1350127" y="2498"/>
                  <a:pt x="1360806" y="7015"/>
                </a:cubicBezTo>
                <a:lnTo>
                  <a:pt x="1374973" y="16567"/>
                </a:lnTo>
                <a:lnTo>
                  <a:pt x="1390331" y="24062"/>
                </a:lnTo>
                <a:cubicBezTo>
                  <a:pt x="1399582" y="31052"/>
                  <a:pt x="1407616" y="39971"/>
                  <a:pt x="1413778" y="50644"/>
                </a:cubicBezTo>
                <a:lnTo>
                  <a:pt x="1822568" y="758690"/>
                </a:lnTo>
                <a:cubicBezTo>
                  <a:pt x="1828731" y="769363"/>
                  <a:pt x="1832438" y="780779"/>
                  <a:pt x="1833866" y="792286"/>
                </a:cubicBezTo>
                <a:lnTo>
                  <a:pt x="1832677" y="809333"/>
                </a:lnTo>
                <a:lnTo>
                  <a:pt x="1833866" y="826380"/>
                </a:lnTo>
                <a:cubicBezTo>
                  <a:pt x="1832438" y="837886"/>
                  <a:pt x="1828731" y="849303"/>
                  <a:pt x="1822568" y="859977"/>
                </a:cubicBezTo>
                <a:lnTo>
                  <a:pt x="1413778" y="1568022"/>
                </a:lnTo>
                <a:cubicBezTo>
                  <a:pt x="1407615" y="1578695"/>
                  <a:pt x="1399582" y="1587614"/>
                  <a:pt x="1390331" y="1594604"/>
                </a:cubicBezTo>
                <a:lnTo>
                  <a:pt x="1374973" y="1602098"/>
                </a:lnTo>
                <a:lnTo>
                  <a:pt x="1360805" y="1611651"/>
                </a:lnTo>
                <a:cubicBezTo>
                  <a:pt x="1350127" y="1616167"/>
                  <a:pt x="1338385" y="1618665"/>
                  <a:pt x="1326061" y="1618665"/>
                </a:cubicBezTo>
                <a:lnTo>
                  <a:pt x="508481" y="1618665"/>
                </a:lnTo>
                <a:cubicBezTo>
                  <a:pt x="496156" y="1618665"/>
                  <a:pt x="484415" y="1616167"/>
                  <a:pt x="473736" y="1611651"/>
                </a:cubicBezTo>
                <a:lnTo>
                  <a:pt x="459568" y="1602098"/>
                </a:lnTo>
                <a:lnTo>
                  <a:pt x="444210" y="1594604"/>
                </a:lnTo>
                <a:cubicBezTo>
                  <a:pt x="434959" y="1587614"/>
                  <a:pt x="426926" y="1578695"/>
                  <a:pt x="420764" y="1568022"/>
                </a:cubicBezTo>
                <a:lnTo>
                  <a:pt x="11974" y="859977"/>
                </a:lnTo>
                <a:cubicBezTo>
                  <a:pt x="5811" y="849303"/>
                  <a:pt x="2104" y="837886"/>
                  <a:pt x="676" y="826380"/>
                </a:cubicBezTo>
                <a:lnTo>
                  <a:pt x="1253" y="818104"/>
                </a:lnTo>
                <a:lnTo>
                  <a:pt x="1237" y="818052"/>
                </a:lnTo>
                <a:cubicBezTo>
                  <a:pt x="-183" y="809597"/>
                  <a:pt x="-395" y="800916"/>
                  <a:pt x="676" y="792286"/>
                </a:cubicBezTo>
                <a:cubicBezTo>
                  <a:pt x="2104" y="780779"/>
                  <a:pt x="5811" y="769363"/>
                  <a:pt x="11974" y="758690"/>
                </a:cubicBezTo>
                <a:lnTo>
                  <a:pt x="420764" y="50644"/>
                </a:lnTo>
                <a:cubicBezTo>
                  <a:pt x="426926" y="39971"/>
                  <a:pt x="434959" y="31052"/>
                  <a:pt x="444210" y="24062"/>
                </a:cubicBezTo>
                <a:lnTo>
                  <a:pt x="459569" y="16567"/>
                </a:lnTo>
                <a:lnTo>
                  <a:pt x="473737" y="7015"/>
                </a:lnTo>
                <a:cubicBezTo>
                  <a:pt x="484415" y="2498"/>
                  <a:pt x="496156" y="0"/>
                  <a:pt x="508481" y="0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l="100000"/>
            </a:path>
            <a:tileRect b="-100000" r="-100000"/>
          </a:gradFill>
          <a:ln cap="sq">
            <a:noFill/>
            <a:prstDash val="solid"/>
            <a:miter/>
          </a:ln>
          <a:effectLst>
            <a:outerShdw dist="203200" blurRad="381000" dir="5400000" sx="90000" sy="90000" kx="0" ky="0" algn="t" rotWithShape="0">
              <a:schemeClr val="accent4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690107" y="2407237"/>
            <a:ext cx="505929" cy="505929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278900" y="3380049"/>
            <a:ext cx="3240000" cy="6101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实践案例：电商行业的动态分群策略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278900" y="4066979"/>
            <a:ext cx="3240000" cy="1247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49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某快消品牌通过追踪用户在短视频、搜索、商城三端的行为序列，识别出“种草- 比价- 复购”高转化路径群体。
动态调整用户所属细分人群标签，实现广告投放CTR提升37%.
结合RFM模型与行为图谱，精准预测用户未来7天购买概率。</a:t>
            </a:r>
            <a:endParaRPr kumimoji="1" lang="zh-CN" altLang="en-US"/>
          </a:p>
        </p:txBody>
      </p:sp>
      <p:grpSp>
        <p:nvGrpSpPr>
          <p:cNvPr id="16" name=""/>
          <p:cNvGrpSpPr/>
          <p:nvPr/>
        </p:nvGrpSpPr>
        <p:grpSpPr>
          <a:xfrm>
            <a:off x="10074475" y="5767617"/>
            <a:ext cx="1422200" cy="184665"/>
            <a:chOff x="10074475" y="5767617"/>
            <a:chExt cx="1422200" cy="184665"/>
          </a:xfrm>
        </p:grpSpPr>
        <p:sp>
          <p:nvSpPr>
            <p:cNvPr id="17" name="标题 1"/>
            <p:cNvSpPr txBox="1"/>
            <p:nvPr/>
          </p:nvSpPr>
          <p:spPr>
            <a:xfrm rot="0" flipH="0" flipV="0">
              <a:off x="10074475" y="5767617"/>
              <a:ext cx="327132" cy="184665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/>
          </p:nvSpPr>
          <p:spPr>
            <a:xfrm rot="0" flipH="0" flipV="0">
              <a:off x="10475568" y="5783642"/>
              <a:ext cx="270357" cy="152615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 rot="0" flipH="0" flipV="0">
              <a:off x="10814701" y="5796885"/>
              <a:ext cx="223436" cy="126128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 rot="0" flipH="0" flipV="0">
              <a:off x="11098948" y="5807830"/>
              <a:ext cx="184658" cy="104238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0" flipH="0" flipV="0">
              <a:off x="11344065" y="5816875"/>
              <a:ext cx="152610" cy="86147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22" name=""/>
          <p:cNvGrpSpPr/>
          <p:nvPr/>
        </p:nvGrpSpPr>
        <p:grpSpPr>
          <a:xfrm>
            <a:off x="700474" y="1312118"/>
            <a:ext cx="1422200" cy="184665"/>
            <a:chOff x="700474" y="1312118"/>
            <a:chExt cx="1422200" cy="184665"/>
          </a:xfrm>
        </p:grpSpPr>
        <p:sp>
          <p:nvSpPr>
            <p:cNvPr id="23" name="标题 1"/>
            <p:cNvSpPr txBox="1"/>
            <p:nvPr/>
          </p:nvSpPr>
          <p:spPr>
            <a:xfrm rot="0" flipH="0" flipV="0">
              <a:off x="700474" y="1312118"/>
              <a:ext cx="327132" cy="184665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ln cap="sq">
              <a:noFill/>
              <a:prstDash val="solid"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 rot="0" flipH="0" flipV="0">
              <a:off x="1101567" y="1328143"/>
              <a:ext cx="270357" cy="152615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ln cap="sq">
              <a:noFill/>
              <a:prstDash val="solid"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5" name="标题 1"/>
            <p:cNvSpPr txBox="1"/>
            <p:nvPr/>
          </p:nvSpPr>
          <p:spPr>
            <a:xfrm rot="0" flipH="0" flipV="0">
              <a:off x="1440700" y="1341386"/>
              <a:ext cx="223436" cy="126128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ln cap="sq">
              <a:noFill/>
              <a:prstDash val="solid"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 rot="0" flipH="0" flipV="0">
              <a:off x="1724947" y="1352331"/>
              <a:ext cx="184658" cy="104238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ln cap="sq">
              <a:noFill/>
              <a:prstDash val="solid"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7" name="标题 1"/>
            <p:cNvSpPr txBox="1"/>
            <p:nvPr/>
          </p:nvSpPr>
          <p:spPr>
            <a:xfrm rot="0" flipH="0" flipV="0">
              <a:off x="1970064" y="1361376"/>
              <a:ext cx="152610" cy="86147"/>
            </a:xfrm>
            <a:prstGeom prst="diamond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ln cap="sq">
              <a:noFill/>
              <a:prstDash val="solid"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8" name="标题 1"/>
          <p:cNvSpPr txBox="1"/>
          <p:nvPr/>
        </p:nvSpPr>
        <p:spPr>
          <a:xfrm rot="0" flipH="0" flipV="0">
            <a:off x="576625" y="169048"/>
            <a:ext cx="10319334" cy="652725"/>
          </a:xfrm>
          <a:prstGeom prst="rect">
            <a:avLst/>
          </a:prstGeom>
          <a:gradFill>
            <a:gsLst>
              <a:gs pos="10000">
                <a:schemeClr val="bg1">
                  <a:lumMod val="95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714775" y="261410"/>
            <a:ext cx="7594013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从静态标签到动态行为图谱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161090" y="169048"/>
            <a:ext cx="108000" cy="6527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349772" y="169048"/>
            <a:ext cx="108000" cy="65272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378640" y="3566355"/>
            <a:ext cx="12080239" cy="325119"/>
          </a:xfrm>
          <a:custGeom>
            <a:avLst/>
            <a:gdLst>
              <a:gd name="connsiteX0" fmla="*/ 11308074 w 11778307"/>
              <a:gd name="connsiteY0" fmla="*/ 0 h 308807"/>
              <a:gd name="connsiteX1" fmla="*/ 11778307 w 11778307"/>
              <a:gd name="connsiteY1" fmla="*/ 308807 h 308807"/>
              <a:gd name="connsiteX2" fmla="*/ 0 w 11778307"/>
              <a:gd name="connsiteY2" fmla="*/ 308807 h 308807"/>
              <a:gd name="connsiteX3" fmla="*/ 0 w 11778307"/>
              <a:gd name="connsiteY3" fmla="*/ 193041 h 308807"/>
              <a:gd name="connsiteX4" fmla="*/ 11308074 w 11778307"/>
              <a:gd name="connsiteY4" fmla="*/ 193041 h 308807"/>
            </a:gdLst>
            <a:rect l="l" t="t" r="r" b="b"/>
            <a:pathLst>
              <a:path w="11778307" h="308807">
                <a:moveTo>
                  <a:pt x="11308074" y="0"/>
                </a:moveTo>
                <a:lnTo>
                  <a:pt x="11778307" y="308807"/>
                </a:lnTo>
                <a:lnTo>
                  <a:pt x="0" y="308807"/>
                </a:lnTo>
                <a:lnTo>
                  <a:pt x="0" y="193041"/>
                </a:lnTo>
                <a:lnTo>
                  <a:pt x="11308074" y="193041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53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96835" y="3624555"/>
            <a:ext cx="953778" cy="4015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  <a:effectLst>
            <a:outerShdw dist="76200" blurRad="152400" dir="5400000" sx="100000" sy="100000" kx="0" ky="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18778" y="3614995"/>
            <a:ext cx="698006" cy="4206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0" flipV="1">
            <a:off x="-119266" y="5305406"/>
            <a:ext cx="1764000" cy="18000"/>
          </a:xfrm>
          <a:prstGeom prst="rect">
            <a:avLst/>
          </a:prstGeom>
          <a:gradFill>
            <a:gsLst>
              <a:gs pos="41000">
                <a:schemeClr val="accent1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1">
            <a:off x="721725" y="6173398"/>
            <a:ext cx="82019" cy="82019"/>
          </a:xfrm>
          <a:prstGeom prst="ellipse">
            <a:avLst/>
          </a:prstGeom>
          <a:solidFill>
            <a:schemeClr val="accent1"/>
          </a:soli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20409" y="4336676"/>
            <a:ext cx="3816000" cy="48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超越行为数据：理解“为什么买”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020411" y="4896892"/>
            <a:ext cx="3816000" cy="13388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19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行为数据只能回答“做了什么”，但无法解释深层动机（如身份认同、情绪满足、社交归属）
引入心理学量表（如Schwartz价值观量表、Big Five人格模型）作为补充维度。
通过问卷嵌入、评论情感分析、UGC内容主题建模等方式提取心理特征。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026622" y="3624555"/>
            <a:ext cx="953778" cy="4015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  <a:effectLst>
            <a:outerShdw dist="76200" blurRad="152400" dir="5400000" sx="100000" sy="100000" kx="0" ky="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148565" y="3614995"/>
            <a:ext cx="698006" cy="4206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400000" flipH="0" flipV="0">
            <a:off x="3171658" y="2309359"/>
            <a:ext cx="1764000" cy="18000"/>
          </a:xfrm>
          <a:prstGeom prst="rect">
            <a:avLst/>
          </a:prstGeom>
          <a:gradFill>
            <a:gsLst>
              <a:gs pos="41000">
                <a:schemeClr val="accent1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012649" y="1377348"/>
            <a:ext cx="82019" cy="82019"/>
          </a:xfrm>
          <a:prstGeom prst="ellipse">
            <a:avLst/>
          </a:prstGeom>
          <a:solidFill>
            <a:schemeClr val="accent1"/>
          </a:soli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280887" y="1276350"/>
            <a:ext cx="3816000" cy="48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构建“动机-行为”双驱动画像框架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280889" y="1836566"/>
            <a:ext cx="3816000" cy="13388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19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将用户划分为“实用导向型”“社交炫耀型”“环保价值型”等动机簇群。
在同一行为模式下区分不同动机群体（例如：同为高频购买者，有人追求性价比，有人追求限量稀缺）
动机标签可指导内容创意方向与产品功能设计，提升情感共鸣。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273126" y="3624555"/>
            <a:ext cx="953778" cy="4015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  <a:effectLst>
            <a:outerShdw dist="76200" blurRad="152400" dir="5400000" sx="100000" sy="100000" kx="0" ky="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395069" y="3614995"/>
            <a:ext cx="698006" cy="4206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6200000" flipH="0" flipV="1">
            <a:off x="6486070" y="5305406"/>
            <a:ext cx="1764000" cy="18000"/>
          </a:xfrm>
          <a:prstGeom prst="rect">
            <a:avLst/>
          </a:prstGeom>
          <a:gradFill>
            <a:gsLst>
              <a:gs pos="41000">
                <a:schemeClr val="accent1"/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1">
            <a:off x="7327061" y="6173398"/>
            <a:ext cx="82019" cy="82019"/>
          </a:xfrm>
          <a:prstGeom prst="ellipse">
            <a:avLst/>
          </a:prstGeom>
          <a:solidFill>
            <a:schemeClr val="accent1"/>
          </a:soli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625747" y="4336676"/>
            <a:ext cx="3816000" cy="48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应用场景：DTC品牌的高净值用户识别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625747" y="4896892"/>
            <a:ext cx="3816000" cy="13388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19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某新锐护肤品牌通过分析用户在社区中对“成分透明”“零残忍”等话题的互动强度，识别出价值观契合的高LTV用户。
针对该群体推出会员专属环保包装与溯源故事，复购率提升52%.
动机画像帮助客服团队预判用户异议点，提供更具同理心的服务话术。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576625" y="169048"/>
            <a:ext cx="10319334" cy="652725"/>
          </a:xfrm>
          <a:prstGeom prst="rect">
            <a:avLst/>
          </a:prstGeom>
          <a:gradFill>
            <a:gsLst>
              <a:gs pos="10000">
                <a:schemeClr val="bg1">
                  <a:lumMod val="95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14775" y="261410"/>
            <a:ext cx="7594013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融合心理动机与价值观维度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61090" y="169048"/>
            <a:ext cx="108000" cy="6527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349772" y="169048"/>
            <a:ext cx="108000" cy="65272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数据驱动的受众洞察策略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248324" y="1307480"/>
            <a:ext cx="8950544" cy="1345021"/>
          </a:xfrm>
          <a:prstGeom prst="roundRect">
            <a:avLst>
              <a:gd name="adj" fmla="val 8527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93132" y="1230880"/>
            <a:ext cx="1730022" cy="1498220"/>
          </a:xfrm>
          <a:custGeom>
            <a:avLst/>
            <a:gdLst>
              <a:gd name="connsiteX0" fmla="*/ 354270 w 2454443"/>
              <a:gd name="connsiteY0" fmla="*/ 0 h 2125579"/>
              <a:gd name="connsiteX1" fmla="*/ 733926 w 2454443"/>
              <a:gd name="connsiteY1" fmla="*/ 0 h 2125579"/>
              <a:gd name="connsiteX2" fmla="*/ 1062790 w 2454443"/>
              <a:gd name="connsiteY2" fmla="*/ 328864 h 2125579"/>
              <a:gd name="connsiteX3" fmla="*/ 1391654 w 2454443"/>
              <a:gd name="connsiteY3" fmla="*/ 0 h 2125579"/>
              <a:gd name="connsiteX4" fmla="*/ 1771309 w 2454443"/>
              <a:gd name="connsiteY4" fmla="*/ 0 h 2125579"/>
              <a:gd name="connsiteX5" fmla="*/ 2125579 w 2454443"/>
              <a:gd name="connsiteY5" fmla="*/ 354270 h 2125579"/>
              <a:gd name="connsiteX6" fmla="*/ 2125579 w 2454443"/>
              <a:gd name="connsiteY6" fmla="*/ 733926 h 2125579"/>
              <a:gd name="connsiteX7" fmla="*/ 2454443 w 2454443"/>
              <a:gd name="connsiteY7" fmla="*/ 1062790 h 2125579"/>
              <a:gd name="connsiteX8" fmla="*/ 2125579 w 2454443"/>
              <a:gd name="connsiteY8" fmla="*/ 1391654 h 2125579"/>
              <a:gd name="connsiteX9" fmla="*/ 2125579 w 2454443"/>
              <a:gd name="connsiteY9" fmla="*/ 1771309 h 2125579"/>
              <a:gd name="connsiteX10" fmla="*/ 1771309 w 2454443"/>
              <a:gd name="connsiteY10" fmla="*/ 2125579 h 2125579"/>
              <a:gd name="connsiteX11" fmla="*/ 354270 w 2454443"/>
              <a:gd name="connsiteY11" fmla="*/ 2125579 h 2125579"/>
              <a:gd name="connsiteX12" fmla="*/ 0 w 2454443"/>
              <a:gd name="connsiteY12" fmla="*/ 1771309 h 2125579"/>
              <a:gd name="connsiteX13" fmla="*/ 0 w 2454443"/>
              <a:gd name="connsiteY13" fmla="*/ 354270 h 2125579"/>
              <a:gd name="connsiteX14" fmla="*/ 354270 w 2454443"/>
              <a:gd name="connsiteY14" fmla="*/ 0 h 2125579"/>
            </a:gdLst>
            <a:rect l="l" t="t" r="r" b="b"/>
            <a:pathLst>
              <a:path w="2454443" h="2125579">
                <a:moveTo>
                  <a:pt x="354270" y="0"/>
                </a:moveTo>
                <a:lnTo>
                  <a:pt x="733926" y="0"/>
                </a:lnTo>
                <a:cubicBezTo>
                  <a:pt x="733926" y="181627"/>
                  <a:pt x="881163" y="328864"/>
                  <a:pt x="1062790" y="328864"/>
                </a:cubicBezTo>
                <a:cubicBezTo>
                  <a:pt x="1244417" y="328864"/>
                  <a:pt x="1391654" y="181627"/>
                  <a:pt x="1391654" y="0"/>
                </a:cubicBezTo>
                <a:lnTo>
                  <a:pt x="1771309" y="0"/>
                </a:lnTo>
                <a:cubicBezTo>
                  <a:pt x="1966967" y="0"/>
                  <a:pt x="2125579" y="158612"/>
                  <a:pt x="2125579" y="354270"/>
                </a:cubicBezTo>
                <a:lnTo>
                  <a:pt x="2125579" y="733926"/>
                </a:lnTo>
                <a:cubicBezTo>
                  <a:pt x="2307206" y="733926"/>
                  <a:pt x="2454443" y="881163"/>
                  <a:pt x="2454443" y="1062790"/>
                </a:cubicBezTo>
                <a:cubicBezTo>
                  <a:pt x="2454443" y="1244417"/>
                  <a:pt x="2307206" y="1391654"/>
                  <a:pt x="2125579" y="1391654"/>
                </a:cubicBezTo>
                <a:lnTo>
                  <a:pt x="2125579" y="1771309"/>
                </a:lnTo>
                <a:cubicBezTo>
                  <a:pt x="2125579" y="1966967"/>
                  <a:pt x="1966967" y="2125579"/>
                  <a:pt x="1771309" y="2125579"/>
                </a:cubicBezTo>
                <a:lnTo>
                  <a:pt x="354270" y="2125579"/>
                </a:lnTo>
                <a:cubicBezTo>
                  <a:pt x="158612" y="2125579"/>
                  <a:pt x="0" y="1966967"/>
                  <a:pt x="0" y="1771309"/>
                </a:cubicBezTo>
                <a:lnTo>
                  <a:pt x="0" y="354270"/>
                </a:lnTo>
                <a:cubicBezTo>
                  <a:pt x="0" y="158612"/>
                  <a:pt x="158612" y="0"/>
                  <a:pt x="354270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454974" y="1733786"/>
            <a:ext cx="562442" cy="492408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964318" y="1865542"/>
            <a:ext cx="7980549" cy="66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第一方数据（如网站行为、CRM记录、APP使用日志）是构建精准画像的核心，需通过统一ID打通跨设备行为轨迹。
第二方数据（如合作伙伴共享的匿名化行为数据）可补充用户在生态外的兴趣偏好，尤其适用于B2B或联盟营销场景。
第三方数据（如DMP平台提供的标签库）用于冷启动阶段快速扩展潜在人群，但需注意2026年全球隐私法规趋严下的合规边界。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248324" y="2959690"/>
            <a:ext cx="8945479" cy="1345021"/>
          </a:xfrm>
          <a:prstGeom prst="roundRect">
            <a:avLst>
              <a:gd name="adj" fmla="val 8527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93132" y="2883090"/>
            <a:ext cx="1730022" cy="1498220"/>
          </a:xfrm>
          <a:custGeom>
            <a:avLst/>
            <a:gdLst>
              <a:gd name="connsiteX0" fmla="*/ 354270 w 2454443"/>
              <a:gd name="connsiteY0" fmla="*/ 0 h 2125579"/>
              <a:gd name="connsiteX1" fmla="*/ 733926 w 2454443"/>
              <a:gd name="connsiteY1" fmla="*/ 0 h 2125579"/>
              <a:gd name="connsiteX2" fmla="*/ 1062790 w 2454443"/>
              <a:gd name="connsiteY2" fmla="*/ 328864 h 2125579"/>
              <a:gd name="connsiteX3" fmla="*/ 1391654 w 2454443"/>
              <a:gd name="connsiteY3" fmla="*/ 0 h 2125579"/>
              <a:gd name="connsiteX4" fmla="*/ 1771309 w 2454443"/>
              <a:gd name="connsiteY4" fmla="*/ 0 h 2125579"/>
              <a:gd name="connsiteX5" fmla="*/ 2125579 w 2454443"/>
              <a:gd name="connsiteY5" fmla="*/ 354270 h 2125579"/>
              <a:gd name="connsiteX6" fmla="*/ 2125579 w 2454443"/>
              <a:gd name="connsiteY6" fmla="*/ 733926 h 2125579"/>
              <a:gd name="connsiteX7" fmla="*/ 2454443 w 2454443"/>
              <a:gd name="connsiteY7" fmla="*/ 1062790 h 2125579"/>
              <a:gd name="connsiteX8" fmla="*/ 2125579 w 2454443"/>
              <a:gd name="connsiteY8" fmla="*/ 1391654 h 2125579"/>
              <a:gd name="connsiteX9" fmla="*/ 2125579 w 2454443"/>
              <a:gd name="connsiteY9" fmla="*/ 1771309 h 2125579"/>
              <a:gd name="connsiteX10" fmla="*/ 1771309 w 2454443"/>
              <a:gd name="connsiteY10" fmla="*/ 2125579 h 2125579"/>
              <a:gd name="connsiteX11" fmla="*/ 354270 w 2454443"/>
              <a:gd name="connsiteY11" fmla="*/ 2125579 h 2125579"/>
              <a:gd name="connsiteX12" fmla="*/ 0 w 2454443"/>
              <a:gd name="connsiteY12" fmla="*/ 1771309 h 2125579"/>
              <a:gd name="connsiteX13" fmla="*/ 0 w 2454443"/>
              <a:gd name="connsiteY13" fmla="*/ 354270 h 2125579"/>
              <a:gd name="connsiteX14" fmla="*/ 354270 w 2454443"/>
              <a:gd name="connsiteY14" fmla="*/ 0 h 2125579"/>
            </a:gdLst>
            <a:rect l="l" t="t" r="r" b="b"/>
            <a:pathLst>
              <a:path w="2454443" h="2125579">
                <a:moveTo>
                  <a:pt x="354270" y="0"/>
                </a:moveTo>
                <a:lnTo>
                  <a:pt x="733926" y="0"/>
                </a:lnTo>
                <a:cubicBezTo>
                  <a:pt x="733926" y="181627"/>
                  <a:pt x="881163" y="328864"/>
                  <a:pt x="1062790" y="328864"/>
                </a:cubicBezTo>
                <a:cubicBezTo>
                  <a:pt x="1244417" y="328864"/>
                  <a:pt x="1391654" y="181627"/>
                  <a:pt x="1391654" y="0"/>
                </a:cubicBezTo>
                <a:lnTo>
                  <a:pt x="1771309" y="0"/>
                </a:lnTo>
                <a:cubicBezTo>
                  <a:pt x="1966967" y="0"/>
                  <a:pt x="2125579" y="158612"/>
                  <a:pt x="2125579" y="354270"/>
                </a:cubicBezTo>
                <a:lnTo>
                  <a:pt x="2125579" y="733926"/>
                </a:lnTo>
                <a:cubicBezTo>
                  <a:pt x="2307206" y="733926"/>
                  <a:pt x="2454443" y="881163"/>
                  <a:pt x="2454443" y="1062790"/>
                </a:cubicBezTo>
                <a:cubicBezTo>
                  <a:pt x="2454443" y="1244417"/>
                  <a:pt x="2307206" y="1391654"/>
                  <a:pt x="2125579" y="1391654"/>
                </a:cubicBezTo>
                <a:lnTo>
                  <a:pt x="2125579" y="1771309"/>
                </a:lnTo>
                <a:cubicBezTo>
                  <a:pt x="2125579" y="1966967"/>
                  <a:pt x="1966967" y="2125579"/>
                  <a:pt x="1771309" y="2125579"/>
                </a:cubicBezTo>
                <a:lnTo>
                  <a:pt x="354270" y="2125579"/>
                </a:lnTo>
                <a:cubicBezTo>
                  <a:pt x="158612" y="2125579"/>
                  <a:pt x="0" y="1966967"/>
                  <a:pt x="0" y="1771309"/>
                </a:cubicBezTo>
                <a:lnTo>
                  <a:pt x="0" y="354270"/>
                </a:lnTo>
                <a:cubicBezTo>
                  <a:pt x="0" y="158612"/>
                  <a:pt x="158612" y="0"/>
                  <a:pt x="354270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454974" y="3377241"/>
            <a:ext cx="562442" cy="50991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964318" y="3520864"/>
            <a:ext cx="7978967" cy="66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告别静态人口统计标签，采用“行为+意图+情境”三维动态标签模型，例如“近期搜索过露营装备+周末活跃+位于一线城市近郊”。
利用流式计算技术（如Apache Flink）实现用户行为秒级更新，确保广告投放或内容推荐基于最新兴趣状态。
设置衰减机制，对超过7天未互动的兴趣标签自动降权，避免画像滞后导致误判。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2248324" y="4611900"/>
            <a:ext cx="8950544" cy="1345021"/>
          </a:xfrm>
          <a:prstGeom prst="roundRect">
            <a:avLst>
              <a:gd name="adj" fmla="val 8527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93132" y="4535300"/>
            <a:ext cx="1730022" cy="1498220"/>
          </a:xfrm>
          <a:custGeom>
            <a:avLst/>
            <a:gdLst>
              <a:gd name="connsiteX0" fmla="*/ 354270 w 2454443"/>
              <a:gd name="connsiteY0" fmla="*/ 0 h 2125579"/>
              <a:gd name="connsiteX1" fmla="*/ 733926 w 2454443"/>
              <a:gd name="connsiteY1" fmla="*/ 0 h 2125579"/>
              <a:gd name="connsiteX2" fmla="*/ 1062790 w 2454443"/>
              <a:gd name="connsiteY2" fmla="*/ 328864 h 2125579"/>
              <a:gd name="connsiteX3" fmla="*/ 1391654 w 2454443"/>
              <a:gd name="connsiteY3" fmla="*/ 0 h 2125579"/>
              <a:gd name="connsiteX4" fmla="*/ 1771309 w 2454443"/>
              <a:gd name="connsiteY4" fmla="*/ 0 h 2125579"/>
              <a:gd name="connsiteX5" fmla="*/ 2125579 w 2454443"/>
              <a:gd name="connsiteY5" fmla="*/ 354270 h 2125579"/>
              <a:gd name="connsiteX6" fmla="*/ 2125579 w 2454443"/>
              <a:gd name="connsiteY6" fmla="*/ 733926 h 2125579"/>
              <a:gd name="connsiteX7" fmla="*/ 2454443 w 2454443"/>
              <a:gd name="connsiteY7" fmla="*/ 1062790 h 2125579"/>
              <a:gd name="connsiteX8" fmla="*/ 2125579 w 2454443"/>
              <a:gd name="connsiteY8" fmla="*/ 1391654 h 2125579"/>
              <a:gd name="connsiteX9" fmla="*/ 2125579 w 2454443"/>
              <a:gd name="connsiteY9" fmla="*/ 1771309 h 2125579"/>
              <a:gd name="connsiteX10" fmla="*/ 1771309 w 2454443"/>
              <a:gd name="connsiteY10" fmla="*/ 2125579 h 2125579"/>
              <a:gd name="connsiteX11" fmla="*/ 354270 w 2454443"/>
              <a:gd name="connsiteY11" fmla="*/ 2125579 h 2125579"/>
              <a:gd name="connsiteX12" fmla="*/ 0 w 2454443"/>
              <a:gd name="connsiteY12" fmla="*/ 1771309 h 2125579"/>
              <a:gd name="connsiteX13" fmla="*/ 0 w 2454443"/>
              <a:gd name="connsiteY13" fmla="*/ 354270 h 2125579"/>
              <a:gd name="connsiteX14" fmla="*/ 354270 w 2454443"/>
              <a:gd name="connsiteY14" fmla="*/ 0 h 2125579"/>
            </a:gdLst>
            <a:rect l="l" t="t" r="r" b="b"/>
            <a:pathLst>
              <a:path w="2454443" h="2125579">
                <a:moveTo>
                  <a:pt x="354270" y="0"/>
                </a:moveTo>
                <a:lnTo>
                  <a:pt x="733926" y="0"/>
                </a:lnTo>
                <a:cubicBezTo>
                  <a:pt x="733926" y="181627"/>
                  <a:pt x="881163" y="328864"/>
                  <a:pt x="1062790" y="328864"/>
                </a:cubicBezTo>
                <a:cubicBezTo>
                  <a:pt x="1244417" y="328864"/>
                  <a:pt x="1391654" y="181627"/>
                  <a:pt x="1391654" y="0"/>
                </a:cubicBezTo>
                <a:lnTo>
                  <a:pt x="1771309" y="0"/>
                </a:lnTo>
                <a:cubicBezTo>
                  <a:pt x="1966967" y="0"/>
                  <a:pt x="2125579" y="158612"/>
                  <a:pt x="2125579" y="354270"/>
                </a:cubicBezTo>
                <a:lnTo>
                  <a:pt x="2125579" y="733926"/>
                </a:lnTo>
                <a:cubicBezTo>
                  <a:pt x="2307206" y="733926"/>
                  <a:pt x="2454443" y="881163"/>
                  <a:pt x="2454443" y="1062790"/>
                </a:cubicBezTo>
                <a:cubicBezTo>
                  <a:pt x="2454443" y="1244417"/>
                  <a:pt x="2307206" y="1391654"/>
                  <a:pt x="2125579" y="1391654"/>
                </a:cubicBezTo>
                <a:lnTo>
                  <a:pt x="2125579" y="1771309"/>
                </a:lnTo>
                <a:cubicBezTo>
                  <a:pt x="2125579" y="1966967"/>
                  <a:pt x="1966967" y="2125579"/>
                  <a:pt x="1771309" y="2125579"/>
                </a:cubicBezTo>
                <a:lnTo>
                  <a:pt x="354270" y="2125579"/>
                </a:lnTo>
                <a:cubicBezTo>
                  <a:pt x="158612" y="2125579"/>
                  <a:pt x="0" y="1966967"/>
                  <a:pt x="0" y="1771309"/>
                </a:cubicBezTo>
                <a:lnTo>
                  <a:pt x="0" y="354270"/>
                </a:lnTo>
                <a:cubicBezTo>
                  <a:pt x="0" y="158612"/>
                  <a:pt x="158612" y="0"/>
                  <a:pt x="354270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454974" y="5019353"/>
            <a:ext cx="562442" cy="53011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964318" y="5169962"/>
            <a:ext cx="7980549" cy="66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在GDPR、CCPA及中国《个人信息保护法》框架下，采用差分隐私、联邦学习等技术实现“可用不可见”的数据使用。
用户画像生成全程需获得明确授权，并提供一键退出画像追踪的通道，这已成为2026年平台审核的基本门槛。
对敏感属性（如收入、健康状况）采用模糊区间替代精确值，既保留分析价值又降低合规风险。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951618" y="1408342"/>
            <a:ext cx="7980549" cy="386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整合第一方、第二方与第三方数据源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2964318" y="3046642"/>
            <a:ext cx="7980549" cy="386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动态标签体系与实时行为追踪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964318" y="4786542"/>
            <a:ext cx="7980549" cy="386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隐私优先下的数据脱敏与合规处理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76625" y="169048"/>
            <a:ext cx="10319334" cy="652725"/>
          </a:xfrm>
          <a:prstGeom prst="rect">
            <a:avLst/>
          </a:prstGeom>
          <a:gradFill>
            <a:gsLst>
              <a:gs pos="10000">
                <a:schemeClr val="bg1">
                  <a:lumMod val="95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14775" y="261410"/>
            <a:ext cx="7594013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构建多源数据融合的用户画像体系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61090" y="169048"/>
            <a:ext cx="108000" cy="6527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49772" y="169048"/>
            <a:ext cx="108000" cy="65272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399" y="4330684"/>
            <a:ext cx="4942238" cy="19698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2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采用Shapley值或马尔可夫链模型量化各触点（如社交媒体曝光、邮件打开、短视频完播）对最终转化的贡献度。
识别高价值用户共有的“黄金路径组合”，例如“小红书种草→微信私域咨询→抖音直播间下单”，据此反向圈选相似人群。
区分品牌新客与复购用户的路径差异，前者更依赖内容教育，后者侧重促销刺激，需分别建模。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166461" y="3941716"/>
            <a:ext cx="4428427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转化路径归因与关键触点识别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661795" y="1828800"/>
            <a:ext cx="5714679" cy="14025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2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传统Lookalike仅基于基础属性相似，2026年主流平台已升级为基于用户行为序列的向量相似度匹配（如Transformer编码器输出）。
支持多目标扩量：可同时指定“高客单价”“高复购率”“高分享意愿”等复合目标，系统自动寻找平衡点。
引入对抗验证机制，防止扩量人群与种子人群分布差异过大导致效果衰减，确保扩量质量可控。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167858" y="1486761"/>
            <a:ext cx="5200867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Lookalike 3.0：基于深度表征的扩量算法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832385" y="4330684"/>
            <a:ext cx="4686515" cy="19698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2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将每次广告曝光后的点击、转化、停留时长等结果实时回流至模型训练管道，实现小时级策略迭代。
设置AB测试框架，对比不同受众分组（如“价格敏感型”vs“品质导向型”）在相同创意下的转化效率。
当某类人群CTR连续24小时低于阈值，自动触发人群排除或创意重定向，避免预算浪费。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338446" y="3940189"/>
            <a:ext cx="4168081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实时反馈闭环优化受众策略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661796" y="1486761"/>
            <a:ext cx="522746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60399" y="3941716"/>
            <a:ext cx="522746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832385" y="3941716"/>
            <a:ext cx="522746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6241" y="3452248"/>
            <a:ext cx="11259519" cy="697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60400" y="3347634"/>
            <a:ext cx="278970" cy="278970"/>
          </a:xfrm>
          <a:prstGeom prst="ellipse">
            <a:avLst/>
          </a:prstGeom>
          <a:solidFill>
            <a:schemeClr val="accent2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1" flipV="0">
            <a:off x="741766" y="3429000"/>
            <a:ext cx="116238" cy="116238"/>
          </a:xfrm>
          <a:prstGeom prst="ellipse">
            <a:avLst/>
          </a:prstGeom>
          <a:solidFill>
            <a:schemeClr val="bg1"/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661796" y="3347634"/>
            <a:ext cx="278970" cy="278970"/>
          </a:xfrm>
          <a:prstGeom prst="ellipse">
            <a:avLst/>
          </a:prstGeom>
          <a:solidFill>
            <a:schemeClr val="accent2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0">
            <a:off x="3743162" y="3429000"/>
            <a:ext cx="116238" cy="116238"/>
          </a:xfrm>
          <a:prstGeom prst="ellipse">
            <a:avLst/>
          </a:prstGeom>
          <a:solidFill>
            <a:schemeClr val="bg1"/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832385" y="3347634"/>
            <a:ext cx="278970" cy="278970"/>
          </a:xfrm>
          <a:prstGeom prst="ellipse">
            <a:avLst/>
          </a:prstGeom>
          <a:solidFill>
            <a:schemeClr val="accent2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1" flipV="0">
            <a:off x="6913751" y="3429000"/>
            <a:ext cx="116238" cy="116238"/>
          </a:xfrm>
          <a:prstGeom prst="ellipse">
            <a:avLst/>
          </a:prstGeom>
          <a:solidFill>
            <a:schemeClr val="bg1"/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76625" y="169048"/>
            <a:ext cx="10319334" cy="652725"/>
          </a:xfrm>
          <a:prstGeom prst="rect">
            <a:avLst/>
          </a:prstGeom>
          <a:gradFill>
            <a:gsLst>
              <a:gs pos="10000">
                <a:schemeClr val="bg1">
                  <a:lumMod val="95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14775" y="261410"/>
            <a:ext cx="7594013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运用AI模型挖掘高转化潜力人群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61090" y="169048"/>
            <a:ext cx="108000" cy="6527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349772" y="169048"/>
            <a:ext cx="108000" cy="65272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场景化触达与行为预测模型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59783842Z52996463","ReservedCode1":"{\"SecurityData\":{\"Type\":\"TC260PG\",\"Version\":1,\"PubSD\":[{\"Type\":\"DS\",\"AlgID\":\"1.2.156.10197.1.501\",\"TBSData\":{\"Type\":\"LabelMataData\"},\"Signature\":\"3046022100a5fef811b1429cca5b457884b76deb45d0cad01a19619feaf617b27887741041022100cc4e2cfbe5eeff759dc9e9d06900f794206817388b21db3e8ba94f8cb8f2de8c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59783842Z52996463","ReservedCode2":"{\"SecurityData\":{\"Type\":\"TC260PG\",\"Version\":1,\"PubSD\":[{\"Type\":\"DS\",\"AlgID\":\"1.2.156.10197.1.501\",\"TBSData\":{\"Type\":\"LabelMataData\"},\"Signature\":\"30450220758a4790ce92478baa7bf6dbf356a9dd035c50b48cd0fd2350758775b9fb2a0602210097779eb857196a20ec134afa6f6a6f710f8f09cbf09ef063c0c6c0fb57e7a093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