
<file path=[Content_Types].xml><?xml version="1.0" encoding="utf-8"?>
<Types xmlns="http://schemas.openxmlformats.org/package/2006/content-types">
  <Default Extension="fntdata" ContentType="application/x-fontdat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docProps/custom.xml" ContentType="application/vnd.openxmlformats-officedocument.custom-properties+xml"/>
</Types>
</file>

<file path=_rels/.rels><?xml version="1.0" encoding="UTF-8"?>
<Relationships xmlns="http://schemas.openxmlformats.org/package/2006/relationships">
  <Relationship Id="rId1" Type="http://schemas.openxmlformats.org/officeDocument/2006/relationships/officeDocument" Target="ppt/presentation.xml"></Relationship>
  <Relationship Id="rIdCustom" Type="http://schemas.openxmlformats.org/officeDocument/2006/relationships/custom-properties" Target="docProps/custom.xml"></Relationship>
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12192000" cy="6858000"/>
  <p:notesSz cx="6858000" cy="9144000"/>
  <p:embeddedFontLst>
    <p:embeddedFont>
      <p:font typeface="OPPOSans H"/>
      <p:regular r:id="rId21"/>
    </p:embeddedFont>
    <p:embeddedFont>
      <p:font typeface="Source Han Sans CN Bold"/>
      <p:regular r:id="rId22"/>
    </p:embeddedFont>
    <p:embeddedFont>
      <p:font typeface="Source Han Sans"/>
      <p:regular r:id="rId23"/>
    </p:embeddedFont>
  </p:embeddedFontLst>
</p:presentation>
</file>

<file path=ppt/_rels/presentation.xml.rels><?xml version="1.0" encoding="UTF-8" standalone="yes"?>
<Relationships xmlns="http://schemas.openxmlformats.org/package/2006/relationships">
<Relationship Id="rId1" Type="http://schemas.openxmlformats.org/officeDocument/2006/relationships/theme" Target="theme/theme1.xml"/>
<Relationship Id="rId2" Type="http://schemas.openxmlformats.org/officeDocument/2006/relationships/slideMaster" Target="slideMasters/slideMaster1.xml"/>
<Relationship Id="rId3" Type="http://schemas.openxmlformats.org/officeDocument/2006/relationships/slide" Target="slides/slide1.xml"/>
<Relationship Id="rId4" Type="http://schemas.openxmlformats.org/officeDocument/2006/relationships/slide" Target="slides/slide2.xml"/>
<Relationship Id="rId5" Type="http://schemas.openxmlformats.org/officeDocument/2006/relationships/slide" Target="slides/slide3.xml"/>
<Relationship Id="rId6" Type="http://schemas.openxmlformats.org/officeDocument/2006/relationships/slide" Target="slides/slide4.xml"/>
<Relationship Id="rId7" Type="http://schemas.openxmlformats.org/officeDocument/2006/relationships/slide" Target="slides/slide5.xml"/>
<Relationship Id="rId8" Type="http://schemas.openxmlformats.org/officeDocument/2006/relationships/slide" Target="slides/slide6.xml"/>
<Relationship Id="rId9" Type="http://schemas.openxmlformats.org/officeDocument/2006/relationships/slide" Target="slides/slide7.xml"/>
<Relationship Id="rId10" Type="http://schemas.openxmlformats.org/officeDocument/2006/relationships/slide" Target="slides/slide8.xml"/>
<Relationship Id="rId11" Type="http://schemas.openxmlformats.org/officeDocument/2006/relationships/slide" Target="slides/slide9.xml"/>
<Relationship Id="rId12" Type="http://schemas.openxmlformats.org/officeDocument/2006/relationships/slide" Target="slides/slide10.xml"/>
<Relationship Id="rId13" Type="http://schemas.openxmlformats.org/officeDocument/2006/relationships/slide" Target="slides/slide11.xml"/>
<Relationship Id="rId14" Type="http://schemas.openxmlformats.org/officeDocument/2006/relationships/slide" Target="slides/slide12.xml"/>
<Relationship Id="rId15" Type="http://schemas.openxmlformats.org/officeDocument/2006/relationships/slide" Target="slides/slide13.xml"/>
<Relationship Id="rId16" Type="http://schemas.openxmlformats.org/officeDocument/2006/relationships/slide" Target="slides/slide14.xml"/>
<Relationship Id="rId17" Type="http://schemas.openxmlformats.org/officeDocument/2006/relationships/slide" Target="slides/slide15.xml"/>
<Relationship Id="rId18" Type="http://schemas.openxmlformats.org/officeDocument/2006/relationships/slide" Target="slides/slide16.xml"/>
<Relationship Id="rId19" Type="http://schemas.openxmlformats.org/officeDocument/2006/relationships/slide" Target="slides/slide17.xml"/>
<Relationship Id="rId20" Type="http://schemas.openxmlformats.org/officeDocument/2006/relationships/slide" Target="slides/slide18.xml"/>
<Relationship Id="rId21" Type="http://schemas.openxmlformats.org/officeDocument/2006/relationships/font" Target="fonts/font1.fntdata"/>
<Relationship Id="rId22" Type="http://schemas.openxmlformats.org/officeDocument/2006/relationships/font" Target="fonts/font3.fntdata"/>
<Relationship Id="rId23" Type="http://schemas.openxmlformats.org/officeDocument/2006/relationships/font" Target="fonts/font2.fntdata"/>
</Relationships>
</file>

<file path=ppt/slideLayouts/_rels/slideLayout1.xml.rels><?xml version="1.0" encoding="UTF-8" standalone="yes"?>
<Relationships xmlns="http://schemas.openxmlformats.org/package/2006/relationships">
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<Relationship Id="rId1" Type="http://schemas.openxmlformats.org/officeDocument/2006/relationships/theme" Target="../theme/theme1.xml"/>
<Relationship Id="rId2" Type="http://schemas.openxmlformats.org/officeDocument/2006/relationships/slideLayout" Target="../slideLayouts/slideLayout1.xml"/>
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</p:sldLayoutIdLst>
</p:sldMaster>
</file>

<file path=ppt/slides/_rels/slide1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0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1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2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3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4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5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6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7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8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2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3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4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5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6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7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8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9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1" y="1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8"/>
          <p:cNvSpPr txBox="1"/>
          <p:nvPr/>
        </p:nvSpPr>
        <p:spPr>
          <a:xfrm rot="13440867" flipH="0" flipV="0">
            <a:off x="8948494" y="-2004038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"/>
          <p:cNvSpPr txBox="1"/>
          <p:nvPr/>
        </p:nvSpPr>
        <p:spPr>
          <a:xfrm rot="18840867" flipH="0" flipV="0">
            <a:off x="8444103" y="1981531"/>
            <a:ext cx="3438744" cy="7145639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9"/>
          <p:cNvSpPr txBox="1"/>
          <p:nvPr/>
        </p:nvSpPr>
        <p:spPr>
          <a:xfrm rot="13440867" flipH="0" flipV="0">
            <a:off x="9635987" y="-557837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"/>
          <p:cNvSpPr txBox="1"/>
          <p:nvPr/>
        </p:nvSpPr>
        <p:spPr>
          <a:xfrm rot="18840867" flipH="0" flipV="0">
            <a:off x="9268214" y="2909084"/>
            <a:ext cx="1776211" cy="5257010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椭圆 33"/>
          <p:cNvSpPr txBox="1"/>
          <p:nvPr/>
        </p:nvSpPr>
        <p:spPr>
          <a:xfrm rot="0" flipH="0" flipV="0">
            <a:off x="8479598" y="3883074"/>
            <a:ext cx="900973" cy="900973"/>
          </a:xfrm>
          <a:prstGeom prst="ellipse">
            <a:avLst/>
          </a:prstGeom>
          <a:solidFill>
            <a:schemeClr val="accent1">
              <a:lumMod val="20000"/>
              <a:lumOff val="80000"/>
              <a:alpha val="10000"/>
            </a:schemeClr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椭圆 36"/>
          <p:cNvSpPr txBox="1"/>
          <p:nvPr/>
        </p:nvSpPr>
        <p:spPr>
          <a:xfrm rot="0" flipH="0" flipV="0">
            <a:off x="673774" y="5460597"/>
            <a:ext cx="454519" cy="454519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2700000" scaled="0"/>
          </a:gradFill>
          <a:ln w="12700" cap="sq">
            <a:noFill/>
            <a:prstDash val="solid"/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箭头: 右 37"/>
          <p:cNvSpPr txBox="1"/>
          <p:nvPr/>
        </p:nvSpPr>
        <p:spPr>
          <a:xfrm rot="0" flipH="0" flipV="0">
            <a:off x="792373" y="5628352"/>
            <a:ext cx="217321" cy="119009"/>
          </a:xfrm>
          <a:prstGeom prst="rightArrow">
            <a:avLst>
              <a:gd name="adj1" fmla="val 23912"/>
              <a:gd name="adj2" fmla="val 69565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角 38"/>
          <p:cNvSpPr txBox="1"/>
          <p:nvPr/>
        </p:nvSpPr>
        <p:spPr>
          <a:xfrm rot="0" flipH="0" flipV="0">
            <a:off x="1128291" y="5460597"/>
            <a:ext cx="5011424" cy="454518"/>
          </a:xfrm>
          <a:prstGeom prst="roundRect">
            <a:avLst>
              <a:gd name="adj" fmla="val 50000"/>
            </a:avLst>
          </a:prstGeom>
          <a:solidFill>
            <a:schemeClr val="bg1">
              <a:alpha val="30000"/>
            </a:schemeClr>
          </a:solidFill>
          <a:ln w="12700" cap="sq">
            <a:noFill/>
            <a:prstDash val="solid"/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11"/>
          <p:cNvSpPr txBox="1"/>
          <p:nvPr/>
        </p:nvSpPr>
        <p:spPr>
          <a:xfrm rot="0" flipH="0" flipV="0">
            <a:off x="1395718" y="5533968"/>
            <a:ext cx="1897161" cy="307777"/>
          </a:xfrm>
          <a:prstGeom prst="rect">
            <a:avLst/>
          </a:prstGeom>
          <a:noFill/>
          <a:ln w="15875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PPT主讲人：喜传播</a:t>
            </a:r>
            <a:endParaRPr kumimoji="1" lang="zh-CN" altLang="en-US"/>
          </a:p>
        </p:txBody>
      </p:sp>
      <p:sp>
        <p:nvSpPr>
          <p:cNvPr id="12" name="15"/>
          <p:cNvSpPr txBox="1"/>
          <p:nvPr/>
        </p:nvSpPr>
        <p:spPr>
          <a:xfrm rot="0" flipH="0" flipV="0">
            <a:off x="3833413" y="5533968"/>
            <a:ext cx="1897161" cy="307777"/>
          </a:xfrm>
          <a:prstGeom prst="rect">
            <a:avLst/>
          </a:prstGeom>
          <a:noFill/>
          <a:ln w="15875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2026.4</a:t>
            </a:r>
            <a:endParaRPr kumimoji="1" lang="zh-CN" altLang="en-US"/>
          </a:p>
        </p:txBody>
      </p:sp>
      <p:cxnSp>
        <p:nvCxnSpPr>
          <p:cNvPr id="13" name="直接连接符 41"/>
          <p:cNvCxnSpPr/>
          <p:nvPr/>
        </p:nvCxnSpPr>
        <p:spPr>
          <a:xfrm rot="0" flipH="0" flipV="0">
            <a:off x="3563146" y="5552032"/>
            <a:ext cx="0" cy="271649"/>
          </a:xfrm>
          <a:prstGeom prst="line">
            <a:avLst/>
          </a:prstGeom>
          <a:noFill/>
          <a:ln w="12700" cap="sq">
            <a:solidFill>
              <a:schemeClr val="bg1"/>
            </a:solidFill>
            <a:prstDash val="solid"/>
            <a:miter/>
          </a:ln>
        </p:spPr>
      </p:cxnSp>
      <p:sp>
        <p:nvSpPr>
          <p:cNvPr id="14" name="任意多边形: 形状 17"/>
          <p:cNvSpPr txBox="1"/>
          <p:nvPr/>
        </p:nvSpPr>
        <p:spPr>
          <a:xfrm rot="0" flipH="0" flipV="0">
            <a:off x="6139120" y="1479702"/>
            <a:ext cx="1126900" cy="887881"/>
          </a:xfrm>
          <a:custGeom>
            <a:avLst/>
            <a:gdLst>
              <a:gd name="csX0" fmla="*/ 563665 w 1126900"/>
              <a:gd name="csY0" fmla="*/ 388921 h 887881"/>
              <a:gd name="csX1" fmla="*/ 618545 w 1126900"/>
              <a:gd name="csY1" fmla="*/ 443839 h 887881"/>
              <a:gd name="csX2" fmla="*/ 563286 w 1126900"/>
              <a:gd name="csY2" fmla="*/ 499060 h 887881"/>
              <a:gd name="csX3" fmla="*/ 508406 w 1126900"/>
              <a:gd name="csY3" fmla="*/ 443460 h 887881"/>
              <a:gd name="csX4" fmla="*/ 563665 w 1126900"/>
              <a:gd name="csY4" fmla="*/ 388921 h 887881"/>
              <a:gd name="csX5" fmla="*/ 344524 w 1126900"/>
              <a:gd name="csY5" fmla="*/ 388921 h 887881"/>
              <a:gd name="csX6" fmla="*/ 399821 w 1126900"/>
              <a:gd name="csY6" fmla="*/ 444332 h 887881"/>
              <a:gd name="csX7" fmla="*/ 344562 w 1126900"/>
              <a:gd name="csY7" fmla="*/ 499060 h 887881"/>
              <a:gd name="csX8" fmla="*/ 344524 w 1126900"/>
              <a:gd name="csY8" fmla="*/ 499060 h 887881"/>
              <a:gd name="csX9" fmla="*/ 289303 w 1126900"/>
              <a:gd name="csY9" fmla="*/ 443650 h 887881"/>
              <a:gd name="csX10" fmla="*/ 344524 w 1126900"/>
              <a:gd name="csY10" fmla="*/ 388921 h 887881"/>
              <a:gd name="csX11" fmla="*/ 785837 w 1126900"/>
              <a:gd name="csY11" fmla="*/ 388769 h 887881"/>
              <a:gd name="csX12" fmla="*/ 837611 w 1126900"/>
              <a:gd name="csY12" fmla="*/ 444937 h 887881"/>
              <a:gd name="csX13" fmla="*/ 778262 w 1126900"/>
              <a:gd name="csY13" fmla="*/ 499136 h 887881"/>
              <a:gd name="csX14" fmla="*/ 727207 w 1126900"/>
              <a:gd name="csY14" fmla="*/ 441604 h 887881"/>
              <a:gd name="csX15" fmla="*/ 785837 w 1126900"/>
              <a:gd name="csY15" fmla="*/ 388769 h 887881"/>
              <a:gd name="csX16" fmla="*/ 594117 w 1126900"/>
              <a:gd name="csY16" fmla="*/ 48733 h 887881"/>
              <a:gd name="csX17" fmla="*/ 453906 w 1126900"/>
              <a:gd name="csY17" fmla="*/ 57936 h 887881"/>
              <a:gd name="csX18" fmla="*/ 268056 w 1126900"/>
              <a:gd name="csY18" fmla="*/ 123269 h 887881"/>
              <a:gd name="csX19" fmla="*/ 97810 w 1126900"/>
              <a:gd name="csY19" fmla="*/ 287228 h 887881"/>
              <a:gd name="csX20" fmla="*/ 66526 w 1126900"/>
              <a:gd name="csY20" fmla="*/ 524928 h 887881"/>
              <a:gd name="csX21" fmla="*/ 96031 w 1126900"/>
              <a:gd name="csY21" fmla="*/ 595374 h 887881"/>
              <a:gd name="csX22" fmla="*/ 111748 w 1126900"/>
              <a:gd name="csY22" fmla="*/ 657375 h 887881"/>
              <a:gd name="csX23" fmla="*/ 94250 w 1126900"/>
              <a:gd name="csY23" fmla="*/ 738767 h 887881"/>
              <a:gd name="csX24" fmla="*/ 65693 w 1126900"/>
              <a:gd name="csY24" fmla="*/ 811106 h 887881"/>
              <a:gd name="csX25" fmla="*/ 65731 w 1126900"/>
              <a:gd name="csY25" fmla="*/ 811031 h 887881"/>
              <a:gd name="csX26" fmla="*/ 77434 w 1126900"/>
              <a:gd name="csY26" fmla="*/ 803721 h 887881"/>
              <a:gd name="csX27" fmla="*/ 169431 w 1126900"/>
              <a:gd name="csY27" fmla="*/ 759257 h 887881"/>
              <a:gd name="csX28" fmla="*/ 266086 w 1126900"/>
              <a:gd name="csY28" fmla="*/ 763612 h 887881"/>
              <a:gd name="csX29" fmla="*/ 322481 w 1126900"/>
              <a:gd name="csY29" fmla="*/ 788875 h 887881"/>
              <a:gd name="csX30" fmla="*/ 572036 w 1126900"/>
              <a:gd name="csY30" fmla="*/ 839967 h 887881"/>
              <a:gd name="csX31" fmla="*/ 680508 w 1126900"/>
              <a:gd name="csY31" fmla="*/ 830157 h 887881"/>
              <a:gd name="csX32" fmla="*/ 903513 w 1126900"/>
              <a:gd name="csY32" fmla="*/ 742100 h 887881"/>
              <a:gd name="csX33" fmla="*/ 1049291 w 1126900"/>
              <a:gd name="csY33" fmla="*/ 576778 h 887881"/>
              <a:gd name="csX34" fmla="*/ 1073000 w 1126900"/>
              <a:gd name="csY34" fmla="*/ 383997 h 887881"/>
              <a:gd name="csX35" fmla="*/ 974679 w 1126900"/>
              <a:gd name="csY35" fmla="*/ 204700 h 887881"/>
              <a:gd name="csX36" fmla="*/ 789549 w 1126900"/>
              <a:gd name="csY36" fmla="*/ 87440 h 887881"/>
              <a:gd name="csX37" fmla="*/ 594117 w 1126900"/>
              <a:gd name="csY37" fmla="*/ 48733 h 887881"/>
              <a:gd name="csX38" fmla="*/ 529115 w 1126900"/>
              <a:gd name="csY38" fmla="*/ 1073 h 887881"/>
              <a:gd name="csX39" fmla="*/ 613887 w 1126900"/>
              <a:gd name="csY39" fmla="*/ 1541 h 887881"/>
              <a:gd name="csX40" fmla="*/ 863745 w 1126900"/>
              <a:gd name="csY40" fmla="*/ 67178 h 887881"/>
              <a:gd name="csX41" fmla="*/ 1041716 w 1126900"/>
              <a:gd name="csY41" fmla="*/ 208108 h 887881"/>
              <a:gd name="csX42" fmla="*/ 1123487 w 1126900"/>
              <a:gd name="csY42" fmla="*/ 395208 h 887881"/>
              <a:gd name="csX43" fmla="*/ 1072849 w 1126900"/>
              <a:gd name="csY43" fmla="*/ 634650 h 887881"/>
              <a:gd name="csX44" fmla="*/ 908020 w 1126900"/>
              <a:gd name="csY44" fmla="*/ 796260 h 887881"/>
              <a:gd name="csX45" fmla="*/ 681606 w 1126900"/>
              <a:gd name="csY45" fmla="*/ 878523 h 887881"/>
              <a:gd name="csX46" fmla="*/ 580482 w 1126900"/>
              <a:gd name="csY46" fmla="*/ 887840 h 887881"/>
              <a:gd name="csX47" fmla="*/ 580520 w 1126900"/>
              <a:gd name="csY47" fmla="*/ 887878 h 887881"/>
              <a:gd name="csX48" fmla="*/ 299567 w 1126900"/>
              <a:gd name="csY48" fmla="*/ 831445 h 887881"/>
              <a:gd name="csX49" fmla="*/ 253436 w 1126900"/>
              <a:gd name="csY49" fmla="*/ 810690 h 887881"/>
              <a:gd name="csX50" fmla="*/ 180604 w 1126900"/>
              <a:gd name="csY50" fmla="*/ 805880 h 887881"/>
              <a:gd name="csX51" fmla="*/ 87471 w 1126900"/>
              <a:gd name="csY51" fmla="*/ 854586 h 887881"/>
              <a:gd name="csX52" fmla="*/ 56414 w 1126900"/>
              <a:gd name="csY52" fmla="*/ 876516 h 887881"/>
              <a:gd name="csX53" fmla="*/ 13957 w 1126900"/>
              <a:gd name="csY53" fmla="*/ 876629 h 887881"/>
              <a:gd name="csX54" fmla="*/ 2860 w 1126900"/>
              <a:gd name="csY54" fmla="*/ 835043 h 887881"/>
              <a:gd name="csX55" fmla="*/ 45051 w 1126900"/>
              <a:gd name="csY55" fmla="*/ 733085 h 887881"/>
              <a:gd name="csX56" fmla="*/ 61489 w 1126900"/>
              <a:gd name="csY56" fmla="*/ 675138 h 887881"/>
              <a:gd name="csX57" fmla="*/ 50922 w 1126900"/>
              <a:gd name="csY57" fmla="*/ 612228 h 887881"/>
              <a:gd name="csX58" fmla="*/ 15812 w 1126900"/>
              <a:gd name="csY58" fmla="*/ 519209 h 887881"/>
              <a:gd name="csX59" fmla="*/ 40658 w 1126900"/>
              <a:gd name="csY59" fmla="*/ 293818 h 887881"/>
              <a:gd name="csX60" fmla="*/ 202495 w 1126900"/>
              <a:gd name="csY60" fmla="*/ 107362 h 887881"/>
              <a:gd name="csX61" fmla="*/ 444853 w 1126900"/>
              <a:gd name="csY61" fmla="*/ 10858 h 887881"/>
              <a:gd name="csX62" fmla="*/ 529115 w 1126900"/>
              <a:gd name="csY62" fmla="*/ 1073 h 887881"/>
            </a:gdLst>
            <a:rect l="l" t="t" r="r" b="b"/>
            <a:pathLst>
              <a:path w="1126900" h="887881">
                <a:moveTo>
                  <a:pt x="563665" y="388921"/>
                </a:moveTo>
                <a:cubicBezTo>
                  <a:pt x="594343" y="388921"/>
                  <a:pt x="618507" y="413161"/>
                  <a:pt x="618545" y="443839"/>
                </a:cubicBezTo>
                <a:cubicBezTo>
                  <a:pt x="618583" y="474896"/>
                  <a:pt x="594381" y="499098"/>
                  <a:pt x="563286" y="499060"/>
                </a:cubicBezTo>
                <a:cubicBezTo>
                  <a:pt x="532343" y="499060"/>
                  <a:pt x="508292" y="474669"/>
                  <a:pt x="508406" y="443460"/>
                </a:cubicBezTo>
                <a:cubicBezTo>
                  <a:pt x="508520" y="412896"/>
                  <a:pt x="532835" y="388921"/>
                  <a:pt x="563665" y="388921"/>
                </a:cubicBezTo>
                <a:close/>
                <a:moveTo>
                  <a:pt x="344524" y="388921"/>
                </a:moveTo>
                <a:cubicBezTo>
                  <a:pt x="375164" y="388921"/>
                  <a:pt x="399896" y="413691"/>
                  <a:pt x="399821" y="444332"/>
                </a:cubicBezTo>
                <a:cubicBezTo>
                  <a:pt x="399745" y="474480"/>
                  <a:pt x="374899" y="499060"/>
                  <a:pt x="344562" y="499060"/>
                </a:cubicBezTo>
                <a:lnTo>
                  <a:pt x="344524" y="499060"/>
                </a:lnTo>
                <a:cubicBezTo>
                  <a:pt x="313542" y="499060"/>
                  <a:pt x="289038" y="474442"/>
                  <a:pt x="289303" y="443650"/>
                </a:cubicBezTo>
                <a:cubicBezTo>
                  <a:pt x="289568" y="412972"/>
                  <a:pt x="313808" y="388959"/>
                  <a:pt x="344524" y="388921"/>
                </a:cubicBezTo>
                <a:close/>
                <a:moveTo>
                  <a:pt x="785837" y="388769"/>
                </a:moveTo>
                <a:cubicBezTo>
                  <a:pt x="814318" y="390209"/>
                  <a:pt x="838369" y="415546"/>
                  <a:pt x="837611" y="444937"/>
                </a:cubicBezTo>
                <a:cubicBezTo>
                  <a:pt x="837422" y="474820"/>
                  <a:pt x="811894" y="500954"/>
                  <a:pt x="778262" y="499136"/>
                </a:cubicBezTo>
                <a:cubicBezTo>
                  <a:pt x="750083" y="497621"/>
                  <a:pt x="725843" y="471412"/>
                  <a:pt x="727207" y="441604"/>
                </a:cubicBezTo>
                <a:cubicBezTo>
                  <a:pt x="728684" y="409752"/>
                  <a:pt x="755802" y="387254"/>
                  <a:pt x="785837" y="388769"/>
                </a:cubicBezTo>
                <a:close/>
                <a:moveTo>
                  <a:pt x="594117" y="48733"/>
                </a:moveTo>
                <a:cubicBezTo>
                  <a:pt x="546963" y="46763"/>
                  <a:pt x="500264" y="49831"/>
                  <a:pt x="453906" y="57936"/>
                </a:cubicBezTo>
                <a:cubicBezTo>
                  <a:pt x="388421" y="69412"/>
                  <a:pt x="326193" y="90508"/>
                  <a:pt x="268056" y="123269"/>
                </a:cubicBezTo>
                <a:cubicBezTo>
                  <a:pt x="197117" y="163227"/>
                  <a:pt x="137919" y="215494"/>
                  <a:pt x="97810" y="287228"/>
                </a:cubicBezTo>
                <a:cubicBezTo>
                  <a:pt x="55921" y="362143"/>
                  <a:pt x="44862" y="441377"/>
                  <a:pt x="66526" y="524928"/>
                </a:cubicBezTo>
                <a:cubicBezTo>
                  <a:pt x="73003" y="549925"/>
                  <a:pt x="84668" y="572498"/>
                  <a:pt x="96031" y="595374"/>
                </a:cubicBezTo>
                <a:cubicBezTo>
                  <a:pt x="105726" y="614842"/>
                  <a:pt x="112771" y="635218"/>
                  <a:pt x="111748" y="657375"/>
                </a:cubicBezTo>
                <a:cubicBezTo>
                  <a:pt x="110461" y="685439"/>
                  <a:pt x="104173" y="712557"/>
                  <a:pt x="94250" y="738767"/>
                </a:cubicBezTo>
                <a:cubicBezTo>
                  <a:pt x="85236" y="762589"/>
                  <a:pt x="75578" y="786109"/>
                  <a:pt x="65693" y="811106"/>
                </a:cubicBezTo>
                <a:lnTo>
                  <a:pt x="65731" y="811031"/>
                </a:lnTo>
                <a:cubicBezTo>
                  <a:pt x="70276" y="808190"/>
                  <a:pt x="73874" y="805956"/>
                  <a:pt x="77434" y="803721"/>
                </a:cubicBezTo>
                <a:cubicBezTo>
                  <a:pt x="106370" y="785314"/>
                  <a:pt x="136215" y="768763"/>
                  <a:pt x="169431" y="759257"/>
                </a:cubicBezTo>
                <a:cubicBezTo>
                  <a:pt x="202079" y="749901"/>
                  <a:pt x="234386" y="748652"/>
                  <a:pt x="266086" y="763612"/>
                </a:cubicBezTo>
                <a:cubicBezTo>
                  <a:pt x="284721" y="772399"/>
                  <a:pt x="303468" y="780997"/>
                  <a:pt x="322481" y="788875"/>
                </a:cubicBezTo>
                <a:cubicBezTo>
                  <a:pt x="402321" y="822052"/>
                  <a:pt x="485265" y="840497"/>
                  <a:pt x="572036" y="839967"/>
                </a:cubicBezTo>
                <a:cubicBezTo>
                  <a:pt x="608433" y="839740"/>
                  <a:pt x="644679" y="836596"/>
                  <a:pt x="680508" y="830157"/>
                </a:cubicBezTo>
                <a:cubicBezTo>
                  <a:pt x="760688" y="815727"/>
                  <a:pt x="835756" y="787966"/>
                  <a:pt x="903513" y="742100"/>
                </a:cubicBezTo>
                <a:cubicBezTo>
                  <a:pt x="966308" y="699604"/>
                  <a:pt x="1017060" y="646202"/>
                  <a:pt x="1049291" y="576778"/>
                </a:cubicBezTo>
                <a:cubicBezTo>
                  <a:pt x="1077887" y="515156"/>
                  <a:pt x="1086067" y="450770"/>
                  <a:pt x="1073000" y="383997"/>
                </a:cubicBezTo>
                <a:cubicBezTo>
                  <a:pt x="1059290" y="313853"/>
                  <a:pt x="1024219" y="255148"/>
                  <a:pt x="974679" y="204700"/>
                </a:cubicBezTo>
                <a:cubicBezTo>
                  <a:pt x="922185" y="151259"/>
                  <a:pt x="859389" y="113574"/>
                  <a:pt x="789549" y="87440"/>
                </a:cubicBezTo>
                <a:cubicBezTo>
                  <a:pt x="726563" y="63882"/>
                  <a:pt x="661343" y="51536"/>
                  <a:pt x="594117" y="48733"/>
                </a:cubicBezTo>
                <a:close/>
                <a:moveTo>
                  <a:pt x="529115" y="1073"/>
                </a:moveTo>
                <a:cubicBezTo>
                  <a:pt x="557284" y="-494"/>
                  <a:pt x="585538" y="-352"/>
                  <a:pt x="613887" y="1541"/>
                </a:cubicBezTo>
                <a:cubicBezTo>
                  <a:pt x="701339" y="7412"/>
                  <a:pt x="785042" y="28053"/>
                  <a:pt x="863745" y="67178"/>
                </a:cubicBezTo>
                <a:cubicBezTo>
                  <a:pt x="932941" y="101605"/>
                  <a:pt x="993578" y="147131"/>
                  <a:pt x="1041716" y="208108"/>
                </a:cubicBezTo>
                <a:cubicBezTo>
                  <a:pt x="1085234" y="263253"/>
                  <a:pt x="1114057" y="325026"/>
                  <a:pt x="1123487" y="395208"/>
                </a:cubicBezTo>
                <a:cubicBezTo>
                  <a:pt x="1135039" y="481031"/>
                  <a:pt x="1117048" y="560681"/>
                  <a:pt x="1072849" y="634650"/>
                </a:cubicBezTo>
                <a:cubicBezTo>
                  <a:pt x="1032097" y="702899"/>
                  <a:pt x="975398" y="755166"/>
                  <a:pt x="908020" y="796260"/>
                </a:cubicBezTo>
                <a:cubicBezTo>
                  <a:pt x="838142" y="838906"/>
                  <a:pt x="762317" y="865343"/>
                  <a:pt x="681606" y="878523"/>
                </a:cubicBezTo>
                <a:cubicBezTo>
                  <a:pt x="644224" y="884621"/>
                  <a:pt x="606615" y="887348"/>
                  <a:pt x="580482" y="887840"/>
                </a:cubicBezTo>
                <a:lnTo>
                  <a:pt x="580520" y="887878"/>
                </a:lnTo>
                <a:cubicBezTo>
                  <a:pt x="475077" y="888181"/>
                  <a:pt x="385732" y="867464"/>
                  <a:pt x="299567" y="831445"/>
                </a:cubicBezTo>
                <a:cubicBezTo>
                  <a:pt x="284001" y="824931"/>
                  <a:pt x="268207" y="818720"/>
                  <a:pt x="253436" y="810690"/>
                </a:cubicBezTo>
                <a:cubicBezTo>
                  <a:pt x="229613" y="797699"/>
                  <a:pt x="205525" y="798116"/>
                  <a:pt x="180604" y="805880"/>
                </a:cubicBezTo>
                <a:cubicBezTo>
                  <a:pt x="146593" y="816447"/>
                  <a:pt x="116748" y="835005"/>
                  <a:pt x="87471" y="854586"/>
                </a:cubicBezTo>
                <a:cubicBezTo>
                  <a:pt x="76942" y="861631"/>
                  <a:pt x="66716" y="869130"/>
                  <a:pt x="56414" y="876516"/>
                </a:cubicBezTo>
                <a:cubicBezTo>
                  <a:pt x="42703" y="886287"/>
                  <a:pt x="26606" y="886363"/>
                  <a:pt x="13957" y="876629"/>
                </a:cubicBezTo>
                <a:cubicBezTo>
                  <a:pt x="1079" y="866744"/>
                  <a:pt x="-3542" y="850534"/>
                  <a:pt x="2860" y="835043"/>
                </a:cubicBezTo>
                <a:cubicBezTo>
                  <a:pt x="16873" y="801032"/>
                  <a:pt x="31947" y="767437"/>
                  <a:pt x="45051" y="733085"/>
                </a:cubicBezTo>
                <a:cubicBezTo>
                  <a:pt x="52172" y="714375"/>
                  <a:pt x="56565" y="694605"/>
                  <a:pt x="61489" y="675138"/>
                </a:cubicBezTo>
                <a:cubicBezTo>
                  <a:pt x="67132" y="652792"/>
                  <a:pt x="61830" y="631923"/>
                  <a:pt x="50922" y="612228"/>
                </a:cubicBezTo>
                <a:cubicBezTo>
                  <a:pt x="34712" y="582913"/>
                  <a:pt x="22668" y="552084"/>
                  <a:pt x="15812" y="519209"/>
                </a:cubicBezTo>
                <a:cubicBezTo>
                  <a:pt x="-398" y="441301"/>
                  <a:pt x="7897" y="366120"/>
                  <a:pt x="40658" y="293818"/>
                </a:cubicBezTo>
                <a:cubicBezTo>
                  <a:pt x="76071" y="215683"/>
                  <a:pt x="132276" y="155311"/>
                  <a:pt x="202495" y="107362"/>
                </a:cubicBezTo>
                <a:cubicBezTo>
                  <a:pt x="276047" y="57179"/>
                  <a:pt x="357364" y="26273"/>
                  <a:pt x="444853" y="10858"/>
                </a:cubicBezTo>
                <a:cubicBezTo>
                  <a:pt x="472862" y="5916"/>
                  <a:pt x="500946" y="2640"/>
                  <a:pt x="529115" y="1073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4"/>
          <p:cNvSpPr txBox="1"/>
          <p:nvPr/>
        </p:nvSpPr>
        <p:spPr>
          <a:xfrm rot="0" flipH="0" flipV="0">
            <a:off x="685800" y="1305827"/>
            <a:ext cx="5885467" cy="26890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858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AI时代的营销指标革命：2026 AI营销KPI全指南</a:t>
            </a:r>
            <a:endParaRPr kumimoji="1" lang="zh-CN" altLang="en-US"/>
          </a:p>
        </p:txBody>
      </p:sp>
    </p:spTree>
  </p:cSld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isheji-13"/>
          <p:cNvSpPr txBox="1"/>
          <p:nvPr/>
        </p:nvSpPr>
        <p:spPr>
          <a:xfrm rot="0" flipH="0" flipV="0">
            <a:off x="1182273" y="1388597"/>
            <a:ext cx="5535707" cy="307777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智能预算分配回报率（IBRR）</a:t>
            </a:r>
            <a:endParaRPr kumimoji="1" lang="zh-CN" altLang="en-US"/>
          </a:p>
        </p:txBody>
      </p:sp>
      <p:sp>
        <p:nvSpPr>
          <p:cNvPr id="4" name="isheji-14"/>
          <p:cNvSpPr txBox="1"/>
          <p:nvPr/>
        </p:nvSpPr>
        <p:spPr>
          <a:xfrm rot="0" flipH="0" flipV="0">
            <a:off x="1182271" y="1721775"/>
            <a:ext cx="5535707" cy="1185164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对比AI自动分配广告预算与人工分配的最终转化收益差异，衡量生成式AI在资源优化上的增量价值。</a:t>
            </a:r>
            <a:endParaRPr kumimoji="1" lang="zh-CN" altLang="en-US"/>
          </a:p>
        </p:txBody>
      </p:sp>
      <p:sp>
        <p:nvSpPr>
          <p:cNvPr id="5" name="isheji-21"/>
          <p:cNvSpPr txBox="1"/>
          <p:nvPr/>
        </p:nvSpPr>
        <p:spPr>
          <a:xfrm rot="0" flipH="0" flipV="0">
            <a:off x="851036" y="1454210"/>
            <a:ext cx="176550" cy="176550"/>
          </a:xfrm>
          <a:prstGeom prst="rect">
            <a:avLst/>
          </a:prstGeom>
          <a:solidFill>
            <a:schemeClr val="bg1">
              <a:lumMod val="85000"/>
            </a:schemeClr>
          </a:solidFill>
          <a:ln w="317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isheji-15"/>
          <p:cNvSpPr txBox="1"/>
          <p:nvPr/>
        </p:nvSpPr>
        <p:spPr>
          <a:xfrm rot="0" flipH="0" flipV="0">
            <a:off x="1182273" y="3080907"/>
            <a:ext cx="5535707" cy="307777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创意A/B测试压缩比（CTCR）</a:t>
            </a:r>
            <a:endParaRPr kumimoji="1" lang="zh-CN" altLang="en-US"/>
          </a:p>
        </p:txBody>
      </p:sp>
      <p:sp>
        <p:nvSpPr>
          <p:cNvPr id="7" name="isheji-16"/>
          <p:cNvSpPr txBox="1"/>
          <p:nvPr/>
        </p:nvSpPr>
        <p:spPr>
          <a:xfrm rot="0" flipH="0" flipV="0">
            <a:off x="1182271" y="3414085"/>
            <a:ext cx="5535707" cy="1185164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记录AI将传统需数周完成的创意测试周期压缩至小时级的能力，体现其加速实验迭代、快速锁定高绩效素材的效率优势。</a:t>
            </a:r>
            <a:endParaRPr kumimoji="1" lang="zh-CN" altLang="en-US"/>
          </a:p>
        </p:txBody>
      </p:sp>
      <p:sp>
        <p:nvSpPr>
          <p:cNvPr id="8" name="isheji-22"/>
          <p:cNvSpPr txBox="1"/>
          <p:nvPr/>
        </p:nvSpPr>
        <p:spPr>
          <a:xfrm rot="0" flipH="0" flipV="0">
            <a:off x="851036" y="3146520"/>
            <a:ext cx="176550" cy="176550"/>
          </a:xfrm>
          <a:prstGeom prst="rect">
            <a:avLst/>
          </a:prstGeom>
          <a:solidFill>
            <a:schemeClr val="bg1">
              <a:lumMod val="85000"/>
            </a:schemeClr>
          </a:solidFill>
          <a:ln w="317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isheji-19"/>
          <p:cNvSpPr txBox="1"/>
          <p:nvPr/>
        </p:nvSpPr>
        <p:spPr>
          <a:xfrm rot="0" flipH="0" flipV="0">
            <a:off x="1182273" y="4773217"/>
            <a:ext cx="5535707" cy="307777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长尾场景覆盖增益（LTCG）</a:t>
            </a:r>
            <a:endParaRPr kumimoji="1" lang="zh-CN" altLang="en-US"/>
          </a:p>
        </p:txBody>
      </p:sp>
      <p:sp>
        <p:nvSpPr>
          <p:cNvPr id="10" name="isheji-20"/>
          <p:cNvSpPr txBox="1"/>
          <p:nvPr/>
        </p:nvSpPr>
        <p:spPr>
          <a:xfrm rot="0" flipH="0" flipV="0">
            <a:off x="1182271" y="5106395"/>
            <a:ext cx="5535707" cy="1185164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评估AI在处理低频、非标营销场景（如小众节日、区域方言广告）时带来的额外转化贡献，凸显其泛化能力对整体ROI的边际提升。</a:t>
            </a:r>
            <a:endParaRPr kumimoji="1" lang="zh-CN" altLang="en-US"/>
          </a:p>
        </p:txBody>
      </p:sp>
      <p:sp>
        <p:nvSpPr>
          <p:cNvPr id="11" name="isheji-23"/>
          <p:cNvSpPr txBox="1"/>
          <p:nvPr/>
        </p:nvSpPr>
        <p:spPr>
          <a:xfrm rot="0" flipH="0" flipV="0">
            <a:off x="851036" y="4838830"/>
            <a:ext cx="176550" cy="176550"/>
          </a:xfrm>
          <a:prstGeom prst="rect">
            <a:avLst/>
          </a:prstGeom>
          <a:solidFill>
            <a:schemeClr val="bg1">
              <a:lumMod val="85000"/>
            </a:schemeClr>
          </a:solidFill>
          <a:ln w="317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isheji-1"/>
          <p:cNvSpPr txBox="1"/>
          <p:nvPr/>
        </p:nvSpPr>
        <p:spPr>
          <a:xfrm rot="0" flipH="0" flipV="0">
            <a:off x="7580486" y="2225894"/>
            <a:ext cx="2369566" cy="2333564"/>
          </a:xfrm>
          <a:custGeom>
            <a:avLst/>
            <a:gdLst>
              <a:gd name="connsiteX0" fmla="*/ 1184784 w 2369566"/>
              <a:gd name="connsiteY0" fmla="*/ 443836 h 2333564"/>
              <a:gd name="connsiteX1" fmla="*/ 442671 w 2369566"/>
              <a:gd name="connsiteY1" fmla="*/ 1185949 h 2333564"/>
              <a:gd name="connsiteX2" fmla="*/ 1184784 w 2369566"/>
              <a:gd name="connsiteY2" fmla="*/ 1928062 h 2333564"/>
              <a:gd name="connsiteX3" fmla="*/ 1926897 w 2369566"/>
              <a:gd name="connsiteY3" fmla="*/ 1185949 h 2333564"/>
              <a:gd name="connsiteX4" fmla="*/ 1184784 w 2369566"/>
              <a:gd name="connsiteY4" fmla="*/ 443836 h 2333564"/>
              <a:gd name="connsiteX5" fmla="*/ 1087753 w 2369566"/>
              <a:gd name="connsiteY5" fmla="*/ 0 h 2333564"/>
              <a:gd name="connsiteX6" fmla="*/ 1281814 w 2369566"/>
              <a:gd name="connsiteY6" fmla="*/ 0 h 2333564"/>
              <a:gd name="connsiteX7" fmla="*/ 1323988 w 2369566"/>
              <a:gd name="connsiteY7" fmla="*/ 239225 h 2333564"/>
              <a:gd name="connsiteX8" fmla="*/ 1686691 w 2369566"/>
              <a:gd name="connsiteY8" fmla="*/ 371239 h 2333564"/>
              <a:gd name="connsiteX9" fmla="*/ 1686693 w 2369566"/>
              <a:gd name="connsiteY9" fmla="*/ 371239 h 2333564"/>
              <a:gd name="connsiteX10" fmla="*/ 1872773 w 2369566"/>
              <a:gd name="connsiteY10" fmla="*/ 215091 h 2333564"/>
              <a:gd name="connsiteX11" fmla="*/ 2021428 w 2369566"/>
              <a:gd name="connsiteY11" fmla="*/ 339830 h 2333564"/>
              <a:gd name="connsiteX12" fmla="*/ 1899964 w 2369566"/>
              <a:gd name="connsiteY12" fmla="*/ 550198 h 2333564"/>
              <a:gd name="connsiteX13" fmla="*/ 2092954 w 2369566"/>
              <a:gd name="connsiteY13" fmla="*/ 884466 h 2333564"/>
              <a:gd name="connsiteX14" fmla="*/ 2335869 w 2369566"/>
              <a:gd name="connsiteY14" fmla="*/ 884460 h 2333564"/>
              <a:gd name="connsiteX15" fmla="*/ 2369566 w 2369566"/>
              <a:gd name="connsiteY15" fmla="*/ 1075569 h 2333564"/>
              <a:gd name="connsiteX16" fmla="*/ 2141298 w 2369566"/>
              <a:gd name="connsiteY16" fmla="*/ 1158645 h 2333564"/>
              <a:gd name="connsiteX17" fmla="*/ 2074273 w 2369566"/>
              <a:gd name="connsiteY17" fmla="*/ 1538758 h 2333564"/>
              <a:gd name="connsiteX18" fmla="*/ 2260361 w 2369566"/>
              <a:gd name="connsiteY18" fmla="*/ 1694896 h 2333564"/>
              <a:gd name="connsiteX19" fmla="*/ 2163333 w 2369566"/>
              <a:gd name="connsiteY19" fmla="*/ 1862953 h 2333564"/>
              <a:gd name="connsiteX20" fmla="*/ 1935069 w 2369566"/>
              <a:gd name="connsiteY20" fmla="*/ 1779867 h 2333564"/>
              <a:gd name="connsiteX21" fmla="*/ 1639391 w 2369566"/>
              <a:gd name="connsiteY21" fmla="*/ 2027969 h 2333564"/>
              <a:gd name="connsiteX22" fmla="*/ 1681579 w 2369566"/>
              <a:gd name="connsiteY22" fmla="*/ 2267193 h 2333564"/>
              <a:gd name="connsiteX23" fmla="*/ 1499226 w 2369566"/>
              <a:gd name="connsiteY23" fmla="*/ 2333564 h 2333564"/>
              <a:gd name="connsiteX24" fmla="*/ 1377772 w 2369566"/>
              <a:gd name="connsiteY24" fmla="*/ 2123191 h 2333564"/>
              <a:gd name="connsiteX25" fmla="*/ 991793 w 2369566"/>
              <a:gd name="connsiteY25" fmla="*/ 2123191 h 2333564"/>
              <a:gd name="connsiteX26" fmla="*/ 870341 w 2369566"/>
              <a:gd name="connsiteY26" fmla="*/ 2333564 h 2333564"/>
              <a:gd name="connsiteX27" fmla="*/ 687987 w 2369566"/>
              <a:gd name="connsiteY27" fmla="*/ 2267193 h 2333564"/>
              <a:gd name="connsiteX28" fmla="*/ 730176 w 2369566"/>
              <a:gd name="connsiteY28" fmla="*/ 2027969 h 2333564"/>
              <a:gd name="connsiteX29" fmla="*/ 434497 w 2369566"/>
              <a:gd name="connsiteY29" fmla="*/ 1779865 h 2333564"/>
              <a:gd name="connsiteX30" fmla="*/ 206233 w 2369566"/>
              <a:gd name="connsiteY30" fmla="*/ 1862953 h 2333564"/>
              <a:gd name="connsiteX31" fmla="*/ 109205 w 2369566"/>
              <a:gd name="connsiteY31" fmla="*/ 1694896 h 2333564"/>
              <a:gd name="connsiteX32" fmla="*/ 295293 w 2369566"/>
              <a:gd name="connsiteY32" fmla="*/ 1538758 h 2333564"/>
              <a:gd name="connsiteX33" fmla="*/ 228268 w 2369566"/>
              <a:gd name="connsiteY33" fmla="*/ 1158645 h 2333564"/>
              <a:gd name="connsiteX34" fmla="*/ 0 w 2369566"/>
              <a:gd name="connsiteY34" fmla="*/ 1075569 h 2333564"/>
              <a:gd name="connsiteX35" fmla="*/ 33697 w 2369566"/>
              <a:gd name="connsiteY35" fmla="*/ 884460 h 2333564"/>
              <a:gd name="connsiteX36" fmla="*/ 276613 w 2369566"/>
              <a:gd name="connsiteY36" fmla="*/ 884466 h 2333564"/>
              <a:gd name="connsiteX37" fmla="*/ 469602 w 2369566"/>
              <a:gd name="connsiteY37" fmla="*/ 550198 h 2333564"/>
              <a:gd name="connsiteX38" fmla="*/ 348139 w 2369566"/>
              <a:gd name="connsiteY38" fmla="*/ 339830 h 2333564"/>
              <a:gd name="connsiteX39" fmla="*/ 496794 w 2369566"/>
              <a:gd name="connsiteY39" fmla="*/ 215091 h 2333564"/>
              <a:gd name="connsiteX40" fmla="*/ 682874 w 2369566"/>
              <a:gd name="connsiteY40" fmla="*/ 371239 h 2333564"/>
              <a:gd name="connsiteX41" fmla="*/ 1045576 w 2369566"/>
              <a:gd name="connsiteY41" fmla="*/ 239226 h 2333564"/>
            </a:gdLst>
            <a:rect l="l" t="t" r="r" b="b"/>
            <a:pathLst>
              <a:path w="2369566" h="2333564">
                <a:moveTo>
                  <a:pt x="1184784" y="443836"/>
                </a:moveTo>
                <a:cubicBezTo>
                  <a:pt x="774926" y="443836"/>
                  <a:pt x="442671" y="776091"/>
                  <a:pt x="442671" y="1185949"/>
                </a:cubicBezTo>
                <a:cubicBezTo>
                  <a:pt x="442671" y="1595807"/>
                  <a:pt x="774926" y="1928062"/>
                  <a:pt x="1184784" y="1928062"/>
                </a:cubicBezTo>
                <a:cubicBezTo>
                  <a:pt x="1594642" y="1928062"/>
                  <a:pt x="1926897" y="1595807"/>
                  <a:pt x="1926897" y="1185949"/>
                </a:cubicBezTo>
                <a:cubicBezTo>
                  <a:pt x="1926897" y="776091"/>
                  <a:pt x="1594642" y="443836"/>
                  <a:pt x="1184784" y="443836"/>
                </a:cubicBezTo>
                <a:close/>
                <a:moveTo>
                  <a:pt x="1087753" y="0"/>
                </a:moveTo>
                <a:lnTo>
                  <a:pt x="1281814" y="0"/>
                </a:lnTo>
                <a:lnTo>
                  <a:pt x="1323988" y="239225"/>
                </a:lnTo>
                <a:cubicBezTo>
                  <a:pt x="1452602" y="258136"/>
                  <a:pt x="1576013" y="303054"/>
                  <a:pt x="1686691" y="371239"/>
                </a:cubicBezTo>
                <a:lnTo>
                  <a:pt x="1686693" y="371239"/>
                </a:lnTo>
                <a:lnTo>
                  <a:pt x="1872773" y="215091"/>
                </a:lnTo>
                <a:lnTo>
                  <a:pt x="2021428" y="339830"/>
                </a:lnTo>
                <a:lnTo>
                  <a:pt x="1899964" y="550198"/>
                </a:lnTo>
                <a:cubicBezTo>
                  <a:pt x="1986332" y="647356"/>
                  <a:pt x="2051996" y="761091"/>
                  <a:pt x="2092954" y="884466"/>
                </a:cubicBezTo>
                <a:lnTo>
                  <a:pt x="2335869" y="884460"/>
                </a:lnTo>
                <a:lnTo>
                  <a:pt x="2369566" y="1075569"/>
                </a:lnTo>
                <a:lnTo>
                  <a:pt x="2141298" y="1158645"/>
                </a:lnTo>
                <a:cubicBezTo>
                  <a:pt x="2145008" y="1288586"/>
                  <a:pt x="2122202" y="1417921"/>
                  <a:pt x="2074273" y="1538758"/>
                </a:cubicBezTo>
                <a:lnTo>
                  <a:pt x="2260361" y="1694896"/>
                </a:lnTo>
                <a:lnTo>
                  <a:pt x="2163333" y="1862953"/>
                </a:lnTo>
                <a:lnTo>
                  <a:pt x="1935069" y="1779867"/>
                </a:lnTo>
                <a:cubicBezTo>
                  <a:pt x="1854386" y="1881794"/>
                  <a:pt x="1753779" y="1966211"/>
                  <a:pt x="1639391" y="2027969"/>
                </a:cubicBezTo>
                <a:lnTo>
                  <a:pt x="1681579" y="2267193"/>
                </a:lnTo>
                <a:lnTo>
                  <a:pt x="1499226" y="2333564"/>
                </a:lnTo>
                <a:lnTo>
                  <a:pt x="1377772" y="2123191"/>
                </a:lnTo>
                <a:cubicBezTo>
                  <a:pt x="1250447" y="2149409"/>
                  <a:pt x="1119116" y="2149409"/>
                  <a:pt x="991793" y="2123191"/>
                </a:cubicBezTo>
                <a:lnTo>
                  <a:pt x="870341" y="2333564"/>
                </a:lnTo>
                <a:lnTo>
                  <a:pt x="687987" y="2267193"/>
                </a:lnTo>
                <a:lnTo>
                  <a:pt x="730176" y="2027969"/>
                </a:lnTo>
                <a:cubicBezTo>
                  <a:pt x="615788" y="1966211"/>
                  <a:pt x="515181" y="1881792"/>
                  <a:pt x="434497" y="1779865"/>
                </a:cubicBezTo>
                <a:lnTo>
                  <a:pt x="206233" y="1862953"/>
                </a:lnTo>
                <a:lnTo>
                  <a:pt x="109205" y="1694896"/>
                </a:lnTo>
                <a:lnTo>
                  <a:pt x="295293" y="1538758"/>
                </a:lnTo>
                <a:cubicBezTo>
                  <a:pt x="247364" y="1417921"/>
                  <a:pt x="224558" y="1288586"/>
                  <a:pt x="228268" y="1158645"/>
                </a:cubicBezTo>
                <a:lnTo>
                  <a:pt x="0" y="1075569"/>
                </a:lnTo>
                <a:lnTo>
                  <a:pt x="33697" y="884460"/>
                </a:lnTo>
                <a:lnTo>
                  <a:pt x="276613" y="884466"/>
                </a:lnTo>
                <a:cubicBezTo>
                  <a:pt x="317570" y="761091"/>
                  <a:pt x="383236" y="647354"/>
                  <a:pt x="469602" y="550198"/>
                </a:cubicBezTo>
                <a:lnTo>
                  <a:pt x="348139" y="339830"/>
                </a:lnTo>
                <a:lnTo>
                  <a:pt x="496794" y="215091"/>
                </a:lnTo>
                <a:lnTo>
                  <a:pt x="682874" y="371239"/>
                </a:lnTo>
                <a:cubicBezTo>
                  <a:pt x="793553" y="303054"/>
                  <a:pt x="916964" y="258136"/>
                  <a:pt x="1045576" y="239226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356481" tIns="548640" rIns="356481" bIns="436755" rtlCol="0" anchor="ctr"/>
          <a:lstStyle/>
          <a:p>
            <a:pPr algn="ctr">
              <a:lnSpc>
                <a:spcPct val="90000"/>
              </a:lnSpc>
            </a:pPr>
            <a:endParaRPr kumimoji="1" lang="zh-CN" altLang="en-US"/>
          </a:p>
        </p:txBody>
      </p:sp>
      <p:sp>
        <p:nvSpPr>
          <p:cNvPr id="13" name="isheji-2"/>
          <p:cNvSpPr txBox="1"/>
          <p:nvPr/>
        </p:nvSpPr>
        <p:spPr>
          <a:xfrm rot="0" flipH="0" flipV="0">
            <a:off x="9154114" y="3982573"/>
            <a:ext cx="2013338" cy="1982748"/>
          </a:xfrm>
          <a:custGeom>
            <a:avLst/>
            <a:gdLst>
              <a:gd name="connsiteX0" fmla="*/ 1006670 w 2013338"/>
              <a:gd name="connsiteY0" fmla="*/ 339543 h 1982748"/>
              <a:gd name="connsiteX1" fmla="*/ 338550 w 2013338"/>
              <a:gd name="connsiteY1" fmla="*/ 1007661 h 1982748"/>
              <a:gd name="connsiteX2" fmla="*/ 1006670 w 2013338"/>
              <a:gd name="connsiteY2" fmla="*/ 1675779 h 1982748"/>
              <a:gd name="connsiteX3" fmla="*/ 1674790 w 2013338"/>
              <a:gd name="connsiteY3" fmla="*/ 1007661 h 1982748"/>
              <a:gd name="connsiteX4" fmla="*/ 1006670 w 2013338"/>
              <a:gd name="connsiteY4" fmla="*/ 339543 h 1982748"/>
              <a:gd name="connsiteX5" fmla="*/ 924226 w 2013338"/>
              <a:gd name="connsiteY5" fmla="*/ 0 h 1982748"/>
              <a:gd name="connsiteX6" fmla="*/ 1089113 w 2013338"/>
              <a:gd name="connsiteY6" fmla="*/ 0 h 1982748"/>
              <a:gd name="connsiteX7" fmla="*/ 1124947 w 2013338"/>
              <a:gd name="connsiteY7" fmla="*/ 203261 h 1982748"/>
              <a:gd name="connsiteX8" fmla="*/ 1433123 w 2013338"/>
              <a:gd name="connsiteY8" fmla="*/ 315428 h 1982748"/>
              <a:gd name="connsiteX9" fmla="*/ 1433124 w 2013338"/>
              <a:gd name="connsiteY9" fmla="*/ 315428 h 1982748"/>
              <a:gd name="connsiteX10" fmla="*/ 1591230 w 2013338"/>
              <a:gd name="connsiteY10" fmla="*/ 182755 h 1982748"/>
              <a:gd name="connsiteX11" fmla="*/ 1717537 w 2013338"/>
              <a:gd name="connsiteY11" fmla="*/ 288741 h 1982748"/>
              <a:gd name="connsiteX12" fmla="*/ 1614333 w 2013338"/>
              <a:gd name="connsiteY12" fmla="*/ 467483 h 1982748"/>
              <a:gd name="connsiteX13" fmla="*/ 1778310 w 2013338"/>
              <a:gd name="connsiteY13" fmla="*/ 751499 h 1982748"/>
              <a:gd name="connsiteX14" fmla="*/ 1984707 w 2013338"/>
              <a:gd name="connsiteY14" fmla="*/ 751494 h 1982748"/>
              <a:gd name="connsiteX15" fmla="*/ 2013338 w 2013338"/>
              <a:gd name="connsiteY15" fmla="*/ 913873 h 1982748"/>
              <a:gd name="connsiteX16" fmla="*/ 1819386 w 2013338"/>
              <a:gd name="connsiteY16" fmla="*/ 984460 h 1982748"/>
              <a:gd name="connsiteX17" fmla="*/ 1762438 w 2013338"/>
              <a:gd name="connsiteY17" fmla="*/ 1307429 h 1982748"/>
              <a:gd name="connsiteX18" fmla="*/ 1920551 w 2013338"/>
              <a:gd name="connsiteY18" fmla="*/ 1440094 h 1982748"/>
              <a:gd name="connsiteX19" fmla="*/ 1838109 w 2013338"/>
              <a:gd name="connsiteY19" fmla="*/ 1582886 h 1982748"/>
              <a:gd name="connsiteX20" fmla="*/ 1644161 w 2013338"/>
              <a:gd name="connsiteY20" fmla="*/ 1512290 h 1982748"/>
              <a:gd name="connsiteX21" fmla="*/ 1392933 w 2013338"/>
              <a:gd name="connsiteY21" fmla="*/ 1723094 h 1982748"/>
              <a:gd name="connsiteX22" fmla="*/ 1428779 w 2013338"/>
              <a:gd name="connsiteY22" fmla="*/ 1926354 h 1982748"/>
              <a:gd name="connsiteX23" fmla="*/ 1273840 w 2013338"/>
              <a:gd name="connsiteY23" fmla="*/ 1982748 h 1982748"/>
              <a:gd name="connsiteX24" fmla="*/ 1170645 w 2013338"/>
              <a:gd name="connsiteY24" fmla="*/ 1804001 h 1982748"/>
              <a:gd name="connsiteX25" fmla="*/ 842692 w 2013338"/>
              <a:gd name="connsiteY25" fmla="*/ 1804001 h 1982748"/>
              <a:gd name="connsiteX26" fmla="*/ 739498 w 2013338"/>
              <a:gd name="connsiteY26" fmla="*/ 1982748 h 1982748"/>
              <a:gd name="connsiteX27" fmla="*/ 584559 w 2013338"/>
              <a:gd name="connsiteY27" fmla="*/ 1926354 h 1982748"/>
              <a:gd name="connsiteX28" fmla="*/ 620405 w 2013338"/>
              <a:gd name="connsiteY28" fmla="*/ 1723094 h 1982748"/>
              <a:gd name="connsiteX29" fmla="*/ 369177 w 2013338"/>
              <a:gd name="connsiteY29" fmla="*/ 1512289 h 1982748"/>
              <a:gd name="connsiteX30" fmla="*/ 175229 w 2013338"/>
              <a:gd name="connsiteY30" fmla="*/ 1582886 h 1982748"/>
              <a:gd name="connsiteX31" fmla="*/ 92788 w 2013338"/>
              <a:gd name="connsiteY31" fmla="*/ 1440094 h 1982748"/>
              <a:gd name="connsiteX32" fmla="*/ 250900 w 2013338"/>
              <a:gd name="connsiteY32" fmla="*/ 1307429 h 1982748"/>
              <a:gd name="connsiteX33" fmla="*/ 193952 w 2013338"/>
              <a:gd name="connsiteY33" fmla="*/ 984460 h 1982748"/>
              <a:gd name="connsiteX34" fmla="*/ 0 w 2013338"/>
              <a:gd name="connsiteY34" fmla="*/ 913873 h 1982748"/>
              <a:gd name="connsiteX35" fmla="*/ 28631 w 2013338"/>
              <a:gd name="connsiteY35" fmla="*/ 751494 h 1982748"/>
              <a:gd name="connsiteX36" fmla="*/ 235028 w 2013338"/>
              <a:gd name="connsiteY36" fmla="*/ 751499 h 1982748"/>
              <a:gd name="connsiteX37" fmla="*/ 399005 w 2013338"/>
              <a:gd name="connsiteY37" fmla="*/ 467483 h 1982748"/>
              <a:gd name="connsiteX38" fmla="*/ 295801 w 2013338"/>
              <a:gd name="connsiteY38" fmla="*/ 288741 h 1982748"/>
              <a:gd name="connsiteX39" fmla="*/ 422108 w 2013338"/>
              <a:gd name="connsiteY39" fmla="*/ 182755 h 1982748"/>
              <a:gd name="connsiteX40" fmla="*/ 580214 w 2013338"/>
              <a:gd name="connsiteY40" fmla="*/ 315428 h 1982748"/>
              <a:gd name="connsiteX41" fmla="*/ 888390 w 2013338"/>
              <a:gd name="connsiteY41" fmla="*/ 203262 h 1982748"/>
            </a:gdLst>
            <a:rect l="l" t="t" r="r" b="b"/>
            <a:pathLst>
              <a:path w="2013338" h="1982748">
                <a:moveTo>
                  <a:pt x="1006670" y="339543"/>
                </a:moveTo>
                <a:cubicBezTo>
                  <a:pt x="637678" y="339543"/>
                  <a:pt x="338550" y="638670"/>
                  <a:pt x="338550" y="1007661"/>
                </a:cubicBezTo>
                <a:cubicBezTo>
                  <a:pt x="338550" y="1376652"/>
                  <a:pt x="637678" y="1675779"/>
                  <a:pt x="1006670" y="1675779"/>
                </a:cubicBezTo>
                <a:cubicBezTo>
                  <a:pt x="1375662" y="1675779"/>
                  <a:pt x="1674790" y="1376652"/>
                  <a:pt x="1674790" y="1007661"/>
                </a:cubicBezTo>
                <a:cubicBezTo>
                  <a:pt x="1674790" y="638670"/>
                  <a:pt x="1375662" y="339543"/>
                  <a:pt x="1006670" y="339543"/>
                </a:cubicBezTo>
                <a:close/>
                <a:moveTo>
                  <a:pt x="924226" y="0"/>
                </a:moveTo>
                <a:lnTo>
                  <a:pt x="1089113" y="0"/>
                </a:lnTo>
                <a:lnTo>
                  <a:pt x="1124947" y="203261"/>
                </a:lnTo>
                <a:cubicBezTo>
                  <a:pt x="1234226" y="219329"/>
                  <a:pt x="1339084" y="257494"/>
                  <a:pt x="1433123" y="315428"/>
                </a:cubicBezTo>
                <a:lnTo>
                  <a:pt x="1433124" y="315428"/>
                </a:lnTo>
                <a:lnTo>
                  <a:pt x="1591230" y="182755"/>
                </a:lnTo>
                <a:lnTo>
                  <a:pt x="1717537" y="288741"/>
                </a:lnTo>
                <a:lnTo>
                  <a:pt x="1614333" y="467483"/>
                </a:lnTo>
                <a:cubicBezTo>
                  <a:pt x="1687717" y="550035"/>
                  <a:pt x="1743510" y="646672"/>
                  <a:pt x="1778310" y="751499"/>
                </a:cubicBezTo>
                <a:lnTo>
                  <a:pt x="1984707" y="751494"/>
                </a:lnTo>
                <a:lnTo>
                  <a:pt x="2013338" y="913873"/>
                </a:lnTo>
                <a:lnTo>
                  <a:pt x="1819386" y="984460"/>
                </a:lnTo>
                <a:cubicBezTo>
                  <a:pt x="1822539" y="1094866"/>
                  <a:pt x="1803162" y="1204758"/>
                  <a:pt x="1762438" y="1307429"/>
                </a:cubicBezTo>
                <a:lnTo>
                  <a:pt x="1920551" y="1440094"/>
                </a:lnTo>
                <a:lnTo>
                  <a:pt x="1838109" y="1582886"/>
                </a:lnTo>
                <a:lnTo>
                  <a:pt x="1644161" y="1512290"/>
                </a:lnTo>
                <a:cubicBezTo>
                  <a:pt x="1575607" y="1598894"/>
                  <a:pt x="1490125" y="1670621"/>
                  <a:pt x="1392933" y="1723094"/>
                </a:cubicBezTo>
                <a:lnTo>
                  <a:pt x="1428779" y="1926354"/>
                </a:lnTo>
                <a:lnTo>
                  <a:pt x="1273840" y="1982748"/>
                </a:lnTo>
                <a:lnTo>
                  <a:pt x="1170645" y="1804001"/>
                </a:lnTo>
                <a:cubicBezTo>
                  <a:pt x="1062462" y="1826277"/>
                  <a:pt x="950874" y="1826277"/>
                  <a:pt x="842692" y="1804001"/>
                </a:cubicBezTo>
                <a:lnTo>
                  <a:pt x="739498" y="1982748"/>
                </a:lnTo>
                <a:lnTo>
                  <a:pt x="584559" y="1926354"/>
                </a:lnTo>
                <a:lnTo>
                  <a:pt x="620405" y="1723094"/>
                </a:lnTo>
                <a:cubicBezTo>
                  <a:pt x="523213" y="1670621"/>
                  <a:pt x="437731" y="1598893"/>
                  <a:pt x="369177" y="1512289"/>
                </a:cubicBezTo>
                <a:lnTo>
                  <a:pt x="175229" y="1582886"/>
                </a:lnTo>
                <a:lnTo>
                  <a:pt x="92788" y="1440094"/>
                </a:lnTo>
                <a:lnTo>
                  <a:pt x="250900" y="1307429"/>
                </a:lnTo>
                <a:cubicBezTo>
                  <a:pt x="210177" y="1204758"/>
                  <a:pt x="190800" y="1094866"/>
                  <a:pt x="193952" y="984460"/>
                </a:cubicBezTo>
                <a:lnTo>
                  <a:pt x="0" y="913873"/>
                </a:lnTo>
                <a:lnTo>
                  <a:pt x="28631" y="751494"/>
                </a:lnTo>
                <a:lnTo>
                  <a:pt x="235028" y="751499"/>
                </a:lnTo>
                <a:cubicBezTo>
                  <a:pt x="269828" y="646672"/>
                  <a:pt x="325623" y="550034"/>
                  <a:pt x="399005" y="467483"/>
                </a:cubicBezTo>
                <a:lnTo>
                  <a:pt x="295801" y="288741"/>
                </a:lnTo>
                <a:lnTo>
                  <a:pt x="422108" y="182755"/>
                </a:lnTo>
                <a:lnTo>
                  <a:pt x="580214" y="315428"/>
                </a:lnTo>
                <a:cubicBezTo>
                  <a:pt x="674255" y="257494"/>
                  <a:pt x="779113" y="219329"/>
                  <a:pt x="888390" y="203262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356481" tIns="548640" rIns="356481" bIns="436755" rtlCol="0" anchor="ctr"/>
          <a:lstStyle/>
          <a:p>
            <a:pPr algn="ctr">
              <a:lnSpc>
                <a:spcPct val="90000"/>
              </a:lnSpc>
            </a:pPr>
            <a:endParaRPr kumimoji="1" lang="zh-CN" altLang="en-US"/>
          </a:p>
        </p:txBody>
      </p:sp>
      <p:sp>
        <p:nvSpPr>
          <p:cNvPr id="14" name="isheji-4"/>
          <p:cNvSpPr txBox="1"/>
          <p:nvPr/>
        </p:nvSpPr>
        <p:spPr>
          <a:xfrm rot="0" flipH="0" flipV="0">
            <a:off x="9245235" y="1178849"/>
            <a:ext cx="1502997" cy="1480161"/>
          </a:xfrm>
          <a:custGeom>
            <a:avLst/>
            <a:gdLst>
              <a:gd name="connsiteX0" fmla="*/ 751498 w 1502997"/>
              <a:gd name="connsiteY0" fmla="*/ 281522 h 1480161"/>
              <a:gd name="connsiteX1" fmla="*/ 280782 w 1502997"/>
              <a:gd name="connsiteY1" fmla="*/ 752238 h 1480161"/>
              <a:gd name="connsiteX2" fmla="*/ 751498 w 1502997"/>
              <a:gd name="connsiteY2" fmla="*/ 1222954 h 1480161"/>
              <a:gd name="connsiteX3" fmla="*/ 1222214 w 1502997"/>
              <a:gd name="connsiteY3" fmla="*/ 752238 h 1480161"/>
              <a:gd name="connsiteX4" fmla="*/ 751498 w 1502997"/>
              <a:gd name="connsiteY4" fmla="*/ 281522 h 1480161"/>
              <a:gd name="connsiteX5" fmla="*/ 689953 w 1502997"/>
              <a:gd name="connsiteY5" fmla="*/ 0 h 1480161"/>
              <a:gd name="connsiteX6" fmla="*/ 813044 w 1502997"/>
              <a:gd name="connsiteY6" fmla="*/ 0 h 1480161"/>
              <a:gd name="connsiteX7" fmla="*/ 839795 w 1502997"/>
              <a:gd name="connsiteY7" fmla="*/ 151738 h 1480161"/>
              <a:gd name="connsiteX8" fmla="*/ 1069855 w 1502997"/>
              <a:gd name="connsiteY8" fmla="*/ 235474 h 1480161"/>
              <a:gd name="connsiteX9" fmla="*/ 1069856 w 1502997"/>
              <a:gd name="connsiteY9" fmla="*/ 235474 h 1480161"/>
              <a:gd name="connsiteX10" fmla="*/ 1187885 w 1502997"/>
              <a:gd name="connsiteY10" fmla="*/ 136431 h 1480161"/>
              <a:gd name="connsiteX11" fmla="*/ 1282176 w 1502997"/>
              <a:gd name="connsiteY11" fmla="*/ 215552 h 1480161"/>
              <a:gd name="connsiteX12" fmla="*/ 1205132 w 1502997"/>
              <a:gd name="connsiteY12" fmla="*/ 348986 h 1480161"/>
              <a:gd name="connsiteX13" fmla="*/ 1327544 w 1502997"/>
              <a:gd name="connsiteY13" fmla="*/ 561009 h 1480161"/>
              <a:gd name="connsiteX14" fmla="*/ 1481624 w 1502997"/>
              <a:gd name="connsiteY14" fmla="*/ 561006 h 1480161"/>
              <a:gd name="connsiteX15" fmla="*/ 1502997 w 1502997"/>
              <a:gd name="connsiteY15" fmla="*/ 682224 h 1480161"/>
              <a:gd name="connsiteX16" fmla="*/ 1358208 w 1502997"/>
              <a:gd name="connsiteY16" fmla="*/ 734919 h 1480161"/>
              <a:gd name="connsiteX17" fmla="*/ 1315695 w 1502997"/>
              <a:gd name="connsiteY17" fmla="*/ 976022 h 1480161"/>
              <a:gd name="connsiteX18" fmla="*/ 1433729 w 1502997"/>
              <a:gd name="connsiteY18" fmla="*/ 1075059 h 1480161"/>
              <a:gd name="connsiteX19" fmla="*/ 1372185 w 1502997"/>
              <a:gd name="connsiteY19" fmla="*/ 1181656 h 1480161"/>
              <a:gd name="connsiteX20" fmla="*/ 1227399 w 1502997"/>
              <a:gd name="connsiteY20" fmla="*/ 1128955 h 1480161"/>
              <a:gd name="connsiteX21" fmla="*/ 1039853 w 1502997"/>
              <a:gd name="connsiteY21" fmla="*/ 1286324 h 1480161"/>
              <a:gd name="connsiteX22" fmla="*/ 1066612 w 1502997"/>
              <a:gd name="connsiteY22" fmla="*/ 1438062 h 1480161"/>
              <a:gd name="connsiteX23" fmla="*/ 950947 w 1502997"/>
              <a:gd name="connsiteY23" fmla="*/ 1480161 h 1480161"/>
              <a:gd name="connsiteX24" fmla="*/ 873910 w 1502997"/>
              <a:gd name="connsiteY24" fmla="*/ 1346722 h 1480161"/>
              <a:gd name="connsiteX25" fmla="*/ 629086 w 1502997"/>
              <a:gd name="connsiteY25" fmla="*/ 1346722 h 1480161"/>
              <a:gd name="connsiteX26" fmla="*/ 552050 w 1502997"/>
              <a:gd name="connsiteY26" fmla="*/ 1480161 h 1480161"/>
              <a:gd name="connsiteX27" fmla="*/ 436385 w 1502997"/>
              <a:gd name="connsiteY27" fmla="*/ 1438062 h 1480161"/>
              <a:gd name="connsiteX28" fmla="*/ 463145 w 1502997"/>
              <a:gd name="connsiteY28" fmla="*/ 1286324 h 1480161"/>
              <a:gd name="connsiteX29" fmla="*/ 275598 w 1502997"/>
              <a:gd name="connsiteY29" fmla="*/ 1128954 h 1480161"/>
              <a:gd name="connsiteX30" fmla="*/ 130812 w 1502997"/>
              <a:gd name="connsiteY30" fmla="*/ 1181656 h 1480161"/>
              <a:gd name="connsiteX31" fmla="*/ 69268 w 1502997"/>
              <a:gd name="connsiteY31" fmla="*/ 1075059 h 1480161"/>
              <a:gd name="connsiteX32" fmla="*/ 187302 w 1502997"/>
              <a:gd name="connsiteY32" fmla="*/ 976022 h 1480161"/>
              <a:gd name="connsiteX33" fmla="*/ 144789 w 1502997"/>
              <a:gd name="connsiteY33" fmla="*/ 734919 h 1480161"/>
              <a:gd name="connsiteX34" fmla="*/ 0 w 1502997"/>
              <a:gd name="connsiteY34" fmla="*/ 682224 h 1480161"/>
              <a:gd name="connsiteX35" fmla="*/ 21374 w 1502997"/>
              <a:gd name="connsiteY35" fmla="*/ 561006 h 1480161"/>
              <a:gd name="connsiteX36" fmla="*/ 175453 w 1502997"/>
              <a:gd name="connsiteY36" fmla="*/ 561009 h 1480161"/>
              <a:gd name="connsiteX37" fmla="*/ 297865 w 1502997"/>
              <a:gd name="connsiteY37" fmla="*/ 348986 h 1480161"/>
              <a:gd name="connsiteX38" fmla="*/ 220822 w 1502997"/>
              <a:gd name="connsiteY38" fmla="*/ 215552 h 1480161"/>
              <a:gd name="connsiteX39" fmla="*/ 315112 w 1502997"/>
              <a:gd name="connsiteY39" fmla="*/ 136431 h 1480161"/>
              <a:gd name="connsiteX40" fmla="*/ 433142 w 1502997"/>
              <a:gd name="connsiteY40" fmla="*/ 235474 h 1480161"/>
              <a:gd name="connsiteX41" fmla="*/ 663201 w 1502997"/>
              <a:gd name="connsiteY41" fmla="*/ 151739 h 1480161"/>
            </a:gdLst>
            <a:rect l="l" t="t" r="r" b="b"/>
            <a:pathLst>
              <a:path w="1502997" h="1480161">
                <a:moveTo>
                  <a:pt x="751498" y="281522"/>
                </a:moveTo>
                <a:cubicBezTo>
                  <a:pt x="491529" y="281522"/>
                  <a:pt x="280782" y="492269"/>
                  <a:pt x="280782" y="752238"/>
                </a:cubicBezTo>
                <a:cubicBezTo>
                  <a:pt x="280782" y="1012207"/>
                  <a:pt x="491529" y="1222954"/>
                  <a:pt x="751498" y="1222954"/>
                </a:cubicBezTo>
                <a:cubicBezTo>
                  <a:pt x="1011467" y="1222954"/>
                  <a:pt x="1222214" y="1012207"/>
                  <a:pt x="1222214" y="752238"/>
                </a:cubicBezTo>
                <a:cubicBezTo>
                  <a:pt x="1222214" y="492269"/>
                  <a:pt x="1011467" y="281522"/>
                  <a:pt x="751498" y="281522"/>
                </a:cubicBezTo>
                <a:close/>
                <a:moveTo>
                  <a:pt x="689953" y="0"/>
                </a:moveTo>
                <a:lnTo>
                  <a:pt x="813044" y="0"/>
                </a:lnTo>
                <a:lnTo>
                  <a:pt x="839795" y="151738"/>
                </a:lnTo>
                <a:cubicBezTo>
                  <a:pt x="921374" y="163734"/>
                  <a:pt x="999653" y="192225"/>
                  <a:pt x="1069855" y="235474"/>
                </a:cubicBezTo>
                <a:lnTo>
                  <a:pt x="1069856" y="235474"/>
                </a:lnTo>
                <a:lnTo>
                  <a:pt x="1187885" y="136431"/>
                </a:lnTo>
                <a:lnTo>
                  <a:pt x="1282176" y="215552"/>
                </a:lnTo>
                <a:lnTo>
                  <a:pt x="1205132" y="348986"/>
                </a:lnTo>
                <a:cubicBezTo>
                  <a:pt x="1259915" y="410612"/>
                  <a:pt x="1301565" y="482754"/>
                  <a:pt x="1327544" y="561009"/>
                </a:cubicBezTo>
                <a:lnTo>
                  <a:pt x="1481624" y="561006"/>
                </a:lnTo>
                <a:lnTo>
                  <a:pt x="1502997" y="682224"/>
                </a:lnTo>
                <a:lnTo>
                  <a:pt x="1358208" y="734919"/>
                </a:lnTo>
                <a:cubicBezTo>
                  <a:pt x="1360562" y="817339"/>
                  <a:pt x="1346096" y="899376"/>
                  <a:pt x="1315695" y="976022"/>
                </a:cubicBezTo>
                <a:lnTo>
                  <a:pt x="1433729" y="1075059"/>
                </a:lnTo>
                <a:lnTo>
                  <a:pt x="1372185" y="1181656"/>
                </a:lnTo>
                <a:lnTo>
                  <a:pt x="1227399" y="1128955"/>
                </a:lnTo>
                <a:cubicBezTo>
                  <a:pt x="1176222" y="1193606"/>
                  <a:pt x="1112408" y="1247152"/>
                  <a:pt x="1039853" y="1286324"/>
                </a:cubicBezTo>
                <a:lnTo>
                  <a:pt x="1066612" y="1438062"/>
                </a:lnTo>
                <a:lnTo>
                  <a:pt x="950947" y="1480161"/>
                </a:lnTo>
                <a:lnTo>
                  <a:pt x="873910" y="1346722"/>
                </a:lnTo>
                <a:cubicBezTo>
                  <a:pt x="793149" y="1363352"/>
                  <a:pt x="709847" y="1363352"/>
                  <a:pt x="629086" y="1346722"/>
                </a:cubicBezTo>
                <a:lnTo>
                  <a:pt x="552050" y="1480161"/>
                </a:lnTo>
                <a:lnTo>
                  <a:pt x="436385" y="1438062"/>
                </a:lnTo>
                <a:lnTo>
                  <a:pt x="463145" y="1286324"/>
                </a:lnTo>
                <a:cubicBezTo>
                  <a:pt x="390589" y="1247152"/>
                  <a:pt x="326775" y="1193605"/>
                  <a:pt x="275598" y="1128954"/>
                </a:cubicBezTo>
                <a:lnTo>
                  <a:pt x="130812" y="1181656"/>
                </a:lnTo>
                <a:lnTo>
                  <a:pt x="69268" y="1075059"/>
                </a:lnTo>
                <a:lnTo>
                  <a:pt x="187302" y="976022"/>
                </a:lnTo>
                <a:cubicBezTo>
                  <a:pt x="156901" y="899376"/>
                  <a:pt x="142436" y="817339"/>
                  <a:pt x="144789" y="734919"/>
                </a:cubicBezTo>
                <a:lnTo>
                  <a:pt x="0" y="682224"/>
                </a:lnTo>
                <a:lnTo>
                  <a:pt x="21374" y="561006"/>
                </a:lnTo>
                <a:lnTo>
                  <a:pt x="175453" y="561009"/>
                </a:lnTo>
                <a:cubicBezTo>
                  <a:pt x="201432" y="482754"/>
                  <a:pt x="243084" y="410611"/>
                  <a:pt x="297865" y="348986"/>
                </a:cubicBezTo>
                <a:lnTo>
                  <a:pt x="220822" y="215552"/>
                </a:lnTo>
                <a:lnTo>
                  <a:pt x="315112" y="136431"/>
                </a:lnTo>
                <a:lnTo>
                  <a:pt x="433142" y="235474"/>
                </a:lnTo>
                <a:cubicBezTo>
                  <a:pt x="503345" y="192225"/>
                  <a:pt x="581623" y="163734"/>
                  <a:pt x="663201" y="151739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isheji-5"/>
          <p:cNvSpPr txBox="1"/>
          <p:nvPr/>
        </p:nvSpPr>
        <p:spPr>
          <a:xfrm rot="11931966" flipH="0" flipV="0">
            <a:off x="7320689" y="2439151"/>
            <a:ext cx="2150785" cy="2150786"/>
          </a:xfrm>
          <a:prstGeom prst="arc">
            <a:avLst/>
          </a:prstGeom>
          <a:noFill/>
          <a:ln w="28575" cap="sq">
            <a:solidFill>
              <a:schemeClr val="bg1">
                <a:lumMod val="65000"/>
              </a:schemeClr>
            </a:solidFill>
            <a:miter/>
            <a:tailEnd type="stealth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isheji-6"/>
          <p:cNvSpPr txBox="1"/>
          <p:nvPr/>
        </p:nvSpPr>
        <p:spPr>
          <a:xfrm rot="5691386" flipH="0" flipV="0">
            <a:off x="9161150" y="4028304"/>
            <a:ext cx="2150786" cy="2150785"/>
          </a:xfrm>
          <a:prstGeom prst="arc">
            <a:avLst/>
          </a:prstGeom>
          <a:noFill/>
          <a:ln w="28575" cap="sq">
            <a:solidFill>
              <a:schemeClr val="bg1">
                <a:lumMod val="65000"/>
              </a:schemeClr>
            </a:solidFill>
            <a:miter/>
            <a:tailEnd type="stealth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isheji-7"/>
          <p:cNvSpPr txBox="1"/>
          <p:nvPr/>
        </p:nvSpPr>
        <p:spPr>
          <a:xfrm rot="0" flipH="0" flipV="0">
            <a:off x="8268557" y="2895964"/>
            <a:ext cx="993424" cy="993424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isheji-8"/>
          <p:cNvSpPr txBox="1"/>
          <p:nvPr/>
        </p:nvSpPr>
        <p:spPr>
          <a:xfrm rot="0" flipH="0" flipV="0">
            <a:off x="8493507" y="3129682"/>
            <a:ext cx="543524" cy="525988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bg1"/>
          </a:solidFill>
          <a:ln cap="sq">
            <a:noFill/>
          </a:ln>
        </p:spPr>
        <p:txBody>
          <a:bodyPr vert="horz" wrap="square" lIns="45720" tIns="22860" rIns="45720" bIns="2286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isheji-9"/>
          <p:cNvSpPr txBox="1"/>
          <p:nvPr/>
        </p:nvSpPr>
        <p:spPr>
          <a:xfrm rot="0" flipH="0" flipV="0">
            <a:off x="9664071" y="4477235"/>
            <a:ext cx="993424" cy="993424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isheji-10"/>
          <p:cNvSpPr txBox="1"/>
          <p:nvPr/>
        </p:nvSpPr>
        <p:spPr>
          <a:xfrm rot="0" flipH="0" flipV="0">
            <a:off x="9690688" y="1613532"/>
            <a:ext cx="612090" cy="61209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isheji-25"/>
          <p:cNvSpPr txBox="1"/>
          <p:nvPr/>
        </p:nvSpPr>
        <p:spPr>
          <a:xfrm rot="0" flipH="0" flipV="0">
            <a:off x="9843907" y="1785780"/>
            <a:ext cx="305652" cy="267594"/>
          </a:xfrm>
          <a:custGeom>
            <a:avLst/>
            <a:gdLst>
              <a:gd name="connsiteX0" fmla="*/ 411292 w 822400"/>
              <a:gd name="connsiteY0" fmla="*/ 234366 h 720000"/>
              <a:gd name="connsiteX1" fmla="*/ 285658 w 822400"/>
              <a:gd name="connsiteY1" fmla="*/ 360000 h 720000"/>
              <a:gd name="connsiteX2" fmla="*/ 411292 w 822400"/>
              <a:gd name="connsiteY2" fmla="*/ 485635 h 720000"/>
              <a:gd name="connsiteX3" fmla="*/ 536927 w 822400"/>
              <a:gd name="connsiteY3" fmla="*/ 360000 h 720000"/>
              <a:gd name="connsiteX4" fmla="*/ 411292 w 822400"/>
              <a:gd name="connsiteY4" fmla="*/ 234366 h 720000"/>
              <a:gd name="connsiteX5" fmla="*/ 411292 w 822400"/>
              <a:gd name="connsiteY5" fmla="*/ 178938 h 720000"/>
              <a:gd name="connsiteX6" fmla="*/ 592354 w 822400"/>
              <a:gd name="connsiteY6" fmla="*/ 360000 h 720000"/>
              <a:gd name="connsiteX7" fmla="*/ 411292 w 822400"/>
              <a:gd name="connsiteY7" fmla="*/ 541063 h 720000"/>
              <a:gd name="connsiteX8" fmla="*/ 230230 w 822400"/>
              <a:gd name="connsiteY8" fmla="*/ 360000 h 720000"/>
              <a:gd name="connsiteX9" fmla="*/ 411292 w 822400"/>
              <a:gd name="connsiteY9" fmla="*/ 178938 h 720000"/>
              <a:gd name="connsiteX10" fmla="*/ 235403 w 822400"/>
              <a:gd name="connsiteY10" fmla="*/ 55427 h 720000"/>
              <a:gd name="connsiteX11" fmla="*/ 59514 w 822400"/>
              <a:gd name="connsiteY11" fmla="*/ 360000 h 720000"/>
              <a:gd name="connsiteX12" fmla="*/ 235403 w 822400"/>
              <a:gd name="connsiteY12" fmla="*/ 664573 h 720000"/>
              <a:gd name="connsiteX13" fmla="*/ 587089 w 822400"/>
              <a:gd name="connsiteY13" fmla="*/ 664573 h 720000"/>
              <a:gd name="connsiteX14" fmla="*/ 762978 w 822400"/>
              <a:gd name="connsiteY14" fmla="*/ 360000 h 720000"/>
              <a:gd name="connsiteX15" fmla="*/ 587089 w 822400"/>
              <a:gd name="connsiteY15" fmla="*/ 55427 h 720000"/>
              <a:gd name="connsiteX16" fmla="*/ 219883 w 822400"/>
              <a:gd name="connsiteY16" fmla="*/ 0 h 720000"/>
              <a:gd name="connsiteX17" fmla="*/ 602516 w 822400"/>
              <a:gd name="connsiteY17" fmla="*/ 0 h 720000"/>
              <a:gd name="connsiteX18" fmla="*/ 627274 w 822400"/>
              <a:gd name="connsiteY18" fmla="*/ 14319 h 720000"/>
              <a:gd name="connsiteX19" fmla="*/ 818590 w 822400"/>
              <a:gd name="connsiteY19" fmla="*/ 345682 h 720000"/>
              <a:gd name="connsiteX20" fmla="*/ 818590 w 822400"/>
              <a:gd name="connsiteY20" fmla="*/ 374319 h 720000"/>
              <a:gd name="connsiteX21" fmla="*/ 627366 w 822400"/>
              <a:gd name="connsiteY21" fmla="*/ 705682 h 720000"/>
              <a:gd name="connsiteX22" fmla="*/ 602608 w 822400"/>
              <a:gd name="connsiteY22" fmla="*/ 720000 h 720000"/>
              <a:gd name="connsiteX23" fmla="*/ 219976 w 822400"/>
              <a:gd name="connsiteY23" fmla="*/ 720000 h 720000"/>
              <a:gd name="connsiteX24" fmla="*/ 195218 w 822400"/>
              <a:gd name="connsiteY24" fmla="*/ 705682 h 720000"/>
              <a:gd name="connsiteX25" fmla="*/ 3810 w 822400"/>
              <a:gd name="connsiteY25" fmla="*/ 374319 h 720000"/>
              <a:gd name="connsiteX26" fmla="*/ 3810 w 822400"/>
              <a:gd name="connsiteY26" fmla="*/ 345682 h 720000"/>
              <a:gd name="connsiteX27" fmla="*/ 195126 w 822400"/>
              <a:gd name="connsiteY27" fmla="*/ 14319 h 720000"/>
              <a:gd name="connsiteX28" fmla="*/ 219883 w 822400"/>
              <a:gd name="connsiteY28" fmla="*/ 0 h 720000"/>
            </a:gdLst>
            <a:rect l="l" t="t" r="r" b="b"/>
            <a:pathLst>
              <a:path w="822400" h="720000">
                <a:moveTo>
                  <a:pt x="411292" y="234366"/>
                </a:moveTo>
                <a:cubicBezTo>
                  <a:pt x="342008" y="234366"/>
                  <a:pt x="285658" y="290716"/>
                  <a:pt x="285658" y="360000"/>
                </a:cubicBezTo>
                <a:cubicBezTo>
                  <a:pt x="285658" y="429284"/>
                  <a:pt x="342008" y="485635"/>
                  <a:pt x="411292" y="485635"/>
                </a:cubicBezTo>
                <a:cubicBezTo>
                  <a:pt x="480576" y="485635"/>
                  <a:pt x="536927" y="429284"/>
                  <a:pt x="536927" y="360000"/>
                </a:cubicBezTo>
                <a:cubicBezTo>
                  <a:pt x="536927" y="290716"/>
                  <a:pt x="480576" y="234366"/>
                  <a:pt x="411292" y="234366"/>
                </a:cubicBezTo>
                <a:close/>
                <a:moveTo>
                  <a:pt x="411292" y="178938"/>
                </a:moveTo>
                <a:cubicBezTo>
                  <a:pt x="511153" y="178938"/>
                  <a:pt x="592354" y="260139"/>
                  <a:pt x="592354" y="360000"/>
                </a:cubicBezTo>
                <a:cubicBezTo>
                  <a:pt x="592354" y="459861"/>
                  <a:pt x="511153" y="541063"/>
                  <a:pt x="411292" y="541063"/>
                </a:cubicBezTo>
                <a:cubicBezTo>
                  <a:pt x="311431" y="541063"/>
                  <a:pt x="230230" y="459861"/>
                  <a:pt x="230230" y="360000"/>
                </a:cubicBezTo>
                <a:cubicBezTo>
                  <a:pt x="230230" y="260139"/>
                  <a:pt x="311431" y="178938"/>
                  <a:pt x="411292" y="178938"/>
                </a:cubicBezTo>
                <a:close/>
                <a:moveTo>
                  <a:pt x="235403" y="55427"/>
                </a:moveTo>
                <a:lnTo>
                  <a:pt x="59514" y="360000"/>
                </a:lnTo>
                <a:lnTo>
                  <a:pt x="235403" y="664573"/>
                </a:lnTo>
                <a:lnTo>
                  <a:pt x="587089" y="664573"/>
                </a:lnTo>
                <a:lnTo>
                  <a:pt x="762978" y="360000"/>
                </a:lnTo>
                <a:lnTo>
                  <a:pt x="587089" y="55427"/>
                </a:lnTo>
                <a:close/>
                <a:moveTo>
                  <a:pt x="219883" y="0"/>
                </a:moveTo>
                <a:lnTo>
                  <a:pt x="602516" y="0"/>
                </a:lnTo>
                <a:cubicBezTo>
                  <a:pt x="612678" y="0"/>
                  <a:pt x="622193" y="5450"/>
                  <a:pt x="627274" y="14319"/>
                </a:cubicBezTo>
                <a:lnTo>
                  <a:pt x="818590" y="345682"/>
                </a:lnTo>
                <a:cubicBezTo>
                  <a:pt x="823671" y="354550"/>
                  <a:pt x="823671" y="365451"/>
                  <a:pt x="818590" y="374319"/>
                </a:cubicBezTo>
                <a:lnTo>
                  <a:pt x="627366" y="705682"/>
                </a:lnTo>
                <a:cubicBezTo>
                  <a:pt x="622285" y="714550"/>
                  <a:pt x="612770" y="720000"/>
                  <a:pt x="602608" y="720000"/>
                </a:cubicBezTo>
                <a:lnTo>
                  <a:pt x="219976" y="720000"/>
                </a:lnTo>
                <a:cubicBezTo>
                  <a:pt x="209814" y="720000"/>
                  <a:pt x="200299" y="714550"/>
                  <a:pt x="195218" y="705682"/>
                </a:cubicBezTo>
                <a:lnTo>
                  <a:pt x="3810" y="374319"/>
                </a:lnTo>
                <a:cubicBezTo>
                  <a:pt x="-1271" y="365543"/>
                  <a:pt x="-1271" y="354550"/>
                  <a:pt x="3810" y="345682"/>
                </a:cubicBezTo>
                <a:lnTo>
                  <a:pt x="195126" y="14319"/>
                </a:lnTo>
                <a:cubicBezTo>
                  <a:pt x="200207" y="5450"/>
                  <a:pt x="209721" y="0"/>
                  <a:pt x="219883" y="0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</a:ln>
        </p:spPr>
        <p:txBody>
          <a:bodyPr vert="horz" wrap="square" lIns="91422" tIns="45711" rIns="91422" bIns="45711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isheji-26"/>
          <p:cNvSpPr txBox="1"/>
          <p:nvPr/>
        </p:nvSpPr>
        <p:spPr>
          <a:xfrm rot="0" flipH="0" flipV="0">
            <a:off x="9889021" y="4717806"/>
            <a:ext cx="543524" cy="512283"/>
          </a:xfrm>
          <a:custGeom>
            <a:avLst/>
            <a:gdLst>
              <a:gd name="connsiteX0" fmla="*/ 1110072 w 1498885"/>
              <a:gd name="connsiteY0" fmla="*/ 1039039 h 1412736"/>
              <a:gd name="connsiteX1" fmla="*/ 1149511 w 1498885"/>
              <a:gd name="connsiteY1" fmla="*/ 1055363 h 1412736"/>
              <a:gd name="connsiteX2" fmla="*/ 1371451 w 1498885"/>
              <a:gd name="connsiteY2" fmla="*/ 1277303 h 1412736"/>
              <a:gd name="connsiteX3" fmla="*/ 1371451 w 1498885"/>
              <a:gd name="connsiteY3" fmla="*/ 1356182 h 1412736"/>
              <a:gd name="connsiteX4" fmla="*/ 1332012 w 1498885"/>
              <a:gd name="connsiteY4" fmla="*/ 1372553 h 1412736"/>
              <a:gd name="connsiteX5" fmla="*/ 1292572 w 1498885"/>
              <a:gd name="connsiteY5" fmla="*/ 1356182 h 1412736"/>
              <a:gd name="connsiteX6" fmla="*/ 1070632 w 1498885"/>
              <a:gd name="connsiteY6" fmla="*/ 1134242 h 1412736"/>
              <a:gd name="connsiteX7" fmla="*/ 1070632 w 1498885"/>
              <a:gd name="connsiteY7" fmla="*/ 1055363 h 1412736"/>
              <a:gd name="connsiteX8" fmla="*/ 1110072 w 1498885"/>
              <a:gd name="connsiteY8" fmla="*/ 1039039 h 1412736"/>
              <a:gd name="connsiteX9" fmla="*/ 1110072 w 1498885"/>
              <a:gd name="connsiteY9" fmla="*/ 705989 h 1412736"/>
              <a:gd name="connsiteX10" fmla="*/ 1443075 w 1498885"/>
              <a:gd name="connsiteY10" fmla="*/ 705989 h 1412736"/>
              <a:gd name="connsiteX11" fmla="*/ 1498885 w 1498885"/>
              <a:gd name="connsiteY11" fmla="*/ 761800 h 1412736"/>
              <a:gd name="connsiteX12" fmla="*/ 1443075 w 1498885"/>
              <a:gd name="connsiteY12" fmla="*/ 817611 h 1412736"/>
              <a:gd name="connsiteX13" fmla="*/ 1110072 w 1498885"/>
              <a:gd name="connsiteY13" fmla="*/ 817611 h 1412736"/>
              <a:gd name="connsiteX14" fmla="*/ 1054261 w 1498885"/>
              <a:gd name="connsiteY14" fmla="*/ 761800 h 1412736"/>
              <a:gd name="connsiteX15" fmla="*/ 1110072 w 1498885"/>
              <a:gd name="connsiteY15" fmla="*/ 705989 h 1412736"/>
              <a:gd name="connsiteX16" fmla="*/ 1332012 w 1498885"/>
              <a:gd name="connsiteY16" fmla="*/ 151093 h 1412736"/>
              <a:gd name="connsiteX17" fmla="*/ 1371451 w 1498885"/>
              <a:gd name="connsiteY17" fmla="*/ 167418 h 1412736"/>
              <a:gd name="connsiteX18" fmla="*/ 1371451 w 1498885"/>
              <a:gd name="connsiteY18" fmla="*/ 246297 h 1412736"/>
              <a:gd name="connsiteX19" fmla="*/ 1149511 w 1498885"/>
              <a:gd name="connsiteY19" fmla="*/ 468236 h 1412736"/>
              <a:gd name="connsiteX20" fmla="*/ 1110072 w 1498885"/>
              <a:gd name="connsiteY20" fmla="*/ 484608 h 1412736"/>
              <a:gd name="connsiteX21" fmla="*/ 1070632 w 1498885"/>
              <a:gd name="connsiteY21" fmla="*/ 468236 h 1412736"/>
              <a:gd name="connsiteX22" fmla="*/ 1070632 w 1498885"/>
              <a:gd name="connsiteY22" fmla="*/ 389358 h 1412736"/>
              <a:gd name="connsiteX23" fmla="*/ 1292572 w 1498885"/>
              <a:gd name="connsiteY23" fmla="*/ 167418 h 1412736"/>
              <a:gd name="connsiteX24" fmla="*/ 1332012 w 1498885"/>
              <a:gd name="connsiteY24" fmla="*/ 151093 h 1412736"/>
              <a:gd name="connsiteX25" fmla="*/ 709724 w 1498885"/>
              <a:gd name="connsiteY25" fmla="*/ 111607 h 1412736"/>
              <a:gd name="connsiteX26" fmla="*/ 649635 w 1498885"/>
              <a:gd name="connsiteY26" fmla="*/ 127420 h 1412736"/>
              <a:gd name="connsiteX27" fmla="*/ 174129 w 1498885"/>
              <a:gd name="connsiteY27" fmla="*/ 394752 h 1412736"/>
              <a:gd name="connsiteX28" fmla="*/ 111621 w 1498885"/>
              <a:gd name="connsiteY28" fmla="*/ 501536 h 1412736"/>
              <a:gd name="connsiteX29" fmla="*/ 111621 w 1498885"/>
              <a:gd name="connsiteY29" fmla="*/ 910814 h 1412736"/>
              <a:gd name="connsiteX30" fmla="*/ 174129 w 1498885"/>
              <a:gd name="connsiteY30" fmla="*/ 1017598 h 1412736"/>
              <a:gd name="connsiteX31" fmla="*/ 649821 w 1498885"/>
              <a:gd name="connsiteY31" fmla="*/ 1284930 h 1412736"/>
              <a:gd name="connsiteX32" fmla="*/ 771674 w 1498885"/>
              <a:gd name="connsiteY32" fmla="*/ 1283814 h 1412736"/>
              <a:gd name="connsiteX33" fmla="*/ 832321 w 1498885"/>
              <a:gd name="connsiteY33" fmla="*/ 1178146 h 1412736"/>
              <a:gd name="connsiteX34" fmla="*/ 832321 w 1498885"/>
              <a:gd name="connsiteY34" fmla="*/ 234204 h 1412736"/>
              <a:gd name="connsiteX35" fmla="*/ 771674 w 1498885"/>
              <a:gd name="connsiteY35" fmla="*/ 128536 h 1412736"/>
              <a:gd name="connsiteX36" fmla="*/ 709724 w 1498885"/>
              <a:gd name="connsiteY36" fmla="*/ 111607 h 1412736"/>
              <a:gd name="connsiteX37" fmla="*/ 711864 w 1498885"/>
              <a:gd name="connsiteY37" fmla="*/ 9 h 1412736"/>
              <a:gd name="connsiteX38" fmla="*/ 828043 w 1498885"/>
              <a:gd name="connsiteY38" fmla="*/ 32356 h 1412736"/>
              <a:gd name="connsiteX39" fmla="*/ 943942 w 1498885"/>
              <a:gd name="connsiteY39" fmla="*/ 234390 h 1412736"/>
              <a:gd name="connsiteX40" fmla="*/ 943942 w 1498885"/>
              <a:gd name="connsiteY40" fmla="*/ 1178518 h 1412736"/>
              <a:gd name="connsiteX41" fmla="*/ 828043 w 1498885"/>
              <a:gd name="connsiteY41" fmla="*/ 1380552 h 1412736"/>
              <a:gd name="connsiteX42" fmla="*/ 709910 w 1498885"/>
              <a:gd name="connsiteY42" fmla="*/ 1412736 h 1412736"/>
              <a:gd name="connsiteX43" fmla="*/ 595126 w 1498885"/>
              <a:gd name="connsiteY43" fmla="*/ 1382413 h 1412736"/>
              <a:gd name="connsiteX44" fmla="*/ 119435 w 1498885"/>
              <a:gd name="connsiteY44" fmla="*/ 1115080 h 1412736"/>
              <a:gd name="connsiteX45" fmla="*/ 0 w 1498885"/>
              <a:gd name="connsiteY45" fmla="*/ 911000 h 1412736"/>
              <a:gd name="connsiteX46" fmla="*/ 0 w 1498885"/>
              <a:gd name="connsiteY46" fmla="*/ 501722 h 1412736"/>
              <a:gd name="connsiteX47" fmla="*/ 119435 w 1498885"/>
              <a:gd name="connsiteY47" fmla="*/ 297642 h 1412736"/>
              <a:gd name="connsiteX48" fmla="*/ 595126 w 1498885"/>
              <a:gd name="connsiteY48" fmla="*/ 30309 h 1412736"/>
              <a:gd name="connsiteX49" fmla="*/ 711864 w 1498885"/>
              <a:gd name="connsiteY49" fmla="*/ 9 h 1412736"/>
            </a:gdLst>
            <a:rect l="l" t="t" r="r" b="b"/>
            <a:pathLst>
              <a:path w="1498885" h="1412736">
                <a:moveTo>
                  <a:pt x="1110072" y="1039039"/>
                </a:moveTo>
                <a:cubicBezTo>
                  <a:pt x="1124350" y="1039039"/>
                  <a:pt x="1138628" y="1044480"/>
                  <a:pt x="1149511" y="1055363"/>
                </a:cubicBezTo>
                <a:lnTo>
                  <a:pt x="1371451" y="1277303"/>
                </a:lnTo>
                <a:cubicBezTo>
                  <a:pt x="1393217" y="1299070"/>
                  <a:pt x="1393217" y="1334416"/>
                  <a:pt x="1371451" y="1356182"/>
                </a:cubicBezTo>
                <a:cubicBezTo>
                  <a:pt x="1360661" y="1366972"/>
                  <a:pt x="1346336" y="1372553"/>
                  <a:pt x="1332012" y="1372553"/>
                </a:cubicBezTo>
                <a:cubicBezTo>
                  <a:pt x="1317687" y="1372553"/>
                  <a:pt x="1303362" y="1367158"/>
                  <a:pt x="1292572" y="1356182"/>
                </a:cubicBezTo>
                <a:lnTo>
                  <a:pt x="1070632" y="1134242"/>
                </a:lnTo>
                <a:cubicBezTo>
                  <a:pt x="1048866" y="1112476"/>
                  <a:pt x="1048866" y="1077130"/>
                  <a:pt x="1070632" y="1055363"/>
                </a:cubicBezTo>
                <a:cubicBezTo>
                  <a:pt x="1081515" y="1044480"/>
                  <a:pt x="1095793" y="1039039"/>
                  <a:pt x="1110072" y="1039039"/>
                </a:cubicBezTo>
                <a:close/>
                <a:moveTo>
                  <a:pt x="1110072" y="705989"/>
                </a:moveTo>
                <a:lnTo>
                  <a:pt x="1443075" y="705989"/>
                </a:lnTo>
                <a:cubicBezTo>
                  <a:pt x="1473956" y="705989"/>
                  <a:pt x="1498885" y="730918"/>
                  <a:pt x="1498885" y="761800"/>
                </a:cubicBezTo>
                <a:cubicBezTo>
                  <a:pt x="1498885" y="792682"/>
                  <a:pt x="1473770" y="817611"/>
                  <a:pt x="1443075" y="817611"/>
                </a:cubicBezTo>
                <a:lnTo>
                  <a:pt x="1110072" y="817611"/>
                </a:lnTo>
                <a:cubicBezTo>
                  <a:pt x="1079190" y="817611"/>
                  <a:pt x="1054261" y="792682"/>
                  <a:pt x="1054261" y="761800"/>
                </a:cubicBezTo>
                <a:cubicBezTo>
                  <a:pt x="1054261" y="730918"/>
                  <a:pt x="1079190" y="705989"/>
                  <a:pt x="1110072" y="705989"/>
                </a:cubicBezTo>
                <a:close/>
                <a:moveTo>
                  <a:pt x="1332012" y="151093"/>
                </a:moveTo>
                <a:cubicBezTo>
                  <a:pt x="1346290" y="151093"/>
                  <a:pt x="1360568" y="156535"/>
                  <a:pt x="1371451" y="167418"/>
                </a:cubicBezTo>
                <a:cubicBezTo>
                  <a:pt x="1393217" y="189184"/>
                  <a:pt x="1393217" y="224530"/>
                  <a:pt x="1371451" y="246297"/>
                </a:cubicBezTo>
                <a:lnTo>
                  <a:pt x="1149511" y="468236"/>
                </a:lnTo>
                <a:cubicBezTo>
                  <a:pt x="1138721" y="479213"/>
                  <a:pt x="1124396" y="484608"/>
                  <a:pt x="1110072" y="484608"/>
                </a:cubicBezTo>
                <a:cubicBezTo>
                  <a:pt x="1095747" y="484608"/>
                  <a:pt x="1081422" y="479213"/>
                  <a:pt x="1070632" y="468236"/>
                </a:cubicBezTo>
                <a:cubicBezTo>
                  <a:pt x="1048866" y="446470"/>
                  <a:pt x="1048866" y="411124"/>
                  <a:pt x="1070632" y="389358"/>
                </a:cubicBezTo>
                <a:lnTo>
                  <a:pt x="1292572" y="167418"/>
                </a:lnTo>
                <a:cubicBezTo>
                  <a:pt x="1303455" y="156535"/>
                  <a:pt x="1317733" y="151093"/>
                  <a:pt x="1332012" y="151093"/>
                </a:cubicBezTo>
                <a:close/>
                <a:moveTo>
                  <a:pt x="709724" y="111607"/>
                </a:moveTo>
                <a:cubicBezTo>
                  <a:pt x="689074" y="111607"/>
                  <a:pt x="668610" y="116816"/>
                  <a:pt x="649635" y="127420"/>
                </a:cubicBezTo>
                <a:lnTo>
                  <a:pt x="174129" y="394752"/>
                </a:lnTo>
                <a:cubicBezTo>
                  <a:pt x="135620" y="416332"/>
                  <a:pt x="111621" y="457260"/>
                  <a:pt x="111621" y="501536"/>
                </a:cubicBezTo>
                <a:lnTo>
                  <a:pt x="111621" y="910814"/>
                </a:lnTo>
                <a:cubicBezTo>
                  <a:pt x="111621" y="955090"/>
                  <a:pt x="135620" y="996018"/>
                  <a:pt x="174129" y="1017598"/>
                </a:cubicBezTo>
                <a:lnTo>
                  <a:pt x="649821" y="1284930"/>
                </a:lnTo>
                <a:cubicBezTo>
                  <a:pt x="688144" y="1306510"/>
                  <a:pt x="733723" y="1306138"/>
                  <a:pt x="771674" y="1283814"/>
                </a:cubicBezTo>
                <a:cubicBezTo>
                  <a:pt x="809625" y="1261676"/>
                  <a:pt x="832321" y="1222050"/>
                  <a:pt x="832321" y="1178146"/>
                </a:cubicBezTo>
                <a:lnTo>
                  <a:pt x="832321" y="234204"/>
                </a:lnTo>
                <a:cubicBezTo>
                  <a:pt x="832321" y="190113"/>
                  <a:pt x="809625" y="150674"/>
                  <a:pt x="771674" y="128536"/>
                </a:cubicBezTo>
                <a:cubicBezTo>
                  <a:pt x="752326" y="117188"/>
                  <a:pt x="731118" y="111607"/>
                  <a:pt x="709724" y="111607"/>
                </a:cubicBezTo>
                <a:close/>
                <a:moveTo>
                  <a:pt x="711864" y="9"/>
                </a:moveTo>
                <a:cubicBezTo>
                  <a:pt x="751861" y="358"/>
                  <a:pt x="791766" y="11148"/>
                  <a:pt x="828043" y="32356"/>
                </a:cubicBezTo>
                <a:cubicBezTo>
                  <a:pt x="900596" y="74772"/>
                  <a:pt x="943942" y="150302"/>
                  <a:pt x="943942" y="234390"/>
                </a:cubicBezTo>
                <a:lnTo>
                  <a:pt x="943942" y="1178518"/>
                </a:lnTo>
                <a:cubicBezTo>
                  <a:pt x="943942" y="1262606"/>
                  <a:pt x="900596" y="1338136"/>
                  <a:pt x="828043" y="1380552"/>
                </a:cubicBezTo>
                <a:cubicBezTo>
                  <a:pt x="791208" y="1401946"/>
                  <a:pt x="750466" y="1412736"/>
                  <a:pt x="709910" y="1412736"/>
                </a:cubicBezTo>
                <a:cubicBezTo>
                  <a:pt x="670471" y="1412736"/>
                  <a:pt x="631217" y="1402691"/>
                  <a:pt x="595126" y="1382413"/>
                </a:cubicBezTo>
                <a:lnTo>
                  <a:pt x="119435" y="1115080"/>
                </a:lnTo>
                <a:cubicBezTo>
                  <a:pt x="45765" y="1073594"/>
                  <a:pt x="0" y="995460"/>
                  <a:pt x="0" y="911000"/>
                </a:cubicBezTo>
                <a:lnTo>
                  <a:pt x="0" y="501722"/>
                </a:lnTo>
                <a:cubicBezTo>
                  <a:pt x="0" y="417262"/>
                  <a:pt x="45765" y="338942"/>
                  <a:pt x="119435" y="297642"/>
                </a:cubicBezTo>
                <a:lnTo>
                  <a:pt x="595126" y="30309"/>
                </a:lnTo>
                <a:cubicBezTo>
                  <a:pt x="631775" y="9752"/>
                  <a:pt x="671866" y="-340"/>
                  <a:pt x="711864" y="9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</a:ln>
        </p:spPr>
        <p:txBody>
          <a:bodyPr vert="horz" wrap="square" lIns="45720" tIns="22860" rIns="45720" bIns="2286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占位符 1"/>
          <p:cNvSpPr txBox="1"/>
          <p:nvPr/>
        </p:nvSpPr>
        <p:spPr>
          <a:xfrm rot="0" flipH="0" flipV="0">
            <a:off x="324876" y="245711"/>
            <a:ext cx="9000000" cy="45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AI驱动的ROI重构指标（AIRI）</a:t>
            </a:r>
            <a:endParaRPr kumimoji="1" lang="zh-CN" altLang="en-US"/>
          </a:p>
        </p:txBody>
      </p:sp>
      <p:sp>
        <p:nvSpPr>
          <p:cNvPr id="24" name="半闭框 3"/>
          <p:cNvSpPr txBox="1"/>
          <p:nvPr/>
        </p:nvSpPr>
        <p:spPr>
          <a:xfrm rot="0" flipH="0" flipV="0">
            <a:off x="122323" y="80963"/>
            <a:ext cx="648000" cy="648000"/>
          </a:xfrm>
          <a:prstGeom prst="halfFrame">
            <a:avLst>
              <a:gd name="adj1" fmla="val 17569"/>
              <a:gd name="adj2" fmla="val 18555"/>
            </a:avLst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16"/>
          <p:cNvSpPr txBox="1"/>
          <p:nvPr/>
        </p:nvSpPr>
        <p:spPr>
          <a:xfrm rot="13440867" flipH="0" flipV="0">
            <a:off x="8919466" y="996661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7"/>
          <p:cNvSpPr txBox="1"/>
          <p:nvPr/>
        </p:nvSpPr>
        <p:spPr>
          <a:xfrm rot="13440867" flipH="0" flipV="0">
            <a:off x="9606959" y="2442862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19"/>
          <p:cNvSpPr txBox="1"/>
          <p:nvPr/>
        </p:nvSpPr>
        <p:spPr>
          <a:xfrm rot="2759133" flipH="1" flipV="0">
            <a:off x="-896084" y="-1461258"/>
            <a:ext cx="4229853" cy="8789548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0"/>
          <p:cNvSpPr txBox="1"/>
          <p:nvPr/>
        </p:nvSpPr>
        <p:spPr>
          <a:xfrm rot="2759133" flipH="1" flipV="0">
            <a:off x="135223" y="-320314"/>
            <a:ext cx="2184842" cy="6466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1"/>
          <p:cNvSpPr txBox="1"/>
          <p:nvPr/>
        </p:nvSpPr>
        <p:spPr>
          <a:xfrm rot="2759133" flipH="1" flipV="0">
            <a:off x="-6941" y="3694190"/>
            <a:ext cx="2220606" cy="4614374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顶角 2"/>
          <p:cNvSpPr txBox="1"/>
          <p:nvPr/>
        </p:nvSpPr>
        <p:spPr>
          <a:xfrm rot="2759133" flipH="1" flipV="0">
            <a:off x="534479" y="4293167"/>
            <a:ext cx="1147007" cy="3394771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顶角 4"/>
          <p:cNvSpPr txBox="1"/>
          <p:nvPr/>
        </p:nvSpPr>
        <p:spPr>
          <a:xfrm rot="13440867" flipH="0" flipV="0">
            <a:off x="10540353" y="-1159021"/>
            <a:ext cx="2220606" cy="5641545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顶角 5"/>
          <p:cNvSpPr txBox="1"/>
          <p:nvPr/>
        </p:nvSpPr>
        <p:spPr>
          <a:xfrm rot="13440867" flipH="0" flipV="0">
            <a:off x="10984309" y="-225121"/>
            <a:ext cx="1147007" cy="4150456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矩形: 圆角 7"/>
          <p:cNvSpPr txBox="1"/>
          <p:nvPr/>
        </p:nvSpPr>
        <p:spPr>
          <a:xfrm rot="0" flipH="0" flipV="0">
            <a:off x="2315598" y="1727200"/>
            <a:ext cx="7560805" cy="42759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爱设计-4"/>
          <p:cNvSpPr txBox="1"/>
          <p:nvPr/>
        </p:nvSpPr>
        <p:spPr>
          <a:xfrm rot="0" flipH="0" flipV="0">
            <a:off x="4942404" y="742847"/>
            <a:ext cx="2307193" cy="32914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03</a:t>
            </a:r>
            <a:endParaRPr kumimoji="1" lang="zh-CN" altLang="en-US"/>
          </a:p>
        </p:txBody>
      </p:sp>
      <p:sp>
        <p:nvSpPr>
          <p:cNvPr id="13" name="矩形 8"/>
          <p:cNvSpPr txBox="1"/>
          <p:nvPr/>
        </p:nvSpPr>
        <p:spPr>
          <a:xfrm rot="0" flipH="0" flipV="0">
            <a:off x="3224356" y="3789344"/>
            <a:ext cx="5743288" cy="19445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指标落地：从数据到决策的实践路径</a:t>
            </a:r>
            <a:endParaRPr kumimoji="1" lang="zh-CN" altLang="en-US"/>
          </a:p>
        </p:txBody>
      </p:sp>
    </p:spTree>
  </p:cSld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文本框 33"/>
          <p:cNvSpPr txBox="1"/>
          <p:nvPr/>
        </p:nvSpPr>
        <p:spPr>
          <a:xfrm rot="0" flipH="0" flipV="1">
            <a:off x="950388" y="1495845"/>
            <a:ext cx="4992717" cy="2327324"/>
          </a:xfrm>
          <a:custGeom>
            <a:avLst/>
            <a:gdLst>
              <a:gd name="csX0" fmla="*/ 92512 w 4992717"/>
              <a:gd name="csY0" fmla="*/ 2327324 h 2327324"/>
              <a:gd name="csX1" fmla="*/ 1468924 w 4992717"/>
              <a:gd name="csY1" fmla="*/ 2327324 h 2327324"/>
              <a:gd name="csX2" fmla="*/ 2610076 w 4992717"/>
              <a:gd name="csY2" fmla="*/ 2327324 h 2327324"/>
              <a:gd name="csX3" fmla="*/ 2693551 w 4992717"/>
              <a:gd name="csY3" fmla="*/ 2327324 h 2327324"/>
              <a:gd name="csX4" fmla="*/ 3050104 w 4992717"/>
              <a:gd name="csY4" fmla="*/ 2327324 h 2327324"/>
              <a:gd name="csX5" fmla="*/ 3986488 w 4992717"/>
              <a:gd name="csY5" fmla="*/ 2327324 h 2327324"/>
              <a:gd name="csX6" fmla="*/ 4069963 w 4992717"/>
              <a:gd name="csY6" fmla="*/ 2327324 h 2327324"/>
              <a:gd name="csX7" fmla="*/ 4426516 w 4992717"/>
              <a:gd name="csY7" fmla="*/ 2327324 h 2327324"/>
              <a:gd name="csX8" fmla="*/ 4440566 w 4992717"/>
              <a:gd name="csY8" fmla="*/ 2324264 h 2327324"/>
              <a:gd name="csX9" fmla="*/ 4500400 w 4992717"/>
              <a:gd name="csY9" fmla="*/ 2226889 h 2327324"/>
              <a:gd name="csX10" fmla="*/ 4500400 w 4992717"/>
              <a:gd name="csY10" fmla="*/ 2221657 h 2327324"/>
              <a:gd name="csX11" fmla="*/ 4500398 w 4992717"/>
              <a:gd name="csY11" fmla="*/ 2221644 h 2327324"/>
              <a:gd name="csX12" fmla="*/ 4500398 w 4992717"/>
              <a:gd name="csY12" fmla="*/ 1917055 h 2327324"/>
              <a:gd name="csX13" fmla="*/ 4514410 w 4992717"/>
              <a:gd name="csY13" fmla="*/ 1871183 h 2327324"/>
              <a:gd name="csX14" fmla="*/ 4550512 w 4992717"/>
              <a:gd name="csY14" fmla="*/ 1841453 h 2327324"/>
              <a:gd name="csX15" fmla="*/ 4563309 w 4992717"/>
              <a:gd name="csY15" fmla="*/ 1838870 h 2327324"/>
              <a:gd name="csX16" fmla="*/ 4581431 w 4992717"/>
              <a:gd name="csY16" fmla="*/ 1838870 h 2327324"/>
              <a:gd name="csX17" fmla="*/ 4582454 w 4992717"/>
              <a:gd name="csY17" fmla="*/ 1839077 h 2327324"/>
              <a:gd name="csX18" fmla="*/ 4903312 w 4992717"/>
              <a:gd name="csY18" fmla="*/ 1839077 h 2327324"/>
              <a:gd name="csX19" fmla="*/ 4913402 w 4992717"/>
              <a:gd name="csY19" fmla="*/ 1841113 h 2327324"/>
              <a:gd name="csX20" fmla="*/ 4937489 w 4992717"/>
              <a:gd name="csY20" fmla="*/ 1836251 h 2327324"/>
              <a:gd name="csX21" fmla="*/ 4985612 w 4992717"/>
              <a:gd name="csY21" fmla="*/ 1788127 h 2327324"/>
              <a:gd name="csX22" fmla="*/ 4992717 w 4992717"/>
              <a:gd name="csY22" fmla="*/ 1752934 h 2327324"/>
              <a:gd name="csX23" fmla="*/ 4992717 w 4992717"/>
              <a:gd name="csY23" fmla="*/ 1391222 h 2327324"/>
              <a:gd name="csX24" fmla="*/ 4992715 w 4992717"/>
              <a:gd name="csY24" fmla="*/ 1391212 h 2327324"/>
              <a:gd name="csX25" fmla="*/ 4992715 w 4992717"/>
              <a:gd name="csY25" fmla="*/ 92512 h 2327324"/>
              <a:gd name="csX26" fmla="*/ 4900204 w 4992717"/>
              <a:gd name="csY26" fmla="*/ 0 h 2327324"/>
              <a:gd name="csX27" fmla="*/ 3523792 w 4992717"/>
              <a:gd name="csY27" fmla="*/ 0 h 2327324"/>
              <a:gd name="csX28" fmla="*/ 1468924 w 4992717"/>
              <a:gd name="csY28" fmla="*/ 0 h 2327324"/>
              <a:gd name="csX29" fmla="*/ 92512 w 4992717"/>
              <a:gd name="csY29" fmla="*/ 0 h 2327324"/>
              <a:gd name="csX30" fmla="*/ 0 w 4992717"/>
              <a:gd name="csY30" fmla="*/ 92512 h 2327324"/>
              <a:gd name="csX31" fmla="*/ 0 w 4992717"/>
              <a:gd name="csY31" fmla="*/ 2234813 h 2327324"/>
              <a:gd name="csX32" fmla="*/ 92512 w 4992717"/>
              <a:gd name="csY32" fmla="*/ 2327324 h 2327324"/>
            </a:gdLst>
            <a:rect l="l" t="t" r="r" b="b"/>
            <a:pathLst>
              <a:path w="4992717" h="2327324">
                <a:moveTo>
                  <a:pt x="92512" y="2327324"/>
                </a:moveTo>
                <a:lnTo>
                  <a:pt x="1468924" y="2327324"/>
                </a:lnTo>
                <a:lnTo>
                  <a:pt x="2610076" y="2327324"/>
                </a:lnTo>
                <a:lnTo>
                  <a:pt x="2693551" y="2327324"/>
                </a:lnTo>
                <a:lnTo>
                  <a:pt x="3050104" y="2327324"/>
                </a:lnTo>
                <a:lnTo>
                  <a:pt x="3986488" y="2327324"/>
                </a:lnTo>
                <a:lnTo>
                  <a:pt x="4069963" y="2327324"/>
                </a:lnTo>
                <a:lnTo>
                  <a:pt x="4426516" y="2327324"/>
                </a:lnTo>
                <a:lnTo>
                  <a:pt x="4440566" y="2324264"/>
                </a:lnTo>
                <a:cubicBezTo>
                  <a:pt x="4475728" y="2308221"/>
                  <a:pt x="4500400" y="2270662"/>
                  <a:pt x="4500400" y="2226889"/>
                </a:cubicBezTo>
                <a:lnTo>
                  <a:pt x="4500400" y="2221657"/>
                </a:lnTo>
                <a:lnTo>
                  <a:pt x="4500398" y="2221644"/>
                </a:lnTo>
                <a:lnTo>
                  <a:pt x="4500398" y="1917055"/>
                </a:lnTo>
                <a:lnTo>
                  <a:pt x="4514410" y="1871183"/>
                </a:lnTo>
                <a:cubicBezTo>
                  <a:pt x="4523258" y="1858087"/>
                  <a:pt x="4535787" y="1847682"/>
                  <a:pt x="4550512" y="1841453"/>
                </a:cubicBezTo>
                <a:lnTo>
                  <a:pt x="4563309" y="1838870"/>
                </a:lnTo>
                <a:lnTo>
                  <a:pt x="4581431" y="1838870"/>
                </a:lnTo>
                <a:lnTo>
                  <a:pt x="4582454" y="1839077"/>
                </a:lnTo>
                <a:lnTo>
                  <a:pt x="4903312" y="1839077"/>
                </a:lnTo>
                <a:lnTo>
                  <a:pt x="4913402" y="1841113"/>
                </a:lnTo>
                <a:lnTo>
                  <a:pt x="4937489" y="1836251"/>
                </a:lnTo>
                <a:cubicBezTo>
                  <a:pt x="4959126" y="1827099"/>
                  <a:pt x="4976461" y="1809764"/>
                  <a:pt x="4985612" y="1788127"/>
                </a:cubicBezTo>
                <a:lnTo>
                  <a:pt x="4992717" y="1752934"/>
                </a:lnTo>
                <a:lnTo>
                  <a:pt x="4992717" y="1391222"/>
                </a:lnTo>
                <a:lnTo>
                  <a:pt x="4992715" y="1391212"/>
                </a:lnTo>
                <a:lnTo>
                  <a:pt x="4992715" y="92512"/>
                </a:lnTo>
                <a:cubicBezTo>
                  <a:pt x="4992715" y="41419"/>
                  <a:pt x="4951296" y="0"/>
                  <a:pt x="4900204" y="0"/>
                </a:cubicBezTo>
                <a:lnTo>
                  <a:pt x="3523792" y="0"/>
                </a:lnTo>
                <a:lnTo>
                  <a:pt x="1468924" y="0"/>
                </a:lnTo>
                <a:lnTo>
                  <a:pt x="92512" y="0"/>
                </a:lnTo>
                <a:cubicBezTo>
                  <a:pt x="41419" y="0"/>
                  <a:pt x="0" y="41419"/>
                  <a:pt x="0" y="92512"/>
                </a:cubicBezTo>
                <a:lnTo>
                  <a:pt x="0" y="2234813"/>
                </a:lnTo>
                <a:cubicBezTo>
                  <a:pt x="0" y="2285905"/>
                  <a:pt x="41419" y="2327324"/>
                  <a:pt x="92512" y="2327324"/>
                </a:cubicBezTo>
                <a:close/>
              </a:path>
            </a:pathLst>
          </a:custGeom>
          <a:solidFill>
            <a:schemeClr val="bg1"/>
          </a:solidFill>
          <a:ln w="12700" cap="sq">
            <a:gradFill>
              <a:gsLst>
                <a:gs pos="0">
                  <a:schemeClr val="accent1">
                    <a:lumMod val="45000"/>
                    <a:lumOff val="55000"/>
                  </a:schemeClr>
                </a:gs>
                <a:gs pos="39000">
                  <a:schemeClr val="accent1">
                    <a:lumMod val="5000"/>
                    <a:lumOff val="95000"/>
                  </a:schemeClr>
                </a:gs>
                <a:gs pos="71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0"/>
            </a:gradFill>
            <a:miter/>
          </a:ln>
          <a:effectLst>
            <a:outerShdw dist="0" blurRad="342900" dir="0" sx="102000" sy="102000" kx="0" ky="0" algn="ctr" rotWithShape="0">
              <a:schemeClr val="accent1">
                <a:alpha val="13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角 6"/>
          <p:cNvSpPr txBox="1"/>
          <p:nvPr/>
        </p:nvSpPr>
        <p:spPr>
          <a:xfrm rot="0" flipH="0" flipV="1">
            <a:off x="5528224" y="1495845"/>
            <a:ext cx="414880" cy="414880"/>
          </a:xfrm>
          <a:prstGeom prst="round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5400000" scaled="0"/>
          </a:gradFill>
          <a:ln w="12700" cap="flat">
            <a:solidFill>
              <a:schemeClr val="bg1"/>
            </a:solidFill>
            <a:miter/>
          </a:ln>
          <a:effectLst>
            <a:outerShdw dist="0" blurRad="317500" dir="0" sx="102000" sy="102000" kx="0" ky="0" algn="ctr" rotWithShape="0">
              <a:schemeClr val="accent1">
                <a:alpha val="32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14"/>
          <p:cNvSpPr txBox="1"/>
          <p:nvPr/>
        </p:nvSpPr>
        <p:spPr>
          <a:xfrm rot="0" flipH="1" flipV="1">
            <a:off x="5620669" y="1591999"/>
            <a:ext cx="229993" cy="222572"/>
          </a:xfrm>
          <a:custGeom>
            <a:avLst/>
            <a:gdLst>
              <a:gd name="connsiteX0" fmla="*/ 311954 w 744004"/>
              <a:gd name="connsiteY0" fmla="*/ 337123 h 720001"/>
              <a:gd name="connsiteX1" fmla="*/ 168770 w 744004"/>
              <a:gd name="connsiteY1" fmla="*/ 337123 h 720001"/>
              <a:gd name="connsiteX2" fmla="*/ 49673 w 744004"/>
              <a:gd name="connsiteY2" fmla="*/ 287618 h 720001"/>
              <a:gd name="connsiteX3" fmla="*/ 167 w 744004"/>
              <a:gd name="connsiteY3" fmla="*/ 168520 h 720001"/>
              <a:gd name="connsiteX4" fmla="*/ 49590 w 744004"/>
              <a:gd name="connsiteY4" fmla="*/ 49507 h 720001"/>
              <a:gd name="connsiteX5" fmla="*/ 168687 w 744004"/>
              <a:gd name="connsiteY5" fmla="*/ 0 h 720001"/>
              <a:gd name="connsiteX6" fmla="*/ 287784 w 744004"/>
              <a:gd name="connsiteY6" fmla="*/ 49507 h 720001"/>
              <a:gd name="connsiteX7" fmla="*/ 337290 w 744004"/>
              <a:gd name="connsiteY7" fmla="*/ 168604 h 720001"/>
              <a:gd name="connsiteX8" fmla="*/ 337290 w 744004"/>
              <a:gd name="connsiteY8" fmla="*/ 311787 h 720001"/>
              <a:gd name="connsiteX9" fmla="*/ 311954 w 744004"/>
              <a:gd name="connsiteY9" fmla="*/ 337123 h 720001"/>
              <a:gd name="connsiteX10" fmla="*/ 575401 w 744004"/>
              <a:gd name="connsiteY10" fmla="*/ 337207 h 720001"/>
              <a:gd name="connsiteX11" fmla="*/ 432218 w 744004"/>
              <a:gd name="connsiteY11" fmla="*/ 337207 h 720001"/>
              <a:gd name="connsiteX12" fmla="*/ 406882 w 744004"/>
              <a:gd name="connsiteY12" fmla="*/ 311870 h 720001"/>
              <a:gd name="connsiteX13" fmla="*/ 406882 w 744004"/>
              <a:gd name="connsiteY13" fmla="*/ 168687 h 720001"/>
              <a:gd name="connsiteX14" fmla="*/ 456387 w 744004"/>
              <a:gd name="connsiteY14" fmla="*/ 49590 h 720001"/>
              <a:gd name="connsiteX15" fmla="*/ 575401 w 744004"/>
              <a:gd name="connsiteY15" fmla="*/ 0 h 720001"/>
              <a:gd name="connsiteX16" fmla="*/ 694498 w 744004"/>
              <a:gd name="connsiteY16" fmla="*/ 49507 h 720001"/>
              <a:gd name="connsiteX17" fmla="*/ 744004 w 744004"/>
              <a:gd name="connsiteY17" fmla="*/ 168604 h 720001"/>
              <a:gd name="connsiteX18" fmla="*/ 694498 w 744004"/>
              <a:gd name="connsiteY18" fmla="*/ 287701 h 720001"/>
              <a:gd name="connsiteX19" fmla="*/ 575401 w 744004"/>
              <a:gd name="connsiteY19" fmla="*/ 337207 h 720001"/>
              <a:gd name="connsiteX20" fmla="*/ 168604 w 744004"/>
              <a:gd name="connsiteY20" fmla="*/ 720001 h 720001"/>
              <a:gd name="connsiteX21" fmla="*/ 49507 w 744004"/>
              <a:gd name="connsiteY21" fmla="*/ 670495 h 720001"/>
              <a:gd name="connsiteX22" fmla="*/ 0 w 744004"/>
              <a:gd name="connsiteY22" fmla="*/ 551398 h 720001"/>
              <a:gd name="connsiteX23" fmla="*/ 49507 w 744004"/>
              <a:gd name="connsiteY23" fmla="*/ 432301 h 720001"/>
              <a:gd name="connsiteX24" fmla="*/ 168687 w 744004"/>
              <a:gd name="connsiteY24" fmla="*/ 382879 h 720001"/>
              <a:gd name="connsiteX25" fmla="*/ 311871 w 744004"/>
              <a:gd name="connsiteY25" fmla="*/ 382879 h 720001"/>
              <a:gd name="connsiteX26" fmla="*/ 337207 w 744004"/>
              <a:gd name="connsiteY26" fmla="*/ 408215 h 720001"/>
              <a:gd name="connsiteX27" fmla="*/ 337207 w 744004"/>
              <a:gd name="connsiteY27" fmla="*/ 551398 h 720001"/>
              <a:gd name="connsiteX28" fmla="*/ 287701 w 744004"/>
              <a:gd name="connsiteY28" fmla="*/ 670495 h 720001"/>
              <a:gd name="connsiteX29" fmla="*/ 168604 w 744004"/>
              <a:gd name="connsiteY29" fmla="*/ 720001 h 720001"/>
              <a:gd name="connsiteX30" fmla="*/ 575401 w 744004"/>
              <a:gd name="connsiteY30" fmla="*/ 720001 h 720001"/>
              <a:gd name="connsiteX31" fmla="*/ 456304 w 744004"/>
              <a:gd name="connsiteY31" fmla="*/ 670495 h 720001"/>
              <a:gd name="connsiteX32" fmla="*/ 406798 w 744004"/>
              <a:gd name="connsiteY32" fmla="*/ 551398 h 720001"/>
              <a:gd name="connsiteX33" fmla="*/ 406798 w 744004"/>
              <a:gd name="connsiteY33" fmla="*/ 408215 h 720001"/>
              <a:gd name="connsiteX34" fmla="*/ 432218 w 744004"/>
              <a:gd name="connsiteY34" fmla="*/ 382879 h 720001"/>
              <a:gd name="connsiteX35" fmla="*/ 575401 w 744004"/>
              <a:gd name="connsiteY35" fmla="*/ 382879 h 720001"/>
              <a:gd name="connsiteX36" fmla="*/ 694498 w 744004"/>
              <a:gd name="connsiteY36" fmla="*/ 432385 h 720001"/>
              <a:gd name="connsiteX37" fmla="*/ 744004 w 744004"/>
              <a:gd name="connsiteY37" fmla="*/ 551398 h 720001"/>
              <a:gd name="connsiteX38" fmla="*/ 694498 w 744004"/>
              <a:gd name="connsiteY38" fmla="*/ 670495 h 720001"/>
              <a:gd name="connsiteX39" fmla="*/ 575401 w 744004"/>
              <a:gd name="connsiteY39" fmla="*/ 720001 h 720001"/>
            </a:gdLst>
            <a:rect l="l" t="t" r="r" b="b"/>
            <a:pathLst>
              <a:path w="744004" h="720001">
                <a:moveTo>
                  <a:pt x="311954" y="337123"/>
                </a:moveTo>
                <a:lnTo>
                  <a:pt x="168770" y="337123"/>
                </a:lnTo>
                <a:cubicBezTo>
                  <a:pt x="123932" y="337123"/>
                  <a:pt x="81594" y="319538"/>
                  <a:pt x="49673" y="287618"/>
                </a:cubicBezTo>
                <a:cubicBezTo>
                  <a:pt x="17753" y="255697"/>
                  <a:pt x="167" y="213442"/>
                  <a:pt x="167" y="168520"/>
                </a:cubicBezTo>
                <a:cubicBezTo>
                  <a:pt x="167" y="123598"/>
                  <a:pt x="17669" y="81427"/>
                  <a:pt x="49590" y="49507"/>
                </a:cubicBezTo>
                <a:cubicBezTo>
                  <a:pt x="81510" y="17586"/>
                  <a:pt x="123848" y="0"/>
                  <a:pt x="168687" y="0"/>
                </a:cubicBezTo>
                <a:cubicBezTo>
                  <a:pt x="213526" y="0"/>
                  <a:pt x="255864" y="17586"/>
                  <a:pt x="287784" y="49507"/>
                </a:cubicBezTo>
                <a:cubicBezTo>
                  <a:pt x="319705" y="81427"/>
                  <a:pt x="337290" y="123682"/>
                  <a:pt x="337290" y="168604"/>
                </a:cubicBezTo>
                <a:lnTo>
                  <a:pt x="337290" y="311787"/>
                </a:lnTo>
                <a:cubicBezTo>
                  <a:pt x="337290" y="325789"/>
                  <a:pt x="325956" y="337123"/>
                  <a:pt x="311954" y="337123"/>
                </a:cubicBezTo>
                <a:close/>
                <a:moveTo>
                  <a:pt x="575401" y="337207"/>
                </a:moveTo>
                <a:lnTo>
                  <a:pt x="432218" y="337207"/>
                </a:lnTo>
                <a:cubicBezTo>
                  <a:pt x="418216" y="337207"/>
                  <a:pt x="406882" y="325872"/>
                  <a:pt x="406882" y="311870"/>
                </a:cubicBezTo>
                <a:lnTo>
                  <a:pt x="406882" y="168687"/>
                </a:lnTo>
                <a:cubicBezTo>
                  <a:pt x="406882" y="123849"/>
                  <a:pt x="424467" y="81510"/>
                  <a:pt x="456387" y="49590"/>
                </a:cubicBezTo>
                <a:cubicBezTo>
                  <a:pt x="488308" y="17669"/>
                  <a:pt x="530563" y="0"/>
                  <a:pt x="575401" y="0"/>
                </a:cubicBezTo>
                <a:cubicBezTo>
                  <a:pt x="620240" y="0"/>
                  <a:pt x="662578" y="17586"/>
                  <a:pt x="694498" y="49507"/>
                </a:cubicBezTo>
                <a:cubicBezTo>
                  <a:pt x="726419" y="81427"/>
                  <a:pt x="744004" y="123765"/>
                  <a:pt x="744004" y="168604"/>
                </a:cubicBezTo>
                <a:cubicBezTo>
                  <a:pt x="744004" y="213442"/>
                  <a:pt x="726419" y="255780"/>
                  <a:pt x="694498" y="287701"/>
                </a:cubicBezTo>
                <a:cubicBezTo>
                  <a:pt x="662578" y="319621"/>
                  <a:pt x="620323" y="337207"/>
                  <a:pt x="575401" y="337207"/>
                </a:cubicBezTo>
                <a:close/>
                <a:moveTo>
                  <a:pt x="168604" y="720001"/>
                </a:moveTo>
                <a:cubicBezTo>
                  <a:pt x="123682" y="720001"/>
                  <a:pt x="81427" y="702416"/>
                  <a:pt x="49507" y="670495"/>
                </a:cubicBezTo>
                <a:cubicBezTo>
                  <a:pt x="17586" y="638575"/>
                  <a:pt x="0" y="596320"/>
                  <a:pt x="0" y="551398"/>
                </a:cubicBezTo>
                <a:cubicBezTo>
                  <a:pt x="0" y="506476"/>
                  <a:pt x="17586" y="464221"/>
                  <a:pt x="49507" y="432301"/>
                </a:cubicBezTo>
                <a:cubicBezTo>
                  <a:pt x="81510" y="400464"/>
                  <a:pt x="123848" y="382879"/>
                  <a:pt x="168687" y="382879"/>
                </a:cubicBezTo>
                <a:lnTo>
                  <a:pt x="311871" y="382879"/>
                </a:lnTo>
                <a:cubicBezTo>
                  <a:pt x="325872" y="382879"/>
                  <a:pt x="337207" y="394297"/>
                  <a:pt x="337207" y="408215"/>
                </a:cubicBezTo>
                <a:lnTo>
                  <a:pt x="337207" y="551398"/>
                </a:lnTo>
                <a:cubicBezTo>
                  <a:pt x="337207" y="596237"/>
                  <a:pt x="319621" y="638575"/>
                  <a:pt x="287701" y="670495"/>
                </a:cubicBezTo>
                <a:cubicBezTo>
                  <a:pt x="255781" y="702416"/>
                  <a:pt x="213526" y="720001"/>
                  <a:pt x="168604" y="720001"/>
                </a:cubicBezTo>
                <a:close/>
                <a:moveTo>
                  <a:pt x="575401" y="720001"/>
                </a:moveTo>
                <a:cubicBezTo>
                  <a:pt x="530563" y="720001"/>
                  <a:pt x="488224" y="702416"/>
                  <a:pt x="456304" y="670495"/>
                </a:cubicBezTo>
                <a:cubicBezTo>
                  <a:pt x="424383" y="638575"/>
                  <a:pt x="406798" y="596320"/>
                  <a:pt x="406798" y="551398"/>
                </a:cubicBezTo>
                <a:lnTo>
                  <a:pt x="406798" y="408215"/>
                </a:lnTo>
                <a:cubicBezTo>
                  <a:pt x="406882" y="394213"/>
                  <a:pt x="418216" y="382879"/>
                  <a:pt x="432218" y="382879"/>
                </a:cubicBezTo>
                <a:lnTo>
                  <a:pt x="575401" y="382879"/>
                </a:lnTo>
                <a:cubicBezTo>
                  <a:pt x="620240" y="382879"/>
                  <a:pt x="662578" y="400464"/>
                  <a:pt x="694498" y="432385"/>
                </a:cubicBezTo>
                <a:cubicBezTo>
                  <a:pt x="726419" y="464305"/>
                  <a:pt x="744004" y="506560"/>
                  <a:pt x="744004" y="551398"/>
                </a:cubicBezTo>
                <a:cubicBezTo>
                  <a:pt x="744004" y="596237"/>
                  <a:pt x="726419" y="638575"/>
                  <a:pt x="694498" y="670495"/>
                </a:cubicBezTo>
                <a:cubicBezTo>
                  <a:pt x="662578" y="702416"/>
                  <a:pt x="620323" y="720001"/>
                  <a:pt x="575401" y="72000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文本框 48"/>
          <p:cNvSpPr txBox="1"/>
          <p:nvPr/>
        </p:nvSpPr>
        <p:spPr>
          <a:xfrm rot="0" flipH="0" flipV="0">
            <a:off x="1182897" y="1590727"/>
            <a:ext cx="4052236" cy="598988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定义与业务目标对齐的AI KPI</a:t>
            </a:r>
            <a:endParaRPr kumimoji="1" lang="zh-CN" altLang="en-US"/>
          </a:p>
        </p:txBody>
      </p:sp>
      <p:sp>
        <p:nvSpPr>
          <p:cNvPr id="7" name="文本框 49"/>
          <p:cNvSpPr txBox="1"/>
          <p:nvPr/>
        </p:nvSpPr>
        <p:spPr>
          <a:xfrm rot="0" flipH="0" flipV="0">
            <a:off x="1182897" y="2225188"/>
            <a:ext cx="4538107" cy="135869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企业需将生成式AI能力与具体营销目标（如线索转化率、内容互动深度）挂钩，避免盲目追踪技术指标而忽视商业价值。</a:t>
            </a:r>
            <a:endParaRPr kumimoji="1" lang="zh-CN" altLang="en-US"/>
          </a:p>
        </p:txBody>
      </p:sp>
      <p:sp>
        <p:nvSpPr>
          <p:cNvPr id="8" name="文本框 34"/>
          <p:cNvSpPr txBox="1"/>
          <p:nvPr/>
        </p:nvSpPr>
        <p:spPr>
          <a:xfrm rot="0" flipH="0" flipV="1">
            <a:off x="950388" y="4069536"/>
            <a:ext cx="4992717" cy="2327324"/>
          </a:xfrm>
          <a:custGeom>
            <a:avLst/>
            <a:gdLst>
              <a:gd name="csX0" fmla="*/ 92512 w 4992717"/>
              <a:gd name="csY0" fmla="*/ 2327324 h 2327324"/>
              <a:gd name="csX1" fmla="*/ 1468924 w 4992717"/>
              <a:gd name="csY1" fmla="*/ 2327324 h 2327324"/>
              <a:gd name="csX2" fmla="*/ 2610076 w 4992717"/>
              <a:gd name="csY2" fmla="*/ 2327324 h 2327324"/>
              <a:gd name="csX3" fmla="*/ 2693551 w 4992717"/>
              <a:gd name="csY3" fmla="*/ 2327324 h 2327324"/>
              <a:gd name="csX4" fmla="*/ 3050104 w 4992717"/>
              <a:gd name="csY4" fmla="*/ 2327324 h 2327324"/>
              <a:gd name="csX5" fmla="*/ 3986488 w 4992717"/>
              <a:gd name="csY5" fmla="*/ 2327324 h 2327324"/>
              <a:gd name="csX6" fmla="*/ 4069963 w 4992717"/>
              <a:gd name="csY6" fmla="*/ 2327324 h 2327324"/>
              <a:gd name="csX7" fmla="*/ 4426516 w 4992717"/>
              <a:gd name="csY7" fmla="*/ 2327324 h 2327324"/>
              <a:gd name="csX8" fmla="*/ 4440566 w 4992717"/>
              <a:gd name="csY8" fmla="*/ 2324264 h 2327324"/>
              <a:gd name="csX9" fmla="*/ 4500400 w 4992717"/>
              <a:gd name="csY9" fmla="*/ 2226889 h 2327324"/>
              <a:gd name="csX10" fmla="*/ 4500400 w 4992717"/>
              <a:gd name="csY10" fmla="*/ 2221657 h 2327324"/>
              <a:gd name="csX11" fmla="*/ 4500398 w 4992717"/>
              <a:gd name="csY11" fmla="*/ 2221644 h 2327324"/>
              <a:gd name="csX12" fmla="*/ 4500398 w 4992717"/>
              <a:gd name="csY12" fmla="*/ 1917055 h 2327324"/>
              <a:gd name="csX13" fmla="*/ 4514410 w 4992717"/>
              <a:gd name="csY13" fmla="*/ 1871183 h 2327324"/>
              <a:gd name="csX14" fmla="*/ 4550512 w 4992717"/>
              <a:gd name="csY14" fmla="*/ 1841454 h 2327324"/>
              <a:gd name="csX15" fmla="*/ 4563309 w 4992717"/>
              <a:gd name="csY15" fmla="*/ 1838870 h 2327324"/>
              <a:gd name="csX16" fmla="*/ 4581431 w 4992717"/>
              <a:gd name="csY16" fmla="*/ 1838870 h 2327324"/>
              <a:gd name="csX17" fmla="*/ 4582454 w 4992717"/>
              <a:gd name="csY17" fmla="*/ 1839077 h 2327324"/>
              <a:gd name="csX18" fmla="*/ 4903312 w 4992717"/>
              <a:gd name="csY18" fmla="*/ 1839077 h 2327324"/>
              <a:gd name="csX19" fmla="*/ 4913402 w 4992717"/>
              <a:gd name="csY19" fmla="*/ 1841113 h 2327324"/>
              <a:gd name="csX20" fmla="*/ 4937489 w 4992717"/>
              <a:gd name="csY20" fmla="*/ 1836251 h 2327324"/>
              <a:gd name="csX21" fmla="*/ 4985612 w 4992717"/>
              <a:gd name="csY21" fmla="*/ 1788128 h 2327324"/>
              <a:gd name="csX22" fmla="*/ 4992717 w 4992717"/>
              <a:gd name="csY22" fmla="*/ 1752934 h 2327324"/>
              <a:gd name="csX23" fmla="*/ 4992717 w 4992717"/>
              <a:gd name="csY23" fmla="*/ 1391222 h 2327324"/>
              <a:gd name="csX24" fmla="*/ 4992715 w 4992717"/>
              <a:gd name="csY24" fmla="*/ 1391212 h 2327324"/>
              <a:gd name="csX25" fmla="*/ 4992715 w 4992717"/>
              <a:gd name="csY25" fmla="*/ 92512 h 2327324"/>
              <a:gd name="csX26" fmla="*/ 4900204 w 4992717"/>
              <a:gd name="csY26" fmla="*/ 0 h 2327324"/>
              <a:gd name="csX27" fmla="*/ 3523792 w 4992717"/>
              <a:gd name="csY27" fmla="*/ 0 h 2327324"/>
              <a:gd name="csX28" fmla="*/ 1468924 w 4992717"/>
              <a:gd name="csY28" fmla="*/ 0 h 2327324"/>
              <a:gd name="csX29" fmla="*/ 92512 w 4992717"/>
              <a:gd name="csY29" fmla="*/ 0 h 2327324"/>
              <a:gd name="csX30" fmla="*/ 0 w 4992717"/>
              <a:gd name="csY30" fmla="*/ 92512 h 2327324"/>
              <a:gd name="csX31" fmla="*/ 0 w 4992717"/>
              <a:gd name="csY31" fmla="*/ 2234813 h 2327324"/>
              <a:gd name="csX32" fmla="*/ 92512 w 4992717"/>
              <a:gd name="csY32" fmla="*/ 2327324 h 2327324"/>
            </a:gdLst>
            <a:rect l="l" t="t" r="r" b="b"/>
            <a:pathLst>
              <a:path w="4992717" h="2327324">
                <a:moveTo>
                  <a:pt x="92512" y="2327324"/>
                </a:moveTo>
                <a:lnTo>
                  <a:pt x="1468924" y="2327324"/>
                </a:lnTo>
                <a:lnTo>
                  <a:pt x="2610076" y="2327324"/>
                </a:lnTo>
                <a:lnTo>
                  <a:pt x="2693551" y="2327324"/>
                </a:lnTo>
                <a:lnTo>
                  <a:pt x="3050104" y="2327324"/>
                </a:lnTo>
                <a:lnTo>
                  <a:pt x="3986488" y="2327324"/>
                </a:lnTo>
                <a:lnTo>
                  <a:pt x="4069963" y="2327324"/>
                </a:lnTo>
                <a:lnTo>
                  <a:pt x="4426516" y="2327324"/>
                </a:lnTo>
                <a:lnTo>
                  <a:pt x="4440566" y="2324264"/>
                </a:lnTo>
                <a:cubicBezTo>
                  <a:pt x="4475728" y="2308221"/>
                  <a:pt x="4500400" y="2270662"/>
                  <a:pt x="4500400" y="2226889"/>
                </a:cubicBezTo>
                <a:lnTo>
                  <a:pt x="4500400" y="2221657"/>
                </a:lnTo>
                <a:lnTo>
                  <a:pt x="4500398" y="2221644"/>
                </a:lnTo>
                <a:lnTo>
                  <a:pt x="4500398" y="1917055"/>
                </a:lnTo>
                <a:lnTo>
                  <a:pt x="4514410" y="1871183"/>
                </a:lnTo>
                <a:cubicBezTo>
                  <a:pt x="4523258" y="1858087"/>
                  <a:pt x="4535787" y="1847682"/>
                  <a:pt x="4550512" y="1841454"/>
                </a:cubicBezTo>
                <a:lnTo>
                  <a:pt x="4563309" y="1838870"/>
                </a:lnTo>
                <a:lnTo>
                  <a:pt x="4581431" y="1838870"/>
                </a:lnTo>
                <a:lnTo>
                  <a:pt x="4582454" y="1839077"/>
                </a:lnTo>
                <a:lnTo>
                  <a:pt x="4903312" y="1839077"/>
                </a:lnTo>
                <a:lnTo>
                  <a:pt x="4913402" y="1841113"/>
                </a:lnTo>
                <a:lnTo>
                  <a:pt x="4937489" y="1836251"/>
                </a:lnTo>
                <a:cubicBezTo>
                  <a:pt x="4959126" y="1827100"/>
                  <a:pt x="4976461" y="1809764"/>
                  <a:pt x="4985612" y="1788128"/>
                </a:cubicBezTo>
                <a:lnTo>
                  <a:pt x="4992717" y="1752934"/>
                </a:lnTo>
                <a:lnTo>
                  <a:pt x="4992717" y="1391222"/>
                </a:lnTo>
                <a:lnTo>
                  <a:pt x="4992715" y="1391212"/>
                </a:lnTo>
                <a:lnTo>
                  <a:pt x="4992715" y="92512"/>
                </a:lnTo>
                <a:cubicBezTo>
                  <a:pt x="4992715" y="41419"/>
                  <a:pt x="4951296" y="0"/>
                  <a:pt x="4900204" y="0"/>
                </a:cubicBezTo>
                <a:lnTo>
                  <a:pt x="3523792" y="0"/>
                </a:lnTo>
                <a:lnTo>
                  <a:pt x="1468924" y="0"/>
                </a:lnTo>
                <a:lnTo>
                  <a:pt x="92512" y="0"/>
                </a:lnTo>
                <a:cubicBezTo>
                  <a:pt x="41419" y="0"/>
                  <a:pt x="0" y="41419"/>
                  <a:pt x="0" y="92512"/>
                </a:cubicBezTo>
                <a:lnTo>
                  <a:pt x="0" y="2234813"/>
                </a:lnTo>
                <a:cubicBezTo>
                  <a:pt x="0" y="2285905"/>
                  <a:pt x="41419" y="2327324"/>
                  <a:pt x="92512" y="2327324"/>
                </a:cubicBezTo>
                <a:close/>
              </a:path>
            </a:pathLst>
          </a:custGeom>
          <a:solidFill>
            <a:schemeClr val="bg1"/>
          </a:solidFill>
          <a:ln w="12700" cap="sq">
            <a:gradFill>
              <a:gsLst>
                <a:gs pos="0">
                  <a:schemeClr val="accent1">
                    <a:lumMod val="45000"/>
                    <a:lumOff val="55000"/>
                  </a:schemeClr>
                </a:gs>
                <a:gs pos="39000">
                  <a:schemeClr val="accent1">
                    <a:lumMod val="5000"/>
                    <a:lumOff val="95000"/>
                  </a:schemeClr>
                </a:gs>
                <a:gs pos="71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0"/>
            </a:gradFill>
            <a:miter/>
          </a:ln>
          <a:effectLst>
            <a:outerShdw dist="0" blurRad="342900" dir="0" sx="102000" sy="102000" kx="0" ky="0" algn="ctr" rotWithShape="0">
              <a:schemeClr val="accent1">
                <a:alpha val="13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角 51"/>
          <p:cNvSpPr txBox="1"/>
          <p:nvPr/>
        </p:nvSpPr>
        <p:spPr>
          <a:xfrm rot="0" flipH="0" flipV="1">
            <a:off x="5528224" y="4069536"/>
            <a:ext cx="414880" cy="414880"/>
          </a:xfrm>
          <a:prstGeom prst="round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5400000" scaled="0"/>
          </a:gradFill>
          <a:ln w="12700" cap="flat">
            <a:solidFill>
              <a:schemeClr val="bg1"/>
            </a:solidFill>
            <a:miter/>
          </a:ln>
          <a:effectLst>
            <a:outerShdw dist="0" blurRad="317500" dir="0" sx="102000" sy="102000" kx="0" ky="0" algn="ctr" rotWithShape="0">
              <a:schemeClr val="accent1">
                <a:alpha val="32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文本框 53"/>
          <p:cNvSpPr txBox="1"/>
          <p:nvPr/>
        </p:nvSpPr>
        <p:spPr>
          <a:xfrm rot="0" flipH="0" flipV="0">
            <a:off x="1182897" y="4164419"/>
            <a:ext cx="4052236" cy="598988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设计可解释性指标以增强团队信任</a:t>
            </a:r>
            <a:endParaRPr kumimoji="1" lang="zh-CN" altLang="en-US"/>
          </a:p>
        </p:txBody>
      </p:sp>
      <p:sp>
        <p:nvSpPr>
          <p:cNvPr id="11" name="文本框 54"/>
          <p:cNvSpPr txBox="1"/>
          <p:nvPr/>
        </p:nvSpPr>
        <p:spPr>
          <a:xfrm rot="0" flipH="0" flipV="0">
            <a:off x="1182897" y="4798880"/>
            <a:ext cx="4538107" cy="135869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引入如“AI建议采纳率”“人工修正频次”等可解释指标，帮助非技术团队理解AI决策逻辑，提升跨部门协作效率。</a:t>
            </a:r>
            <a:endParaRPr kumimoji="1" lang="zh-CN" altLang="en-US"/>
          </a:p>
        </p:txBody>
      </p:sp>
      <p:sp>
        <p:nvSpPr>
          <p:cNvPr id="12" name="矩形: 圆角 56"/>
          <p:cNvSpPr txBox="1"/>
          <p:nvPr/>
        </p:nvSpPr>
        <p:spPr>
          <a:xfrm rot="0" flipH="0" flipV="1">
            <a:off x="10799371" y="1495845"/>
            <a:ext cx="414880" cy="414880"/>
          </a:xfrm>
          <a:prstGeom prst="round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5400000" scaled="0"/>
          </a:gradFill>
          <a:ln w="12700" cap="flat">
            <a:solidFill>
              <a:schemeClr val="bg1"/>
            </a:solidFill>
            <a:miter/>
          </a:ln>
          <a:effectLst>
            <a:outerShdw dist="0" blurRad="317500" dir="0" sx="102000" sy="102000" kx="0" ky="0" algn="ctr" rotWithShape="0">
              <a:schemeClr val="accent1">
                <a:alpha val="32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矩形: 圆角 61"/>
          <p:cNvSpPr txBox="1"/>
          <p:nvPr/>
        </p:nvSpPr>
        <p:spPr>
          <a:xfrm rot="0" flipH="0" flipV="1">
            <a:off x="10799371" y="4069536"/>
            <a:ext cx="414880" cy="414880"/>
          </a:xfrm>
          <a:prstGeom prst="round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5400000" scaled="0"/>
          </a:gradFill>
          <a:ln w="12700" cap="flat">
            <a:solidFill>
              <a:schemeClr val="bg1"/>
            </a:solidFill>
            <a:miter/>
          </a:ln>
          <a:effectLst>
            <a:outerShdw dist="0" blurRad="317500" dir="0" sx="102000" sy="102000" kx="0" ky="0" algn="ctr" rotWithShape="0">
              <a:schemeClr val="accent1">
                <a:alpha val="32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23"/>
          <p:cNvSpPr txBox="1"/>
          <p:nvPr/>
        </p:nvSpPr>
        <p:spPr>
          <a:xfrm rot="0" flipH="0" flipV="0">
            <a:off x="10885137" y="4164419"/>
            <a:ext cx="243348" cy="225114"/>
          </a:xfrm>
          <a:custGeom>
            <a:avLst/>
            <a:gdLst>
              <a:gd name="connsiteX0" fmla="*/ 2136435 w 5834559"/>
              <a:gd name="connsiteY0" fmla="*/ 643126 h 5397372"/>
              <a:gd name="connsiteX1" fmla="*/ 3716657 w 5834559"/>
              <a:gd name="connsiteY1" fmla="*/ 643126 h 5397372"/>
              <a:gd name="connsiteX2" fmla="*/ 3716657 w 5834559"/>
              <a:gd name="connsiteY2" fmla="*/ 1064855 h 5397372"/>
              <a:gd name="connsiteX3" fmla="*/ 2136435 w 5834559"/>
              <a:gd name="connsiteY3" fmla="*/ 1064855 h 5397372"/>
              <a:gd name="connsiteX4" fmla="*/ 693741 w 5834559"/>
              <a:gd name="connsiteY4" fmla="*/ 643126 h 5397372"/>
              <a:gd name="connsiteX5" fmla="*/ 1550121 w 5834559"/>
              <a:gd name="connsiteY5" fmla="*/ 643126 h 5397372"/>
              <a:gd name="connsiteX6" fmla="*/ 1550121 w 5834559"/>
              <a:gd name="connsiteY6" fmla="*/ 1064855 h 5397372"/>
              <a:gd name="connsiteX7" fmla="*/ 693741 w 5834559"/>
              <a:gd name="connsiteY7" fmla="*/ 1064855 h 5397372"/>
              <a:gd name="connsiteX8" fmla="*/ 421729 w 5834559"/>
              <a:gd name="connsiteY8" fmla="*/ 1336867 h 5397372"/>
              <a:gd name="connsiteX9" fmla="*/ 421729 w 5834559"/>
              <a:gd name="connsiteY9" fmla="*/ 2079805 h 5397372"/>
              <a:gd name="connsiteX10" fmla="*/ 5412133 w 5834559"/>
              <a:gd name="connsiteY10" fmla="*/ 2079805 h 5397372"/>
              <a:gd name="connsiteX11" fmla="*/ 5412133 w 5834559"/>
              <a:gd name="connsiteY11" fmla="*/ 1336867 h 5397372"/>
              <a:gd name="connsiteX12" fmla="*/ 5140113 w 5834559"/>
              <a:gd name="connsiteY12" fmla="*/ 1064855 h 5397372"/>
              <a:gd name="connsiteX13" fmla="*/ 4302971 w 5834559"/>
              <a:gd name="connsiteY13" fmla="*/ 1064855 h 5397372"/>
              <a:gd name="connsiteX14" fmla="*/ 4302971 w 5834559"/>
              <a:gd name="connsiteY14" fmla="*/ 643126 h 5397372"/>
              <a:gd name="connsiteX15" fmla="*/ 5140113 w 5834559"/>
              <a:gd name="connsiteY15" fmla="*/ 643126 h 5397372"/>
              <a:gd name="connsiteX16" fmla="*/ 5834559 w 5834559"/>
              <a:gd name="connsiteY16" fmla="*/ 1336867 h 5397372"/>
              <a:gd name="connsiteX17" fmla="*/ 5834559 w 5834559"/>
              <a:gd name="connsiteY17" fmla="*/ 4703631 h 5397372"/>
              <a:gd name="connsiteX18" fmla="*/ 5140818 w 5834559"/>
              <a:gd name="connsiteY18" fmla="*/ 5397372 h 5397372"/>
              <a:gd name="connsiteX19" fmla="*/ 693741 w 5834559"/>
              <a:gd name="connsiteY19" fmla="*/ 5397372 h 5397372"/>
              <a:gd name="connsiteX20" fmla="*/ 0 w 5834559"/>
              <a:gd name="connsiteY20" fmla="*/ 4703631 h 5397372"/>
              <a:gd name="connsiteX21" fmla="*/ 0 w 5834559"/>
              <a:gd name="connsiteY21" fmla="*/ 2501529 h 5397372"/>
              <a:gd name="connsiteX22" fmla="*/ 0 w 5834559"/>
              <a:gd name="connsiteY22" fmla="*/ 2079805 h 5397372"/>
              <a:gd name="connsiteX23" fmla="*/ 0 w 5834559"/>
              <a:gd name="connsiteY23" fmla="*/ 1336867 h 5397372"/>
              <a:gd name="connsiteX24" fmla="*/ 693741 w 5834559"/>
              <a:gd name="connsiteY24" fmla="*/ 643126 h 5397372"/>
              <a:gd name="connsiteX25" fmla="*/ 3997242 w 5834559"/>
              <a:gd name="connsiteY25" fmla="*/ 0 h 5397372"/>
              <a:gd name="connsiteX26" fmla="*/ 4208106 w 5834559"/>
              <a:gd name="connsiteY26" fmla="*/ 210864 h 5397372"/>
              <a:gd name="connsiteX27" fmla="*/ 4208106 w 5834559"/>
              <a:gd name="connsiteY27" fmla="*/ 1506961 h 5397372"/>
              <a:gd name="connsiteX28" fmla="*/ 3997242 w 5834559"/>
              <a:gd name="connsiteY28" fmla="*/ 1718528 h 5397372"/>
              <a:gd name="connsiteX29" fmla="*/ 3786378 w 5834559"/>
              <a:gd name="connsiteY29" fmla="*/ 1507664 h 5397372"/>
              <a:gd name="connsiteX30" fmla="*/ 3786378 w 5834559"/>
              <a:gd name="connsiteY30" fmla="*/ 210864 h 5397372"/>
              <a:gd name="connsiteX31" fmla="*/ 3997242 w 5834559"/>
              <a:gd name="connsiteY31" fmla="*/ 0 h 5397372"/>
              <a:gd name="connsiteX32" fmla="*/ 1836609 w 5834559"/>
              <a:gd name="connsiteY32" fmla="*/ 0 h 5397372"/>
              <a:gd name="connsiteX33" fmla="*/ 2047469 w 5834559"/>
              <a:gd name="connsiteY33" fmla="*/ 210864 h 5397372"/>
              <a:gd name="connsiteX34" fmla="*/ 2047469 w 5834559"/>
              <a:gd name="connsiteY34" fmla="*/ 1506961 h 5397372"/>
              <a:gd name="connsiteX35" fmla="*/ 1836609 w 5834559"/>
              <a:gd name="connsiteY35" fmla="*/ 1718528 h 5397372"/>
              <a:gd name="connsiteX36" fmla="*/ 1625745 w 5834559"/>
              <a:gd name="connsiteY36" fmla="*/ 1507664 h 5397372"/>
              <a:gd name="connsiteX37" fmla="*/ 1625745 w 5834559"/>
              <a:gd name="connsiteY37" fmla="*/ 210864 h 5397372"/>
              <a:gd name="connsiteX38" fmla="*/ 1836609 w 5834559"/>
              <a:gd name="connsiteY38" fmla="*/ 0 h 5397372"/>
            </a:gdLst>
            <a:rect l="l" t="t" r="r" b="b"/>
            <a:pathLst>
              <a:path w="5834559" h="5397372">
                <a:moveTo>
                  <a:pt x="2136435" y="643126"/>
                </a:moveTo>
                <a:lnTo>
                  <a:pt x="3716657" y="643126"/>
                </a:lnTo>
                <a:lnTo>
                  <a:pt x="3716657" y="1064855"/>
                </a:lnTo>
                <a:lnTo>
                  <a:pt x="2136435" y="1064855"/>
                </a:lnTo>
                <a:close/>
                <a:moveTo>
                  <a:pt x="693741" y="643126"/>
                </a:moveTo>
                <a:lnTo>
                  <a:pt x="1550121" y="643126"/>
                </a:lnTo>
                <a:lnTo>
                  <a:pt x="1550121" y="1064855"/>
                </a:lnTo>
                <a:lnTo>
                  <a:pt x="693741" y="1064855"/>
                </a:lnTo>
                <a:cubicBezTo>
                  <a:pt x="543320" y="1064855"/>
                  <a:pt x="421729" y="1187151"/>
                  <a:pt x="421729" y="1336867"/>
                </a:cubicBezTo>
                <a:lnTo>
                  <a:pt x="421729" y="2079805"/>
                </a:lnTo>
                <a:lnTo>
                  <a:pt x="5412133" y="2079805"/>
                </a:lnTo>
                <a:lnTo>
                  <a:pt x="5412133" y="1336867"/>
                </a:lnTo>
                <a:cubicBezTo>
                  <a:pt x="5412133" y="1186446"/>
                  <a:pt x="5289830" y="1064855"/>
                  <a:pt x="5140113" y="1064855"/>
                </a:cubicBezTo>
                <a:lnTo>
                  <a:pt x="4302971" y="1064855"/>
                </a:lnTo>
                <a:lnTo>
                  <a:pt x="4302971" y="643126"/>
                </a:lnTo>
                <a:lnTo>
                  <a:pt x="5140113" y="643126"/>
                </a:lnTo>
                <a:cubicBezTo>
                  <a:pt x="5523184" y="643126"/>
                  <a:pt x="5833854" y="953797"/>
                  <a:pt x="5834559" y="1336867"/>
                </a:cubicBezTo>
                <a:lnTo>
                  <a:pt x="5834559" y="4703631"/>
                </a:lnTo>
                <a:cubicBezTo>
                  <a:pt x="5834559" y="5085292"/>
                  <a:pt x="5522479" y="5397372"/>
                  <a:pt x="5140818" y="5397372"/>
                </a:cubicBezTo>
                <a:lnTo>
                  <a:pt x="693741" y="5397372"/>
                </a:lnTo>
                <a:cubicBezTo>
                  <a:pt x="312080" y="5397372"/>
                  <a:pt x="0" y="5085292"/>
                  <a:pt x="0" y="4703631"/>
                </a:cubicBezTo>
                <a:lnTo>
                  <a:pt x="0" y="2501529"/>
                </a:lnTo>
                <a:lnTo>
                  <a:pt x="0" y="2079805"/>
                </a:lnTo>
                <a:lnTo>
                  <a:pt x="0" y="1336867"/>
                </a:lnTo>
                <a:cubicBezTo>
                  <a:pt x="0" y="953797"/>
                  <a:pt x="310671" y="643126"/>
                  <a:pt x="693741" y="643126"/>
                </a:cubicBezTo>
                <a:close/>
                <a:moveTo>
                  <a:pt x="3997242" y="0"/>
                </a:moveTo>
                <a:cubicBezTo>
                  <a:pt x="4113920" y="0"/>
                  <a:pt x="4208106" y="94186"/>
                  <a:pt x="4208106" y="210864"/>
                </a:cubicBezTo>
                <a:lnTo>
                  <a:pt x="4208106" y="1506961"/>
                </a:lnTo>
                <a:cubicBezTo>
                  <a:pt x="4208106" y="1623639"/>
                  <a:pt x="4113920" y="1718528"/>
                  <a:pt x="3997242" y="1718528"/>
                </a:cubicBezTo>
                <a:cubicBezTo>
                  <a:pt x="3880564" y="1718528"/>
                  <a:pt x="3786378" y="1624342"/>
                  <a:pt x="3786378" y="1507664"/>
                </a:cubicBezTo>
                <a:lnTo>
                  <a:pt x="3786378" y="210864"/>
                </a:lnTo>
                <a:cubicBezTo>
                  <a:pt x="3786378" y="94186"/>
                  <a:pt x="3880564" y="0"/>
                  <a:pt x="3997242" y="0"/>
                </a:cubicBezTo>
                <a:close/>
                <a:moveTo>
                  <a:pt x="1836609" y="0"/>
                </a:moveTo>
                <a:cubicBezTo>
                  <a:pt x="1953287" y="0"/>
                  <a:pt x="2047469" y="94186"/>
                  <a:pt x="2047469" y="210864"/>
                </a:cubicBezTo>
                <a:lnTo>
                  <a:pt x="2047469" y="1506961"/>
                </a:lnTo>
                <a:cubicBezTo>
                  <a:pt x="2047469" y="1623639"/>
                  <a:pt x="1953287" y="1718528"/>
                  <a:pt x="1836609" y="1718528"/>
                </a:cubicBezTo>
                <a:cubicBezTo>
                  <a:pt x="1719932" y="1718528"/>
                  <a:pt x="1625745" y="1624342"/>
                  <a:pt x="1625745" y="1507664"/>
                </a:cubicBezTo>
                <a:lnTo>
                  <a:pt x="1625745" y="210864"/>
                </a:lnTo>
                <a:cubicBezTo>
                  <a:pt x="1625745" y="94186"/>
                  <a:pt x="1719932" y="0"/>
                  <a:pt x="1836609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15"/>
          <p:cNvSpPr txBox="1"/>
          <p:nvPr/>
        </p:nvSpPr>
        <p:spPr>
          <a:xfrm rot="0" flipH="0" flipV="0">
            <a:off x="5616243" y="4164419"/>
            <a:ext cx="238842" cy="225114"/>
          </a:xfrm>
          <a:custGeom>
            <a:avLst/>
            <a:gdLst>
              <a:gd name="connsiteX0" fmla="*/ 565749 w 763907"/>
              <a:gd name="connsiteY0" fmla="*/ 529546 h 720000"/>
              <a:gd name="connsiteX1" fmla="*/ 585849 w 763907"/>
              <a:gd name="connsiteY1" fmla="*/ 537865 h 720000"/>
              <a:gd name="connsiteX2" fmla="*/ 698960 w 763907"/>
              <a:gd name="connsiteY2" fmla="*/ 650977 h 720000"/>
              <a:gd name="connsiteX3" fmla="*/ 698960 w 763907"/>
              <a:gd name="connsiteY3" fmla="*/ 691178 h 720000"/>
              <a:gd name="connsiteX4" fmla="*/ 678860 w 763907"/>
              <a:gd name="connsiteY4" fmla="*/ 699521 h 720000"/>
              <a:gd name="connsiteX5" fmla="*/ 658760 w 763907"/>
              <a:gd name="connsiteY5" fmla="*/ 691178 h 720000"/>
              <a:gd name="connsiteX6" fmla="*/ 545648 w 763907"/>
              <a:gd name="connsiteY6" fmla="*/ 578066 h 720000"/>
              <a:gd name="connsiteX7" fmla="*/ 545648 w 763907"/>
              <a:gd name="connsiteY7" fmla="*/ 537865 h 720000"/>
              <a:gd name="connsiteX8" fmla="*/ 565749 w 763907"/>
              <a:gd name="connsiteY8" fmla="*/ 529546 h 720000"/>
              <a:gd name="connsiteX9" fmla="*/ 565749 w 763907"/>
              <a:gd name="connsiteY9" fmla="*/ 359807 h 720000"/>
              <a:gd name="connsiteX10" fmla="*/ 735464 w 763907"/>
              <a:gd name="connsiteY10" fmla="*/ 359807 h 720000"/>
              <a:gd name="connsiteX11" fmla="*/ 763907 w 763907"/>
              <a:gd name="connsiteY11" fmla="*/ 388251 h 720000"/>
              <a:gd name="connsiteX12" fmla="*/ 735464 w 763907"/>
              <a:gd name="connsiteY12" fmla="*/ 416695 h 720000"/>
              <a:gd name="connsiteX13" fmla="*/ 565749 w 763907"/>
              <a:gd name="connsiteY13" fmla="*/ 416695 h 720000"/>
              <a:gd name="connsiteX14" fmla="*/ 537305 w 763907"/>
              <a:gd name="connsiteY14" fmla="*/ 388251 h 720000"/>
              <a:gd name="connsiteX15" fmla="*/ 565749 w 763907"/>
              <a:gd name="connsiteY15" fmla="*/ 359807 h 720000"/>
              <a:gd name="connsiteX16" fmla="*/ 678860 w 763907"/>
              <a:gd name="connsiteY16" fmla="*/ 77005 h 720000"/>
              <a:gd name="connsiteX17" fmla="*/ 698960 w 763907"/>
              <a:gd name="connsiteY17" fmla="*/ 85325 h 720000"/>
              <a:gd name="connsiteX18" fmla="*/ 698960 w 763907"/>
              <a:gd name="connsiteY18" fmla="*/ 125525 h 720000"/>
              <a:gd name="connsiteX19" fmla="*/ 585849 w 763907"/>
              <a:gd name="connsiteY19" fmla="*/ 238636 h 720000"/>
              <a:gd name="connsiteX20" fmla="*/ 565749 w 763907"/>
              <a:gd name="connsiteY20" fmla="*/ 246980 h 720000"/>
              <a:gd name="connsiteX21" fmla="*/ 545648 w 763907"/>
              <a:gd name="connsiteY21" fmla="*/ 238636 h 720000"/>
              <a:gd name="connsiteX22" fmla="*/ 545648 w 763907"/>
              <a:gd name="connsiteY22" fmla="*/ 198436 h 720000"/>
              <a:gd name="connsiteX23" fmla="*/ 658760 w 763907"/>
              <a:gd name="connsiteY23" fmla="*/ 85325 h 720000"/>
              <a:gd name="connsiteX24" fmla="*/ 678860 w 763907"/>
              <a:gd name="connsiteY24" fmla="*/ 77005 h 720000"/>
              <a:gd name="connsiteX25" fmla="*/ 362802 w 763907"/>
              <a:gd name="connsiteY25" fmla="*/ 5 h 720000"/>
              <a:gd name="connsiteX26" fmla="*/ 422012 w 763907"/>
              <a:gd name="connsiteY26" fmla="*/ 16490 h 720000"/>
              <a:gd name="connsiteX27" fmla="*/ 481080 w 763907"/>
              <a:gd name="connsiteY27" fmla="*/ 119457 h 720000"/>
              <a:gd name="connsiteX28" fmla="*/ 481080 w 763907"/>
              <a:gd name="connsiteY28" fmla="*/ 600631 h 720000"/>
              <a:gd name="connsiteX29" fmla="*/ 422012 w 763907"/>
              <a:gd name="connsiteY29" fmla="*/ 703598 h 720000"/>
              <a:gd name="connsiteX30" fmla="*/ 361806 w 763907"/>
              <a:gd name="connsiteY30" fmla="*/ 720000 h 720000"/>
              <a:gd name="connsiteX31" fmla="*/ 303306 w 763907"/>
              <a:gd name="connsiteY31" fmla="*/ 704546 h 720000"/>
              <a:gd name="connsiteX32" fmla="*/ 60870 w 763907"/>
              <a:gd name="connsiteY32" fmla="*/ 568300 h 720000"/>
              <a:gd name="connsiteX33" fmla="*/ 0 w 763907"/>
              <a:gd name="connsiteY33" fmla="*/ 464291 h 720000"/>
              <a:gd name="connsiteX34" fmla="*/ 0 w 763907"/>
              <a:gd name="connsiteY34" fmla="*/ 255702 h 720000"/>
              <a:gd name="connsiteX35" fmla="*/ 60870 w 763907"/>
              <a:gd name="connsiteY35" fmla="*/ 151693 h 720000"/>
              <a:gd name="connsiteX36" fmla="*/ 303306 w 763907"/>
              <a:gd name="connsiteY36" fmla="*/ 15447 h 720000"/>
              <a:gd name="connsiteX37" fmla="*/ 362802 w 763907"/>
              <a:gd name="connsiteY37" fmla="*/ 5 h 720000"/>
            </a:gdLst>
            <a:rect l="l" t="t" r="r" b="b"/>
            <a:pathLst>
              <a:path w="763907" h="720000">
                <a:moveTo>
                  <a:pt x="565749" y="529546"/>
                </a:moveTo>
                <a:cubicBezTo>
                  <a:pt x="573025" y="529546"/>
                  <a:pt x="580302" y="532319"/>
                  <a:pt x="585849" y="537865"/>
                </a:cubicBezTo>
                <a:lnTo>
                  <a:pt x="698960" y="650977"/>
                </a:lnTo>
                <a:cubicBezTo>
                  <a:pt x="710054" y="662070"/>
                  <a:pt x="710054" y="680084"/>
                  <a:pt x="698960" y="691178"/>
                </a:cubicBezTo>
                <a:cubicBezTo>
                  <a:pt x="693461" y="696677"/>
                  <a:pt x="686161" y="699521"/>
                  <a:pt x="678860" y="699521"/>
                </a:cubicBezTo>
                <a:cubicBezTo>
                  <a:pt x="671560" y="699521"/>
                  <a:pt x="664259" y="696771"/>
                  <a:pt x="658760" y="691178"/>
                </a:cubicBezTo>
                <a:lnTo>
                  <a:pt x="545648" y="578066"/>
                </a:lnTo>
                <a:cubicBezTo>
                  <a:pt x="534555" y="566973"/>
                  <a:pt x="534555" y="548959"/>
                  <a:pt x="545648" y="537865"/>
                </a:cubicBezTo>
                <a:cubicBezTo>
                  <a:pt x="551195" y="532319"/>
                  <a:pt x="558471" y="529546"/>
                  <a:pt x="565749" y="529546"/>
                </a:cubicBezTo>
                <a:close/>
                <a:moveTo>
                  <a:pt x="565749" y="359807"/>
                </a:moveTo>
                <a:lnTo>
                  <a:pt x="735464" y="359807"/>
                </a:lnTo>
                <a:cubicBezTo>
                  <a:pt x="751202" y="359807"/>
                  <a:pt x="763907" y="372512"/>
                  <a:pt x="763907" y="388251"/>
                </a:cubicBezTo>
                <a:cubicBezTo>
                  <a:pt x="763907" y="403990"/>
                  <a:pt x="751107" y="416695"/>
                  <a:pt x="735464" y="416695"/>
                </a:cubicBezTo>
                <a:lnTo>
                  <a:pt x="565749" y="416695"/>
                </a:lnTo>
                <a:cubicBezTo>
                  <a:pt x="550010" y="416695"/>
                  <a:pt x="537305" y="403990"/>
                  <a:pt x="537305" y="388251"/>
                </a:cubicBezTo>
                <a:cubicBezTo>
                  <a:pt x="537305" y="372512"/>
                  <a:pt x="550010" y="359807"/>
                  <a:pt x="565749" y="359807"/>
                </a:cubicBezTo>
                <a:close/>
                <a:moveTo>
                  <a:pt x="678860" y="77005"/>
                </a:moveTo>
                <a:cubicBezTo>
                  <a:pt x="686137" y="77005"/>
                  <a:pt x="693414" y="79778"/>
                  <a:pt x="698960" y="85325"/>
                </a:cubicBezTo>
                <a:cubicBezTo>
                  <a:pt x="710054" y="96418"/>
                  <a:pt x="710054" y="114432"/>
                  <a:pt x="698960" y="125525"/>
                </a:cubicBezTo>
                <a:lnTo>
                  <a:pt x="585849" y="238636"/>
                </a:lnTo>
                <a:cubicBezTo>
                  <a:pt x="580350" y="244231"/>
                  <a:pt x="573049" y="246980"/>
                  <a:pt x="565749" y="246980"/>
                </a:cubicBezTo>
                <a:cubicBezTo>
                  <a:pt x="558448" y="246980"/>
                  <a:pt x="551147" y="244231"/>
                  <a:pt x="545648" y="238636"/>
                </a:cubicBezTo>
                <a:cubicBezTo>
                  <a:pt x="534555" y="227543"/>
                  <a:pt x="534555" y="209529"/>
                  <a:pt x="545648" y="198436"/>
                </a:cubicBezTo>
                <a:lnTo>
                  <a:pt x="658760" y="85325"/>
                </a:lnTo>
                <a:cubicBezTo>
                  <a:pt x="664306" y="79778"/>
                  <a:pt x="671583" y="77005"/>
                  <a:pt x="678860" y="77005"/>
                </a:cubicBezTo>
                <a:close/>
                <a:moveTo>
                  <a:pt x="362802" y="5"/>
                </a:moveTo>
                <a:cubicBezTo>
                  <a:pt x="383186" y="183"/>
                  <a:pt x="403524" y="5682"/>
                  <a:pt x="422012" y="16490"/>
                </a:cubicBezTo>
                <a:cubicBezTo>
                  <a:pt x="458989" y="38108"/>
                  <a:pt x="481080" y="76601"/>
                  <a:pt x="481080" y="119457"/>
                </a:cubicBezTo>
                <a:lnTo>
                  <a:pt x="481080" y="600631"/>
                </a:lnTo>
                <a:cubicBezTo>
                  <a:pt x="481080" y="643486"/>
                  <a:pt x="458989" y="681980"/>
                  <a:pt x="422012" y="703598"/>
                </a:cubicBezTo>
                <a:cubicBezTo>
                  <a:pt x="403240" y="714501"/>
                  <a:pt x="382475" y="720000"/>
                  <a:pt x="361806" y="720000"/>
                </a:cubicBezTo>
                <a:cubicBezTo>
                  <a:pt x="341706" y="720000"/>
                  <a:pt x="321700" y="714881"/>
                  <a:pt x="303306" y="704546"/>
                </a:cubicBezTo>
                <a:lnTo>
                  <a:pt x="60870" y="568300"/>
                </a:lnTo>
                <a:cubicBezTo>
                  <a:pt x="23324" y="547157"/>
                  <a:pt x="0" y="507336"/>
                  <a:pt x="0" y="464291"/>
                </a:cubicBezTo>
                <a:lnTo>
                  <a:pt x="0" y="255702"/>
                </a:lnTo>
                <a:cubicBezTo>
                  <a:pt x="0" y="212657"/>
                  <a:pt x="23324" y="172742"/>
                  <a:pt x="60870" y="151693"/>
                </a:cubicBezTo>
                <a:lnTo>
                  <a:pt x="303306" y="15447"/>
                </a:lnTo>
                <a:cubicBezTo>
                  <a:pt x="321984" y="4970"/>
                  <a:pt x="342417" y="-173"/>
                  <a:pt x="362802" y="5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19"/>
          <p:cNvSpPr txBox="1"/>
          <p:nvPr/>
        </p:nvSpPr>
        <p:spPr>
          <a:xfrm rot="0" flipH="0" flipV="0">
            <a:off x="10890052" y="1586526"/>
            <a:ext cx="233518" cy="233518"/>
          </a:xfrm>
          <a:custGeom>
            <a:avLst/>
            <a:gdLst>
              <a:gd name="connsiteX0" fmla="*/ 438553 w 720000"/>
              <a:gd name="connsiteY0" fmla="*/ 189601 h 720000"/>
              <a:gd name="connsiteX1" fmla="*/ 503636 w 720000"/>
              <a:gd name="connsiteY1" fmla="*/ 216365 h 720000"/>
              <a:gd name="connsiteX2" fmla="*/ 503636 w 720000"/>
              <a:gd name="connsiteY2" fmla="*/ 346445 h 720000"/>
              <a:gd name="connsiteX3" fmla="*/ 362260 w 720000"/>
              <a:gd name="connsiteY3" fmla="*/ 487907 h 720000"/>
              <a:gd name="connsiteX4" fmla="*/ 191861 w 720000"/>
              <a:gd name="connsiteY4" fmla="*/ 528226 h 720000"/>
              <a:gd name="connsiteX5" fmla="*/ 232180 w 720000"/>
              <a:gd name="connsiteY5" fmla="*/ 357827 h 720000"/>
              <a:gd name="connsiteX6" fmla="*/ 373556 w 720000"/>
              <a:gd name="connsiteY6" fmla="*/ 216452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339581 w 720000"/>
              <a:gd name="connsiteY9" fmla="*/ 182476 h 720000"/>
              <a:gd name="connsiteX10" fmla="*/ 198205 w 720000"/>
              <a:gd name="connsiteY10" fmla="*/ 323852 h 720000"/>
              <a:gd name="connsiteX11" fmla="*/ 141637 w 720000"/>
              <a:gd name="connsiteY11" fmla="*/ 578364 h 720000"/>
              <a:gd name="connsiteX12" fmla="*/ 396149 w 720000"/>
              <a:gd name="connsiteY12" fmla="*/ 521796 h 720000"/>
              <a:gd name="connsiteX13" fmla="*/ 537524 w 720000"/>
              <a:gd name="connsiteY13" fmla="*/ 380420 h 720000"/>
              <a:gd name="connsiteX14" fmla="*/ 537524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0 h 720000"/>
              <a:gd name="connsiteX17" fmla="*/ 600000 w 720000"/>
              <a:gd name="connsiteY17" fmla="*/ 0 h 720000"/>
              <a:gd name="connsiteX18" fmla="*/ 720000 w 720000"/>
              <a:gd name="connsiteY18" fmla="*/ 120000 h 720000"/>
              <a:gd name="connsiteX19" fmla="*/ 720000 w 720000"/>
              <a:gd name="connsiteY19" fmla="*/ 600000 h 720000"/>
              <a:gd name="connsiteX20" fmla="*/ 600000 w 720000"/>
              <a:gd name="connsiteY20" fmla="*/ 720000 h 720000"/>
              <a:gd name="connsiteX21" fmla="*/ 120000 w 720000"/>
              <a:gd name="connsiteY21" fmla="*/ 720000 h 720000"/>
              <a:gd name="connsiteX22" fmla="*/ 0 w 720000"/>
              <a:gd name="connsiteY22" fmla="*/ 600000 h 720000"/>
              <a:gd name="connsiteX23" fmla="*/ 0 w 720000"/>
              <a:gd name="connsiteY23" fmla="*/ 120000 h 720000"/>
              <a:gd name="connsiteX24" fmla="*/ 120000 w 720000"/>
              <a:gd name="connsiteY24" fmla="*/ 0 h 720000"/>
            </a:gdLst>
            <a:rect l="l" t="t" r="r" b="b"/>
            <a:pathLst>
              <a:path w="720000" h="720000">
                <a:moveTo>
                  <a:pt x="438553" y="189601"/>
                </a:moveTo>
                <a:cubicBezTo>
                  <a:pt x="463230" y="189601"/>
                  <a:pt x="486344" y="199073"/>
                  <a:pt x="503636" y="216365"/>
                </a:cubicBezTo>
                <a:cubicBezTo>
                  <a:pt x="539523" y="252252"/>
                  <a:pt x="539523" y="310557"/>
                  <a:pt x="503636" y="346445"/>
                </a:cubicBezTo>
                <a:lnTo>
                  <a:pt x="362260" y="487907"/>
                </a:lnTo>
                <a:cubicBezTo>
                  <a:pt x="342622" y="507545"/>
                  <a:pt x="266503" y="522665"/>
                  <a:pt x="191861" y="528226"/>
                </a:cubicBezTo>
                <a:cubicBezTo>
                  <a:pt x="197336" y="453584"/>
                  <a:pt x="212456" y="377465"/>
                  <a:pt x="232180" y="357827"/>
                </a:cubicBezTo>
                <a:lnTo>
                  <a:pt x="373556" y="216452"/>
                </a:lnTo>
                <a:cubicBezTo>
                  <a:pt x="390761" y="199073"/>
                  <a:pt x="413875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02666" y="141636"/>
                  <a:pt x="366778" y="155278"/>
                  <a:pt x="339581" y="182476"/>
                </a:cubicBezTo>
                <a:lnTo>
                  <a:pt x="198205" y="323852"/>
                </a:lnTo>
                <a:cubicBezTo>
                  <a:pt x="143723" y="378335"/>
                  <a:pt x="141637" y="578364"/>
                  <a:pt x="141637" y="578364"/>
                </a:cubicBezTo>
                <a:cubicBezTo>
                  <a:pt x="141637" y="578364"/>
                  <a:pt x="341753" y="576278"/>
                  <a:pt x="396149" y="521796"/>
                </a:cubicBezTo>
                <a:lnTo>
                  <a:pt x="537524" y="380420"/>
                </a:lnTo>
                <a:cubicBezTo>
                  <a:pt x="592007" y="325938"/>
                  <a:pt x="592007" y="236872"/>
                  <a:pt x="537524" y="182476"/>
                </a:cubicBezTo>
                <a:cubicBezTo>
                  <a:pt x="510327" y="155191"/>
                  <a:pt x="474440" y="141636"/>
                  <a:pt x="438553" y="141636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文本框 35"/>
          <p:cNvSpPr txBox="1"/>
          <p:nvPr/>
        </p:nvSpPr>
        <p:spPr>
          <a:xfrm rot="0" flipH="0" flipV="1">
            <a:off x="6236195" y="1495845"/>
            <a:ext cx="4992717" cy="2327324"/>
          </a:xfrm>
          <a:custGeom>
            <a:avLst/>
            <a:gdLst>
              <a:gd name="csX0" fmla="*/ 92512 w 4992717"/>
              <a:gd name="csY0" fmla="*/ 2327324 h 2327324"/>
              <a:gd name="csX1" fmla="*/ 1468924 w 4992717"/>
              <a:gd name="csY1" fmla="*/ 2327324 h 2327324"/>
              <a:gd name="csX2" fmla="*/ 2610076 w 4992717"/>
              <a:gd name="csY2" fmla="*/ 2327324 h 2327324"/>
              <a:gd name="csX3" fmla="*/ 2693551 w 4992717"/>
              <a:gd name="csY3" fmla="*/ 2327324 h 2327324"/>
              <a:gd name="csX4" fmla="*/ 3050104 w 4992717"/>
              <a:gd name="csY4" fmla="*/ 2327324 h 2327324"/>
              <a:gd name="csX5" fmla="*/ 3986488 w 4992717"/>
              <a:gd name="csY5" fmla="*/ 2327324 h 2327324"/>
              <a:gd name="csX6" fmla="*/ 4069963 w 4992717"/>
              <a:gd name="csY6" fmla="*/ 2327324 h 2327324"/>
              <a:gd name="csX7" fmla="*/ 4426516 w 4992717"/>
              <a:gd name="csY7" fmla="*/ 2327324 h 2327324"/>
              <a:gd name="csX8" fmla="*/ 4440566 w 4992717"/>
              <a:gd name="csY8" fmla="*/ 2324264 h 2327324"/>
              <a:gd name="csX9" fmla="*/ 4500400 w 4992717"/>
              <a:gd name="csY9" fmla="*/ 2226889 h 2327324"/>
              <a:gd name="csX10" fmla="*/ 4500400 w 4992717"/>
              <a:gd name="csY10" fmla="*/ 2221657 h 2327324"/>
              <a:gd name="csX11" fmla="*/ 4500398 w 4992717"/>
              <a:gd name="csY11" fmla="*/ 2221644 h 2327324"/>
              <a:gd name="csX12" fmla="*/ 4500398 w 4992717"/>
              <a:gd name="csY12" fmla="*/ 1917055 h 2327324"/>
              <a:gd name="csX13" fmla="*/ 4514410 w 4992717"/>
              <a:gd name="csY13" fmla="*/ 1871183 h 2327324"/>
              <a:gd name="csX14" fmla="*/ 4550512 w 4992717"/>
              <a:gd name="csY14" fmla="*/ 1841453 h 2327324"/>
              <a:gd name="csX15" fmla="*/ 4563309 w 4992717"/>
              <a:gd name="csY15" fmla="*/ 1838870 h 2327324"/>
              <a:gd name="csX16" fmla="*/ 4581431 w 4992717"/>
              <a:gd name="csY16" fmla="*/ 1838870 h 2327324"/>
              <a:gd name="csX17" fmla="*/ 4582454 w 4992717"/>
              <a:gd name="csY17" fmla="*/ 1839077 h 2327324"/>
              <a:gd name="csX18" fmla="*/ 4903312 w 4992717"/>
              <a:gd name="csY18" fmla="*/ 1839077 h 2327324"/>
              <a:gd name="csX19" fmla="*/ 4913402 w 4992717"/>
              <a:gd name="csY19" fmla="*/ 1841113 h 2327324"/>
              <a:gd name="csX20" fmla="*/ 4937489 w 4992717"/>
              <a:gd name="csY20" fmla="*/ 1836251 h 2327324"/>
              <a:gd name="csX21" fmla="*/ 4985612 w 4992717"/>
              <a:gd name="csY21" fmla="*/ 1788127 h 2327324"/>
              <a:gd name="csX22" fmla="*/ 4992717 w 4992717"/>
              <a:gd name="csY22" fmla="*/ 1752934 h 2327324"/>
              <a:gd name="csX23" fmla="*/ 4992717 w 4992717"/>
              <a:gd name="csY23" fmla="*/ 1391222 h 2327324"/>
              <a:gd name="csX24" fmla="*/ 4992715 w 4992717"/>
              <a:gd name="csY24" fmla="*/ 1391212 h 2327324"/>
              <a:gd name="csX25" fmla="*/ 4992715 w 4992717"/>
              <a:gd name="csY25" fmla="*/ 92512 h 2327324"/>
              <a:gd name="csX26" fmla="*/ 4900204 w 4992717"/>
              <a:gd name="csY26" fmla="*/ 0 h 2327324"/>
              <a:gd name="csX27" fmla="*/ 3523792 w 4992717"/>
              <a:gd name="csY27" fmla="*/ 0 h 2327324"/>
              <a:gd name="csX28" fmla="*/ 1468924 w 4992717"/>
              <a:gd name="csY28" fmla="*/ 0 h 2327324"/>
              <a:gd name="csX29" fmla="*/ 92512 w 4992717"/>
              <a:gd name="csY29" fmla="*/ 0 h 2327324"/>
              <a:gd name="csX30" fmla="*/ 0 w 4992717"/>
              <a:gd name="csY30" fmla="*/ 92512 h 2327324"/>
              <a:gd name="csX31" fmla="*/ 0 w 4992717"/>
              <a:gd name="csY31" fmla="*/ 2234813 h 2327324"/>
              <a:gd name="csX32" fmla="*/ 92512 w 4992717"/>
              <a:gd name="csY32" fmla="*/ 2327324 h 2327324"/>
            </a:gdLst>
            <a:rect l="l" t="t" r="r" b="b"/>
            <a:pathLst>
              <a:path w="4992717" h="2327324">
                <a:moveTo>
                  <a:pt x="92512" y="2327324"/>
                </a:moveTo>
                <a:lnTo>
                  <a:pt x="1468924" y="2327324"/>
                </a:lnTo>
                <a:lnTo>
                  <a:pt x="2610076" y="2327324"/>
                </a:lnTo>
                <a:lnTo>
                  <a:pt x="2693551" y="2327324"/>
                </a:lnTo>
                <a:lnTo>
                  <a:pt x="3050104" y="2327324"/>
                </a:lnTo>
                <a:lnTo>
                  <a:pt x="3986488" y="2327324"/>
                </a:lnTo>
                <a:lnTo>
                  <a:pt x="4069963" y="2327324"/>
                </a:lnTo>
                <a:lnTo>
                  <a:pt x="4426516" y="2327324"/>
                </a:lnTo>
                <a:lnTo>
                  <a:pt x="4440566" y="2324264"/>
                </a:lnTo>
                <a:cubicBezTo>
                  <a:pt x="4475728" y="2308221"/>
                  <a:pt x="4500400" y="2270662"/>
                  <a:pt x="4500400" y="2226889"/>
                </a:cubicBezTo>
                <a:lnTo>
                  <a:pt x="4500400" y="2221657"/>
                </a:lnTo>
                <a:lnTo>
                  <a:pt x="4500398" y="2221644"/>
                </a:lnTo>
                <a:lnTo>
                  <a:pt x="4500398" y="1917055"/>
                </a:lnTo>
                <a:lnTo>
                  <a:pt x="4514410" y="1871183"/>
                </a:lnTo>
                <a:cubicBezTo>
                  <a:pt x="4523258" y="1858087"/>
                  <a:pt x="4535787" y="1847682"/>
                  <a:pt x="4550512" y="1841453"/>
                </a:cubicBezTo>
                <a:lnTo>
                  <a:pt x="4563309" y="1838870"/>
                </a:lnTo>
                <a:lnTo>
                  <a:pt x="4581431" y="1838870"/>
                </a:lnTo>
                <a:lnTo>
                  <a:pt x="4582454" y="1839077"/>
                </a:lnTo>
                <a:lnTo>
                  <a:pt x="4903312" y="1839077"/>
                </a:lnTo>
                <a:lnTo>
                  <a:pt x="4913402" y="1841113"/>
                </a:lnTo>
                <a:lnTo>
                  <a:pt x="4937489" y="1836251"/>
                </a:lnTo>
                <a:cubicBezTo>
                  <a:pt x="4959126" y="1827099"/>
                  <a:pt x="4976461" y="1809764"/>
                  <a:pt x="4985612" y="1788127"/>
                </a:cubicBezTo>
                <a:lnTo>
                  <a:pt x="4992717" y="1752934"/>
                </a:lnTo>
                <a:lnTo>
                  <a:pt x="4992717" y="1391222"/>
                </a:lnTo>
                <a:lnTo>
                  <a:pt x="4992715" y="1391212"/>
                </a:lnTo>
                <a:lnTo>
                  <a:pt x="4992715" y="92512"/>
                </a:lnTo>
                <a:cubicBezTo>
                  <a:pt x="4992715" y="41419"/>
                  <a:pt x="4951296" y="0"/>
                  <a:pt x="4900204" y="0"/>
                </a:cubicBezTo>
                <a:lnTo>
                  <a:pt x="3523792" y="0"/>
                </a:lnTo>
                <a:lnTo>
                  <a:pt x="1468924" y="0"/>
                </a:lnTo>
                <a:lnTo>
                  <a:pt x="92512" y="0"/>
                </a:lnTo>
                <a:cubicBezTo>
                  <a:pt x="41419" y="0"/>
                  <a:pt x="0" y="41419"/>
                  <a:pt x="0" y="92512"/>
                </a:cubicBezTo>
                <a:lnTo>
                  <a:pt x="0" y="2234813"/>
                </a:lnTo>
                <a:cubicBezTo>
                  <a:pt x="0" y="2285905"/>
                  <a:pt x="41419" y="2327324"/>
                  <a:pt x="92512" y="2327324"/>
                </a:cubicBezTo>
                <a:close/>
              </a:path>
            </a:pathLst>
          </a:custGeom>
          <a:solidFill>
            <a:schemeClr val="bg1"/>
          </a:solidFill>
          <a:ln w="12700" cap="sq">
            <a:gradFill>
              <a:gsLst>
                <a:gs pos="0">
                  <a:schemeClr val="accent1">
                    <a:lumMod val="45000"/>
                    <a:lumOff val="55000"/>
                  </a:schemeClr>
                </a:gs>
                <a:gs pos="39000">
                  <a:schemeClr val="accent1">
                    <a:lumMod val="5000"/>
                    <a:lumOff val="95000"/>
                  </a:schemeClr>
                </a:gs>
                <a:gs pos="71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0"/>
            </a:gradFill>
            <a:miter/>
          </a:ln>
          <a:effectLst>
            <a:outerShdw dist="0" blurRad="342900" dir="0" sx="102000" sy="102000" kx="0" ky="0" algn="ctr" rotWithShape="0">
              <a:schemeClr val="accent1">
                <a:alpha val="13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文本框 48"/>
          <p:cNvSpPr txBox="1"/>
          <p:nvPr/>
        </p:nvSpPr>
        <p:spPr>
          <a:xfrm rot="0" flipH="0" flipV="0">
            <a:off x="6468704" y="1590727"/>
            <a:ext cx="4052236" cy="598988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集成多源数据管道以支持实时反馈</a:t>
            </a:r>
            <a:endParaRPr kumimoji="1" lang="zh-CN" altLang="en-US"/>
          </a:p>
        </p:txBody>
      </p:sp>
      <p:sp>
        <p:nvSpPr>
          <p:cNvPr id="19" name="文本框 49"/>
          <p:cNvSpPr txBox="1"/>
          <p:nvPr/>
        </p:nvSpPr>
        <p:spPr>
          <a:xfrm rot="0" flipH="0" flipV="0">
            <a:off x="6468704" y="2225188"/>
            <a:ext cx="4538107" cy="135869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通过打通CRM、广告平台、内容管理系统等数据源，构建统一的数据湖，确保AI模型能基于最新用户行为动态优化指标输出。</a:t>
            </a:r>
            <a:endParaRPr kumimoji="1" lang="zh-CN" altLang="en-US"/>
          </a:p>
        </p:txBody>
      </p:sp>
      <p:sp>
        <p:nvSpPr>
          <p:cNvPr id="20" name="文本框 40"/>
          <p:cNvSpPr txBox="1"/>
          <p:nvPr/>
        </p:nvSpPr>
        <p:spPr>
          <a:xfrm rot="0" flipH="0" flipV="1">
            <a:off x="6236195" y="4069536"/>
            <a:ext cx="4992717" cy="2327324"/>
          </a:xfrm>
          <a:custGeom>
            <a:avLst/>
            <a:gdLst>
              <a:gd name="csX0" fmla="*/ 92512 w 4992717"/>
              <a:gd name="csY0" fmla="*/ 2327324 h 2327324"/>
              <a:gd name="csX1" fmla="*/ 1468924 w 4992717"/>
              <a:gd name="csY1" fmla="*/ 2327324 h 2327324"/>
              <a:gd name="csX2" fmla="*/ 2610076 w 4992717"/>
              <a:gd name="csY2" fmla="*/ 2327324 h 2327324"/>
              <a:gd name="csX3" fmla="*/ 2693551 w 4992717"/>
              <a:gd name="csY3" fmla="*/ 2327324 h 2327324"/>
              <a:gd name="csX4" fmla="*/ 3050104 w 4992717"/>
              <a:gd name="csY4" fmla="*/ 2327324 h 2327324"/>
              <a:gd name="csX5" fmla="*/ 3986488 w 4992717"/>
              <a:gd name="csY5" fmla="*/ 2327324 h 2327324"/>
              <a:gd name="csX6" fmla="*/ 4069963 w 4992717"/>
              <a:gd name="csY6" fmla="*/ 2327324 h 2327324"/>
              <a:gd name="csX7" fmla="*/ 4426516 w 4992717"/>
              <a:gd name="csY7" fmla="*/ 2327324 h 2327324"/>
              <a:gd name="csX8" fmla="*/ 4440566 w 4992717"/>
              <a:gd name="csY8" fmla="*/ 2324264 h 2327324"/>
              <a:gd name="csX9" fmla="*/ 4500400 w 4992717"/>
              <a:gd name="csY9" fmla="*/ 2226889 h 2327324"/>
              <a:gd name="csX10" fmla="*/ 4500400 w 4992717"/>
              <a:gd name="csY10" fmla="*/ 2221657 h 2327324"/>
              <a:gd name="csX11" fmla="*/ 4500398 w 4992717"/>
              <a:gd name="csY11" fmla="*/ 2221644 h 2327324"/>
              <a:gd name="csX12" fmla="*/ 4500398 w 4992717"/>
              <a:gd name="csY12" fmla="*/ 1917055 h 2327324"/>
              <a:gd name="csX13" fmla="*/ 4514410 w 4992717"/>
              <a:gd name="csY13" fmla="*/ 1871183 h 2327324"/>
              <a:gd name="csX14" fmla="*/ 4550512 w 4992717"/>
              <a:gd name="csY14" fmla="*/ 1841454 h 2327324"/>
              <a:gd name="csX15" fmla="*/ 4563309 w 4992717"/>
              <a:gd name="csY15" fmla="*/ 1838870 h 2327324"/>
              <a:gd name="csX16" fmla="*/ 4581431 w 4992717"/>
              <a:gd name="csY16" fmla="*/ 1838870 h 2327324"/>
              <a:gd name="csX17" fmla="*/ 4582454 w 4992717"/>
              <a:gd name="csY17" fmla="*/ 1839077 h 2327324"/>
              <a:gd name="csX18" fmla="*/ 4903312 w 4992717"/>
              <a:gd name="csY18" fmla="*/ 1839077 h 2327324"/>
              <a:gd name="csX19" fmla="*/ 4913402 w 4992717"/>
              <a:gd name="csY19" fmla="*/ 1841113 h 2327324"/>
              <a:gd name="csX20" fmla="*/ 4937489 w 4992717"/>
              <a:gd name="csY20" fmla="*/ 1836251 h 2327324"/>
              <a:gd name="csX21" fmla="*/ 4985612 w 4992717"/>
              <a:gd name="csY21" fmla="*/ 1788128 h 2327324"/>
              <a:gd name="csX22" fmla="*/ 4992717 w 4992717"/>
              <a:gd name="csY22" fmla="*/ 1752934 h 2327324"/>
              <a:gd name="csX23" fmla="*/ 4992717 w 4992717"/>
              <a:gd name="csY23" fmla="*/ 1391222 h 2327324"/>
              <a:gd name="csX24" fmla="*/ 4992715 w 4992717"/>
              <a:gd name="csY24" fmla="*/ 1391212 h 2327324"/>
              <a:gd name="csX25" fmla="*/ 4992715 w 4992717"/>
              <a:gd name="csY25" fmla="*/ 92512 h 2327324"/>
              <a:gd name="csX26" fmla="*/ 4900204 w 4992717"/>
              <a:gd name="csY26" fmla="*/ 0 h 2327324"/>
              <a:gd name="csX27" fmla="*/ 3523792 w 4992717"/>
              <a:gd name="csY27" fmla="*/ 0 h 2327324"/>
              <a:gd name="csX28" fmla="*/ 1468924 w 4992717"/>
              <a:gd name="csY28" fmla="*/ 0 h 2327324"/>
              <a:gd name="csX29" fmla="*/ 92512 w 4992717"/>
              <a:gd name="csY29" fmla="*/ 0 h 2327324"/>
              <a:gd name="csX30" fmla="*/ 0 w 4992717"/>
              <a:gd name="csY30" fmla="*/ 92512 h 2327324"/>
              <a:gd name="csX31" fmla="*/ 0 w 4992717"/>
              <a:gd name="csY31" fmla="*/ 2234813 h 2327324"/>
              <a:gd name="csX32" fmla="*/ 92512 w 4992717"/>
              <a:gd name="csY32" fmla="*/ 2327324 h 2327324"/>
            </a:gdLst>
            <a:rect l="l" t="t" r="r" b="b"/>
            <a:pathLst>
              <a:path w="4992717" h="2327324">
                <a:moveTo>
                  <a:pt x="92512" y="2327324"/>
                </a:moveTo>
                <a:lnTo>
                  <a:pt x="1468924" y="2327324"/>
                </a:lnTo>
                <a:lnTo>
                  <a:pt x="2610076" y="2327324"/>
                </a:lnTo>
                <a:lnTo>
                  <a:pt x="2693551" y="2327324"/>
                </a:lnTo>
                <a:lnTo>
                  <a:pt x="3050104" y="2327324"/>
                </a:lnTo>
                <a:lnTo>
                  <a:pt x="3986488" y="2327324"/>
                </a:lnTo>
                <a:lnTo>
                  <a:pt x="4069963" y="2327324"/>
                </a:lnTo>
                <a:lnTo>
                  <a:pt x="4426516" y="2327324"/>
                </a:lnTo>
                <a:lnTo>
                  <a:pt x="4440566" y="2324264"/>
                </a:lnTo>
                <a:cubicBezTo>
                  <a:pt x="4475728" y="2308221"/>
                  <a:pt x="4500400" y="2270662"/>
                  <a:pt x="4500400" y="2226889"/>
                </a:cubicBezTo>
                <a:lnTo>
                  <a:pt x="4500400" y="2221657"/>
                </a:lnTo>
                <a:lnTo>
                  <a:pt x="4500398" y="2221644"/>
                </a:lnTo>
                <a:lnTo>
                  <a:pt x="4500398" y="1917055"/>
                </a:lnTo>
                <a:lnTo>
                  <a:pt x="4514410" y="1871183"/>
                </a:lnTo>
                <a:cubicBezTo>
                  <a:pt x="4523258" y="1858087"/>
                  <a:pt x="4535787" y="1847682"/>
                  <a:pt x="4550512" y="1841454"/>
                </a:cubicBezTo>
                <a:lnTo>
                  <a:pt x="4563309" y="1838870"/>
                </a:lnTo>
                <a:lnTo>
                  <a:pt x="4581431" y="1838870"/>
                </a:lnTo>
                <a:lnTo>
                  <a:pt x="4582454" y="1839077"/>
                </a:lnTo>
                <a:lnTo>
                  <a:pt x="4903312" y="1839077"/>
                </a:lnTo>
                <a:lnTo>
                  <a:pt x="4913402" y="1841113"/>
                </a:lnTo>
                <a:lnTo>
                  <a:pt x="4937489" y="1836251"/>
                </a:lnTo>
                <a:cubicBezTo>
                  <a:pt x="4959126" y="1827100"/>
                  <a:pt x="4976461" y="1809764"/>
                  <a:pt x="4985612" y="1788128"/>
                </a:cubicBezTo>
                <a:lnTo>
                  <a:pt x="4992717" y="1752934"/>
                </a:lnTo>
                <a:lnTo>
                  <a:pt x="4992717" y="1391222"/>
                </a:lnTo>
                <a:lnTo>
                  <a:pt x="4992715" y="1391212"/>
                </a:lnTo>
                <a:lnTo>
                  <a:pt x="4992715" y="92512"/>
                </a:lnTo>
                <a:cubicBezTo>
                  <a:pt x="4992715" y="41419"/>
                  <a:pt x="4951296" y="0"/>
                  <a:pt x="4900204" y="0"/>
                </a:cubicBezTo>
                <a:lnTo>
                  <a:pt x="3523792" y="0"/>
                </a:lnTo>
                <a:lnTo>
                  <a:pt x="1468924" y="0"/>
                </a:lnTo>
                <a:lnTo>
                  <a:pt x="92512" y="0"/>
                </a:lnTo>
                <a:cubicBezTo>
                  <a:pt x="41419" y="0"/>
                  <a:pt x="0" y="41419"/>
                  <a:pt x="0" y="92512"/>
                </a:cubicBezTo>
                <a:lnTo>
                  <a:pt x="0" y="2234813"/>
                </a:lnTo>
                <a:cubicBezTo>
                  <a:pt x="0" y="2285905"/>
                  <a:pt x="41419" y="2327324"/>
                  <a:pt x="92512" y="2327324"/>
                </a:cubicBezTo>
                <a:close/>
              </a:path>
            </a:pathLst>
          </a:custGeom>
          <a:solidFill>
            <a:schemeClr val="bg1"/>
          </a:solidFill>
          <a:ln w="12700" cap="sq">
            <a:gradFill>
              <a:gsLst>
                <a:gs pos="0">
                  <a:schemeClr val="accent1">
                    <a:lumMod val="45000"/>
                    <a:lumOff val="55000"/>
                  </a:schemeClr>
                </a:gs>
                <a:gs pos="39000">
                  <a:schemeClr val="accent1">
                    <a:lumMod val="5000"/>
                    <a:lumOff val="95000"/>
                  </a:schemeClr>
                </a:gs>
                <a:gs pos="71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0"/>
            </a:gradFill>
            <a:miter/>
          </a:ln>
          <a:effectLst>
            <a:outerShdw dist="0" blurRad="342900" dir="0" sx="102000" sy="102000" kx="0" ky="0" algn="ctr" rotWithShape="0">
              <a:schemeClr val="accent1">
                <a:alpha val="13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文本框 53"/>
          <p:cNvSpPr txBox="1"/>
          <p:nvPr/>
        </p:nvSpPr>
        <p:spPr>
          <a:xfrm rot="0" flipH="0" flipV="0">
            <a:off x="6468704" y="4164419"/>
            <a:ext cx="4052236" cy="598988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建立指标版本控制与回溯机制</a:t>
            </a:r>
            <a:endParaRPr kumimoji="1" lang="zh-CN" altLang="en-US"/>
          </a:p>
        </p:txBody>
      </p:sp>
      <p:sp>
        <p:nvSpPr>
          <p:cNvPr id="22" name="文本框 54"/>
          <p:cNvSpPr txBox="1"/>
          <p:nvPr/>
        </p:nvSpPr>
        <p:spPr>
          <a:xfrm rot="0" flipH="0" flipV="0">
            <a:off x="6468704" y="4798880"/>
            <a:ext cx="4538107" cy="135869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对AI生成的指标体系实施版本管理，记录每次调整的上下文和效果变化，便于复盘和合规审计。</a:t>
            </a:r>
            <a:endParaRPr kumimoji="1" lang="zh-CN" altLang="en-US"/>
          </a:p>
        </p:txBody>
      </p:sp>
      <p:sp>
        <p:nvSpPr>
          <p:cNvPr id="23" name="标题占位符 1"/>
          <p:cNvSpPr txBox="1"/>
          <p:nvPr/>
        </p:nvSpPr>
        <p:spPr>
          <a:xfrm rot="0" flipH="0" flipV="0">
            <a:off x="324876" y="245711"/>
            <a:ext cx="9000000" cy="45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构建AI驱动的指标追踪体系</a:t>
            </a:r>
            <a:endParaRPr kumimoji="1" lang="zh-CN" altLang="en-US"/>
          </a:p>
        </p:txBody>
      </p:sp>
      <p:sp>
        <p:nvSpPr>
          <p:cNvPr id="24" name="半闭框 3"/>
          <p:cNvSpPr txBox="1"/>
          <p:nvPr/>
        </p:nvSpPr>
        <p:spPr>
          <a:xfrm rot="0" flipH="0" flipV="0">
            <a:off x="122323" y="80963"/>
            <a:ext cx="648000" cy="648000"/>
          </a:xfrm>
          <a:prstGeom prst="halfFrame">
            <a:avLst>
              <a:gd name="adj1" fmla="val 17569"/>
              <a:gd name="adj2" fmla="val 18555"/>
            </a:avLst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667774" y="1643433"/>
            <a:ext cx="648001" cy="648000"/>
          </a:xfrm>
          <a:prstGeom prst="ellipse">
            <a:avLst/>
          </a:prstGeom>
          <a:gradFill>
            <a:gsLst>
              <a:gs pos="6000">
                <a:schemeClr val="accent1">
                  <a:lumMod val="20000"/>
                  <a:lumOff val="80000"/>
                  <a:alpha val="100000"/>
                </a:schemeClr>
              </a:gs>
              <a:gs pos="100000">
                <a:schemeClr val="accent1">
                  <a:alpha val="100000"/>
                </a:schemeClr>
              </a:gs>
            </a:gsLst>
            <a:lin ang="2700000" scaled="0"/>
          </a:gradFill>
          <a:ln cap="sq">
            <a:noFill/>
            <a:prstDash val="solid"/>
            <a:miter/>
          </a:ln>
          <a:effectLst>
            <a:outerShdw dist="101600" blurRad="190500" dir="2700000" sx="100000" sy="100000" kx="0" ky="0" algn="tl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667774" y="3795695"/>
            <a:ext cx="648001" cy="648000"/>
          </a:xfrm>
          <a:prstGeom prst="ellipse">
            <a:avLst/>
          </a:prstGeom>
          <a:gradFill>
            <a:gsLst>
              <a:gs pos="6000">
                <a:schemeClr val="accent1">
                  <a:lumMod val="20000"/>
                  <a:lumOff val="80000"/>
                  <a:alpha val="100000"/>
                </a:schemeClr>
              </a:gs>
              <a:gs pos="100000">
                <a:schemeClr val="accent1">
                  <a:alpha val="100000"/>
                </a:schemeClr>
              </a:gs>
            </a:gsLst>
            <a:lin ang="2700000" scaled="0"/>
          </a:gradFill>
          <a:ln cap="sq">
            <a:noFill/>
            <a:prstDash val="solid"/>
            <a:miter/>
          </a:ln>
          <a:effectLst>
            <a:outerShdw dist="101600" blurRad="190500" dir="2700000" sx="100000" sy="100000" kx="0" ky="0" algn="tl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6520841" y="1643433"/>
            <a:ext cx="648001" cy="648000"/>
          </a:xfrm>
          <a:prstGeom prst="ellipse">
            <a:avLst/>
          </a:prstGeom>
          <a:gradFill>
            <a:gsLst>
              <a:gs pos="6000">
                <a:schemeClr val="accent1">
                  <a:lumMod val="20000"/>
                  <a:lumOff val="80000"/>
                  <a:alpha val="100000"/>
                </a:schemeClr>
              </a:gs>
              <a:gs pos="100000">
                <a:schemeClr val="accent1">
                  <a:alpha val="100000"/>
                </a:schemeClr>
              </a:gs>
            </a:gsLst>
            <a:lin ang="2700000" scaled="0"/>
          </a:gradFill>
          <a:ln cap="sq">
            <a:noFill/>
            <a:prstDash val="solid"/>
            <a:miter/>
          </a:ln>
          <a:effectLst>
            <a:outerShdw dist="101600" blurRad="190500" dir="2700000" sx="100000" sy="100000" kx="0" ky="0" algn="tl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6520840" y="3795695"/>
            <a:ext cx="648001" cy="648000"/>
          </a:xfrm>
          <a:prstGeom prst="ellipse">
            <a:avLst/>
          </a:prstGeom>
          <a:gradFill>
            <a:gsLst>
              <a:gs pos="6000">
                <a:schemeClr val="accent1">
                  <a:lumMod val="20000"/>
                  <a:lumOff val="80000"/>
                  <a:alpha val="100000"/>
                </a:schemeClr>
              </a:gs>
              <a:gs pos="100000">
                <a:schemeClr val="accent1">
                  <a:alpha val="100000"/>
                </a:schemeClr>
              </a:gs>
            </a:gsLst>
            <a:lin ang="2700000" scaled="0"/>
          </a:gradFill>
          <a:ln cap="sq">
            <a:noFill/>
            <a:prstDash val="solid"/>
            <a:miter/>
          </a:ln>
          <a:effectLst>
            <a:outerShdw dist="101600" blurRad="190500" dir="2700000" sx="100000" sy="100000" kx="0" ky="0" algn="tl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1489833" y="2157006"/>
            <a:ext cx="4176000" cy="1533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利用“内容情感得分”“停留时长预测偏差”等指标，自动触发A/B测试并生成新文案变体，实现分钟级内容调优。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1489833" y="1526426"/>
            <a:ext cx="4176000" cy="64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动态内容优化闭环：从指标到文案迭代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7342900" y="4309268"/>
            <a:ext cx="4176000" cy="1533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设置如“偏见放大系数”“虚假互动率突增阈值”等风控指标，在AI行为偏离伦理或法规边界前主动干预。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7342900" y="3678688"/>
            <a:ext cx="4176000" cy="64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风险预警与合规干预节点设置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1489833" y="4309270"/>
            <a:ext cx="4176000" cy="1533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基于AI识别的“兴趣衰减指数”“跨渠道响应一致性”等维度，动态划分高潜力用户群并匹配定制化沟通路径。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1489833" y="3678689"/>
            <a:ext cx="4176000" cy="64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精准受众分层与个性化触达策略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7342900" y="2157007"/>
            <a:ext cx="4176000" cy="1533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根据“渠道边际回报弹性”“创意疲劳度”等实时指标，自动调整各渠道预算权重，确保ROI最大化。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7342900" y="1526425"/>
            <a:ext cx="4176000" cy="64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预算分配的智能再平衡机制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843748" y="1844994"/>
            <a:ext cx="296053" cy="244878"/>
          </a:xfrm>
          <a:custGeom>
            <a:avLst/>
            <a:gdLst>
              <a:gd name="connsiteX0" fmla="*/ 114387 w 870468"/>
              <a:gd name="connsiteY0" fmla="*/ 394297 h 720000"/>
              <a:gd name="connsiteX1" fmla="*/ 125598 w 870468"/>
              <a:gd name="connsiteY1" fmla="*/ 421319 h 720000"/>
              <a:gd name="connsiteX2" fmla="*/ 153878 w 870468"/>
              <a:gd name="connsiteY2" fmla="*/ 433051 h 720000"/>
              <a:gd name="connsiteX3" fmla="*/ 449972 w 870468"/>
              <a:gd name="connsiteY3" fmla="*/ 433051 h 720000"/>
              <a:gd name="connsiteX4" fmla="*/ 478295 w 870468"/>
              <a:gd name="connsiteY4" fmla="*/ 421319 h 720000"/>
              <a:gd name="connsiteX5" fmla="*/ 489465 w 870468"/>
              <a:gd name="connsiteY5" fmla="*/ 394297 h 720000"/>
              <a:gd name="connsiteX6" fmla="*/ 116266 w 870468"/>
              <a:gd name="connsiteY6" fmla="*/ 68594 h 720000"/>
              <a:gd name="connsiteX7" fmla="*/ 68708 w 870468"/>
              <a:gd name="connsiteY7" fmla="*/ 116152 h 720000"/>
              <a:gd name="connsiteX8" fmla="*/ 68708 w 870468"/>
              <a:gd name="connsiteY8" fmla="*/ 241561 h 720000"/>
              <a:gd name="connsiteX9" fmla="*/ 801875 w 870468"/>
              <a:gd name="connsiteY9" fmla="*/ 241561 h 720000"/>
              <a:gd name="connsiteX10" fmla="*/ 801875 w 870468"/>
              <a:gd name="connsiteY10" fmla="*/ 116152 h 720000"/>
              <a:gd name="connsiteX11" fmla="*/ 754317 w 870468"/>
              <a:gd name="connsiteY11" fmla="*/ 68594 h 720000"/>
              <a:gd name="connsiteX12" fmla="*/ 598821 w 870468"/>
              <a:gd name="connsiteY12" fmla="*/ 68594 h 720000"/>
              <a:gd name="connsiteX13" fmla="*/ 116266 w 870468"/>
              <a:gd name="connsiteY13" fmla="*/ 0 h 720000"/>
              <a:gd name="connsiteX14" fmla="*/ 598821 w 870468"/>
              <a:gd name="connsiteY14" fmla="*/ 0 h 720000"/>
              <a:gd name="connsiteX15" fmla="*/ 754317 w 870468"/>
              <a:gd name="connsiteY15" fmla="*/ 0 h 720000"/>
              <a:gd name="connsiteX16" fmla="*/ 870468 w 870468"/>
              <a:gd name="connsiteY16" fmla="*/ 116152 h 720000"/>
              <a:gd name="connsiteX17" fmla="*/ 870468 w 870468"/>
              <a:gd name="connsiteY17" fmla="*/ 360001 h 720000"/>
              <a:gd name="connsiteX18" fmla="*/ 870468 w 870468"/>
              <a:gd name="connsiteY18" fmla="*/ 603736 h 720000"/>
              <a:gd name="connsiteX19" fmla="*/ 754317 w 870468"/>
              <a:gd name="connsiteY19" fmla="*/ 720000 h 720000"/>
              <a:gd name="connsiteX20" fmla="*/ 598821 w 870468"/>
              <a:gd name="connsiteY20" fmla="*/ 720000 h 720000"/>
              <a:gd name="connsiteX21" fmla="*/ 116266 w 870468"/>
              <a:gd name="connsiteY21" fmla="*/ 720000 h 720000"/>
              <a:gd name="connsiteX22" fmla="*/ 115 w 870468"/>
              <a:gd name="connsiteY22" fmla="*/ 603850 h 720000"/>
              <a:gd name="connsiteX23" fmla="*/ 115 w 870468"/>
              <a:gd name="connsiteY23" fmla="*/ 360279 h 720000"/>
              <a:gd name="connsiteX24" fmla="*/ 0 w 870468"/>
              <a:gd name="connsiteY24" fmla="*/ 360001 h 720000"/>
              <a:gd name="connsiteX25" fmla="*/ 115 w 870468"/>
              <a:gd name="connsiteY25" fmla="*/ 359723 h 720000"/>
              <a:gd name="connsiteX26" fmla="*/ 115 w 870468"/>
              <a:gd name="connsiteY26" fmla="*/ 116152 h 720000"/>
              <a:gd name="connsiteX27" fmla="*/ 116266 w 870468"/>
              <a:gd name="connsiteY27" fmla="*/ 0 h 720000"/>
            </a:gdLst>
            <a:rect l="l" t="t" r="r" b="b"/>
            <a:pathLst>
              <a:path w="870468" h="720000">
                <a:moveTo>
                  <a:pt x="114387" y="394297"/>
                </a:moveTo>
                <a:lnTo>
                  <a:pt x="125598" y="421319"/>
                </a:lnTo>
                <a:cubicBezTo>
                  <a:pt x="132843" y="428564"/>
                  <a:pt x="142846" y="433051"/>
                  <a:pt x="153878" y="433051"/>
                </a:cubicBezTo>
                <a:lnTo>
                  <a:pt x="449972" y="433051"/>
                </a:lnTo>
                <a:cubicBezTo>
                  <a:pt x="461061" y="433051"/>
                  <a:pt x="471064" y="428564"/>
                  <a:pt x="478295" y="421319"/>
                </a:cubicBezTo>
                <a:lnTo>
                  <a:pt x="489465" y="394297"/>
                </a:lnTo>
                <a:close/>
                <a:moveTo>
                  <a:pt x="116266" y="68594"/>
                </a:moveTo>
                <a:cubicBezTo>
                  <a:pt x="89972" y="68594"/>
                  <a:pt x="68708" y="89972"/>
                  <a:pt x="68708" y="116152"/>
                </a:cubicBezTo>
                <a:lnTo>
                  <a:pt x="68708" y="241561"/>
                </a:lnTo>
                <a:lnTo>
                  <a:pt x="801875" y="241561"/>
                </a:lnTo>
                <a:lnTo>
                  <a:pt x="801875" y="116152"/>
                </a:lnTo>
                <a:cubicBezTo>
                  <a:pt x="801875" y="89858"/>
                  <a:pt x="780497" y="68594"/>
                  <a:pt x="754317" y="68594"/>
                </a:cubicBezTo>
                <a:lnTo>
                  <a:pt x="598821" y="68594"/>
                </a:lnTo>
                <a:close/>
                <a:moveTo>
                  <a:pt x="116266" y="0"/>
                </a:moveTo>
                <a:lnTo>
                  <a:pt x="598821" y="0"/>
                </a:lnTo>
                <a:lnTo>
                  <a:pt x="754317" y="0"/>
                </a:lnTo>
                <a:cubicBezTo>
                  <a:pt x="818338" y="0"/>
                  <a:pt x="870468" y="52131"/>
                  <a:pt x="870468" y="116152"/>
                </a:cubicBezTo>
                <a:lnTo>
                  <a:pt x="870468" y="360001"/>
                </a:lnTo>
                <a:lnTo>
                  <a:pt x="870468" y="603736"/>
                </a:lnTo>
                <a:cubicBezTo>
                  <a:pt x="870468" y="667870"/>
                  <a:pt x="818338" y="720000"/>
                  <a:pt x="754317" y="720000"/>
                </a:cubicBezTo>
                <a:lnTo>
                  <a:pt x="598821" y="720000"/>
                </a:lnTo>
                <a:lnTo>
                  <a:pt x="116266" y="720000"/>
                </a:lnTo>
                <a:cubicBezTo>
                  <a:pt x="52246" y="720000"/>
                  <a:pt x="115" y="667870"/>
                  <a:pt x="115" y="603850"/>
                </a:cubicBezTo>
                <a:lnTo>
                  <a:pt x="115" y="360279"/>
                </a:lnTo>
                <a:lnTo>
                  <a:pt x="0" y="360001"/>
                </a:lnTo>
                <a:lnTo>
                  <a:pt x="115" y="359723"/>
                </a:lnTo>
                <a:lnTo>
                  <a:pt x="115" y="116152"/>
                </a:lnTo>
                <a:cubicBezTo>
                  <a:pt x="115" y="52131"/>
                  <a:pt x="52246" y="0"/>
                  <a:pt x="116266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862158" y="3971670"/>
            <a:ext cx="259233" cy="296053"/>
          </a:xfrm>
          <a:custGeom>
            <a:avLst/>
            <a:gdLst>
              <a:gd name="connsiteX0" fmla="*/ 361901 w 630455"/>
              <a:gd name="connsiteY0" fmla="*/ 82589 h 720001"/>
              <a:gd name="connsiteX1" fmla="*/ 361901 w 630455"/>
              <a:gd name="connsiteY1" fmla="*/ 203034 h 720001"/>
              <a:gd name="connsiteX2" fmla="*/ 427179 w 630455"/>
              <a:gd name="connsiteY2" fmla="*/ 268312 h 720001"/>
              <a:gd name="connsiteX3" fmla="*/ 547624 w 630455"/>
              <a:gd name="connsiteY3" fmla="*/ 268312 h 720001"/>
              <a:gd name="connsiteX4" fmla="*/ 113812 w 630455"/>
              <a:gd name="connsiteY4" fmla="*/ 0 h 720001"/>
              <a:gd name="connsiteX5" fmla="*/ 338847 w 630455"/>
              <a:gd name="connsiteY5" fmla="*/ 0 h 720001"/>
              <a:gd name="connsiteX6" fmla="*/ 340465 w 630455"/>
              <a:gd name="connsiteY6" fmla="*/ 162 h 720001"/>
              <a:gd name="connsiteX7" fmla="*/ 340789 w 630455"/>
              <a:gd name="connsiteY7" fmla="*/ 162 h 720001"/>
              <a:gd name="connsiteX8" fmla="*/ 344106 w 630455"/>
              <a:gd name="connsiteY8" fmla="*/ 809 h 720001"/>
              <a:gd name="connsiteX9" fmla="*/ 344186 w 630455"/>
              <a:gd name="connsiteY9" fmla="*/ 809 h 720001"/>
              <a:gd name="connsiteX10" fmla="*/ 347422 w 630455"/>
              <a:gd name="connsiteY10" fmla="*/ 1942 h 720001"/>
              <a:gd name="connsiteX11" fmla="*/ 347503 w 630455"/>
              <a:gd name="connsiteY11" fmla="*/ 1942 h 720001"/>
              <a:gd name="connsiteX12" fmla="*/ 349040 w 630455"/>
              <a:gd name="connsiteY12" fmla="*/ 2670 h 720001"/>
              <a:gd name="connsiteX13" fmla="*/ 349121 w 630455"/>
              <a:gd name="connsiteY13" fmla="*/ 2670 h 720001"/>
              <a:gd name="connsiteX14" fmla="*/ 350576 w 630455"/>
              <a:gd name="connsiteY14" fmla="*/ 3479 h 720001"/>
              <a:gd name="connsiteX15" fmla="*/ 350819 w 630455"/>
              <a:gd name="connsiteY15" fmla="*/ 3640 h 720001"/>
              <a:gd name="connsiteX16" fmla="*/ 352033 w 630455"/>
              <a:gd name="connsiteY16" fmla="*/ 4449 h 720001"/>
              <a:gd name="connsiteX17" fmla="*/ 352194 w 630455"/>
              <a:gd name="connsiteY17" fmla="*/ 4530 h 720001"/>
              <a:gd name="connsiteX18" fmla="*/ 353408 w 630455"/>
              <a:gd name="connsiteY18" fmla="*/ 5501 h 720001"/>
              <a:gd name="connsiteX19" fmla="*/ 353651 w 630455"/>
              <a:gd name="connsiteY19" fmla="*/ 5743 h 720001"/>
              <a:gd name="connsiteX20" fmla="*/ 354864 w 630455"/>
              <a:gd name="connsiteY20" fmla="*/ 6876 h 720001"/>
              <a:gd name="connsiteX21" fmla="*/ 623418 w 630455"/>
              <a:gd name="connsiteY21" fmla="*/ 275430 h 720001"/>
              <a:gd name="connsiteX22" fmla="*/ 624551 w 630455"/>
              <a:gd name="connsiteY22" fmla="*/ 276643 h 720001"/>
              <a:gd name="connsiteX23" fmla="*/ 624793 w 630455"/>
              <a:gd name="connsiteY23" fmla="*/ 276886 h 720001"/>
              <a:gd name="connsiteX24" fmla="*/ 625764 w 630455"/>
              <a:gd name="connsiteY24" fmla="*/ 278180 h 720001"/>
              <a:gd name="connsiteX25" fmla="*/ 625845 w 630455"/>
              <a:gd name="connsiteY25" fmla="*/ 278342 h 720001"/>
              <a:gd name="connsiteX26" fmla="*/ 626734 w 630455"/>
              <a:gd name="connsiteY26" fmla="*/ 279637 h 720001"/>
              <a:gd name="connsiteX27" fmla="*/ 626896 w 630455"/>
              <a:gd name="connsiteY27" fmla="*/ 279798 h 720001"/>
              <a:gd name="connsiteX28" fmla="*/ 627705 w 630455"/>
              <a:gd name="connsiteY28" fmla="*/ 281254 h 720001"/>
              <a:gd name="connsiteX29" fmla="*/ 628433 w 630455"/>
              <a:gd name="connsiteY29" fmla="*/ 282791 h 720001"/>
              <a:gd name="connsiteX30" fmla="*/ 629646 w 630455"/>
              <a:gd name="connsiteY30" fmla="*/ 286107 h 720001"/>
              <a:gd name="connsiteX31" fmla="*/ 630293 w 630455"/>
              <a:gd name="connsiteY31" fmla="*/ 289424 h 720001"/>
              <a:gd name="connsiteX32" fmla="*/ 630293 w 630455"/>
              <a:gd name="connsiteY32" fmla="*/ 289667 h 720001"/>
              <a:gd name="connsiteX33" fmla="*/ 630455 w 630455"/>
              <a:gd name="connsiteY33" fmla="*/ 291285 h 720001"/>
              <a:gd name="connsiteX34" fmla="*/ 630455 w 630455"/>
              <a:gd name="connsiteY34" fmla="*/ 292579 h 720001"/>
              <a:gd name="connsiteX35" fmla="*/ 630455 w 630455"/>
              <a:gd name="connsiteY35" fmla="*/ 606189 h 720001"/>
              <a:gd name="connsiteX36" fmla="*/ 516644 w 630455"/>
              <a:gd name="connsiteY36" fmla="*/ 720001 h 720001"/>
              <a:gd name="connsiteX37" fmla="*/ 113812 w 630455"/>
              <a:gd name="connsiteY37" fmla="*/ 720001 h 720001"/>
              <a:gd name="connsiteX38" fmla="*/ 0 w 630455"/>
              <a:gd name="connsiteY38" fmla="*/ 606189 h 720001"/>
              <a:gd name="connsiteX39" fmla="*/ 0 w 630455"/>
              <a:gd name="connsiteY39" fmla="*/ 113812 h 720001"/>
              <a:gd name="connsiteX40" fmla="*/ 113812 w 630455"/>
              <a:gd name="connsiteY40" fmla="*/ 0 h 720001"/>
            </a:gdLst>
            <a:rect l="l" t="t" r="r" b="b"/>
            <a:pathLst>
              <a:path w="630455" h="720001">
                <a:moveTo>
                  <a:pt x="361901" y="82589"/>
                </a:moveTo>
                <a:lnTo>
                  <a:pt x="361901" y="203034"/>
                </a:lnTo>
                <a:cubicBezTo>
                  <a:pt x="361901" y="239030"/>
                  <a:pt x="391183" y="268312"/>
                  <a:pt x="427179" y="268312"/>
                </a:cubicBezTo>
                <a:lnTo>
                  <a:pt x="547624" y="268312"/>
                </a:lnTo>
                <a:close/>
                <a:moveTo>
                  <a:pt x="113812" y="0"/>
                </a:moveTo>
                <a:lnTo>
                  <a:pt x="338847" y="0"/>
                </a:lnTo>
                <a:cubicBezTo>
                  <a:pt x="339414" y="81"/>
                  <a:pt x="339899" y="81"/>
                  <a:pt x="340465" y="162"/>
                </a:cubicBezTo>
                <a:lnTo>
                  <a:pt x="340789" y="162"/>
                </a:lnTo>
                <a:cubicBezTo>
                  <a:pt x="341922" y="324"/>
                  <a:pt x="343054" y="485"/>
                  <a:pt x="344106" y="809"/>
                </a:cubicBezTo>
                <a:lnTo>
                  <a:pt x="344186" y="809"/>
                </a:lnTo>
                <a:cubicBezTo>
                  <a:pt x="345238" y="1052"/>
                  <a:pt x="346371" y="1456"/>
                  <a:pt x="347422" y="1942"/>
                </a:cubicBezTo>
                <a:lnTo>
                  <a:pt x="347503" y="1942"/>
                </a:lnTo>
                <a:cubicBezTo>
                  <a:pt x="348069" y="2184"/>
                  <a:pt x="348555" y="2427"/>
                  <a:pt x="349040" y="2670"/>
                </a:cubicBezTo>
                <a:lnTo>
                  <a:pt x="349121" y="2670"/>
                </a:lnTo>
                <a:cubicBezTo>
                  <a:pt x="349606" y="2912"/>
                  <a:pt x="350091" y="3155"/>
                  <a:pt x="350576" y="3479"/>
                </a:cubicBezTo>
                <a:cubicBezTo>
                  <a:pt x="350657" y="3560"/>
                  <a:pt x="350739" y="3560"/>
                  <a:pt x="350819" y="3640"/>
                </a:cubicBezTo>
                <a:cubicBezTo>
                  <a:pt x="351224" y="3883"/>
                  <a:pt x="351628" y="4126"/>
                  <a:pt x="352033" y="4449"/>
                </a:cubicBezTo>
                <a:cubicBezTo>
                  <a:pt x="352113" y="4449"/>
                  <a:pt x="352113" y="4530"/>
                  <a:pt x="352194" y="4530"/>
                </a:cubicBezTo>
                <a:lnTo>
                  <a:pt x="353408" y="5501"/>
                </a:lnTo>
                <a:lnTo>
                  <a:pt x="353651" y="5743"/>
                </a:lnTo>
                <a:cubicBezTo>
                  <a:pt x="354055" y="6148"/>
                  <a:pt x="354459" y="6472"/>
                  <a:pt x="354864" y="6876"/>
                </a:cubicBezTo>
                <a:lnTo>
                  <a:pt x="623418" y="275430"/>
                </a:lnTo>
                <a:cubicBezTo>
                  <a:pt x="623822" y="275835"/>
                  <a:pt x="624227" y="276239"/>
                  <a:pt x="624551" y="276643"/>
                </a:cubicBezTo>
                <a:lnTo>
                  <a:pt x="624793" y="276886"/>
                </a:lnTo>
                <a:cubicBezTo>
                  <a:pt x="625117" y="277291"/>
                  <a:pt x="625440" y="277776"/>
                  <a:pt x="625764" y="278180"/>
                </a:cubicBezTo>
                <a:cubicBezTo>
                  <a:pt x="625764" y="278261"/>
                  <a:pt x="625845" y="278342"/>
                  <a:pt x="625845" y="278342"/>
                </a:cubicBezTo>
                <a:cubicBezTo>
                  <a:pt x="626168" y="278747"/>
                  <a:pt x="626491" y="279232"/>
                  <a:pt x="626734" y="279637"/>
                </a:cubicBezTo>
                <a:cubicBezTo>
                  <a:pt x="626815" y="279637"/>
                  <a:pt x="626815" y="279717"/>
                  <a:pt x="626896" y="279798"/>
                </a:cubicBezTo>
                <a:cubicBezTo>
                  <a:pt x="627139" y="280284"/>
                  <a:pt x="627462" y="280769"/>
                  <a:pt x="627705" y="281254"/>
                </a:cubicBezTo>
                <a:cubicBezTo>
                  <a:pt x="627948" y="281739"/>
                  <a:pt x="628190" y="282225"/>
                  <a:pt x="628433" y="282791"/>
                </a:cubicBezTo>
                <a:cubicBezTo>
                  <a:pt x="628918" y="283843"/>
                  <a:pt x="629323" y="284975"/>
                  <a:pt x="629646" y="286107"/>
                </a:cubicBezTo>
                <a:cubicBezTo>
                  <a:pt x="629889" y="287159"/>
                  <a:pt x="630132" y="288291"/>
                  <a:pt x="630293" y="289424"/>
                </a:cubicBezTo>
                <a:lnTo>
                  <a:pt x="630293" y="289667"/>
                </a:lnTo>
                <a:cubicBezTo>
                  <a:pt x="630374" y="290152"/>
                  <a:pt x="630455" y="290718"/>
                  <a:pt x="630455" y="291285"/>
                </a:cubicBezTo>
                <a:lnTo>
                  <a:pt x="630455" y="292579"/>
                </a:lnTo>
                <a:lnTo>
                  <a:pt x="630455" y="606189"/>
                </a:lnTo>
                <a:cubicBezTo>
                  <a:pt x="630455" y="668959"/>
                  <a:pt x="579414" y="720001"/>
                  <a:pt x="516644" y="720001"/>
                </a:cubicBezTo>
                <a:lnTo>
                  <a:pt x="113812" y="720001"/>
                </a:lnTo>
                <a:cubicBezTo>
                  <a:pt x="51042" y="720001"/>
                  <a:pt x="0" y="668959"/>
                  <a:pt x="0" y="606189"/>
                </a:cubicBezTo>
                <a:lnTo>
                  <a:pt x="0" y="113812"/>
                </a:lnTo>
                <a:cubicBezTo>
                  <a:pt x="0" y="51042"/>
                  <a:pt x="51042" y="0"/>
                  <a:pt x="113812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6696814" y="1837836"/>
            <a:ext cx="296053" cy="259190"/>
          </a:xfrm>
          <a:custGeom>
            <a:avLst/>
            <a:gdLst>
              <a:gd name="connsiteX0" fmla="*/ 411293 w 822401"/>
              <a:gd name="connsiteY0" fmla="*/ 234366 h 720000"/>
              <a:gd name="connsiteX1" fmla="*/ 536928 w 822401"/>
              <a:gd name="connsiteY1" fmla="*/ 360000 h 720000"/>
              <a:gd name="connsiteX2" fmla="*/ 411293 w 822401"/>
              <a:gd name="connsiteY2" fmla="*/ 485635 h 720000"/>
              <a:gd name="connsiteX3" fmla="*/ 285659 w 822401"/>
              <a:gd name="connsiteY3" fmla="*/ 360000 h 720000"/>
              <a:gd name="connsiteX4" fmla="*/ 411293 w 822401"/>
              <a:gd name="connsiteY4" fmla="*/ 234366 h 720000"/>
              <a:gd name="connsiteX5" fmla="*/ 411293 w 822401"/>
              <a:gd name="connsiteY5" fmla="*/ 178938 h 720000"/>
              <a:gd name="connsiteX6" fmla="*/ 230231 w 822401"/>
              <a:gd name="connsiteY6" fmla="*/ 360000 h 720000"/>
              <a:gd name="connsiteX7" fmla="*/ 411293 w 822401"/>
              <a:gd name="connsiteY7" fmla="*/ 541063 h 720000"/>
              <a:gd name="connsiteX8" fmla="*/ 592355 w 822401"/>
              <a:gd name="connsiteY8" fmla="*/ 360000 h 720000"/>
              <a:gd name="connsiteX9" fmla="*/ 411293 w 822401"/>
              <a:gd name="connsiteY9" fmla="*/ 178938 h 720000"/>
              <a:gd name="connsiteX10" fmla="*/ 219884 w 822401"/>
              <a:gd name="connsiteY10" fmla="*/ 0 h 720000"/>
              <a:gd name="connsiteX11" fmla="*/ 602517 w 822401"/>
              <a:gd name="connsiteY11" fmla="*/ 0 h 720000"/>
              <a:gd name="connsiteX12" fmla="*/ 627275 w 822401"/>
              <a:gd name="connsiteY12" fmla="*/ 14319 h 720000"/>
              <a:gd name="connsiteX13" fmla="*/ 818591 w 822401"/>
              <a:gd name="connsiteY13" fmla="*/ 345682 h 720000"/>
              <a:gd name="connsiteX14" fmla="*/ 818591 w 822401"/>
              <a:gd name="connsiteY14" fmla="*/ 374319 h 720000"/>
              <a:gd name="connsiteX15" fmla="*/ 627367 w 822401"/>
              <a:gd name="connsiteY15" fmla="*/ 705682 h 720000"/>
              <a:gd name="connsiteX16" fmla="*/ 602609 w 822401"/>
              <a:gd name="connsiteY16" fmla="*/ 720000 h 720000"/>
              <a:gd name="connsiteX17" fmla="*/ 219977 w 822401"/>
              <a:gd name="connsiteY17" fmla="*/ 720000 h 720000"/>
              <a:gd name="connsiteX18" fmla="*/ 195219 w 822401"/>
              <a:gd name="connsiteY18" fmla="*/ 705682 h 720000"/>
              <a:gd name="connsiteX19" fmla="*/ 3811 w 822401"/>
              <a:gd name="connsiteY19" fmla="*/ 374319 h 720000"/>
              <a:gd name="connsiteX20" fmla="*/ 3811 w 822401"/>
              <a:gd name="connsiteY20" fmla="*/ 345682 h 720000"/>
              <a:gd name="connsiteX21" fmla="*/ 195127 w 822401"/>
              <a:gd name="connsiteY21" fmla="*/ 14319 h 720000"/>
              <a:gd name="connsiteX22" fmla="*/ 219884 w 822401"/>
              <a:gd name="connsiteY22" fmla="*/ 0 h 720000"/>
            </a:gdLst>
            <a:rect l="l" t="t" r="r" b="b"/>
            <a:pathLst>
              <a:path w="822401" h="720000">
                <a:moveTo>
                  <a:pt x="411293" y="234366"/>
                </a:moveTo>
                <a:cubicBezTo>
                  <a:pt x="480577" y="234366"/>
                  <a:pt x="536928" y="290716"/>
                  <a:pt x="536928" y="360000"/>
                </a:cubicBezTo>
                <a:cubicBezTo>
                  <a:pt x="536928" y="429284"/>
                  <a:pt x="480577" y="485635"/>
                  <a:pt x="411293" y="485635"/>
                </a:cubicBezTo>
                <a:cubicBezTo>
                  <a:pt x="342009" y="485635"/>
                  <a:pt x="285659" y="429284"/>
                  <a:pt x="285659" y="360000"/>
                </a:cubicBezTo>
                <a:cubicBezTo>
                  <a:pt x="285659" y="290716"/>
                  <a:pt x="342009" y="234366"/>
                  <a:pt x="411293" y="234366"/>
                </a:cubicBezTo>
                <a:close/>
                <a:moveTo>
                  <a:pt x="411293" y="178938"/>
                </a:moveTo>
                <a:cubicBezTo>
                  <a:pt x="311432" y="178938"/>
                  <a:pt x="230231" y="260139"/>
                  <a:pt x="230231" y="360000"/>
                </a:cubicBezTo>
                <a:cubicBezTo>
                  <a:pt x="230231" y="459862"/>
                  <a:pt x="311432" y="541063"/>
                  <a:pt x="411293" y="541063"/>
                </a:cubicBezTo>
                <a:cubicBezTo>
                  <a:pt x="511154" y="541063"/>
                  <a:pt x="592355" y="459862"/>
                  <a:pt x="592355" y="360000"/>
                </a:cubicBezTo>
                <a:cubicBezTo>
                  <a:pt x="592355" y="260139"/>
                  <a:pt x="511154" y="178938"/>
                  <a:pt x="411293" y="178938"/>
                </a:cubicBezTo>
                <a:close/>
                <a:moveTo>
                  <a:pt x="219884" y="0"/>
                </a:moveTo>
                <a:lnTo>
                  <a:pt x="602517" y="0"/>
                </a:lnTo>
                <a:cubicBezTo>
                  <a:pt x="612679" y="0"/>
                  <a:pt x="622194" y="5451"/>
                  <a:pt x="627275" y="14319"/>
                </a:cubicBezTo>
                <a:lnTo>
                  <a:pt x="818591" y="345682"/>
                </a:lnTo>
                <a:cubicBezTo>
                  <a:pt x="823672" y="354550"/>
                  <a:pt x="823672" y="365451"/>
                  <a:pt x="818591" y="374319"/>
                </a:cubicBezTo>
                <a:lnTo>
                  <a:pt x="627367" y="705682"/>
                </a:lnTo>
                <a:cubicBezTo>
                  <a:pt x="622286" y="714550"/>
                  <a:pt x="612771" y="720000"/>
                  <a:pt x="602609" y="720000"/>
                </a:cubicBezTo>
                <a:lnTo>
                  <a:pt x="219977" y="720000"/>
                </a:lnTo>
                <a:cubicBezTo>
                  <a:pt x="209815" y="720000"/>
                  <a:pt x="200300" y="714550"/>
                  <a:pt x="195219" y="705682"/>
                </a:cubicBezTo>
                <a:lnTo>
                  <a:pt x="3811" y="374319"/>
                </a:lnTo>
                <a:cubicBezTo>
                  <a:pt x="-1270" y="365543"/>
                  <a:pt x="-1270" y="354550"/>
                  <a:pt x="3811" y="345682"/>
                </a:cubicBezTo>
                <a:lnTo>
                  <a:pt x="195127" y="14319"/>
                </a:lnTo>
                <a:cubicBezTo>
                  <a:pt x="200208" y="5451"/>
                  <a:pt x="209723" y="0"/>
                  <a:pt x="219884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6696814" y="3982761"/>
            <a:ext cx="296053" cy="273869"/>
          </a:xfrm>
          <a:custGeom>
            <a:avLst/>
            <a:gdLst>
              <a:gd name="connsiteX0" fmla="*/ 2136435 w 5834559"/>
              <a:gd name="connsiteY0" fmla="*/ 643126 h 5397372"/>
              <a:gd name="connsiteX1" fmla="*/ 3716657 w 5834559"/>
              <a:gd name="connsiteY1" fmla="*/ 643126 h 5397372"/>
              <a:gd name="connsiteX2" fmla="*/ 3716657 w 5834559"/>
              <a:gd name="connsiteY2" fmla="*/ 1064855 h 5397372"/>
              <a:gd name="connsiteX3" fmla="*/ 2136435 w 5834559"/>
              <a:gd name="connsiteY3" fmla="*/ 1064855 h 5397372"/>
              <a:gd name="connsiteX4" fmla="*/ 693741 w 5834559"/>
              <a:gd name="connsiteY4" fmla="*/ 643126 h 5397372"/>
              <a:gd name="connsiteX5" fmla="*/ 1550121 w 5834559"/>
              <a:gd name="connsiteY5" fmla="*/ 643126 h 5397372"/>
              <a:gd name="connsiteX6" fmla="*/ 1550121 w 5834559"/>
              <a:gd name="connsiteY6" fmla="*/ 1064855 h 5397372"/>
              <a:gd name="connsiteX7" fmla="*/ 693741 w 5834559"/>
              <a:gd name="connsiteY7" fmla="*/ 1064855 h 5397372"/>
              <a:gd name="connsiteX8" fmla="*/ 421729 w 5834559"/>
              <a:gd name="connsiteY8" fmla="*/ 1336867 h 5397372"/>
              <a:gd name="connsiteX9" fmla="*/ 421729 w 5834559"/>
              <a:gd name="connsiteY9" fmla="*/ 2079805 h 5397372"/>
              <a:gd name="connsiteX10" fmla="*/ 5412133 w 5834559"/>
              <a:gd name="connsiteY10" fmla="*/ 2079805 h 5397372"/>
              <a:gd name="connsiteX11" fmla="*/ 5412133 w 5834559"/>
              <a:gd name="connsiteY11" fmla="*/ 1336867 h 5397372"/>
              <a:gd name="connsiteX12" fmla="*/ 5140113 w 5834559"/>
              <a:gd name="connsiteY12" fmla="*/ 1064855 h 5397372"/>
              <a:gd name="connsiteX13" fmla="*/ 4302971 w 5834559"/>
              <a:gd name="connsiteY13" fmla="*/ 1064855 h 5397372"/>
              <a:gd name="connsiteX14" fmla="*/ 4302971 w 5834559"/>
              <a:gd name="connsiteY14" fmla="*/ 643126 h 5397372"/>
              <a:gd name="connsiteX15" fmla="*/ 5140113 w 5834559"/>
              <a:gd name="connsiteY15" fmla="*/ 643126 h 5397372"/>
              <a:gd name="connsiteX16" fmla="*/ 5834559 w 5834559"/>
              <a:gd name="connsiteY16" fmla="*/ 1336867 h 5397372"/>
              <a:gd name="connsiteX17" fmla="*/ 5834559 w 5834559"/>
              <a:gd name="connsiteY17" fmla="*/ 4703631 h 5397372"/>
              <a:gd name="connsiteX18" fmla="*/ 5140818 w 5834559"/>
              <a:gd name="connsiteY18" fmla="*/ 5397372 h 5397372"/>
              <a:gd name="connsiteX19" fmla="*/ 693741 w 5834559"/>
              <a:gd name="connsiteY19" fmla="*/ 5397372 h 5397372"/>
              <a:gd name="connsiteX20" fmla="*/ 0 w 5834559"/>
              <a:gd name="connsiteY20" fmla="*/ 4703631 h 5397372"/>
              <a:gd name="connsiteX21" fmla="*/ 0 w 5834559"/>
              <a:gd name="connsiteY21" fmla="*/ 2501529 h 5397372"/>
              <a:gd name="connsiteX22" fmla="*/ 0 w 5834559"/>
              <a:gd name="connsiteY22" fmla="*/ 2079805 h 5397372"/>
              <a:gd name="connsiteX23" fmla="*/ 0 w 5834559"/>
              <a:gd name="connsiteY23" fmla="*/ 1336867 h 5397372"/>
              <a:gd name="connsiteX24" fmla="*/ 693741 w 5834559"/>
              <a:gd name="connsiteY24" fmla="*/ 643126 h 5397372"/>
              <a:gd name="connsiteX25" fmla="*/ 3997242 w 5834559"/>
              <a:gd name="connsiteY25" fmla="*/ 0 h 5397372"/>
              <a:gd name="connsiteX26" fmla="*/ 4208106 w 5834559"/>
              <a:gd name="connsiteY26" fmla="*/ 210864 h 5397372"/>
              <a:gd name="connsiteX27" fmla="*/ 4208106 w 5834559"/>
              <a:gd name="connsiteY27" fmla="*/ 1506961 h 5397372"/>
              <a:gd name="connsiteX28" fmla="*/ 3997242 w 5834559"/>
              <a:gd name="connsiteY28" fmla="*/ 1718528 h 5397372"/>
              <a:gd name="connsiteX29" fmla="*/ 3786378 w 5834559"/>
              <a:gd name="connsiteY29" fmla="*/ 1507664 h 5397372"/>
              <a:gd name="connsiteX30" fmla="*/ 3786378 w 5834559"/>
              <a:gd name="connsiteY30" fmla="*/ 210864 h 5397372"/>
              <a:gd name="connsiteX31" fmla="*/ 3997242 w 5834559"/>
              <a:gd name="connsiteY31" fmla="*/ 0 h 5397372"/>
              <a:gd name="connsiteX32" fmla="*/ 1836609 w 5834559"/>
              <a:gd name="connsiteY32" fmla="*/ 0 h 5397372"/>
              <a:gd name="connsiteX33" fmla="*/ 2047469 w 5834559"/>
              <a:gd name="connsiteY33" fmla="*/ 210864 h 5397372"/>
              <a:gd name="connsiteX34" fmla="*/ 2047469 w 5834559"/>
              <a:gd name="connsiteY34" fmla="*/ 1506961 h 5397372"/>
              <a:gd name="connsiteX35" fmla="*/ 1836609 w 5834559"/>
              <a:gd name="connsiteY35" fmla="*/ 1718528 h 5397372"/>
              <a:gd name="connsiteX36" fmla="*/ 1625745 w 5834559"/>
              <a:gd name="connsiteY36" fmla="*/ 1507664 h 5397372"/>
              <a:gd name="connsiteX37" fmla="*/ 1625745 w 5834559"/>
              <a:gd name="connsiteY37" fmla="*/ 210864 h 5397372"/>
              <a:gd name="connsiteX38" fmla="*/ 1836609 w 5834559"/>
              <a:gd name="connsiteY38" fmla="*/ 0 h 5397372"/>
            </a:gdLst>
            <a:rect l="l" t="t" r="r" b="b"/>
            <a:pathLst>
              <a:path w="5834559" h="5397372">
                <a:moveTo>
                  <a:pt x="2136435" y="643126"/>
                </a:moveTo>
                <a:lnTo>
                  <a:pt x="3716657" y="643126"/>
                </a:lnTo>
                <a:lnTo>
                  <a:pt x="3716657" y="1064855"/>
                </a:lnTo>
                <a:lnTo>
                  <a:pt x="2136435" y="1064855"/>
                </a:lnTo>
                <a:close/>
                <a:moveTo>
                  <a:pt x="693741" y="643126"/>
                </a:moveTo>
                <a:lnTo>
                  <a:pt x="1550121" y="643126"/>
                </a:lnTo>
                <a:lnTo>
                  <a:pt x="1550121" y="1064855"/>
                </a:lnTo>
                <a:lnTo>
                  <a:pt x="693741" y="1064855"/>
                </a:lnTo>
                <a:cubicBezTo>
                  <a:pt x="543320" y="1064855"/>
                  <a:pt x="421729" y="1187151"/>
                  <a:pt x="421729" y="1336867"/>
                </a:cubicBezTo>
                <a:lnTo>
                  <a:pt x="421729" y="2079805"/>
                </a:lnTo>
                <a:lnTo>
                  <a:pt x="5412133" y="2079805"/>
                </a:lnTo>
                <a:lnTo>
                  <a:pt x="5412133" y="1336867"/>
                </a:lnTo>
                <a:cubicBezTo>
                  <a:pt x="5412133" y="1186446"/>
                  <a:pt x="5289830" y="1064855"/>
                  <a:pt x="5140113" y="1064855"/>
                </a:cubicBezTo>
                <a:lnTo>
                  <a:pt x="4302971" y="1064855"/>
                </a:lnTo>
                <a:lnTo>
                  <a:pt x="4302971" y="643126"/>
                </a:lnTo>
                <a:lnTo>
                  <a:pt x="5140113" y="643126"/>
                </a:lnTo>
                <a:cubicBezTo>
                  <a:pt x="5523184" y="643126"/>
                  <a:pt x="5833854" y="953797"/>
                  <a:pt x="5834559" y="1336867"/>
                </a:cubicBezTo>
                <a:lnTo>
                  <a:pt x="5834559" y="4703631"/>
                </a:lnTo>
                <a:cubicBezTo>
                  <a:pt x="5834559" y="5085292"/>
                  <a:pt x="5522479" y="5397372"/>
                  <a:pt x="5140818" y="5397372"/>
                </a:cubicBezTo>
                <a:lnTo>
                  <a:pt x="693741" y="5397372"/>
                </a:lnTo>
                <a:cubicBezTo>
                  <a:pt x="312080" y="5397372"/>
                  <a:pt x="0" y="5085292"/>
                  <a:pt x="0" y="4703631"/>
                </a:cubicBezTo>
                <a:lnTo>
                  <a:pt x="0" y="2501529"/>
                </a:lnTo>
                <a:lnTo>
                  <a:pt x="0" y="2079805"/>
                </a:lnTo>
                <a:lnTo>
                  <a:pt x="0" y="1336867"/>
                </a:lnTo>
                <a:cubicBezTo>
                  <a:pt x="0" y="953797"/>
                  <a:pt x="310671" y="643126"/>
                  <a:pt x="693741" y="643126"/>
                </a:cubicBezTo>
                <a:close/>
                <a:moveTo>
                  <a:pt x="3997242" y="0"/>
                </a:moveTo>
                <a:cubicBezTo>
                  <a:pt x="4113920" y="0"/>
                  <a:pt x="4208106" y="94186"/>
                  <a:pt x="4208106" y="210864"/>
                </a:cubicBezTo>
                <a:lnTo>
                  <a:pt x="4208106" y="1506961"/>
                </a:lnTo>
                <a:cubicBezTo>
                  <a:pt x="4208106" y="1623639"/>
                  <a:pt x="4113920" y="1718528"/>
                  <a:pt x="3997242" y="1718528"/>
                </a:cubicBezTo>
                <a:cubicBezTo>
                  <a:pt x="3880564" y="1718528"/>
                  <a:pt x="3786378" y="1624342"/>
                  <a:pt x="3786378" y="1507664"/>
                </a:cubicBezTo>
                <a:lnTo>
                  <a:pt x="3786378" y="210864"/>
                </a:lnTo>
                <a:cubicBezTo>
                  <a:pt x="3786378" y="94186"/>
                  <a:pt x="3880564" y="0"/>
                  <a:pt x="3997242" y="0"/>
                </a:cubicBezTo>
                <a:close/>
                <a:moveTo>
                  <a:pt x="1836609" y="0"/>
                </a:moveTo>
                <a:cubicBezTo>
                  <a:pt x="1953287" y="0"/>
                  <a:pt x="2047469" y="94186"/>
                  <a:pt x="2047469" y="210864"/>
                </a:cubicBezTo>
                <a:lnTo>
                  <a:pt x="2047469" y="1506961"/>
                </a:lnTo>
                <a:cubicBezTo>
                  <a:pt x="2047469" y="1623639"/>
                  <a:pt x="1953287" y="1718528"/>
                  <a:pt x="1836609" y="1718528"/>
                </a:cubicBezTo>
                <a:cubicBezTo>
                  <a:pt x="1719932" y="1718528"/>
                  <a:pt x="1625745" y="1624342"/>
                  <a:pt x="1625745" y="1507664"/>
                </a:cubicBezTo>
                <a:lnTo>
                  <a:pt x="1625745" y="210864"/>
                </a:lnTo>
                <a:cubicBezTo>
                  <a:pt x="1625745" y="94186"/>
                  <a:pt x="1719932" y="0"/>
                  <a:pt x="1836609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占位符 1"/>
          <p:cNvSpPr txBox="1"/>
          <p:nvPr/>
        </p:nvSpPr>
        <p:spPr>
          <a:xfrm rot="0" flipH="0" flipV="0">
            <a:off x="324876" y="245711"/>
            <a:ext cx="9000000" cy="45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将指标转化为可执行的营销动作</a:t>
            </a:r>
            <a:endParaRPr kumimoji="1" lang="zh-CN" altLang="en-US"/>
          </a:p>
        </p:txBody>
      </p:sp>
      <p:sp>
        <p:nvSpPr>
          <p:cNvPr id="20" name="半闭框 3"/>
          <p:cNvSpPr txBox="1"/>
          <p:nvPr/>
        </p:nvSpPr>
        <p:spPr>
          <a:xfrm rot="0" flipH="0" flipV="0">
            <a:off x="122323" y="80963"/>
            <a:ext cx="648000" cy="648000"/>
          </a:xfrm>
          <a:prstGeom prst="halfFrame">
            <a:avLst>
              <a:gd name="adj1" fmla="val 17569"/>
              <a:gd name="adj2" fmla="val 18555"/>
            </a:avLst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1031240" y="3545839"/>
            <a:ext cx="2141220" cy="201863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4" name=""/>
          <p:cNvGrpSpPr/>
          <p:nvPr/>
        </p:nvGrpSpPr>
        <p:grpSpPr>
          <a:xfrm>
            <a:off x="1451914" y="3945085"/>
            <a:ext cx="1299872" cy="1220138"/>
            <a:chOff x="1451914" y="3945085"/>
            <a:chExt cx="1299872" cy="1220138"/>
          </a:xfrm>
        </p:grpSpPr>
        <p:sp>
          <p:nvSpPr>
            <p:cNvPr id="5" name="标题 1"/>
            <p:cNvSpPr txBox="1"/>
            <p:nvPr/>
          </p:nvSpPr>
          <p:spPr>
            <a:xfrm rot="0" flipH="0" flipV="0">
              <a:off x="1796212" y="3945085"/>
              <a:ext cx="611277" cy="611277"/>
            </a:xfrm>
            <a:custGeom>
              <a:avLst/>
              <a:gdLst>
                <a:gd name="connsiteX0" fmla="*/ 284973 w 569945"/>
                <a:gd name="connsiteY0" fmla="*/ 569946 h 569945"/>
                <a:gd name="connsiteX1" fmla="*/ 0 w 569945"/>
                <a:gd name="connsiteY1" fmla="*/ 284973 h 569945"/>
                <a:gd name="connsiteX2" fmla="*/ 284973 w 569945"/>
                <a:gd name="connsiteY2" fmla="*/ 0 h 569945"/>
                <a:gd name="connsiteX3" fmla="*/ 569946 w 569945"/>
                <a:gd name="connsiteY3" fmla="*/ 284973 h 569945"/>
                <a:gd name="connsiteX4" fmla="*/ 284973 w 569945"/>
                <a:gd name="connsiteY4" fmla="*/ 569946 h 569945"/>
                <a:gd name="connsiteX5" fmla="*/ 284973 w 569945"/>
                <a:gd name="connsiteY5" fmla="*/ 63077 h 569945"/>
                <a:gd name="connsiteX6" fmla="*/ 63077 w 569945"/>
                <a:gd name="connsiteY6" fmla="*/ 284973 h 569945"/>
                <a:gd name="connsiteX7" fmla="*/ 284973 w 569945"/>
                <a:gd name="connsiteY7" fmla="*/ 506869 h 569945"/>
                <a:gd name="connsiteX8" fmla="*/ 506869 w 569945"/>
                <a:gd name="connsiteY8" fmla="*/ 284973 h 569945"/>
                <a:gd name="connsiteX9" fmla="*/ 284973 w 569945"/>
                <a:gd name="connsiteY9" fmla="*/ 63077 h 569945"/>
              </a:gdLst>
              <a:rect l="l" t="t" r="r" b="b"/>
              <a:pathLst>
                <a:path w="569945" h="569945">
                  <a:moveTo>
                    <a:pt x="284973" y="569946"/>
                  </a:moveTo>
                  <a:cubicBezTo>
                    <a:pt x="127280" y="569946"/>
                    <a:pt x="0" y="441539"/>
                    <a:pt x="0" y="284973"/>
                  </a:cubicBezTo>
                  <a:cubicBezTo>
                    <a:pt x="0" y="128407"/>
                    <a:pt x="128407" y="0"/>
                    <a:pt x="284973" y="0"/>
                  </a:cubicBezTo>
                  <a:cubicBezTo>
                    <a:pt x="441539" y="0"/>
                    <a:pt x="569946" y="128407"/>
                    <a:pt x="569946" y="284973"/>
                  </a:cubicBezTo>
                  <a:cubicBezTo>
                    <a:pt x="569946" y="441539"/>
                    <a:pt x="442666" y="569946"/>
                    <a:pt x="284973" y="569946"/>
                  </a:cubicBezTo>
                  <a:close/>
                  <a:moveTo>
                    <a:pt x="284973" y="63077"/>
                  </a:moveTo>
                  <a:cubicBezTo>
                    <a:pt x="162198" y="63077"/>
                    <a:pt x="63077" y="162198"/>
                    <a:pt x="63077" y="284973"/>
                  </a:cubicBezTo>
                  <a:cubicBezTo>
                    <a:pt x="63077" y="407748"/>
                    <a:pt x="162198" y="506869"/>
                    <a:pt x="284973" y="506869"/>
                  </a:cubicBezTo>
                  <a:cubicBezTo>
                    <a:pt x="407748" y="506869"/>
                    <a:pt x="506869" y="407748"/>
                    <a:pt x="506869" y="284973"/>
                  </a:cubicBezTo>
                  <a:cubicBezTo>
                    <a:pt x="506869" y="163324"/>
                    <a:pt x="407748" y="63077"/>
                    <a:pt x="284973" y="63077"/>
                  </a:cubicBezTo>
                  <a:close/>
                </a:path>
              </a:pathLst>
            </a:custGeom>
            <a:solidFill>
              <a:schemeClr val="bg1"/>
            </a:solidFill>
            <a:ln w="112568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6" name="标题 1"/>
            <p:cNvSpPr txBox="1"/>
            <p:nvPr/>
          </p:nvSpPr>
          <p:spPr>
            <a:xfrm rot="0" flipH="0" flipV="0">
              <a:off x="1451914" y="4663880"/>
              <a:ext cx="1299872" cy="501343"/>
            </a:xfrm>
            <a:custGeom>
              <a:avLst/>
              <a:gdLst>
                <a:gd name="connsiteX0" fmla="*/ 605990 w 1211980"/>
                <a:gd name="connsiteY0" fmla="*/ 63077 h 467445"/>
                <a:gd name="connsiteX1" fmla="*/ 1146650 w 1211980"/>
                <a:gd name="connsiteY1" fmla="*/ 466319 h 467445"/>
                <a:gd name="connsiteX2" fmla="*/ 1211980 w 1211980"/>
                <a:gd name="connsiteY2" fmla="*/ 466319 h 467445"/>
                <a:gd name="connsiteX3" fmla="*/ 605990 w 1211980"/>
                <a:gd name="connsiteY3" fmla="*/ 0 h 467445"/>
                <a:gd name="connsiteX4" fmla="*/ 0 w 1211980"/>
                <a:gd name="connsiteY4" fmla="*/ 467446 h 467445"/>
                <a:gd name="connsiteX5" fmla="*/ 65330 w 1211980"/>
                <a:gd name="connsiteY5" fmla="*/ 467446 h 467445"/>
                <a:gd name="connsiteX6" fmla="*/ 605990 w 1211980"/>
                <a:gd name="connsiteY6" fmla="*/ 63077 h 467445"/>
              </a:gdLst>
              <a:rect l="l" t="t" r="r" b="b"/>
              <a:pathLst>
                <a:path w="1211980" h="467445">
                  <a:moveTo>
                    <a:pt x="605990" y="63077"/>
                  </a:moveTo>
                  <a:cubicBezTo>
                    <a:pt x="861677" y="63077"/>
                    <a:pt x="1076815" y="233160"/>
                    <a:pt x="1146650" y="466319"/>
                  </a:cubicBezTo>
                  <a:lnTo>
                    <a:pt x="1211980" y="466319"/>
                  </a:lnTo>
                  <a:cubicBezTo>
                    <a:pt x="1139892" y="198242"/>
                    <a:pt x="896595" y="0"/>
                    <a:pt x="605990" y="0"/>
                  </a:cubicBezTo>
                  <a:cubicBezTo>
                    <a:pt x="315385" y="0"/>
                    <a:pt x="72088" y="198242"/>
                    <a:pt x="0" y="467446"/>
                  </a:cubicBezTo>
                  <a:lnTo>
                    <a:pt x="65330" y="467446"/>
                  </a:lnTo>
                  <a:cubicBezTo>
                    <a:pt x="135165" y="234286"/>
                    <a:pt x="351429" y="63077"/>
                    <a:pt x="605990" y="63077"/>
                  </a:cubicBezTo>
                  <a:close/>
                </a:path>
              </a:pathLst>
            </a:custGeom>
            <a:solidFill>
              <a:schemeClr val="bg1"/>
            </a:solidFill>
            <a:ln w="112568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7" name="标题 1"/>
          <p:cNvSpPr txBox="1"/>
          <p:nvPr/>
        </p:nvSpPr>
        <p:spPr>
          <a:xfrm rot="0" flipH="0" flipV="0">
            <a:off x="932179" y="1686559"/>
            <a:ext cx="2018631" cy="20186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8" name=""/>
          <p:cNvGrpSpPr/>
          <p:nvPr/>
        </p:nvGrpSpPr>
        <p:grpSpPr>
          <a:xfrm>
            <a:off x="1291559" y="2085805"/>
            <a:ext cx="1299872" cy="1220138"/>
            <a:chOff x="1291559" y="2085805"/>
            <a:chExt cx="1299872" cy="1220138"/>
          </a:xfrm>
        </p:grpSpPr>
        <p:sp>
          <p:nvSpPr>
            <p:cNvPr id="9" name="标题 1"/>
            <p:cNvSpPr txBox="1"/>
            <p:nvPr/>
          </p:nvSpPr>
          <p:spPr>
            <a:xfrm rot="0" flipH="0" flipV="0">
              <a:off x="1635855" y="2085805"/>
              <a:ext cx="611277" cy="611277"/>
            </a:xfrm>
            <a:custGeom>
              <a:avLst/>
              <a:gdLst>
                <a:gd name="connsiteX0" fmla="*/ 284973 w 569945"/>
                <a:gd name="connsiteY0" fmla="*/ 569946 h 569945"/>
                <a:gd name="connsiteX1" fmla="*/ 0 w 569945"/>
                <a:gd name="connsiteY1" fmla="*/ 284973 h 569945"/>
                <a:gd name="connsiteX2" fmla="*/ 284973 w 569945"/>
                <a:gd name="connsiteY2" fmla="*/ 0 h 569945"/>
                <a:gd name="connsiteX3" fmla="*/ 569946 w 569945"/>
                <a:gd name="connsiteY3" fmla="*/ 284973 h 569945"/>
                <a:gd name="connsiteX4" fmla="*/ 284973 w 569945"/>
                <a:gd name="connsiteY4" fmla="*/ 569946 h 569945"/>
                <a:gd name="connsiteX5" fmla="*/ 284973 w 569945"/>
                <a:gd name="connsiteY5" fmla="*/ 63077 h 569945"/>
                <a:gd name="connsiteX6" fmla="*/ 63077 w 569945"/>
                <a:gd name="connsiteY6" fmla="*/ 284973 h 569945"/>
                <a:gd name="connsiteX7" fmla="*/ 284973 w 569945"/>
                <a:gd name="connsiteY7" fmla="*/ 506869 h 569945"/>
                <a:gd name="connsiteX8" fmla="*/ 506869 w 569945"/>
                <a:gd name="connsiteY8" fmla="*/ 284973 h 569945"/>
                <a:gd name="connsiteX9" fmla="*/ 284973 w 569945"/>
                <a:gd name="connsiteY9" fmla="*/ 63077 h 569945"/>
              </a:gdLst>
              <a:rect l="l" t="t" r="r" b="b"/>
              <a:pathLst>
                <a:path w="569945" h="569945">
                  <a:moveTo>
                    <a:pt x="284973" y="569946"/>
                  </a:moveTo>
                  <a:cubicBezTo>
                    <a:pt x="127280" y="569946"/>
                    <a:pt x="0" y="441539"/>
                    <a:pt x="0" y="284973"/>
                  </a:cubicBezTo>
                  <a:cubicBezTo>
                    <a:pt x="0" y="128407"/>
                    <a:pt x="128407" y="0"/>
                    <a:pt x="284973" y="0"/>
                  </a:cubicBezTo>
                  <a:cubicBezTo>
                    <a:pt x="441539" y="0"/>
                    <a:pt x="569946" y="128407"/>
                    <a:pt x="569946" y="284973"/>
                  </a:cubicBezTo>
                  <a:cubicBezTo>
                    <a:pt x="569946" y="441539"/>
                    <a:pt x="442666" y="569946"/>
                    <a:pt x="284973" y="569946"/>
                  </a:cubicBezTo>
                  <a:close/>
                  <a:moveTo>
                    <a:pt x="284973" y="63077"/>
                  </a:moveTo>
                  <a:cubicBezTo>
                    <a:pt x="162198" y="63077"/>
                    <a:pt x="63077" y="162198"/>
                    <a:pt x="63077" y="284973"/>
                  </a:cubicBezTo>
                  <a:cubicBezTo>
                    <a:pt x="63077" y="407748"/>
                    <a:pt x="162198" y="506869"/>
                    <a:pt x="284973" y="506869"/>
                  </a:cubicBezTo>
                  <a:cubicBezTo>
                    <a:pt x="407748" y="506869"/>
                    <a:pt x="506869" y="407748"/>
                    <a:pt x="506869" y="284973"/>
                  </a:cubicBezTo>
                  <a:cubicBezTo>
                    <a:pt x="506869" y="163324"/>
                    <a:pt x="407748" y="63077"/>
                    <a:pt x="284973" y="63077"/>
                  </a:cubicBezTo>
                  <a:close/>
                </a:path>
              </a:pathLst>
            </a:custGeom>
            <a:solidFill>
              <a:schemeClr val="bg1"/>
            </a:solidFill>
            <a:ln w="112568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0" name="标题 1"/>
            <p:cNvSpPr txBox="1"/>
            <p:nvPr/>
          </p:nvSpPr>
          <p:spPr>
            <a:xfrm rot="0" flipH="0" flipV="0">
              <a:off x="1291559" y="2804600"/>
              <a:ext cx="1299872" cy="501343"/>
            </a:xfrm>
            <a:custGeom>
              <a:avLst/>
              <a:gdLst>
                <a:gd name="connsiteX0" fmla="*/ 605990 w 1211980"/>
                <a:gd name="connsiteY0" fmla="*/ 63077 h 467445"/>
                <a:gd name="connsiteX1" fmla="*/ 1146650 w 1211980"/>
                <a:gd name="connsiteY1" fmla="*/ 466319 h 467445"/>
                <a:gd name="connsiteX2" fmla="*/ 1211980 w 1211980"/>
                <a:gd name="connsiteY2" fmla="*/ 466319 h 467445"/>
                <a:gd name="connsiteX3" fmla="*/ 605990 w 1211980"/>
                <a:gd name="connsiteY3" fmla="*/ 0 h 467445"/>
                <a:gd name="connsiteX4" fmla="*/ 0 w 1211980"/>
                <a:gd name="connsiteY4" fmla="*/ 467446 h 467445"/>
                <a:gd name="connsiteX5" fmla="*/ 65330 w 1211980"/>
                <a:gd name="connsiteY5" fmla="*/ 467446 h 467445"/>
                <a:gd name="connsiteX6" fmla="*/ 605990 w 1211980"/>
                <a:gd name="connsiteY6" fmla="*/ 63077 h 467445"/>
              </a:gdLst>
              <a:rect l="l" t="t" r="r" b="b"/>
              <a:pathLst>
                <a:path w="1211980" h="467445">
                  <a:moveTo>
                    <a:pt x="605990" y="63077"/>
                  </a:moveTo>
                  <a:cubicBezTo>
                    <a:pt x="861677" y="63077"/>
                    <a:pt x="1076815" y="233160"/>
                    <a:pt x="1146650" y="466319"/>
                  </a:cubicBezTo>
                  <a:lnTo>
                    <a:pt x="1211980" y="466319"/>
                  </a:lnTo>
                  <a:cubicBezTo>
                    <a:pt x="1139892" y="198242"/>
                    <a:pt x="896595" y="0"/>
                    <a:pt x="605990" y="0"/>
                  </a:cubicBezTo>
                  <a:cubicBezTo>
                    <a:pt x="315385" y="0"/>
                    <a:pt x="72088" y="198242"/>
                    <a:pt x="0" y="467446"/>
                  </a:cubicBezTo>
                  <a:lnTo>
                    <a:pt x="65330" y="467446"/>
                  </a:lnTo>
                  <a:cubicBezTo>
                    <a:pt x="135165" y="234286"/>
                    <a:pt x="351429" y="63077"/>
                    <a:pt x="605990" y="63077"/>
                  </a:cubicBezTo>
                  <a:close/>
                </a:path>
              </a:pathLst>
            </a:custGeom>
            <a:solidFill>
              <a:schemeClr val="bg1"/>
            </a:solidFill>
            <a:ln w="112568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11" name="标题 1"/>
          <p:cNvSpPr txBox="1"/>
          <p:nvPr/>
        </p:nvSpPr>
        <p:spPr>
          <a:xfrm rot="0" flipH="0" flipV="0">
            <a:off x="6332220" y="1678939"/>
            <a:ext cx="2141220" cy="201863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12" name=""/>
          <p:cNvGrpSpPr/>
          <p:nvPr/>
        </p:nvGrpSpPr>
        <p:grpSpPr>
          <a:xfrm>
            <a:off x="6752894" y="2078185"/>
            <a:ext cx="1299872" cy="1220138"/>
            <a:chOff x="6752894" y="2078185"/>
            <a:chExt cx="1299872" cy="1220138"/>
          </a:xfrm>
        </p:grpSpPr>
        <p:sp>
          <p:nvSpPr>
            <p:cNvPr id="13" name="标题 1"/>
            <p:cNvSpPr txBox="1"/>
            <p:nvPr/>
          </p:nvSpPr>
          <p:spPr>
            <a:xfrm rot="0" flipH="0" flipV="0">
              <a:off x="7097192" y="2078185"/>
              <a:ext cx="611277" cy="611277"/>
            </a:xfrm>
            <a:custGeom>
              <a:avLst/>
              <a:gdLst>
                <a:gd name="connsiteX0" fmla="*/ 284973 w 569945"/>
                <a:gd name="connsiteY0" fmla="*/ 569946 h 569945"/>
                <a:gd name="connsiteX1" fmla="*/ 0 w 569945"/>
                <a:gd name="connsiteY1" fmla="*/ 284973 h 569945"/>
                <a:gd name="connsiteX2" fmla="*/ 284973 w 569945"/>
                <a:gd name="connsiteY2" fmla="*/ 0 h 569945"/>
                <a:gd name="connsiteX3" fmla="*/ 569946 w 569945"/>
                <a:gd name="connsiteY3" fmla="*/ 284973 h 569945"/>
                <a:gd name="connsiteX4" fmla="*/ 284973 w 569945"/>
                <a:gd name="connsiteY4" fmla="*/ 569946 h 569945"/>
                <a:gd name="connsiteX5" fmla="*/ 284973 w 569945"/>
                <a:gd name="connsiteY5" fmla="*/ 63077 h 569945"/>
                <a:gd name="connsiteX6" fmla="*/ 63077 w 569945"/>
                <a:gd name="connsiteY6" fmla="*/ 284973 h 569945"/>
                <a:gd name="connsiteX7" fmla="*/ 284973 w 569945"/>
                <a:gd name="connsiteY7" fmla="*/ 506869 h 569945"/>
                <a:gd name="connsiteX8" fmla="*/ 506869 w 569945"/>
                <a:gd name="connsiteY8" fmla="*/ 284973 h 569945"/>
                <a:gd name="connsiteX9" fmla="*/ 284973 w 569945"/>
                <a:gd name="connsiteY9" fmla="*/ 63077 h 569945"/>
              </a:gdLst>
              <a:rect l="l" t="t" r="r" b="b"/>
              <a:pathLst>
                <a:path w="569945" h="569945">
                  <a:moveTo>
                    <a:pt x="284973" y="569946"/>
                  </a:moveTo>
                  <a:cubicBezTo>
                    <a:pt x="127280" y="569946"/>
                    <a:pt x="0" y="441539"/>
                    <a:pt x="0" y="284973"/>
                  </a:cubicBezTo>
                  <a:cubicBezTo>
                    <a:pt x="0" y="128407"/>
                    <a:pt x="128407" y="0"/>
                    <a:pt x="284973" y="0"/>
                  </a:cubicBezTo>
                  <a:cubicBezTo>
                    <a:pt x="441539" y="0"/>
                    <a:pt x="569946" y="128407"/>
                    <a:pt x="569946" y="284973"/>
                  </a:cubicBezTo>
                  <a:cubicBezTo>
                    <a:pt x="569946" y="441539"/>
                    <a:pt x="442666" y="569946"/>
                    <a:pt x="284973" y="569946"/>
                  </a:cubicBezTo>
                  <a:close/>
                  <a:moveTo>
                    <a:pt x="284973" y="63077"/>
                  </a:moveTo>
                  <a:cubicBezTo>
                    <a:pt x="162198" y="63077"/>
                    <a:pt x="63077" y="162198"/>
                    <a:pt x="63077" y="284973"/>
                  </a:cubicBezTo>
                  <a:cubicBezTo>
                    <a:pt x="63077" y="407748"/>
                    <a:pt x="162198" y="506869"/>
                    <a:pt x="284973" y="506869"/>
                  </a:cubicBezTo>
                  <a:cubicBezTo>
                    <a:pt x="407748" y="506869"/>
                    <a:pt x="506869" y="407748"/>
                    <a:pt x="506869" y="284973"/>
                  </a:cubicBezTo>
                  <a:cubicBezTo>
                    <a:pt x="506869" y="163324"/>
                    <a:pt x="407748" y="63077"/>
                    <a:pt x="284973" y="63077"/>
                  </a:cubicBezTo>
                  <a:close/>
                </a:path>
              </a:pathLst>
            </a:custGeom>
            <a:solidFill>
              <a:schemeClr val="bg1"/>
            </a:solidFill>
            <a:ln w="112568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4" name="标题 1"/>
            <p:cNvSpPr txBox="1"/>
            <p:nvPr/>
          </p:nvSpPr>
          <p:spPr>
            <a:xfrm rot="0" flipH="0" flipV="0">
              <a:off x="6752894" y="2796980"/>
              <a:ext cx="1299872" cy="501343"/>
            </a:xfrm>
            <a:custGeom>
              <a:avLst/>
              <a:gdLst>
                <a:gd name="connsiteX0" fmla="*/ 605990 w 1211980"/>
                <a:gd name="connsiteY0" fmla="*/ 63077 h 467445"/>
                <a:gd name="connsiteX1" fmla="*/ 1146650 w 1211980"/>
                <a:gd name="connsiteY1" fmla="*/ 466319 h 467445"/>
                <a:gd name="connsiteX2" fmla="*/ 1211980 w 1211980"/>
                <a:gd name="connsiteY2" fmla="*/ 466319 h 467445"/>
                <a:gd name="connsiteX3" fmla="*/ 605990 w 1211980"/>
                <a:gd name="connsiteY3" fmla="*/ 0 h 467445"/>
                <a:gd name="connsiteX4" fmla="*/ 0 w 1211980"/>
                <a:gd name="connsiteY4" fmla="*/ 467446 h 467445"/>
                <a:gd name="connsiteX5" fmla="*/ 65330 w 1211980"/>
                <a:gd name="connsiteY5" fmla="*/ 467446 h 467445"/>
                <a:gd name="connsiteX6" fmla="*/ 605990 w 1211980"/>
                <a:gd name="connsiteY6" fmla="*/ 63077 h 467445"/>
              </a:gdLst>
              <a:rect l="l" t="t" r="r" b="b"/>
              <a:pathLst>
                <a:path w="1211980" h="467445">
                  <a:moveTo>
                    <a:pt x="605990" y="63077"/>
                  </a:moveTo>
                  <a:cubicBezTo>
                    <a:pt x="861677" y="63077"/>
                    <a:pt x="1076815" y="233160"/>
                    <a:pt x="1146650" y="466319"/>
                  </a:cubicBezTo>
                  <a:lnTo>
                    <a:pt x="1211980" y="466319"/>
                  </a:lnTo>
                  <a:cubicBezTo>
                    <a:pt x="1139892" y="198242"/>
                    <a:pt x="896595" y="0"/>
                    <a:pt x="605990" y="0"/>
                  </a:cubicBezTo>
                  <a:cubicBezTo>
                    <a:pt x="315385" y="0"/>
                    <a:pt x="72088" y="198242"/>
                    <a:pt x="0" y="467446"/>
                  </a:cubicBezTo>
                  <a:lnTo>
                    <a:pt x="65330" y="467446"/>
                  </a:lnTo>
                  <a:cubicBezTo>
                    <a:pt x="135165" y="234286"/>
                    <a:pt x="351429" y="63077"/>
                    <a:pt x="605990" y="63077"/>
                  </a:cubicBezTo>
                  <a:close/>
                </a:path>
              </a:pathLst>
            </a:custGeom>
            <a:solidFill>
              <a:schemeClr val="bg1"/>
            </a:solidFill>
            <a:ln w="112568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15" name="标题 1"/>
          <p:cNvSpPr txBox="1"/>
          <p:nvPr/>
        </p:nvSpPr>
        <p:spPr>
          <a:xfrm rot="0" flipH="0" flipV="0">
            <a:off x="6522719" y="3545839"/>
            <a:ext cx="2018631" cy="20186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16" name=""/>
          <p:cNvGrpSpPr/>
          <p:nvPr/>
        </p:nvGrpSpPr>
        <p:grpSpPr>
          <a:xfrm>
            <a:off x="6882099" y="3945085"/>
            <a:ext cx="1299872" cy="1220138"/>
            <a:chOff x="6882099" y="3945085"/>
            <a:chExt cx="1299872" cy="1220138"/>
          </a:xfrm>
        </p:grpSpPr>
        <p:sp>
          <p:nvSpPr>
            <p:cNvPr id="17" name="标题 1"/>
            <p:cNvSpPr txBox="1"/>
            <p:nvPr/>
          </p:nvSpPr>
          <p:spPr>
            <a:xfrm rot="0" flipH="0" flipV="0">
              <a:off x="7226395" y="3945085"/>
              <a:ext cx="611277" cy="611277"/>
            </a:xfrm>
            <a:custGeom>
              <a:avLst/>
              <a:gdLst>
                <a:gd name="connsiteX0" fmla="*/ 284973 w 569945"/>
                <a:gd name="connsiteY0" fmla="*/ 569946 h 569945"/>
                <a:gd name="connsiteX1" fmla="*/ 0 w 569945"/>
                <a:gd name="connsiteY1" fmla="*/ 284973 h 569945"/>
                <a:gd name="connsiteX2" fmla="*/ 284973 w 569945"/>
                <a:gd name="connsiteY2" fmla="*/ 0 h 569945"/>
                <a:gd name="connsiteX3" fmla="*/ 569946 w 569945"/>
                <a:gd name="connsiteY3" fmla="*/ 284973 h 569945"/>
                <a:gd name="connsiteX4" fmla="*/ 284973 w 569945"/>
                <a:gd name="connsiteY4" fmla="*/ 569946 h 569945"/>
                <a:gd name="connsiteX5" fmla="*/ 284973 w 569945"/>
                <a:gd name="connsiteY5" fmla="*/ 63077 h 569945"/>
                <a:gd name="connsiteX6" fmla="*/ 63077 w 569945"/>
                <a:gd name="connsiteY6" fmla="*/ 284973 h 569945"/>
                <a:gd name="connsiteX7" fmla="*/ 284973 w 569945"/>
                <a:gd name="connsiteY7" fmla="*/ 506869 h 569945"/>
                <a:gd name="connsiteX8" fmla="*/ 506869 w 569945"/>
                <a:gd name="connsiteY8" fmla="*/ 284973 h 569945"/>
                <a:gd name="connsiteX9" fmla="*/ 284973 w 569945"/>
                <a:gd name="connsiteY9" fmla="*/ 63077 h 569945"/>
              </a:gdLst>
              <a:rect l="l" t="t" r="r" b="b"/>
              <a:pathLst>
                <a:path w="569945" h="569945">
                  <a:moveTo>
                    <a:pt x="284973" y="569946"/>
                  </a:moveTo>
                  <a:cubicBezTo>
                    <a:pt x="127280" y="569946"/>
                    <a:pt x="0" y="441539"/>
                    <a:pt x="0" y="284973"/>
                  </a:cubicBezTo>
                  <a:cubicBezTo>
                    <a:pt x="0" y="128407"/>
                    <a:pt x="128407" y="0"/>
                    <a:pt x="284973" y="0"/>
                  </a:cubicBezTo>
                  <a:cubicBezTo>
                    <a:pt x="441539" y="0"/>
                    <a:pt x="569946" y="128407"/>
                    <a:pt x="569946" y="284973"/>
                  </a:cubicBezTo>
                  <a:cubicBezTo>
                    <a:pt x="569946" y="441539"/>
                    <a:pt x="442666" y="569946"/>
                    <a:pt x="284973" y="569946"/>
                  </a:cubicBezTo>
                  <a:close/>
                  <a:moveTo>
                    <a:pt x="284973" y="63077"/>
                  </a:moveTo>
                  <a:cubicBezTo>
                    <a:pt x="162198" y="63077"/>
                    <a:pt x="63077" y="162198"/>
                    <a:pt x="63077" y="284973"/>
                  </a:cubicBezTo>
                  <a:cubicBezTo>
                    <a:pt x="63077" y="407748"/>
                    <a:pt x="162198" y="506869"/>
                    <a:pt x="284973" y="506869"/>
                  </a:cubicBezTo>
                  <a:cubicBezTo>
                    <a:pt x="407748" y="506869"/>
                    <a:pt x="506869" y="407748"/>
                    <a:pt x="506869" y="284973"/>
                  </a:cubicBezTo>
                  <a:cubicBezTo>
                    <a:pt x="506869" y="163324"/>
                    <a:pt x="407748" y="63077"/>
                    <a:pt x="284973" y="63077"/>
                  </a:cubicBezTo>
                  <a:close/>
                </a:path>
              </a:pathLst>
            </a:custGeom>
            <a:solidFill>
              <a:schemeClr val="bg1"/>
            </a:solidFill>
            <a:ln w="112568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8" name="标题 1"/>
            <p:cNvSpPr txBox="1"/>
            <p:nvPr/>
          </p:nvSpPr>
          <p:spPr>
            <a:xfrm rot="0" flipH="0" flipV="0">
              <a:off x="6882099" y="4663880"/>
              <a:ext cx="1299872" cy="501343"/>
            </a:xfrm>
            <a:custGeom>
              <a:avLst/>
              <a:gdLst>
                <a:gd name="connsiteX0" fmla="*/ 605990 w 1211980"/>
                <a:gd name="connsiteY0" fmla="*/ 63077 h 467445"/>
                <a:gd name="connsiteX1" fmla="*/ 1146650 w 1211980"/>
                <a:gd name="connsiteY1" fmla="*/ 466319 h 467445"/>
                <a:gd name="connsiteX2" fmla="*/ 1211980 w 1211980"/>
                <a:gd name="connsiteY2" fmla="*/ 466319 h 467445"/>
                <a:gd name="connsiteX3" fmla="*/ 605990 w 1211980"/>
                <a:gd name="connsiteY3" fmla="*/ 0 h 467445"/>
                <a:gd name="connsiteX4" fmla="*/ 0 w 1211980"/>
                <a:gd name="connsiteY4" fmla="*/ 467446 h 467445"/>
                <a:gd name="connsiteX5" fmla="*/ 65330 w 1211980"/>
                <a:gd name="connsiteY5" fmla="*/ 467446 h 467445"/>
                <a:gd name="connsiteX6" fmla="*/ 605990 w 1211980"/>
                <a:gd name="connsiteY6" fmla="*/ 63077 h 467445"/>
              </a:gdLst>
              <a:rect l="l" t="t" r="r" b="b"/>
              <a:pathLst>
                <a:path w="1211980" h="467445">
                  <a:moveTo>
                    <a:pt x="605990" y="63077"/>
                  </a:moveTo>
                  <a:cubicBezTo>
                    <a:pt x="861677" y="63077"/>
                    <a:pt x="1076815" y="233160"/>
                    <a:pt x="1146650" y="466319"/>
                  </a:cubicBezTo>
                  <a:lnTo>
                    <a:pt x="1211980" y="466319"/>
                  </a:lnTo>
                  <a:cubicBezTo>
                    <a:pt x="1139892" y="198242"/>
                    <a:pt x="896595" y="0"/>
                    <a:pt x="605990" y="0"/>
                  </a:cubicBezTo>
                  <a:cubicBezTo>
                    <a:pt x="315385" y="0"/>
                    <a:pt x="72088" y="198242"/>
                    <a:pt x="0" y="467446"/>
                  </a:cubicBezTo>
                  <a:lnTo>
                    <a:pt x="65330" y="467446"/>
                  </a:lnTo>
                  <a:cubicBezTo>
                    <a:pt x="135165" y="234286"/>
                    <a:pt x="351429" y="63077"/>
                    <a:pt x="605990" y="63077"/>
                  </a:cubicBezTo>
                  <a:close/>
                </a:path>
              </a:pathLst>
            </a:custGeom>
            <a:solidFill>
              <a:schemeClr val="bg1"/>
            </a:solidFill>
            <a:ln w="112568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</p:grpSp>
      <p:grpSp>
        <p:nvGrpSpPr>
          <p:cNvPr id="19" name=""/>
          <p:cNvGrpSpPr/>
          <p:nvPr/>
        </p:nvGrpSpPr>
        <p:grpSpPr>
          <a:xfrm>
            <a:off x="8473440" y="1835150"/>
            <a:ext cx="640080" cy="640080"/>
            <a:chOff x="8473440" y="1835150"/>
            <a:chExt cx="640080" cy="640080"/>
          </a:xfrm>
        </p:grpSpPr>
        <p:sp>
          <p:nvSpPr>
            <p:cNvPr id="20" name="标题 1"/>
            <p:cNvSpPr txBox="1"/>
            <p:nvPr/>
          </p:nvSpPr>
          <p:spPr>
            <a:xfrm rot="0" flipH="0" flipV="0">
              <a:off x="8473440" y="1835150"/>
              <a:ext cx="640080" cy="640080"/>
            </a:xfrm>
            <a:prstGeom prst="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grpSp>
          <p:nvGrpSpPr>
            <p:cNvPr id="21" name=""/>
            <p:cNvGrpSpPr/>
            <p:nvPr/>
          </p:nvGrpSpPr>
          <p:grpSpPr>
            <a:xfrm>
              <a:off x="8694651" y="2056781"/>
              <a:ext cx="197658" cy="196817"/>
              <a:chOff x="8694651" y="2056781"/>
              <a:chExt cx="197658" cy="196817"/>
            </a:xfrm>
          </p:grpSpPr>
          <p:sp>
            <p:nvSpPr>
              <p:cNvPr id="22" name="标题 1"/>
              <p:cNvSpPr txBox="1"/>
              <p:nvPr/>
            </p:nvSpPr>
            <p:spPr>
              <a:xfrm rot="0" flipH="0" flipV="0">
                <a:off x="8694651" y="2213226"/>
                <a:ext cx="40372" cy="40372"/>
              </a:xfrm>
              <a:custGeom>
                <a:avLst/>
                <a:gdLst>
                  <a:gd name="connsiteX0" fmla="*/ 18170 w 36339"/>
                  <a:gd name="connsiteY0" fmla="*/ 36340 h 36339"/>
                  <a:gd name="connsiteX1" fmla="*/ 0 w 36339"/>
                  <a:gd name="connsiteY1" fmla="*/ 18170 h 36339"/>
                  <a:gd name="connsiteX2" fmla="*/ 18170 w 36339"/>
                  <a:gd name="connsiteY2" fmla="*/ 0 h 36339"/>
                  <a:gd name="connsiteX3" fmla="*/ 36339 w 36339"/>
                  <a:gd name="connsiteY3" fmla="*/ 18170 h 36339"/>
                  <a:gd name="connsiteX4" fmla="*/ 18170 w 36339"/>
                  <a:gd name="connsiteY4" fmla="*/ 36340 h 36339"/>
                  <a:gd name="connsiteX5" fmla="*/ 18170 w 36339"/>
                  <a:gd name="connsiteY5" fmla="*/ 11356 h 36339"/>
                  <a:gd name="connsiteX6" fmla="*/ 11356 w 36339"/>
                  <a:gd name="connsiteY6" fmla="*/ 18170 h 36339"/>
                  <a:gd name="connsiteX7" fmla="*/ 18170 w 36339"/>
                  <a:gd name="connsiteY7" fmla="*/ 24983 h 36339"/>
                  <a:gd name="connsiteX8" fmla="*/ 24983 w 36339"/>
                  <a:gd name="connsiteY8" fmla="*/ 18170 h 36339"/>
                  <a:gd name="connsiteX9" fmla="*/ 18170 w 36339"/>
                  <a:gd name="connsiteY9" fmla="*/ 11356 h 36339"/>
                </a:gdLst>
                <a:rect l="l" t="t" r="r" b="b"/>
                <a:pathLst>
                  <a:path w="36339" h="36339">
                    <a:moveTo>
                      <a:pt x="18170" y="36340"/>
                    </a:moveTo>
                    <a:cubicBezTo>
                      <a:pt x="8328" y="36340"/>
                      <a:pt x="0" y="28012"/>
                      <a:pt x="0" y="18170"/>
                    </a:cubicBezTo>
                    <a:cubicBezTo>
                      <a:pt x="0" y="8328"/>
                      <a:pt x="8328" y="0"/>
                      <a:pt x="18170" y="0"/>
                    </a:cubicBezTo>
                    <a:cubicBezTo>
                      <a:pt x="28012" y="0"/>
                      <a:pt x="36339" y="8328"/>
                      <a:pt x="36339" y="18170"/>
                    </a:cubicBezTo>
                    <a:cubicBezTo>
                      <a:pt x="36339" y="28769"/>
                      <a:pt x="28012" y="36340"/>
                      <a:pt x="18170" y="36340"/>
                    </a:cubicBezTo>
                    <a:close/>
                    <a:moveTo>
                      <a:pt x="18170" y="11356"/>
                    </a:moveTo>
                    <a:cubicBezTo>
                      <a:pt x="14384" y="11356"/>
                      <a:pt x="11356" y="14384"/>
                      <a:pt x="11356" y="18170"/>
                    </a:cubicBezTo>
                    <a:cubicBezTo>
                      <a:pt x="11356" y="21955"/>
                      <a:pt x="14384" y="24983"/>
                      <a:pt x="18170" y="24983"/>
                    </a:cubicBezTo>
                    <a:cubicBezTo>
                      <a:pt x="21955" y="24983"/>
                      <a:pt x="24983" y="21955"/>
                      <a:pt x="24983" y="18170"/>
                    </a:cubicBezTo>
                    <a:cubicBezTo>
                      <a:pt x="24983" y="14384"/>
                      <a:pt x="21955" y="11356"/>
                      <a:pt x="18170" y="11356"/>
                    </a:cubicBezTo>
                    <a:close/>
                  </a:path>
                </a:pathLst>
              </a:custGeom>
              <a:solidFill>
                <a:schemeClr val="bg1"/>
              </a:solidFill>
              <a:ln w="75554" cap="flat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l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23" name="标题 1"/>
              <p:cNvSpPr txBox="1"/>
              <p:nvPr/>
            </p:nvSpPr>
            <p:spPr>
              <a:xfrm rot="-4526" flipH="0" flipV="0">
                <a:off x="8722411" y="2106404"/>
                <a:ext cx="12616" cy="21027"/>
              </a:xfrm>
              <a:custGeom>
                <a:avLst/>
                <a:gdLst>
                  <a:gd name="connsiteX0" fmla="*/ 0 w 11356"/>
                  <a:gd name="connsiteY0" fmla="*/ 0 h 18926"/>
                  <a:gd name="connsiteX1" fmla="*/ 11356 w 11356"/>
                  <a:gd name="connsiteY1" fmla="*/ 0 h 18926"/>
                  <a:gd name="connsiteX2" fmla="*/ 11356 w 11356"/>
                  <a:gd name="connsiteY2" fmla="*/ 18927 h 18926"/>
                  <a:gd name="connsiteX3" fmla="*/ 0 w 11356"/>
                  <a:gd name="connsiteY3" fmla="*/ 18927 h 18926"/>
                </a:gdLst>
                <a:rect l="l" t="t" r="r" b="b"/>
                <a:pathLst>
                  <a:path w="11356" h="18926">
                    <a:moveTo>
                      <a:pt x="0" y="0"/>
                    </a:moveTo>
                    <a:lnTo>
                      <a:pt x="11356" y="0"/>
                    </a:lnTo>
                    <a:lnTo>
                      <a:pt x="11356" y="18927"/>
                    </a:lnTo>
                    <a:lnTo>
                      <a:pt x="0" y="18927"/>
                    </a:lnTo>
                    <a:close/>
                  </a:path>
                </a:pathLst>
              </a:custGeom>
              <a:solidFill>
                <a:schemeClr val="bg1"/>
              </a:solidFill>
              <a:ln w="75554" cap="flat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l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24" name="标题 1"/>
              <p:cNvSpPr txBox="1"/>
              <p:nvPr/>
            </p:nvSpPr>
            <p:spPr>
              <a:xfrm rot="-2824729" flipH="0" flipV="0">
                <a:off x="8782167" y="2143934"/>
                <a:ext cx="21028" cy="12616"/>
              </a:xfrm>
              <a:custGeom>
                <a:avLst/>
                <a:gdLst>
                  <a:gd name="connsiteX0" fmla="*/ 0 w 18927"/>
                  <a:gd name="connsiteY0" fmla="*/ 0 h 11356"/>
                  <a:gd name="connsiteX1" fmla="*/ 18927 w 18927"/>
                  <a:gd name="connsiteY1" fmla="*/ 0 h 11356"/>
                  <a:gd name="connsiteX2" fmla="*/ 18927 w 18927"/>
                  <a:gd name="connsiteY2" fmla="*/ 11356 h 11356"/>
                  <a:gd name="connsiteX3" fmla="*/ 0 w 18927"/>
                  <a:gd name="connsiteY3" fmla="*/ 11356 h 11356"/>
                </a:gdLst>
                <a:rect l="l" t="t" r="r" b="b"/>
                <a:pathLst>
                  <a:path w="18927" h="11356">
                    <a:moveTo>
                      <a:pt x="0" y="0"/>
                    </a:moveTo>
                    <a:lnTo>
                      <a:pt x="18927" y="0"/>
                    </a:lnTo>
                    <a:lnTo>
                      <a:pt x="18927" y="11356"/>
                    </a:lnTo>
                    <a:lnTo>
                      <a:pt x="0" y="11356"/>
                    </a:lnTo>
                    <a:close/>
                  </a:path>
                </a:pathLst>
              </a:custGeom>
              <a:solidFill>
                <a:schemeClr val="bg1"/>
              </a:solidFill>
              <a:ln w="75555" cap="flat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l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25" name="标题 1"/>
              <p:cNvSpPr txBox="1"/>
              <p:nvPr/>
            </p:nvSpPr>
            <p:spPr>
              <a:xfrm rot="-2833006" flipH="0" flipV="0">
                <a:off x="8717793" y="2193064"/>
                <a:ext cx="58034" cy="12615"/>
              </a:xfrm>
              <a:custGeom>
                <a:avLst/>
                <a:gdLst>
                  <a:gd name="connsiteX0" fmla="*/ 0 w 52236"/>
                  <a:gd name="connsiteY0" fmla="*/ 0 h 11355"/>
                  <a:gd name="connsiteX1" fmla="*/ 52236 w 52236"/>
                  <a:gd name="connsiteY1" fmla="*/ 0 h 11355"/>
                  <a:gd name="connsiteX2" fmla="*/ 52236 w 52236"/>
                  <a:gd name="connsiteY2" fmla="*/ 11356 h 11355"/>
                  <a:gd name="connsiteX3" fmla="*/ 0 w 52236"/>
                  <a:gd name="connsiteY3" fmla="*/ 11356 h 11355"/>
                </a:gdLst>
                <a:rect l="l" t="t" r="r" b="b"/>
                <a:pathLst>
                  <a:path w="52236" h="11355">
                    <a:moveTo>
                      <a:pt x="0" y="0"/>
                    </a:moveTo>
                    <a:lnTo>
                      <a:pt x="52236" y="0"/>
                    </a:lnTo>
                    <a:lnTo>
                      <a:pt x="52236" y="11356"/>
                    </a:lnTo>
                    <a:lnTo>
                      <a:pt x="0" y="11356"/>
                    </a:lnTo>
                    <a:close/>
                  </a:path>
                </a:pathLst>
              </a:custGeom>
              <a:solidFill>
                <a:schemeClr val="bg1"/>
              </a:solidFill>
              <a:ln w="75551" cap="flat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l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26" name="标题 1"/>
              <p:cNvSpPr txBox="1"/>
              <p:nvPr/>
            </p:nvSpPr>
            <p:spPr>
              <a:xfrm rot="-4526" flipH="0" flipV="0">
                <a:off x="8820820" y="2210700"/>
                <a:ext cx="21027" cy="12616"/>
              </a:xfrm>
              <a:custGeom>
                <a:avLst/>
                <a:gdLst>
                  <a:gd name="connsiteX0" fmla="*/ 0 w 18926"/>
                  <a:gd name="connsiteY0" fmla="*/ 0 h 11356"/>
                  <a:gd name="connsiteX1" fmla="*/ 18927 w 18926"/>
                  <a:gd name="connsiteY1" fmla="*/ 0 h 11356"/>
                  <a:gd name="connsiteX2" fmla="*/ 18927 w 18926"/>
                  <a:gd name="connsiteY2" fmla="*/ 11356 h 11356"/>
                  <a:gd name="connsiteX3" fmla="*/ 0 w 18926"/>
                  <a:gd name="connsiteY3" fmla="*/ 11356 h 11356"/>
                </a:gdLst>
                <a:rect l="l" t="t" r="r" b="b"/>
                <a:pathLst>
                  <a:path w="18926" h="11356">
                    <a:moveTo>
                      <a:pt x="0" y="0"/>
                    </a:moveTo>
                    <a:lnTo>
                      <a:pt x="18927" y="0"/>
                    </a:lnTo>
                    <a:lnTo>
                      <a:pt x="18927" y="11356"/>
                    </a:lnTo>
                    <a:lnTo>
                      <a:pt x="0" y="11356"/>
                    </a:lnTo>
                    <a:close/>
                  </a:path>
                </a:pathLst>
              </a:custGeom>
              <a:solidFill>
                <a:schemeClr val="bg1"/>
              </a:solidFill>
              <a:ln w="75554" cap="flat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l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27" name="标题 1"/>
              <p:cNvSpPr txBox="1"/>
              <p:nvPr/>
            </p:nvSpPr>
            <p:spPr>
              <a:xfrm rot="0" flipH="0" flipV="0">
                <a:off x="8714837" y="2056781"/>
                <a:ext cx="177472" cy="176631"/>
              </a:xfrm>
              <a:custGeom>
                <a:avLst/>
                <a:gdLst>
                  <a:gd name="connsiteX0" fmla="*/ 0 w 159742"/>
                  <a:gd name="connsiteY0" fmla="*/ 12113 h 158985"/>
                  <a:gd name="connsiteX1" fmla="*/ 147629 w 159742"/>
                  <a:gd name="connsiteY1" fmla="*/ 158985 h 158985"/>
                  <a:gd name="connsiteX2" fmla="*/ 159743 w 159742"/>
                  <a:gd name="connsiteY2" fmla="*/ 158985 h 158985"/>
                  <a:gd name="connsiteX3" fmla="*/ 757 w 159742"/>
                  <a:gd name="connsiteY3" fmla="*/ 0 h 158985"/>
                  <a:gd name="connsiteX4" fmla="*/ 0 w 159742"/>
                  <a:gd name="connsiteY4" fmla="*/ 0 h 158985"/>
                  <a:gd name="connsiteX5" fmla="*/ 0 w 159742"/>
                  <a:gd name="connsiteY5" fmla="*/ 12113 h 158985"/>
                  <a:gd name="connsiteX6" fmla="*/ 0 w 159742"/>
                  <a:gd name="connsiteY6" fmla="*/ 12113 h 158985"/>
                </a:gdLst>
                <a:rect l="l" t="t" r="r" b="b"/>
                <a:pathLst>
                  <a:path w="159742" h="158985">
                    <a:moveTo>
                      <a:pt x="0" y="12113"/>
                    </a:moveTo>
                    <a:cubicBezTo>
                      <a:pt x="81007" y="12113"/>
                      <a:pt x="146872" y="77979"/>
                      <a:pt x="147629" y="158985"/>
                    </a:cubicBezTo>
                    <a:lnTo>
                      <a:pt x="159743" y="158985"/>
                    </a:lnTo>
                    <a:cubicBezTo>
                      <a:pt x="159743" y="71165"/>
                      <a:pt x="88578" y="0"/>
                      <a:pt x="757" y="0"/>
                    </a:cubicBezTo>
                    <a:cubicBezTo>
                      <a:pt x="757" y="0"/>
                      <a:pt x="757" y="0"/>
                      <a:pt x="0" y="0"/>
                    </a:cubicBezTo>
                    <a:lnTo>
                      <a:pt x="0" y="12113"/>
                    </a:lnTo>
                    <a:cubicBezTo>
                      <a:pt x="0" y="12113"/>
                      <a:pt x="0" y="12113"/>
                      <a:pt x="0" y="12113"/>
                    </a:cubicBezTo>
                    <a:close/>
                  </a:path>
                </a:pathLst>
              </a:custGeom>
              <a:solidFill>
                <a:schemeClr val="bg1"/>
              </a:solidFill>
              <a:ln w="75554" cap="flat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l">
                  <a:lnSpc>
                    <a:spcPct val="110000"/>
                  </a:lnSpc>
                </a:pPr>
                <a:endParaRPr kumimoji="1" lang="zh-CN" altLang="en-US"/>
              </a:p>
            </p:txBody>
          </p:sp>
        </p:grpSp>
      </p:grpSp>
      <p:grpSp>
        <p:nvGrpSpPr>
          <p:cNvPr id="28" name=""/>
          <p:cNvGrpSpPr/>
          <p:nvPr/>
        </p:nvGrpSpPr>
        <p:grpSpPr>
          <a:xfrm>
            <a:off x="3172460" y="3719195"/>
            <a:ext cx="640080" cy="640080"/>
            <a:chOff x="3172460" y="3719195"/>
            <a:chExt cx="640080" cy="640080"/>
          </a:xfrm>
        </p:grpSpPr>
        <p:sp>
          <p:nvSpPr>
            <p:cNvPr id="29" name="标题 1"/>
            <p:cNvSpPr txBox="1"/>
            <p:nvPr/>
          </p:nvSpPr>
          <p:spPr>
            <a:xfrm rot="0" flipH="0" flipV="0">
              <a:off x="3172460" y="3719195"/>
              <a:ext cx="640080" cy="640080"/>
            </a:xfrm>
            <a:prstGeom prst="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grpSp>
          <p:nvGrpSpPr>
            <p:cNvPr id="30" name=""/>
            <p:cNvGrpSpPr/>
            <p:nvPr/>
          </p:nvGrpSpPr>
          <p:grpSpPr>
            <a:xfrm>
              <a:off x="3380193" y="3946293"/>
              <a:ext cx="224614" cy="185883"/>
              <a:chOff x="3380193" y="3946293"/>
              <a:chExt cx="224614" cy="185883"/>
            </a:xfrm>
          </p:grpSpPr>
          <p:sp>
            <p:nvSpPr>
              <p:cNvPr id="31" name="标题 1"/>
              <p:cNvSpPr txBox="1"/>
              <p:nvPr/>
            </p:nvSpPr>
            <p:spPr>
              <a:xfrm rot="0" flipH="0" flipV="0">
                <a:off x="3462621" y="4048908"/>
                <a:ext cx="52989" cy="52148"/>
              </a:xfrm>
              <a:custGeom>
                <a:avLst/>
                <a:gdLst>
                  <a:gd name="connsiteX0" fmla="*/ 23469 w 47695"/>
                  <a:gd name="connsiteY0" fmla="*/ 46939 h 46938"/>
                  <a:gd name="connsiteX1" fmla="*/ 0 w 47695"/>
                  <a:gd name="connsiteY1" fmla="*/ 23469 h 46938"/>
                  <a:gd name="connsiteX2" fmla="*/ 23469 w 47695"/>
                  <a:gd name="connsiteY2" fmla="*/ 0 h 46938"/>
                  <a:gd name="connsiteX3" fmla="*/ 47696 w 47695"/>
                  <a:gd name="connsiteY3" fmla="*/ 23469 h 46938"/>
                  <a:gd name="connsiteX4" fmla="*/ 23469 w 47695"/>
                  <a:gd name="connsiteY4" fmla="*/ 46939 h 46938"/>
                  <a:gd name="connsiteX5" fmla="*/ 23469 w 47695"/>
                  <a:gd name="connsiteY5" fmla="*/ 9085 h 46938"/>
                  <a:gd name="connsiteX6" fmla="*/ 9085 w 47695"/>
                  <a:gd name="connsiteY6" fmla="*/ 23469 h 46938"/>
                  <a:gd name="connsiteX7" fmla="*/ 23469 w 47695"/>
                  <a:gd name="connsiteY7" fmla="*/ 37854 h 46938"/>
                  <a:gd name="connsiteX8" fmla="*/ 37854 w 47695"/>
                  <a:gd name="connsiteY8" fmla="*/ 23469 h 46938"/>
                  <a:gd name="connsiteX9" fmla="*/ 23469 w 47695"/>
                  <a:gd name="connsiteY9" fmla="*/ 9085 h 46938"/>
                </a:gdLst>
                <a:rect l="l" t="t" r="r" b="b"/>
                <a:pathLst>
                  <a:path w="47695" h="46938">
                    <a:moveTo>
                      <a:pt x="23469" y="46939"/>
                    </a:moveTo>
                    <a:cubicBezTo>
                      <a:pt x="10599" y="46939"/>
                      <a:pt x="0" y="36339"/>
                      <a:pt x="0" y="23469"/>
                    </a:cubicBezTo>
                    <a:cubicBezTo>
                      <a:pt x="0" y="10599"/>
                      <a:pt x="10599" y="0"/>
                      <a:pt x="23469" y="0"/>
                    </a:cubicBezTo>
                    <a:cubicBezTo>
                      <a:pt x="36340" y="0"/>
                      <a:pt x="47696" y="10599"/>
                      <a:pt x="47696" y="23469"/>
                    </a:cubicBezTo>
                    <a:cubicBezTo>
                      <a:pt x="47696" y="36339"/>
                      <a:pt x="37097" y="46939"/>
                      <a:pt x="23469" y="46939"/>
                    </a:cubicBezTo>
                    <a:close/>
                    <a:moveTo>
                      <a:pt x="23469" y="9085"/>
                    </a:moveTo>
                    <a:cubicBezTo>
                      <a:pt x="15899" y="9085"/>
                      <a:pt x="9085" y="15142"/>
                      <a:pt x="9085" y="23469"/>
                    </a:cubicBezTo>
                    <a:cubicBezTo>
                      <a:pt x="9085" y="31040"/>
                      <a:pt x="15141" y="37854"/>
                      <a:pt x="23469" y="37854"/>
                    </a:cubicBezTo>
                    <a:cubicBezTo>
                      <a:pt x="31040" y="37854"/>
                      <a:pt x="37854" y="31797"/>
                      <a:pt x="37854" y="23469"/>
                    </a:cubicBezTo>
                    <a:cubicBezTo>
                      <a:pt x="37854" y="15142"/>
                      <a:pt x="31797" y="9085"/>
                      <a:pt x="23469" y="9085"/>
                    </a:cubicBezTo>
                    <a:close/>
                  </a:path>
                </a:pathLst>
              </a:custGeom>
              <a:solidFill>
                <a:schemeClr val="bg1"/>
              </a:solidFill>
              <a:ln w="75554" cap="flat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l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32" name="标题 1"/>
              <p:cNvSpPr txBox="1"/>
              <p:nvPr/>
            </p:nvSpPr>
            <p:spPr>
              <a:xfrm rot="0" flipH="0" flipV="0">
                <a:off x="3552619" y="3996759"/>
                <a:ext cx="52188" cy="52989"/>
              </a:xfrm>
              <a:custGeom>
                <a:avLst/>
                <a:gdLst>
                  <a:gd name="connsiteX0" fmla="*/ 23469 w 46974"/>
                  <a:gd name="connsiteY0" fmla="*/ 47696 h 47695"/>
                  <a:gd name="connsiteX1" fmla="*/ 0 w 46974"/>
                  <a:gd name="connsiteY1" fmla="*/ 24226 h 47695"/>
                  <a:gd name="connsiteX2" fmla="*/ 23469 w 46974"/>
                  <a:gd name="connsiteY2" fmla="*/ 0 h 47695"/>
                  <a:gd name="connsiteX3" fmla="*/ 46939 w 46974"/>
                  <a:gd name="connsiteY3" fmla="*/ 24226 h 47695"/>
                  <a:gd name="connsiteX4" fmla="*/ 23469 w 46974"/>
                  <a:gd name="connsiteY4" fmla="*/ 47696 h 47695"/>
                  <a:gd name="connsiteX5" fmla="*/ 23469 w 46974"/>
                  <a:gd name="connsiteY5" fmla="*/ 9842 h 47695"/>
                  <a:gd name="connsiteX6" fmla="*/ 9085 w 46974"/>
                  <a:gd name="connsiteY6" fmla="*/ 24226 h 47695"/>
                  <a:gd name="connsiteX7" fmla="*/ 23469 w 46974"/>
                  <a:gd name="connsiteY7" fmla="*/ 37854 h 47695"/>
                  <a:gd name="connsiteX8" fmla="*/ 37854 w 46974"/>
                  <a:gd name="connsiteY8" fmla="*/ 24226 h 47695"/>
                  <a:gd name="connsiteX9" fmla="*/ 23469 w 46974"/>
                  <a:gd name="connsiteY9" fmla="*/ 9842 h 47695"/>
                </a:gdLst>
                <a:rect l="l" t="t" r="r" b="b"/>
                <a:pathLst>
                  <a:path w="46974" h="47695">
                    <a:moveTo>
                      <a:pt x="23469" y="47696"/>
                    </a:moveTo>
                    <a:cubicBezTo>
                      <a:pt x="10599" y="47696"/>
                      <a:pt x="0" y="37097"/>
                      <a:pt x="0" y="24226"/>
                    </a:cubicBezTo>
                    <a:cubicBezTo>
                      <a:pt x="0" y="11356"/>
                      <a:pt x="10599" y="0"/>
                      <a:pt x="23469" y="0"/>
                    </a:cubicBezTo>
                    <a:cubicBezTo>
                      <a:pt x="36340" y="0"/>
                      <a:pt x="46939" y="10599"/>
                      <a:pt x="46939" y="24226"/>
                    </a:cubicBezTo>
                    <a:cubicBezTo>
                      <a:pt x="47696" y="37097"/>
                      <a:pt x="36340" y="47696"/>
                      <a:pt x="23469" y="47696"/>
                    </a:cubicBezTo>
                    <a:close/>
                    <a:moveTo>
                      <a:pt x="23469" y="9842"/>
                    </a:moveTo>
                    <a:cubicBezTo>
                      <a:pt x="15899" y="9842"/>
                      <a:pt x="9085" y="15898"/>
                      <a:pt x="9085" y="24226"/>
                    </a:cubicBezTo>
                    <a:cubicBezTo>
                      <a:pt x="9085" y="31797"/>
                      <a:pt x="15141" y="37854"/>
                      <a:pt x="23469" y="37854"/>
                    </a:cubicBezTo>
                    <a:cubicBezTo>
                      <a:pt x="31040" y="37854"/>
                      <a:pt x="37854" y="31797"/>
                      <a:pt x="37854" y="24226"/>
                    </a:cubicBezTo>
                    <a:cubicBezTo>
                      <a:pt x="37854" y="15898"/>
                      <a:pt x="31040" y="9842"/>
                      <a:pt x="23469" y="9842"/>
                    </a:cubicBezTo>
                    <a:close/>
                  </a:path>
                </a:pathLst>
              </a:custGeom>
              <a:solidFill>
                <a:schemeClr val="bg1"/>
              </a:solidFill>
              <a:ln w="75554" cap="flat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l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33" name="标题 1"/>
              <p:cNvSpPr txBox="1"/>
              <p:nvPr/>
            </p:nvSpPr>
            <p:spPr>
              <a:xfrm rot="0" flipH="0" flipV="0">
                <a:off x="3386080" y="3946293"/>
                <a:ext cx="52989" cy="52148"/>
              </a:xfrm>
              <a:custGeom>
                <a:avLst/>
                <a:gdLst>
                  <a:gd name="connsiteX0" fmla="*/ 23469 w 47695"/>
                  <a:gd name="connsiteY0" fmla="*/ 46938 h 46938"/>
                  <a:gd name="connsiteX1" fmla="*/ 0 w 47695"/>
                  <a:gd name="connsiteY1" fmla="*/ 23469 h 46938"/>
                  <a:gd name="connsiteX2" fmla="*/ 23469 w 47695"/>
                  <a:gd name="connsiteY2" fmla="*/ 0 h 46938"/>
                  <a:gd name="connsiteX3" fmla="*/ 47696 w 47695"/>
                  <a:gd name="connsiteY3" fmla="*/ 23469 h 46938"/>
                  <a:gd name="connsiteX4" fmla="*/ 23469 w 47695"/>
                  <a:gd name="connsiteY4" fmla="*/ 46938 h 46938"/>
                  <a:gd name="connsiteX5" fmla="*/ 23469 w 47695"/>
                  <a:gd name="connsiteY5" fmla="*/ 9085 h 46938"/>
                  <a:gd name="connsiteX6" fmla="*/ 9085 w 47695"/>
                  <a:gd name="connsiteY6" fmla="*/ 23469 h 46938"/>
                  <a:gd name="connsiteX7" fmla="*/ 23469 w 47695"/>
                  <a:gd name="connsiteY7" fmla="*/ 37854 h 46938"/>
                  <a:gd name="connsiteX8" fmla="*/ 37854 w 47695"/>
                  <a:gd name="connsiteY8" fmla="*/ 23469 h 46938"/>
                  <a:gd name="connsiteX9" fmla="*/ 23469 w 47695"/>
                  <a:gd name="connsiteY9" fmla="*/ 9085 h 46938"/>
                </a:gdLst>
                <a:rect l="l" t="t" r="r" b="b"/>
                <a:pathLst>
                  <a:path w="47695" h="46938">
                    <a:moveTo>
                      <a:pt x="23469" y="46938"/>
                    </a:moveTo>
                    <a:cubicBezTo>
                      <a:pt x="10599" y="46938"/>
                      <a:pt x="0" y="36339"/>
                      <a:pt x="0" y="23469"/>
                    </a:cubicBezTo>
                    <a:cubicBezTo>
                      <a:pt x="0" y="10599"/>
                      <a:pt x="10599" y="0"/>
                      <a:pt x="23469" y="0"/>
                    </a:cubicBezTo>
                    <a:cubicBezTo>
                      <a:pt x="36340" y="0"/>
                      <a:pt x="47696" y="10599"/>
                      <a:pt x="47696" y="23469"/>
                    </a:cubicBezTo>
                    <a:cubicBezTo>
                      <a:pt x="47696" y="36339"/>
                      <a:pt x="36340" y="46938"/>
                      <a:pt x="23469" y="46938"/>
                    </a:cubicBezTo>
                    <a:close/>
                    <a:moveTo>
                      <a:pt x="23469" y="9085"/>
                    </a:moveTo>
                    <a:cubicBezTo>
                      <a:pt x="15899" y="9085"/>
                      <a:pt x="9085" y="15141"/>
                      <a:pt x="9085" y="23469"/>
                    </a:cubicBezTo>
                    <a:cubicBezTo>
                      <a:pt x="9085" y="31797"/>
                      <a:pt x="15141" y="37854"/>
                      <a:pt x="23469" y="37854"/>
                    </a:cubicBezTo>
                    <a:cubicBezTo>
                      <a:pt x="31040" y="37854"/>
                      <a:pt x="37854" y="31797"/>
                      <a:pt x="37854" y="23469"/>
                    </a:cubicBezTo>
                    <a:cubicBezTo>
                      <a:pt x="37854" y="15141"/>
                      <a:pt x="31040" y="9085"/>
                      <a:pt x="23469" y="9085"/>
                    </a:cubicBezTo>
                    <a:close/>
                  </a:path>
                </a:pathLst>
              </a:custGeom>
              <a:solidFill>
                <a:schemeClr val="bg1"/>
              </a:solidFill>
              <a:ln w="75554" cap="flat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l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34" name="标题 1"/>
              <p:cNvSpPr txBox="1"/>
              <p:nvPr/>
            </p:nvSpPr>
            <p:spPr>
              <a:xfrm rot="-2209994" flipH="0" flipV="0">
                <a:off x="3443370" y="3980122"/>
                <a:ext cx="12616" cy="86635"/>
              </a:xfrm>
              <a:custGeom>
                <a:avLst/>
                <a:gdLst>
                  <a:gd name="connsiteX0" fmla="*/ 0 w 11356"/>
                  <a:gd name="connsiteY0" fmla="*/ 0 h 77980"/>
                  <a:gd name="connsiteX1" fmla="*/ 11356 w 11356"/>
                  <a:gd name="connsiteY1" fmla="*/ 0 h 77980"/>
                  <a:gd name="connsiteX2" fmla="*/ 11356 w 11356"/>
                  <a:gd name="connsiteY2" fmla="*/ 77980 h 77980"/>
                  <a:gd name="connsiteX3" fmla="*/ 0 w 11356"/>
                  <a:gd name="connsiteY3" fmla="*/ 77980 h 77980"/>
                </a:gdLst>
                <a:rect l="l" t="t" r="r" b="b"/>
                <a:pathLst>
                  <a:path w="11356" h="77980">
                    <a:moveTo>
                      <a:pt x="0" y="0"/>
                    </a:moveTo>
                    <a:lnTo>
                      <a:pt x="11356" y="0"/>
                    </a:lnTo>
                    <a:lnTo>
                      <a:pt x="11356" y="77980"/>
                    </a:lnTo>
                    <a:lnTo>
                      <a:pt x="0" y="77980"/>
                    </a:lnTo>
                    <a:close/>
                  </a:path>
                </a:pathLst>
              </a:custGeom>
              <a:solidFill>
                <a:schemeClr val="bg1"/>
              </a:solidFill>
              <a:ln w="75556" cap="flat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l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35" name="标题 1"/>
              <p:cNvSpPr txBox="1"/>
              <p:nvPr/>
            </p:nvSpPr>
            <p:spPr>
              <a:xfrm rot="-1851812" flipH="0" flipV="0">
                <a:off x="3507855" y="4043972"/>
                <a:ext cx="53831" cy="12616"/>
              </a:xfrm>
              <a:custGeom>
                <a:avLst/>
                <a:gdLst>
                  <a:gd name="connsiteX0" fmla="*/ 0 w 48453"/>
                  <a:gd name="connsiteY0" fmla="*/ 0 h 11356"/>
                  <a:gd name="connsiteX1" fmla="*/ 48453 w 48453"/>
                  <a:gd name="connsiteY1" fmla="*/ 0 h 11356"/>
                  <a:gd name="connsiteX2" fmla="*/ 48453 w 48453"/>
                  <a:gd name="connsiteY2" fmla="*/ 11356 h 11356"/>
                  <a:gd name="connsiteX3" fmla="*/ 0 w 48453"/>
                  <a:gd name="connsiteY3" fmla="*/ 11356 h 11356"/>
                </a:gdLst>
                <a:rect l="l" t="t" r="r" b="b"/>
                <a:pathLst>
                  <a:path w="48453" h="11356">
                    <a:moveTo>
                      <a:pt x="0" y="0"/>
                    </a:moveTo>
                    <a:lnTo>
                      <a:pt x="48453" y="0"/>
                    </a:lnTo>
                    <a:lnTo>
                      <a:pt x="48453" y="11356"/>
                    </a:lnTo>
                    <a:lnTo>
                      <a:pt x="0" y="11356"/>
                    </a:lnTo>
                    <a:close/>
                  </a:path>
                </a:pathLst>
              </a:custGeom>
              <a:solidFill>
                <a:schemeClr val="bg1"/>
              </a:solidFill>
              <a:ln w="75555" cap="flat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l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36" name="标题 1"/>
              <p:cNvSpPr txBox="1"/>
              <p:nvPr/>
            </p:nvSpPr>
            <p:spPr>
              <a:xfrm rot="0" flipH="0" flipV="0">
                <a:off x="3380193" y="4122084"/>
                <a:ext cx="223733" cy="10092"/>
              </a:xfrm>
              <a:custGeom>
                <a:avLst/>
                <a:gdLst>
                  <a:gd name="connsiteX0" fmla="*/ 0 w 201381"/>
                  <a:gd name="connsiteY0" fmla="*/ 0 h 9084"/>
                  <a:gd name="connsiteX1" fmla="*/ 201382 w 201381"/>
                  <a:gd name="connsiteY1" fmla="*/ 0 h 9084"/>
                  <a:gd name="connsiteX2" fmla="*/ 201382 w 201381"/>
                  <a:gd name="connsiteY2" fmla="*/ 9085 h 9084"/>
                  <a:gd name="connsiteX3" fmla="*/ 0 w 201381"/>
                  <a:gd name="connsiteY3" fmla="*/ 9085 h 9084"/>
                </a:gdLst>
                <a:rect l="l" t="t" r="r" b="b"/>
                <a:pathLst>
                  <a:path w="201381" h="9084">
                    <a:moveTo>
                      <a:pt x="0" y="0"/>
                    </a:moveTo>
                    <a:lnTo>
                      <a:pt x="201382" y="0"/>
                    </a:lnTo>
                    <a:lnTo>
                      <a:pt x="201382" y="9085"/>
                    </a:lnTo>
                    <a:lnTo>
                      <a:pt x="0" y="9085"/>
                    </a:lnTo>
                    <a:close/>
                  </a:path>
                </a:pathLst>
              </a:custGeom>
              <a:solidFill>
                <a:schemeClr val="bg1"/>
              </a:solidFill>
              <a:ln w="75554" cap="flat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l">
                  <a:lnSpc>
                    <a:spcPct val="110000"/>
                  </a:lnSpc>
                </a:pPr>
                <a:endParaRPr kumimoji="1" lang="zh-CN" altLang="en-US"/>
              </a:p>
            </p:txBody>
          </p:sp>
        </p:grpSp>
      </p:grpSp>
      <p:grpSp>
        <p:nvGrpSpPr>
          <p:cNvPr id="37" name=""/>
          <p:cNvGrpSpPr/>
          <p:nvPr/>
        </p:nvGrpSpPr>
        <p:grpSpPr>
          <a:xfrm>
            <a:off x="8534400" y="3719195"/>
            <a:ext cx="640080" cy="640080"/>
            <a:chOff x="8534400" y="3719195"/>
            <a:chExt cx="640080" cy="640080"/>
          </a:xfrm>
        </p:grpSpPr>
        <p:sp>
          <p:nvSpPr>
            <p:cNvPr id="38" name="标题 1"/>
            <p:cNvSpPr txBox="1"/>
            <p:nvPr/>
          </p:nvSpPr>
          <p:spPr>
            <a:xfrm rot="0" flipH="0" flipV="0">
              <a:off x="8534400" y="3719195"/>
              <a:ext cx="640080" cy="640080"/>
            </a:xfrm>
            <a:prstGeom prst="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grpSp>
          <p:nvGrpSpPr>
            <p:cNvPr id="39" name=""/>
            <p:cNvGrpSpPr/>
            <p:nvPr/>
          </p:nvGrpSpPr>
          <p:grpSpPr>
            <a:xfrm>
              <a:off x="8727434" y="3926528"/>
              <a:ext cx="254013" cy="225415"/>
              <a:chOff x="8727434" y="3926528"/>
              <a:chExt cx="254013" cy="225415"/>
            </a:xfrm>
          </p:grpSpPr>
          <p:sp>
            <p:nvSpPr>
              <p:cNvPr id="40" name="标题 1"/>
              <p:cNvSpPr txBox="1"/>
              <p:nvPr/>
            </p:nvSpPr>
            <p:spPr>
              <a:xfrm rot="0" flipH="0" flipV="0">
                <a:off x="8911637" y="4020731"/>
                <a:ext cx="69810" cy="44577"/>
              </a:xfrm>
              <a:custGeom>
                <a:avLst/>
                <a:gdLst>
                  <a:gd name="connsiteX0" fmla="*/ 0 w 62836"/>
                  <a:gd name="connsiteY0" fmla="*/ 31040 h 40124"/>
                  <a:gd name="connsiteX1" fmla="*/ 8328 w 62836"/>
                  <a:gd name="connsiteY1" fmla="*/ 39368 h 40124"/>
                  <a:gd name="connsiteX2" fmla="*/ 31797 w 62836"/>
                  <a:gd name="connsiteY2" fmla="*/ 16656 h 40124"/>
                  <a:gd name="connsiteX3" fmla="*/ 54509 w 62836"/>
                  <a:gd name="connsiteY3" fmla="*/ 40125 h 40124"/>
                  <a:gd name="connsiteX4" fmla="*/ 62837 w 62836"/>
                  <a:gd name="connsiteY4" fmla="*/ 32554 h 40124"/>
                  <a:gd name="connsiteX5" fmla="*/ 32554 w 62836"/>
                  <a:gd name="connsiteY5" fmla="*/ 0 h 40124"/>
                </a:gdLst>
                <a:rect l="l" t="t" r="r" b="b"/>
                <a:pathLst>
                  <a:path w="62836" h="40124">
                    <a:moveTo>
                      <a:pt x="0" y="31040"/>
                    </a:moveTo>
                    <a:lnTo>
                      <a:pt x="8328" y="39368"/>
                    </a:lnTo>
                    <a:lnTo>
                      <a:pt x="31797" y="16656"/>
                    </a:lnTo>
                    <a:lnTo>
                      <a:pt x="54509" y="40125"/>
                    </a:lnTo>
                    <a:lnTo>
                      <a:pt x="62837" y="32554"/>
                    </a:lnTo>
                    <a:lnTo>
                      <a:pt x="32554" y="0"/>
                    </a:lnTo>
                    <a:close/>
                  </a:path>
                </a:pathLst>
              </a:custGeom>
              <a:solidFill>
                <a:schemeClr val="bg1"/>
              </a:solidFill>
              <a:ln w="75554" cap="flat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l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41" name="标题 1"/>
              <p:cNvSpPr txBox="1"/>
              <p:nvPr/>
            </p:nvSpPr>
            <p:spPr>
              <a:xfrm rot="0" flipH="0" flipV="0">
                <a:off x="8894814" y="3942509"/>
                <a:ext cx="47101" cy="47102"/>
              </a:xfrm>
              <a:custGeom>
                <a:avLst/>
                <a:gdLst>
                  <a:gd name="connsiteX0" fmla="*/ 21198 w 42395"/>
                  <a:gd name="connsiteY0" fmla="*/ 0 h 42396"/>
                  <a:gd name="connsiteX1" fmla="*/ 0 w 42395"/>
                  <a:gd name="connsiteY1" fmla="*/ 21198 h 42396"/>
                  <a:gd name="connsiteX2" fmla="*/ 21198 w 42395"/>
                  <a:gd name="connsiteY2" fmla="*/ 42396 h 42396"/>
                  <a:gd name="connsiteX3" fmla="*/ 42396 w 42395"/>
                  <a:gd name="connsiteY3" fmla="*/ 21198 h 42396"/>
                  <a:gd name="connsiteX4" fmla="*/ 21198 w 42395"/>
                  <a:gd name="connsiteY4" fmla="*/ 0 h 42396"/>
                  <a:gd name="connsiteX5" fmla="*/ 21198 w 42395"/>
                  <a:gd name="connsiteY5" fmla="*/ 30283 h 42396"/>
                  <a:gd name="connsiteX6" fmla="*/ 11356 w 42395"/>
                  <a:gd name="connsiteY6" fmla="*/ 20441 h 42396"/>
                  <a:gd name="connsiteX7" fmla="*/ 21198 w 42395"/>
                  <a:gd name="connsiteY7" fmla="*/ 10599 h 42396"/>
                  <a:gd name="connsiteX8" fmla="*/ 31040 w 42395"/>
                  <a:gd name="connsiteY8" fmla="*/ 20441 h 42396"/>
                  <a:gd name="connsiteX9" fmla="*/ 21198 w 42395"/>
                  <a:gd name="connsiteY9" fmla="*/ 30283 h 42396"/>
                </a:gdLst>
                <a:rect l="l" t="t" r="r" b="b"/>
                <a:pathLst>
                  <a:path w="42395" h="42396">
                    <a:moveTo>
                      <a:pt x="21198" y="0"/>
                    </a:moveTo>
                    <a:cubicBezTo>
                      <a:pt x="9842" y="0"/>
                      <a:pt x="0" y="9085"/>
                      <a:pt x="0" y="21198"/>
                    </a:cubicBezTo>
                    <a:cubicBezTo>
                      <a:pt x="0" y="32554"/>
                      <a:pt x="9085" y="42396"/>
                      <a:pt x="21198" y="42396"/>
                    </a:cubicBezTo>
                    <a:cubicBezTo>
                      <a:pt x="32554" y="42396"/>
                      <a:pt x="42396" y="33311"/>
                      <a:pt x="42396" y="21198"/>
                    </a:cubicBezTo>
                    <a:cubicBezTo>
                      <a:pt x="41639" y="9085"/>
                      <a:pt x="32554" y="0"/>
                      <a:pt x="21198" y="0"/>
                    </a:cubicBezTo>
                    <a:close/>
                    <a:moveTo>
                      <a:pt x="21198" y="30283"/>
                    </a:moveTo>
                    <a:cubicBezTo>
                      <a:pt x="15898" y="30283"/>
                      <a:pt x="11356" y="25741"/>
                      <a:pt x="11356" y="20441"/>
                    </a:cubicBezTo>
                    <a:cubicBezTo>
                      <a:pt x="11356" y="15142"/>
                      <a:pt x="15898" y="10599"/>
                      <a:pt x="21198" y="10599"/>
                    </a:cubicBezTo>
                    <a:cubicBezTo>
                      <a:pt x="26497" y="10599"/>
                      <a:pt x="31040" y="15142"/>
                      <a:pt x="31040" y="20441"/>
                    </a:cubicBezTo>
                    <a:cubicBezTo>
                      <a:pt x="30283" y="26498"/>
                      <a:pt x="26497" y="30283"/>
                      <a:pt x="21198" y="30283"/>
                    </a:cubicBezTo>
                    <a:close/>
                  </a:path>
                </a:pathLst>
              </a:custGeom>
              <a:solidFill>
                <a:schemeClr val="bg1"/>
              </a:solidFill>
              <a:ln w="75554" cap="flat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l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42" name="标题 1"/>
              <p:cNvSpPr txBox="1"/>
              <p:nvPr/>
            </p:nvSpPr>
            <p:spPr>
              <a:xfrm rot="0" flipH="0" flipV="0">
                <a:off x="8817432" y="3996339"/>
                <a:ext cx="64764" cy="88315"/>
              </a:xfrm>
              <a:custGeom>
                <a:avLst/>
                <a:gdLst>
                  <a:gd name="connsiteX0" fmla="*/ 0 w 58294"/>
                  <a:gd name="connsiteY0" fmla="*/ 0 h 79492"/>
                  <a:gd name="connsiteX1" fmla="*/ 0 w 58294"/>
                  <a:gd name="connsiteY1" fmla="*/ 79493 h 79492"/>
                  <a:gd name="connsiteX2" fmla="*/ 58295 w 58294"/>
                  <a:gd name="connsiteY2" fmla="*/ 40125 h 79492"/>
                  <a:gd name="connsiteX3" fmla="*/ 0 w 58294"/>
                  <a:gd name="connsiteY3" fmla="*/ 0 h 79492"/>
                  <a:gd name="connsiteX4" fmla="*/ 11356 w 58294"/>
                  <a:gd name="connsiteY4" fmla="*/ 21955 h 79492"/>
                  <a:gd name="connsiteX5" fmla="*/ 37854 w 58294"/>
                  <a:gd name="connsiteY5" fmla="*/ 40125 h 79492"/>
                  <a:gd name="connsiteX6" fmla="*/ 11356 w 58294"/>
                  <a:gd name="connsiteY6" fmla="*/ 58295 h 79492"/>
                  <a:gd name="connsiteX7" fmla="*/ 11356 w 58294"/>
                  <a:gd name="connsiteY7" fmla="*/ 21955 h 79492"/>
                </a:gdLst>
                <a:rect l="l" t="t" r="r" b="b"/>
                <a:pathLst>
                  <a:path w="58294" h="79492">
                    <a:moveTo>
                      <a:pt x="0" y="0"/>
                    </a:moveTo>
                    <a:lnTo>
                      <a:pt x="0" y="79493"/>
                    </a:lnTo>
                    <a:lnTo>
                      <a:pt x="58295" y="40125"/>
                    </a:lnTo>
                    <a:lnTo>
                      <a:pt x="0" y="0"/>
                    </a:lnTo>
                    <a:close/>
                    <a:moveTo>
                      <a:pt x="11356" y="21955"/>
                    </a:moveTo>
                    <a:lnTo>
                      <a:pt x="37854" y="40125"/>
                    </a:lnTo>
                    <a:lnTo>
                      <a:pt x="11356" y="58295"/>
                    </a:lnTo>
                    <a:lnTo>
                      <a:pt x="11356" y="21955"/>
                    </a:lnTo>
                    <a:close/>
                  </a:path>
                </a:pathLst>
              </a:custGeom>
              <a:solidFill>
                <a:schemeClr val="bg1"/>
              </a:solidFill>
              <a:ln w="75554" cap="flat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l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43" name="标题 1"/>
              <p:cNvSpPr txBox="1"/>
              <p:nvPr/>
            </p:nvSpPr>
            <p:spPr>
              <a:xfrm rot="0" flipH="0" flipV="0">
                <a:off x="8727434" y="3926528"/>
                <a:ext cx="225415" cy="225415"/>
              </a:xfrm>
              <a:custGeom>
                <a:avLst/>
                <a:gdLst>
                  <a:gd name="connsiteX0" fmla="*/ 101448 w 202895"/>
                  <a:gd name="connsiteY0" fmla="*/ 11356 h 202895"/>
                  <a:gd name="connsiteX1" fmla="*/ 11356 w 202895"/>
                  <a:gd name="connsiteY1" fmla="*/ 101448 h 202895"/>
                  <a:gd name="connsiteX2" fmla="*/ 101448 w 202895"/>
                  <a:gd name="connsiteY2" fmla="*/ 191540 h 202895"/>
                  <a:gd name="connsiteX3" fmla="*/ 191539 w 202895"/>
                  <a:gd name="connsiteY3" fmla="*/ 101448 h 202895"/>
                  <a:gd name="connsiteX4" fmla="*/ 191539 w 202895"/>
                  <a:gd name="connsiteY4" fmla="*/ 100691 h 202895"/>
                  <a:gd name="connsiteX5" fmla="*/ 202896 w 202895"/>
                  <a:gd name="connsiteY5" fmla="*/ 100691 h 202895"/>
                  <a:gd name="connsiteX6" fmla="*/ 202896 w 202895"/>
                  <a:gd name="connsiteY6" fmla="*/ 101448 h 202895"/>
                  <a:gd name="connsiteX7" fmla="*/ 101448 w 202895"/>
                  <a:gd name="connsiteY7" fmla="*/ 202896 h 202895"/>
                  <a:gd name="connsiteX8" fmla="*/ 0 w 202895"/>
                  <a:gd name="connsiteY8" fmla="*/ 101448 h 202895"/>
                  <a:gd name="connsiteX9" fmla="*/ 101448 w 202895"/>
                  <a:gd name="connsiteY9" fmla="*/ 0 h 202895"/>
                  <a:gd name="connsiteX10" fmla="*/ 166556 w 202895"/>
                  <a:gd name="connsiteY10" fmla="*/ 24226 h 202895"/>
                  <a:gd name="connsiteX11" fmla="*/ 158986 w 202895"/>
                  <a:gd name="connsiteY11" fmla="*/ 33311 h 202895"/>
                  <a:gd name="connsiteX12" fmla="*/ 101448 w 202895"/>
                  <a:gd name="connsiteY12" fmla="*/ 11356 h 202895"/>
                </a:gdLst>
                <a:rect l="l" t="t" r="r" b="b"/>
                <a:pathLst>
                  <a:path w="202895" h="202895">
                    <a:moveTo>
                      <a:pt x="101448" y="11356"/>
                    </a:moveTo>
                    <a:cubicBezTo>
                      <a:pt x="51481" y="11356"/>
                      <a:pt x="11356" y="51481"/>
                      <a:pt x="11356" y="101448"/>
                    </a:cubicBezTo>
                    <a:cubicBezTo>
                      <a:pt x="11356" y="151415"/>
                      <a:pt x="51481" y="191540"/>
                      <a:pt x="101448" y="191540"/>
                    </a:cubicBezTo>
                    <a:cubicBezTo>
                      <a:pt x="151415" y="191540"/>
                      <a:pt x="191539" y="151415"/>
                      <a:pt x="191539" y="101448"/>
                    </a:cubicBezTo>
                    <a:cubicBezTo>
                      <a:pt x="191539" y="101448"/>
                      <a:pt x="191539" y="101448"/>
                      <a:pt x="191539" y="100691"/>
                    </a:cubicBezTo>
                    <a:lnTo>
                      <a:pt x="202896" y="100691"/>
                    </a:lnTo>
                    <a:cubicBezTo>
                      <a:pt x="202896" y="100691"/>
                      <a:pt x="202896" y="100691"/>
                      <a:pt x="202896" y="101448"/>
                    </a:cubicBezTo>
                    <a:cubicBezTo>
                      <a:pt x="202896" y="157471"/>
                      <a:pt x="157471" y="202896"/>
                      <a:pt x="101448" y="202896"/>
                    </a:cubicBezTo>
                    <a:cubicBezTo>
                      <a:pt x="45425" y="202896"/>
                      <a:pt x="0" y="157471"/>
                      <a:pt x="0" y="101448"/>
                    </a:cubicBezTo>
                    <a:cubicBezTo>
                      <a:pt x="0" y="45424"/>
                      <a:pt x="45425" y="0"/>
                      <a:pt x="101448" y="0"/>
                    </a:cubicBezTo>
                    <a:cubicBezTo>
                      <a:pt x="125674" y="0"/>
                      <a:pt x="148386" y="8328"/>
                      <a:pt x="166556" y="24226"/>
                    </a:cubicBezTo>
                    <a:lnTo>
                      <a:pt x="158986" y="33311"/>
                    </a:lnTo>
                    <a:cubicBezTo>
                      <a:pt x="143844" y="18927"/>
                      <a:pt x="122646" y="11356"/>
                      <a:pt x="101448" y="11356"/>
                    </a:cubicBezTo>
                    <a:close/>
                  </a:path>
                </a:pathLst>
              </a:custGeom>
              <a:solidFill>
                <a:schemeClr val="bg1"/>
              </a:solidFill>
              <a:ln w="75554" cap="flat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l">
                  <a:lnSpc>
                    <a:spcPct val="110000"/>
                  </a:lnSpc>
                </a:pPr>
                <a:endParaRPr kumimoji="1" lang="zh-CN" altLang="en-US"/>
              </a:p>
            </p:txBody>
          </p:sp>
        </p:grpSp>
      </p:grpSp>
      <p:grpSp>
        <p:nvGrpSpPr>
          <p:cNvPr id="44" name=""/>
          <p:cNvGrpSpPr/>
          <p:nvPr/>
        </p:nvGrpSpPr>
        <p:grpSpPr>
          <a:xfrm>
            <a:off x="2943860" y="1835150"/>
            <a:ext cx="640080" cy="640080"/>
            <a:chOff x="2943860" y="1835150"/>
            <a:chExt cx="640080" cy="640080"/>
          </a:xfrm>
        </p:grpSpPr>
        <p:sp>
          <p:nvSpPr>
            <p:cNvPr id="45" name="标题 1"/>
            <p:cNvSpPr txBox="1"/>
            <p:nvPr/>
          </p:nvSpPr>
          <p:spPr>
            <a:xfrm rot="0" flipH="0" flipV="0">
              <a:off x="2943860" y="1835150"/>
              <a:ext cx="640080" cy="640080"/>
            </a:xfrm>
            <a:prstGeom prst="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grpSp>
          <p:nvGrpSpPr>
            <p:cNvPr id="46" name=""/>
            <p:cNvGrpSpPr/>
            <p:nvPr/>
          </p:nvGrpSpPr>
          <p:grpSpPr>
            <a:xfrm>
              <a:off x="3139838" y="2056781"/>
              <a:ext cx="248125" cy="196818"/>
              <a:chOff x="3139838" y="2056781"/>
              <a:chExt cx="248125" cy="196818"/>
            </a:xfrm>
          </p:grpSpPr>
          <p:sp>
            <p:nvSpPr>
              <p:cNvPr id="47" name="标题 1"/>
              <p:cNvSpPr txBox="1"/>
              <p:nvPr/>
            </p:nvSpPr>
            <p:spPr>
              <a:xfrm rot="0" flipH="0" flipV="0">
                <a:off x="3139838" y="2240142"/>
                <a:ext cx="248125" cy="13457"/>
              </a:xfrm>
              <a:custGeom>
                <a:avLst/>
                <a:gdLst>
                  <a:gd name="connsiteX0" fmla="*/ 0 w 223336"/>
                  <a:gd name="connsiteY0" fmla="*/ 0 h 12113"/>
                  <a:gd name="connsiteX1" fmla="*/ 223337 w 223336"/>
                  <a:gd name="connsiteY1" fmla="*/ 0 h 12113"/>
                  <a:gd name="connsiteX2" fmla="*/ 223337 w 223336"/>
                  <a:gd name="connsiteY2" fmla="*/ 12113 h 12113"/>
                  <a:gd name="connsiteX3" fmla="*/ 0 w 223336"/>
                  <a:gd name="connsiteY3" fmla="*/ 12113 h 12113"/>
                </a:gdLst>
                <a:rect l="l" t="t" r="r" b="b"/>
                <a:pathLst>
                  <a:path w="223336" h="12113">
                    <a:moveTo>
                      <a:pt x="0" y="0"/>
                    </a:moveTo>
                    <a:lnTo>
                      <a:pt x="223337" y="0"/>
                    </a:lnTo>
                    <a:lnTo>
                      <a:pt x="223337" y="12113"/>
                    </a:lnTo>
                    <a:lnTo>
                      <a:pt x="0" y="12113"/>
                    </a:lnTo>
                    <a:close/>
                  </a:path>
                </a:pathLst>
              </a:custGeom>
              <a:solidFill>
                <a:schemeClr val="bg1"/>
              </a:solidFill>
              <a:ln w="75554" cap="flat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l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48" name="标题 1"/>
              <p:cNvSpPr txBox="1"/>
              <p:nvPr/>
            </p:nvSpPr>
            <p:spPr>
              <a:xfrm rot="0" flipH="0" flipV="0">
                <a:off x="3335815" y="2056781"/>
                <a:ext cx="13457" cy="195977"/>
              </a:xfrm>
              <a:custGeom>
                <a:avLst/>
                <a:gdLst>
                  <a:gd name="connsiteX0" fmla="*/ 6057 w 12113"/>
                  <a:gd name="connsiteY0" fmla="*/ 176398 h 176398"/>
                  <a:gd name="connsiteX1" fmla="*/ 6057 w 12113"/>
                  <a:gd name="connsiteY1" fmla="*/ 176398 h 176398"/>
                  <a:gd name="connsiteX2" fmla="*/ 0 w 12113"/>
                  <a:gd name="connsiteY2" fmla="*/ 170342 h 176398"/>
                  <a:gd name="connsiteX3" fmla="*/ 0 w 12113"/>
                  <a:gd name="connsiteY3" fmla="*/ 6057 h 176398"/>
                  <a:gd name="connsiteX4" fmla="*/ 6057 w 12113"/>
                  <a:gd name="connsiteY4" fmla="*/ 0 h 176398"/>
                  <a:gd name="connsiteX5" fmla="*/ 6057 w 12113"/>
                  <a:gd name="connsiteY5" fmla="*/ 0 h 176398"/>
                  <a:gd name="connsiteX6" fmla="*/ 12113 w 12113"/>
                  <a:gd name="connsiteY6" fmla="*/ 6057 h 176398"/>
                  <a:gd name="connsiteX7" fmla="*/ 12113 w 12113"/>
                  <a:gd name="connsiteY7" fmla="*/ 171099 h 176398"/>
                  <a:gd name="connsiteX8" fmla="*/ 6057 w 12113"/>
                  <a:gd name="connsiteY8" fmla="*/ 176398 h 176398"/>
                </a:gdLst>
                <a:rect l="l" t="t" r="r" b="b"/>
                <a:pathLst>
                  <a:path w="12113" h="176398">
                    <a:moveTo>
                      <a:pt x="6057" y="176398"/>
                    </a:moveTo>
                    <a:lnTo>
                      <a:pt x="6057" y="176398"/>
                    </a:lnTo>
                    <a:cubicBezTo>
                      <a:pt x="3028" y="176398"/>
                      <a:pt x="0" y="174127"/>
                      <a:pt x="0" y="170342"/>
                    </a:cubicBezTo>
                    <a:lnTo>
                      <a:pt x="0" y="6057"/>
                    </a:lnTo>
                    <a:cubicBezTo>
                      <a:pt x="0" y="2271"/>
                      <a:pt x="3028" y="0"/>
                      <a:pt x="6057" y="0"/>
                    </a:cubicBezTo>
                    <a:lnTo>
                      <a:pt x="6057" y="0"/>
                    </a:lnTo>
                    <a:cubicBezTo>
                      <a:pt x="9085" y="0"/>
                      <a:pt x="12113" y="2271"/>
                      <a:pt x="12113" y="6057"/>
                    </a:cubicBezTo>
                    <a:lnTo>
                      <a:pt x="12113" y="171099"/>
                    </a:lnTo>
                    <a:cubicBezTo>
                      <a:pt x="12113" y="174127"/>
                      <a:pt x="9085" y="176398"/>
                      <a:pt x="6057" y="176398"/>
                    </a:cubicBezTo>
                    <a:close/>
                  </a:path>
                </a:pathLst>
              </a:custGeom>
              <a:solidFill>
                <a:schemeClr val="bg1"/>
              </a:solidFill>
              <a:ln w="75554" cap="flat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l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49" name="标题 1"/>
              <p:cNvSpPr txBox="1"/>
              <p:nvPr/>
            </p:nvSpPr>
            <p:spPr>
              <a:xfrm rot="0" flipH="0" flipV="0">
                <a:off x="3257592" y="2148461"/>
                <a:ext cx="13457" cy="104297"/>
              </a:xfrm>
              <a:custGeom>
                <a:avLst/>
                <a:gdLst>
                  <a:gd name="connsiteX0" fmla="*/ 6057 w 12113"/>
                  <a:gd name="connsiteY0" fmla="*/ 93877 h 93877"/>
                  <a:gd name="connsiteX1" fmla="*/ 6057 w 12113"/>
                  <a:gd name="connsiteY1" fmla="*/ 93877 h 93877"/>
                  <a:gd name="connsiteX2" fmla="*/ 0 w 12113"/>
                  <a:gd name="connsiteY2" fmla="*/ 87821 h 93877"/>
                  <a:gd name="connsiteX3" fmla="*/ 0 w 12113"/>
                  <a:gd name="connsiteY3" fmla="*/ 6057 h 93877"/>
                  <a:gd name="connsiteX4" fmla="*/ 6057 w 12113"/>
                  <a:gd name="connsiteY4" fmla="*/ 0 h 93877"/>
                  <a:gd name="connsiteX5" fmla="*/ 6057 w 12113"/>
                  <a:gd name="connsiteY5" fmla="*/ 0 h 93877"/>
                  <a:gd name="connsiteX6" fmla="*/ 12113 w 12113"/>
                  <a:gd name="connsiteY6" fmla="*/ 6057 h 93877"/>
                  <a:gd name="connsiteX7" fmla="*/ 12113 w 12113"/>
                  <a:gd name="connsiteY7" fmla="*/ 88578 h 93877"/>
                  <a:gd name="connsiteX8" fmla="*/ 6057 w 12113"/>
                  <a:gd name="connsiteY8" fmla="*/ 93877 h 93877"/>
                </a:gdLst>
                <a:rect l="l" t="t" r="r" b="b"/>
                <a:pathLst>
                  <a:path w="12113" h="93877">
                    <a:moveTo>
                      <a:pt x="6057" y="93877"/>
                    </a:moveTo>
                    <a:lnTo>
                      <a:pt x="6057" y="93877"/>
                    </a:lnTo>
                    <a:cubicBezTo>
                      <a:pt x="2271" y="93877"/>
                      <a:pt x="0" y="91606"/>
                      <a:pt x="0" y="87821"/>
                    </a:cubicBezTo>
                    <a:lnTo>
                      <a:pt x="0" y="6057"/>
                    </a:lnTo>
                    <a:cubicBezTo>
                      <a:pt x="0" y="3028"/>
                      <a:pt x="2271" y="0"/>
                      <a:pt x="6057" y="0"/>
                    </a:cubicBezTo>
                    <a:lnTo>
                      <a:pt x="6057" y="0"/>
                    </a:lnTo>
                    <a:cubicBezTo>
                      <a:pt x="9085" y="0"/>
                      <a:pt x="12113" y="2271"/>
                      <a:pt x="12113" y="6057"/>
                    </a:cubicBezTo>
                    <a:lnTo>
                      <a:pt x="12113" y="88578"/>
                    </a:lnTo>
                    <a:cubicBezTo>
                      <a:pt x="11356" y="91606"/>
                      <a:pt x="9085" y="93877"/>
                      <a:pt x="6057" y="93877"/>
                    </a:cubicBezTo>
                    <a:close/>
                  </a:path>
                </a:pathLst>
              </a:custGeom>
              <a:solidFill>
                <a:schemeClr val="bg1"/>
              </a:solidFill>
              <a:ln w="75554" cap="flat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l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50" name="标题 1"/>
              <p:cNvSpPr txBox="1"/>
              <p:nvPr/>
            </p:nvSpPr>
            <p:spPr>
              <a:xfrm rot="0" flipH="0" flipV="0">
                <a:off x="3178528" y="2187152"/>
                <a:ext cx="13457" cy="65605"/>
              </a:xfrm>
              <a:custGeom>
                <a:avLst/>
                <a:gdLst>
                  <a:gd name="connsiteX0" fmla="*/ 6057 w 12113"/>
                  <a:gd name="connsiteY0" fmla="*/ 59052 h 59051"/>
                  <a:gd name="connsiteX1" fmla="*/ 6057 w 12113"/>
                  <a:gd name="connsiteY1" fmla="*/ 59052 h 59051"/>
                  <a:gd name="connsiteX2" fmla="*/ 0 w 12113"/>
                  <a:gd name="connsiteY2" fmla="*/ 52995 h 59051"/>
                  <a:gd name="connsiteX3" fmla="*/ 0 w 12113"/>
                  <a:gd name="connsiteY3" fmla="*/ 6057 h 59051"/>
                  <a:gd name="connsiteX4" fmla="*/ 6057 w 12113"/>
                  <a:gd name="connsiteY4" fmla="*/ 0 h 59051"/>
                  <a:gd name="connsiteX5" fmla="*/ 6057 w 12113"/>
                  <a:gd name="connsiteY5" fmla="*/ 0 h 59051"/>
                  <a:gd name="connsiteX6" fmla="*/ 12113 w 12113"/>
                  <a:gd name="connsiteY6" fmla="*/ 6057 h 59051"/>
                  <a:gd name="connsiteX7" fmla="*/ 12113 w 12113"/>
                  <a:gd name="connsiteY7" fmla="*/ 52995 h 59051"/>
                  <a:gd name="connsiteX8" fmla="*/ 6057 w 12113"/>
                  <a:gd name="connsiteY8" fmla="*/ 59052 h 59051"/>
                </a:gdLst>
                <a:rect l="l" t="t" r="r" b="b"/>
                <a:pathLst>
                  <a:path w="12113" h="59051">
                    <a:moveTo>
                      <a:pt x="6057" y="59052"/>
                    </a:moveTo>
                    <a:lnTo>
                      <a:pt x="6057" y="59052"/>
                    </a:lnTo>
                    <a:cubicBezTo>
                      <a:pt x="3028" y="59052"/>
                      <a:pt x="0" y="56781"/>
                      <a:pt x="0" y="52995"/>
                    </a:cubicBezTo>
                    <a:lnTo>
                      <a:pt x="0" y="6057"/>
                    </a:lnTo>
                    <a:cubicBezTo>
                      <a:pt x="0" y="3028"/>
                      <a:pt x="2271" y="0"/>
                      <a:pt x="6057" y="0"/>
                    </a:cubicBezTo>
                    <a:lnTo>
                      <a:pt x="6057" y="0"/>
                    </a:lnTo>
                    <a:cubicBezTo>
                      <a:pt x="9085" y="0"/>
                      <a:pt x="12113" y="2271"/>
                      <a:pt x="12113" y="6057"/>
                    </a:cubicBezTo>
                    <a:lnTo>
                      <a:pt x="12113" y="52995"/>
                    </a:lnTo>
                    <a:cubicBezTo>
                      <a:pt x="12113" y="56781"/>
                      <a:pt x="9842" y="59052"/>
                      <a:pt x="6057" y="59052"/>
                    </a:cubicBezTo>
                    <a:close/>
                  </a:path>
                </a:pathLst>
              </a:custGeom>
              <a:solidFill>
                <a:schemeClr val="bg1"/>
              </a:solidFill>
              <a:ln w="75554" cap="flat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l">
                  <a:lnSpc>
                    <a:spcPct val="110000"/>
                  </a:lnSpc>
                </a:pPr>
                <a:endParaRPr kumimoji="1" lang="zh-CN" altLang="en-US"/>
              </a:p>
            </p:txBody>
          </p:sp>
        </p:grpSp>
      </p:grpSp>
      <p:sp>
        <p:nvSpPr>
          <p:cNvPr id="51" name="标题 1"/>
          <p:cNvSpPr txBox="1"/>
          <p:nvPr/>
        </p:nvSpPr>
        <p:spPr>
          <a:xfrm rot="0" flipH="0" flipV="0">
            <a:off x="3641383" y="1871771"/>
            <a:ext cx="2267148" cy="506882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64008" tIns="32004" rIns="64008" bIns="32004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597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跨职能团队的指标共识工作坊</a:t>
            </a:r>
            <a:endParaRPr kumimoji="1" lang="zh-CN" altLang="en-US"/>
          </a:p>
        </p:txBody>
      </p:sp>
      <p:sp>
        <p:nvSpPr>
          <p:cNvPr id="52" name="标题 1"/>
          <p:cNvSpPr txBox="1"/>
          <p:nvPr/>
        </p:nvSpPr>
        <p:spPr>
          <a:xfrm rot="0" flipH="0" flipV="0">
            <a:off x="3640188" y="2368874"/>
            <a:ext cx="2260600" cy="118517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38102" tIns="38102" rIns="38102" bIns="38102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159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定期组织市场、数据科学与法务团队共同校准关键指标定义，确保AI输出结果在业务、技术和合规层面达成一致。</a:t>
            </a:r>
            <a:endParaRPr kumimoji="1" lang="zh-CN" altLang="en-US"/>
          </a:p>
        </p:txBody>
      </p:sp>
      <p:sp>
        <p:nvSpPr>
          <p:cNvPr id="53" name="标题 1"/>
          <p:cNvSpPr txBox="1"/>
          <p:nvPr/>
        </p:nvSpPr>
        <p:spPr>
          <a:xfrm rot="0" flipH="0" flipV="0">
            <a:off x="3831883" y="3713271"/>
            <a:ext cx="2267148" cy="506882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64008" tIns="32004" rIns="64008" bIns="32004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597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用户反馈嵌入指标进化循环</a:t>
            </a:r>
            <a:endParaRPr kumimoji="1" lang="zh-CN" altLang="en-US"/>
          </a:p>
        </p:txBody>
      </p:sp>
      <p:sp>
        <p:nvSpPr>
          <p:cNvPr id="54" name="标题 1"/>
          <p:cNvSpPr txBox="1"/>
          <p:nvPr/>
        </p:nvSpPr>
        <p:spPr>
          <a:xfrm rot="0" flipH="0" flipV="0">
            <a:off x="3830688" y="4210374"/>
            <a:ext cx="2260600" cy="118517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38102" tIns="38102" rIns="38102" bIns="38102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159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将客户满意度调查、客服对话摘要等定性反馈结构化，反哺AI模型训练，使指标更贴近真实用户体验。</a:t>
            </a:r>
            <a:endParaRPr kumimoji="1" lang="zh-CN" altLang="en-US"/>
          </a:p>
        </p:txBody>
      </p:sp>
      <p:sp>
        <p:nvSpPr>
          <p:cNvPr id="55" name="标题 1"/>
          <p:cNvSpPr txBox="1"/>
          <p:nvPr/>
        </p:nvSpPr>
        <p:spPr>
          <a:xfrm rot="0" flipH="0" flipV="0">
            <a:off x="9318283" y="3713271"/>
            <a:ext cx="2267148" cy="506882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64008" tIns="32004" rIns="64008" bIns="32004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597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季度指标审计与战略对齐复盘</a:t>
            </a:r>
            <a:endParaRPr kumimoji="1" lang="zh-CN" altLang="en-US"/>
          </a:p>
        </p:txBody>
      </p:sp>
      <p:sp>
        <p:nvSpPr>
          <p:cNvPr id="56" name="标题 1"/>
          <p:cNvSpPr txBox="1"/>
          <p:nvPr/>
        </p:nvSpPr>
        <p:spPr>
          <a:xfrm rot="0" flipH="0" flipV="0">
            <a:off x="9317088" y="4210374"/>
            <a:ext cx="2260600" cy="118517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38102" tIns="38102" rIns="38102" bIns="38102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159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每季度评估现有指标是否仍支撑公司年度营销战略，淘汰滞后指标，引入如“生成内容品牌契合度”等新兴维度。</a:t>
            </a:r>
            <a:endParaRPr kumimoji="1" lang="zh-CN" altLang="en-US"/>
          </a:p>
        </p:txBody>
      </p:sp>
      <p:sp>
        <p:nvSpPr>
          <p:cNvPr id="57" name="标题 1"/>
          <p:cNvSpPr txBox="1"/>
          <p:nvPr/>
        </p:nvSpPr>
        <p:spPr>
          <a:xfrm rot="0" flipH="0" flipV="0">
            <a:off x="9164688" y="2368874"/>
            <a:ext cx="2260600" cy="118517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38102" tIns="38102" rIns="38102" bIns="38102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159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为每个核心AI KPI设定数据质量、稳定性、业务相关性三维度评分，驱动持续的数据治理与模型迭代。</a:t>
            </a:r>
            <a:endParaRPr kumimoji="1" lang="zh-CN" altLang="en-US"/>
          </a:p>
        </p:txBody>
      </p:sp>
      <p:sp>
        <p:nvSpPr>
          <p:cNvPr id="58" name="标题 1"/>
          <p:cNvSpPr txBox="1"/>
          <p:nvPr/>
        </p:nvSpPr>
        <p:spPr>
          <a:xfrm rot="0" flipH="0" flipV="0">
            <a:off x="9165883" y="1871771"/>
            <a:ext cx="2267148" cy="506882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64008" tIns="32004" rIns="64008" bIns="32004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597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建立指标健康度评分卡制度</a:t>
            </a:r>
            <a:endParaRPr kumimoji="1" lang="zh-CN" altLang="en-US"/>
          </a:p>
        </p:txBody>
      </p:sp>
      <p:sp>
        <p:nvSpPr>
          <p:cNvPr id="59" name="标题占位符 1"/>
          <p:cNvSpPr txBox="1"/>
          <p:nvPr/>
        </p:nvSpPr>
        <p:spPr>
          <a:xfrm rot="0" flipH="0" flipV="0">
            <a:off x="324876" y="245711"/>
            <a:ext cx="9000000" cy="45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组织协同与持续优化机制</a:t>
            </a:r>
            <a:endParaRPr kumimoji="1" lang="zh-CN" altLang="en-US"/>
          </a:p>
        </p:txBody>
      </p:sp>
      <p:sp>
        <p:nvSpPr>
          <p:cNvPr id="60" name="半闭框 3"/>
          <p:cNvSpPr txBox="1"/>
          <p:nvPr/>
        </p:nvSpPr>
        <p:spPr>
          <a:xfrm rot="0" flipH="0" flipV="0">
            <a:off x="122323" y="80963"/>
            <a:ext cx="648000" cy="648000"/>
          </a:xfrm>
          <a:prstGeom prst="halfFrame">
            <a:avLst>
              <a:gd name="adj1" fmla="val 17569"/>
              <a:gd name="adj2" fmla="val 18555"/>
            </a:avLst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16"/>
          <p:cNvSpPr txBox="1"/>
          <p:nvPr/>
        </p:nvSpPr>
        <p:spPr>
          <a:xfrm rot="13440867" flipH="0" flipV="0">
            <a:off x="8919466" y="996661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7"/>
          <p:cNvSpPr txBox="1"/>
          <p:nvPr/>
        </p:nvSpPr>
        <p:spPr>
          <a:xfrm rot="13440867" flipH="0" flipV="0">
            <a:off x="9606959" y="2442862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19"/>
          <p:cNvSpPr txBox="1"/>
          <p:nvPr/>
        </p:nvSpPr>
        <p:spPr>
          <a:xfrm rot="2759133" flipH="1" flipV="0">
            <a:off x="-896084" y="-1461258"/>
            <a:ext cx="4229853" cy="8789548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0"/>
          <p:cNvSpPr txBox="1"/>
          <p:nvPr/>
        </p:nvSpPr>
        <p:spPr>
          <a:xfrm rot="2759133" flipH="1" flipV="0">
            <a:off x="135223" y="-320314"/>
            <a:ext cx="2184842" cy="6466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1"/>
          <p:cNvSpPr txBox="1"/>
          <p:nvPr/>
        </p:nvSpPr>
        <p:spPr>
          <a:xfrm rot="2759133" flipH="1" flipV="0">
            <a:off x="-6941" y="3694190"/>
            <a:ext cx="2220606" cy="4614374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顶角 2"/>
          <p:cNvSpPr txBox="1"/>
          <p:nvPr/>
        </p:nvSpPr>
        <p:spPr>
          <a:xfrm rot="2759133" flipH="1" flipV="0">
            <a:off x="534479" y="4293167"/>
            <a:ext cx="1147007" cy="3394771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顶角 4"/>
          <p:cNvSpPr txBox="1"/>
          <p:nvPr/>
        </p:nvSpPr>
        <p:spPr>
          <a:xfrm rot="13440867" flipH="0" flipV="0">
            <a:off x="10540353" y="-1159021"/>
            <a:ext cx="2220606" cy="5641545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顶角 5"/>
          <p:cNvSpPr txBox="1"/>
          <p:nvPr/>
        </p:nvSpPr>
        <p:spPr>
          <a:xfrm rot="13440867" flipH="0" flipV="0">
            <a:off x="10984309" y="-225121"/>
            <a:ext cx="1147007" cy="4150456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矩形: 圆角 7"/>
          <p:cNvSpPr txBox="1"/>
          <p:nvPr/>
        </p:nvSpPr>
        <p:spPr>
          <a:xfrm rot="0" flipH="0" flipV="0">
            <a:off x="2315598" y="1727200"/>
            <a:ext cx="7560805" cy="42759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爱设计-4"/>
          <p:cNvSpPr txBox="1"/>
          <p:nvPr/>
        </p:nvSpPr>
        <p:spPr>
          <a:xfrm rot="0" flipH="0" flipV="0">
            <a:off x="4942404" y="742847"/>
            <a:ext cx="2307193" cy="32914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04</a:t>
            </a:r>
            <a:endParaRPr kumimoji="1" lang="zh-CN" altLang="en-US"/>
          </a:p>
        </p:txBody>
      </p:sp>
      <p:sp>
        <p:nvSpPr>
          <p:cNvPr id="13" name="矩形 8"/>
          <p:cNvSpPr txBox="1"/>
          <p:nvPr/>
        </p:nvSpPr>
        <p:spPr>
          <a:xfrm rot="0" flipH="0" flipV="0">
            <a:off x="3224356" y="3789344"/>
            <a:ext cx="5743288" cy="19445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未来展望：AI驱动的营销绩效新范式</a:t>
            </a:r>
            <a:endParaRPr kumimoji="1" lang="zh-CN" altLang="en-US"/>
          </a:p>
        </p:txBody>
      </p:sp>
    </p:spTree>
  </p:cSld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19101083" flipH="0" flipV="0">
            <a:off x="6660543" y="3698842"/>
            <a:ext cx="5884504" cy="5073715"/>
          </a:xfrm>
          <a:custGeom>
            <a:avLst/>
            <a:gdLst>
              <a:gd name="connsiteX0" fmla="*/ 4711586 w 5884504"/>
              <a:gd name="connsiteY0" fmla="*/ 739626 h 5073715"/>
              <a:gd name="connsiteX1" fmla="*/ 5873552 w 5884504"/>
              <a:gd name="connsiteY1" fmla="*/ 2907816 h 5073715"/>
              <a:gd name="connsiteX2" fmla="*/ 5884504 w 5884504"/>
              <a:gd name="connsiteY2" fmla="*/ 3124694 h 5073715"/>
              <a:gd name="connsiteX3" fmla="*/ 4151122 w 5884504"/>
              <a:gd name="connsiteY3" fmla="*/ 5073715 h 5073715"/>
              <a:gd name="connsiteX4" fmla="*/ 0 w 5884504"/>
              <a:gd name="connsiteY4" fmla="*/ 1381872 h 5073715"/>
              <a:gd name="connsiteX5" fmla="*/ 151937 w 5884504"/>
              <a:gd name="connsiteY5" fmla="*/ 1178689 h 5073715"/>
              <a:gd name="connsiteX6" fmla="*/ 2651293 w 5884504"/>
              <a:gd name="connsiteY6" fmla="*/ 0 h 5073715"/>
              <a:gd name="connsiteX7" fmla="*/ 4711586 w 5884504"/>
              <a:gd name="connsiteY7" fmla="*/ 739626 h 5073715"/>
            </a:gdLst>
            <a:rect l="l" t="t" r="r" b="b"/>
            <a:pathLst>
              <a:path w="5884504" h="5073715">
                <a:moveTo>
                  <a:pt x="4711586" y="739626"/>
                </a:moveTo>
                <a:cubicBezTo>
                  <a:pt x="5351457" y="1267695"/>
                  <a:pt x="5785090" y="2036735"/>
                  <a:pt x="5873552" y="2907816"/>
                </a:cubicBezTo>
                <a:lnTo>
                  <a:pt x="5884504" y="3124694"/>
                </a:lnTo>
                <a:lnTo>
                  <a:pt x="4151122" y="5073715"/>
                </a:lnTo>
                <a:lnTo>
                  <a:pt x="0" y="1381872"/>
                </a:lnTo>
                <a:lnTo>
                  <a:pt x="151937" y="1178689"/>
                </a:lnTo>
                <a:cubicBezTo>
                  <a:pt x="746014" y="458835"/>
                  <a:pt x="1645071" y="1"/>
                  <a:pt x="2651293" y="0"/>
                </a:cubicBezTo>
                <a:cubicBezTo>
                  <a:pt x="3433911" y="0"/>
                  <a:pt x="4151699" y="277566"/>
                  <a:pt x="4711586" y="739626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53000"/>
                </a:schemeClr>
              </a:gs>
              <a:gs pos="56000">
                <a:schemeClr val="accent1">
                  <a:lumMod val="60000"/>
                  <a:lumOff val="40000"/>
                  <a:alpha val="0"/>
                </a:schemeClr>
              </a:gs>
            </a:gsLst>
            <a:lin ang="81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3810000" y="2743200"/>
            <a:ext cx="4556760" cy="4556760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5000"/>
                </a:schemeClr>
              </a:gs>
              <a:gs pos="59000">
                <a:schemeClr val="accent1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-1953260" y="2072640"/>
            <a:ext cx="5227320" cy="5227320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5000"/>
                </a:schemeClr>
              </a:gs>
              <a:gs pos="59000">
                <a:schemeClr val="accent1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391160" y="4836160"/>
            <a:ext cx="812800" cy="812800"/>
          </a:xfrm>
          <a:prstGeom prst="ellipse">
            <a:avLst/>
          </a:prstGeom>
          <a:noFill/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660400" y="2063260"/>
            <a:ext cx="10858500" cy="3331699"/>
          </a:xfrm>
          <a:prstGeom prst="roundRect">
            <a:avLst>
              <a:gd name="adj" fmla="val 12821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bg1">
                  <a:alpha val="0"/>
                </a:schemeClr>
              </a:gs>
            </a:gsLst>
            <a:lin ang="8100000" scaled="0"/>
          </a:gradFill>
          <a:ln w="12700" cap="sq">
            <a:gradFill>
              <a:gsLst>
                <a:gs pos="0">
                  <a:schemeClr val="accent1">
                    <a:alpha val="10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81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9092220" y="2468881"/>
            <a:ext cx="2097959" cy="559784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预测性KPI校准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9088541" y="3078800"/>
            <a:ext cx="2163819" cy="196564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利用生成式AI模拟不同营销策略下的潜在结果，提前校准KPI合理性，减少资源浪费并优化ROI预期管理。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6371686" y="2468881"/>
            <a:ext cx="2097959" cy="559784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跨触点绩效融合度量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6368007" y="3078800"/>
            <a:ext cx="2163819" cy="196564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通过统一数据湖与多模态AI模型，整合社交媒体、邮件、线下门店等全渠道触点表现，形成端到端的绩效视图，避免渠道孤岛效应。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3651152" y="2468881"/>
            <a:ext cx="2097959" cy="559784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自适应目标设定机制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3647473" y="3078800"/>
            <a:ext cx="2163819" cy="196564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AI系统可根据市场波动、用户行为变化自动调整KPI阈值，例如将转化率目标从固定值转为动态区间，提升目标达成的现实性与弹性。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930619" y="2468881"/>
            <a:ext cx="2097959" cy="559784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实时归因模型的普及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926940" y="3078800"/>
            <a:ext cx="2163819" cy="196564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借助生成式AI，营销活动可实现毫秒级数据采集与归因分析，取代传统滞后数日的归因方式，使预算分配更精准、响应更迅速。</a:t>
            </a:r>
            <a:endParaRPr kumimoji="1" lang="zh-CN" altLang="en-US"/>
          </a:p>
        </p:txBody>
      </p:sp>
      <p:cxnSp>
        <p:nvCxnSpPr>
          <p:cNvPr id="16" name="线条 1"/>
          <p:cNvCxnSpPr/>
          <p:nvPr/>
        </p:nvCxnSpPr>
        <p:spPr>
          <a:xfrm rot="0" flipH="0" flipV="0">
            <a:off x="3333509" y="2704750"/>
            <a:ext cx="0" cy="2048719"/>
          </a:xfrm>
          <a:prstGeom prst="line">
            <a:avLst/>
          </a:prstGeom>
          <a:noFill/>
          <a:ln w="9525" cap="sq">
            <a:solidFill>
              <a:schemeClr val="accent1"/>
            </a:solidFill>
            <a:prstDash val="solid"/>
            <a:miter/>
          </a:ln>
        </p:spPr>
      </p:cxnSp>
      <p:cxnSp>
        <p:nvCxnSpPr>
          <p:cNvPr id="17" name="线条 1"/>
          <p:cNvCxnSpPr/>
          <p:nvPr/>
        </p:nvCxnSpPr>
        <p:spPr>
          <a:xfrm rot="0" flipH="0" flipV="0">
            <a:off x="6070922" y="2704750"/>
            <a:ext cx="0" cy="2048719"/>
          </a:xfrm>
          <a:prstGeom prst="line">
            <a:avLst/>
          </a:prstGeom>
          <a:noFill/>
          <a:ln w="9525" cap="sq">
            <a:solidFill>
              <a:schemeClr val="accent1"/>
            </a:solidFill>
            <a:prstDash val="solid"/>
            <a:miter/>
          </a:ln>
        </p:spPr>
      </p:cxnSp>
      <p:cxnSp>
        <p:nvCxnSpPr>
          <p:cNvPr id="18" name="线条 1"/>
          <p:cNvCxnSpPr/>
          <p:nvPr/>
        </p:nvCxnSpPr>
        <p:spPr>
          <a:xfrm rot="0" flipH="0" flipV="0">
            <a:off x="8808335" y="2704750"/>
            <a:ext cx="0" cy="2048719"/>
          </a:xfrm>
          <a:prstGeom prst="line">
            <a:avLst/>
          </a:prstGeom>
          <a:noFill/>
          <a:ln w="9525" cap="sq">
            <a:solidFill>
              <a:schemeClr val="accent1"/>
            </a:solidFill>
            <a:prstDash val="solid"/>
            <a:miter/>
          </a:ln>
        </p:spPr>
      </p:cxnSp>
      <p:sp>
        <p:nvSpPr>
          <p:cNvPr id="19" name="标题 1"/>
          <p:cNvSpPr txBox="1"/>
          <p:nvPr/>
        </p:nvSpPr>
        <p:spPr>
          <a:xfrm rot="16200000" flipH="0" flipV="0">
            <a:off x="761420" y="1928236"/>
            <a:ext cx="342374" cy="771664"/>
          </a:xfrm>
          <a:custGeom>
            <a:avLst/>
            <a:gdLst>
              <a:gd name="connsiteX0" fmla="*/ 23174 w 457675"/>
              <a:gd name="connsiteY0" fmla="*/ 989788 h 1031536"/>
              <a:gd name="connsiteX1" fmla="*/ 0 w 457675"/>
              <a:gd name="connsiteY1" fmla="*/ 1010662 h 1031536"/>
              <a:gd name="connsiteX2" fmla="*/ 23174 w 457675"/>
              <a:gd name="connsiteY2" fmla="*/ 1031536 h 1031536"/>
              <a:gd name="connsiteX3" fmla="*/ 46346 w 457675"/>
              <a:gd name="connsiteY3" fmla="*/ 1010662 h 1031536"/>
              <a:gd name="connsiteX4" fmla="*/ 23174 w 457675"/>
              <a:gd name="connsiteY4" fmla="*/ 989788 h 1031536"/>
              <a:gd name="connsiteX5" fmla="*/ 160283 w 457675"/>
              <a:gd name="connsiteY5" fmla="*/ 989788 h 1031536"/>
              <a:gd name="connsiteX6" fmla="*/ 137109 w 457675"/>
              <a:gd name="connsiteY6" fmla="*/ 1010662 h 1031536"/>
              <a:gd name="connsiteX7" fmla="*/ 160283 w 457675"/>
              <a:gd name="connsiteY7" fmla="*/ 1031536 h 1031536"/>
              <a:gd name="connsiteX8" fmla="*/ 183457 w 457675"/>
              <a:gd name="connsiteY8" fmla="*/ 1010662 h 1031536"/>
              <a:gd name="connsiteX9" fmla="*/ 160283 w 457675"/>
              <a:gd name="connsiteY9" fmla="*/ 989788 h 1031536"/>
              <a:gd name="connsiteX10" fmla="*/ 297392 w 457675"/>
              <a:gd name="connsiteY10" fmla="*/ 989788 h 1031536"/>
              <a:gd name="connsiteX11" fmla="*/ 274219 w 457675"/>
              <a:gd name="connsiteY11" fmla="*/ 1010662 h 1031536"/>
              <a:gd name="connsiteX12" fmla="*/ 297392 w 457675"/>
              <a:gd name="connsiteY12" fmla="*/ 1031536 h 1031536"/>
              <a:gd name="connsiteX13" fmla="*/ 320566 w 457675"/>
              <a:gd name="connsiteY13" fmla="*/ 1010662 h 1031536"/>
              <a:gd name="connsiteX14" fmla="*/ 297392 w 457675"/>
              <a:gd name="connsiteY14" fmla="*/ 989788 h 1031536"/>
              <a:gd name="connsiteX15" fmla="*/ 434502 w 457675"/>
              <a:gd name="connsiteY15" fmla="*/ 989788 h 1031536"/>
              <a:gd name="connsiteX16" fmla="*/ 411329 w 457675"/>
              <a:gd name="connsiteY16" fmla="*/ 1010662 h 1031536"/>
              <a:gd name="connsiteX17" fmla="*/ 434502 w 457675"/>
              <a:gd name="connsiteY17" fmla="*/ 1031536 h 1031536"/>
              <a:gd name="connsiteX18" fmla="*/ 457675 w 457675"/>
              <a:gd name="connsiteY18" fmla="*/ 1010662 h 1031536"/>
              <a:gd name="connsiteX19" fmla="*/ 434502 w 457675"/>
              <a:gd name="connsiteY19" fmla="*/ 989788 h 1031536"/>
              <a:gd name="connsiteX20" fmla="*/ 23174 w 457675"/>
              <a:gd name="connsiteY20" fmla="*/ 868021 h 1031536"/>
              <a:gd name="connsiteX21" fmla="*/ 0 w 457675"/>
              <a:gd name="connsiteY21" fmla="*/ 888896 h 1031536"/>
              <a:gd name="connsiteX22" fmla="*/ 23174 w 457675"/>
              <a:gd name="connsiteY22" fmla="*/ 909770 h 1031536"/>
              <a:gd name="connsiteX23" fmla="*/ 46346 w 457675"/>
              <a:gd name="connsiteY23" fmla="*/ 888896 h 1031536"/>
              <a:gd name="connsiteX24" fmla="*/ 23174 w 457675"/>
              <a:gd name="connsiteY24" fmla="*/ 868021 h 1031536"/>
              <a:gd name="connsiteX25" fmla="*/ 160283 w 457675"/>
              <a:gd name="connsiteY25" fmla="*/ 866282 h 1031536"/>
              <a:gd name="connsiteX26" fmla="*/ 137109 w 457675"/>
              <a:gd name="connsiteY26" fmla="*/ 887156 h 1031536"/>
              <a:gd name="connsiteX27" fmla="*/ 160283 w 457675"/>
              <a:gd name="connsiteY27" fmla="*/ 908030 h 1031536"/>
              <a:gd name="connsiteX28" fmla="*/ 183457 w 457675"/>
              <a:gd name="connsiteY28" fmla="*/ 887156 h 1031536"/>
              <a:gd name="connsiteX29" fmla="*/ 160283 w 457675"/>
              <a:gd name="connsiteY29" fmla="*/ 866282 h 1031536"/>
              <a:gd name="connsiteX30" fmla="*/ 297392 w 457675"/>
              <a:gd name="connsiteY30" fmla="*/ 866282 h 1031536"/>
              <a:gd name="connsiteX31" fmla="*/ 274219 w 457675"/>
              <a:gd name="connsiteY31" fmla="*/ 887156 h 1031536"/>
              <a:gd name="connsiteX32" fmla="*/ 297392 w 457675"/>
              <a:gd name="connsiteY32" fmla="*/ 908030 h 1031536"/>
              <a:gd name="connsiteX33" fmla="*/ 320566 w 457675"/>
              <a:gd name="connsiteY33" fmla="*/ 887156 h 1031536"/>
              <a:gd name="connsiteX34" fmla="*/ 297392 w 457675"/>
              <a:gd name="connsiteY34" fmla="*/ 866282 h 1031536"/>
              <a:gd name="connsiteX35" fmla="*/ 434502 w 457675"/>
              <a:gd name="connsiteY35" fmla="*/ 866282 h 1031536"/>
              <a:gd name="connsiteX36" fmla="*/ 411329 w 457675"/>
              <a:gd name="connsiteY36" fmla="*/ 887156 h 1031536"/>
              <a:gd name="connsiteX37" fmla="*/ 434502 w 457675"/>
              <a:gd name="connsiteY37" fmla="*/ 908030 h 1031536"/>
              <a:gd name="connsiteX38" fmla="*/ 457675 w 457675"/>
              <a:gd name="connsiteY38" fmla="*/ 887156 h 1031536"/>
              <a:gd name="connsiteX39" fmla="*/ 434502 w 457675"/>
              <a:gd name="connsiteY39" fmla="*/ 866282 h 1031536"/>
              <a:gd name="connsiteX40" fmla="*/ 23174 w 457675"/>
              <a:gd name="connsiteY40" fmla="*/ 742776 h 1031536"/>
              <a:gd name="connsiteX41" fmla="*/ 0 w 457675"/>
              <a:gd name="connsiteY41" fmla="*/ 763650 h 1031536"/>
              <a:gd name="connsiteX42" fmla="*/ 23174 w 457675"/>
              <a:gd name="connsiteY42" fmla="*/ 784524 h 1031536"/>
              <a:gd name="connsiteX43" fmla="*/ 46346 w 457675"/>
              <a:gd name="connsiteY43" fmla="*/ 763650 h 1031536"/>
              <a:gd name="connsiteX44" fmla="*/ 23174 w 457675"/>
              <a:gd name="connsiteY44" fmla="*/ 742776 h 1031536"/>
              <a:gd name="connsiteX45" fmla="*/ 160283 w 457675"/>
              <a:gd name="connsiteY45" fmla="*/ 742776 h 1031536"/>
              <a:gd name="connsiteX46" fmla="*/ 137109 w 457675"/>
              <a:gd name="connsiteY46" fmla="*/ 763650 h 1031536"/>
              <a:gd name="connsiteX47" fmla="*/ 160283 w 457675"/>
              <a:gd name="connsiteY47" fmla="*/ 784524 h 1031536"/>
              <a:gd name="connsiteX48" fmla="*/ 183457 w 457675"/>
              <a:gd name="connsiteY48" fmla="*/ 763650 h 1031536"/>
              <a:gd name="connsiteX49" fmla="*/ 160283 w 457675"/>
              <a:gd name="connsiteY49" fmla="*/ 742776 h 1031536"/>
              <a:gd name="connsiteX50" fmla="*/ 297392 w 457675"/>
              <a:gd name="connsiteY50" fmla="*/ 742776 h 1031536"/>
              <a:gd name="connsiteX51" fmla="*/ 274219 w 457675"/>
              <a:gd name="connsiteY51" fmla="*/ 763650 h 1031536"/>
              <a:gd name="connsiteX52" fmla="*/ 297392 w 457675"/>
              <a:gd name="connsiteY52" fmla="*/ 784524 h 1031536"/>
              <a:gd name="connsiteX53" fmla="*/ 320566 w 457675"/>
              <a:gd name="connsiteY53" fmla="*/ 763650 h 1031536"/>
              <a:gd name="connsiteX54" fmla="*/ 297392 w 457675"/>
              <a:gd name="connsiteY54" fmla="*/ 742776 h 1031536"/>
              <a:gd name="connsiteX55" fmla="*/ 434502 w 457675"/>
              <a:gd name="connsiteY55" fmla="*/ 742776 h 1031536"/>
              <a:gd name="connsiteX56" fmla="*/ 411329 w 457675"/>
              <a:gd name="connsiteY56" fmla="*/ 763650 h 1031536"/>
              <a:gd name="connsiteX57" fmla="*/ 434502 w 457675"/>
              <a:gd name="connsiteY57" fmla="*/ 784524 h 1031536"/>
              <a:gd name="connsiteX58" fmla="*/ 457675 w 457675"/>
              <a:gd name="connsiteY58" fmla="*/ 763650 h 1031536"/>
              <a:gd name="connsiteX59" fmla="*/ 434502 w 457675"/>
              <a:gd name="connsiteY59" fmla="*/ 742776 h 1031536"/>
              <a:gd name="connsiteX60" fmla="*/ 23174 w 457675"/>
              <a:gd name="connsiteY60" fmla="*/ 619270 h 1031536"/>
              <a:gd name="connsiteX61" fmla="*/ 0 w 457675"/>
              <a:gd name="connsiteY61" fmla="*/ 640144 h 1031536"/>
              <a:gd name="connsiteX62" fmla="*/ 23174 w 457675"/>
              <a:gd name="connsiteY62" fmla="*/ 661018 h 1031536"/>
              <a:gd name="connsiteX63" fmla="*/ 46346 w 457675"/>
              <a:gd name="connsiteY63" fmla="*/ 640144 h 1031536"/>
              <a:gd name="connsiteX64" fmla="*/ 23174 w 457675"/>
              <a:gd name="connsiteY64" fmla="*/ 619270 h 1031536"/>
              <a:gd name="connsiteX65" fmla="*/ 160283 w 457675"/>
              <a:gd name="connsiteY65" fmla="*/ 619270 h 1031536"/>
              <a:gd name="connsiteX66" fmla="*/ 137109 w 457675"/>
              <a:gd name="connsiteY66" fmla="*/ 640144 h 1031536"/>
              <a:gd name="connsiteX67" fmla="*/ 160283 w 457675"/>
              <a:gd name="connsiteY67" fmla="*/ 661018 h 1031536"/>
              <a:gd name="connsiteX68" fmla="*/ 183457 w 457675"/>
              <a:gd name="connsiteY68" fmla="*/ 640144 h 1031536"/>
              <a:gd name="connsiteX69" fmla="*/ 160283 w 457675"/>
              <a:gd name="connsiteY69" fmla="*/ 619270 h 1031536"/>
              <a:gd name="connsiteX70" fmla="*/ 297392 w 457675"/>
              <a:gd name="connsiteY70" fmla="*/ 619270 h 1031536"/>
              <a:gd name="connsiteX71" fmla="*/ 274219 w 457675"/>
              <a:gd name="connsiteY71" fmla="*/ 640144 h 1031536"/>
              <a:gd name="connsiteX72" fmla="*/ 297392 w 457675"/>
              <a:gd name="connsiteY72" fmla="*/ 661018 h 1031536"/>
              <a:gd name="connsiteX73" fmla="*/ 320566 w 457675"/>
              <a:gd name="connsiteY73" fmla="*/ 640144 h 1031536"/>
              <a:gd name="connsiteX74" fmla="*/ 297392 w 457675"/>
              <a:gd name="connsiteY74" fmla="*/ 619270 h 1031536"/>
              <a:gd name="connsiteX75" fmla="*/ 434502 w 457675"/>
              <a:gd name="connsiteY75" fmla="*/ 619270 h 1031536"/>
              <a:gd name="connsiteX76" fmla="*/ 411329 w 457675"/>
              <a:gd name="connsiteY76" fmla="*/ 640144 h 1031536"/>
              <a:gd name="connsiteX77" fmla="*/ 434502 w 457675"/>
              <a:gd name="connsiteY77" fmla="*/ 661018 h 1031536"/>
              <a:gd name="connsiteX78" fmla="*/ 457675 w 457675"/>
              <a:gd name="connsiteY78" fmla="*/ 640144 h 1031536"/>
              <a:gd name="connsiteX79" fmla="*/ 434502 w 457675"/>
              <a:gd name="connsiteY79" fmla="*/ 619270 h 1031536"/>
              <a:gd name="connsiteX80" fmla="*/ 23174 w 457675"/>
              <a:gd name="connsiteY80" fmla="*/ 495764 h 1031536"/>
              <a:gd name="connsiteX81" fmla="*/ 0 w 457675"/>
              <a:gd name="connsiteY81" fmla="*/ 516638 h 1031536"/>
              <a:gd name="connsiteX82" fmla="*/ 23174 w 457675"/>
              <a:gd name="connsiteY82" fmla="*/ 537512 h 1031536"/>
              <a:gd name="connsiteX83" fmla="*/ 46346 w 457675"/>
              <a:gd name="connsiteY83" fmla="*/ 516638 h 1031536"/>
              <a:gd name="connsiteX84" fmla="*/ 23174 w 457675"/>
              <a:gd name="connsiteY84" fmla="*/ 495764 h 1031536"/>
              <a:gd name="connsiteX85" fmla="*/ 160283 w 457675"/>
              <a:gd name="connsiteY85" fmla="*/ 495764 h 1031536"/>
              <a:gd name="connsiteX86" fmla="*/ 137109 w 457675"/>
              <a:gd name="connsiteY86" fmla="*/ 516638 h 1031536"/>
              <a:gd name="connsiteX87" fmla="*/ 160283 w 457675"/>
              <a:gd name="connsiteY87" fmla="*/ 537512 h 1031536"/>
              <a:gd name="connsiteX88" fmla="*/ 183457 w 457675"/>
              <a:gd name="connsiteY88" fmla="*/ 516638 h 1031536"/>
              <a:gd name="connsiteX89" fmla="*/ 160283 w 457675"/>
              <a:gd name="connsiteY89" fmla="*/ 495764 h 1031536"/>
              <a:gd name="connsiteX90" fmla="*/ 297392 w 457675"/>
              <a:gd name="connsiteY90" fmla="*/ 495764 h 1031536"/>
              <a:gd name="connsiteX91" fmla="*/ 274219 w 457675"/>
              <a:gd name="connsiteY91" fmla="*/ 516638 h 1031536"/>
              <a:gd name="connsiteX92" fmla="*/ 297392 w 457675"/>
              <a:gd name="connsiteY92" fmla="*/ 537512 h 1031536"/>
              <a:gd name="connsiteX93" fmla="*/ 320566 w 457675"/>
              <a:gd name="connsiteY93" fmla="*/ 516638 h 1031536"/>
              <a:gd name="connsiteX94" fmla="*/ 297392 w 457675"/>
              <a:gd name="connsiteY94" fmla="*/ 495764 h 1031536"/>
              <a:gd name="connsiteX95" fmla="*/ 434502 w 457675"/>
              <a:gd name="connsiteY95" fmla="*/ 495764 h 1031536"/>
              <a:gd name="connsiteX96" fmla="*/ 411329 w 457675"/>
              <a:gd name="connsiteY96" fmla="*/ 516638 h 1031536"/>
              <a:gd name="connsiteX97" fmla="*/ 434502 w 457675"/>
              <a:gd name="connsiteY97" fmla="*/ 537512 h 1031536"/>
              <a:gd name="connsiteX98" fmla="*/ 457675 w 457675"/>
              <a:gd name="connsiteY98" fmla="*/ 516638 h 1031536"/>
              <a:gd name="connsiteX99" fmla="*/ 434502 w 457675"/>
              <a:gd name="connsiteY99" fmla="*/ 495764 h 1031536"/>
              <a:gd name="connsiteX100" fmla="*/ 23174 w 457675"/>
              <a:gd name="connsiteY100" fmla="*/ 372258 h 1031536"/>
              <a:gd name="connsiteX101" fmla="*/ 0 w 457675"/>
              <a:gd name="connsiteY101" fmla="*/ 393132 h 1031536"/>
              <a:gd name="connsiteX102" fmla="*/ 23174 w 457675"/>
              <a:gd name="connsiteY102" fmla="*/ 414006 h 1031536"/>
              <a:gd name="connsiteX103" fmla="*/ 46346 w 457675"/>
              <a:gd name="connsiteY103" fmla="*/ 393132 h 1031536"/>
              <a:gd name="connsiteX104" fmla="*/ 23174 w 457675"/>
              <a:gd name="connsiteY104" fmla="*/ 372258 h 1031536"/>
              <a:gd name="connsiteX105" fmla="*/ 160283 w 457675"/>
              <a:gd name="connsiteY105" fmla="*/ 372258 h 1031536"/>
              <a:gd name="connsiteX106" fmla="*/ 137109 w 457675"/>
              <a:gd name="connsiteY106" fmla="*/ 393132 h 1031536"/>
              <a:gd name="connsiteX107" fmla="*/ 160283 w 457675"/>
              <a:gd name="connsiteY107" fmla="*/ 414006 h 1031536"/>
              <a:gd name="connsiteX108" fmla="*/ 183457 w 457675"/>
              <a:gd name="connsiteY108" fmla="*/ 393132 h 1031536"/>
              <a:gd name="connsiteX109" fmla="*/ 160283 w 457675"/>
              <a:gd name="connsiteY109" fmla="*/ 372258 h 1031536"/>
              <a:gd name="connsiteX110" fmla="*/ 297392 w 457675"/>
              <a:gd name="connsiteY110" fmla="*/ 372258 h 1031536"/>
              <a:gd name="connsiteX111" fmla="*/ 274219 w 457675"/>
              <a:gd name="connsiteY111" fmla="*/ 393132 h 1031536"/>
              <a:gd name="connsiteX112" fmla="*/ 297392 w 457675"/>
              <a:gd name="connsiteY112" fmla="*/ 414006 h 1031536"/>
              <a:gd name="connsiteX113" fmla="*/ 320566 w 457675"/>
              <a:gd name="connsiteY113" fmla="*/ 393132 h 1031536"/>
              <a:gd name="connsiteX114" fmla="*/ 297392 w 457675"/>
              <a:gd name="connsiteY114" fmla="*/ 372258 h 1031536"/>
              <a:gd name="connsiteX115" fmla="*/ 434502 w 457675"/>
              <a:gd name="connsiteY115" fmla="*/ 372258 h 1031536"/>
              <a:gd name="connsiteX116" fmla="*/ 411329 w 457675"/>
              <a:gd name="connsiteY116" fmla="*/ 393132 h 1031536"/>
              <a:gd name="connsiteX117" fmla="*/ 434502 w 457675"/>
              <a:gd name="connsiteY117" fmla="*/ 414006 h 1031536"/>
              <a:gd name="connsiteX118" fmla="*/ 457675 w 457675"/>
              <a:gd name="connsiteY118" fmla="*/ 393132 h 1031536"/>
              <a:gd name="connsiteX119" fmla="*/ 434502 w 457675"/>
              <a:gd name="connsiteY119" fmla="*/ 372258 h 1031536"/>
              <a:gd name="connsiteX120" fmla="*/ 23174 w 457675"/>
              <a:gd name="connsiteY120" fmla="*/ 248752 h 1031536"/>
              <a:gd name="connsiteX121" fmla="*/ 0 w 457675"/>
              <a:gd name="connsiteY121" fmla="*/ 269626 h 1031536"/>
              <a:gd name="connsiteX122" fmla="*/ 23174 w 457675"/>
              <a:gd name="connsiteY122" fmla="*/ 290501 h 1031536"/>
              <a:gd name="connsiteX123" fmla="*/ 46346 w 457675"/>
              <a:gd name="connsiteY123" fmla="*/ 269626 h 1031536"/>
              <a:gd name="connsiteX124" fmla="*/ 23174 w 457675"/>
              <a:gd name="connsiteY124" fmla="*/ 248752 h 1031536"/>
              <a:gd name="connsiteX125" fmla="*/ 160283 w 457675"/>
              <a:gd name="connsiteY125" fmla="*/ 248752 h 1031536"/>
              <a:gd name="connsiteX126" fmla="*/ 137109 w 457675"/>
              <a:gd name="connsiteY126" fmla="*/ 269626 h 1031536"/>
              <a:gd name="connsiteX127" fmla="*/ 160283 w 457675"/>
              <a:gd name="connsiteY127" fmla="*/ 290501 h 1031536"/>
              <a:gd name="connsiteX128" fmla="*/ 183457 w 457675"/>
              <a:gd name="connsiteY128" fmla="*/ 269626 h 1031536"/>
              <a:gd name="connsiteX129" fmla="*/ 160283 w 457675"/>
              <a:gd name="connsiteY129" fmla="*/ 248752 h 1031536"/>
              <a:gd name="connsiteX130" fmla="*/ 297392 w 457675"/>
              <a:gd name="connsiteY130" fmla="*/ 248752 h 1031536"/>
              <a:gd name="connsiteX131" fmla="*/ 274219 w 457675"/>
              <a:gd name="connsiteY131" fmla="*/ 269626 h 1031536"/>
              <a:gd name="connsiteX132" fmla="*/ 297392 w 457675"/>
              <a:gd name="connsiteY132" fmla="*/ 290501 h 1031536"/>
              <a:gd name="connsiteX133" fmla="*/ 320566 w 457675"/>
              <a:gd name="connsiteY133" fmla="*/ 269626 h 1031536"/>
              <a:gd name="connsiteX134" fmla="*/ 297392 w 457675"/>
              <a:gd name="connsiteY134" fmla="*/ 248752 h 1031536"/>
              <a:gd name="connsiteX135" fmla="*/ 434502 w 457675"/>
              <a:gd name="connsiteY135" fmla="*/ 248752 h 1031536"/>
              <a:gd name="connsiteX136" fmla="*/ 411329 w 457675"/>
              <a:gd name="connsiteY136" fmla="*/ 269626 h 1031536"/>
              <a:gd name="connsiteX137" fmla="*/ 434502 w 457675"/>
              <a:gd name="connsiteY137" fmla="*/ 290501 h 1031536"/>
              <a:gd name="connsiteX138" fmla="*/ 457675 w 457675"/>
              <a:gd name="connsiteY138" fmla="*/ 269626 h 1031536"/>
              <a:gd name="connsiteX139" fmla="*/ 434502 w 457675"/>
              <a:gd name="connsiteY139" fmla="*/ 248752 h 1031536"/>
              <a:gd name="connsiteX140" fmla="*/ 23174 w 457675"/>
              <a:gd name="connsiteY140" fmla="*/ 125246 h 1031536"/>
              <a:gd name="connsiteX141" fmla="*/ 0 w 457675"/>
              <a:gd name="connsiteY141" fmla="*/ 146120 h 1031536"/>
              <a:gd name="connsiteX142" fmla="*/ 23174 w 457675"/>
              <a:gd name="connsiteY142" fmla="*/ 166994 h 1031536"/>
              <a:gd name="connsiteX143" fmla="*/ 46346 w 457675"/>
              <a:gd name="connsiteY143" fmla="*/ 146120 h 1031536"/>
              <a:gd name="connsiteX144" fmla="*/ 23174 w 457675"/>
              <a:gd name="connsiteY144" fmla="*/ 125246 h 1031536"/>
              <a:gd name="connsiteX145" fmla="*/ 160283 w 457675"/>
              <a:gd name="connsiteY145" fmla="*/ 123506 h 1031536"/>
              <a:gd name="connsiteX146" fmla="*/ 137109 w 457675"/>
              <a:gd name="connsiteY146" fmla="*/ 144380 h 1031536"/>
              <a:gd name="connsiteX147" fmla="*/ 160283 w 457675"/>
              <a:gd name="connsiteY147" fmla="*/ 165255 h 1031536"/>
              <a:gd name="connsiteX148" fmla="*/ 183457 w 457675"/>
              <a:gd name="connsiteY148" fmla="*/ 144380 h 1031536"/>
              <a:gd name="connsiteX149" fmla="*/ 160283 w 457675"/>
              <a:gd name="connsiteY149" fmla="*/ 123506 h 1031536"/>
              <a:gd name="connsiteX150" fmla="*/ 297392 w 457675"/>
              <a:gd name="connsiteY150" fmla="*/ 123506 h 1031536"/>
              <a:gd name="connsiteX151" fmla="*/ 274219 w 457675"/>
              <a:gd name="connsiteY151" fmla="*/ 144380 h 1031536"/>
              <a:gd name="connsiteX152" fmla="*/ 297392 w 457675"/>
              <a:gd name="connsiteY152" fmla="*/ 165255 h 1031536"/>
              <a:gd name="connsiteX153" fmla="*/ 320566 w 457675"/>
              <a:gd name="connsiteY153" fmla="*/ 144380 h 1031536"/>
              <a:gd name="connsiteX154" fmla="*/ 297392 w 457675"/>
              <a:gd name="connsiteY154" fmla="*/ 123506 h 1031536"/>
              <a:gd name="connsiteX155" fmla="*/ 434502 w 457675"/>
              <a:gd name="connsiteY155" fmla="*/ 123506 h 1031536"/>
              <a:gd name="connsiteX156" fmla="*/ 411329 w 457675"/>
              <a:gd name="connsiteY156" fmla="*/ 144380 h 1031536"/>
              <a:gd name="connsiteX157" fmla="*/ 434502 w 457675"/>
              <a:gd name="connsiteY157" fmla="*/ 165255 h 1031536"/>
              <a:gd name="connsiteX158" fmla="*/ 457675 w 457675"/>
              <a:gd name="connsiteY158" fmla="*/ 144380 h 1031536"/>
              <a:gd name="connsiteX159" fmla="*/ 434502 w 457675"/>
              <a:gd name="connsiteY159" fmla="*/ 123506 h 1031536"/>
              <a:gd name="connsiteX160" fmla="*/ 23174 w 457675"/>
              <a:gd name="connsiteY160" fmla="*/ 1739 h 1031536"/>
              <a:gd name="connsiteX161" fmla="*/ 0 w 457675"/>
              <a:gd name="connsiteY161" fmla="*/ 22614 h 1031536"/>
              <a:gd name="connsiteX162" fmla="*/ 23174 w 457675"/>
              <a:gd name="connsiteY162" fmla="*/ 43488 h 1031536"/>
              <a:gd name="connsiteX163" fmla="*/ 46346 w 457675"/>
              <a:gd name="connsiteY163" fmla="*/ 22614 h 1031536"/>
              <a:gd name="connsiteX164" fmla="*/ 23174 w 457675"/>
              <a:gd name="connsiteY164" fmla="*/ 1739 h 1031536"/>
              <a:gd name="connsiteX165" fmla="*/ 160283 w 457675"/>
              <a:gd name="connsiteY165" fmla="*/ 0 h 1031536"/>
              <a:gd name="connsiteX166" fmla="*/ 137109 w 457675"/>
              <a:gd name="connsiteY166" fmla="*/ 20874 h 1031536"/>
              <a:gd name="connsiteX167" fmla="*/ 160283 w 457675"/>
              <a:gd name="connsiteY167" fmla="*/ 41748 h 1031536"/>
              <a:gd name="connsiteX168" fmla="*/ 183457 w 457675"/>
              <a:gd name="connsiteY168" fmla="*/ 20874 h 1031536"/>
              <a:gd name="connsiteX169" fmla="*/ 160283 w 457675"/>
              <a:gd name="connsiteY169" fmla="*/ 0 h 1031536"/>
              <a:gd name="connsiteX170" fmla="*/ 297392 w 457675"/>
              <a:gd name="connsiteY170" fmla="*/ 0 h 1031536"/>
              <a:gd name="connsiteX171" fmla="*/ 274219 w 457675"/>
              <a:gd name="connsiteY171" fmla="*/ 20874 h 1031536"/>
              <a:gd name="connsiteX172" fmla="*/ 297392 w 457675"/>
              <a:gd name="connsiteY172" fmla="*/ 41748 h 1031536"/>
              <a:gd name="connsiteX173" fmla="*/ 320566 w 457675"/>
              <a:gd name="connsiteY173" fmla="*/ 20874 h 1031536"/>
              <a:gd name="connsiteX174" fmla="*/ 297392 w 457675"/>
              <a:gd name="connsiteY174" fmla="*/ 0 h 1031536"/>
              <a:gd name="connsiteX175" fmla="*/ 434502 w 457675"/>
              <a:gd name="connsiteY175" fmla="*/ 0 h 1031536"/>
              <a:gd name="connsiteX176" fmla="*/ 411329 w 457675"/>
              <a:gd name="connsiteY176" fmla="*/ 20874 h 1031536"/>
              <a:gd name="connsiteX177" fmla="*/ 434502 w 457675"/>
              <a:gd name="connsiteY177" fmla="*/ 41748 h 1031536"/>
              <a:gd name="connsiteX178" fmla="*/ 457675 w 457675"/>
              <a:gd name="connsiteY178" fmla="*/ 20874 h 1031536"/>
              <a:gd name="connsiteX179" fmla="*/ 434502 w 457675"/>
              <a:gd name="connsiteY179" fmla="*/ 0 h 1031536"/>
            </a:gdLst>
            <a:rect l="l" t="t" r="r" b="b"/>
            <a:pathLst>
              <a:path w="457675" h="1031536">
                <a:moveTo>
                  <a:pt x="23174" y="989788"/>
                </a:moveTo>
                <a:cubicBezTo>
                  <a:pt x="9655" y="989788"/>
                  <a:pt x="0" y="1000225"/>
                  <a:pt x="0" y="1010662"/>
                </a:cubicBezTo>
                <a:cubicBezTo>
                  <a:pt x="0" y="1022839"/>
                  <a:pt x="11587" y="1031536"/>
                  <a:pt x="23174" y="1031536"/>
                </a:cubicBezTo>
                <a:cubicBezTo>
                  <a:pt x="36691" y="1031536"/>
                  <a:pt x="46346" y="1021099"/>
                  <a:pt x="46346" y="1010662"/>
                </a:cubicBezTo>
                <a:cubicBezTo>
                  <a:pt x="46346" y="1000225"/>
                  <a:pt x="34760" y="989788"/>
                  <a:pt x="23174" y="989788"/>
                </a:cubicBezTo>
                <a:close/>
                <a:moveTo>
                  <a:pt x="160283" y="989788"/>
                </a:moveTo>
                <a:cubicBezTo>
                  <a:pt x="146765" y="989788"/>
                  <a:pt x="137109" y="1000225"/>
                  <a:pt x="137109" y="1010662"/>
                </a:cubicBezTo>
                <a:cubicBezTo>
                  <a:pt x="137109" y="1022839"/>
                  <a:pt x="148697" y="1031536"/>
                  <a:pt x="160283" y="1031536"/>
                </a:cubicBezTo>
                <a:cubicBezTo>
                  <a:pt x="173800" y="1031536"/>
                  <a:pt x="183457" y="1021099"/>
                  <a:pt x="183457" y="1010662"/>
                </a:cubicBezTo>
                <a:cubicBezTo>
                  <a:pt x="183457" y="1000225"/>
                  <a:pt x="171869" y="989788"/>
                  <a:pt x="160283" y="989788"/>
                </a:cubicBezTo>
                <a:close/>
                <a:moveTo>
                  <a:pt x="297392" y="989788"/>
                </a:moveTo>
                <a:cubicBezTo>
                  <a:pt x="283875" y="989788"/>
                  <a:pt x="274219" y="1000225"/>
                  <a:pt x="274219" y="1010662"/>
                </a:cubicBezTo>
                <a:cubicBezTo>
                  <a:pt x="274219" y="1022839"/>
                  <a:pt x="285806" y="1031536"/>
                  <a:pt x="297392" y="1031536"/>
                </a:cubicBezTo>
                <a:cubicBezTo>
                  <a:pt x="310911" y="1031536"/>
                  <a:pt x="320566" y="1021099"/>
                  <a:pt x="320566" y="1010662"/>
                </a:cubicBezTo>
                <a:cubicBezTo>
                  <a:pt x="320566" y="1000225"/>
                  <a:pt x="308979" y="989788"/>
                  <a:pt x="297392" y="989788"/>
                </a:cubicBezTo>
                <a:close/>
                <a:moveTo>
                  <a:pt x="434502" y="989788"/>
                </a:moveTo>
                <a:cubicBezTo>
                  <a:pt x="420984" y="989788"/>
                  <a:pt x="411329" y="1000225"/>
                  <a:pt x="411329" y="1010662"/>
                </a:cubicBezTo>
                <a:cubicBezTo>
                  <a:pt x="411329" y="1022839"/>
                  <a:pt x="422915" y="1031536"/>
                  <a:pt x="434502" y="1031536"/>
                </a:cubicBezTo>
                <a:cubicBezTo>
                  <a:pt x="448020" y="1031536"/>
                  <a:pt x="457675" y="1021099"/>
                  <a:pt x="457675" y="1010662"/>
                </a:cubicBezTo>
                <a:cubicBezTo>
                  <a:pt x="457675" y="1000225"/>
                  <a:pt x="446089" y="989788"/>
                  <a:pt x="434502" y="989788"/>
                </a:cubicBezTo>
                <a:close/>
                <a:moveTo>
                  <a:pt x="23174" y="868021"/>
                </a:moveTo>
                <a:cubicBezTo>
                  <a:pt x="9655" y="868021"/>
                  <a:pt x="0" y="878459"/>
                  <a:pt x="0" y="888896"/>
                </a:cubicBezTo>
                <a:cubicBezTo>
                  <a:pt x="0" y="899333"/>
                  <a:pt x="9655" y="909770"/>
                  <a:pt x="23174" y="909770"/>
                </a:cubicBezTo>
                <a:cubicBezTo>
                  <a:pt x="36691" y="909770"/>
                  <a:pt x="46346" y="899333"/>
                  <a:pt x="46346" y="888896"/>
                </a:cubicBezTo>
                <a:cubicBezTo>
                  <a:pt x="46346" y="876719"/>
                  <a:pt x="34760" y="868021"/>
                  <a:pt x="23174" y="868021"/>
                </a:cubicBezTo>
                <a:close/>
                <a:moveTo>
                  <a:pt x="160283" y="866282"/>
                </a:moveTo>
                <a:cubicBezTo>
                  <a:pt x="146765" y="866282"/>
                  <a:pt x="137109" y="874979"/>
                  <a:pt x="137109" y="887156"/>
                </a:cubicBezTo>
                <a:cubicBezTo>
                  <a:pt x="137109" y="899333"/>
                  <a:pt x="148697" y="908030"/>
                  <a:pt x="160283" y="908030"/>
                </a:cubicBezTo>
                <a:cubicBezTo>
                  <a:pt x="173800" y="908030"/>
                  <a:pt x="183457" y="897593"/>
                  <a:pt x="183457" y="887156"/>
                </a:cubicBezTo>
                <a:cubicBezTo>
                  <a:pt x="183457" y="874979"/>
                  <a:pt x="171869" y="866282"/>
                  <a:pt x="160283" y="866282"/>
                </a:cubicBezTo>
                <a:close/>
                <a:moveTo>
                  <a:pt x="297392" y="866282"/>
                </a:moveTo>
                <a:cubicBezTo>
                  <a:pt x="283875" y="866282"/>
                  <a:pt x="274219" y="874979"/>
                  <a:pt x="274219" y="887156"/>
                </a:cubicBezTo>
                <a:cubicBezTo>
                  <a:pt x="274219" y="899333"/>
                  <a:pt x="285806" y="908030"/>
                  <a:pt x="297392" y="908030"/>
                </a:cubicBezTo>
                <a:cubicBezTo>
                  <a:pt x="310911" y="908030"/>
                  <a:pt x="320566" y="897593"/>
                  <a:pt x="320566" y="887156"/>
                </a:cubicBezTo>
                <a:cubicBezTo>
                  <a:pt x="320566" y="874979"/>
                  <a:pt x="308979" y="866282"/>
                  <a:pt x="297392" y="866282"/>
                </a:cubicBezTo>
                <a:close/>
                <a:moveTo>
                  <a:pt x="434502" y="866282"/>
                </a:moveTo>
                <a:cubicBezTo>
                  <a:pt x="420984" y="866282"/>
                  <a:pt x="411329" y="874979"/>
                  <a:pt x="411329" y="887156"/>
                </a:cubicBezTo>
                <a:cubicBezTo>
                  <a:pt x="411329" y="899333"/>
                  <a:pt x="422915" y="908030"/>
                  <a:pt x="434502" y="908030"/>
                </a:cubicBezTo>
                <a:cubicBezTo>
                  <a:pt x="448020" y="908030"/>
                  <a:pt x="457675" y="897593"/>
                  <a:pt x="457675" y="887156"/>
                </a:cubicBezTo>
                <a:cubicBezTo>
                  <a:pt x="457675" y="874979"/>
                  <a:pt x="446089" y="866282"/>
                  <a:pt x="434502" y="866282"/>
                </a:cubicBezTo>
                <a:close/>
                <a:moveTo>
                  <a:pt x="23174" y="742776"/>
                </a:moveTo>
                <a:cubicBezTo>
                  <a:pt x="9655" y="742776"/>
                  <a:pt x="0" y="753213"/>
                  <a:pt x="0" y="763650"/>
                </a:cubicBezTo>
                <a:cubicBezTo>
                  <a:pt x="0" y="775827"/>
                  <a:pt x="9655" y="784524"/>
                  <a:pt x="23174" y="784524"/>
                </a:cubicBezTo>
                <a:cubicBezTo>
                  <a:pt x="36691" y="784524"/>
                  <a:pt x="46346" y="774087"/>
                  <a:pt x="46346" y="763650"/>
                </a:cubicBezTo>
                <a:cubicBezTo>
                  <a:pt x="46346" y="751474"/>
                  <a:pt x="34760" y="742776"/>
                  <a:pt x="23174" y="742776"/>
                </a:cubicBezTo>
                <a:close/>
                <a:moveTo>
                  <a:pt x="160283" y="742776"/>
                </a:moveTo>
                <a:cubicBezTo>
                  <a:pt x="146765" y="742776"/>
                  <a:pt x="137109" y="751474"/>
                  <a:pt x="137109" y="763650"/>
                </a:cubicBezTo>
                <a:cubicBezTo>
                  <a:pt x="137109" y="775827"/>
                  <a:pt x="148697" y="784524"/>
                  <a:pt x="160283" y="784524"/>
                </a:cubicBezTo>
                <a:cubicBezTo>
                  <a:pt x="173800" y="784524"/>
                  <a:pt x="183457" y="774087"/>
                  <a:pt x="183457" y="763650"/>
                </a:cubicBezTo>
                <a:cubicBezTo>
                  <a:pt x="183457" y="751474"/>
                  <a:pt x="171869" y="742776"/>
                  <a:pt x="160283" y="742776"/>
                </a:cubicBezTo>
                <a:close/>
                <a:moveTo>
                  <a:pt x="297392" y="742776"/>
                </a:moveTo>
                <a:cubicBezTo>
                  <a:pt x="283875" y="742776"/>
                  <a:pt x="274219" y="751474"/>
                  <a:pt x="274219" y="763650"/>
                </a:cubicBezTo>
                <a:cubicBezTo>
                  <a:pt x="274219" y="775827"/>
                  <a:pt x="285806" y="784524"/>
                  <a:pt x="297392" y="784524"/>
                </a:cubicBezTo>
                <a:cubicBezTo>
                  <a:pt x="310911" y="784524"/>
                  <a:pt x="320566" y="774087"/>
                  <a:pt x="320566" y="763650"/>
                </a:cubicBezTo>
                <a:cubicBezTo>
                  <a:pt x="320566" y="751474"/>
                  <a:pt x="308979" y="742776"/>
                  <a:pt x="297392" y="742776"/>
                </a:cubicBezTo>
                <a:close/>
                <a:moveTo>
                  <a:pt x="434502" y="742776"/>
                </a:moveTo>
                <a:cubicBezTo>
                  <a:pt x="420984" y="742776"/>
                  <a:pt x="411329" y="751474"/>
                  <a:pt x="411329" y="763650"/>
                </a:cubicBezTo>
                <a:cubicBezTo>
                  <a:pt x="411329" y="775827"/>
                  <a:pt x="422915" y="784524"/>
                  <a:pt x="434502" y="784524"/>
                </a:cubicBezTo>
                <a:cubicBezTo>
                  <a:pt x="448020" y="784524"/>
                  <a:pt x="457675" y="774087"/>
                  <a:pt x="457675" y="763650"/>
                </a:cubicBezTo>
                <a:cubicBezTo>
                  <a:pt x="457675" y="751474"/>
                  <a:pt x="446089" y="742776"/>
                  <a:pt x="434502" y="742776"/>
                </a:cubicBezTo>
                <a:close/>
                <a:moveTo>
                  <a:pt x="23174" y="619270"/>
                </a:moveTo>
                <a:cubicBezTo>
                  <a:pt x="9655" y="619270"/>
                  <a:pt x="0" y="629707"/>
                  <a:pt x="0" y="640144"/>
                </a:cubicBezTo>
                <a:cubicBezTo>
                  <a:pt x="0" y="652321"/>
                  <a:pt x="9655" y="661018"/>
                  <a:pt x="23174" y="661018"/>
                </a:cubicBezTo>
                <a:cubicBezTo>
                  <a:pt x="36691" y="661018"/>
                  <a:pt x="46346" y="650581"/>
                  <a:pt x="46346" y="640144"/>
                </a:cubicBezTo>
                <a:cubicBezTo>
                  <a:pt x="46346" y="627968"/>
                  <a:pt x="34760" y="619270"/>
                  <a:pt x="23174" y="619270"/>
                </a:cubicBezTo>
                <a:close/>
                <a:moveTo>
                  <a:pt x="160283" y="619270"/>
                </a:moveTo>
                <a:cubicBezTo>
                  <a:pt x="146765" y="619270"/>
                  <a:pt x="137109" y="627968"/>
                  <a:pt x="137109" y="640144"/>
                </a:cubicBezTo>
                <a:cubicBezTo>
                  <a:pt x="137109" y="652321"/>
                  <a:pt x="148697" y="661018"/>
                  <a:pt x="160283" y="661018"/>
                </a:cubicBezTo>
                <a:cubicBezTo>
                  <a:pt x="173800" y="661018"/>
                  <a:pt x="183457" y="650581"/>
                  <a:pt x="183457" y="640144"/>
                </a:cubicBezTo>
                <a:cubicBezTo>
                  <a:pt x="183457" y="627968"/>
                  <a:pt x="171869" y="619270"/>
                  <a:pt x="160283" y="619270"/>
                </a:cubicBezTo>
                <a:close/>
                <a:moveTo>
                  <a:pt x="297392" y="619270"/>
                </a:moveTo>
                <a:cubicBezTo>
                  <a:pt x="283875" y="619270"/>
                  <a:pt x="274219" y="627968"/>
                  <a:pt x="274219" y="640144"/>
                </a:cubicBezTo>
                <a:cubicBezTo>
                  <a:pt x="274219" y="652321"/>
                  <a:pt x="285806" y="661018"/>
                  <a:pt x="297392" y="661018"/>
                </a:cubicBezTo>
                <a:cubicBezTo>
                  <a:pt x="310911" y="661018"/>
                  <a:pt x="320566" y="650581"/>
                  <a:pt x="320566" y="640144"/>
                </a:cubicBezTo>
                <a:cubicBezTo>
                  <a:pt x="320566" y="627968"/>
                  <a:pt x="308979" y="619270"/>
                  <a:pt x="297392" y="619270"/>
                </a:cubicBezTo>
                <a:close/>
                <a:moveTo>
                  <a:pt x="434502" y="619270"/>
                </a:moveTo>
                <a:cubicBezTo>
                  <a:pt x="420984" y="619270"/>
                  <a:pt x="411329" y="627968"/>
                  <a:pt x="411329" y="640144"/>
                </a:cubicBezTo>
                <a:cubicBezTo>
                  <a:pt x="411329" y="652321"/>
                  <a:pt x="422915" y="661018"/>
                  <a:pt x="434502" y="661018"/>
                </a:cubicBezTo>
                <a:cubicBezTo>
                  <a:pt x="448020" y="661018"/>
                  <a:pt x="457675" y="650581"/>
                  <a:pt x="457675" y="640144"/>
                </a:cubicBezTo>
                <a:cubicBezTo>
                  <a:pt x="457675" y="627968"/>
                  <a:pt x="446089" y="619270"/>
                  <a:pt x="434502" y="619270"/>
                </a:cubicBezTo>
                <a:close/>
                <a:moveTo>
                  <a:pt x="23174" y="495764"/>
                </a:moveTo>
                <a:cubicBezTo>
                  <a:pt x="9655" y="495764"/>
                  <a:pt x="0" y="506201"/>
                  <a:pt x="0" y="516638"/>
                </a:cubicBezTo>
                <a:cubicBezTo>
                  <a:pt x="0" y="528815"/>
                  <a:pt x="9655" y="537512"/>
                  <a:pt x="23174" y="537512"/>
                </a:cubicBezTo>
                <a:cubicBezTo>
                  <a:pt x="36691" y="537512"/>
                  <a:pt x="46346" y="527075"/>
                  <a:pt x="46346" y="516638"/>
                </a:cubicBezTo>
                <a:cubicBezTo>
                  <a:pt x="46346" y="504462"/>
                  <a:pt x="34760" y="495764"/>
                  <a:pt x="23174" y="495764"/>
                </a:cubicBezTo>
                <a:close/>
                <a:moveTo>
                  <a:pt x="160283" y="495764"/>
                </a:moveTo>
                <a:cubicBezTo>
                  <a:pt x="146765" y="495764"/>
                  <a:pt x="137109" y="504462"/>
                  <a:pt x="137109" y="516638"/>
                </a:cubicBezTo>
                <a:cubicBezTo>
                  <a:pt x="137109" y="528815"/>
                  <a:pt x="148697" y="537512"/>
                  <a:pt x="160283" y="537512"/>
                </a:cubicBezTo>
                <a:cubicBezTo>
                  <a:pt x="173800" y="537512"/>
                  <a:pt x="183457" y="527075"/>
                  <a:pt x="183457" y="516638"/>
                </a:cubicBezTo>
                <a:cubicBezTo>
                  <a:pt x="183457" y="504462"/>
                  <a:pt x="171869" y="495764"/>
                  <a:pt x="160283" y="495764"/>
                </a:cubicBezTo>
                <a:close/>
                <a:moveTo>
                  <a:pt x="297392" y="495764"/>
                </a:moveTo>
                <a:cubicBezTo>
                  <a:pt x="283875" y="495764"/>
                  <a:pt x="274219" y="504462"/>
                  <a:pt x="274219" y="516638"/>
                </a:cubicBezTo>
                <a:cubicBezTo>
                  <a:pt x="274219" y="528815"/>
                  <a:pt x="285806" y="537512"/>
                  <a:pt x="297392" y="537512"/>
                </a:cubicBezTo>
                <a:cubicBezTo>
                  <a:pt x="310911" y="537512"/>
                  <a:pt x="320566" y="527075"/>
                  <a:pt x="320566" y="516638"/>
                </a:cubicBezTo>
                <a:cubicBezTo>
                  <a:pt x="320566" y="504462"/>
                  <a:pt x="308979" y="495764"/>
                  <a:pt x="297392" y="495764"/>
                </a:cubicBezTo>
                <a:close/>
                <a:moveTo>
                  <a:pt x="434502" y="495764"/>
                </a:moveTo>
                <a:cubicBezTo>
                  <a:pt x="420984" y="495764"/>
                  <a:pt x="411329" y="504462"/>
                  <a:pt x="411329" y="516638"/>
                </a:cubicBezTo>
                <a:cubicBezTo>
                  <a:pt x="411329" y="528815"/>
                  <a:pt x="422915" y="537512"/>
                  <a:pt x="434502" y="537512"/>
                </a:cubicBezTo>
                <a:cubicBezTo>
                  <a:pt x="448020" y="537512"/>
                  <a:pt x="457675" y="527075"/>
                  <a:pt x="457675" y="516638"/>
                </a:cubicBezTo>
                <a:cubicBezTo>
                  <a:pt x="457675" y="504462"/>
                  <a:pt x="446089" y="495764"/>
                  <a:pt x="434502" y="495764"/>
                </a:cubicBezTo>
                <a:close/>
                <a:moveTo>
                  <a:pt x="23174" y="372258"/>
                </a:moveTo>
                <a:cubicBezTo>
                  <a:pt x="9655" y="372258"/>
                  <a:pt x="0" y="382695"/>
                  <a:pt x="0" y="393132"/>
                </a:cubicBezTo>
                <a:cubicBezTo>
                  <a:pt x="0" y="403570"/>
                  <a:pt x="9655" y="414006"/>
                  <a:pt x="23174" y="414006"/>
                </a:cubicBezTo>
                <a:cubicBezTo>
                  <a:pt x="36691" y="414006"/>
                  <a:pt x="46346" y="403570"/>
                  <a:pt x="46346" y="393132"/>
                </a:cubicBezTo>
                <a:cubicBezTo>
                  <a:pt x="46346" y="382695"/>
                  <a:pt x="34760" y="372258"/>
                  <a:pt x="23174" y="372258"/>
                </a:cubicBezTo>
                <a:close/>
                <a:moveTo>
                  <a:pt x="160283" y="372258"/>
                </a:moveTo>
                <a:cubicBezTo>
                  <a:pt x="146765" y="370518"/>
                  <a:pt x="137109" y="380955"/>
                  <a:pt x="137109" y="393132"/>
                </a:cubicBezTo>
                <a:cubicBezTo>
                  <a:pt x="137109" y="405309"/>
                  <a:pt x="148697" y="414006"/>
                  <a:pt x="160283" y="414006"/>
                </a:cubicBezTo>
                <a:cubicBezTo>
                  <a:pt x="173800" y="414006"/>
                  <a:pt x="183457" y="403570"/>
                  <a:pt x="183457" y="393132"/>
                </a:cubicBezTo>
                <a:cubicBezTo>
                  <a:pt x="183457" y="382695"/>
                  <a:pt x="171869" y="372258"/>
                  <a:pt x="160283" y="372258"/>
                </a:cubicBezTo>
                <a:close/>
                <a:moveTo>
                  <a:pt x="297392" y="372258"/>
                </a:moveTo>
                <a:cubicBezTo>
                  <a:pt x="283875" y="370518"/>
                  <a:pt x="274219" y="380955"/>
                  <a:pt x="274219" y="393132"/>
                </a:cubicBezTo>
                <a:cubicBezTo>
                  <a:pt x="274219" y="405309"/>
                  <a:pt x="285806" y="414006"/>
                  <a:pt x="297392" y="414006"/>
                </a:cubicBezTo>
                <a:cubicBezTo>
                  <a:pt x="310911" y="414006"/>
                  <a:pt x="320566" y="403570"/>
                  <a:pt x="320566" y="393132"/>
                </a:cubicBezTo>
                <a:cubicBezTo>
                  <a:pt x="320566" y="382695"/>
                  <a:pt x="308979" y="372258"/>
                  <a:pt x="297392" y="372258"/>
                </a:cubicBezTo>
                <a:close/>
                <a:moveTo>
                  <a:pt x="434502" y="372258"/>
                </a:moveTo>
                <a:cubicBezTo>
                  <a:pt x="420984" y="370518"/>
                  <a:pt x="411329" y="380955"/>
                  <a:pt x="411329" y="393132"/>
                </a:cubicBezTo>
                <a:cubicBezTo>
                  <a:pt x="411329" y="405309"/>
                  <a:pt x="422915" y="414006"/>
                  <a:pt x="434502" y="414006"/>
                </a:cubicBezTo>
                <a:cubicBezTo>
                  <a:pt x="448020" y="414006"/>
                  <a:pt x="457675" y="403570"/>
                  <a:pt x="457675" y="393132"/>
                </a:cubicBezTo>
                <a:cubicBezTo>
                  <a:pt x="457675" y="382695"/>
                  <a:pt x="446089" y="372258"/>
                  <a:pt x="434502" y="372258"/>
                </a:cubicBezTo>
                <a:close/>
                <a:moveTo>
                  <a:pt x="23174" y="248752"/>
                </a:moveTo>
                <a:cubicBezTo>
                  <a:pt x="9655" y="248752"/>
                  <a:pt x="0" y="259189"/>
                  <a:pt x="0" y="269626"/>
                </a:cubicBezTo>
                <a:cubicBezTo>
                  <a:pt x="0" y="280063"/>
                  <a:pt x="9655" y="290501"/>
                  <a:pt x="23174" y="290501"/>
                </a:cubicBezTo>
                <a:cubicBezTo>
                  <a:pt x="36691" y="290501"/>
                  <a:pt x="46346" y="280063"/>
                  <a:pt x="46346" y="269626"/>
                </a:cubicBezTo>
                <a:cubicBezTo>
                  <a:pt x="46346" y="257449"/>
                  <a:pt x="34760" y="248752"/>
                  <a:pt x="23174" y="248752"/>
                </a:cubicBezTo>
                <a:close/>
                <a:moveTo>
                  <a:pt x="160283" y="248752"/>
                </a:moveTo>
                <a:cubicBezTo>
                  <a:pt x="146765" y="247012"/>
                  <a:pt x="137109" y="257449"/>
                  <a:pt x="137109" y="269626"/>
                </a:cubicBezTo>
                <a:cubicBezTo>
                  <a:pt x="137109" y="281803"/>
                  <a:pt x="148697" y="290501"/>
                  <a:pt x="160283" y="290501"/>
                </a:cubicBezTo>
                <a:cubicBezTo>
                  <a:pt x="173800" y="290501"/>
                  <a:pt x="183457" y="280063"/>
                  <a:pt x="183457" y="269626"/>
                </a:cubicBezTo>
                <a:cubicBezTo>
                  <a:pt x="183457" y="257449"/>
                  <a:pt x="171869" y="248752"/>
                  <a:pt x="160283" y="248752"/>
                </a:cubicBezTo>
                <a:close/>
                <a:moveTo>
                  <a:pt x="297392" y="248752"/>
                </a:moveTo>
                <a:cubicBezTo>
                  <a:pt x="283875" y="247012"/>
                  <a:pt x="274219" y="257449"/>
                  <a:pt x="274219" y="269626"/>
                </a:cubicBezTo>
                <a:cubicBezTo>
                  <a:pt x="274219" y="281803"/>
                  <a:pt x="285806" y="290501"/>
                  <a:pt x="297392" y="290501"/>
                </a:cubicBezTo>
                <a:cubicBezTo>
                  <a:pt x="310911" y="290501"/>
                  <a:pt x="320566" y="280063"/>
                  <a:pt x="320566" y="269626"/>
                </a:cubicBezTo>
                <a:cubicBezTo>
                  <a:pt x="320566" y="257449"/>
                  <a:pt x="308979" y="248752"/>
                  <a:pt x="297392" y="248752"/>
                </a:cubicBezTo>
                <a:close/>
                <a:moveTo>
                  <a:pt x="434502" y="248752"/>
                </a:moveTo>
                <a:cubicBezTo>
                  <a:pt x="420984" y="247012"/>
                  <a:pt x="411329" y="257449"/>
                  <a:pt x="411329" y="269626"/>
                </a:cubicBezTo>
                <a:cubicBezTo>
                  <a:pt x="411329" y="281803"/>
                  <a:pt x="422915" y="290501"/>
                  <a:pt x="434502" y="290501"/>
                </a:cubicBezTo>
                <a:cubicBezTo>
                  <a:pt x="448020" y="290501"/>
                  <a:pt x="457675" y="280063"/>
                  <a:pt x="457675" y="269626"/>
                </a:cubicBezTo>
                <a:cubicBezTo>
                  <a:pt x="457675" y="257449"/>
                  <a:pt x="446089" y="248752"/>
                  <a:pt x="434502" y="248752"/>
                </a:cubicBezTo>
                <a:close/>
                <a:moveTo>
                  <a:pt x="23174" y="125246"/>
                </a:moveTo>
                <a:cubicBezTo>
                  <a:pt x="9655" y="125246"/>
                  <a:pt x="0" y="135683"/>
                  <a:pt x="0" y="146120"/>
                </a:cubicBezTo>
                <a:cubicBezTo>
                  <a:pt x="0" y="156557"/>
                  <a:pt x="9655" y="166994"/>
                  <a:pt x="23174" y="166994"/>
                </a:cubicBezTo>
                <a:cubicBezTo>
                  <a:pt x="36691" y="166994"/>
                  <a:pt x="46346" y="156557"/>
                  <a:pt x="46346" y="146120"/>
                </a:cubicBezTo>
                <a:cubicBezTo>
                  <a:pt x="46346" y="133943"/>
                  <a:pt x="34760" y="125246"/>
                  <a:pt x="23174" y="125246"/>
                </a:cubicBezTo>
                <a:close/>
                <a:moveTo>
                  <a:pt x="160283" y="123506"/>
                </a:moveTo>
                <a:cubicBezTo>
                  <a:pt x="146765" y="123506"/>
                  <a:pt x="137109" y="133943"/>
                  <a:pt x="137109" y="144380"/>
                </a:cubicBezTo>
                <a:cubicBezTo>
                  <a:pt x="137109" y="156557"/>
                  <a:pt x="148697" y="165255"/>
                  <a:pt x="160283" y="165255"/>
                </a:cubicBezTo>
                <a:cubicBezTo>
                  <a:pt x="173800" y="165255"/>
                  <a:pt x="183457" y="154817"/>
                  <a:pt x="183457" y="144380"/>
                </a:cubicBezTo>
                <a:cubicBezTo>
                  <a:pt x="183457" y="132203"/>
                  <a:pt x="171869" y="123506"/>
                  <a:pt x="160283" y="123506"/>
                </a:cubicBezTo>
                <a:close/>
                <a:moveTo>
                  <a:pt x="297392" y="123506"/>
                </a:moveTo>
                <a:cubicBezTo>
                  <a:pt x="283875" y="123506"/>
                  <a:pt x="274219" y="133943"/>
                  <a:pt x="274219" y="144380"/>
                </a:cubicBezTo>
                <a:cubicBezTo>
                  <a:pt x="274219" y="156557"/>
                  <a:pt x="285806" y="165255"/>
                  <a:pt x="297392" y="165255"/>
                </a:cubicBezTo>
                <a:cubicBezTo>
                  <a:pt x="310911" y="165255"/>
                  <a:pt x="320566" y="154817"/>
                  <a:pt x="320566" y="144380"/>
                </a:cubicBezTo>
                <a:cubicBezTo>
                  <a:pt x="320566" y="132203"/>
                  <a:pt x="308979" y="123506"/>
                  <a:pt x="297392" y="123506"/>
                </a:cubicBezTo>
                <a:close/>
                <a:moveTo>
                  <a:pt x="434502" y="123506"/>
                </a:moveTo>
                <a:cubicBezTo>
                  <a:pt x="420984" y="123506"/>
                  <a:pt x="411329" y="133943"/>
                  <a:pt x="411329" y="144380"/>
                </a:cubicBezTo>
                <a:cubicBezTo>
                  <a:pt x="411329" y="156557"/>
                  <a:pt x="422915" y="165255"/>
                  <a:pt x="434502" y="165255"/>
                </a:cubicBezTo>
                <a:cubicBezTo>
                  <a:pt x="448020" y="165255"/>
                  <a:pt x="457675" y="154817"/>
                  <a:pt x="457675" y="144380"/>
                </a:cubicBezTo>
                <a:cubicBezTo>
                  <a:pt x="457675" y="132203"/>
                  <a:pt x="446089" y="123506"/>
                  <a:pt x="434502" y="123506"/>
                </a:cubicBezTo>
                <a:close/>
                <a:moveTo>
                  <a:pt x="23174" y="1739"/>
                </a:moveTo>
                <a:cubicBezTo>
                  <a:pt x="9655" y="1739"/>
                  <a:pt x="0" y="12177"/>
                  <a:pt x="0" y="22614"/>
                </a:cubicBezTo>
                <a:cubicBezTo>
                  <a:pt x="0" y="33051"/>
                  <a:pt x="9655" y="43488"/>
                  <a:pt x="23174" y="43488"/>
                </a:cubicBezTo>
                <a:cubicBezTo>
                  <a:pt x="36691" y="43488"/>
                  <a:pt x="46346" y="33051"/>
                  <a:pt x="46346" y="22614"/>
                </a:cubicBezTo>
                <a:cubicBezTo>
                  <a:pt x="46346" y="12177"/>
                  <a:pt x="34760" y="1739"/>
                  <a:pt x="23174" y="1739"/>
                </a:cubicBezTo>
                <a:close/>
                <a:moveTo>
                  <a:pt x="160283" y="0"/>
                </a:moveTo>
                <a:cubicBezTo>
                  <a:pt x="146765" y="0"/>
                  <a:pt x="137109" y="10437"/>
                  <a:pt x="137109" y="20874"/>
                </a:cubicBezTo>
                <a:cubicBezTo>
                  <a:pt x="137109" y="33051"/>
                  <a:pt x="148697" y="41748"/>
                  <a:pt x="160283" y="41748"/>
                </a:cubicBezTo>
                <a:cubicBezTo>
                  <a:pt x="173800" y="41748"/>
                  <a:pt x="183457" y="31311"/>
                  <a:pt x="183457" y="20874"/>
                </a:cubicBezTo>
                <a:cubicBezTo>
                  <a:pt x="183457" y="10437"/>
                  <a:pt x="171869" y="0"/>
                  <a:pt x="160283" y="0"/>
                </a:cubicBezTo>
                <a:close/>
                <a:moveTo>
                  <a:pt x="297392" y="0"/>
                </a:moveTo>
                <a:cubicBezTo>
                  <a:pt x="283875" y="0"/>
                  <a:pt x="274219" y="10437"/>
                  <a:pt x="274219" y="20874"/>
                </a:cubicBezTo>
                <a:cubicBezTo>
                  <a:pt x="274219" y="33051"/>
                  <a:pt x="285806" y="41748"/>
                  <a:pt x="297392" y="41748"/>
                </a:cubicBezTo>
                <a:cubicBezTo>
                  <a:pt x="310911" y="41748"/>
                  <a:pt x="320566" y="31311"/>
                  <a:pt x="320566" y="20874"/>
                </a:cubicBezTo>
                <a:cubicBezTo>
                  <a:pt x="320566" y="10437"/>
                  <a:pt x="308979" y="0"/>
                  <a:pt x="297392" y="0"/>
                </a:cubicBezTo>
                <a:close/>
                <a:moveTo>
                  <a:pt x="434502" y="0"/>
                </a:moveTo>
                <a:cubicBezTo>
                  <a:pt x="420984" y="0"/>
                  <a:pt x="411329" y="10437"/>
                  <a:pt x="411329" y="20874"/>
                </a:cubicBezTo>
                <a:cubicBezTo>
                  <a:pt x="411329" y="33051"/>
                  <a:pt x="422915" y="41748"/>
                  <a:pt x="434502" y="41748"/>
                </a:cubicBezTo>
                <a:cubicBezTo>
                  <a:pt x="448020" y="41748"/>
                  <a:pt x="457675" y="31311"/>
                  <a:pt x="457675" y="20874"/>
                </a:cubicBezTo>
                <a:cubicBezTo>
                  <a:pt x="457675" y="10437"/>
                  <a:pt x="446089" y="0"/>
                  <a:pt x="434502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8100000" scaled="0"/>
          </a:gradFill>
          <a:ln w="26366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0" name="标题占位符 1"/>
          <p:cNvSpPr txBox="1"/>
          <p:nvPr/>
        </p:nvSpPr>
        <p:spPr>
          <a:xfrm rot="0" flipH="0" flipV="0">
            <a:off x="324876" y="245711"/>
            <a:ext cx="9000000" cy="45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动态KPI体系：从静态指标到实时反馈闭环</a:t>
            </a:r>
            <a:endParaRPr kumimoji="1" lang="zh-CN" altLang="en-US"/>
          </a:p>
        </p:txBody>
      </p:sp>
      <p:sp>
        <p:nvSpPr>
          <p:cNvPr id="21" name="半闭框 3"/>
          <p:cNvSpPr txBox="1"/>
          <p:nvPr/>
        </p:nvSpPr>
        <p:spPr>
          <a:xfrm rot="0" flipH="0" flipV="0">
            <a:off x="122323" y="80963"/>
            <a:ext cx="648000" cy="648000"/>
          </a:xfrm>
          <a:prstGeom prst="halfFrame">
            <a:avLst>
              <a:gd name="adj1" fmla="val 17569"/>
              <a:gd name="adj2" fmla="val 18555"/>
            </a:avLst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3" name=""/>
          <p:cNvGrpSpPr/>
          <p:nvPr/>
        </p:nvGrpSpPr>
        <p:grpSpPr>
          <a:xfrm>
            <a:off x="782638" y="1661184"/>
            <a:ext cx="9771689" cy="3469561"/>
            <a:chOff x="782638" y="1661184"/>
            <a:chExt cx="9771689" cy="3469561"/>
          </a:xfrm>
        </p:grpSpPr>
        <p:sp>
          <p:nvSpPr>
            <p:cNvPr id="4" name="标题 1"/>
            <p:cNvSpPr txBox="1"/>
            <p:nvPr/>
          </p:nvSpPr>
          <p:spPr>
            <a:xfrm rot="0" flipH="0" flipV="0">
              <a:off x="782638" y="3700010"/>
              <a:ext cx="3073802" cy="1429623"/>
            </a:xfrm>
            <a:custGeom>
              <a:avLst/>
              <a:gdLst>
                <a:gd name="connsiteX0" fmla="*/ 0 w 2562969"/>
                <a:gd name="connsiteY0" fmla="*/ 0 h 1192035"/>
                <a:gd name="connsiteX1" fmla="*/ 2562970 w 2562969"/>
                <a:gd name="connsiteY1" fmla="*/ 0 h 1192035"/>
                <a:gd name="connsiteX2" fmla="*/ 2562970 w 2562969"/>
                <a:gd name="connsiteY2" fmla="*/ 1192036 h 1192035"/>
                <a:gd name="connsiteX3" fmla="*/ 0 w 2562969"/>
                <a:gd name="connsiteY3" fmla="*/ 1192036 h 1192035"/>
              </a:gdLst>
              <a:rect l="l" t="t" r="r" b="b"/>
              <a:pathLst>
                <a:path w="2562969" h="1192035">
                  <a:moveTo>
                    <a:pt x="0" y="0"/>
                  </a:moveTo>
                  <a:lnTo>
                    <a:pt x="2562970" y="0"/>
                  </a:lnTo>
                  <a:lnTo>
                    <a:pt x="2562970" y="1192036"/>
                  </a:lnTo>
                  <a:lnTo>
                    <a:pt x="0" y="1192036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2643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5" name="标题 1"/>
            <p:cNvSpPr txBox="1"/>
            <p:nvPr/>
          </p:nvSpPr>
          <p:spPr>
            <a:xfrm rot="0" flipH="0" flipV="0">
              <a:off x="3012673" y="4450396"/>
              <a:ext cx="843767" cy="680349"/>
            </a:xfrm>
            <a:custGeom>
              <a:avLst/>
              <a:gdLst>
                <a:gd name="connsiteX0" fmla="*/ 703542 w 703542"/>
                <a:gd name="connsiteY0" fmla="*/ 567283 h 567282"/>
                <a:gd name="connsiteX1" fmla="*/ 0 w 703542"/>
                <a:gd name="connsiteY1" fmla="*/ 0 h 567282"/>
                <a:gd name="connsiteX2" fmla="*/ 703542 w 703542"/>
                <a:gd name="connsiteY2" fmla="*/ 0 h 567282"/>
              </a:gdLst>
              <a:rect l="l" t="t" r="r" b="b"/>
              <a:pathLst>
                <a:path w="703542" h="567282">
                  <a:moveTo>
                    <a:pt x="703542" y="567283"/>
                  </a:moveTo>
                  <a:lnTo>
                    <a:pt x="0" y="0"/>
                  </a:lnTo>
                  <a:lnTo>
                    <a:pt x="703542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2643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6" name="标题 1"/>
            <p:cNvSpPr txBox="1"/>
            <p:nvPr/>
          </p:nvSpPr>
          <p:spPr>
            <a:xfrm rot="0" flipH="0" flipV="0">
              <a:off x="3014896" y="3020772"/>
              <a:ext cx="3073802" cy="1429623"/>
            </a:xfrm>
            <a:custGeom>
              <a:avLst/>
              <a:gdLst>
                <a:gd name="connsiteX0" fmla="*/ 0 w 2562969"/>
                <a:gd name="connsiteY0" fmla="*/ 0 h 1192035"/>
                <a:gd name="connsiteX1" fmla="*/ 2562970 w 2562969"/>
                <a:gd name="connsiteY1" fmla="*/ 0 h 1192035"/>
                <a:gd name="connsiteX2" fmla="*/ 2562970 w 2562969"/>
                <a:gd name="connsiteY2" fmla="*/ 1192036 h 1192035"/>
                <a:gd name="connsiteX3" fmla="*/ 0 w 2562969"/>
                <a:gd name="connsiteY3" fmla="*/ 1192036 h 1192035"/>
              </a:gdLst>
              <a:rect l="l" t="t" r="r" b="b"/>
              <a:pathLst>
                <a:path w="2562969" h="1192035">
                  <a:moveTo>
                    <a:pt x="0" y="0"/>
                  </a:moveTo>
                  <a:lnTo>
                    <a:pt x="2562970" y="0"/>
                  </a:lnTo>
                  <a:lnTo>
                    <a:pt x="2562970" y="1192036"/>
                  </a:lnTo>
                  <a:lnTo>
                    <a:pt x="0" y="1192036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92643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7" name="标题 1"/>
            <p:cNvSpPr txBox="1"/>
            <p:nvPr/>
          </p:nvSpPr>
          <p:spPr>
            <a:xfrm rot="0" flipH="0" flipV="0">
              <a:off x="5246043" y="3771157"/>
              <a:ext cx="842654" cy="679238"/>
            </a:xfrm>
            <a:custGeom>
              <a:avLst/>
              <a:gdLst>
                <a:gd name="connsiteX0" fmla="*/ 702615 w 702614"/>
                <a:gd name="connsiteY0" fmla="*/ 566356 h 566356"/>
                <a:gd name="connsiteX1" fmla="*/ 0 w 702614"/>
                <a:gd name="connsiteY1" fmla="*/ 0 h 566356"/>
                <a:gd name="connsiteX2" fmla="*/ 702615 w 702614"/>
                <a:gd name="connsiteY2" fmla="*/ 0 h 566356"/>
              </a:gdLst>
              <a:rect l="l" t="t" r="r" b="b"/>
              <a:pathLst>
                <a:path w="702614" h="566356">
                  <a:moveTo>
                    <a:pt x="702615" y="566356"/>
                  </a:moveTo>
                  <a:lnTo>
                    <a:pt x="0" y="0"/>
                  </a:lnTo>
                  <a:lnTo>
                    <a:pt x="702615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2643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8" name="标题 1"/>
            <p:cNvSpPr txBox="1"/>
            <p:nvPr/>
          </p:nvSpPr>
          <p:spPr>
            <a:xfrm rot="0" flipH="0" flipV="0">
              <a:off x="5247154" y="2341534"/>
              <a:ext cx="3073802" cy="1429623"/>
            </a:xfrm>
            <a:custGeom>
              <a:avLst/>
              <a:gdLst>
                <a:gd name="connsiteX0" fmla="*/ 0 w 2562969"/>
                <a:gd name="connsiteY0" fmla="*/ 0 h 1192035"/>
                <a:gd name="connsiteX1" fmla="*/ 2562969 w 2562969"/>
                <a:gd name="connsiteY1" fmla="*/ 0 h 1192035"/>
                <a:gd name="connsiteX2" fmla="*/ 2562969 w 2562969"/>
                <a:gd name="connsiteY2" fmla="*/ 1192036 h 1192035"/>
                <a:gd name="connsiteX3" fmla="*/ 0 w 2562969"/>
                <a:gd name="connsiteY3" fmla="*/ 1192036 h 1192035"/>
              </a:gdLst>
              <a:rect l="l" t="t" r="r" b="b"/>
              <a:pathLst>
                <a:path w="2562969" h="1192035">
                  <a:moveTo>
                    <a:pt x="0" y="0"/>
                  </a:moveTo>
                  <a:lnTo>
                    <a:pt x="2562969" y="0"/>
                  </a:lnTo>
                  <a:lnTo>
                    <a:pt x="2562969" y="1192036"/>
                  </a:lnTo>
                  <a:lnTo>
                    <a:pt x="0" y="1192036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92643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9" name="标题 1"/>
            <p:cNvSpPr txBox="1"/>
            <p:nvPr/>
          </p:nvSpPr>
          <p:spPr>
            <a:xfrm rot="0" flipH="0" flipV="0">
              <a:off x="7478302" y="3091920"/>
              <a:ext cx="843767" cy="679237"/>
            </a:xfrm>
            <a:custGeom>
              <a:avLst/>
              <a:gdLst>
                <a:gd name="connsiteX0" fmla="*/ 703542 w 703542"/>
                <a:gd name="connsiteY0" fmla="*/ 566356 h 566355"/>
                <a:gd name="connsiteX1" fmla="*/ 0 w 703542"/>
                <a:gd name="connsiteY1" fmla="*/ 0 h 566355"/>
                <a:gd name="connsiteX2" fmla="*/ 703542 w 703542"/>
                <a:gd name="connsiteY2" fmla="*/ 0 h 566355"/>
              </a:gdLst>
              <a:rect l="l" t="t" r="r" b="b"/>
              <a:pathLst>
                <a:path w="703542" h="566355">
                  <a:moveTo>
                    <a:pt x="703542" y="566356"/>
                  </a:moveTo>
                  <a:lnTo>
                    <a:pt x="0" y="0"/>
                  </a:lnTo>
                  <a:lnTo>
                    <a:pt x="703542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2643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0" name="标题 1"/>
            <p:cNvSpPr txBox="1"/>
            <p:nvPr/>
          </p:nvSpPr>
          <p:spPr>
            <a:xfrm rot="0" flipH="0" flipV="0">
              <a:off x="7480526" y="1661184"/>
              <a:ext cx="3073802" cy="1429623"/>
            </a:xfrm>
            <a:custGeom>
              <a:avLst/>
              <a:gdLst>
                <a:gd name="connsiteX0" fmla="*/ 0 w 2562969"/>
                <a:gd name="connsiteY0" fmla="*/ 0 h 1192035"/>
                <a:gd name="connsiteX1" fmla="*/ 2562970 w 2562969"/>
                <a:gd name="connsiteY1" fmla="*/ 0 h 1192035"/>
                <a:gd name="connsiteX2" fmla="*/ 2562970 w 2562969"/>
                <a:gd name="connsiteY2" fmla="*/ 1192036 h 1192035"/>
                <a:gd name="connsiteX3" fmla="*/ 0 w 2562969"/>
                <a:gd name="connsiteY3" fmla="*/ 1192036 h 1192035"/>
              </a:gdLst>
              <a:rect l="l" t="t" r="r" b="b"/>
              <a:pathLst>
                <a:path w="2562969" h="1192035">
                  <a:moveTo>
                    <a:pt x="0" y="0"/>
                  </a:moveTo>
                  <a:lnTo>
                    <a:pt x="2562970" y="0"/>
                  </a:lnTo>
                  <a:lnTo>
                    <a:pt x="2562970" y="1192036"/>
                  </a:lnTo>
                  <a:lnTo>
                    <a:pt x="0" y="1192036"/>
                  </a:lnTo>
                  <a:close/>
                </a:path>
              </a:pathLst>
            </a:custGeom>
            <a:solidFill>
              <a:schemeClr val="accent1"/>
            </a:solidFill>
            <a:ln w="92643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11" name="标题 1"/>
          <p:cNvSpPr txBox="1"/>
          <p:nvPr/>
        </p:nvSpPr>
        <p:spPr>
          <a:xfrm rot="0" flipH="0" flipV="0">
            <a:off x="10496519" y="1188720"/>
            <a:ext cx="893793" cy="2304517"/>
          </a:xfrm>
          <a:custGeom>
            <a:avLst/>
            <a:gdLst>
              <a:gd name="connsiteX0" fmla="*/ 745254 w 745254"/>
              <a:gd name="connsiteY0" fmla="*/ 961229 h 1921531"/>
              <a:gd name="connsiteX1" fmla="*/ 0 w 745254"/>
              <a:gd name="connsiteY1" fmla="*/ 0 h 1921531"/>
              <a:gd name="connsiteX2" fmla="*/ 0 w 745254"/>
              <a:gd name="connsiteY2" fmla="*/ 1921532 h 1921531"/>
            </a:gdLst>
            <a:rect l="l" t="t" r="r" b="b"/>
            <a:pathLst>
              <a:path w="745254" h="1921531">
                <a:moveTo>
                  <a:pt x="745254" y="961229"/>
                </a:moveTo>
                <a:lnTo>
                  <a:pt x="0" y="0"/>
                </a:lnTo>
                <a:lnTo>
                  <a:pt x="0" y="1921532"/>
                </a:lnTo>
                <a:close/>
              </a:path>
            </a:pathLst>
          </a:custGeom>
          <a:solidFill>
            <a:schemeClr val="accent1"/>
          </a:solidFill>
          <a:ln w="92643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935088" y="5213674"/>
            <a:ext cx="2260600" cy="118517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38102" tIns="38102" rIns="38102" bIns="38102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127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营销管理者不再手动配置广告或撰写文案，而是聚焦于定义品牌调性、审核AI生成内容方向，并引导模型输出符合战略意图的创意。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936283" y="4030771"/>
            <a:ext cx="1721048" cy="875182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64008" tIns="32004" rIns="64008" bIns="32004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从执行者到策略策展人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3932288" y="4616774"/>
            <a:ext cx="2260600" cy="118517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38102" tIns="38102" rIns="38102" bIns="38102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127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随着AI深度参与决策，管理者需建立对算法偏见、数据隐私及KPI操纵风险的审查机制，确保营销行为合规且可持续。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6256388" y="3880174"/>
            <a:ext cx="2260600" cy="118517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38102" tIns="38102" rIns="38102" bIns="38102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127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当AI识别出异常用户情绪或突发事件（如舆情危机），人类专家需具备快速介入能力，结合AI建议进行人工微调以维持品牌声誉。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8682088" y="3435674"/>
            <a:ext cx="2260600" cy="118517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38102" tIns="38102" rIns="38102" bIns="38102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127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传统“点击率”“转化率”等指标将被AI生成的复合指标（如“情感转化指数”“长期忠诚潜力值”）替代，管理者需掌握新指标的解读与沟通逻辑。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3260383" y="3294171"/>
            <a:ext cx="1721048" cy="875182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64008" tIns="32004" rIns="64008" bIns="32004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AI绩效审计与伦理监督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5533683" y="2621071"/>
            <a:ext cx="1721048" cy="875182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64008" tIns="32004" rIns="64008" bIns="32004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情境化干预能力升级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7921283" y="1897171"/>
            <a:ext cx="1721048" cy="875182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64008" tIns="32004" rIns="64008" bIns="32004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KPI解释权的再分配</a:t>
            </a:r>
            <a:endParaRPr kumimoji="1" lang="zh-CN" altLang="en-US"/>
          </a:p>
        </p:txBody>
      </p:sp>
      <p:sp>
        <p:nvSpPr>
          <p:cNvPr id="20" name="标题占位符 1"/>
          <p:cNvSpPr txBox="1"/>
          <p:nvPr/>
        </p:nvSpPr>
        <p:spPr>
          <a:xfrm rot="0" flipH="0" flipV="0">
            <a:off x="324876" y="245711"/>
            <a:ext cx="9000000" cy="45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人机协同决策：营销管理者的新角色定位</a:t>
            </a:r>
            <a:endParaRPr kumimoji="1" lang="zh-CN" altLang="en-US"/>
          </a:p>
        </p:txBody>
      </p:sp>
      <p:sp>
        <p:nvSpPr>
          <p:cNvPr id="21" name="半闭框 3"/>
          <p:cNvSpPr txBox="1"/>
          <p:nvPr/>
        </p:nvSpPr>
        <p:spPr>
          <a:xfrm rot="0" flipH="0" flipV="0">
            <a:off x="122323" y="80963"/>
            <a:ext cx="648000" cy="648000"/>
          </a:xfrm>
          <a:prstGeom prst="halfFrame">
            <a:avLst>
              <a:gd name="adj1" fmla="val 17569"/>
              <a:gd name="adj2" fmla="val 18555"/>
            </a:avLst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1" y="1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8"/>
          <p:cNvSpPr txBox="1"/>
          <p:nvPr/>
        </p:nvSpPr>
        <p:spPr>
          <a:xfrm rot="13440867" flipH="0" flipV="0">
            <a:off x="8948494" y="-2004038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"/>
          <p:cNvSpPr txBox="1"/>
          <p:nvPr/>
        </p:nvSpPr>
        <p:spPr>
          <a:xfrm rot="18840867" flipH="0" flipV="0">
            <a:off x="8444103" y="1981531"/>
            <a:ext cx="3438744" cy="7145639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9"/>
          <p:cNvSpPr txBox="1"/>
          <p:nvPr/>
        </p:nvSpPr>
        <p:spPr>
          <a:xfrm rot="13440867" flipH="0" flipV="0">
            <a:off x="9635987" y="-557837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"/>
          <p:cNvSpPr txBox="1"/>
          <p:nvPr/>
        </p:nvSpPr>
        <p:spPr>
          <a:xfrm rot="18840867" flipH="0" flipV="0">
            <a:off x="9268214" y="2909084"/>
            <a:ext cx="1776211" cy="5257010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椭圆 33"/>
          <p:cNvSpPr txBox="1"/>
          <p:nvPr/>
        </p:nvSpPr>
        <p:spPr>
          <a:xfrm rot="0" flipH="0" flipV="0">
            <a:off x="8479598" y="3883074"/>
            <a:ext cx="900973" cy="900973"/>
          </a:xfrm>
          <a:prstGeom prst="ellipse">
            <a:avLst/>
          </a:prstGeom>
          <a:solidFill>
            <a:schemeClr val="accent1">
              <a:lumMod val="20000"/>
              <a:lumOff val="80000"/>
              <a:alpha val="10000"/>
            </a:schemeClr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椭圆 36"/>
          <p:cNvSpPr txBox="1"/>
          <p:nvPr/>
        </p:nvSpPr>
        <p:spPr>
          <a:xfrm rot="0" flipH="0" flipV="0">
            <a:off x="673774" y="5460597"/>
            <a:ext cx="454519" cy="454519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2700000" scaled="0"/>
          </a:gradFill>
          <a:ln w="12700" cap="sq">
            <a:noFill/>
            <a:prstDash val="solid"/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箭头: 右 37"/>
          <p:cNvSpPr txBox="1"/>
          <p:nvPr/>
        </p:nvSpPr>
        <p:spPr>
          <a:xfrm rot="0" flipH="0" flipV="0">
            <a:off x="792373" y="5628352"/>
            <a:ext cx="217321" cy="119009"/>
          </a:xfrm>
          <a:prstGeom prst="rightArrow">
            <a:avLst>
              <a:gd name="adj1" fmla="val 23912"/>
              <a:gd name="adj2" fmla="val 69565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角 38"/>
          <p:cNvSpPr txBox="1"/>
          <p:nvPr/>
        </p:nvSpPr>
        <p:spPr>
          <a:xfrm rot="0" flipH="0" flipV="0">
            <a:off x="1128291" y="5460597"/>
            <a:ext cx="5011424" cy="454518"/>
          </a:xfrm>
          <a:prstGeom prst="roundRect">
            <a:avLst>
              <a:gd name="adj" fmla="val 50000"/>
            </a:avLst>
          </a:prstGeom>
          <a:solidFill>
            <a:schemeClr val="bg1">
              <a:alpha val="30000"/>
            </a:schemeClr>
          </a:solidFill>
          <a:ln w="12700" cap="sq">
            <a:noFill/>
            <a:prstDash val="solid"/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11"/>
          <p:cNvSpPr txBox="1"/>
          <p:nvPr/>
        </p:nvSpPr>
        <p:spPr>
          <a:xfrm rot="0" flipH="0" flipV="0">
            <a:off x="1395718" y="5533968"/>
            <a:ext cx="1897161" cy="307777"/>
          </a:xfrm>
          <a:prstGeom prst="rect">
            <a:avLst/>
          </a:prstGeom>
          <a:noFill/>
          <a:ln w="15875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PPT主讲人：喜传播</a:t>
            </a:r>
            <a:endParaRPr kumimoji="1" lang="zh-CN" altLang="en-US"/>
          </a:p>
        </p:txBody>
      </p:sp>
      <p:sp>
        <p:nvSpPr>
          <p:cNvPr id="12" name="15"/>
          <p:cNvSpPr txBox="1"/>
          <p:nvPr/>
        </p:nvSpPr>
        <p:spPr>
          <a:xfrm rot="0" flipH="0" flipV="0">
            <a:off x="3833413" y="5533968"/>
            <a:ext cx="1897161" cy="307777"/>
          </a:xfrm>
          <a:prstGeom prst="rect">
            <a:avLst/>
          </a:prstGeom>
          <a:noFill/>
          <a:ln w="15875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2026.4</a:t>
            </a:r>
            <a:endParaRPr kumimoji="1" lang="zh-CN" altLang="en-US"/>
          </a:p>
        </p:txBody>
      </p:sp>
      <p:cxnSp>
        <p:nvCxnSpPr>
          <p:cNvPr id="13" name="直接连接符 41"/>
          <p:cNvCxnSpPr/>
          <p:nvPr/>
        </p:nvCxnSpPr>
        <p:spPr>
          <a:xfrm rot="0" flipH="0" flipV="0">
            <a:off x="3563146" y="5552032"/>
            <a:ext cx="0" cy="271649"/>
          </a:xfrm>
          <a:prstGeom prst="line">
            <a:avLst/>
          </a:prstGeom>
          <a:noFill/>
          <a:ln w="12700" cap="sq">
            <a:solidFill>
              <a:schemeClr val="bg1"/>
            </a:solidFill>
            <a:prstDash val="solid"/>
            <a:miter/>
          </a:ln>
        </p:spPr>
      </p:cxnSp>
      <p:sp>
        <p:nvSpPr>
          <p:cNvPr id="14" name="任意多边形: 形状 17"/>
          <p:cNvSpPr txBox="1"/>
          <p:nvPr/>
        </p:nvSpPr>
        <p:spPr>
          <a:xfrm rot="0" flipH="0" flipV="0">
            <a:off x="6088320" y="1835302"/>
            <a:ext cx="1126900" cy="887881"/>
          </a:xfrm>
          <a:custGeom>
            <a:avLst/>
            <a:gdLst>
              <a:gd name="csX0" fmla="*/ 563665 w 1126900"/>
              <a:gd name="csY0" fmla="*/ 388921 h 887881"/>
              <a:gd name="csX1" fmla="*/ 618545 w 1126900"/>
              <a:gd name="csY1" fmla="*/ 443839 h 887881"/>
              <a:gd name="csX2" fmla="*/ 563286 w 1126900"/>
              <a:gd name="csY2" fmla="*/ 499060 h 887881"/>
              <a:gd name="csX3" fmla="*/ 508406 w 1126900"/>
              <a:gd name="csY3" fmla="*/ 443460 h 887881"/>
              <a:gd name="csX4" fmla="*/ 563665 w 1126900"/>
              <a:gd name="csY4" fmla="*/ 388921 h 887881"/>
              <a:gd name="csX5" fmla="*/ 344524 w 1126900"/>
              <a:gd name="csY5" fmla="*/ 388921 h 887881"/>
              <a:gd name="csX6" fmla="*/ 399821 w 1126900"/>
              <a:gd name="csY6" fmla="*/ 444332 h 887881"/>
              <a:gd name="csX7" fmla="*/ 344562 w 1126900"/>
              <a:gd name="csY7" fmla="*/ 499060 h 887881"/>
              <a:gd name="csX8" fmla="*/ 344524 w 1126900"/>
              <a:gd name="csY8" fmla="*/ 499060 h 887881"/>
              <a:gd name="csX9" fmla="*/ 289303 w 1126900"/>
              <a:gd name="csY9" fmla="*/ 443650 h 887881"/>
              <a:gd name="csX10" fmla="*/ 344524 w 1126900"/>
              <a:gd name="csY10" fmla="*/ 388921 h 887881"/>
              <a:gd name="csX11" fmla="*/ 785837 w 1126900"/>
              <a:gd name="csY11" fmla="*/ 388769 h 887881"/>
              <a:gd name="csX12" fmla="*/ 837611 w 1126900"/>
              <a:gd name="csY12" fmla="*/ 444937 h 887881"/>
              <a:gd name="csX13" fmla="*/ 778262 w 1126900"/>
              <a:gd name="csY13" fmla="*/ 499136 h 887881"/>
              <a:gd name="csX14" fmla="*/ 727207 w 1126900"/>
              <a:gd name="csY14" fmla="*/ 441604 h 887881"/>
              <a:gd name="csX15" fmla="*/ 785837 w 1126900"/>
              <a:gd name="csY15" fmla="*/ 388769 h 887881"/>
              <a:gd name="csX16" fmla="*/ 594117 w 1126900"/>
              <a:gd name="csY16" fmla="*/ 48733 h 887881"/>
              <a:gd name="csX17" fmla="*/ 453906 w 1126900"/>
              <a:gd name="csY17" fmla="*/ 57936 h 887881"/>
              <a:gd name="csX18" fmla="*/ 268056 w 1126900"/>
              <a:gd name="csY18" fmla="*/ 123269 h 887881"/>
              <a:gd name="csX19" fmla="*/ 97810 w 1126900"/>
              <a:gd name="csY19" fmla="*/ 287228 h 887881"/>
              <a:gd name="csX20" fmla="*/ 66526 w 1126900"/>
              <a:gd name="csY20" fmla="*/ 524928 h 887881"/>
              <a:gd name="csX21" fmla="*/ 96031 w 1126900"/>
              <a:gd name="csY21" fmla="*/ 595374 h 887881"/>
              <a:gd name="csX22" fmla="*/ 111748 w 1126900"/>
              <a:gd name="csY22" fmla="*/ 657375 h 887881"/>
              <a:gd name="csX23" fmla="*/ 94250 w 1126900"/>
              <a:gd name="csY23" fmla="*/ 738767 h 887881"/>
              <a:gd name="csX24" fmla="*/ 65693 w 1126900"/>
              <a:gd name="csY24" fmla="*/ 811106 h 887881"/>
              <a:gd name="csX25" fmla="*/ 65731 w 1126900"/>
              <a:gd name="csY25" fmla="*/ 811031 h 887881"/>
              <a:gd name="csX26" fmla="*/ 77434 w 1126900"/>
              <a:gd name="csY26" fmla="*/ 803721 h 887881"/>
              <a:gd name="csX27" fmla="*/ 169431 w 1126900"/>
              <a:gd name="csY27" fmla="*/ 759257 h 887881"/>
              <a:gd name="csX28" fmla="*/ 266086 w 1126900"/>
              <a:gd name="csY28" fmla="*/ 763612 h 887881"/>
              <a:gd name="csX29" fmla="*/ 322481 w 1126900"/>
              <a:gd name="csY29" fmla="*/ 788875 h 887881"/>
              <a:gd name="csX30" fmla="*/ 572036 w 1126900"/>
              <a:gd name="csY30" fmla="*/ 839967 h 887881"/>
              <a:gd name="csX31" fmla="*/ 680508 w 1126900"/>
              <a:gd name="csY31" fmla="*/ 830157 h 887881"/>
              <a:gd name="csX32" fmla="*/ 903513 w 1126900"/>
              <a:gd name="csY32" fmla="*/ 742100 h 887881"/>
              <a:gd name="csX33" fmla="*/ 1049291 w 1126900"/>
              <a:gd name="csY33" fmla="*/ 576778 h 887881"/>
              <a:gd name="csX34" fmla="*/ 1073000 w 1126900"/>
              <a:gd name="csY34" fmla="*/ 383997 h 887881"/>
              <a:gd name="csX35" fmla="*/ 974679 w 1126900"/>
              <a:gd name="csY35" fmla="*/ 204700 h 887881"/>
              <a:gd name="csX36" fmla="*/ 789549 w 1126900"/>
              <a:gd name="csY36" fmla="*/ 87440 h 887881"/>
              <a:gd name="csX37" fmla="*/ 594117 w 1126900"/>
              <a:gd name="csY37" fmla="*/ 48733 h 887881"/>
              <a:gd name="csX38" fmla="*/ 529115 w 1126900"/>
              <a:gd name="csY38" fmla="*/ 1073 h 887881"/>
              <a:gd name="csX39" fmla="*/ 613887 w 1126900"/>
              <a:gd name="csY39" fmla="*/ 1541 h 887881"/>
              <a:gd name="csX40" fmla="*/ 863745 w 1126900"/>
              <a:gd name="csY40" fmla="*/ 67178 h 887881"/>
              <a:gd name="csX41" fmla="*/ 1041716 w 1126900"/>
              <a:gd name="csY41" fmla="*/ 208108 h 887881"/>
              <a:gd name="csX42" fmla="*/ 1123487 w 1126900"/>
              <a:gd name="csY42" fmla="*/ 395208 h 887881"/>
              <a:gd name="csX43" fmla="*/ 1072849 w 1126900"/>
              <a:gd name="csY43" fmla="*/ 634650 h 887881"/>
              <a:gd name="csX44" fmla="*/ 908020 w 1126900"/>
              <a:gd name="csY44" fmla="*/ 796260 h 887881"/>
              <a:gd name="csX45" fmla="*/ 681606 w 1126900"/>
              <a:gd name="csY45" fmla="*/ 878523 h 887881"/>
              <a:gd name="csX46" fmla="*/ 580482 w 1126900"/>
              <a:gd name="csY46" fmla="*/ 887840 h 887881"/>
              <a:gd name="csX47" fmla="*/ 580520 w 1126900"/>
              <a:gd name="csY47" fmla="*/ 887878 h 887881"/>
              <a:gd name="csX48" fmla="*/ 299567 w 1126900"/>
              <a:gd name="csY48" fmla="*/ 831445 h 887881"/>
              <a:gd name="csX49" fmla="*/ 253436 w 1126900"/>
              <a:gd name="csY49" fmla="*/ 810690 h 887881"/>
              <a:gd name="csX50" fmla="*/ 180604 w 1126900"/>
              <a:gd name="csY50" fmla="*/ 805880 h 887881"/>
              <a:gd name="csX51" fmla="*/ 87471 w 1126900"/>
              <a:gd name="csY51" fmla="*/ 854586 h 887881"/>
              <a:gd name="csX52" fmla="*/ 56414 w 1126900"/>
              <a:gd name="csY52" fmla="*/ 876516 h 887881"/>
              <a:gd name="csX53" fmla="*/ 13957 w 1126900"/>
              <a:gd name="csY53" fmla="*/ 876629 h 887881"/>
              <a:gd name="csX54" fmla="*/ 2860 w 1126900"/>
              <a:gd name="csY54" fmla="*/ 835043 h 887881"/>
              <a:gd name="csX55" fmla="*/ 45051 w 1126900"/>
              <a:gd name="csY55" fmla="*/ 733085 h 887881"/>
              <a:gd name="csX56" fmla="*/ 61489 w 1126900"/>
              <a:gd name="csY56" fmla="*/ 675138 h 887881"/>
              <a:gd name="csX57" fmla="*/ 50922 w 1126900"/>
              <a:gd name="csY57" fmla="*/ 612228 h 887881"/>
              <a:gd name="csX58" fmla="*/ 15812 w 1126900"/>
              <a:gd name="csY58" fmla="*/ 519209 h 887881"/>
              <a:gd name="csX59" fmla="*/ 40658 w 1126900"/>
              <a:gd name="csY59" fmla="*/ 293818 h 887881"/>
              <a:gd name="csX60" fmla="*/ 202495 w 1126900"/>
              <a:gd name="csY60" fmla="*/ 107362 h 887881"/>
              <a:gd name="csX61" fmla="*/ 444853 w 1126900"/>
              <a:gd name="csY61" fmla="*/ 10858 h 887881"/>
              <a:gd name="csX62" fmla="*/ 529115 w 1126900"/>
              <a:gd name="csY62" fmla="*/ 1073 h 887881"/>
            </a:gdLst>
            <a:rect l="l" t="t" r="r" b="b"/>
            <a:pathLst>
              <a:path w="1126900" h="887881">
                <a:moveTo>
                  <a:pt x="563665" y="388921"/>
                </a:moveTo>
                <a:cubicBezTo>
                  <a:pt x="594343" y="388921"/>
                  <a:pt x="618507" y="413161"/>
                  <a:pt x="618545" y="443839"/>
                </a:cubicBezTo>
                <a:cubicBezTo>
                  <a:pt x="618583" y="474896"/>
                  <a:pt x="594381" y="499098"/>
                  <a:pt x="563286" y="499060"/>
                </a:cubicBezTo>
                <a:cubicBezTo>
                  <a:pt x="532343" y="499060"/>
                  <a:pt x="508292" y="474669"/>
                  <a:pt x="508406" y="443460"/>
                </a:cubicBezTo>
                <a:cubicBezTo>
                  <a:pt x="508520" y="412896"/>
                  <a:pt x="532835" y="388921"/>
                  <a:pt x="563665" y="388921"/>
                </a:cubicBezTo>
                <a:close/>
                <a:moveTo>
                  <a:pt x="344524" y="388921"/>
                </a:moveTo>
                <a:cubicBezTo>
                  <a:pt x="375164" y="388921"/>
                  <a:pt x="399896" y="413691"/>
                  <a:pt x="399821" y="444332"/>
                </a:cubicBezTo>
                <a:cubicBezTo>
                  <a:pt x="399745" y="474480"/>
                  <a:pt x="374899" y="499060"/>
                  <a:pt x="344562" y="499060"/>
                </a:cubicBezTo>
                <a:lnTo>
                  <a:pt x="344524" y="499060"/>
                </a:lnTo>
                <a:cubicBezTo>
                  <a:pt x="313542" y="499060"/>
                  <a:pt x="289038" y="474442"/>
                  <a:pt x="289303" y="443650"/>
                </a:cubicBezTo>
                <a:cubicBezTo>
                  <a:pt x="289568" y="412972"/>
                  <a:pt x="313808" y="388959"/>
                  <a:pt x="344524" y="388921"/>
                </a:cubicBezTo>
                <a:close/>
                <a:moveTo>
                  <a:pt x="785837" y="388769"/>
                </a:moveTo>
                <a:cubicBezTo>
                  <a:pt x="814318" y="390209"/>
                  <a:pt x="838369" y="415546"/>
                  <a:pt x="837611" y="444937"/>
                </a:cubicBezTo>
                <a:cubicBezTo>
                  <a:pt x="837422" y="474820"/>
                  <a:pt x="811894" y="500954"/>
                  <a:pt x="778262" y="499136"/>
                </a:cubicBezTo>
                <a:cubicBezTo>
                  <a:pt x="750083" y="497621"/>
                  <a:pt x="725843" y="471412"/>
                  <a:pt x="727207" y="441604"/>
                </a:cubicBezTo>
                <a:cubicBezTo>
                  <a:pt x="728684" y="409752"/>
                  <a:pt x="755802" y="387254"/>
                  <a:pt x="785837" y="388769"/>
                </a:cubicBezTo>
                <a:close/>
                <a:moveTo>
                  <a:pt x="594117" y="48733"/>
                </a:moveTo>
                <a:cubicBezTo>
                  <a:pt x="546963" y="46763"/>
                  <a:pt x="500264" y="49831"/>
                  <a:pt x="453906" y="57936"/>
                </a:cubicBezTo>
                <a:cubicBezTo>
                  <a:pt x="388421" y="69412"/>
                  <a:pt x="326193" y="90508"/>
                  <a:pt x="268056" y="123269"/>
                </a:cubicBezTo>
                <a:cubicBezTo>
                  <a:pt x="197117" y="163227"/>
                  <a:pt x="137919" y="215494"/>
                  <a:pt x="97810" y="287228"/>
                </a:cubicBezTo>
                <a:cubicBezTo>
                  <a:pt x="55921" y="362143"/>
                  <a:pt x="44862" y="441377"/>
                  <a:pt x="66526" y="524928"/>
                </a:cubicBezTo>
                <a:cubicBezTo>
                  <a:pt x="73003" y="549925"/>
                  <a:pt x="84668" y="572498"/>
                  <a:pt x="96031" y="595374"/>
                </a:cubicBezTo>
                <a:cubicBezTo>
                  <a:pt x="105726" y="614842"/>
                  <a:pt x="112771" y="635218"/>
                  <a:pt x="111748" y="657375"/>
                </a:cubicBezTo>
                <a:cubicBezTo>
                  <a:pt x="110461" y="685439"/>
                  <a:pt x="104173" y="712557"/>
                  <a:pt x="94250" y="738767"/>
                </a:cubicBezTo>
                <a:cubicBezTo>
                  <a:pt x="85236" y="762589"/>
                  <a:pt x="75578" y="786109"/>
                  <a:pt x="65693" y="811106"/>
                </a:cubicBezTo>
                <a:lnTo>
                  <a:pt x="65731" y="811031"/>
                </a:lnTo>
                <a:cubicBezTo>
                  <a:pt x="70276" y="808190"/>
                  <a:pt x="73874" y="805956"/>
                  <a:pt x="77434" y="803721"/>
                </a:cubicBezTo>
                <a:cubicBezTo>
                  <a:pt x="106370" y="785314"/>
                  <a:pt x="136215" y="768763"/>
                  <a:pt x="169431" y="759257"/>
                </a:cubicBezTo>
                <a:cubicBezTo>
                  <a:pt x="202079" y="749901"/>
                  <a:pt x="234386" y="748652"/>
                  <a:pt x="266086" y="763612"/>
                </a:cubicBezTo>
                <a:cubicBezTo>
                  <a:pt x="284721" y="772399"/>
                  <a:pt x="303468" y="780997"/>
                  <a:pt x="322481" y="788875"/>
                </a:cubicBezTo>
                <a:cubicBezTo>
                  <a:pt x="402321" y="822052"/>
                  <a:pt x="485265" y="840497"/>
                  <a:pt x="572036" y="839967"/>
                </a:cubicBezTo>
                <a:cubicBezTo>
                  <a:pt x="608433" y="839740"/>
                  <a:pt x="644679" y="836596"/>
                  <a:pt x="680508" y="830157"/>
                </a:cubicBezTo>
                <a:cubicBezTo>
                  <a:pt x="760688" y="815727"/>
                  <a:pt x="835756" y="787966"/>
                  <a:pt x="903513" y="742100"/>
                </a:cubicBezTo>
                <a:cubicBezTo>
                  <a:pt x="966308" y="699604"/>
                  <a:pt x="1017060" y="646202"/>
                  <a:pt x="1049291" y="576778"/>
                </a:cubicBezTo>
                <a:cubicBezTo>
                  <a:pt x="1077887" y="515156"/>
                  <a:pt x="1086067" y="450770"/>
                  <a:pt x="1073000" y="383997"/>
                </a:cubicBezTo>
                <a:cubicBezTo>
                  <a:pt x="1059290" y="313853"/>
                  <a:pt x="1024219" y="255148"/>
                  <a:pt x="974679" y="204700"/>
                </a:cubicBezTo>
                <a:cubicBezTo>
                  <a:pt x="922185" y="151259"/>
                  <a:pt x="859389" y="113574"/>
                  <a:pt x="789549" y="87440"/>
                </a:cubicBezTo>
                <a:cubicBezTo>
                  <a:pt x="726563" y="63882"/>
                  <a:pt x="661343" y="51536"/>
                  <a:pt x="594117" y="48733"/>
                </a:cubicBezTo>
                <a:close/>
                <a:moveTo>
                  <a:pt x="529115" y="1073"/>
                </a:moveTo>
                <a:cubicBezTo>
                  <a:pt x="557284" y="-494"/>
                  <a:pt x="585538" y="-352"/>
                  <a:pt x="613887" y="1541"/>
                </a:cubicBezTo>
                <a:cubicBezTo>
                  <a:pt x="701339" y="7412"/>
                  <a:pt x="785042" y="28053"/>
                  <a:pt x="863745" y="67178"/>
                </a:cubicBezTo>
                <a:cubicBezTo>
                  <a:pt x="932941" y="101605"/>
                  <a:pt x="993578" y="147131"/>
                  <a:pt x="1041716" y="208108"/>
                </a:cubicBezTo>
                <a:cubicBezTo>
                  <a:pt x="1085234" y="263253"/>
                  <a:pt x="1114057" y="325026"/>
                  <a:pt x="1123487" y="395208"/>
                </a:cubicBezTo>
                <a:cubicBezTo>
                  <a:pt x="1135039" y="481031"/>
                  <a:pt x="1117048" y="560681"/>
                  <a:pt x="1072849" y="634650"/>
                </a:cubicBezTo>
                <a:cubicBezTo>
                  <a:pt x="1032097" y="702899"/>
                  <a:pt x="975398" y="755166"/>
                  <a:pt x="908020" y="796260"/>
                </a:cubicBezTo>
                <a:cubicBezTo>
                  <a:pt x="838142" y="838906"/>
                  <a:pt x="762317" y="865343"/>
                  <a:pt x="681606" y="878523"/>
                </a:cubicBezTo>
                <a:cubicBezTo>
                  <a:pt x="644224" y="884621"/>
                  <a:pt x="606615" y="887348"/>
                  <a:pt x="580482" y="887840"/>
                </a:cubicBezTo>
                <a:lnTo>
                  <a:pt x="580520" y="887878"/>
                </a:lnTo>
                <a:cubicBezTo>
                  <a:pt x="475077" y="888181"/>
                  <a:pt x="385732" y="867464"/>
                  <a:pt x="299567" y="831445"/>
                </a:cubicBezTo>
                <a:cubicBezTo>
                  <a:pt x="284001" y="824931"/>
                  <a:pt x="268207" y="818720"/>
                  <a:pt x="253436" y="810690"/>
                </a:cubicBezTo>
                <a:cubicBezTo>
                  <a:pt x="229613" y="797699"/>
                  <a:pt x="205525" y="798116"/>
                  <a:pt x="180604" y="805880"/>
                </a:cubicBezTo>
                <a:cubicBezTo>
                  <a:pt x="146593" y="816447"/>
                  <a:pt x="116748" y="835005"/>
                  <a:pt x="87471" y="854586"/>
                </a:cubicBezTo>
                <a:cubicBezTo>
                  <a:pt x="76942" y="861631"/>
                  <a:pt x="66716" y="869130"/>
                  <a:pt x="56414" y="876516"/>
                </a:cubicBezTo>
                <a:cubicBezTo>
                  <a:pt x="42703" y="886287"/>
                  <a:pt x="26606" y="886363"/>
                  <a:pt x="13957" y="876629"/>
                </a:cubicBezTo>
                <a:cubicBezTo>
                  <a:pt x="1079" y="866744"/>
                  <a:pt x="-3542" y="850534"/>
                  <a:pt x="2860" y="835043"/>
                </a:cubicBezTo>
                <a:cubicBezTo>
                  <a:pt x="16873" y="801032"/>
                  <a:pt x="31947" y="767437"/>
                  <a:pt x="45051" y="733085"/>
                </a:cubicBezTo>
                <a:cubicBezTo>
                  <a:pt x="52172" y="714375"/>
                  <a:pt x="56565" y="694605"/>
                  <a:pt x="61489" y="675138"/>
                </a:cubicBezTo>
                <a:cubicBezTo>
                  <a:pt x="67132" y="652792"/>
                  <a:pt x="61830" y="631923"/>
                  <a:pt x="50922" y="612228"/>
                </a:cubicBezTo>
                <a:cubicBezTo>
                  <a:pt x="34712" y="582913"/>
                  <a:pt x="22668" y="552084"/>
                  <a:pt x="15812" y="519209"/>
                </a:cubicBezTo>
                <a:cubicBezTo>
                  <a:pt x="-398" y="441301"/>
                  <a:pt x="7897" y="366120"/>
                  <a:pt x="40658" y="293818"/>
                </a:cubicBezTo>
                <a:cubicBezTo>
                  <a:pt x="76071" y="215683"/>
                  <a:pt x="132276" y="155311"/>
                  <a:pt x="202495" y="107362"/>
                </a:cubicBezTo>
                <a:cubicBezTo>
                  <a:pt x="276047" y="57179"/>
                  <a:pt x="357364" y="26273"/>
                  <a:pt x="444853" y="10858"/>
                </a:cubicBezTo>
                <a:cubicBezTo>
                  <a:pt x="472862" y="5916"/>
                  <a:pt x="500946" y="2640"/>
                  <a:pt x="529115" y="1073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4"/>
          <p:cNvSpPr txBox="1"/>
          <p:nvPr/>
        </p:nvSpPr>
        <p:spPr>
          <a:xfrm rot="0" flipH="0" flipV="0">
            <a:off x="889000" y="632727"/>
            <a:ext cx="5885467" cy="26890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47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谢谢大家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884288" y="2838774"/>
            <a:ext cx="4572000" cy="118517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38102" tIns="38102" rIns="38102" bIns="38102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500" b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如果喜欢我们的内容，欢迎多多点赞、收藏、转发。也可以关注我们，第一时间收到更新～</a:t>
            </a:r>
            <a:endParaRPr kumimoji="1" lang="zh-CN" altLang="en-US"/>
          </a:p>
        </p:txBody>
      </p:sp>
    </p:spTree>
  </p:cSld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-903734" y="4241559"/>
            <a:ext cx="3128268" cy="3395298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89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10239702" y="-808479"/>
            <a:ext cx="2558396" cy="2776782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89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21480000" flipH="0" flipV="0">
            <a:off x="1081083" y="1508489"/>
            <a:ext cx="10080153" cy="4625591"/>
          </a:xfrm>
          <a:prstGeom prst="roundRect">
            <a:avLst>
              <a:gd name="adj" fmla="val 8068"/>
            </a:avLst>
          </a:prstGeom>
          <a:solidFill>
            <a:schemeClr val="accent1"/>
          </a:solidFill>
          <a:ln w="22003" cap="sq">
            <a:solidFill>
              <a:schemeClr val="tx1">
                <a:lumMod val="85000"/>
                <a:lumOff val="15000"/>
              </a:schemeClr>
            </a:solidFill>
            <a:miter/>
          </a:ln>
          <a:effectLst/>
        </p:spPr>
        <p:txBody>
          <a:bodyPr vert="horz" wrap="square" lIns="57607" tIns="28804" rIns="57607" bIns="28804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1030765" y="1421205"/>
            <a:ext cx="10080153" cy="4680000"/>
          </a:xfrm>
          <a:prstGeom prst="roundRect">
            <a:avLst>
              <a:gd name="adj" fmla="val 8068"/>
            </a:avLst>
          </a:prstGeom>
          <a:solidFill>
            <a:schemeClr val="bg1"/>
          </a:solidFill>
          <a:ln w="22003" cap="sq">
            <a:solidFill>
              <a:schemeClr val="tx1">
                <a:lumMod val="85000"/>
                <a:lumOff val="15000"/>
              </a:schemeClr>
            </a:solidFill>
            <a:miter/>
          </a:ln>
          <a:effectLst/>
        </p:spPr>
        <p:txBody>
          <a:bodyPr vert="horz" wrap="square" lIns="57607" tIns="28804" rIns="57607" bIns="28804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1112445" y="1529205"/>
            <a:ext cx="9864000" cy="4464000"/>
          </a:xfrm>
          <a:prstGeom prst="roundRect">
            <a:avLst>
              <a:gd name="adj" fmla="val 8068"/>
            </a:avLst>
          </a:prstGeom>
          <a:solidFill>
            <a:schemeClr val="bg1"/>
          </a:solidFill>
          <a:ln w="6001" cap="sq">
            <a:solidFill>
              <a:schemeClr val="tx1">
                <a:lumMod val="85000"/>
                <a:lumOff val="15000"/>
              </a:schemeClr>
            </a:solidFill>
            <a:miter/>
          </a:ln>
          <a:effectLst/>
        </p:spPr>
        <p:txBody>
          <a:bodyPr vert="horz" wrap="square" lIns="57607" tIns="28804" rIns="57607" bIns="28804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21294187" flipH="0" flipV="0">
            <a:off x="10383100" y="5495506"/>
            <a:ext cx="320313" cy="320313"/>
          </a:xfrm>
          <a:prstGeom prst="star4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  <a:effectLst/>
        </p:spPr>
        <p:txBody>
          <a:bodyPr vert="horz" wrap="square" lIns="65096" tIns="32549" rIns="65096" bIns="32549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21260315" flipH="0" flipV="0">
            <a:off x="10554174" y="5059318"/>
            <a:ext cx="354727" cy="354727"/>
          </a:xfrm>
          <a:prstGeom prst="star4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  <a:effectLst/>
        </p:spPr>
        <p:txBody>
          <a:bodyPr vert="horz" wrap="square" lIns="65096" tIns="32549" rIns="65096" bIns="32549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1488860" y="1978661"/>
            <a:ext cx="359428" cy="345444"/>
          </a:xfrm>
          <a:custGeom>
            <a:avLst/>
            <a:gdLst/>
            <a:rect l="l" t="t" r="r" b="b"/>
            <a:pathLst>
              <a:path w="305991" h="294085">
                <a:moveTo>
                  <a:pt x="305991" y="0"/>
                </a:moveTo>
                <a:lnTo>
                  <a:pt x="305991" y="57150"/>
                </a:lnTo>
                <a:cubicBezTo>
                  <a:pt x="266303" y="57150"/>
                  <a:pt x="246460" y="95449"/>
                  <a:pt x="246460" y="172045"/>
                </a:cubicBezTo>
                <a:lnTo>
                  <a:pt x="305991" y="172045"/>
                </a:lnTo>
                <a:lnTo>
                  <a:pt x="305991" y="294085"/>
                </a:lnTo>
                <a:lnTo>
                  <a:pt x="183952" y="294085"/>
                </a:lnTo>
                <a:lnTo>
                  <a:pt x="183952" y="172045"/>
                </a:lnTo>
                <a:cubicBezTo>
                  <a:pt x="183952" y="120055"/>
                  <a:pt x="194271" y="78383"/>
                  <a:pt x="214908" y="47030"/>
                </a:cubicBezTo>
                <a:cubicBezTo>
                  <a:pt x="235546" y="15677"/>
                  <a:pt x="265907" y="0"/>
                  <a:pt x="305991" y="0"/>
                </a:cubicBezTo>
                <a:close/>
                <a:moveTo>
                  <a:pt x="122039" y="0"/>
                </a:moveTo>
                <a:lnTo>
                  <a:pt x="122039" y="57150"/>
                </a:lnTo>
                <a:cubicBezTo>
                  <a:pt x="81955" y="57150"/>
                  <a:pt x="61913" y="95449"/>
                  <a:pt x="61913" y="172045"/>
                </a:cubicBezTo>
                <a:lnTo>
                  <a:pt x="122039" y="172045"/>
                </a:lnTo>
                <a:lnTo>
                  <a:pt x="122039" y="294085"/>
                </a:lnTo>
                <a:lnTo>
                  <a:pt x="0" y="294085"/>
                </a:lnTo>
                <a:lnTo>
                  <a:pt x="0" y="172045"/>
                </a:lnTo>
                <a:cubicBezTo>
                  <a:pt x="0" y="120055"/>
                  <a:pt x="10319" y="78383"/>
                  <a:pt x="30957" y="47030"/>
                </a:cubicBezTo>
                <a:cubicBezTo>
                  <a:pt x="51594" y="15677"/>
                  <a:pt x="81955" y="0"/>
                  <a:pt x="122039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cap="sq">
            <a:noFill/>
          </a:ln>
          <a:effectLst/>
        </p:spPr>
        <p:txBody>
          <a:bodyPr vert="horz" wrap="square" lIns="107408" tIns="53706" rIns="107408" bIns="53706" rtlCol="0" anchor="t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120000" flipH="0" flipV="0">
            <a:off x="10410757" y="1552714"/>
            <a:ext cx="324211" cy="324211"/>
          </a:xfrm>
          <a:prstGeom prst="ellipse">
            <a:avLst/>
          </a:prstGeom>
          <a:solidFill>
            <a:schemeClr val="accent1"/>
          </a:solidFill>
          <a:ln w="11681" cap="sq">
            <a:solidFill>
              <a:schemeClr val="accent1">
                <a:shade val="15000"/>
              </a:schemeClr>
            </a:solidFill>
            <a:miter/>
          </a:ln>
          <a:effectLst/>
        </p:spPr>
        <p:txBody>
          <a:bodyPr vert="horz" wrap="square" lIns="84106" tIns="42054" rIns="84106" bIns="42054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120000" flipH="0" flipV="0">
            <a:off x="10537366" y="1197961"/>
            <a:ext cx="490619" cy="570912"/>
          </a:xfrm>
          <a:prstGeom prst="arc">
            <a:avLst>
              <a:gd name="adj1" fmla="val 8418495"/>
              <a:gd name="adj2" fmla="val 109202"/>
            </a:avLst>
          </a:prstGeom>
          <a:noFill/>
          <a:ln w="52567" cap="sq">
            <a:solidFill>
              <a:schemeClr val="tx1">
                <a:lumMod val="85000"/>
                <a:lumOff val="15000"/>
              </a:schemeClr>
            </a:solidFill>
            <a:miter/>
          </a:ln>
          <a:effectLst/>
        </p:spPr>
        <p:txBody>
          <a:bodyPr vert="horz" wrap="square" lIns="84106" tIns="42054" rIns="84106" bIns="42054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1737135" y="3647892"/>
            <a:ext cx="3960000" cy="28800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6383707" y="3647892"/>
            <a:ext cx="3960000" cy="28800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1737135" y="5656296"/>
            <a:ext cx="3960000" cy="28800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6383707" y="5656296"/>
            <a:ext cx="3960000" cy="28800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1508472" y="2390790"/>
            <a:ext cx="1835616" cy="135049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72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01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3236646" y="2516239"/>
            <a:ext cx="2491065" cy="109959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2026生成式AI的营销变革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6155044" y="2390790"/>
            <a:ext cx="1835616" cy="135049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72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02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7883218" y="2516239"/>
            <a:ext cx="2491065" cy="109959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2026核心AI营销KPI体系解析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1534868" y="4249810"/>
            <a:ext cx="1835616" cy="135049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72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03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0" flipH="0" flipV="0">
            <a:off x="3263042" y="4375259"/>
            <a:ext cx="2491065" cy="109959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指标落地：从数据到决策的实践路径</a:t>
            </a: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0" flipH="0" flipV="0">
            <a:off x="6181439" y="4249810"/>
            <a:ext cx="1835616" cy="135049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72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04</a:t>
            </a: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0" flipH="0" flipV="0">
            <a:off x="7909613" y="4375259"/>
            <a:ext cx="2491065" cy="109959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未来展望：AI驱动的营销绩效新范式</a:t>
            </a: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 rot="0" flipH="0" flipV="0">
            <a:off x="4751424" y="1537463"/>
            <a:ext cx="2689152" cy="93435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6000">
                <a:ln w="12700">
                  <a:noFill/>
                </a:ln>
                <a:solidFill>
                  <a:srgbClr val="44546A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目录</a:t>
            </a: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 rot="0" flipH="0" flipV="0">
            <a:off x="1861342" y="150490"/>
            <a:ext cx="8469317" cy="108530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00000"/>
              </a:lnSpc>
            </a:pPr>
            <a:r>
              <a:rPr kumimoji="1" lang="en-US" altLang="zh-CN" sz="8000">
                <a:ln w="12700">
                  <a:solidFill>
                    <a:srgbClr val="AFC2FB">
                      <a:alpha val="100000"/>
                    </a:srgbClr>
                  </a:solidFill>
                </a:ln>
                <a:noFill/>
                <a:latin typeface="OPPOSans H"/>
                <a:ea typeface="OPPOSans H"/>
                <a:cs typeface="OPPOSans H"/>
              </a:rPr>
              <a:t>CONTENTS</a:t>
            </a: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 rot="0" flipH="0" flipV="0">
            <a:off x="1242647" y="-447256"/>
            <a:ext cx="1359876" cy="1475956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89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16"/>
          <p:cNvSpPr txBox="1"/>
          <p:nvPr/>
        </p:nvSpPr>
        <p:spPr>
          <a:xfrm rot="13440867" flipH="0" flipV="0">
            <a:off x="8919466" y="996661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7"/>
          <p:cNvSpPr txBox="1"/>
          <p:nvPr/>
        </p:nvSpPr>
        <p:spPr>
          <a:xfrm rot="13440867" flipH="0" flipV="0">
            <a:off x="9606959" y="2442862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20"/>
          <p:cNvSpPr txBox="1"/>
          <p:nvPr/>
        </p:nvSpPr>
        <p:spPr>
          <a:xfrm rot="2759133" flipH="1" flipV="0">
            <a:off x="135223" y="-320314"/>
            <a:ext cx="2184842" cy="6466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1"/>
          <p:cNvSpPr txBox="1"/>
          <p:nvPr/>
        </p:nvSpPr>
        <p:spPr>
          <a:xfrm rot="2759133" flipH="1" flipV="0">
            <a:off x="-6941" y="3694190"/>
            <a:ext cx="2220606" cy="4614374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2"/>
          <p:cNvSpPr txBox="1"/>
          <p:nvPr/>
        </p:nvSpPr>
        <p:spPr>
          <a:xfrm rot="2759133" flipH="1" flipV="0">
            <a:off x="534479" y="4293167"/>
            <a:ext cx="1147007" cy="3394771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顶角 4"/>
          <p:cNvSpPr txBox="1"/>
          <p:nvPr/>
        </p:nvSpPr>
        <p:spPr>
          <a:xfrm rot="13440867" flipH="0" flipV="0">
            <a:off x="10540353" y="-1159021"/>
            <a:ext cx="2220606" cy="5641545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顶角 5"/>
          <p:cNvSpPr txBox="1"/>
          <p:nvPr/>
        </p:nvSpPr>
        <p:spPr>
          <a:xfrm rot="13440867" flipH="0" flipV="0">
            <a:off x="10984309" y="-225121"/>
            <a:ext cx="1147007" cy="4150456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角 7"/>
          <p:cNvSpPr txBox="1"/>
          <p:nvPr/>
        </p:nvSpPr>
        <p:spPr>
          <a:xfrm rot="0" flipH="0" flipV="0">
            <a:off x="2315598" y="1727200"/>
            <a:ext cx="7560805" cy="42759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爱设计-4"/>
          <p:cNvSpPr txBox="1"/>
          <p:nvPr/>
        </p:nvSpPr>
        <p:spPr>
          <a:xfrm rot="0" flipH="0" flipV="0">
            <a:off x="4942404" y="742847"/>
            <a:ext cx="2307193" cy="32914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01</a:t>
            </a:r>
            <a:endParaRPr kumimoji="1" lang="zh-CN" altLang="en-US"/>
          </a:p>
        </p:txBody>
      </p:sp>
      <p:sp>
        <p:nvSpPr>
          <p:cNvPr id="12" name="矩形 8"/>
          <p:cNvSpPr txBox="1"/>
          <p:nvPr/>
        </p:nvSpPr>
        <p:spPr>
          <a:xfrm rot="0" flipH="0" flipV="0">
            <a:off x="3224356" y="3789344"/>
            <a:ext cx="5743288" cy="19445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209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2026生成式AI的营销变革</a:t>
            </a:r>
            <a:endParaRPr kumimoji="1" lang="zh-CN" altLang="en-US"/>
          </a:p>
        </p:txBody>
      </p:sp>
    </p:spTree>
  </p:cSld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1" y="1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2905318" y="1130300"/>
            <a:ext cx="6583780" cy="1368592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5400000" flipH="0" flipV="0">
            <a:off x="2536684" y="1447967"/>
            <a:ext cx="737268" cy="737268"/>
          </a:xfrm>
          <a:prstGeom prst="plaque">
            <a:avLst>
              <a:gd name="adj" fmla="val 21884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5400000" flipH="0" flipV="0">
            <a:off x="9335577" y="2349517"/>
            <a:ext cx="307039" cy="307039"/>
          </a:xfrm>
          <a:prstGeom prst="plaque">
            <a:avLst>
              <a:gd name="adj" fmla="val 31445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3535210" y="1642028"/>
            <a:ext cx="5782438" cy="75213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31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生成式AI是基于机器学习模型的人工智能技术分支，通过模仿数据分布生成新内容，强调内容自动生成、营销人员能力增强及全流程智能优化。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2720794" y="1649309"/>
            <a:ext cx="369050" cy="334584"/>
          </a:xfrm>
          <a:custGeom>
            <a:avLst/>
            <a:gdLst>
              <a:gd name="connsiteX0" fmla="*/ 351048 w 1543905"/>
              <a:gd name="connsiteY0" fmla="*/ 523317 h 1399728"/>
              <a:gd name="connsiteX1" fmla="*/ 351048 w 1543905"/>
              <a:gd name="connsiteY1" fmla="*/ 523317 h 1399728"/>
              <a:gd name="connsiteX2" fmla="*/ 351420 w 1543905"/>
              <a:gd name="connsiteY2" fmla="*/ 523503 h 1399728"/>
              <a:gd name="connsiteX3" fmla="*/ 351420 w 1543905"/>
              <a:gd name="connsiteY3" fmla="*/ 1020031 h 1399728"/>
              <a:gd name="connsiteX4" fmla="*/ 351048 w 1543905"/>
              <a:gd name="connsiteY4" fmla="*/ 1020403 h 1399728"/>
              <a:gd name="connsiteX5" fmla="*/ 163525 w 1543905"/>
              <a:gd name="connsiteY5" fmla="*/ 1020403 h 1399728"/>
              <a:gd name="connsiteX6" fmla="*/ 163153 w 1543905"/>
              <a:gd name="connsiteY6" fmla="*/ 1020031 h 1399728"/>
              <a:gd name="connsiteX7" fmla="*/ 163153 w 1543905"/>
              <a:gd name="connsiteY7" fmla="*/ 523503 h 1399728"/>
              <a:gd name="connsiteX8" fmla="*/ 163153 w 1543905"/>
              <a:gd name="connsiteY8" fmla="*/ 523317 h 1399728"/>
              <a:gd name="connsiteX9" fmla="*/ 163339 w 1543905"/>
              <a:gd name="connsiteY9" fmla="*/ 523131 h 1399728"/>
              <a:gd name="connsiteX10" fmla="*/ 351048 w 1543905"/>
              <a:gd name="connsiteY10" fmla="*/ 523131 h 1399728"/>
              <a:gd name="connsiteX11" fmla="*/ 351048 w 1543905"/>
              <a:gd name="connsiteY11" fmla="*/ 411696 h 1399728"/>
              <a:gd name="connsiteX12" fmla="*/ 163339 w 1543905"/>
              <a:gd name="connsiteY12" fmla="*/ 411696 h 1399728"/>
              <a:gd name="connsiteX13" fmla="*/ 51346 w 1543905"/>
              <a:gd name="connsiteY13" fmla="*/ 523689 h 1399728"/>
              <a:gd name="connsiteX14" fmla="*/ 51346 w 1543905"/>
              <a:gd name="connsiteY14" fmla="*/ 1020217 h 1399728"/>
              <a:gd name="connsiteX15" fmla="*/ 163339 w 1543905"/>
              <a:gd name="connsiteY15" fmla="*/ 1132210 h 1399728"/>
              <a:gd name="connsiteX16" fmla="*/ 351048 w 1543905"/>
              <a:gd name="connsiteY16" fmla="*/ 1132210 h 1399728"/>
              <a:gd name="connsiteX17" fmla="*/ 463042 w 1543905"/>
              <a:gd name="connsiteY17" fmla="*/ 1020217 h 1399728"/>
              <a:gd name="connsiteX18" fmla="*/ 463042 w 1543905"/>
              <a:gd name="connsiteY18" fmla="*/ 523503 h 1399728"/>
              <a:gd name="connsiteX19" fmla="*/ 351048 w 1543905"/>
              <a:gd name="connsiteY19" fmla="*/ 411696 h 1399728"/>
              <a:gd name="connsiteX20" fmla="*/ 865808 w 1543905"/>
              <a:gd name="connsiteY20" fmla="*/ 111621 h 1399728"/>
              <a:gd name="connsiteX21" fmla="*/ 866180 w 1543905"/>
              <a:gd name="connsiteY21" fmla="*/ 111807 h 1399728"/>
              <a:gd name="connsiteX22" fmla="*/ 866180 w 1543905"/>
              <a:gd name="connsiteY22" fmla="*/ 1020031 h 1399728"/>
              <a:gd name="connsiteX23" fmla="*/ 865808 w 1543905"/>
              <a:gd name="connsiteY23" fmla="*/ 1020403 h 1399728"/>
              <a:gd name="connsiteX24" fmla="*/ 678284 w 1543905"/>
              <a:gd name="connsiteY24" fmla="*/ 1020403 h 1399728"/>
              <a:gd name="connsiteX25" fmla="*/ 677912 w 1543905"/>
              <a:gd name="connsiteY25" fmla="*/ 1020031 h 1399728"/>
              <a:gd name="connsiteX26" fmla="*/ 677912 w 1543905"/>
              <a:gd name="connsiteY26" fmla="*/ 111993 h 1399728"/>
              <a:gd name="connsiteX27" fmla="*/ 677912 w 1543905"/>
              <a:gd name="connsiteY27" fmla="*/ 111807 h 1399728"/>
              <a:gd name="connsiteX28" fmla="*/ 678098 w 1543905"/>
              <a:gd name="connsiteY28" fmla="*/ 111621 h 1399728"/>
              <a:gd name="connsiteX29" fmla="*/ 865808 w 1543905"/>
              <a:gd name="connsiteY29" fmla="*/ 111621 h 1399728"/>
              <a:gd name="connsiteX30" fmla="*/ 865808 w 1543905"/>
              <a:gd name="connsiteY30" fmla="*/ 0 h 1399728"/>
              <a:gd name="connsiteX31" fmla="*/ 677912 w 1543905"/>
              <a:gd name="connsiteY31" fmla="*/ 0 h 1399728"/>
              <a:gd name="connsiteX32" fmla="*/ 565919 w 1543905"/>
              <a:gd name="connsiteY32" fmla="*/ 111993 h 1399728"/>
              <a:gd name="connsiteX33" fmla="*/ 565919 w 1543905"/>
              <a:gd name="connsiteY33" fmla="*/ 1020217 h 1399728"/>
              <a:gd name="connsiteX34" fmla="*/ 677912 w 1543905"/>
              <a:gd name="connsiteY34" fmla="*/ 1132210 h 1399728"/>
              <a:gd name="connsiteX35" fmla="*/ 865622 w 1543905"/>
              <a:gd name="connsiteY35" fmla="*/ 1132210 h 1399728"/>
              <a:gd name="connsiteX36" fmla="*/ 977615 w 1543905"/>
              <a:gd name="connsiteY36" fmla="*/ 1020217 h 1399728"/>
              <a:gd name="connsiteX37" fmla="*/ 977615 w 1543905"/>
              <a:gd name="connsiteY37" fmla="*/ 111993 h 1399728"/>
              <a:gd name="connsiteX38" fmla="*/ 865808 w 1543905"/>
              <a:gd name="connsiteY38" fmla="*/ 0 h 1399728"/>
              <a:gd name="connsiteX39" fmla="*/ 1380381 w 1543905"/>
              <a:gd name="connsiteY39" fmla="*/ 729072 h 1399728"/>
              <a:gd name="connsiteX40" fmla="*/ 1380753 w 1543905"/>
              <a:gd name="connsiteY40" fmla="*/ 729258 h 1399728"/>
              <a:gd name="connsiteX41" fmla="*/ 1380753 w 1543905"/>
              <a:gd name="connsiteY41" fmla="*/ 1020031 h 1399728"/>
              <a:gd name="connsiteX42" fmla="*/ 1380381 w 1543905"/>
              <a:gd name="connsiteY42" fmla="*/ 1020403 h 1399728"/>
              <a:gd name="connsiteX43" fmla="*/ 1192858 w 1543905"/>
              <a:gd name="connsiteY43" fmla="*/ 1020403 h 1399728"/>
              <a:gd name="connsiteX44" fmla="*/ 1192485 w 1543905"/>
              <a:gd name="connsiteY44" fmla="*/ 1020031 h 1399728"/>
              <a:gd name="connsiteX45" fmla="*/ 1192485 w 1543905"/>
              <a:gd name="connsiteY45" fmla="*/ 729444 h 1399728"/>
              <a:gd name="connsiteX46" fmla="*/ 1192485 w 1543905"/>
              <a:gd name="connsiteY46" fmla="*/ 729258 h 1399728"/>
              <a:gd name="connsiteX47" fmla="*/ 1192671 w 1543905"/>
              <a:gd name="connsiteY47" fmla="*/ 729072 h 1399728"/>
              <a:gd name="connsiteX48" fmla="*/ 1380381 w 1543905"/>
              <a:gd name="connsiteY48" fmla="*/ 729072 h 1399728"/>
              <a:gd name="connsiteX49" fmla="*/ 1380381 w 1543905"/>
              <a:gd name="connsiteY49" fmla="*/ 617451 h 1399728"/>
              <a:gd name="connsiteX50" fmla="*/ 1192671 w 1543905"/>
              <a:gd name="connsiteY50" fmla="*/ 617451 h 1399728"/>
              <a:gd name="connsiteX51" fmla="*/ 1080678 w 1543905"/>
              <a:gd name="connsiteY51" fmla="*/ 729444 h 1399728"/>
              <a:gd name="connsiteX52" fmla="*/ 1080678 w 1543905"/>
              <a:gd name="connsiteY52" fmla="*/ 1020031 h 1399728"/>
              <a:gd name="connsiteX53" fmla="*/ 1192671 w 1543905"/>
              <a:gd name="connsiteY53" fmla="*/ 1132024 h 1399728"/>
              <a:gd name="connsiteX54" fmla="*/ 1380381 w 1543905"/>
              <a:gd name="connsiteY54" fmla="*/ 1132024 h 1399728"/>
              <a:gd name="connsiteX55" fmla="*/ 1492374 w 1543905"/>
              <a:gd name="connsiteY55" fmla="*/ 1020031 h 1399728"/>
              <a:gd name="connsiteX56" fmla="*/ 1492374 w 1543905"/>
              <a:gd name="connsiteY56" fmla="*/ 729444 h 1399728"/>
              <a:gd name="connsiteX57" fmla="*/ 1380381 w 1543905"/>
              <a:gd name="connsiteY57" fmla="*/ 617451 h 1399728"/>
              <a:gd name="connsiteX58" fmla="*/ 1481956 w 1543905"/>
              <a:gd name="connsiteY58" fmla="*/ 1276201 h 1399728"/>
              <a:gd name="connsiteX59" fmla="*/ 61764 w 1543905"/>
              <a:gd name="connsiteY59" fmla="*/ 1276201 h 1399728"/>
              <a:gd name="connsiteX60" fmla="*/ 0 w 1543905"/>
              <a:gd name="connsiteY60" fmla="*/ 1337965 h 1399728"/>
              <a:gd name="connsiteX61" fmla="*/ 61764 w 1543905"/>
              <a:gd name="connsiteY61" fmla="*/ 1399729 h 1399728"/>
              <a:gd name="connsiteX62" fmla="*/ 1482142 w 1543905"/>
              <a:gd name="connsiteY62" fmla="*/ 1399729 h 1399728"/>
              <a:gd name="connsiteX63" fmla="*/ 1543906 w 1543905"/>
              <a:gd name="connsiteY63" fmla="*/ 1337965 h 1399728"/>
              <a:gd name="connsiteX64" fmla="*/ 1481956 w 1543905"/>
              <a:gd name="connsiteY64" fmla="*/ 1276201 h 1399728"/>
            </a:gdLst>
            <a:rect l="l" t="t" r="r" b="b"/>
            <a:pathLst>
              <a:path w="1543905" h="1399728">
                <a:moveTo>
                  <a:pt x="351048" y="523317"/>
                </a:moveTo>
                <a:cubicBezTo>
                  <a:pt x="351234" y="523317"/>
                  <a:pt x="351234" y="523317"/>
                  <a:pt x="351048" y="523317"/>
                </a:cubicBezTo>
                <a:cubicBezTo>
                  <a:pt x="351234" y="523317"/>
                  <a:pt x="351420" y="523503"/>
                  <a:pt x="351420" y="523503"/>
                </a:cubicBezTo>
                <a:lnTo>
                  <a:pt x="351420" y="1020031"/>
                </a:lnTo>
                <a:lnTo>
                  <a:pt x="351048" y="1020403"/>
                </a:lnTo>
                <a:lnTo>
                  <a:pt x="163525" y="1020403"/>
                </a:lnTo>
                <a:lnTo>
                  <a:pt x="163153" y="1020031"/>
                </a:lnTo>
                <a:lnTo>
                  <a:pt x="163153" y="523503"/>
                </a:lnTo>
                <a:lnTo>
                  <a:pt x="163153" y="523317"/>
                </a:lnTo>
                <a:lnTo>
                  <a:pt x="163339" y="523131"/>
                </a:lnTo>
                <a:lnTo>
                  <a:pt x="351048" y="523131"/>
                </a:lnTo>
                <a:moveTo>
                  <a:pt x="351048" y="411696"/>
                </a:moveTo>
                <a:lnTo>
                  <a:pt x="163339" y="411696"/>
                </a:lnTo>
                <a:cubicBezTo>
                  <a:pt x="101575" y="411696"/>
                  <a:pt x="51346" y="461739"/>
                  <a:pt x="51346" y="523689"/>
                </a:cubicBezTo>
                <a:lnTo>
                  <a:pt x="51346" y="1020217"/>
                </a:lnTo>
                <a:cubicBezTo>
                  <a:pt x="51346" y="1081795"/>
                  <a:pt x="101761" y="1132210"/>
                  <a:pt x="163339" y="1132210"/>
                </a:cubicBezTo>
                <a:lnTo>
                  <a:pt x="351048" y="1132210"/>
                </a:lnTo>
                <a:cubicBezTo>
                  <a:pt x="412626" y="1132210"/>
                  <a:pt x="463042" y="1081795"/>
                  <a:pt x="463042" y="1020217"/>
                </a:cubicBezTo>
                <a:lnTo>
                  <a:pt x="463042" y="523503"/>
                </a:lnTo>
                <a:cubicBezTo>
                  <a:pt x="463042" y="461739"/>
                  <a:pt x="412998" y="411696"/>
                  <a:pt x="351048" y="411696"/>
                </a:cubicBezTo>
                <a:close/>
                <a:moveTo>
                  <a:pt x="865808" y="111621"/>
                </a:moveTo>
                <a:cubicBezTo>
                  <a:pt x="865994" y="111621"/>
                  <a:pt x="866180" y="111807"/>
                  <a:pt x="866180" y="111807"/>
                </a:cubicBezTo>
                <a:lnTo>
                  <a:pt x="866180" y="1020031"/>
                </a:lnTo>
                <a:lnTo>
                  <a:pt x="865808" y="1020403"/>
                </a:lnTo>
                <a:lnTo>
                  <a:pt x="678284" y="1020403"/>
                </a:lnTo>
                <a:lnTo>
                  <a:pt x="677912" y="1020031"/>
                </a:lnTo>
                <a:lnTo>
                  <a:pt x="677912" y="111993"/>
                </a:lnTo>
                <a:lnTo>
                  <a:pt x="677912" y="111807"/>
                </a:lnTo>
                <a:lnTo>
                  <a:pt x="678098" y="111621"/>
                </a:lnTo>
                <a:lnTo>
                  <a:pt x="865808" y="111621"/>
                </a:lnTo>
                <a:moveTo>
                  <a:pt x="865808" y="0"/>
                </a:moveTo>
                <a:lnTo>
                  <a:pt x="677912" y="0"/>
                </a:lnTo>
                <a:cubicBezTo>
                  <a:pt x="616148" y="0"/>
                  <a:pt x="565919" y="50043"/>
                  <a:pt x="565919" y="111993"/>
                </a:cubicBezTo>
                <a:lnTo>
                  <a:pt x="565919" y="1020217"/>
                </a:lnTo>
                <a:cubicBezTo>
                  <a:pt x="565919" y="1081795"/>
                  <a:pt x="616335" y="1132210"/>
                  <a:pt x="677912" y="1132210"/>
                </a:cubicBezTo>
                <a:lnTo>
                  <a:pt x="865622" y="1132210"/>
                </a:lnTo>
                <a:cubicBezTo>
                  <a:pt x="927199" y="1132210"/>
                  <a:pt x="977615" y="1081795"/>
                  <a:pt x="977615" y="1020217"/>
                </a:cubicBezTo>
                <a:lnTo>
                  <a:pt x="977615" y="111993"/>
                </a:lnTo>
                <a:cubicBezTo>
                  <a:pt x="977615" y="50043"/>
                  <a:pt x="927571" y="0"/>
                  <a:pt x="865808" y="0"/>
                </a:cubicBezTo>
                <a:close/>
                <a:moveTo>
                  <a:pt x="1380381" y="729072"/>
                </a:moveTo>
                <a:cubicBezTo>
                  <a:pt x="1380567" y="729072"/>
                  <a:pt x="1380753" y="729258"/>
                  <a:pt x="1380753" y="729258"/>
                </a:cubicBezTo>
                <a:lnTo>
                  <a:pt x="1380753" y="1020031"/>
                </a:lnTo>
                <a:lnTo>
                  <a:pt x="1380381" y="1020403"/>
                </a:lnTo>
                <a:lnTo>
                  <a:pt x="1192858" y="1020403"/>
                </a:lnTo>
                <a:lnTo>
                  <a:pt x="1192485" y="1020031"/>
                </a:lnTo>
                <a:lnTo>
                  <a:pt x="1192485" y="729444"/>
                </a:lnTo>
                <a:lnTo>
                  <a:pt x="1192485" y="729258"/>
                </a:lnTo>
                <a:lnTo>
                  <a:pt x="1192671" y="729072"/>
                </a:lnTo>
                <a:lnTo>
                  <a:pt x="1380381" y="729072"/>
                </a:lnTo>
                <a:moveTo>
                  <a:pt x="1380381" y="617451"/>
                </a:moveTo>
                <a:lnTo>
                  <a:pt x="1192671" y="617451"/>
                </a:lnTo>
                <a:cubicBezTo>
                  <a:pt x="1130908" y="617451"/>
                  <a:pt x="1080678" y="667494"/>
                  <a:pt x="1080678" y="729444"/>
                </a:cubicBezTo>
                <a:lnTo>
                  <a:pt x="1080678" y="1020031"/>
                </a:lnTo>
                <a:cubicBezTo>
                  <a:pt x="1080678" y="1081608"/>
                  <a:pt x="1131094" y="1132024"/>
                  <a:pt x="1192671" y="1132024"/>
                </a:cubicBezTo>
                <a:lnTo>
                  <a:pt x="1380381" y="1132024"/>
                </a:lnTo>
                <a:cubicBezTo>
                  <a:pt x="1441959" y="1132024"/>
                  <a:pt x="1492374" y="1081608"/>
                  <a:pt x="1492374" y="1020031"/>
                </a:cubicBezTo>
                <a:lnTo>
                  <a:pt x="1492374" y="729444"/>
                </a:lnTo>
                <a:cubicBezTo>
                  <a:pt x="1492374" y="667680"/>
                  <a:pt x="1442145" y="617451"/>
                  <a:pt x="1380381" y="617451"/>
                </a:cubicBezTo>
                <a:close/>
                <a:moveTo>
                  <a:pt x="1481956" y="1276201"/>
                </a:moveTo>
                <a:lnTo>
                  <a:pt x="61764" y="1276201"/>
                </a:lnTo>
                <a:cubicBezTo>
                  <a:pt x="27719" y="1276201"/>
                  <a:pt x="0" y="1303920"/>
                  <a:pt x="0" y="1337965"/>
                </a:cubicBezTo>
                <a:cubicBezTo>
                  <a:pt x="0" y="1372009"/>
                  <a:pt x="27719" y="1399729"/>
                  <a:pt x="61764" y="1399729"/>
                </a:cubicBezTo>
                <a:lnTo>
                  <a:pt x="1482142" y="1399729"/>
                </a:lnTo>
                <a:cubicBezTo>
                  <a:pt x="1516187" y="1399729"/>
                  <a:pt x="1543906" y="1372009"/>
                  <a:pt x="1543906" y="1337965"/>
                </a:cubicBezTo>
                <a:cubicBezTo>
                  <a:pt x="1543720" y="1303734"/>
                  <a:pt x="1516187" y="1276201"/>
                  <a:pt x="1481956" y="127620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3535210" y="1264652"/>
            <a:ext cx="5782438" cy="36662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267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‌生成式AI‌（Generative AI）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2905318" y="2869072"/>
            <a:ext cx="6583780" cy="1368592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5400000" flipH="0" flipV="0">
            <a:off x="2536684" y="3186739"/>
            <a:ext cx="737268" cy="737268"/>
          </a:xfrm>
          <a:prstGeom prst="plaque">
            <a:avLst>
              <a:gd name="adj" fmla="val 21884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5400000" flipH="0" flipV="0">
            <a:off x="9335577" y="4088289"/>
            <a:ext cx="307039" cy="307039"/>
          </a:xfrm>
          <a:prstGeom prst="plaque">
            <a:avLst>
              <a:gd name="adj" fmla="val 31445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3535210" y="3380800"/>
            <a:ext cx="5782438" cy="75213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31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传统AI侧重于数据分析与预测，而‌生成式AI‌（Generative AI）聚焦于主动创造与实时干预。生成式AI不仅能输出文案、图像甚至视频，还能基于用户反馈动态调整内容策略，实现“边执行边学习”的闭环。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2727864" y="3370848"/>
            <a:ext cx="354911" cy="369050"/>
          </a:xfrm>
          <a:custGeom>
            <a:avLst/>
            <a:gdLst>
              <a:gd name="connsiteX0" fmla="*/ 337768 w 1372282"/>
              <a:gd name="connsiteY0" fmla="*/ 1315328 h 1426949"/>
              <a:gd name="connsiteX1" fmla="*/ 530173 w 1372282"/>
              <a:gd name="connsiteY1" fmla="*/ 1315328 h 1426949"/>
              <a:gd name="connsiteX2" fmla="*/ 842109 w 1372282"/>
              <a:gd name="connsiteY2" fmla="*/ 1315328 h 1426949"/>
              <a:gd name="connsiteX3" fmla="*/ 1034514 w 1372282"/>
              <a:gd name="connsiteY3" fmla="*/ 1315328 h 1426949"/>
              <a:gd name="connsiteX4" fmla="*/ 1090325 w 1372282"/>
              <a:gd name="connsiteY4" fmla="*/ 1371139 h 1426949"/>
              <a:gd name="connsiteX5" fmla="*/ 1034514 w 1372282"/>
              <a:gd name="connsiteY5" fmla="*/ 1426949 h 1426949"/>
              <a:gd name="connsiteX6" fmla="*/ 842109 w 1372282"/>
              <a:gd name="connsiteY6" fmla="*/ 1426949 h 1426949"/>
              <a:gd name="connsiteX7" fmla="*/ 530173 w 1372282"/>
              <a:gd name="connsiteY7" fmla="*/ 1426949 h 1426949"/>
              <a:gd name="connsiteX8" fmla="*/ 337768 w 1372282"/>
              <a:gd name="connsiteY8" fmla="*/ 1426949 h 1426949"/>
              <a:gd name="connsiteX9" fmla="*/ 281957 w 1372282"/>
              <a:gd name="connsiteY9" fmla="*/ 1371139 h 1426949"/>
              <a:gd name="connsiteX10" fmla="*/ 337768 w 1372282"/>
              <a:gd name="connsiteY10" fmla="*/ 1315328 h 1426949"/>
              <a:gd name="connsiteX11" fmla="*/ 686154 w 1372282"/>
              <a:gd name="connsiteY11" fmla="*/ 111621 h 1426949"/>
              <a:gd name="connsiteX12" fmla="*/ 237624 w 1372282"/>
              <a:gd name="connsiteY12" fmla="*/ 560152 h 1426949"/>
              <a:gd name="connsiteX13" fmla="*/ 237624 w 1372282"/>
              <a:gd name="connsiteY13" fmla="*/ 985614 h 1426949"/>
              <a:gd name="connsiteX14" fmla="*/ 229252 w 1372282"/>
              <a:gd name="connsiteY14" fmla="*/ 1014822 h 1426949"/>
              <a:gd name="connsiteX15" fmla="*/ 155768 w 1372282"/>
              <a:gd name="connsiteY15" fmla="*/ 1134814 h 1426949"/>
              <a:gd name="connsiteX16" fmla="*/ 1214680 w 1372282"/>
              <a:gd name="connsiteY16" fmla="*/ 1134814 h 1426949"/>
              <a:gd name="connsiteX17" fmla="*/ 1143429 w 1372282"/>
              <a:gd name="connsiteY17" fmla="*/ 1023565 h 1426949"/>
              <a:gd name="connsiteX18" fmla="*/ 1134685 w 1372282"/>
              <a:gd name="connsiteY18" fmla="*/ 993428 h 1426949"/>
              <a:gd name="connsiteX19" fmla="*/ 1134685 w 1372282"/>
              <a:gd name="connsiteY19" fmla="*/ 560152 h 1426949"/>
              <a:gd name="connsiteX20" fmla="*/ 686154 w 1372282"/>
              <a:gd name="connsiteY20" fmla="*/ 111621 h 1426949"/>
              <a:gd name="connsiteX21" fmla="*/ 686154 w 1372282"/>
              <a:gd name="connsiteY21" fmla="*/ 0 h 1426949"/>
              <a:gd name="connsiteX22" fmla="*/ 903815 w 1372282"/>
              <a:gd name="connsiteY22" fmla="*/ 44276 h 1426949"/>
              <a:gd name="connsiteX23" fmla="*/ 1081851 w 1372282"/>
              <a:gd name="connsiteY23" fmla="*/ 164455 h 1426949"/>
              <a:gd name="connsiteX24" fmla="*/ 1202030 w 1372282"/>
              <a:gd name="connsiteY24" fmla="*/ 342491 h 1426949"/>
              <a:gd name="connsiteX25" fmla="*/ 1246306 w 1372282"/>
              <a:gd name="connsiteY25" fmla="*/ 560152 h 1426949"/>
              <a:gd name="connsiteX26" fmla="*/ 1246306 w 1372282"/>
              <a:gd name="connsiteY26" fmla="*/ 977243 h 1426949"/>
              <a:gd name="connsiteX27" fmla="*/ 1363508 w 1372282"/>
              <a:gd name="connsiteY27" fmla="*/ 1160487 h 1426949"/>
              <a:gd name="connsiteX28" fmla="*/ 1365369 w 1372282"/>
              <a:gd name="connsiteY28" fmla="*/ 1217414 h 1426949"/>
              <a:gd name="connsiteX29" fmla="*/ 1316628 w 1372282"/>
              <a:gd name="connsiteY29" fmla="*/ 1246436 h 1426949"/>
              <a:gd name="connsiteX30" fmla="*/ 55867 w 1372282"/>
              <a:gd name="connsiteY30" fmla="*/ 1246436 h 1426949"/>
              <a:gd name="connsiteX31" fmla="*/ 7126 w 1372282"/>
              <a:gd name="connsiteY31" fmla="*/ 1217786 h 1426949"/>
              <a:gd name="connsiteX32" fmla="*/ 8242 w 1372282"/>
              <a:gd name="connsiteY32" fmla="*/ 1161232 h 1426949"/>
              <a:gd name="connsiteX33" fmla="*/ 126002 w 1372282"/>
              <a:gd name="connsiteY33" fmla="*/ 969801 h 1426949"/>
              <a:gd name="connsiteX34" fmla="*/ 126002 w 1372282"/>
              <a:gd name="connsiteY34" fmla="*/ 560152 h 1426949"/>
              <a:gd name="connsiteX35" fmla="*/ 170279 w 1372282"/>
              <a:gd name="connsiteY35" fmla="*/ 342491 h 1426949"/>
              <a:gd name="connsiteX36" fmla="*/ 290458 w 1372282"/>
              <a:gd name="connsiteY36" fmla="*/ 164455 h 1426949"/>
              <a:gd name="connsiteX37" fmla="*/ 468493 w 1372282"/>
              <a:gd name="connsiteY37" fmla="*/ 44276 h 1426949"/>
              <a:gd name="connsiteX38" fmla="*/ 686154 w 1372282"/>
              <a:gd name="connsiteY38" fmla="*/ 0 h 1426949"/>
            </a:gdLst>
            <a:rect l="l" t="t" r="r" b="b"/>
            <a:pathLst>
              <a:path w="1372282" h="1426949">
                <a:moveTo>
                  <a:pt x="337768" y="1315328"/>
                </a:moveTo>
                <a:lnTo>
                  <a:pt x="530173" y="1315328"/>
                </a:lnTo>
                <a:lnTo>
                  <a:pt x="842109" y="1315328"/>
                </a:lnTo>
                <a:lnTo>
                  <a:pt x="1034514" y="1315328"/>
                </a:lnTo>
                <a:cubicBezTo>
                  <a:pt x="1065396" y="1315328"/>
                  <a:pt x="1090325" y="1340257"/>
                  <a:pt x="1090325" y="1371139"/>
                </a:cubicBezTo>
                <a:cubicBezTo>
                  <a:pt x="1090325" y="1402021"/>
                  <a:pt x="1065210" y="1426949"/>
                  <a:pt x="1034514" y="1426949"/>
                </a:cubicBezTo>
                <a:lnTo>
                  <a:pt x="842109" y="1426949"/>
                </a:lnTo>
                <a:lnTo>
                  <a:pt x="530173" y="1426949"/>
                </a:lnTo>
                <a:lnTo>
                  <a:pt x="337768" y="1426949"/>
                </a:lnTo>
                <a:cubicBezTo>
                  <a:pt x="306886" y="1426949"/>
                  <a:pt x="281957" y="1402021"/>
                  <a:pt x="281957" y="1371139"/>
                </a:cubicBezTo>
                <a:cubicBezTo>
                  <a:pt x="281957" y="1340257"/>
                  <a:pt x="306886" y="1315328"/>
                  <a:pt x="337768" y="1315328"/>
                </a:cubicBezTo>
                <a:close/>
                <a:moveTo>
                  <a:pt x="686154" y="111621"/>
                </a:moveTo>
                <a:cubicBezTo>
                  <a:pt x="438914" y="111621"/>
                  <a:pt x="237624" y="312725"/>
                  <a:pt x="237624" y="560152"/>
                </a:cubicBezTo>
                <a:lnTo>
                  <a:pt x="237624" y="985614"/>
                </a:lnTo>
                <a:cubicBezTo>
                  <a:pt x="237624" y="996032"/>
                  <a:pt x="234833" y="1006078"/>
                  <a:pt x="229252" y="1014822"/>
                </a:cubicBezTo>
                <a:lnTo>
                  <a:pt x="155768" y="1134814"/>
                </a:lnTo>
                <a:lnTo>
                  <a:pt x="1214680" y="1134814"/>
                </a:lnTo>
                <a:lnTo>
                  <a:pt x="1143429" y="1023565"/>
                </a:lnTo>
                <a:cubicBezTo>
                  <a:pt x="1137662" y="1014636"/>
                  <a:pt x="1134685" y="1004218"/>
                  <a:pt x="1134685" y="993428"/>
                </a:cubicBezTo>
                <a:lnTo>
                  <a:pt x="1134685" y="560152"/>
                </a:lnTo>
                <a:cubicBezTo>
                  <a:pt x="1134685" y="312911"/>
                  <a:pt x="933581" y="111621"/>
                  <a:pt x="686154" y="111621"/>
                </a:cubicBezTo>
                <a:close/>
                <a:moveTo>
                  <a:pt x="686154" y="0"/>
                </a:moveTo>
                <a:cubicBezTo>
                  <a:pt x="761499" y="0"/>
                  <a:pt x="834610" y="14883"/>
                  <a:pt x="903815" y="44276"/>
                </a:cubicBezTo>
                <a:cubicBezTo>
                  <a:pt x="970416" y="72554"/>
                  <a:pt x="1030319" y="113109"/>
                  <a:pt x="1081851" y="164455"/>
                </a:cubicBezTo>
                <a:cubicBezTo>
                  <a:pt x="1133383" y="215987"/>
                  <a:pt x="1173753" y="275890"/>
                  <a:pt x="1202030" y="342491"/>
                </a:cubicBezTo>
                <a:cubicBezTo>
                  <a:pt x="1231423" y="411510"/>
                  <a:pt x="1246306" y="484808"/>
                  <a:pt x="1246306" y="560152"/>
                </a:cubicBezTo>
                <a:lnTo>
                  <a:pt x="1246306" y="977243"/>
                </a:lnTo>
                <a:lnTo>
                  <a:pt x="1363508" y="1160487"/>
                </a:lnTo>
                <a:cubicBezTo>
                  <a:pt x="1374484" y="1177603"/>
                  <a:pt x="1375229" y="1199555"/>
                  <a:pt x="1365369" y="1217414"/>
                </a:cubicBezTo>
                <a:cubicBezTo>
                  <a:pt x="1355695" y="1235273"/>
                  <a:pt x="1336905" y="1246436"/>
                  <a:pt x="1316628" y="1246436"/>
                </a:cubicBezTo>
                <a:lnTo>
                  <a:pt x="55867" y="1246436"/>
                </a:lnTo>
                <a:cubicBezTo>
                  <a:pt x="35589" y="1246436"/>
                  <a:pt x="16986" y="1235460"/>
                  <a:pt x="7126" y="1217786"/>
                </a:cubicBezTo>
                <a:cubicBezTo>
                  <a:pt x="-2734" y="1200113"/>
                  <a:pt x="-2362" y="1178533"/>
                  <a:pt x="8242" y="1161232"/>
                </a:cubicBezTo>
                <a:lnTo>
                  <a:pt x="126002" y="969801"/>
                </a:lnTo>
                <a:lnTo>
                  <a:pt x="126002" y="560152"/>
                </a:lnTo>
                <a:cubicBezTo>
                  <a:pt x="126002" y="484808"/>
                  <a:pt x="140885" y="411696"/>
                  <a:pt x="170279" y="342491"/>
                </a:cubicBezTo>
                <a:cubicBezTo>
                  <a:pt x="198556" y="275890"/>
                  <a:pt x="239112" y="215987"/>
                  <a:pt x="290458" y="164455"/>
                </a:cubicBezTo>
                <a:cubicBezTo>
                  <a:pt x="341803" y="112923"/>
                  <a:pt x="401893" y="72554"/>
                  <a:pt x="468493" y="44276"/>
                </a:cubicBezTo>
                <a:cubicBezTo>
                  <a:pt x="537512" y="14883"/>
                  <a:pt x="610810" y="0"/>
                  <a:pt x="686154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3535210" y="3003424"/>
            <a:ext cx="5782438" cy="36662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267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与传统AI营销的本质区别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2905318" y="4607844"/>
            <a:ext cx="6583780" cy="1368592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5400000" flipH="0" flipV="0">
            <a:off x="2536684" y="4925511"/>
            <a:ext cx="737268" cy="737268"/>
          </a:xfrm>
          <a:prstGeom prst="plaque">
            <a:avLst>
              <a:gd name="adj" fmla="val 21884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5400000" flipH="0" flipV="0">
            <a:off x="9335577" y="5827061"/>
            <a:ext cx="307039" cy="307039"/>
          </a:xfrm>
          <a:prstGeom prst="plaque">
            <a:avLst>
              <a:gd name="adj" fmla="val 31445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3535210" y="5119572"/>
            <a:ext cx="5782438" cy="75213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31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包括大语言模型（LLM）、多模态生成引擎、实时反馈机制和个性化推荐系统等。这些组件协同工作，使营销活动具备高度自动化、情境感知和跨渠道一致性，为2026年KPI体系奠定技术基础。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2720794" y="5109620"/>
            <a:ext cx="369050" cy="369050"/>
          </a:xfrm>
          <a:custGeom>
            <a:avLst/>
            <a:gdLst>
              <a:gd name="connsiteX0" fmla="*/ 438553 w 720000"/>
              <a:gd name="connsiteY0" fmla="*/ 189601 h 720000"/>
              <a:gd name="connsiteX1" fmla="*/ 373556 w 720000"/>
              <a:gd name="connsiteY1" fmla="*/ 216451 h 720000"/>
              <a:gd name="connsiteX2" fmla="*/ 232180 w 720000"/>
              <a:gd name="connsiteY2" fmla="*/ 357827 h 720000"/>
              <a:gd name="connsiteX3" fmla="*/ 191861 w 720000"/>
              <a:gd name="connsiteY3" fmla="*/ 528226 h 720000"/>
              <a:gd name="connsiteX4" fmla="*/ 362260 w 720000"/>
              <a:gd name="connsiteY4" fmla="*/ 487907 h 720000"/>
              <a:gd name="connsiteX5" fmla="*/ 503636 w 720000"/>
              <a:gd name="connsiteY5" fmla="*/ 346444 h 720000"/>
              <a:gd name="connsiteX6" fmla="*/ 503636 w 720000"/>
              <a:gd name="connsiteY6" fmla="*/ 216365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537524 w 720000"/>
              <a:gd name="connsiteY9" fmla="*/ 182476 h 720000"/>
              <a:gd name="connsiteX10" fmla="*/ 537524 w 720000"/>
              <a:gd name="connsiteY10" fmla="*/ 380420 h 720000"/>
              <a:gd name="connsiteX11" fmla="*/ 396149 w 720000"/>
              <a:gd name="connsiteY11" fmla="*/ 521796 h 720000"/>
              <a:gd name="connsiteX12" fmla="*/ 141637 w 720000"/>
              <a:gd name="connsiteY12" fmla="*/ 578364 h 720000"/>
              <a:gd name="connsiteX13" fmla="*/ 198205 w 720000"/>
              <a:gd name="connsiteY13" fmla="*/ 323852 h 720000"/>
              <a:gd name="connsiteX14" fmla="*/ 339581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47965 h 720000"/>
              <a:gd name="connsiteX17" fmla="*/ 47965 w 720000"/>
              <a:gd name="connsiteY17" fmla="*/ 120000 h 720000"/>
              <a:gd name="connsiteX18" fmla="*/ 47965 w 720000"/>
              <a:gd name="connsiteY18" fmla="*/ 600000 h 720000"/>
              <a:gd name="connsiteX19" fmla="*/ 120000 w 720000"/>
              <a:gd name="connsiteY19" fmla="*/ 672035 h 720000"/>
              <a:gd name="connsiteX20" fmla="*/ 600000 w 720000"/>
              <a:gd name="connsiteY20" fmla="*/ 672035 h 720000"/>
              <a:gd name="connsiteX21" fmla="*/ 672035 w 720000"/>
              <a:gd name="connsiteY21" fmla="*/ 600000 h 720000"/>
              <a:gd name="connsiteX22" fmla="*/ 672035 w 720000"/>
              <a:gd name="connsiteY22" fmla="*/ 120000 h 720000"/>
              <a:gd name="connsiteX23" fmla="*/ 600000 w 720000"/>
              <a:gd name="connsiteY23" fmla="*/ 47965 h 720000"/>
              <a:gd name="connsiteX24" fmla="*/ 120000 w 720000"/>
              <a:gd name="connsiteY24" fmla="*/ 0 h 720000"/>
              <a:gd name="connsiteX25" fmla="*/ 600000 w 720000"/>
              <a:gd name="connsiteY25" fmla="*/ 0 h 720000"/>
              <a:gd name="connsiteX26" fmla="*/ 720000 w 720000"/>
              <a:gd name="connsiteY26" fmla="*/ 120000 h 720000"/>
              <a:gd name="connsiteX27" fmla="*/ 720000 w 720000"/>
              <a:gd name="connsiteY27" fmla="*/ 600000 h 720000"/>
              <a:gd name="connsiteX28" fmla="*/ 600000 w 720000"/>
              <a:gd name="connsiteY28" fmla="*/ 720000 h 720000"/>
              <a:gd name="connsiteX29" fmla="*/ 120000 w 720000"/>
              <a:gd name="connsiteY29" fmla="*/ 720000 h 720000"/>
              <a:gd name="connsiteX30" fmla="*/ 0 w 720000"/>
              <a:gd name="connsiteY30" fmla="*/ 600000 h 720000"/>
              <a:gd name="connsiteX31" fmla="*/ 0 w 720000"/>
              <a:gd name="connsiteY31" fmla="*/ 120000 h 720000"/>
              <a:gd name="connsiteX32" fmla="*/ 120000 w 720000"/>
              <a:gd name="connsiteY32" fmla="*/ 0 h 720000"/>
            </a:gdLst>
            <a:rect l="l" t="t" r="r" b="b"/>
            <a:pathLst>
              <a:path w="720000" h="720000">
                <a:moveTo>
                  <a:pt x="438553" y="189601"/>
                </a:moveTo>
                <a:cubicBezTo>
                  <a:pt x="413875" y="189601"/>
                  <a:pt x="390761" y="199073"/>
                  <a:pt x="373556" y="216451"/>
                </a:cubicBezTo>
                <a:lnTo>
                  <a:pt x="232180" y="357827"/>
                </a:lnTo>
                <a:cubicBezTo>
                  <a:pt x="212456" y="377465"/>
                  <a:pt x="197336" y="453584"/>
                  <a:pt x="191861" y="528226"/>
                </a:cubicBezTo>
                <a:cubicBezTo>
                  <a:pt x="266503" y="522665"/>
                  <a:pt x="342622" y="507545"/>
                  <a:pt x="362260" y="487907"/>
                </a:cubicBezTo>
                <a:lnTo>
                  <a:pt x="503636" y="346444"/>
                </a:lnTo>
                <a:cubicBezTo>
                  <a:pt x="539523" y="310557"/>
                  <a:pt x="539523" y="252252"/>
                  <a:pt x="503636" y="216365"/>
                </a:cubicBezTo>
                <a:cubicBezTo>
                  <a:pt x="486344" y="199073"/>
                  <a:pt x="463230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74440" y="141636"/>
                  <a:pt x="510327" y="155191"/>
                  <a:pt x="537524" y="182476"/>
                </a:cubicBezTo>
                <a:cubicBezTo>
                  <a:pt x="592007" y="236872"/>
                  <a:pt x="592007" y="325938"/>
                  <a:pt x="537524" y="380420"/>
                </a:cubicBezTo>
                <a:lnTo>
                  <a:pt x="396149" y="521796"/>
                </a:lnTo>
                <a:cubicBezTo>
                  <a:pt x="341753" y="576278"/>
                  <a:pt x="141637" y="578364"/>
                  <a:pt x="141637" y="578364"/>
                </a:cubicBezTo>
                <a:cubicBezTo>
                  <a:pt x="141637" y="578364"/>
                  <a:pt x="143723" y="378334"/>
                  <a:pt x="198205" y="323852"/>
                </a:cubicBezTo>
                <a:lnTo>
                  <a:pt x="339581" y="182476"/>
                </a:lnTo>
                <a:cubicBezTo>
                  <a:pt x="366778" y="155278"/>
                  <a:pt x="402666" y="141636"/>
                  <a:pt x="438553" y="141636"/>
                </a:cubicBezTo>
                <a:close/>
                <a:moveTo>
                  <a:pt x="120000" y="47965"/>
                </a:moveTo>
                <a:cubicBezTo>
                  <a:pt x="80290" y="47965"/>
                  <a:pt x="47965" y="80290"/>
                  <a:pt x="47965" y="120000"/>
                </a:cubicBezTo>
                <a:lnTo>
                  <a:pt x="47965" y="600000"/>
                </a:lnTo>
                <a:cubicBezTo>
                  <a:pt x="47965" y="639711"/>
                  <a:pt x="80290" y="672035"/>
                  <a:pt x="120000" y="672035"/>
                </a:cubicBezTo>
                <a:lnTo>
                  <a:pt x="600000" y="672035"/>
                </a:lnTo>
                <a:cubicBezTo>
                  <a:pt x="639711" y="672035"/>
                  <a:pt x="672035" y="639711"/>
                  <a:pt x="672035" y="600000"/>
                </a:cubicBezTo>
                <a:lnTo>
                  <a:pt x="672035" y="120000"/>
                </a:lnTo>
                <a:cubicBezTo>
                  <a:pt x="672035" y="80290"/>
                  <a:pt x="639711" y="47965"/>
                  <a:pt x="600000" y="47965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3535210" y="4742196"/>
            <a:ext cx="5782438" cy="36662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267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‌生成式AI‌（Generative AI）的关键组成</a:t>
            </a:r>
            <a:endParaRPr kumimoji="1" lang="zh-CN" altLang="en-US"/>
          </a:p>
        </p:txBody>
      </p:sp>
      <p:sp>
        <p:nvSpPr>
          <p:cNvPr id="21" name="标题占位符 1"/>
          <p:cNvSpPr txBox="1"/>
          <p:nvPr/>
        </p:nvSpPr>
        <p:spPr>
          <a:xfrm rot="0" flipH="0" flipV="0">
            <a:off x="324876" y="271111"/>
            <a:ext cx="9000000" cy="45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生成式AI的定义与核心特征</a:t>
            </a:r>
            <a:endParaRPr kumimoji="1" lang="zh-CN" altLang="en-US"/>
          </a:p>
        </p:txBody>
      </p:sp>
      <p:sp>
        <p:nvSpPr>
          <p:cNvPr id="22" name="半闭框 3"/>
          <p:cNvSpPr txBox="1"/>
          <p:nvPr/>
        </p:nvSpPr>
        <p:spPr>
          <a:xfrm rot="0" flipH="0" flipV="0">
            <a:off x="122323" y="80963"/>
            <a:ext cx="648000" cy="648000"/>
          </a:xfrm>
          <a:prstGeom prst="halfFrame">
            <a:avLst>
              <a:gd name="adj1" fmla="val 17569"/>
              <a:gd name="adj2" fmla="val 18555"/>
            </a:avLst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角 3"/>
          <p:cNvSpPr txBox="1"/>
          <p:nvPr/>
        </p:nvSpPr>
        <p:spPr>
          <a:xfrm rot="0" flipH="0" flipV="0">
            <a:off x="1005385" y="2011442"/>
            <a:ext cx="3121906" cy="4198620"/>
          </a:xfrm>
          <a:prstGeom prst="roundRect">
            <a:avLst>
              <a:gd name="adj" fmla="val 8571"/>
            </a:avLst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12700" cap="sq">
            <a:gradFill>
              <a:gsLst>
                <a:gs pos="0">
                  <a:schemeClr val="accent1"/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54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角 6"/>
          <p:cNvSpPr txBox="1"/>
          <p:nvPr/>
        </p:nvSpPr>
        <p:spPr>
          <a:xfrm rot="0" flipH="0" flipV="0">
            <a:off x="1135275" y="2148933"/>
            <a:ext cx="2862126" cy="3884398"/>
          </a:xfrm>
          <a:prstGeom prst="roundRect">
            <a:avLst>
              <a:gd name="adj" fmla="val 8467"/>
            </a:avLst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38100" cap="sq">
            <a:gradFill>
              <a:gsLst>
                <a:gs pos="0">
                  <a:schemeClr val="accent1"/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54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角 8"/>
          <p:cNvSpPr txBox="1"/>
          <p:nvPr/>
        </p:nvSpPr>
        <p:spPr>
          <a:xfrm rot="2638184" flipH="0" flipV="0">
            <a:off x="2080338" y="1529310"/>
            <a:ext cx="972000" cy="972000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角 9"/>
          <p:cNvSpPr txBox="1"/>
          <p:nvPr/>
        </p:nvSpPr>
        <p:spPr>
          <a:xfrm rot="2638184" flipH="0" flipV="0">
            <a:off x="2191400" y="1640372"/>
            <a:ext cx="749877" cy="749877"/>
          </a:xfrm>
          <a:prstGeom prst="roundRect">
            <a:avLst/>
          </a:pr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AIPPT23"/>
          <p:cNvSpPr txBox="1"/>
          <p:nvPr/>
        </p:nvSpPr>
        <p:spPr>
          <a:xfrm rot="0" flipH="0" flipV="0">
            <a:off x="2350338" y="1799310"/>
            <a:ext cx="432000" cy="432000"/>
          </a:xfrm>
          <a:custGeom>
            <a:avLst/>
            <a:gdLst>
              <a:gd name="connsiteX0" fmla="*/ 438553 w 720000"/>
              <a:gd name="connsiteY0" fmla="*/ 189601 h 720000"/>
              <a:gd name="connsiteX1" fmla="*/ 503636 w 720000"/>
              <a:gd name="connsiteY1" fmla="*/ 216365 h 720000"/>
              <a:gd name="connsiteX2" fmla="*/ 503636 w 720000"/>
              <a:gd name="connsiteY2" fmla="*/ 346445 h 720000"/>
              <a:gd name="connsiteX3" fmla="*/ 362260 w 720000"/>
              <a:gd name="connsiteY3" fmla="*/ 487907 h 720000"/>
              <a:gd name="connsiteX4" fmla="*/ 191861 w 720000"/>
              <a:gd name="connsiteY4" fmla="*/ 528226 h 720000"/>
              <a:gd name="connsiteX5" fmla="*/ 232180 w 720000"/>
              <a:gd name="connsiteY5" fmla="*/ 357827 h 720000"/>
              <a:gd name="connsiteX6" fmla="*/ 373556 w 720000"/>
              <a:gd name="connsiteY6" fmla="*/ 216452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339581 w 720000"/>
              <a:gd name="connsiteY9" fmla="*/ 182476 h 720000"/>
              <a:gd name="connsiteX10" fmla="*/ 198205 w 720000"/>
              <a:gd name="connsiteY10" fmla="*/ 323852 h 720000"/>
              <a:gd name="connsiteX11" fmla="*/ 141637 w 720000"/>
              <a:gd name="connsiteY11" fmla="*/ 578364 h 720000"/>
              <a:gd name="connsiteX12" fmla="*/ 396149 w 720000"/>
              <a:gd name="connsiteY12" fmla="*/ 521796 h 720000"/>
              <a:gd name="connsiteX13" fmla="*/ 537524 w 720000"/>
              <a:gd name="connsiteY13" fmla="*/ 380420 h 720000"/>
              <a:gd name="connsiteX14" fmla="*/ 537524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0 h 720000"/>
              <a:gd name="connsiteX17" fmla="*/ 600000 w 720000"/>
              <a:gd name="connsiteY17" fmla="*/ 0 h 720000"/>
              <a:gd name="connsiteX18" fmla="*/ 720000 w 720000"/>
              <a:gd name="connsiteY18" fmla="*/ 120000 h 720000"/>
              <a:gd name="connsiteX19" fmla="*/ 720000 w 720000"/>
              <a:gd name="connsiteY19" fmla="*/ 600000 h 720000"/>
              <a:gd name="connsiteX20" fmla="*/ 600000 w 720000"/>
              <a:gd name="connsiteY20" fmla="*/ 720000 h 720000"/>
              <a:gd name="connsiteX21" fmla="*/ 120000 w 720000"/>
              <a:gd name="connsiteY21" fmla="*/ 720000 h 720000"/>
              <a:gd name="connsiteX22" fmla="*/ 0 w 720000"/>
              <a:gd name="connsiteY22" fmla="*/ 600000 h 720000"/>
              <a:gd name="connsiteX23" fmla="*/ 0 w 720000"/>
              <a:gd name="connsiteY23" fmla="*/ 120000 h 720000"/>
              <a:gd name="connsiteX24" fmla="*/ 120000 w 720000"/>
              <a:gd name="connsiteY24" fmla="*/ 0 h 720000"/>
            </a:gdLst>
            <a:rect l="l" t="t" r="r" b="b"/>
            <a:pathLst>
              <a:path w="720000" h="720000">
                <a:moveTo>
                  <a:pt x="438553" y="189601"/>
                </a:moveTo>
                <a:cubicBezTo>
                  <a:pt x="463230" y="189601"/>
                  <a:pt x="486344" y="199073"/>
                  <a:pt x="503636" y="216365"/>
                </a:cubicBezTo>
                <a:cubicBezTo>
                  <a:pt x="539523" y="252252"/>
                  <a:pt x="539523" y="310557"/>
                  <a:pt x="503636" y="346445"/>
                </a:cubicBezTo>
                <a:lnTo>
                  <a:pt x="362260" y="487907"/>
                </a:lnTo>
                <a:cubicBezTo>
                  <a:pt x="342622" y="507545"/>
                  <a:pt x="266503" y="522665"/>
                  <a:pt x="191861" y="528226"/>
                </a:cubicBezTo>
                <a:cubicBezTo>
                  <a:pt x="197336" y="453584"/>
                  <a:pt x="212456" y="377465"/>
                  <a:pt x="232180" y="357827"/>
                </a:cubicBezTo>
                <a:lnTo>
                  <a:pt x="373556" y="216452"/>
                </a:lnTo>
                <a:cubicBezTo>
                  <a:pt x="390761" y="199073"/>
                  <a:pt x="413875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02666" y="141636"/>
                  <a:pt x="366778" y="155278"/>
                  <a:pt x="339581" y="182476"/>
                </a:cubicBezTo>
                <a:lnTo>
                  <a:pt x="198205" y="323852"/>
                </a:lnTo>
                <a:cubicBezTo>
                  <a:pt x="143723" y="378335"/>
                  <a:pt x="141637" y="578364"/>
                  <a:pt x="141637" y="578364"/>
                </a:cubicBezTo>
                <a:cubicBezTo>
                  <a:pt x="141637" y="578364"/>
                  <a:pt x="341753" y="576278"/>
                  <a:pt x="396149" y="521796"/>
                </a:cubicBezTo>
                <a:lnTo>
                  <a:pt x="537524" y="380420"/>
                </a:lnTo>
                <a:cubicBezTo>
                  <a:pt x="592007" y="325938"/>
                  <a:pt x="592007" y="236872"/>
                  <a:pt x="537524" y="182476"/>
                </a:cubicBezTo>
                <a:cubicBezTo>
                  <a:pt x="510327" y="155191"/>
                  <a:pt x="474440" y="141636"/>
                  <a:pt x="438553" y="141636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文本框 18"/>
          <p:cNvSpPr txBox="1"/>
          <p:nvPr/>
        </p:nvSpPr>
        <p:spPr>
          <a:xfrm rot="0" flipH="0" flipV="0">
            <a:off x="1347846" y="2714430"/>
            <a:ext cx="2436985" cy="634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gradFill>
                  <a:gsLst>
                    <a:gs pos="0">
                      <a:srgbClr val="063CE8">
                        <a:alpha val="100000"/>
                      </a:srgbClr>
                    </a:gs>
                    <a:gs pos="100000">
                      <a:srgbClr val="042DAE">
                        <a:alpha val="100000"/>
                      </a:srgbClr>
                    </a:gs>
                  </a:gsLst>
                  <a:lin ang="2700000" scaled="0"/>
                </a:gradFill>
                <a:latin typeface="Source Han Sans CN Bold"/>
                <a:ea typeface="Source Han Sans CN Bold"/>
                <a:cs typeface="Source Han Sans CN Bold"/>
              </a:rPr>
              <a:t>内容生产效率的指数级提升</a:t>
            </a:r>
            <a:endParaRPr kumimoji="1" lang="zh-CN" altLang="en-US"/>
          </a:p>
        </p:txBody>
      </p:sp>
      <p:sp>
        <p:nvSpPr>
          <p:cNvPr id="9" name="文本框 19"/>
          <p:cNvSpPr txBox="1"/>
          <p:nvPr/>
        </p:nvSpPr>
        <p:spPr>
          <a:xfrm rot="0" flipH="0" flipV="0">
            <a:off x="1347845" y="3426313"/>
            <a:ext cx="2436987" cy="218476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生成式AI可在数秒内产出千条个性化广告文案或社交媒体帖子，大幅降低人力成本并缩短上线周期。例如，某快消品牌利用AI在一天内完成全年节日营销素材库建设。</a:t>
            </a:r>
            <a:endParaRPr kumimoji="1" lang="zh-CN" altLang="en-US"/>
          </a:p>
        </p:txBody>
      </p:sp>
      <p:sp>
        <p:nvSpPr>
          <p:cNvPr id="10" name="矩形: 圆角 1"/>
          <p:cNvSpPr txBox="1"/>
          <p:nvPr/>
        </p:nvSpPr>
        <p:spPr>
          <a:xfrm rot="0" flipH="0" flipV="0">
            <a:off x="4528697" y="2011442"/>
            <a:ext cx="3121906" cy="4198620"/>
          </a:xfrm>
          <a:prstGeom prst="roundRect">
            <a:avLst>
              <a:gd name="adj" fmla="val 8571"/>
            </a:avLst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12700" cap="sq">
            <a:gradFill>
              <a:gsLst>
                <a:gs pos="0">
                  <a:schemeClr val="accent1"/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54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矩形: 圆角 2"/>
          <p:cNvSpPr txBox="1"/>
          <p:nvPr/>
        </p:nvSpPr>
        <p:spPr>
          <a:xfrm rot="0" flipH="0" flipV="0">
            <a:off x="4658587" y="2148933"/>
            <a:ext cx="2862126" cy="3884398"/>
          </a:xfrm>
          <a:prstGeom prst="roundRect">
            <a:avLst>
              <a:gd name="adj" fmla="val 8467"/>
            </a:avLst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38100" cap="sq">
            <a:gradFill>
              <a:gsLst>
                <a:gs pos="0">
                  <a:schemeClr val="accent1"/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54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矩形: 圆角 4"/>
          <p:cNvSpPr txBox="1"/>
          <p:nvPr/>
        </p:nvSpPr>
        <p:spPr>
          <a:xfrm rot="2638184" flipH="0" flipV="0">
            <a:off x="5603650" y="1529310"/>
            <a:ext cx="972000" cy="972000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矩形: 圆角 5"/>
          <p:cNvSpPr txBox="1"/>
          <p:nvPr/>
        </p:nvSpPr>
        <p:spPr>
          <a:xfrm rot="2638184" flipH="0" flipV="0">
            <a:off x="5714712" y="1640372"/>
            <a:ext cx="749877" cy="749877"/>
          </a:xfrm>
          <a:prstGeom prst="roundRect">
            <a:avLst/>
          </a:pr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文本框 10"/>
          <p:cNvSpPr txBox="1"/>
          <p:nvPr/>
        </p:nvSpPr>
        <p:spPr>
          <a:xfrm rot="0" flipH="0" flipV="0">
            <a:off x="4871158" y="2714430"/>
            <a:ext cx="2436985" cy="634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gradFill>
                  <a:gsLst>
                    <a:gs pos="0">
                      <a:srgbClr val="063CE8">
                        <a:alpha val="100000"/>
                      </a:srgbClr>
                    </a:gs>
                    <a:gs pos="100000">
                      <a:srgbClr val="042DAE">
                        <a:alpha val="100000"/>
                      </a:srgbClr>
                    </a:gs>
                  </a:gsLst>
                  <a:lin ang="2700000" scaled="0"/>
                </a:gradFill>
                <a:latin typeface="Source Han Sans CN Bold"/>
                <a:ea typeface="Source Han Sans CN Bold"/>
                <a:cs typeface="Source Han Sans CN Bold"/>
              </a:rPr>
              <a:t>用户旅程的深度个性化</a:t>
            </a:r>
            <a:endParaRPr kumimoji="1" lang="zh-CN" altLang="en-US"/>
          </a:p>
        </p:txBody>
      </p:sp>
      <p:sp>
        <p:nvSpPr>
          <p:cNvPr id="15" name="文本框 11"/>
          <p:cNvSpPr txBox="1"/>
          <p:nvPr/>
        </p:nvSpPr>
        <p:spPr>
          <a:xfrm rot="0" flipH="0" flipV="0">
            <a:off x="4871157" y="3426313"/>
            <a:ext cx="2436987" cy="218476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基于用户行为数据，AI可动态生成定制化落地页、邮件内容甚至客服话术，使每个触点都精准匹配用户意图。这种“一人一策”模式显著提升转化率与客户生命周期价值。</a:t>
            </a:r>
            <a:endParaRPr kumimoji="1" lang="zh-CN" altLang="en-US"/>
          </a:p>
        </p:txBody>
      </p:sp>
      <p:sp>
        <p:nvSpPr>
          <p:cNvPr id="16" name="矩形: 圆角 12"/>
          <p:cNvSpPr txBox="1"/>
          <p:nvPr/>
        </p:nvSpPr>
        <p:spPr>
          <a:xfrm rot="0" flipH="0" flipV="0">
            <a:off x="8052009" y="2011442"/>
            <a:ext cx="3121906" cy="4198620"/>
          </a:xfrm>
          <a:prstGeom prst="roundRect">
            <a:avLst>
              <a:gd name="adj" fmla="val 8571"/>
            </a:avLst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12700" cap="sq">
            <a:gradFill>
              <a:gsLst>
                <a:gs pos="0">
                  <a:schemeClr val="accent1"/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54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矩形: 圆角 13"/>
          <p:cNvSpPr txBox="1"/>
          <p:nvPr/>
        </p:nvSpPr>
        <p:spPr>
          <a:xfrm rot="0" flipH="0" flipV="0">
            <a:off x="8181899" y="2148933"/>
            <a:ext cx="2862126" cy="3884398"/>
          </a:xfrm>
          <a:prstGeom prst="roundRect">
            <a:avLst>
              <a:gd name="adj" fmla="val 8467"/>
            </a:avLst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38100" cap="sq">
            <a:gradFill>
              <a:gsLst>
                <a:gs pos="0">
                  <a:schemeClr val="accent1"/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54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矩形: 圆角 15"/>
          <p:cNvSpPr txBox="1"/>
          <p:nvPr/>
        </p:nvSpPr>
        <p:spPr>
          <a:xfrm rot="2638184" flipH="0" flipV="0">
            <a:off x="9126962" y="1529310"/>
            <a:ext cx="972000" cy="972000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矩形: 圆角 16"/>
          <p:cNvSpPr txBox="1"/>
          <p:nvPr/>
        </p:nvSpPr>
        <p:spPr>
          <a:xfrm rot="2638184" flipH="0" flipV="0">
            <a:off x="9238024" y="1640372"/>
            <a:ext cx="749877" cy="749877"/>
          </a:xfrm>
          <a:prstGeom prst="roundRect">
            <a:avLst/>
          </a:pr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文本框 20"/>
          <p:cNvSpPr txBox="1"/>
          <p:nvPr/>
        </p:nvSpPr>
        <p:spPr>
          <a:xfrm rot="0" flipH="0" flipV="0">
            <a:off x="8394470" y="2714430"/>
            <a:ext cx="2436985" cy="634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gradFill>
                  <a:gsLst>
                    <a:gs pos="0">
                      <a:srgbClr val="063CE8">
                        <a:alpha val="100000"/>
                      </a:srgbClr>
                    </a:gs>
                    <a:gs pos="100000">
                      <a:srgbClr val="042DAE">
                        <a:alpha val="100000"/>
                      </a:srgbClr>
                    </a:gs>
                  </a:gsLst>
                  <a:lin ang="2700000" scaled="0"/>
                </a:gradFill>
                <a:latin typeface="Source Han Sans CN Bold"/>
                <a:ea typeface="Source Han Sans CN Bold"/>
                <a:cs typeface="Source Han Sans CN Bold"/>
              </a:rPr>
              <a:t>营销实验与迭代速度的革命</a:t>
            </a:r>
            <a:endParaRPr kumimoji="1" lang="zh-CN" altLang="en-US"/>
          </a:p>
        </p:txBody>
      </p:sp>
      <p:sp>
        <p:nvSpPr>
          <p:cNvPr id="21" name="文本框 21"/>
          <p:cNvSpPr txBox="1"/>
          <p:nvPr/>
        </p:nvSpPr>
        <p:spPr>
          <a:xfrm rot="0" flipH="0" flipV="0">
            <a:off x="8394469" y="3426313"/>
            <a:ext cx="2436987" cy="218476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传统A/B测试需数周部署，而GEO时代支持毫秒级生成数千个创意变体并自动优选最佳组合。这种高频实验能力让营销团队从“季度复盘”转向“实时调优”，极大增强市场响应力。</a:t>
            </a:r>
            <a:endParaRPr kumimoji="1" lang="zh-CN" altLang="en-US"/>
          </a:p>
        </p:txBody>
      </p:sp>
      <p:sp>
        <p:nvSpPr>
          <p:cNvPr id="22" name="AIPPT24"/>
          <p:cNvSpPr txBox="1"/>
          <p:nvPr/>
        </p:nvSpPr>
        <p:spPr>
          <a:xfrm rot="0" flipH="0" flipV="0">
            <a:off x="5881925" y="1799310"/>
            <a:ext cx="415450" cy="432000"/>
          </a:xfrm>
          <a:custGeom>
            <a:avLst/>
            <a:gdLst>
              <a:gd name="connsiteX0" fmla="*/ 198153 w 692417"/>
              <a:gd name="connsiteY0" fmla="*/ 663680 h 720001"/>
              <a:gd name="connsiteX1" fmla="*/ 239787 w 692417"/>
              <a:gd name="connsiteY1" fmla="*/ 663680 h 720001"/>
              <a:gd name="connsiteX2" fmla="*/ 295235 w 692417"/>
              <a:gd name="connsiteY2" fmla="*/ 663680 h 720001"/>
              <a:gd name="connsiteX3" fmla="*/ 397182 w 692417"/>
              <a:gd name="connsiteY3" fmla="*/ 663680 h 720001"/>
              <a:gd name="connsiteX4" fmla="*/ 452630 w 692417"/>
              <a:gd name="connsiteY4" fmla="*/ 663680 h 720001"/>
              <a:gd name="connsiteX5" fmla="*/ 494264 w 692417"/>
              <a:gd name="connsiteY5" fmla="*/ 663680 h 720001"/>
              <a:gd name="connsiteX6" fmla="*/ 522425 w 692417"/>
              <a:gd name="connsiteY6" fmla="*/ 691841 h 720001"/>
              <a:gd name="connsiteX7" fmla="*/ 494264 w 692417"/>
              <a:gd name="connsiteY7" fmla="*/ 720001 h 720001"/>
              <a:gd name="connsiteX8" fmla="*/ 452630 w 692417"/>
              <a:gd name="connsiteY8" fmla="*/ 720001 h 720001"/>
              <a:gd name="connsiteX9" fmla="*/ 397182 w 692417"/>
              <a:gd name="connsiteY9" fmla="*/ 720001 h 720001"/>
              <a:gd name="connsiteX10" fmla="*/ 295235 w 692417"/>
              <a:gd name="connsiteY10" fmla="*/ 720001 h 720001"/>
              <a:gd name="connsiteX11" fmla="*/ 239787 w 692417"/>
              <a:gd name="connsiteY11" fmla="*/ 720001 h 720001"/>
              <a:gd name="connsiteX12" fmla="*/ 198153 w 692417"/>
              <a:gd name="connsiteY12" fmla="*/ 720001 h 720001"/>
              <a:gd name="connsiteX13" fmla="*/ 169992 w 692417"/>
              <a:gd name="connsiteY13" fmla="*/ 691841 h 720001"/>
              <a:gd name="connsiteX14" fmla="*/ 198153 w 692417"/>
              <a:gd name="connsiteY14" fmla="*/ 663680 h 720001"/>
              <a:gd name="connsiteX15" fmla="*/ 154400 w 692417"/>
              <a:gd name="connsiteY15" fmla="*/ 572143 h 720001"/>
              <a:gd name="connsiteX16" fmla="*/ 154241 w 692417"/>
              <a:gd name="connsiteY16" fmla="*/ 572597 h 720001"/>
              <a:gd name="connsiteX17" fmla="*/ 160423 w 692417"/>
              <a:gd name="connsiteY17" fmla="*/ 572597 h 720001"/>
              <a:gd name="connsiteX18" fmla="*/ 346215 w 692417"/>
              <a:gd name="connsiteY18" fmla="*/ 0 h 720001"/>
              <a:gd name="connsiteX19" fmla="*/ 456041 w 692417"/>
              <a:gd name="connsiteY19" fmla="*/ 22341 h 720001"/>
              <a:gd name="connsiteX20" fmla="*/ 545873 w 692417"/>
              <a:gd name="connsiteY20" fmla="*/ 82980 h 720001"/>
              <a:gd name="connsiteX21" fmla="*/ 606513 w 692417"/>
              <a:gd name="connsiteY21" fmla="*/ 172812 h 720001"/>
              <a:gd name="connsiteX22" fmla="*/ 628853 w 692417"/>
              <a:gd name="connsiteY22" fmla="*/ 282638 h 720001"/>
              <a:gd name="connsiteX23" fmla="*/ 628853 w 692417"/>
              <a:gd name="connsiteY23" fmla="*/ 493091 h 720001"/>
              <a:gd name="connsiteX24" fmla="*/ 687990 w 692417"/>
              <a:gd name="connsiteY24" fmla="*/ 585551 h 720001"/>
              <a:gd name="connsiteX25" fmla="*/ 688929 w 692417"/>
              <a:gd name="connsiteY25" fmla="*/ 614275 h 720001"/>
              <a:gd name="connsiteX26" fmla="*/ 664336 w 692417"/>
              <a:gd name="connsiteY26" fmla="*/ 628918 h 720001"/>
              <a:gd name="connsiteX27" fmla="*/ 28189 w 692417"/>
              <a:gd name="connsiteY27" fmla="*/ 628918 h 720001"/>
              <a:gd name="connsiteX28" fmla="*/ 3596 w 692417"/>
              <a:gd name="connsiteY28" fmla="*/ 614462 h 720001"/>
              <a:gd name="connsiteX29" fmla="*/ 4159 w 692417"/>
              <a:gd name="connsiteY29" fmla="*/ 585927 h 720001"/>
              <a:gd name="connsiteX30" fmla="*/ 63578 w 692417"/>
              <a:gd name="connsiteY30" fmla="*/ 489336 h 720001"/>
              <a:gd name="connsiteX31" fmla="*/ 63578 w 692417"/>
              <a:gd name="connsiteY31" fmla="*/ 282638 h 720001"/>
              <a:gd name="connsiteX32" fmla="*/ 85919 w 692417"/>
              <a:gd name="connsiteY32" fmla="*/ 172812 h 720001"/>
              <a:gd name="connsiteX33" fmla="*/ 146558 w 692417"/>
              <a:gd name="connsiteY33" fmla="*/ 82980 h 720001"/>
              <a:gd name="connsiteX34" fmla="*/ 236389 w 692417"/>
              <a:gd name="connsiteY34" fmla="*/ 22341 h 720001"/>
              <a:gd name="connsiteX35" fmla="*/ 346215 w 692417"/>
              <a:gd name="connsiteY35" fmla="*/ 0 h 720001"/>
            </a:gdLst>
            <a:rect l="l" t="t" r="r" b="b"/>
            <a:pathLst>
              <a:path w="692417" h="720001">
                <a:moveTo>
                  <a:pt x="198153" y="663680"/>
                </a:moveTo>
                <a:lnTo>
                  <a:pt x="239787" y="663680"/>
                </a:lnTo>
                <a:lnTo>
                  <a:pt x="295235" y="663680"/>
                </a:lnTo>
                <a:lnTo>
                  <a:pt x="397182" y="663680"/>
                </a:lnTo>
                <a:lnTo>
                  <a:pt x="452630" y="663680"/>
                </a:lnTo>
                <a:lnTo>
                  <a:pt x="494264" y="663680"/>
                </a:lnTo>
                <a:cubicBezTo>
                  <a:pt x="509847" y="663680"/>
                  <a:pt x="522425" y="676259"/>
                  <a:pt x="522425" y="691841"/>
                </a:cubicBezTo>
                <a:cubicBezTo>
                  <a:pt x="522425" y="707423"/>
                  <a:pt x="509753" y="720001"/>
                  <a:pt x="494264" y="720001"/>
                </a:cubicBezTo>
                <a:lnTo>
                  <a:pt x="452630" y="720001"/>
                </a:lnTo>
                <a:lnTo>
                  <a:pt x="397182" y="720001"/>
                </a:lnTo>
                <a:lnTo>
                  <a:pt x="295235" y="720001"/>
                </a:lnTo>
                <a:lnTo>
                  <a:pt x="239787" y="720001"/>
                </a:lnTo>
                <a:lnTo>
                  <a:pt x="198153" y="720001"/>
                </a:lnTo>
                <a:cubicBezTo>
                  <a:pt x="182571" y="720001"/>
                  <a:pt x="169992" y="707423"/>
                  <a:pt x="169992" y="691841"/>
                </a:cubicBezTo>
                <a:cubicBezTo>
                  <a:pt x="169992" y="676259"/>
                  <a:pt x="182571" y="663680"/>
                  <a:pt x="198153" y="663680"/>
                </a:cubicBezTo>
                <a:close/>
                <a:moveTo>
                  <a:pt x="154400" y="572143"/>
                </a:moveTo>
                <a:lnTo>
                  <a:pt x="154241" y="572597"/>
                </a:lnTo>
                <a:lnTo>
                  <a:pt x="160423" y="572597"/>
                </a:lnTo>
                <a:close/>
                <a:moveTo>
                  <a:pt x="346215" y="0"/>
                </a:moveTo>
                <a:cubicBezTo>
                  <a:pt x="384232" y="0"/>
                  <a:pt x="421122" y="7510"/>
                  <a:pt x="456041" y="22341"/>
                </a:cubicBezTo>
                <a:cubicBezTo>
                  <a:pt x="489646" y="36609"/>
                  <a:pt x="519872" y="57072"/>
                  <a:pt x="545873" y="82980"/>
                </a:cubicBezTo>
                <a:cubicBezTo>
                  <a:pt x="571875" y="108981"/>
                  <a:pt x="592245" y="139207"/>
                  <a:pt x="606513" y="172812"/>
                </a:cubicBezTo>
                <a:cubicBezTo>
                  <a:pt x="621344" y="207637"/>
                  <a:pt x="628853" y="244621"/>
                  <a:pt x="628853" y="282638"/>
                </a:cubicBezTo>
                <a:lnTo>
                  <a:pt x="628853" y="493091"/>
                </a:lnTo>
                <a:lnTo>
                  <a:pt x="687990" y="585551"/>
                </a:lnTo>
                <a:cubicBezTo>
                  <a:pt x="693528" y="594187"/>
                  <a:pt x="693904" y="605263"/>
                  <a:pt x="688929" y="614275"/>
                </a:cubicBezTo>
                <a:cubicBezTo>
                  <a:pt x="684048" y="623286"/>
                  <a:pt x="674567" y="628918"/>
                  <a:pt x="664336" y="628918"/>
                </a:cubicBezTo>
                <a:lnTo>
                  <a:pt x="28189" y="628918"/>
                </a:lnTo>
                <a:cubicBezTo>
                  <a:pt x="17958" y="628918"/>
                  <a:pt x="8571" y="623380"/>
                  <a:pt x="3596" y="614462"/>
                </a:cubicBezTo>
                <a:cubicBezTo>
                  <a:pt x="-1380" y="605545"/>
                  <a:pt x="-1192" y="594656"/>
                  <a:pt x="4159" y="585927"/>
                </a:cubicBezTo>
                <a:lnTo>
                  <a:pt x="63578" y="489336"/>
                </a:lnTo>
                <a:lnTo>
                  <a:pt x="63578" y="282638"/>
                </a:lnTo>
                <a:cubicBezTo>
                  <a:pt x="63578" y="244621"/>
                  <a:pt x="71087" y="207731"/>
                  <a:pt x="85919" y="172812"/>
                </a:cubicBezTo>
                <a:cubicBezTo>
                  <a:pt x="100186" y="139207"/>
                  <a:pt x="120650" y="108981"/>
                  <a:pt x="146558" y="82980"/>
                </a:cubicBezTo>
                <a:cubicBezTo>
                  <a:pt x="172465" y="56978"/>
                  <a:pt x="202785" y="36609"/>
                  <a:pt x="236389" y="22341"/>
                </a:cubicBezTo>
                <a:cubicBezTo>
                  <a:pt x="271214" y="7510"/>
                  <a:pt x="308199" y="0"/>
                  <a:pt x="346215" y="0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AIPPT25"/>
          <p:cNvSpPr txBox="1"/>
          <p:nvPr/>
        </p:nvSpPr>
        <p:spPr>
          <a:xfrm rot="0" flipH="1" flipV="1">
            <a:off x="9389761" y="1799310"/>
            <a:ext cx="446402" cy="432000"/>
          </a:xfrm>
          <a:custGeom>
            <a:avLst/>
            <a:gdLst>
              <a:gd name="connsiteX0" fmla="*/ 311954 w 744004"/>
              <a:gd name="connsiteY0" fmla="*/ 337123 h 720001"/>
              <a:gd name="connsiteX1" fmla="*/ 168770 w 744004"/>
              <a:gd name="connsiteY1" fmla="*/ 337123 h 720001"/>
              <a:gd name="connsiteX2" fmla="*/ 49673 w 744004"/>
              <a:gd name="connsiteY2" fmla="*/ 287618 h 720001"/>
              <a:gd name="connsiteX3" fmla="*/ 167 w 744004"/>
              <a:gd name="connsiteY3" fmla="*/ 168520 h 720001"/>
              <a:gd name="connsiteX4" fmla="*/ 49590 w 744004"/>
              <a:gd name="connsiteY4" fmla="*/ 49507 h 720001"/>
              <a:gd name="connsiteX5" fmla="*/ 168687 w 744004"/>
              <a:gd name="connsiteY5" fmla="*/ 0 h 720001"/>
              <a:gd name="connsiteX6" fmla="*/ 287784 w 744004"/>
              <a:gd name="connsiteY6" fmla="*/ 49507 h 720001"/>
              <a:gd name="connsiteX7" fmla="*/ 337290 w 744004"/>
              <a:gd name="connsiteY7" fmla="*/ 168604 h 720001"/>
              <a:gd name="connsiteX8" fmla="*/ 337290 w 744004"/>
              <a:gd name="connsiteY8" fmla="*/ 311787 h 720001"/>
              <a:gd name="connsiteX9" fmla="*/ 311954 w 744004"/>
              <a:gd name="connsiteY9" fmla="*/ 337123 h 720001"/>
              <a:gd name="connsiteX10" fmla="*/ 575401 w 744004"/>
              <a:gd name="connsiteY10" fmla="*/ 337207 h 720001"/>
              <a:gd name="connsiteX11" fmla="*/ 432218 w 744004"/>
              <a:gd name="connsiteY11" fmla="*/ 337207 h 720001"/>
              <a:gd name="connsiteX12" fmla="*/ 406882 w 744004"/>
              <a:gd name="connsiteY12" fmla="*/ 311870 h 720001"/>
              <a:gd name="connsiteX13" fmla="*/ 406882 w 744004"/>
              <a:gd name="connsiteY13" fmla="*/ 168687 h 720001"/>
              <a:gd name="connsiteX14" fmla="*/ 456387 w 744004"/>
              <a:gd name="connsiteY14" fmla="*/ 49590 h 720001"/>
              <a:gd name="connsiteX15" fmla="*/ 575401 w 744004"/>
              <a:gd name="connsiteY15" fmla="*/ 0 h 720001"/>
              <a:gd name="connsiteX16" fmla="*/ 694498 w 744004"/>
              <a:gd name="connsiteY16" fmla="*/ 49507 h 720001"/>
              <a:gd name="connsiteX17" fmla="*/ 744004 w 744004"/>
              <a:gd name="connsiteY17" fmla="*/ 168604 h 720001"/>
              <a:gd name="connsiteX18" fmla="*/ 694498 w 744004"/>
              <a:gd name="connsiteY18" fmla="*/ 287701 h 720001"/>
              <a:gd name="connsiteX19" fmla="*/ 575401 w 744004"/>
              <a:gd name="connsiteY19" fmla="*/ 337207 h 720001"/>
              <a:gd name="connsiteX20" fmla="*/ 168604 w 744004"/>
              <a:gd name="connsiteY20" fmla="*/ 720001 h 720001"/>
              <a:gd name="connsiteX21" fmla="*/ 49507 w 744004"/>
              <a:gd name="connsiteY21" fmla="*/ 670495 h 720001"/>
              <a:gd name="connsiteX22" fmla="*/ 0 w 744004"/>
              <a:gd name="connsiteY22" fmla="*/ 551398 h 720001"/>
              <a:gd name="connsiteX23" fmla="*/ 49507 w 744004"/>
              <a:gd name="connsiteY23" fmla="*/ 432301 h 720001"/>
              <a:gd name="connsiteX24" fmla="*/ 168687 w 744004"/>
              <a:gd name="connsiteY24" fmla="*/ 382879 h 720001"/>
              <a:gd name="connsiteX25" fmla="*/ 311871 w 744004"/>
              <a:gd name="connsiteY25" fmla="*/ 382879 h 720001"/>
              <a:gd name="connsiteX26" fmla="*/ 337207 w 744004"/>
              <a:gd name="connsiteY26" fmla="*/ 408215 h 720001"/>
              <a:gd name="connsiteX27" fmla="*/ 337207 w 744004"/>
              <a:gd name="connsiteY27" fmla="*/ 551398 h 720001"/>
              <a:gd name="connsiteX28" fmla="*/ 287701 w 744004"/>
              <a:gd name="connsiteY28" fmla="*/ 670495 h 720001"/>
              <a:gd name="connsiteX29" fmla="*/ 168604 w 744004"/>
              <a:gd name="connsiteY29" fmla="*/ 720001 h 720001"/>
              <a:gd name="connsiteX30" fmla="*/ 575401 w 744004"/>
              <a:gd name="connsiteY30" fmla="*/ 720001 h 720001"/>
              <a:gd name="connsiteX31" fmla="*/ 456304 w 744004"/>
              <a:gd name="connsiteY31" fmla="*/ 670495 h 720001"/>
              <a:gd name="connsiteX32" fmla="*/ 406798 w 744004"/>
              <a:gd name="connsiteY32" fmla="*/ 551398 h 720001"/>
              <a:gd name="connsiteX33" fmla="*/ 406798 w 744004"/>
              <a:gd name="connsiteY33" fmla="*/ 408215 h 720001"/>
              <a:gd name="connsiteX34" fmla="*/ 432218 w 744004"/>
              <a:gd name="connsiteY34" fmla="*/ 382879 h 720001"/>
              <a:gd name="connsiteX35" fmla="*/ 575401 w 744004"/>
              <a:gd name="connsiteY35" fmla="*/ 382879 h 720001"/>
              <a:gd name="connsiteX36" fmla="*/ 694498 w 744004"/>
              <a:gd name="connsiteY36" fmla="*/ 432385 h 720001"/>
              <a:gd name="connsiteX37" fmla="*/ 744004 w 744004"/>
              <a:gd name="connsiteY37" fmla="*/ 551398 h 720001"/>
              <a:gd name="connsiteX38" fmla="*/ 694498 w 744004"/>
              <a:gd name="connsiteY38" fmla="*/ 670495 h 720001"/>
              <a:gd name="connsiteX39" fmla="*/ 575401 w 744004"/>
              <a:gd name="connsiteY39" fmla="*/ 720001 h 720001"/>
            </a:gdLst>
            <a:rect l="l" t="t" r="r" b="b"/>
            <a:pathLst>
              <a:path w="744004" h="720001">
                <a:moveTo>
                  <a:pt x="311954" y="337123"/>
                </a:moveTo>
                <a:lnTo>
                  <a:pt x="168770" y="337123"/>
                </a:lnTo>
                <a:cubicBezTo>
                  <a:pt x="123932" y="337123"/>
                  <a:pt x="81594" y="319538"/>
                  <a:pt x="49673" y="287618"/>
                </a:cubicBezTo>
                <a:cubicBezTo>
                  <a:pt x="17753" y="255697"/>
                  <a:pt x="167" y="213442"/>
                  <a:pt x="167" y="168520"/>
                </a:cubicBezTo>
                <a:cubicBezTo>
                  <a:pt x="167" y="123598"/>
                  <a:pt x="17669" y="81427"/>
                  <a:pt x="49590" y="49507"/>
                </a:cubicBezTo>
                <a:cubicBezTo>
                  <a:pt x="81510" y="17586"/>
                  <a:pt x="123848" y="0"/>
                  <a:pt x="168687" y="0"/>
                </a:cubicBezTo>
                <a:cubicBezTo>
                  <a:pt x="213526" y="0"/>
                  <a:pt x="255864" y="17586"/>
                  <a:pt x="287784" y="49507"/>
                </a:cubicBezTo>
                <a:cubicBezTo>
                  <a:pt x="319705" y="81427"/>
                  <a:pt x="337290" y="123682"/>
                  <a:pt x="337290" y="168604"/>
                </a:cubicBezTo>
                <a:lnTo>
                  <a:pt x="337290" y="311787"/>
                </a:lnTo>
                <a:cubicBezTo>
                  <a:pt x="337290" y="325789"/>
                  <a:pt x="325956" y="337123"/>
                  <a:pt x="311954" y="337123"/>
                </a:cubicBezTo>
                <a:close/>
                <a:moveTo>
                  <a:pt x="575401" y="337207"/>
                </a:moveTo>
                <a:lnTo>
                  <a:pt x="432218" y="337207"/>
                </a:lnTo>
                <a:cubicBezTo>
                  <a:pt x="418216" y="337207"/>
                  <a:pt x="406882" y="325872"/>
                  <a:pt x="406882" y="311870"/>
                </a:cubicBezTo>
                <a:lnTo>
                  <a:pt x="406882" y="168687"/>
                </a:lnTo>
                <a:cubicBezTo>
                  <a:pt x="406882" y="123849"/>
                  <a:pt x="424467" y="81510"/>
                  <a:pt x="456387" y="49590"/>
                </a:cubicBezTo>
                <a:cubicBezTo>
                  <a:pt x="488308" y="17669"/>
                  <a:pt x="530563" y="0"/>
                  <a:pt x="575401" y="0"/>
                </a:cubicBezTo>
                <a:cubicBezTo>
                  <a:pt x="620240" y="0"/>
                  <a:pt x="662578" y="17586"/>
                  <a:pt x="694498" y="49507"/>
                </a:cubicBezTo>
                <a:cubicBezTo>
                  <a:pt x="726419" y="81427"/>
                  <a:pt x="744004" y="123765"/>
                  <a:pt x="744004" y="168604"/>
                </a:cubicBezTo>
                <a:cubicBezTo>
                  <a:pt x="744004" y="213442"/>
                  <a:pt x="726419" y="255780"/>
                  <a:pt x="694498" y="287701"/>
                </a:cubicBezTo>
                <a:cubicBezTo>
                  <a:pt x="662578" y="319621"/>
                  <a:pt x="620323" y="337207"/>
                  <a:pt x="575401" y="337207"/>
                </a:cubicBezTo>
                <a:close/>
                <a:moveTo>
                  <a:pt x="168604" y="720001"/>
                </a:moveTo>
                <a:cubicBezTo>
                  <a:pt x="123682" y="720001"/>
                  <a:pt x="81427" y="702416"/>
                  <a:pt x="49507" y="670495"/>
                </a:cubicBezTo>
                <a:cubicBezTo>
                  <a:pt x="17586" y="638575"/>
                  <a:pt x="0" y="596320"/>
                  <a:pt x="0" y="551398"/>
                </a:cubicBezTo>
                <a:cubicBezTo>
                  <a:pt x="0" y="506476"/>
                  <a:pt x="17586" y="464221"/>
                  <a:pt x="49507" y="432301"/>
                </a:cubicBezTo>
                <a:cubicBezTo>
                  <a:pt x="81510" y="400464"/>
                  <a:pt x="123848" y="382879"/>
                  <a:pt x="168687" y="382879"/>
                </a:cubicBezTo>
                <a:lnTo>
                  <a:pt x="311871" y="382879"/>
                </a:lnTo>
                <a:cubicBezTo>
                  <a:pt x="325872" y="382879"/>
                  <a:pt x="337207" y="394297"/>
                  <a:pt x="337207" y="408215"/>
                </a:cubicBezTo>
                <a:lnTo>
                  <a:pt x="337207" y="551398"/>
                </a:lnTo>
                <a:cubicBezTo>
                  <a:pt x="337207" y="596237"/>
                  <a:pt x="319621" y="638575"/>
                  <a:pt x="287701" y="670495"/>
                </a:cubicBezTo>
                <a:cubicBezTo>
                  <a:pt x="255781" y="702416"/>
                  <a:pt x="213526" y="720001"/>
                  <a:pt x="168604" y="720001"/>
                </a:cubicBezTo>
                <a:close/>
                <a:moveTo>
                  <a:pt x="575401" y="720001"/>
                </a:moveTo>
                <a:cubicBezTo>
                  <a:pt x="530563" y="720001"/>
                  <a:pt x="488224" y="702416"/>
                  <a:pt x="456304" y="670495"/>
                </a:cubicBezTo>
                <a:cubicBezTo>
                  <a:pt x="424383" y="638575"/>
                  <a:pt x="406798" y="596320"/>
                  <a:pt x="406798" y="551398"/>
                </a:cubicBezTo>
                <a:lnTo>
                  <a:pt x="406798" y="408215"/>
                </a:lnTo>
                <a:cubicBezTo>
                  <a:pt x="406882" y="394213"/>
                  <a:pt x="418216" y="382879"/>
                  <a:pt x="432218" y="382879"/>
                </a:cubicBezTo>
                <a:lnTo>
                  <a:pt x="575401" y="382879"/>
                </a:lnTo>
                <a:cubicBezTo>
                  <a:pt x="620240" y="382879"/>
                  <a:pt x="662578" y="400464"/>
                  <a:pt x="694498" y="432385"/>
                </a:cubicBezTo>
                <a:cubicBezTo>
                  <a:pt x="726419" y="464305"/>
                  <a:pt x="744004" y="506560"/>
                  <a:pt x="744004" y="551398"/>
                </a:cubicBezTo>
                <a:cubicBezTo>
                  <a:pt x="744004" y="596237"/>
                  <a:pt x="726419" y="638575"/>
                  <a:pt x="694498" y="670495"/>
                </a:cubicBezTo>
                <a:cubicBezTo>
                  <a:pt x="662578" y="702416"/>
                  <a:pt x="620323" y="720001"/>
                  <a:pt x="575401" y="720001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占位符 1"/>
          <p:cNvSpPr txBox="1"/>
          <p:nvPr/>
        </p:nvSpPr>
        <p:spPr>
          <a:xfrm rot="0" flipH="0" flipV="0">
            <a:off x="324876" y="245711"/>
            <a:ext cx="9000000" cy="45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生成式AI如何重构营销价值链</a:t>
            </a:r>
            <a:endParaRPr kumimoji="1" lang="zh-CN" altLang="en-US"/>
          </a:p>
        </p:txBody>
      </p:sp>
      <p:sp>
        <p:nvSpPr>
          <p:cNvPr id="25" name="半闭框 3"/>
          <p:cNvSpPr txBox="1"/>
          <p:nvPr/>
        </p:nvSpPr>
        <p:spPr>
          <a:xfrm rot="0" flipH="0" flipV="0">
            <a:off x="122323" y="80963"/>
            <a:ext cx="648000" cy="648000"/>
          </a:xfrm>
          <a:prstGeom prst="halfFrame">
            <a:avLst>
              <a:gd name="adj1" fmla="val 17569"/>
              <a:gd name="adj2" fmla="val 18555"/>
            </a:avLst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2345829" y="5495040"/>
            <a:ext cx="610154" cy="639060"/>
          </a:xfrm>
          <a:custGeom>
            <a:avLst/>
            <a:gdLst>
              <a:gd name="T0" fmla="*/ 1516 w 1562"/>
              <a:gd name="T1" fmla="*/ 0 h 1636"/>
              <a:gd name="T2" fmla="*/ 1562 w 1562"/>
              <a:gd name="T3" fmla="*/ 11 h 1636"/>
              <a:gd name="T4" fmla="*/ 781 w 1562"/>
              <a:gd name="T5" fmla="*/ 1636 h 1636"/>
              <a:gd name="T6" fmla="*/ 0 w 1562"/>
              <a:gd name="T7" fmla="*/ 11 h 1636"/>
              <a:gd name="T8" fmla="*/ 57 w 1562"/>
              <a:gd name="T9" fmla="*/ 0 h 1636"/>
              <a:gd name="T10" fmla="*/ 1516 w 1562"/>
              <a:gd name="T11" fmla="*/ 0 h 1636"/>
            </a:gdLst>
            <a:rect l="0" t="0" r="r" b="b"/>
            <a:pathLst>
              <a:path w="1562" h="1636">
                <a:moveTo>
                  <a:pt x="1516" y="0"/>
                </a:moveTo>
                <a:lnTo>
                  <a:pt x="1562" y="11"/>
                </a:lnTo>
                <a:lnTo>
                  <a:pt x="781" y="1636"/>
                </a:lnTo>
                <a:lnTo>
                  <a:pt x="0" y="11"/>
                </a:lnTo>
                <a:lnTo>
                  <a:pt x="57" y="0"/>
                </a:lnTo>
                <a:lnTo>
                  <a:pt x="1516" y="0"/>
                </a:lnTo>
                <a:close/>
              </a:path>
            </a:pathLst>
          </a:custGeom>
          <a:solidFill>
            <a:schemeClr val="accent1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2341142" y="5392481"/>
            <a:ext cx="619528" cy="201170"/>
          </a:xfrm>
          <a:prstGeom prst="ellipse">
            <a:avLst/>
          </a:prstGeom>
          <a:solidFill>
            <a:schemeClr val="bg1">
              <a:lumMod val="85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2452604" y="4269946"/>
            <a:ext cx="349682" cy="350820"/>
          </a:xfrm>
          <a:custGeom>
            <a:avLst/>
            <a:gdLst>
              <a:gd name="T0" fmla="*/ 128 w 257"/>
              <a:gd name="T1" fmla="*/ 0 h 258"/>
              <a:gd name="T2" fmla="*/ 0 w 257"/>
              <a:gd name="T3" fmla="*/ 129 h 258"/>
              <a:gd name="T4" fmla="*/ 128 w 257"/>
              <a:gd name="T5" fmla="*/ 258 h 258"/>
              <a:gd name="T6" fmla="*/ 257 w 257"/>
              <a:gd name="T7" fmla="*/ 129 h 258"/>
              <a:gd name="T8" fmla="*/ 128 w 257"/>
              <a:gd name="T9" fmla="*/ 0 h 258"/>
              <a:gd name="T10" fmla="*/ 183 w 257"/>
              <a:gd name="T11" fmla="*/ 132 h 258"/>
              <a:gd name="T12" fmla="*/ 167 w 257"/>
              <a:gd name="T13" fmla="*/ 147 h 258"/>
              <a:gd name="T14" fmla="*/ 109 w 257"/>
              <a:gd name="T15" fmla="*/ 205 h 258"/>
              <a:gd name="T16" fmla="*/ 104 w 257"/>
              <a:gd name="T17" fmla="*/ 205 h 258"/>
              <a:gd name="T18" fmla="*/ 88 w 257"/>
              <a:gd name="T19" fmla="*/ 190 h 258"/>
              <a:gd name="T20" fmla="*/ 88 w 257"/>
              <a:gd name="T21" fmla="*/ 184 h 258"/>
              <a:gd name="T22" fmla="*/ 143 w 257"/>
              <a:gd name="T23" fmla="*/ 129 h 258"/>
              <a:gd name="T24" fmla="*/ 88 w 257"/>
              <a:gd name="T25" fmla="*/ 73 h 258"/>
              <a:gd name="T26" fmla="*/ 88 w 257"/>
              <a:gd name="T27" fmla="*/ 68 h 258"/>
              <a:gd name="T28" fmla="*/ 104 w 257"/>
              <a:gd name="T29" fmla="*/ 52 h 258"/>
              <a:gd name="T30" fmla="*/ 109 w 257"/>
              <a:gd name="T31" fmla="*/ 52 h 258"/>
              <a:gd name="T32" fmla="*/ 167 w 257"/>
              <a:gd name="T33" fmla="*/ 110 h 258"/>
              <a:gd name="T34" fmla="*/ 183 w 257"/>
              <a:gd name="T35" fmla="*/ 126 h 258"/>
              <a:gd name="T36" fmla="*/ 183 w 257"/>
              <a:gd name="T37" fmla="*/ 132 h 258"/>
            </a:gdLst>
            <a:rect l="0" t="0" r="r" b="b"/>
            <a:pathLst>
              <a:path w="257" h="258">
                <a:moveTo>
                  <a:pt x="128" y="0"/>
                </a:moveTo>
                <a:cubicBezTo>
                  <a:pt x="57" y="0"/>
                  <a:pt x="0" y="58"/>
                  <a:pt x="0" y="129"/>
                </a:cubicBezTo>
                <a:cubicBezTo>
                  <a:pt x="0" y="200"/>
                  <a:pt x="57" y="258"/>
                  <a:pt x="128" y="258"/>
                </a:cubicBezTo>
                <a:cubicBezTo>
                  <a:pt x="200" y="258"/>
                  <a:pt x="257" y="200"/>
                  <a:pt x="257" y="129"/>
                </a:cubicBezTo>
                <a:cubicBezTo>
                  <a:pt x="257" y="58"/>
                  <a:pt x="200" y="0"/>
                  <a:pt x="128" y="0"/>
                </a:cubicBezTo>
                <a:close/>
                <a:moveTo>
                  <a:pt x="183" y="132"/>
                </a:moveTo>
                <a:cubicBezTo>
                  <a:pt x="167" y="147"/>
                  <a:pt x="167" y="147"/>
                  <a:pt x="167" y="147"/>
                </a:cubicBezTo>
                <a:cubicBezTo>
                  <a:pt x="109" y="205"/>
                  <a:pt x="109" y="205"/>
                  <a:pt x="109" y="205"/>
                </a:cubicBezTo>
                <a:cubicBezTo>
                  <a:pt x="108" y="207"/>
                  <a:pt x="105" y="207"/>
                  <a:pt x="104" y="205"/>
                </a:cubicBezTo>
                <a:cubicBezTo>
                  <a:pt x="88" y="190"/>
                  <a:pt x="88" y="190"/>
                  <a:pt x="88" y="190"/>
                </a:cubicBezTo>
                <a:cubicBezTo>
                  <a:pt x="86" y="188"/>
                  <a:pt x="86" y="185"/>
                  <a:pt x="88" y="184"/>
                </a:cubicBezTo>
                <a:cubicBezTo>
                  <a:pt x="143" y="129"/>
                  <a:pt x="143" y="129"/>
                  <a:pt x="143" y="129"/>
                </a:cubicBezTo>
                <a:cubicBezTo>
                  <a:pt x="88" y="73"/>
                  <a:pt x="88" y="73"/>
                  <a:pt x="88" y="73"/>
                </a:cubicBezTo>
                <a:cubicBezTo>
                  <a:pt x="86" y="72"/>
                  <a:pt x="86" y="69"/>
                  <a:pt x="88" y="68"/>
                </a:cubicBezTo>
                <a:cubicBezTo>
                  <a:pt x="104" y="52"/>
                  <a:pt x="104" y="52"/>
                  <a:pt x="104" y="52"/>
                </a:cubicBezTo>
                <a:cubicBezTo>
                  <a:pt x="105" y="50"/>
                  <a:pt x="108" y="50"/>
                  <a:pt x="109" y="52"/>
                </a:cubicBezTo>
                <a:cubicBezTo>
                  <a:pt x="167" y="110"/>
                  <a:pt x="167" y="110"/>
                  <a:pt x="167" y="110"/>
                </a:cubicBezTo>
                <a:cubicBezTo>
                  <a:pt x="183" y="126"/>
                  <a:pt x="183" y="126"/>
                  <a:pt x="183" y="126"/>
                </a:cubicBezTo>
                <a:cubicBezTo>
                  <a:pt x="185" y="127"/>
                  <a:pt x="185" y="130"/>
                  <a:pt x="183" y="132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5816440" y="5472429"/>
            <a:ext cx="610154" cy="639060"/>
          </a:xfrm>
          <a:custGeom>
            <a:avLst/>
            <a:gdLst>
              <a:gd name="T0" fmla="*/ 1516 w 1562"/>
              <a:gd name="T1" fmla="*/ 0 h 1636"/>
              <a:gd name="T2" fmla="*/ 1562 w 1562"/>
              <a:gd name="T3" fmla="*/ 11 h 1636"/>
              <a:gd name="T4" fmla="*/ 781 w 1562"/>
              <a:gd name="T5" fmla="*/ 1636 h 1636"/>
              <a:gd name="T6" fmla="*/ 0 w 1562"/>
              <a:gd name="T7" fmla="*/ 11 h 1636"/>
              <a:gd name="T8" fmla="*/ 57 w 1562"/>
              <a:gd name="T9" fmla="*/ 0 h 1636"/>
              <a:gd name="T10" fmla="*/ 1516 w 1562"/>
              <a:gd name="T11" fmla="*/ 0 h 1636"/>
            </a:gdLst>
            <a:rect l="0" t="0" r="r" b="b"/>
            <a:pathLst>
              <a:path w="1562" h="1636">
                <a:moveTo>
                  <a:pt x="1516" y="0"/>
                </a:moveTo>
                <a:lnTo>
                  <a:pt x="1562" y="11"/>
                </a:lnTo>
                <a:lnTo>
                  <a:pt x="781" y="1636"/>
                </a:lnTo>
                <a:lnTo>
                  <a:pt x="0" y="11"/>
                </a:lnTo>
                <a:lnTo>
                  <a:pt x="57" y="0"/>
                </a:lnTo>
                <a:lnTo>
                  <a:pt x="1516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5811753" y="5369870"/>
            <a:ext cx="619528" cy="201170"/>
          </a:xfrm>
          <a:prstGeom prst="ellipse">
            <a:avLst/>
          </a:prstGeom>
          <a:solidFill>
            <a:schemeClr val="bg1">
              <a:lumMod val="85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5925900" y="4292559"/>
            <a:ext cx="349682" cy="350820"/>
          </a:xfrm>
          <a:custGeom>
            <a:avLst/>
            <a:gdLst>
              <a:gd name="T0" fmla="*/ 128 w 257"/>
              <a:gd name="T1" fmla="*/ 0 h 258"/>
              <a:gd name="T2" fmla="*/ 0 w 257"/>
              <a:gd name="T3" fmla="*/ 129 h 258"/>
              <a:gd name="T4" fmla="*/ 128 w 257"/>
              <a:gd name="T5" fmla="*/ 258 h 258"/>
              <a:gd name="T6" fmla="*/ 257 w 257"/>
              <a:gd name="T7" fmla="*/ 129 h 258"/>
              <a:gd name="T8" fmla="*/ 128 w 257"/>
              <a:gd name="T9" fmla="*/ 0 h 258"/>
              <a:gd name="T10" fmla="*/ 183 w 257"/>
              <a:gd name="T11" fmla="*/ 132 h 258"/>
              <a:gd name="T12" fmla="*/ 167 w 257"/>
              <a:gd name="T13" fmla="*/ 147 h 258"/>
              <a:gd name="T14" fmla="*/ 109 w 257"/>
              <a:gd name="T15" fmla="*/ 205 h 258"/>
              <a:gd name="T16" fmla="*/ 104 w 257"/>
              <a:gd name="T17" fmla="*/ 205 h 258"/>
              <a:gd name="T18" fmla="*/ 88 w 257"/>
              <a:gd name="T19" fmla="*/ 190 h 258"/>
              <a:gd name="T20" fmla="*/ 88 w 257"/>
              <a:gd name="T21" fmla="*/ 184 h 258"/>
              <a:gd name="T22" fmla="*/ 143 w 257"/>
              <a:gd name="T23" fmla="*/ 129 h 258"/>
              <a:gd name="T24" fmla="*/ 88 w 257"/>
              <a:gd name="T25" fmla="*/ 73 h 258"/>
              <a:gd name="T26" fmla="*/ 88 w 257"/>
              <a:gd name="T27" fmla="*/ 68 h 258"/>
              <a:gd name="T28" fmla="*/ 104 w 257"/>
              <a:gd name="T29" fmla="*/ 52 h 258"/>
              <a:gd name="T30" fmla="*/ 109 w 257"/>
              <a:gd name="T31" fmla="*/ 52 h 258"/>
              <a:gd name="T32" fmla="*/ 167 w 257"/>
              <a:gd name="T33" fmla="*/ 110 h 258"/>
              <a:gd name="T34" fmla="*/ 183 w 257"/>
              <a:gd name="T35" fmla="*/ 126 h 258"/>
              <a:gd name="T36" fmla="*/ 183 w 257"/>
              <a:gd name="T37" fmla="*/ 132 h 258"/>
            </a:gdLst>
            <a:rect l="0" t="0" r="r" b="b"/>
            <a:pathLst>
              <a:path w="257" h="258">
                <a:moveTo>
                  <a:pt x="128" y="0"/>
                </a:moveTo>
                <a:cubicBezTo>
                  <a:pt x="57" y="0"/>
                  <a:pt x="0" y="58"/>
                  <a:pt x="0" y="129"/>
                </a:cubicBezTo>
                <a:cubicBezTo>
                  <a:pt x="0" y="200"/>
                  <a:pt x="57" y="258"/>
                  <a:pt x="128" y="258"/>
                </a:cubicBezTo>
                <a:cubicBezTo>
                  <a:pt x="200" y="258"/>
                  <a:pt x="257" y="200"/>
                  <a:pt x="257" y="129"/>
                </a:cubicBezTo>
                <a:cubicBezTo>
                  <a:pt x="257" y="58"/>
                  <a:pt x="200" y="0"/>
                  <a:pt x="128" y="0"/>
                </a:cubicBezTo>
                <a:close/>
                <a:moveTo>
                  <a:pt x="183" y="132"/>
                </a:moveTo>
                <a:cubicBezTo>
                  <a:pt x="167" y="147"/>
                  <a:pt x="167" y="147"/>
                  <a:pt x="167" y="147"/>
                </a:cubicBezTo>
                <a:cubicBezTo>
                  <a:pt x="109" y="205"/>
                  <a:pt x="109" y="205"/>
                  <a:pt x="109" y="205"/>
                </a:cubicBezTo>
                <a:cubicBezTo>
                  <a:pt x="108" y="207"/>
                  <a:pt x="105" y="207"/>
                  <a:pt x="104" y="205"/>
                </a:cubicBezTo>
                <a:cubicBezTo>
                  <a:pt x="88" y="190"/>
                  <a:pt x="88" y="190"/>
                  <a:pt x="88" y="190"/>
                </a:cubicBezTo>
                <a:cubicBezTo>
                  <a:pt x="86" y="188"/>
                  <a:pt x="86" y="185"/>
                  <a:pt x="88" y="184"/>
                </a:cubicBezTo>
                <a:cubicBezTo>
                  <a:pt x="143" y="129"/>
                  <a:pt x="143" y="129"/>
                  <a:pt x="143" y="129"/>
                </a:cubicBezTo>
                <a:cubicBezTo>
                  <a:pt x="88" y="73"/>
                  <a:pt x="88" y="73"/>
                  <a:pt x="88" y="73"/>
                </a:cubicBezTo>
                <a:cubicBezTo>
                  <a:pt x="86" y="72"/>
                  <a:pt x="86" y="69"/>
                  <a:pt x="88" y="68"/>
                </a:cubicBezTo>
                <a:cubicBezTo>
                  <a:pt x="104" y="52"/>
                  <a:pt x="104" y="52"/>
                  <a:pt x="104" y="52"/>
                </a:cubicBezTo>
                <a:cubicBezTo>
                  <a:pt x="105" y="50"/>
                  <a:pt x="108" y="50"/>
                  <a:pt x="109" y="52"/>
                </a:cubicBezTo>
                <a:cubicBezTo>
                  <a:pt x="167" y="110"/>
                  <a:pt x="167" y="110"/>
                  <a:pt x="167" y="110"/>
                </a:cubicBezTo>
                <a:cubicBezTo>
                  <a:pt x="183" y="126"/>
                  <a:pt x="183" y="126"/>
                  <a:pt x="183" y="126"/>
                </a:cubicBezTo>
                <a:cubicBezTo>
                  <a:pt x="185" y="127"/>
                  <a:pt x="185" y="130"/>
                  <a:pt x="183" y="132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9287052" y="5469868"/>
            <a:ext cx="610154" cy="639060"/>
          </a:xfrm>
          <a:custGeom>
            <a:avLst/>
            <a:gdLst>
              <a:gd name="T0" fmla="*/ 1516 w 1562"/>
              <a:gd name="T1" fmla="*/ 0 h 1636"/>
              <a:gd name="T2" fmla="*/ 1562 w 1562"/>
              <a:gd name="T3" fmla="*/ 11 h 1636"/>
              <a:gd name="T4" fmla="*/ 781 w 1562"/>
              <a:gd name="T5" fmla="*/ 1636 h 1636"/>
              <a:gd name="T6" fmla="*/ 0 w 1562"/>
              <a:gd name="T7" fmla="*/ 11 h 1636"/>
              <a:gd name="T8" fmla="*/ 57 w 1562"/>
              <a:gd name="T9" fmla="*/ 0 h 1636"/>
              <a:gd name="T10" fmla="*/ 1516 w 1562"/>
              <a:gd name="T11" fmla="*/ 0 h 1636"/>
            </a:gdLst>
            <a:rect l="0" t="0" r="r" b="b"/>
            <a:pathLst>
              <a:path w="1562" h="1636">
                <a:moveTo>
                  <a:pt x="1516" y="0"/>
                </a:moveTo>
                <a:lnTo>
                  <a:pt x="1562" y="11"/>
                </a:lnTo>
                <a:lnTo>
                  <a:pt x="781" y="1636"/>
                </a:lnTo>
                <a:lnTo>
                  <a:pt x="0" y="11"/>
                </a:lnTo>
                <a:lnTo>
                  <a:pt x="57" y="0"/>
                </a:lnTo>
                <a:lnTo>
                  <a:pt x="1516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9282365" y="5367310"/>
            <a:ext cx="619528" cy="201170"/>
          </a:xfrm>
          <a:prstGeom prst="ellipse">
            <a:avLst/>
          </a:prstGeom>
          <a:solidFill>
            <a:schemeClr val="bg1">
              <a:lumMod val="85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9412017" y="4295117"/>
            <a:ext cx="349682" cy="350820"/>
          </a:xfrm>
          <a:custGeom>
            <a:avLst/>
            <a:gdLst>
              <a:gd name="T0" fmla="*/ 128 w 257"/>
              <a:gd name="T1" fmla="*/ 0 h 258"/>
              <a:gd name="T2" fmla="*/ 0 w 257"/>
              <a:gd name="T3" fmla="*/ 129 h 258"/>
              <a:gd name="T4" fmla="*/ 128 w 257"/>
              <a:gd name="T5" fmla="*/ 258 h 258"/>
              <a:gd name="T6" fmla="*/ 257 w 257"/>
              <a:gd name="T7" fmla="*/ 129 h 258"/>
              <a:gd name="T8" fmla="*/ 128 w 257"/>
              <a:gd name="T9" fmla="*/ 0 h 258"/>
              <a:gd name="T10" fmla="*/ 183 w 257"/>
              <a:gd name="T11" fmla="*/ 132 h 258"/>
              <a:gd name="T12" fmla="*/ 167 w 257"/>
              <a:gd name="T13" fmla="*/ 147 h 258"/>
              <a:gd name="T14" fmla="*/ 109 w 257"/>
              <a:gd name="T15" fmla="*/ 205 h 258"/>
              <a:gd name="T16" fmla="*/ 104 w 257"/>
              <a:gd name="T17" fmla="*/ 205 h 258"/>
              <a:gd name="T18" fmla="*/ 88 w 257"/>
              <a:gd name="T19" fmla="*/ 190 h 258"/>
              <a:gd name="T20" fmla="*/ 88 w 257"/>
              <a:gd name="T21" fmla="*/ 184 h 258"/>
              <a:gd name="T22" fmla="*/ 143 w 257"/>
              <a:gd name="T23" fmla="*/ 129 h 258"/>
              <a:gd name="T24" fmla="*/ 88 w 257"/>
              <a:gd name="T25" fmla="*/ 73 h 258"/>
              <a:gd name="T26" fmla="*/ 88 w 257"/>
              <a:gd name="T27" fmla="*/ 68 h 258"/>
              <a:gd name="T28" fmla="*/ 104 w 257"/>
              <a:gd name="T29" fmla="*/ 52 h 258"/>
              <a:gd name="T30" fmla="*/ 109 w 257"/>
              <a:gd name="T31" fmla="*/ 52 h 258"/>
              <a:gd name="T32" fmla="*/ 167 w 257"/>
              <a:gd name="T33" fmla="*/ 110 h 258"/>
              <a:gd name="T34" fmla="*/ 183 w 257"/>
              <a:gd name="T35" fmla="*/ 126 h 258"/>
              <a:gd name="T36" fmla="*/ 183 w 257"/>
              <a:gd name="T37" fmla="*/ 132 h 258"/>
            </a:gdLst>
            <a:rect l="0" t="0" r="r" b="b"/>
            <a:pathLst>
              <a:path w="257" h="258">
                <a:moveTo>
                  <a:pt x="128" y="0"/>
                </a:moveTo>
                <a:cubicBezTo>
                  <a:pt x="57" y="0"/>
                  <a:pt x="0" y="58"/>
                  <a:pt x="0" y="129"/>
                </a:cubicBezTo>
                <a:cubicBezTo>
                  <a:pt x="0" y="200"/>
                  <a:pt x="57" y="258"/>
                  <a:pt x="128" y="258"/>
                </a:cubicBezTo>
                <a:cubicBezTo>
                  <a:pt x="200" y="258"/>
                  <a:pt x="257" y="200"/>
                  <a:pt x="257" y="129"/>
                </a:cubicBezTo>
                <a:cubicBezTo>
                  <a:pt x="257" y="58"/>
                  <a:pt x="200" y="0"/>
                  <a:pt x="128" y="0"/>
                </a:cubicBezTo>
                <a:close/>
                <a:moveTo>
                  <a:pt x="183" y="132"/>
                </a:moveTo>
                <a:cubicBezTo>
                  <a:pt x="167" y="147"/>
                  <a:pt x="167" y="147"/>
                  <a:pt x="167" y="147"/>
                </a:cubicBezTo>
                <a:cubicBezTo>
                  <a:pt x="109" y="205"/>
                  <a:pt x="109" y="205"/>
                  <a:pt x="109" y="205"/>
                </a:cubicBezTo>
                <a:cubicBezTo>
                  <a:pt x="108" y="207"/>
                  <a:pt x="105" y="207"/>
                  <a:pt x="104" y="205"/>
                </a:cubicBezTo>
                <a:cubicBezTo>
                  <a:pt x="88" y="190"/>
                  <a:pt x="88" y="190"/>
                  <a:pt x="88" y="190"/>
                </a:cubicBezTo>
                <a:cubicBezTo>
                  <a:pt x="86" y="188"/>
                  <a:pt x="86" y="185"/>
                  <a:pt x="88" y="184"/>
                </a:cubicBezTo>
                <a:cubicBezTo>
                  <a:pt x="143" y="129"/>
                  <a:pt x="143" y="129"/>
                  <a:pt x="143" y="129"/>
                </a:cubicBezTo>
                <a:cubicBezTo>
                  <a:pt x="88" y="73"/>
                  <a:pt x="88" y="73"/>
                  <a:pt x="88" y="73"/>
                </a:cubicBezTo>
                <a:cubicBezTo>
                  <a:pt x="86" y="72"/>
                  <a:pt x="86" y="69"/>
                  <a:pt x="88" y="68"/>
                </a:cubicBezTo>
                <a:cubicBezTo>
                  <a:pt x="104" y="52"/>
                  <a:pt x="104" y="52"/>
                  <a:pt x="104" y="52"/>
                </a:cubicBezTo>
                <a:cubicBezTo>
                  <a:pt x="105" y="50"/>
                  <a:pt x="108" y="50"/>
                  <a:pt x="109" y="52"/>
                </a:cubicBezTo>
                <a:cubicBezTo>
                  <a:pt x="167" y="110"/>
                  <a:pt x="167" y="110"/>
                  <a:pt x="167" y="110"/>
                </a:cubicBezTo>
                <a:cubicBezTo>
                  <a:pt x="183" y="126"/>
                  <a:pt x="183" y="126"/>
                  <a:pt x="183" y="126"/>
                </a:cubicBezTo>
                <a:cubicBezTo>
                  <a:pt x="185" y="127"/>
                  <a:pt x="185" y="130"/>
                  <a:pt x="183" y="132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1223416" y="2489028"/>
            <a:ext cx="2954020" cy="166250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2026年KPI不再仅关注点击率或ROI，更重视“生成质量得分”“内容适配度”“策略迭代频率”等过程性指标，反映AI驱动下营销系统的自适应能力。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1203060" y="2088709"/>
            <a:ext cx="2969332" cy="3077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从结果导向到过程智能指标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4625340" y="2489028"/>
            <a:ext cx="2941320" cy="166250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如“创意多样性指数”衡量AI输出内容的差异化程度，“语义共鸣率”评估文案与目标人群价值观的契合度。这些指标填补了传统数据无法捕捉的创意与情感维度。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4604984" y="2088709"/>
            <a:ext cx="2969332" cy="3077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新兴指标的涌现与定义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8038746" y="2489028"/>
            <a:ext cx="2954020" cy="166250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营销成效开始直接关联底层AI模型的准确率、泛化能力和实时学习速度。这意味着CMO需与数据科学团队紧密协作，将模型健康度纳入核心考核体系。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8031090" y="2088709"/>
            <a:ext cx="2969332" cy="3077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KPI与AI模型性能的深度绑定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9047562" y="4727790"/>
            <a:ext cx="1109980" cy="100537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kumimoji="1" lang="en-US" altLang="zh-CN" sz="5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03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5542362" y="4727790"/>
            <a:ext cx="1109980" cy="100537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kumimoji="1" lang="en-US" altLang="zh-CN" sz="5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02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2134955" y="4727531"/>
            <a:ext cx="995680" cy="100537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kumimoji="1" lang="en-US" altLang="zh-CN" sz="5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01</a:t>
            </a:r>
            <a:endParaRPr kumimoji="1" lang="zh-CN" altLang="en-US"/>
          </a:p>
        </p:txBody>
      </p:sp>
      <p:sp>
        <p:nvSpPr>
          <p:cNvPr id="21" name="标题占位符 1"/>
          <p:cNvSpPr txBox="1"/>
          <p:nvPr/>
        </p:nvSpPr>
        <p:spPr>
          <a:xfrm rot="0" flipH="0" flipV="0">
            <a:off x="324876" y="245711"/>
            <a:ext cx="9000000" cy="45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营销KPI体系面临的范式转移</a:t>
            </a:r>
            <a:endParaRPr kumimoji="1" lang="zh-CN" altLang="en-US"/>
          </a:p>
        </p:txBody>
      </p:sp>
      <p:sp>
        <p:nvSpPr>
          <p:cNvPr id="22" name="半闭框 3"/>
          <p:cNvSpPr txBox="1"/>
          <p:nvPr/>
        </p:nvSpPr>
        <p:spPr>
          <a:xfrm rot="0" flipH="0" flipV="0">
            <a:off x="122323" y="80963"/>
            <a:ext cx="648000" cy="648000"/>
          </a:xfrm>
          <a:prstGeom prst="halfFrame">
            <a:avLst>
              <a:gd name="adj1" fmla="val 17569"/>
              <a:gd name="adj2" fmla="val 18555"/>
            </a:avLst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16"/>
          <p:cNvSpPr txBox="1"/>
          <p:nvPr/>
        </p:nvSpPr>
        <p:spPr>
          <a:xfrm rot="13440867" flipH="0" flipV="0">
            <a:off x="8919466" y="996661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7"/>
          <p:cNvSpPr txBox="1"/>
          <p:nvPr/>
        </p:nvSpPr>
        <p:spPr>
          <a:xfrm rot="13440867" flipH="0" flipV="0">
            <a:off x="9606959" y="2442862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19"/>
          <p:cNvSpPr txBox="1"/>
          <p:nvPr/>
        </p:nvSpPr>
        <p:spPr>
          <a:xfrm rot="2759133" flipH="1" flipV="0">
            <a:off x="-896084" y="-1461258"/>
            <a:ext cx="4229853" cy="8789548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0"/>
          <p:cNvSpPr txBox="1"/>
          <p:nvPr/>
        </p:nvSpPr>
        <p:spPr>
          <a:xfrm rot="2759133" flipH="1" flipV="0">
            <a:off x="135223" y="-320314"/>
            <a:ext cx="2184842" cy="6466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1"/>
          <p:cNvSpPr txBox="1"/>
          <p:nvPr/>
        </p:nvSpPr>
        <p:spPr>
          <a:xfrm rot="2759133" flipH="1" flipV="0">
            <a:off x="-6941" y="3694190"/>
            <a:ext cx="2220606" cy="4614374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顶角 2"/>
          <p:cNvSpPr txBox="1"/>
          <p:nvPr/>
        </p:nvSpPr>
        <p:spPr>
          <a:xfrm rot="2759133" flipH="1" flipV="0">
            <a:off x="534479" y="4293167"/>
            <a:ext cx="1147007" cy="3394771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顶角 4"/>
          <p:cNvSpPr txBox="1"/>
          <p:nvPr/>
        </p:nvSpPr>
        <p:spPr>
          <a:xfrm rot="13440867" flipH="0" flipV="0">
            <a:off x="10540353" y="-1159021"/>
            <a:ext cx="2220606" cy="5641545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顶角 5"/>
          <p:cNvSpPr txBox="1"/>
          <p:nvPr/>
        </p:nvSpPr>
        <p:spPr>
          <a:xfrm rot="13440867" flipH="0" flipV="0">
            <a:off x="10984309" y="-225121"/>
            <a:ext cx="1147007" cy="4150456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矩形: 圆角 7"/>
          <p:cNvSpPr txBox="1"/>
          <p:nvPr/>
        </p:nvSpPr>
        <p:spPr>
          <a:xfrm rot="0" flipH="0" flipV="0">
            <a:off x="2315598" y="1727200"/>
            <a:ext cx="7560805" cy="42759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爱设计-4"/>
          <p:cNvSpPr txBox="1"/>
          <p:nvPr/>
        </p:nvSpPr>
        <p:spPr>
          <a:xfrm rot="0" flipH="0" flipV="0">
            <a:off x="4942404" y="742847"/>
            <a:ext cx="2307193" cy="32914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02</a:t>
            </a:r>
            <a:endParaRPr kumimoji="1" lang="zh-CN" altLang="en-US"/>
          </a:p>
        </p:txBody>
      </p:sp>
      <p:sp>
        <p:nvSpPr>
          <p:cNvPr id="13" name="矩形 8"/>
          <p:cNvSpPr txBox="1"/>
          <p:nvPr/>
        </p:nvSpPr>
        <p:spPr>
          <a:xfrm rot="0" flipH="0" flipV="0">
            <a:off x="3224356" y="3789344"/>
            <a:ext cx="5743288" cy="19445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47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2026核心AI营销KPI体系解析</a:t>
            </a:r>
            <a:endParaRPr kumimoji="1" lang="zh-CN" altLang="en-US"/>
          </a:p>
        </p:txBody>
      </p:sp>
    </p:spTree>
  </p:cSld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9073804" y="1572824"/>
            <a:ext cx="2450986" cy="3977076"/>
          </a:xfrm>
          <a:prstGeom prst="roundRect">
            <a:avLst>
              <a:gd name="adj" fmla="val 3013"/>
            </a:avLst>
          </a:prstGeom>
          <a:solidFill>
            <a:schemeClr val="bg1"/>
          </a:solidFill>
          <a:ln w="12700" cap="sq">
            <a:solidFill>
              <a:schemeClr val="bg1">
                <a:lumMod val="95000"/>
              </a:schemeClr>
            </a:solidFill>
            <a:miter/>
          </a:ln>
          <a:effectLst>
            <a:outerShdw dist="0" blurRad="228600" dir="0" sx="98000" sy="98000" kx="0" ky="0" algn="ctr" rotWithShape="0">
              <a:schemeClr val="tx1">
                <a:lumMod val="75000"/>
                <a:lumOff val="25000"/>
                <a:alpha val="29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9073804" y="1645916"/>
            <a:ext cx="2450986" cy="590889"/>
          </a:xfrm>
          <a:custGeom>
            <a:avLst/>
            <a:gdLst>
              <a:gd name="connsiteX0" fmla="*/ 104959 w 3483534"/>
              <a:gd name="connsiteY0" fmla="*/ 0 h 697102"/>
              <a:gd name="connsiteX1" fmla="*/ 3378575 w 3483534"/>
              <a:gd name="connsiteY1" fmla="*/ 0 h 697102"/>
              <a:gd name="connsiteX2" fmla="*/ 3483534 w 3483534"/>
              <a:gd name="connsiteY2" fmla="*/ 104959 h 697102"/>
              <a:gd name="connsiteX3" fmla="*/ 3483534 w 3483534"/>
              <a:gd name="connsiteY3" fmla="*/ 697102 h 697102"/>
              <a:gd name="connsiteX4" fmla="*/ 0 w 3483534"/>
              <a:gd name="connsiteY4" fmla="*/ 697102 h 697102"/>
              <a:gd name="connsiteX5" fmla="*/ 0 w 3483534"/>
              <a:gd name="connsiteY5" fmla="*/ 104959 h 697102"/>
              <a:gd name="connsiteX6" fmla="*/ 104959 w 3483534"/>
              <a:gd name="connsiteY6" fmla="*/ 0 h 697102"/>
            </a:gdLst>
            <a:rect l="l" t="t" r="r" b="b"/>
            <a:pathLst>
              <a:path w="3483534" h="697102">
                <a:moveTo>
                  <a:pt x="104959" y="0"/>
                </a:moveTo>
                <a:lnTo>
                  <a:pt x="3378575" y="0"/>
                </a:lnTo>
                <a:cubicBezTo>
                  <a:pt x="3436542" y="0"/>
                  <a:pt x="3483534" y="46992"/>
                  <a:pt x="3483534" y="104959"/>
                </a:cubicBezTo>
                <a:lnTo>
                  <a:pt x="3483534" y="697102"/>
                </a:lnTo>
                <a:lnTo>
                  <a:pt x="0" y="697102"/>
                </a:lnTo>
                <a:lnTo>
                  <a:pt x="0" y="104959"/>
                </a:lnTo>
                <a:cubicBezTo>
                  <a:pt x="0" y="46992"/>
                  <a:pt x="46992" y="0"/>
                  <a:pt x="104959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9073804" y="1570019"/>
            <a:ext cx="2450986" cy="590889"/>
          </a:xfrm>
          <a:custGeom>
            <a:avLst/>
            <a:gdLst>
              <a:gd name="connsiteX0" fmla="*/ 104959 w 3483534"/>
              <a:gd name="connsiteY0" fmla="*/ 0 h 697102"/>
              <a:gd name="connsiteX1" fmla="*/ 3378575 w 3483534"/>
              <a:gd name="connsiteY1" fmla="*/ 0 h 697102"/>
              <a:gd name="connsiteX2" fmla="*/ 3483534 w 3483534"/>
              <a:gd name="connsiteY2" fmla="*/ 104959 h 697102"/>
              <a:gd name="connsiteX3" fmla="*/ 3483534 w 3483534"/>
              <a:gd name="connsiteY3" fmla="*/ 697102 h 697102"/>
              <a:gd name="connsiteX4" fmla="*/ 0 w 3483534"/>
              <a:gd name="connsiteY4" fmla="*/ 697102 h 697102"/>
              <a:gd name="connsiteX5" fmla="*/ 0 w 3483534"/>
              <a:gd name="connsiteY5" fmla="*/ 104959 h 697102"/>
              <a:gd name="connsiteX6" fmla="*/ 104959 w 3483534"/>
              <a:gd name="connsiteY6" fmla="*/ 0 h 697102"/>
            </a:gdLst>
            <a:rect l="l" t="t" r="r" b="b"/>
            <a:pathLst>
              <a:path w="3483534" h="697102">
                <a:moveTo>
                  <a:pt x="104959" y="0"/>
                </a:moveTo>
                <a:lnTo>
                  <a:pt x="3378575" y="0"/>
                </a:lnTo>
                <a:cubicBezTo>
                  <a:pt x="3436542" y="0"/>
                  <a:pt x="3483534" y="46992"/>
                  <a:pt x="3483534" y="104959"/>
                </a:cubicBezTo>
                <a:lnTo>
                  <a:pt x="3483534" y="697102"/>
                </a:lnTo>
                <a:lnTo>
                  <a:pt x="0" y="697102"/>
                </a:lnTo>
                <a:lnTo>
                  <a:pt x="0" y="104959"/>
                </a:lnTo>
                <a:cubicBezTo>
                  <a:pt x="0" y="46992"/>
                  <a:pt x="46992" y="0"/>
                  <a:pt x="104959" y="0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9177406" y="1602934"/>
            <a:ext cx="2232000" cy="55486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用户情感共鸣指数（ERI）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6267372" y="1572824"/>
            <a:ext cx="2450986" cy="3977076"/>
          </a:xfrm>
          <a:prstGeom prst="roundRect">
            <a:avLst>
              <a:gd name="adj" fmla="val 3013"/>
            </a:avLst>
          </a:prstGeom>
          <a:solidFill>
            <a:schemeClr val="bg1"/>
          </a:solidFill>
          <a:ln w="12700" cap="sq">
            <a:solidFill>
              <a:schemeClr val="bg1">
                <a:lumMod val="95000"/>
              </a:schemeClr>
            </a:solidFill>
            <a:miter/>
          </a:ln>
          <a:effectLst>
            <a:outerShdw dist="0" blurRad="228600" dir="0" sx="98000" sy="98000" kx="0" ky="0" algn="ctr" rotWithShape="0">
              <a:schemeClr val="tx1">
                <a:lumMod val="75000"/>
                <a:lumOff val="25000"/>
                <a:alpha val="29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6267372" y="1645916"/>
            <a:ext cx="2450986" cy="590889"/>
          </a:xfrm>
          <a:custGeom>
            <a:avLst/>
            <a:gdLst>
              <a:gd name="connsiteX0" fmla="*/ 104959 w 3483534"/>
              <a:gd name="connsiteY0" fmla="*/ 0 h 697102"/>
              <a:gd name="connsiteX1" fmla="*/ 3378575 w 3483534"/>
              <a:gd name="connsiteY1" fmla="*/ 0 h 697102"/>
              <a:gd name="connsiteX2" fmla="*/ 3483534 w 3483534"/>
              <a:gd name="connsiteY2" fmla="*/ 104959 h 697102"/>
              <a:gd name="connsiteX3" fmla="*/ 3483534 w 3483534"/>
              <a:gd name="connsiteY3" fmla="*/ 697102 h 697102"/>
              <a:gd name="connsiteX4" fmla="*/ 0 w 3483534"/>
              <a:gd name="connsiteY4" fmla="*/ 697102 h 697102"/>
              <a:gd name="connsiteX5" fmla="*/ 0 w 3483534"/>
              <a:gd name="connsiteY5" fmla="*/ 104959 h 697102"/>
              <a:gd name="connsiteX6" fmla="*/ 104959 w 3483534"/>
              <a:gd name="connsiteY6" fmla="*/ 0 h 697102"/>
            </a:gdLst>
            <a:rect l="l" t="t" r="r" b="b"/>
            <a:pathLst>
              <a:path w="3483534" h="697102">
                <a:moveTo>
                  <a:pt x="104959" y="0"/>
                </a:moveTo>
                <a:lnTo>
                  <a:pt x="3378575" y="0"/>
                </a:lnTo>
                <a:cubicBezTo>
                  <a:pt x="3436542" y="0"/>
                  <a:pt x="3483534" y="46992"/>
                  <a:pt x="3483534" y="104959"/>
                </a:cubicBezTo>
                <a:lnTo>
                  <a:pt x="3483534" y="697102"/>
                </a:lnTo>
                <a:lnTo>
                  <a:pt x="0" y="697102"/>
                </a:lnTo>
                <a:lnTo>
                  <a:pt x="0" y="104959"/>
                </a:lnTo>
                <a:cubicBezTo>
                  <a:pt x="0" y="46992"/>
                  <a:pt x="46992" y="0"/>
                  <a:pt x="104959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6267372" y="1570019"/>
            <a:ext cx="2450986" cy="590889"/>
          </a:xfrm>
          <a:custGeom>
            <a:avLst/>
            <a:gdLst>
              <a:gd name="connsiteX0" fmla="*/ 104959 w 3483534"/>
              <a:gd name="connsiteY0" fmla="*/ 0 h 697102"/>
              <a:gd name="connsiteX1" fmla="*/ 3378575 w 3483534"/>
              <a:gd name="connsiteY1" fmla="*/ 0 h 697102"/>
              <a:gd name="connsiteX2" fmla="*/ 3483534 w 3483534"/>
              <a:gd name="connsiteY2" fmla="*/ 104959 h 697102"/>
              <a:gd name="connsiteX3" fmla="*/ 3483534 w 3483534"/>
              <a:gd name="connsiteY3" fmla="*/ 697102 h 697102"/>
              <a:gd name="connsiteX4" fmla="*/ 0 w 3483534"/>
              <a:gd name="connsiteY4" fmla="*/ 697102 h 697102"/>
              <a:gd name="connsiteX5" fmla="*/ 0 w 3483534"/>
              <a:gd name="connsiteY5" fmla="*/ 104959 h 697102"/>
              <a:gd name="connsiteX6" fmla="*/ 104959 w 3483534"/>
              <a:gd name="connsiteY6" fmla="*/ 0 h 697102"/>
            </a:gdLst>
            <a:rect l="l" t="t" r="r" b="b"/>
            <a:pathLst>
              <a:path w="3483534" h="697102">
                <a:moveTo>
                  <a:pt x="104959" y="0"/>
                </a:moveTo>
                <a:lnTo>
                  <a:pt x="3378575" y="0"/>
                </a:lnTo>
                <a:cubicBezTo>
                  <a:pt x="3436542" y="0"/>
                  <a:pt x="3483534" y="46992"/>
                  <a:pt x="3483534" y="104959"/>
                </a:cubicBezTo>
                <a:lnTo>
                  <a:pt x="3483534" y="697102"/>
                </a:lnTo>
                <a:lnTo>
                  <a:pt x="0" y="697102"/>
                </a:lnTo>
                <a:lnTo>
                  <a:pt x="0" y="104959"/>
                </a:lnTo>
                <a:cubicBezTo>
                  <a:pt x="0" y="46992"/>
                  <a:pt x="46992" y="0"/>
                  <a:pt x="104959" y="0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6370974" y="1602934"/>
            <a:ext cx="2232000" cy="55486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多模态适配率（MAR）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3460941" y="1572824"/>
            <a:ext cx="2450986" cy="3977076"/>
          </a:xfrm>
          <a:prstGeom prst="roundRect">
            <a:avLst>
              <a:gd name="adj" fmla="val 3013"/>
            </a:avLst>
          </a:prstGeom>
          <a:solidFill>
            <a:schemeClr val="bg1"/>
          </a:solidFill>
          <a:ln w="12700" cap="sq">
            <a:solidFill>
              <a:schemeClr val="bg1">
                <a:lumMod val="95000"/>
              </a:schemeClr>
            </a:solidFill>
            <a:miter/>
          </a:ln>
          <a:effectLst>
            <a:outerShdw dist="0" blurRad="228600" dir="0" sx="98000" sy="98000" kx="0" ky="0" algn="ctr" rotWithShape="0">
              <a:schemeClr val="tx1">
                <a:lumMod val="75000"/>
                <a:lumOff val="25000"/>
                <a:alpha val="29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3460941" y="1645916"/>
            <a:ext cx="2450986" cy="590889"/>
          </a:xfrm>
          <a:custGeom>
            <a:avLst/>
            <a:gdLst>
              <a:gd name="connsiteX0" fmla="*/ 104959 w 3483534"/>
              <a:gd name="connsiteY0" fmla="*/ 0 h 697102"/>
              <a:gd name="connsiteX1" fmla="*/ 3378575 w 3483534"/>
              <a:gd name="connsiteY1" fmla="*/ 0 h 697102"/>
              <a:gd name="connsiteX2" fmla="*/ 3483534 w 3483534"/>
              <a:gd name="connsiteY2" fmla="*/ 104959 h 697102"/>
              <a:gd name="connsiteX3" fmla="*/ 3483534 w 3483534"/>
              <a:gd name="connsiteY3" fmla="*/ 697102 h 697102"/>
              <a:gd name="connsiteX4" fmla="*/ 0 w 3483534"/>
              <a:gd name="connsiteY4" fmla="*/ 697102 h 697102"/>
              <a:gd name="connsiteX5" fmla="*/ 0 w 3483534"/>
              <a:gd name="connsiteY5" fmla="*/ 104959 h 697102"/>
              <a:gd name="connsiteX6" fmla="*/ 104959 w 3483534"/>
              <a:gd name="connsiteY6" fmla="*/ 0 h 697102"/>
            </a:gdLst>
            <a:rect l="l" t="t" r="r" b="b"/>
            <a:pathLst>
              <a:path w="3483534" h="697102">
                <a:moveTo>
                  <a:pt x="104959" y="0"/>
                </a:moveTo>
                <a:lnTo>
                  <a:pt x="3378575" y="0"/>
                </a:lnTo>
                <a:cubicBezTo>
                  <a:pt x="3436542" y="0"/>
                  <a:pt x="3483534" y="46992"/>
                  <a:pt x="3483534" y="104959"/>
                </a:cubicBezTo>
                <a:lnTo>
                  <a:pt x="3483534" y="697102"/>
                </a:lnTo>
                <a:lnTo>
                  <a:pt x="0" y="697102"/>
                </a:lnTo>
                <a:lnTo>
                  <a:pt x="0" y="104959"/>
                </a:lnTo>
                <a:cubicBezTo>
                  <a:pt x="0" y="46992"/>
                  <a:pt x="46992" y="0"/>
                  <a:pt x="104959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3460941" y="1570019"/>
            <a:ext cx="2450986" cy="590889"/>
          </a:xfrm>
          <a:custGeom>
            <a:avLst/>
            <a:gdLst>
              <a:gd name="connsiteX0" fmla="*/ 104959 w 3483534"/>
              <a:gd name="connsiteY0" fmla="*/ 0 h 697102"/>
              <a:gd name="connsiteX1" fmla="*/ 3378575 w 3483534"/>
              <a:gd name="connsiteY1" fmla="*/ 0 h 697102"/>
              <a:gd name="connsiteX2" fmla="*/ 3483534 w 3483534"/>
              <a:gd name="connsiteY2" fmla="*/ 104959 h 697102"/>
              <a:gd name="connsiteX3" fmla="*/ 3483534 w 3483534"/>
              <a:gd name="connsiteY3" fmla="*/ 697102 h 697102"/>
              <a:gd name="connsiteX4" fmla="*/ 0 w 3483534"/>
              <a:gd name="connsiteY4" fmla="*/ 697102 h 697102"/>
              <a:gd name="connsiteX5" fmla="*/ 0 w 3483534"/>
              <a:gd name="connsiteY5" fmla="*/ 104959 h 697102"/>
              <a:gd name="connsiteX6" fmla="*/ 104959 w 3483534"/>
              <a:gd name="connsiteY6" fmla="*/ 0 h 697102"/>
            </a:gdLst>
            <a:rect l="l" t="t" r="r" b="b"/>
            <a:pathLst>
              <a:path w="3483534" h="697102">
                <a:moveTo>
                  <a:pt x="104959" y="0"/>
                </a:moveTo>
                <a:lnTo>
                  <a:pt x="3378575" y="0"/>
                </a:lnTo>
                <a:cubicBezTo>
                  <a:pt x="3436542" y="0"/>
                  <a:pt x="3483534" y="46992"/>
                  <a:pt x="3483534" y="104959"/>
                </a:cubicBezTo>
                <a:lnTo>
                  <a:pt x="3483534" y="697102"/>
                </a:lnTo>
                <a:lnTo>
                  <a:pt x="0" y="697102"/>
                </a:lnTo>
                <a:lnTo>
                  <a:pt x="0" y="104959"/>
                </a:lnTo>
                <a:cubicBezTo>
                  <a:pt x="0" y="46992"/>
                  <a:pt x="46992" y="0"/>
                  <a:pt x="104959" y="0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3564543" y="1602934"/>
            <a:ext cx="2232000" cy="55486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语义一致性得分（SCS）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654510" y="1572824"/>
            <a:ext cx="2450986" cy="3981857"/>
          </a:xfrm>
          <a:prstGeom prst="roundRect">
            <a:avLst>
              <a:gd name="adj" fmla="val 3013"/>
            </a:avLst>
          </a:prstGeom>
          <a:solidFill>
            <a:schemeClr val="bg1"/>
          </a:solidFill>
          <a:ln w="12700" cap="sq">
            <a:solidFill>
              <a:schemeClr val="bg1">
                <a:lumMod val="95000"/>
              </a:schemeClr>
            </a:solidFill>
            <a:miter/>
          </a:ln>
          <a:effectLst>
            <a:outerShdw dist="0" blurRad="228600" dir="0" sx="98000" sy="98000" kx="0" ky="0" algn="ctr" rotWithShape="0">
              <a:schemeClr val="tx1">
                <a:lumMod val="75000"/>
                <a:lumOff val="25000"/>
                <a:alpha val="29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654510" y="1645916"/>
            <a:ext cx="2450986" cy="590889"/>
          </a:xfrm>
          <a:custGeom>
            <a:avLst/>
            <a:gdLst>
              <a:gd name="connsiteX0" fmla="*/ 104959 w 3483534"/>
              <a:gd name="connsiteY0" fmla="*/ 0 h 697102"/>
              <a:gd name="connsiteX1" fmla="*/ 3378575 w 3483534"/>
              <a:gd name="connsiteY1" fmla="*/ 0 h 697102"/>
              <a:gd name="connsiteX2" fmla="*/ 3483534 w 3483534"/>
              <a:gd name="connsiteY2" fmla="*/ 104959 h 697102"/>
              <a:gd name="connsiteX3" fmla="*/ 3483534 w 3483534"/>
              <a:gd name="connsiteY3" fmla="*/ 697102 h 697102"/>
              <a:gd name="connsiteX4" fmla="*/ 0 w 3483534"/>
              <a:gd name="connsiteY4" fmla="*/ 697102 h 697102"/>
              <a:gd name="connsiteX5" fmla="*/ 0 w 3483534"/>
              <a:gd name="connsiteY5" fmla="*/ 104959 h 697102"/>
              <a:gd name="connsiteX6" fmla="*/ 104959 w 3483534"/>
              <a:gd name="connsiteY6" fmla="*/ 0 h 697102"/>
            </a:gdLst>
            <a:rect l="l" t="t" r="r" b="b"/>
            <a:pathLst>
              <a:path w="3483534" h="697102">
                <a:moveTo>
                  <a:pt x="104959" y="0"/>
                </a:moveTo>
                <a:lnTo>
                  <a:pt x="3378575" y="0"/>
                </a:lnTo>
                <a:cubicBezTo>
                  <a:pt x="3436542" y="0"/>
                  <a:pt x="3483534" y="46992"/>
                  <a:pt x="3483534" y="104959"/>
                </a:cubicBezTo>
                <a:lnTo>
                  <a:pt x="3483534" y="697102"/>
                </a:lnTo>
                <a:lnTo>
                  <a:pt x="0" y="697102"/>
                </a:lnTo>
                <a:lnTo>
                  <a:pt x="0" y="104959"/>
                </a:lnTo>
                <a:cubicBezTo>
                  <a:pt x="0" y="46992"/>
                  <a:pt x="46992" y="0"/>
                  <a:pt x="104959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654510" y="1570019"/>
            <a:ext cx="2450986" cy="590889"/>
          </a:xfrm>
          <a:custGeom>
            <a:avLst/>
            <a:gdLst>
              <a:gd name="connsiteX0" fmla="*/ 104959 w 3483534"/>
              <a:gd name="connsiteY0" fmla="*/ 0 h 697102"/>
              <a:gd name="connsiteX1" fmla="*/ 3378575 w 3483534"/>
              <a:gd name="connsiteY1" fmla="*/ 0 h 697102"/>
              <a:gd name="connsiteX2" fmla="*/ 3483534 w 3483534"/>
              <a:gd name="connsiteY2" fmla="*/ 104959 h 697102"/>
              <a:gd name="connsiteX3" fmla="*/ 3483534 w 3483534"/>
              <a:gd name="connsiteY3" fmla="*/ 697102 h 697102"/>
              <a:gd name="connsiteX4" fmla="*/ 0 w 3483534"/>
              <a:gd name="connsiteY4" fmla="*/ 697102 h 697102"/>
              <a:gd name="connsiteX5" fmla="*/ 0 w 3483534"/>
              <a:gd name="connsiteY5" fmla="*/ 104959 h 697102"/>
              <a:gd name="connsiteX6" fmla="*/ 104959 w 3483534"/>
              <a:gd name="connsiteY6" fmla="*/ 0 h 697102"/>
            </a:gdLst>
            <a:rect l="l" t="t" r="r" b="b"/>
            <a:pathLst>
              <a:path w="3483534" h="697102">
                <a:moveTo>
                  <a:pt x="104959" y="0"/>
                </a:moveTo>
                <a:lnTo>
                  <a:pt x="3378575" y="0"/>
                </a:lnTo>
                <a:cubicBezTo>
                  <a:pt x="3436542" y="0"/>
                  <a:pt x="3483534" y="46992"/>
                  <a:pt x="3483534" y="104959"/>
                </a:cubicBezTo>
                <a:lnTo>
                  <a:pt x="3483534" y="697102"/>
                </a:lnTo>
                <a:lnTo>
                  <a:pt x="0" y="697102"/>
                </a:lnTo>
                <a:lnTo>
                  <a:pt x="0" y="104959"/>
                </a:lnTo>
                <a:cubicBezTo>
                  <a:pt x="0" y="46992"/>
                  <a:pt x="46992" y="0"/>
                  <a:pt x="104959" y="0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758112" y="1602934"/>
            <a:ext cx="2232000" cy="55486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内容生成效率指数（CGEI）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769578" y="2465221"/>
            <a:ext cx="2233548" cy="281797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衡量AI在单位时间内生成可发布营销内容的数量与质量比，反映内容生产自动化水平，是评估AI内容引擎效能的关键前置指标。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0" y="5988601"/>
            <a:ext cx="12192000" cy="710536"/>
          </a:xfrm>
          <a:custGeom>
            <a:avLst/>
            <a:gdLst>
              <a:gd name="connsiteX0" fmla="*/ 0 w 12192000"/>
              <a:gd name="connsiteY0" fmla="*/ 0 h 2548005"/>
              <a:gd name="connsiteX1" fmla="*/ 168614 w 12192000"/>
              <a:gd name="connsiteY1" fmla="*/ 119903 h 2548005"/>
              <a:gd name="connsiteX2" fmla="*/ 6096001 w 12192000"/>
              <a:gd name="connsiteY2" fmla="*/ 1930469 h 2548005"/>
              <a:gd name="connsiteX3" fmla="*/ 12023389 w 12192000"/>
              <a:gd name="connsiteY3" fmla="*/ 119903 h 2548005"/>
              <a:gd name="connsiteX4" fmla="*/ 12192000 w 12192000"/>
              <a:gd name="connsiteY4" fmla="*/ 1 h 2548005"/>
              <a:gd name="connsiteX5" fmla="*/ 12192000 w 12192000"/>
              <a:gd name="connsiteY5" fmla="*/ 2548005 h 2548005"/>
              <a:gd name="connsiteX6" fmla="*/ 0 w 12192000"/>
              <a:gd name="connsiteY6" fmla="*/ 2548005 h 2548005"/>
            </a:gdLst>
            <a:rect l="l" t="t" r="r" b="b"/>
            <a:pathLst>
              <a:path w="12192000" h="2548005">
                <a:moveTo>
                  <a:pt x="0" y="0"/>
                </a:moveTo>
                <a:lnTo>
                  <a:pt x="168614" y="119903"/>
                </a:lnTo>
                <a:cubicBezTo>
                  <a:pt x="1860621" y="1263000"/>
                  <a:pt x="3900363" y="1930469"/>
                  <a:pt x="6096001" y="1930469"/>
                </a:cubicBezTo>
                <a:cubicBezTo>
                  <a:pt x="8291639" y="1930469"/>
                  <a:pt x="10331382" y="1263000"/>
                  <a:pt x="12023389" y="119903"/>
                </a:cubicBezTo>
                <a:lnTo>
                  <a:pt x="12192000" y="1"/>
                </a:lnTo>
                <a:lnTo>
                  <a:pt x="12192000" y="2548005"/>
                </a:lnTo>
                <a:lnTo>
                  <a:pt x="0" y="2548005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0" y="6075957"/>
            <a:ext cx="12192000" cy="710537"/>
          </a:xfrm>
          <a:custGeom>
            <a:avLst/>
            <a:gdLst>
              <a:gd name="connsiteX0" fmla="*/ 0 w 12192000"/>
              <a:gd name="connsiteY0" fmla="*/ 0 h 2548005"/>
              <a:gd name="connsiteX1" fmla="*/ 168614 w 12192000"/>
              <a:gd name="connsiteY1" fmla="*/ 119903 h 2548005"/>
              <a:gd name="connsiteX2" fmla="*/ 6096001 w 12192000"/>
              <a:gd name="connsiteY2" fmla="*/ 1930469 h 2548005"/>
              <a:gd name="connsiteX3" fmla="*/ 12023389 w 12192000"/>
              <a:gd name="connsiteY3" fmla="*/ 119903 h 2548005"/>
              <a:gd name="connsiteX4" fmla="*/ 12192000 w 12192000"/>
              <a:gd name="connsiteY4" fmla="*/ 1 h 2548005"/>
              <a:gd name="connsiteX5" fmla="*/ 12192000 w 12192000"/>
              <a:gd name="connsiteY5" fmla="*/ 2548005 h 2548005"/>
              <a:gd name="connsiteX6" fmla="*/ 0 w 12192000"/>
              <a:gd name="connsiteY6" fmla="*/ 2548005 h 2548005"/>
            </a:gdLst>
            <a:rect l="l" t="t" r="r" b="b"/>
            <a:pathLst>
              <a:path w="12192000" h="2548005">
                <a:moveTo>
                  <a:pt x="0" y="0"/>
                </a:moveTo>
                <a:lnTo>
                  <a:pt x="168614" y="119903"/>
                </a:lnTo>
                <a:cubicBezTo>
                  <a:pt x="1860621" y="1263000"/>
                  <a:pt x="3900363" y="1930469"/>
                  <a:pt x="6096001" y="1930469"/>
                </a:cubicBezTo>
                <a:cubicBezTo>
                  <a:pt x="8291639" y="1930469"/>
                  <a:pt x="10331382" y="1263000"/>
                  <a:pt x="12023389" y="119903"/>
                </a:cubicBezTo>
                <a:lnTo>
                  <a:pt x="12192000" y="1"/>
                </a:lnTo>
                <a:lnTo>
                  <a:pt x="12192000" y="2548005"/>
                </a:lnTo>
                <a:lnTo>
                  <a:pt x="0" y="2548005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0" y="6149231"/>
            <a:ext cx="12192000" cy="710537"/>
          </a:xfrm>
          <a:custGeom>
            <a:avLst/>
            <a:gdLst>
              <a:gd name="connsiteX0" fmla="*/ 0 w 12192000"/>
              <a:gd name="connsiteY0" fmla="*/ 0 h 2548005"/>
              <a:gd name="connsiteX1" fmla="*/ 168614 w 12192000"/>
              <a:gd name="connsiteY1" fmla="*/ 119903 h 2548005"/>
              <a:gd name="connsiteX2" fmla="*/ 6096001 w 12192000"/>
              <a:gd name="connsiteY2" fmla="*/ 1930469 h 2548005"/>
              <a:gd name="connsiteX3" fmla="*/ 12023389 w 12192000"/>
              <a:gd name="connsiteY3" fmla="*/ 119903 h 2548005"/>
              <a:gd name="connsiteX4" fmla="*/ 12192000 w 12192000"/>
              <a:gd name="connsiteY4" fmla="*/ 1 h 2548005"/>
              <a:gd name="connsiteX5" fmla="*/ 12192000 w 12192000"/>
              <a:gd name="connsiteY5" fmla="*/ 2548005 h 2548005"/>
              <a:gd name="connsiteX6" fmla="*/ 0 w 12192000"/>
              <a:gd name="connsiteY6" fmla="*/ 2548005 h 2548005"/>
            </a:gdLst>
            <a:rect l="l" t="t" r="r" b="b"/>
            <a:pathLst>
              <a:path w="12192000" h="2548005">
                <a:moveTo>
                  <a:pt x="0" y="0"/>
                </a:moveTo>
                <a:lnTo>
                  <a:pt x="168614" y="119903"/>
                </a:lnTo>
                <a:cubicBezTo>
                  <a:pt x="1860621" y="1263000"/>
                  <a:pt x="3900363" y="1930469"/>
                  <a:pt x="6096001" y="1930469"/>
                </a:cubicBezTo>
                <a:cubicBezTo>
                  <a:pt x="8291639" y="1930469"/>
                  <a:pt x="10331382" y="1263000"/>
                  <a:pt x="12023389" y="119903"/>
                </a:cubicBezTo>
                <a:lnTo>
                  <a:pt x="12192000" y="1"/>
                </a:lnTo>
                <a:lnTo>
                  <a:pt x="12192000" y="2548005"/>
                </a:lnTo>
                <a:lnTo>
                  <a:pt x="0" y="2548005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  <a:alpha val="100000"/>
                </a:schemeClr>
              </a:gs>
              <a:gs pos="55000">
                <a:schemeClr val="accent1">
                  <a:lumMod val="60000"/>
                  <a:lumOff val="40000"/>
                  <a:alpha val="100000"/>
                </a:schemeClr>
              </a:gs>
              <a:gs pos="100000">
                <a:schemeClr val="accent1">
                  <a:alpha val="100000"/>
                </a:schemeClr>
              </a:gs>
            </a:gsLst>
            <a:lin ang="10800000" scaled="0"/>
          </a:gra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0" flipH="0" flipV="0">
            <a:off x="3563578" y="2465221"/>
            <a:ext cx="2233548" cy="281797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通过NLP模型评估AI生成内容与品牌调性、目标受众语言风格的一致程度，确保自动化内容不偏离品牌核心信息，避免“机械感”输出。</a:t>
            </a: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0" flipH="0" flipV="0">
            <a:off x="6370278" y="2465221"/>
            <a:ext cx="2233548" cy="281797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统计同一AI生成内容在文本、图像、视频等不同媒介间的自动适配成功率，体现生成式AI跨渠道复用能力，直接影响全域营销成本效率。</a:t>
            </a: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0" flipH="0" flipV="0">
            <a:off x="9176978" y="2465221"/>
            <a:ext cx="2233548" cy="281797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基于用户评论、停留时长与互动行为，量化AI内容引发的情感反应强度，用于优化提示词工程与生成策略，提升内容感染力。</a:t>
            </a:r>
            <a:endParaRPr kumimoji="1" lang="zh-CN" altLang="en-US"/>
          </a:p>
        </p:txBody>
      </p:sp>
      <p:sp>
        <p:nvSpPr>
          <p:cNvPr id="26" name="标题占位符 1"/>
          <p:cNvSpPr txBox="1"/>
          <p:nvPr/>
        </p:nvSpPr>
        <p:spPr>
          <a:xfrm rot="0" flipH="0" flipV="0">
            <a:off x="324876" y="245711"/>
            <a:ext cx="9000000" cy="45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智能内容绩效指标（ICPI）</a:t>
            </a:r>
            <a:endParaRPr kumimoji="1" lang="zh-CN" altLang="en-US"/>
          </a:p>
        </p:txBody>
      </p:sp>
      <p:sp>
        <p:nvSpPr>
          <p:cNvPr id="27" name="半闭框 3"/>
          <p:cNvSpPr txBox="1"/>
          <p:nvPr/>
        </p:nvSpPr>
        <p:spPr>
          <a:xfrm rot="0" flipH="0" flipV="0">
            <a:off x="122323" y="80963"/>
            <a:ext cx="648000" cy="648000"/>
          </a:xfrm>
          <a:prstGeom prst="halfFrame">
            <a:avLst>
              <a:gd name="adj1" fmla="val 17569"/>
              <a:gd name="adj2" fmla="val 18555"/>
            </a:avLst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任意多边形: 形状 7"/>
          <p:cNvSpPr txBox="1"/>
          <p:nvPr/>
        </p:nvSpPr>
        <p:spPr>
          <a:xfrm rot="0" flipH="0" flipV="0">
            <a:off x="327503" y="1384624"/>
            <a:ext cx="11536997" cy="5473376"/>
          </a:xfrm>
          <a:custGeom>
            <a:avLst/>
            <a:gdLst>
              <a:gd name="csX0" fmla="*/ 5768498 w 11536997"/>
              <a:gd name="csY0" fmla="*/ 0 h 5473376"/>
              <a:gd name="csX1" fmla="*/ 11515133 w 11536997"/>
              <a:gd name="csY1" fmla="*/ 5185849 h 5473376"/>
              <a:gd name="csX2" fmla="*/ 11536997 w 11536997"/>
              <a:gd name="csY2" fmla="*/ 5473376 h 5473376"/>
              <a:gd name="csX3" fmla="*/ 0 w 11536997"/>
              <a:gd name="csY3" fmla="*/ 5473376 h 5473376"/>
              <a:gd name="csX4" fmla="*/ 21864 w 11536997"/>
              <a:gd name="csY4" fmla="*/ 5185849 h 5473376"/>
              <a:gd name="csX5" fmla="*/ 5768498 w 11536997"/>
              <a:gd name="csY5" fmla="*/ 0 h 5473376"/>
            </a:gdLst>
            <a:rect l="l" t="t" r="r" b="b"/>
            <a:pathLst>
              <a:path w="11536997" h="5473376">
                <a:moveTo>
                  <a:pt x="5768498" y="0"/>
                </a:moveTo>
                <a:cubicBezTo>
                  <a:pt x="8759357" y="0"/>
                  <a:pt x="11219320" y="2273035"/>
                  <a:pt x="11515133" y="5185849"/>
                </a:cubicBezTo>
                <a:lnTo>
                  <a:pt x="11536997" y="5473376"/>
                </a:lnTo>
                <a:lnTo>
                  <a:pt x="0" y="5473376"/>
                </a:lnTo>
                <a:lnTo>
                  <a:pt x="21864" y="5185849"/>
                </a:lnTo>
                <a:cubicBezTo>
                  <a:pt x="317676" y="2273035"/>
                  <a:pt x="2777639" y="0"/>
                  <a:pt x="5768498" y="0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  <a:effectLst>
            <a:outerShdw dist="0" blurRad="152400" dir="0" sx="102000" sy="102000" kx="0" ky="0" algn="ctr" rotWithShape="0">
              <a:schemeClr val="bg1">
                <a:lumMod val="75000"/>
                <a:alpha val="17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任意多边形: 形状 5"/>
          <p:cNvSpPr txBox="1"/>
          <p:nvPr/>
        </p:nvSpPr>
        <p:spPr>
          <a:xfrm rot="0" flipH="0" flipV="0">
            <a:off x="476432" y="1533167"/>
            <a:ext cx="11239136" cy="5324833"/>
          </a:xfrm>
          <a:custGeom>
            <a:avLst/>
            <a:gdLst>
              <a:gd name="csX0" fmla="*/ 5619568 w 11239136"/>
              <a:gd name="csY0" fmla="*/ 0 h 5324833"/>
              <a:gd name="csX1" fmla="*/ 11218427 w 11239136"/>
              <a:gd name="csY1" fmla="*/ 5052494 h 5324833"/>
              <a:gd name="csX2" fmla="*/ 11239136 w 11239136"/>
              <a:gd name="csY2" fmla="*/ 5324833 h 5324833"/>
              <a:gd name="csX3" fmla="*/ 0 w 11239136"/>
              <a:gd name="csY3" fmla="*/ 5324833 h 5324833"/>
              <a:gd name="csX4" fmla="*/ 20710 w 11239136"/>
              <a:gd name="csY4" fmla="*/ 5052494 h 5324833"/>
              <a:gd name="csX5" fmla="*/ 5619568 w 11239136"/>
              <a:gd name="csY5" fmla="*/ 0 h 5324833"/>
            </a:gdLst>
            <a:rect l="l" t="t" r="r" b="b"/>
            <a:pathLst>
              <a:path w="11239136" h="5324833">
                <a:moveTo>
                  <a:pt x="5619568" y="0"/>
                </a:moveTo>
                <a:cubicBezTo>
                  <a:pt x="8533517" y="0"/>
                  <a:pt x="10930221" y="2214583"/>
                  <a:pt x="11218427" y="5052494"/>
                </a:cubicBezTo>
                <a:lnTo>
                  <a:pt x="11239136" y="5324833"/>
                </a:lnTo>
                <a:lnTo>
                  <a:pt x="0" y="5324833"/>
                </a:lnTo>
                <a:lnTo>
                  <a:pt x="20710" y="5052494"/>
                </a:lnTo>
                <a:cubicBezTo>
                  <a:pt x="308915" y="2214583"/>
                  <a:pt x="2705620" y="0"/>
                  <a:pt x="5619568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1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任意多边形: 形状 8"/>
          <p:cNvSpPr txBox="1"/>
          <p:nvPr/>
        </p:nvSpPr>
        <p:spPr>
          <a:xfrm rot="0" flipH="0" flipV="0">
            <a:off x="0" y="5353916"/>
            <a:ext cx="12192000" cy="1504085"/>
          </a:xfrm>
          <a:custGeom>
            <a:avLst/>
            <a:gdLst>
              <a:gd name="csX0" fmla="*/ 0 w 12192000"/>
              <a:gd name="csY0" fmla="*/ 124487 h 1504085"/>
              <a:gd name="csX1" fmla="*/ 213827 w 12192000"/>
              <a:gd name="csY1" fmla="*/ 246433 h 1504085"/>
              <a:gd name="csX2" fmla="*/ 5540179 w 12192000"/>
              <a:gd name="csY2" fmla="*/ 1501290 h 1504085"/>
              <a:gd name="csX3" fmla="*/ 5737942 w 12192000"/>
              <a:gd name="csY3" fmla="*/ 1504085 h 1504085"/>
              <a:gd name="csX4" fmla="*/ 0 w 12192000"/>
              <a:gd name="csY4" fmla="*/ 1504085 h 1504085"/>
              <a:gd name="csX5" fmla="*/ 12192000 w 12192000"/>
              <a:gd name="csY5" fmla="*/ 0 h 1504085"/>
              <a:gd name="csX6" fmla="*/ 12192000 w 12192000"/>
              <a:gd name="csY6" fmla="*/ 1504085 h 1504085"/>
              <a:gd name="csX7" fmla="*/ 6250859 w 12192000"/>
              <a:gd name="csY7" fmla="*/ 1504085 h 1504085"/>
              <a:gd name="csX8" fmla="*/ 6448622 w 12192000"/>
              <a:gd name="csY8" fmla="*/ 1501290 h 1504085"/>
              <a:gd name="csX9" fmla="*/ 12053562 w 12192000"/>
              <a:gd name="csY9" fmla="*/ 87553 h 1504085"/>
            </a:gdLst>
            <a:rect l="l" t="t" r="r" b="b"/>
            <a:pathLst>
              <a:path w="12192000" h="1504085">
                <a:moveTo>
                  <a:pt x="0" y="124487"/>
                </a:moveTo>
                <a:lnTo>
                  <a:pt x="213827" y="246433"/>
                </a:lnTo>
                <a:cubicBezTo>
                  <a:pt x="1553242" y="970131"/>
                  <a:pt x="3435782" y="1441639"/>
                  <a:pt x="5540179" y="1501290"/>
                </a:cubicBezTo>
                <a:lnTo>
                  <a:pt x="5737942" y="1504085"/>
                </a:lnTo>
                <a:lnTo>
                  <a:pt x="0" y="1504085"/>
                </a:lnTo>
                <a:close/>
                <a:moveTo>
                  <a:pt x="12192000" y="0"/>
                </a:moveTo>
                <a:lnTo>
                  <a:pt x="12192000" y="1504085"/>
                </a:lnTo>
                <a:lnTo>
                  <a:pt x="6250859" y="1504085"/>
                </a:lnTo>
                <a:lnTo>
                  <a:pt x="6448622" y="1501290"/>
                </a:lnTo>
                <a:cubicBezTo>
                  <a:pt x="8703333" y="1437378"/>
                  <a:pt x="10703360" y="900671"/>
                  <a:pt x="12053562" y="87553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椭圆 17"/>
          <p:cNvSpPr txBox="1"/>
          <p:nvPr/>
        </p:nvSpPr>
        <p:spPr>
          <a:xfrm rot="0" flipH="0" flipV="0">
            <a:off x="1407593" y="3845989"/>
            <a:ext cx="499789" cy="499789"/>
          </a:xfrm>
          <a:prstGeom prst="ellipse">
            <a:avLst/>
          </a:prstGeom>
          <a:gradFill>
            <a:gsLst>
              <a:gs pos="6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椭圆 18"/>
          <p:cNvSpPr txBox="1"/>
          <p:nvPr/>
        </p:nvSpPr>
        <p:spPr>
          <a:xfrm rot="0" flipH="0" flipV="0">
            <a:off x="938312" y="4133819"/>
            <a:ext cx="211959" cy="211959"/>
          </a:xfrm>
          <a:prstGeom prst="ellipse">
            <a:avLst/>
          </a:prstGeom>
          <a:gradFill>
            <a:gsLst>
              <a:gs pos="6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椭圆 19"/>
          <p:cNvSpPr txBox="1"/>
          <p:nvPr/>
        </p:nvSpPr>
        <p:spPr>
          <a:xfrm rot="0" flipH="0" flipV="0">
            <a:off x="572212" y="3951825"/>
            <a:ext cx="144771" cy="144771"/>
          </a:xfrm>
          <a:prstGeom prst="ellipse">
            <a:avLst/>
          </a:prstGeom>
          <a:gradFill>
            <a:gsLst>
              <a:gs pos="6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椭圆 20"/>
          <p:cNvSpPr txBox="1"/>
          <p:nvPr/>
        </p:nvSpPr>
        <p:spPr>
          <a:xfrm rot="0" flipH="0" flipV="0">
            <a:off x="10284619" y="3923591"/>
            <a:ext cx="499789" cy="499789"/>
          </a:xfrm>
          <a:prstGeom prst="ellipse">
            <a:avLst/>
          </a:prstGeom>
          <a:gradFill>
            <a:gsLst>
              <a:gs pos="6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椭圆 21"/>
          <p:cNvSpPr txBox="1"/>
          <p:nvPr/>
        </p:nvSpPr>
        <p:spPr>
          <a:xfrm rot="0" flipH="0" flipV="0">
            <a:off x="10895071" y="3583050"/>
            <a:ext cx="211959" cy="211959"/>
          </a:xfrm>
          <a:prstGeom prst="ellipse">
            <a:avLst/>
          </a:prstGeom>
          <a:gradFill>
            <a:gsLst>
              <a:gs pos="6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椭圆 22"/>
          <p:cNvSpPr txBox="1"/>
          <p:nvPr/>
        </p:nvSpPr>
        <p:spPr>
          <a:xfrm rot="0" flipH="0" flipV="0">
            <a:off x="11352377" y="3890103"/>
            <a:ext cx="144771" cy="144771"/>
          </a:xfrm>
          <a:prstGeom prst="ellipse">
            <a:avLst/>
          </a:prstGeom>
          <a:gradFill>
            <a:gsLst>
              <a:gs pos="6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文本框 11"/>
          <p:cNvSpPr txBox="1"/>
          <p:nvPr/>
        </p:nvSpPr>
        <p:spPr>
          <a:xfrm rot="0" flipH="0" flipV="0">
            <a:off x="3150173" y="3265043"/>
            <a:ext cx="2780214" cy="113034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衡量AI系统对用户实时行为（如搜索词、页面滚动、点击路径）所蕴含购买意图的识别精准度，是个性化推荐与干预的基础。</a:t>
            </a:r>
            <a:endParaRPr kumimoji="1" lang="zh-CN" altLang="en-US"/>
          </a:p>
        </p:txBody>
      </p:sp>
      <p:sp>
        <p:nvSpPr>
          <p:cNvPr id="13" name="文本框 12"/>
          <p:cNvSpPr txBox="1"/>
          <p:nvPr/>
        </p:nvSpPr>
        <p:spPr>
          <a:xfrm rot="0" flipH="0" flipV="0">
            <a:off x="3150173" y="2348117"/>
            <a:ext cx="2780214" cy="80032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实时意图识别准确率（RIIA）</a:t>
            </a:r>
            <a:endParaRPr kumimoji="1" lang="zh-CN" altLang="en-US"/>
          </a:p>
        </p:txBody>
      </p:sp>
      <p:sp>
        <p:nvSpPr>
          <p:cNvPr id="14" name="矩形 15"/>
          <p:cNvSpPr txBox="1"/>
          <p:nvPr/>
        </p:nvSpPr>
        <p:spPr>
          <a:xfrm rot="0" flipH="0" flipV="0">
            <a:off x="3150173" y="3196493"/>
            <a:ext cx="2780214" cy="20173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55000">
                <a:schemeClr val="accent1"/>
              </a:gs>
              <a:gs pos="100000">
                <a:schemeClr val="accent1">
                  <a:lumMod val="20000"/>
                  <a:lumOff val="80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文本框 1"/>
          <p:cNvSpPr txBox="1"/>
          <p:nvPr/>
        </p:nvSpPr>
        <p:spPr>
          <a:xfrm rot="0" flipH="0" flipV="0">
            <a:off x="6261614" y="3265043"/>
            <a:ext cx="2780214" cy="113034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跟踪AI根据用户状态动态调整触达渠道（如邮件、推送、客服对话）后的转化效果，反映营销系统的实时决策与执行能力。</a:t>
            </a:r>
            <a:endParaRPr kumimoji="1" lang="zh-CN" altLang="en-US"/>
          </a:p>
        </p:txBody>
      </p:sp>
      <p:sp>
        <p:nvSpPr>
          <p:cNvPr id="16" name="文本框 2"/>
          <p:cNvSpPr txBox="1"/>
          <p:nvPr/>
        </p:nvSpPr>
        <p:spPr>
          <a:xfrm rot="0" flipH="0" flipV="0">
            <a:off x="6261614" y="2348117"/>
            <a:ext cx="2780214" cy="80032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自适应触点转化率（ACTR）</a:t>
            </a:r>
            <a:endParaRPr kumimoji="1" lang="zh-CN" altLang="en-US"/>
          </a:p>
        </p:txBody>
      </p:sp>
      <p:sp>
        <p:nvSpPr>
          <p:cNvPr id="17" name="矩形 3"/>
          <p:cNvSpPr txBox="1"/>
          <p:nvPr/>
        </p:nvSpPr>
        <p:spPr>
          <a:xfrm rot="0" flipH="0" flipV="0">
            <a:off x="6261614" y="3196493"/>
            <a:ext cx="2780214" cy="20173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55000">
                <a:schemeClr val="accent1"/>
              </a:gs>
              <a:gs pos="100000">
                <a:schemeClr val="accent1">
                  <a:lumMod val="20000"/>
                  <a:lumOff val="80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文本框 14"/>
          <p:cNvSpPr txBox="1"/>
          <p:nvPr/>
        </p:nvSpPr>
        <p:spPr>
          <a:xfrm rot="0" flipH="0" flipV="0">
            <a:off x="3150173" y="5319010"/>
            <a:ext cx="2780214" cy="113034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利用生成式AI预测用户在转化漏斗中可能流失的节点，并提前干预，该指标评估预测模型的有效性与挽回成功率。</a:t>
            </a:r>
            <a:endParaRPr kumimoji="1" lang="zh-CN" altLang="en-US"/>
          </a:p>
        </p:txBody>
      </p:sp>
      <p:sp>
        <p:nvSpPr>
          <p:cNvPr id="19" name="文本框 16"/>
          <p:cNvSpPr txBox="1"/>
          <p:nvPr/>
        </p:nvSpPr>
        <p:spPr>
          <a:xfrm rot="0" flipH="0" flipV="0">
            <a:off x="3150173" y="4402084"/>
            <a:ext cx="2780214" cy="80032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旅程断裂预测准确度（JFPA）</a:t>
            </a:r>
            <a:endParaRPr kumimoji="1" lang="zh-CN" altLang="en-US"/>
          </a:p>
        </p:txBody>
      </p:sp>
      <p:sp>
        <p:nvSpPr>
          <p:cNvPr id="20" name="矩形 23"/>
          <p:cNvSpPr txBox="1"/>
          <p:nvPr/>
        </p:nvSpPr>
        <p:spPr>
          <a:xfrm rot="0" flipH="0" flipV="0">
            <a:off x="3150173" y="5250460"/>
            <a:ext cx="2780214" cy="20173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55000">
                <a:schemeClr val="accent1"/>
              </a:gs>
              <a:gs pos="100000">
                <a:schemeClr val="accent1">
                  <a:lumMod val="20000"/>
                  <a:lumOff val="80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文本框 24"/>
          <p:cNvSpPr txBox="1"/>
          <p:nvPr/>
        </p:nvSpPr>
        <p:spPr>
          <a:xfrm rot="0" flipH="0" flipV="0">
            <a:off x="6261614" y="5319010"/>
            <a:ext cx="2780214" cy="113034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通过轻量级交互反馈（如表情评分、滑动打分）收集用户对AI定制化体验的主观评价，弥补纯行为数据的盲区。</a:t>
            </a:r>
            <a:endParaRPr kumimoji="1" lang="zh-CN" altLang="en-US"/>
          </a:p>
        </p:txBody>
      </p:sp>
      <p:sp>
        <p:nvSpPr>
          <p:cNvPr id="22" name="文本框 25"/>
          <p:cNvSpPr txBox="1"/>
          <p:nvPr/>
        </p:nvSpPr>
        <p:spPr>
          <a:xfrm rot="0" flipH="0" flipV="0">
            <a:off x="6261614" y="4402084"/>
            <a:ext cx="2780214" cy="80032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个性化体验满意度（PES）</a:t>
            </a:r>
            <a:endParaRPr kumimoji="1" lang="zh-CN" altLang="en-US"/>
          </a:p>
        </p:txBody>
      </p:sp>
      <p:sp>
        <p:nvSpPr>
          <p:cNvPr id="23" name="矩形 26"/>
          <p:cNvSpPr txBox="1"/>
          <p:nvPr/>
        </p:nvSpPr>
        <p:spPr>
          <a:xfrm rot="0" flipH="0" flipV="0">
            <a:off x="6261614" y="5250460"/>
            <a:ext cx="2780214" cy="20173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55000">
                <a:schemeClr val="accent1"/>
              </a:gs>
              <a:gs pos="100000">
                <a:schemeClr val="accent1">
                  <a:lumMod val="20000"/>
                  <a:lumOff val="80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占位符 1"/>
          <p:cNvSpPr txBox="1"/>
          <p:nvPr/>
        </p:nvSpPr>
        <p:spPr>
          <a:xfrm rot="0" flipH="0" flipV="0">
            <a:off x="324876" y="245711"/>
            <a:ext cx="9000000" cy="45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动态客户旅程转化指标（DCJCI）</a:t>
            </a:r>
            <a:endParaRPr kumimoji="1" lang="zh-CN" altLang="en-US"/>
          </a:p>
        </p:txBody>
      </p:sp>
      <p:sp>
        <p:nvSpPr>
          <p:cNvPr id="25" name="半闭框 3"/>
          <p:cNvSpPr txBox="1"/>
          <p:nvPr/>
        </p:nvSpPr>
        <p:spPr>
          <a:xfrm rot="0" flipH="0" flipV="0">
            <a:off x="122323" y="80963"/>
            <a:ext cx="648000" cy="648000"/>
          </a:xfrm>
          <a:prstGeom prst="halfFrame">
            <a:avLst>
              <a:gd name="adj1" fmla="val 17569"/>
              <a:gd name="adj2" fmla="val 18555"/>
            </a:avLst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theme/_rels/theme1.xml.rels><?xml version="1.0" encoding="UTF-8" standalone="yes"?>
<Relationships xmlns="http://schemas.openxmlformats.org/package/2006/relationships">

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63CE8"/>
      </a:accent1>
      <a:accent2>
        <a:srgbClr val="C6AB6A"/>
      </a:accent2>
      <a:accent3>
        <a:srgbClr val="063CE8"/>
      </a:accent3>
      <a:accent4>
        <a:srgbClr val="C6AB6A"/>
      </a:accent4>
      <a:accent5>
        <a:srgbClr val="063CE8"/>
      </a:accent5>
      <a:accent6>
        <a:srgbClr val="C6AB6A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IGC">
    <vt:lpwstr>{"Label":"1","ContentProducer":"001191110105MA01D6BEX800000","ProduceID":"A1027D59891945Z53081573","ReservedCode1":"{\"SecurityData\":{\"Type\":\"TC260PG\",\"Version\":1,\"PubSD\":[{\"Type\":\"DS\",\"AlgID\":\"1.2.156.10197.1.501\",\"TBSData\":{\"Type\":\"LabelMataData\"},\"Signature\":\"3046022100d3afef5592394546d72ee212a841766954bece5108fc80c04e9cd025f2854e0b022100b48a35fb52b3d664b0e26f8e6a4740373fe3f2093a77625751d631cb48618b8f\"},{\"Type\":\"PubKey\",\"AlgID\":\"1.2.156.10197.1.501\",\"KeyValue\":\"MFkwEwYHKoZIzj0CAQYIKoEcz1UBgi0DQgAE4htNGUcC6HU4Sf91jDiDCP+kHy7sm5Nd8uJmcY3w5omySS+3GQlfi/4sr6ilLGbKi9V2Z5I0ASiAQPEvlhe2mw==\",\"Certificate\":\"MIIBgzCCASmgAwIBAgIBATAKBggqgRzPVQGDdTAtMQ4wDAYDVQQKEwVBaVBQVDEbMBkGA1UEBRMSOTExMTAxMDVNQTAxRDZCRVg4MCAXDTI1MDgwODA4Mjk1MloYDzIxMjUwODA4MDgyOTUyWjAtMQ4wDAYDVQQKEwVBaVBQVDEbMBkGA1UEBRMSOTExMTAxMDVNQTAxRDZCRVg4MFkwEwYHKoZIzj0CAQYIKoEcz1UBgi0DQgAE4htNGUcC6HU4Sf91jDiDCP+kHy7sm5Nd8uJmcY3w5omySS+3GQlfi/4sr6ilLGbKi9V2Z5I0ASiAQPEvlhe2m6M4MDYwDgYDVR0PAQH/BAQDAgWgMBMGA1UdJQQMMAoGCCsGAQUFBwMBMA8GA1UdEwEB/wQFMAMBAf8wCgYIKoEcz1UBg3UDSAAwRQIgS9o/xI9kRYojx1MkW/gD8fAbyborHu7tLo1gGuqcuMwCIQDpeKBcdxdIHGAYHLU3bTjOkcDszYUezVcY2oQW7R1oQg==\"}]}}","ContentPropagator":"001191110105MA01D6BEX800000","PropagateID":"A1027D59891945Z53081573","ReservedCode2":"{\"SecurityData\":{\"Type\":\"TC260PG\",\"Version\":1,\"PubSD\":[{\"Type\":\"DS\",\"AlgID\":\"1.2.156.10197.1.501\",\"TBSData\":{\"Type\":\"LabelMataData\"},\"Signature\":\"30450221008c71cc6158ad5fcd856d2f4039f84b948304eb6e265e270a09fafe5db490970c022072d94c21200c52b9d41e54436210469cb787d2d380ffec14cc28c5518058651d\"},{\"Type\":\"PubKey\",\"AlgID\":\"1.2.156.10197.1.501\",\"KeyValue\":\"MFkwEwYHKoZIzj0CAQYIKoEcz1UBgi0DQgAE4htNGUcC6HU4Sf91jDiDCP+kHy7sm5Nd8uJmcY3w5omySS+3GQlfi/4sr6ilLGbKi9V2Z5I0ASiAQPEvlhe2mw==\",\"Certificate\":\"MIIBgzCCASmgAwIBAgIBATAKBggqgRzPVQGDdTAtMQ4wDAYDVQQKEwVBaVBQVDEbMBkGA1UEBRMSOTExMTAxMDVNQTAxRDZCRVg4MCAXDTI1MDgwODA4Mjk1MloYDzIxMjUwODA4MDgyOTUyWjAtMQ4wDAYDVQQKEwVBaVBQVDEbMBkGA1UEBRMSOTExMTAxMDVNQTAxRDZCRVg4MFkwEwYHKoZIzj0CAQYIKoEcz1UBgi0DQgAE4htNGUcC6HU4Sf91jDiDCP+kHy7sm5Nd8uJmcY3w5omySS+3GQlfi/4sr6ilLGbKi9V2Z5I0ASiAQPEvlhe2m6M4MDYwDgYDVR0PAQH/BAQDAgWgMBMGA1UdJQQMMAoGCCsGAQUFBwMBMA8GA1UdEwEB/wQFMAMBAf8wCgYIKoEcz1UBg3UDSAAwRQIgS9o/xI9kRYojx1MkW/gD8fAbyborHu7tLo1gGuqcuMwCIQDpeKBcdxdIHGAYHLU3bTjOkcDszYUezVcY2oQW7R1oQg==\"}]}}"}</vt:lpwstr>
  </property>
</Properties>
</file>