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OPPOSans H"/>
      <p:regular r:id="rId19"/>
    </p:embeddedFont>
    <p:embeddedFont>
      <p:font typeface="Source Han Sans CN Bold"/>
      <p:regular r:id="rId20"/>
    </p:embeddedFont>
    <p:embeddedFont>
      <p:font typeface="Source Han Sans"/>
      <p:regular r:id="rId21"/>
    </p:embeddedFont>
    <p:embeddedFont>
      <p:font typeface="OPPOSans R"/>
      <p:regular r:id="rId22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font" Target="fonts/font1.fntdata"/>
<Relationship Id="rId20" Type="http://schemas.openxmlformats.org/officeDocument/2006/relationships/font" Target="fonts/font3.fntdata"/>
<Relationship Id="rId21" Type="http://schemas.openxmlformats.org/officeDocument/2006/relationships/font" Target="fonts/font2.fntdata"/>
<Relationship Id="rId22" Type="http://schemas.openxmlformats.org/officeDocument/2006/relationships/font" Target="fonts/font4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85800" y="5692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2026最新：零基础用AI做视频赚钱全指南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内容策划与平台运营策略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953916" y="2246747"/>
            <a:ext cx="4022025" cy="5542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8900000" flipH="0" flipV="1">
            <a:off x="844405" y="2187761"/>
            <a:ext cx="173393" cy="173390"/>
          </a:xfrm>
          <a:prstGeom prst="teardrop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3500000" flipH="1" flipV="1">
            <a:off x="877649" y="2221005"/>
            <a:ext cx="106904" cy="106902"/>
          </a:xfrm>
          <a:prstGeom prst="teardrop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139700" dir="2700015" sx="100000" sy="100000" kx="0" ky="0" algn="b" rotWithShape="0">
              <a:schemeClr val="accent1">
                <a:lumMod val="100000"/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240454" y="2496582"/>
            <a:ext cx="3051910" cy="6449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制定可持续的内容主题库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240454" y="3212660"/>
            <a:ext cx="3051910" cy="22392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建立包含50个以上可复用选题的素材库，结合节日热点、平台趋势和用户评论反馈动态更新，确保每周稳定输出不枯竭，例如“AI一周科技速览”系列可长期运营。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600675" y="2485433"/>
            <a:ext cx="3051910" cy="6449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选择适合AI制作的内容赛道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600675" y="3201511"/>
            <a:ext cx="3051910" cy="22392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聚焦AI擅长处理的类型，如知识科普、AI生成动画、虚拟主播解说、热点资讯剪辑等，避免需要复杂真人互动或高成本实拍的领域，降低入门门槛并提升产出效率。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1" flipV="0">
            <a:off x="4593696" y="2246747"/>
            <a:ext cx="4022025" cy="5542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8900000" flipH="0" flipV="1">
            <a:off x="4484185" y="2187761"/>
            <a:ext cx="173393" cy="173390"/>
          </a:xfrm>
          <a:prstGeom prst="teardrop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3500000" flipH="1" flipV="1">
            <a:off x="4517429" y="2221005"/>
            <a:ext cx="106904" cy="106902"/>
          </a:xfrm>
          <a:prstGeom prst="teardrop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139700" dir="2700015" sx="100000" sy="100000" kx="0" ky="0" algn="b" rotWithShape="0">
              <a:schemeClr val="accent1">
                <a:lumMod val="100000"/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60895" y="2485433"/>
            <a:ext cx="3051910" cy="6449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明确你的目标用户画像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70104" y="3201511"/>
            <a:ext cx="3051910" cy="22392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通过分析年龄、兴趣、使用习惯等维度，构建清晰的用户画像，例如Z世代偏好快节奏娱乐内容，而30+群体更关注实用技能类视频，这有助于精准匹配内容主题。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0">
            <a:off x="8233475" y="2246747"/>
            <a:ext cx="4022025" cy="5542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8900000" flipH="0" flipV="1">
            <a:off x="8123964" y="2187761"/>
            <a:ext cx="173393" cy="173390"/>
          </a:xfrm>
          <a:prstGeom prst="teardrop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3500000" flipH="1" flipV="1">
            <a:off x="8157208" y="2221005"/>
            <a:ext cx="106904" cy="106902"/>
          </a:xfrm>
          <a:prstGeom prst="teardrop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139700" dir="2700015" sx="100000" sy="100000" kx="0" ky="0" algn="b" rotWithShape="0">
              <a:schemeClr val="accent1">
                <a:lumMod val="100000"/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765716" y="326456"/>
            <a:ext cx="10753183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精准定位目标受众与内容方向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1" flipV="1">
            <a:off x="342899" y="356192"/>
            <a:ext cx="341434" cy="396000"/>
          </a:xfrm>
          <a:prstGeom prst="parallelogram">
            <a:avLst>
              <a:gd name="adj" fmla="val 83922"/>
            </a:avLst>
          </a:pr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1">
            <a:off x="0" y="356192"/>
            <a:ext cx="569896" cy="396000"/>
          </a:xfrm>
          <a:custGeom>
            <a:avLst/>
            <a:gdLst>
              <a:gd name="connsiteX0" fmla="*/ 569896 w 569896"/>
              <a:gd name="connsiteY0" fmla="*/ 325652 h 325652"/>
              <a:gd name="connsiteX1" fmla="*/ 0 w 569896"/>
              <a:gd name="connsiteY1" fmla="*/ 325652 h 325652"/>
              <a:gd name="connsiteX2" fmla="*/ 273294 w 569896"/>
              <a:gd name="connsiteY2" fmla="*/ 0 h 325652"/>
              <a:gd name="connsiteX3" fmla="*/ 569896 w 569896"/>
              <a:gd name="connsiteY3" fmla="*/ 0 h 325652"/>
            </a:gdLst>
            <a:rect l="l" t="t" r="r" b="b"/>
            <a:pathLst>
              <a:path w="569896" h="325652">
                <a:moveTo>
                  <a:pt x="569896" y="325652"/>
                </a:moveTo>
                <a:lnTo>
                  <a:pt x="0" y="325652"/>
                </a:lnTo>
                <a:lnTo>
                  <a:pt x="273294" y="0"/>
                </a:lnTo>
                <a:lnTo>
                  <a:pt x="569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线条 1"/>
          <p:cNvCxnSpPr/>
          <p:nvPr/>
        </p:nvCxnSpPr>
        <p:spPr>
          <a:xfrm rot="0" flipH="0" flipV="0">
            <a:off x="404053" y="924812"/>
            <a:ext cx="3406412" cy="0"/>
          </a:xfrm>
          <a:prstGeom prst="line">
            <a:avLst/>
          </a:prstGeom>
          <a:noFill/>
          <a:ln w="6350" cap="sq">
            <a:gradFill>
              <a:gsLst>
                <a:gs pos="4000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  <p:cxnSp>
        <p:nvCxnSpPr>
          <p:cNvPr id="22" name="线条 1"/>
          <p:cNvCxnSpPr/>
          <p:nvPr/>
        </p:nvCxnSpPr>
        <p:spPr>
          <a:xfrm rot="0" flipH="0" flipV="0">
            <a:off x="1597853" y="865774"/>
            <a:ext cx="2733312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800000" flipH="0" flipV="0">
            <a:off x="10955217" y="5207634"/>
            <a:ext cx="253413" cy="467270"/>
          </a:xfrm>
          <a:custGeom>
            <a:avLst/>
            <a:gdLst>
              <a:gd name="connsiteX0" fmla="*/ 0 w 253413"/>
              <a:gd name="connsiteY0" fmla="*/ 306058 h 467270"/>
              <a:gd name="connsiteX1" fmla="*/ 253413 w 253413"/>
              <a:gd name="connsiteY1" fmla="*/ 0 h 467270"/>
              <a:gd name="connsiteX2" fmla="*/ 117433 w 253413"/>
              <a:gd name="connsiteY2" fmla="*/ 467270 h 467270"/>
              <a:gd name="connsiteX3" fmla="*/ 0 w 253413"/>
              <a:gd name="connsiteY3" fmla="*/ 306058 h 467270"/>
            </a:gdLst>
            <a:rect l="l" t="t" r="r" b="b"/>
            <a:pathLst>
              <a:path w="253413" h="467270">
                <a:moveTo>
                  <a:pt x="0" y="306058"/>
                </a:moveTo>
                <a:lnTo>
                  <a:pt x="253413" y="0"/>
                </a:lnTo>
                <a:lnTo>
                  <a:pt x="117433" y="467270"/>
                </a:lnTo>
                <a:lnTo>
                  <a:pt x="0" y="30605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479465" y="1996758"/>
            <a:ext cx="3497580" cy="4132580"/>
          </a:xfrm>
          <a:prstGeom prst="roundRect">
            <a:avLst>
              <a:gd name="adj" fmla="val 8062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21304627" flipH="0" flipV="0">
            <a:off x="7491907" y="4829038"/>
            <a:ext cx="3908387" cy="74168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800000" flipH="0" flipV="0">
            <a:off x="7769024" y="5221003"/>
            <a:ext cx="207219" cy="440089"/>
          </a:xfrm>
          <a:custGeom>
            <a:avLst/>
            <a:gdLst>
              <a:gd name="connsiteX0" fmla="*/ 0 w 207219"/>
              <a:gd name="connsiteY0" fmla="*/ 279388 h 440089"/>
              <a:gd name="connsiteX1" fmla="*/ 207219 w 207219"/>
              <a:gd name="connsiteY1" fmla="*/ 0 h 440089"/>
              <a:gd name="connsiteX2" fmla="*/ 125936 w 207219"/>
              <a:gd name="connsiteY2" fmla="*/ 440089 h 440089"/>
              <a:gd name="connsiteX3" fmla="*/ 0 w 207219"/>
              <a:gd name="connsiteY3" fmla="*/ 279388 h 440089"/>
            </a:gdLst>
            <a:rect l="l" t="t" r="r" b="b"/>
            <a:pathLst>
              <a:path w="207219" h="440089">
                <a:moveTo>
                  <a:pt x="0" y="279388"/>
                </a:moveTo>
                <a:lnTo>
                  <a:pt x="207219" y="0"/>
                </a:lnTo>
                <a:lnTo>
                  <a:pt x="125936" y="440089"/>
                </a:lnTo>
                <a:lnTo>
                  <a:pt x="0" y="279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3900477" y="1996758"/>
            <a:ext cx="3992880" cy="4132580"/>
          </a:xfrm>
          <a:prstGeom prst="roundRect">
            <a:avLst>
              <a:gd name="adj" fmla="val 8062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21304627" flipH="0" flipV="0">
            <a:off x="4255819" y="4829038"/>
            <a:ext cx="3908387" cy="74168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486956" y="4824843"/>
            <a:ext cx="497840" cy="49784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0753525" y="4824843"/>
            <a:ext cx="497840" cy="49784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857214" y="2212848"/>
            <a:ext cx="2686466" cy="499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利用AI工具实现一键多平台适配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857214" y="2799962"/>
            <a:ext cx="2686466" cy="18101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使用如CapCut、Runway或Pictory等工具自动裁剪横竖屏版本、生成平台专属封面与标签，节省人工操作时间，同时保持内容核心信息一致，提升分发效率。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032790" y="2249469"/>
            <a:ext cx="2686466" cy="499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数据驱动的内容优化闭环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082170" y="2826473"/>
            <a:ext cx="2686466" cy="1828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定期查看各平台后台的播放完成率、互动率和粉丝增长数据，识别高表现视频共性（如特定BGM或标题关键词），快速复制成功模式并迭代下一期内容脚本。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800000" flipH="0" flipV="0">
            <a:off x="919282" y="5588371"/>
            <a:ext cx="414438" cy="279388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800000" flipH="0" flipV="0">
            <a:off x="4416225" y="5221003"/>
            <a:ext cx="207219" cy="440089"/>
          </a:xfrm>
          <a:custGeom>
            <a:avLst/>
            <a:gdLst>
              <a:gd name="connsiteX0" fmla="*/ 0 w 207219"/>
              <a:gd name="connsiteY0" fmla="*/ 279388 h 440089"/>
              <a:gd name="connsiteX1" fmla="*/ 207219 w 207219"/>
              <a:gd name="connsiteY1" fmla="*/ 0 h 440089"/>
              <a:gd name="connsiteX2" fmla="*/ 125936 w 207219"/>
              <a:gd name="connsiteY2" fmla="*/ 440089 h 440089"/>
              <a:gd name="connsiteX3" fmla="*/ 0 w 207219"/>
              <a:gd name="connsiteY3" fmla="*/ 279388 h 440089"/>
            </a:gdLst>
            <a:rect l="l" t="t" r="r" b="b"/>
            <a:pathLst>
              <a:path w="207219" h="440089">
                <a:moveTo>
                  <a:pt x="0" y="279388"/>
                </a:moveTo>
                <a:lnTo>
                  <a:pt x="207219" y="0"/>
                </a:lnTo>
                <a:lnTo>
                  <a:pt x="125936" y="440089"/>
                </a:lnTo>
                <a:lnTo>
                  <a:pt x="0" y="27938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167823" y="1996758"/>
            <a:ext cx="3403214" cy="4132580"/>
          </a:xfrm>
          <a:prstGeom prst="roundRect">
            <a:avLst>
              <a:gd name="adj" fmla="val 8062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1304627" flipH="0" flipV="0">
            <a:off x="779006" y="4834369"/>
            <a:ext cx="4032666" cy="742521"/>
          </a:xfrm>
          <a:custGeom>
            <a:avLst/>
            <a:gdLst>
              <a:gd name="connsiteX0" fmla="*/ 3661826 w 4032666"/>
              <a:gd name="connsiteY0" fmla="*/ 0 h 742521"/>
              <a:gd name="connsiteX1" fmla="*/ 4032666 w 4032666"/>
              <a:gd name="connsiteY1" fmla="*/ 370841 h 742521"/>
              <a:gd name="connsiteX2" fmla="*/ 3661826 w 4032666"/>
              <a:gd name="connsiteY2" fmla="*/ 741681 h 742521"/>
              <a:gd name="connsiteX3" fmla="*/ 3272871 w 4032666"/>
              <a:gd name="connsiteY3" fmla="*/ 741681 h 742521"/>
              <a:gd name="connsiteX4" fmla="*/ 3272871 w 4032666"/>
              <a:gd name="connsiteY4" fmla="*/ 742521 h 742521"/>
              <a:gd name="connsiteX5" fmla="*/ 0 w 4032666"/>
              <a:gd name="connsiteY5" fmla="*/ 742521 h 742521"/>
              <a:gd name="connsiteX6" fmla="*/ 0 w 4032666"/>
              <a:gd name="connsiteY6" fmla="*/ 841 h 742521"/>
              <a:gd name="connsiteX7" fmla="*/ 1122297 w 4032666"/>
              <a:gd name="connsiteY7" fmla="*/ 841 h 742521"/>
              <a:gd name="connsiteX8" fmla="*/ 1130635 w 4032666"/>
              <a:gd name="connsiteY8" fmla="*/ 0 h 742521"/>
            </a:gdLst>
            <a:rect l="l" t="t" r="r" b="b"/>
            <a:pathLst>
              <a:path w="4032666" h="742521">
                <a:moveTo>
                  <a:pt x="3661826" y="0"/>
                </a:moveTo>
                <a:cubicBezTo>
                  <a:pt x="3866635" y="1"/>
                  <a:pt x="4032666" y="166032"/>
                  <a:pt x="4032666" y="370841"/>
                </a:cubicBezTo>
                <a:cubicBezTo>
                  <a:pt x="4032666" y="575650"/>
                  <a:pt x="3866635" y="741681"/>
                  <a:pt x="3661826" y="741681"/>
                </a:cubicBezTo>
                <a:lnTo>
                  <a:pt x="3272871" y="741681"/>
                </a:lnTo>
                <a:lnTo>
                  <a:pt x="3272871" y="742521"/>
                </a:lnTo>
                <a:lnTo>
                  <a:pt x="0" y="742521"/>
                </a:lnTo>
                <a:lnTo>
                  <a:pt x="0" y="841"/>
                </a:lnTo>
                <a:lnTo>
                  <a:pt x="1122297" y="841"/>
                </a:lnTo>
                <a:lnTo>
                  <a:pt x="113063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195117" y="4824843"/>
            <a:ext cx="497840" cy="49784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523036" y="2249469"/>
            <a:ext cx="2686466" cy="499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主流平台规则与内容偏好解析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523036" y="2865012"/>
            <a:ext cx="2686466" cy="17577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抖音重节奏与前3秒钩子，B站偏好深度与互动，YouTube注重信息密度与完播率；需针对不同平台调整片头结构、字幕样式和视频时长以契合其推荐机制。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4048550" y="4705223"/>
            <a:ext cx="772434" cy="499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7340390" y="4705223"/>
            <a:ext cx="772434" cy="499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0609370" y="4705223"/>
            <a:ext cx="772434" cy="499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8162242" y="5164849"/>
            <a:ext cx="380153" cy="344653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1043485" y="5164848"/>
            <a:ext cx="365671" cy="344653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4867403" y="5164849"/>
            <a:ext cx="344603" cy="344653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13214841" flipH="0" flipV="0">
            <a:off x="3357441" y="4850962"/>
            <a:ext cx="592698" cy="592698"/>
          </a:xfrm>
          <a:custGeom>
            <a:avLst/>
            <a:gdLst>
              <a:gd name="connsiteX0" fmla="*/ 373380 w 1095393"/>
              <a:gd name="connsiteY0" fmla="*/ 1095392 h 1095392"/>
              <a:gd name="connsiteX1" fmla="*/ 0 w 1095393"/>
              <a:gd name="connsiteY1" fmla="*/ 1095392 h 1095392"/>
              <a:gd name="connsiteX2" fmla="*/ 0 w 1095393"/>
              <a:gd name="connsiteY2" fmla="*/ 722012 h 1095392"/>
              <a:gd name="connsiteX3" fmla="*/ 125728 w 1095393"/>
              <a:gd name="connsiteY3" fmla="*/ 722012 h 1095392"/>
              <a:gd name="connsiteX4" fmla="*/ 125728 w 1095393"/>
              <a:gd name="connsiteY4" fmla="*/ 962043 h 1095392"/>
              <a:gd name="connsiteX5" fmla="*/ 373380 w 1095393"/>
              <a:gd name="connsiteY5" fmla="*/ 962043 h 1095392"/>
              <a:gd name="connsiteX6" fmla="*/ 734387 w 1095393"/>
              <a:gd name="connsiteY6" fmla="*/ 734386 h 1095392"/>
              <a:gd name="connsiteX7" fmla="*/ 361007 w 1095393"/>
              <a:gd name="connsiteY7" fmla="*/ 734386 h 1095392"/>
              <a:gd name="connsiteX8" fmla="*/ 361007 w 1095393"/>
              <a:gd name="connsiteY8" fmla="*/ 361006 h 1095392"/>
              <a:gd name="connsiteX9" fmla="*/ 486735 w 1095393"/>
              <a:gd name="connsiteY9" fmla="*/ 361006 h 1095392"/>
              <a:gd name="connsiteX10" fmla="*/ 486735 w 1095393"/>
              <a:gd name="connsiteY10" fmla="*/ 601038 h 1095392"/>
              <a:gd name="connsiteX11" fmla="*/ 734387 w 1095393"/>
              <a:gd name="connsiteY11" fmla="*/ 601037 h 1095392"/>
              <a:gd name="connsiteX12" fmla="*/ 1095393 w 1095393"/>
              <a:gd name="connsiteY12" fmla="*/ 373380 h 1095392"/>
              <a:gd name="connsiteX13" fmla="*/ 722013 w 1095393"/>
              <a:gd name="connsiteY13" fmla="*/ 373380 h 1095392"/>
              <a:gd name="connsiteX14" fmla="*/ 722013 w 1095393"/>
              <a:gd name="connsiteY14" fmla="*/ 0 h 1095392"/>
              <a:gd name="connsiteX15" fmla="*/ 847741 w 1095393"/>
              <a:gd name="connsiteY15" fmla="*/ 0 h 1095392"/>
              <a:gd name="connsiteX16" fmla="*/ 847741 w 1095393"/>
              <a:gd name="connsiteY16" fmla="*/ 240031 h 1095392"/>
              <a:gd name="connsiteX17" fmla="*/ 1095393 w 1095393"/>
              <a:gd name="connsiteY17" fmla="*/ 240031 h 1095392"/>
            </a:gdLst>
            <a:rect l="l" t="t" r="r" b="b"/>
            <a:pathLst>
              <a:path w="1095393" h="1095392">
                <a:moveTo>
                  <a:pt x="373380" y="1095392"/>
                </a:moveTo>
                <a:lnTo>
                  <a:pt x="0" y="1095392"/>
                </a:lnTo>
                <a:lnTo>
                  <a:pt x="0" y="722012"/>
                </a:lnTo>
                <a:lnTo>
                  <a:pt x="125728" y="722012"/>
                </a:lnTo>
                <a:lnTo>
                  <a:pt x="125728" y="962043"/>
                </a:lnTo>
                <a:lnTo>
                  <a:pt x="373380" y="962043"/>
                </a:lnTo>
                <a:close/>
                <a:moveTo>
                  <a:pt x="734387" y="734386"/>
                </a:moveTo>
                <a:lnTo>
                  <a:pt x="361007" y="734386"/>
                </a:lnTo>
                <a:lnTo>
                  <a:pt x="361007" y="361006"/>
                </a:lnTo>
                <a:lnTo>
                  <a:pt x="486735" y="361006"/>
                </a:lnTo>
                <a:lnTo>
                  <a:pt x="486735" y="601038"/>
                </a:lnTo>
                <a:lnTo>
                  <a:pt x="734387" y="601037"/>
                </a:lnTo>
                <a:close/>
                <a:moveTo>
                  <a:pt x="1095393" y="373380"/>
                </a:moveTo>
                <a:lnTo>
                  <a:pt x="722013" y="373380"/>
                </a:lnTo>
                <a:lnTo>
                  <a:pt x="722013" y="0"/>
                </a:lnTo>
                <a:lnTo>
                  <a:pt x="847741" y="0"/>
                </a:lnTo>
                <a:lnTo>
                  <a:pt x="847741" y="240031"/>
                </a:lnTo>
                <a:lnTo>
                  <a:pt x="1095393" y="240031"/>
                </a:lnTo>
                <a:close/>
              </a:path>
            </a:pathLst>
          </a:custGeom>
          <a:solidFill>
            <a:schemeClr val="bg1">
              <a:alpha val="4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13214841" flipH="0" flipV="0">
            <a:off x="6664521" y="4850962"/>
            <a:ext cx="592698" cy="592698"/>
          </a:xfrm>
          <a:custGeom>
            <a:avLst/>
            <a:gdLst>
              <a:gd name="connsiteX0" fmla="*/ 373380 w 1095393"/>
              <a:gd name="connsiteY0" fmla="*/ 1095392 h 1095392"/>
              <a:gd name="connsiteX1" fmla="*/ 0 w 1095393"/>
              <a:gd name="connsiteY1" fmla="*/ 1095392 h 1095392"/>
              <a:gd name="connsiteX2" fmla="*/ 0 w 1095393"/>
              <a:gd name="connsiteY2" fmla="*/ 722012 h 1095392"/>
              <a:gd name="connsiteX3" fmla="*/ 125728 w 1095393"/>
              <a:gd name="connsiteY3" fmla="*/ 722012 h 1095392"/>
              <a:gd name="connsiteX4" fmla="*/ 125728 w 1095393"/>
              <a:gd name="connsiteY4" fmla="*/ 962043 h 1095392"/>
              <a:gd name="connsiteX5" fmla="*/ 373380 w 1095393"/>
              <a:gd name="connsiteY5" fmla="*/ 962043 h 1095392"/>
              <a:gd name="connsiteX6" fmla="*/ 734387 w 1095393"/>
              <a:gd name="connsiteY6" fmla="*/ 734386 h 1095392"/>
              <a:gd name="connsiteX7" fmla="*/ 361007 w 1095393"/>
              <a:gd name="connsiteY7" fmla="*/ 734386 h 1095392"/>
              <a:gd name="connsiteX8" fmla="*/ 361007 w 1095393"/>
              <a:gd name="connsiteY8" fmla="*/ 361006 h 1095392"/>
              <a:gd name="connsiteX9" fmla="*/ 486735 w 1095393"/>
              <a:gd name="connsiteY9" fmla="*/ 361006 h 1095392"/>
              <a:gd name="connsiteX10" fmla="*/ 486735 w 1095393"/>
              <a:gd name="connsiteY10" fmla="*/ 601038 h 1095392"/>
              <a:gd name="connsiteX11" fmla="*/ 734387 w 1095393"/>
              <a:gd name="connsiteY11" fmla="*/ 601037 h 1095392"/>
              <a:gd name="connsiteX12" fmla="*/ 1095393 w 1095393"/>
              <a:gd name="connsiteY12" fmla="*/ 373380 h 1095392"/>
              <a:gd name="connsiteX13" fmla="*/ 722013 w 1095393"/>
              <a:gd name="connsiteY13" fmla="*/ 373380 h 1095392"/>
              <a:gd name="connsiteX14" fmla="*/ 722013 w 1095393"/>
              <a:gd name="connsiteY14" fmla="*/ 0 h 1095392"/>
              <a:gd name="connsiteX15" fmla="*/ 847741 w 1095393"/>
              <a:gd name="connsiteY15" fmla="*/ 0 h 1095392"/>
              <a:gd name="connsiteX16" fmla="*/ 847741 w 1095393"/>
              <a:gd name="connsiteY16" fmla="*/ 240031 h 1095392"/>
              <a:gd name="connsiteX17" fmla="*/ 1095393 w 1095393"/>
              <a:gd name="connsiteY17" fmla="*/ 240031 h 1095392"/>
            </a:gdLst>
            <a:rect l="l" t="t" r="r" b="b"/>
            <a:pathLst>
              <a:path w="1095393" h="1095392">
                <a:moveTo>
                  <a:pt x="373380" y="1095392"/>
                </a:moveTo>
                <a:lnTo>
                  <a:pt x="0" y="1095392"/>
                </a:lnTo>
                <a:lnTo>
                  <a:pt x="0" y="722012"/>
                </a:lnTo>
                <a:lnTo>
                  <a:pt x="125728" y="722012"/>
                </a:lnTo>
                <a:lnTo>
                  <a:pt x="125728" y="962043"/>
                </a:lnTo>
                <a:lnTo>
                  <a:pt x="373380" y="962043"/>
                </a:lnTo>
                <a:close/>
                <a:moveTo>
                  <a:pt x="734387" y="734386"/>
                </a:moveTo>
                <a:lnTo>
                  <a:pt x="361007" y="734386"/>
                </a:lnTo>
                <a:lnTo>
                  <a:pt x="361007" y="361006"/>
                </a:lnTo>
                <a:lnTo>
                  <a:pt x="486735" y="361006"/>
                </a:lnTo>
                <a:lnTo>
                  <a:pt x="486735" y="601038"/>
                </a:lnTo>
                <a:lnTo>
                  <a:pt x="734387" y="601037"/>
                </a:lnTo>
                <a:close/>
                <a:moveTo>
                  <a:pt x="1095393" y="373380"/>
                </a:moveTo>
                <a:lnTo>
                  <a:pt x="722013" y="373380"/>
                </a:lnTo>
                <a:lnTo>
                  <a:pt x="722013" y="0"/>
                </a:lnTo>
                <a:lnTo>
                  <a:pt x="847741" y="0"/>
                </a:lnTo>
                <a:lnTo>
                  <a:pt x="847741" y="240031"/>
                </a:lnTo>
                <a:lnTo>
                  <a:pt x="1095393" y="240031"/>
                </a:lnTo>
                <a:close/>
              </a:path>
            </a:pathLst>
          </a:custGeom>
          <a:solidFill>
            <a:schemeClr val="bg1">
              <a:alpha val="4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13214841" flipH="0" flipV="0">
            <a:off x="9925882" y="4850962"/>
            <a:ext cx="592698" cy="592698"/>
          </a:xfrm>
          <a:custGeom>
            <a:avLst/>
            <a:gdLst>
              <a:gd name="connsiteX0" fmla="*/ 373380 w 1095393"/>
              <a:gd name="connsiteY0" fmla="*/ 1095392 h 1095392"/>
              <a:gd name="connsiteX1" fmla="*/ 0 w 1095393"/>
              <a:gd name="connsiteY1" fmla="*/ 1095392 h 1095392"/>
              <a:gd name="connsiteX2" fmla="*/ 0 w 1095393"/>
              <a:gd name="connsiteY2" fmla="*/ 722012 h 1095392"/>
              <a:gd name="connsiteX3" fmla="*/ 125728 w 1095393"/>
              <a:gd name="connsiteY3" fmla="*/ 722012 h 1095392"/>
              <a:gd name="connsiteX4" fmla="*/ 125728 w 1095393"/>
              <a:gd name="connsiteY4" fmla="*/ 962043 h 1095392"/>
              <a:gd name="connsiteX5" fmla="*/ 373380 w 1095393"/>
              <a:gd name="connsiteY5" fmla="*/ 962043 h 1095392"/>
              <a:gd name="connsiteX6" fmla="*/ 734387 w 1095393"/>
              <a:gd name="connsiteY6" fmla="*/ 734386 h 1095392"/>
              <a:gd name="connsiteX7" fmla="*/ 361007 w 1095393"/>
              <a:gd name="connsiteY7" fmla="*/ 734386 h 1095392"/>
              <a:gd name="connsiteX8" fmla="*/ 361007 w 1095393"/>
              <a:gd name="connsiteY8" fmla="*/ 361006 h 1095392"/>
              <a:gd name="connsiteX9" fmla="*/ 486735 w 1095393"/>
              <a:gd name="connsiteY9" fmla="*/ 361006 h 1095392"/>
              <a:gd name="connsiteX10" fmla="*/ 486735 w 1095393"/>
              <a:gd name="connsiteY10" fmla="*/ 601038 h 1095392"/>
              <a:gd name="connsiteX11" fmla="*/ 734387 w 1095393"/>
              <a:gd name="connsiteY11" fmla="*/ 601037 h 1095392"/>
              <a:gd name="connsiteX12" fmla="*/ 1095393 w 1095393"/>
              <a:gd name="connsiteY12" fmla="*/ 373380 h 1095392"/>
              <a:gd name="connsiteX13" fmla="*/ 722013 w 1095393"/>
              <a:gd name="connsiteY13" fmla="*/ 373380 h 1095392"/>
              <a:gd name="connsiteX14" fmla="*/ 722013 w 1095393"/>
              <a:gd name="connsiteY14" fmla="*/ 0 h 1095392"/>
              <a:gd name="connsiteX15" fmla="*/ 847741 w 1095393"/>
              <a:gd name="connsiteY15" fmla="*/ 0 h 1095392"/>
              <a:gd name="connsiteX16" fmla="*/ 847741 w 1095393"/>
              <a:gd name="connsiteY16" fmla="*/ 240031 h 1095392"/>
              <a:gd name="connsiteX17" fmla="*/ 1095393 w 1095393"/>
              <a:gd name="connsiteY17" fmla="*/ 240031 h 1095392"/>
            </a:gdLst>
            <a:rect l="l" t="t" r="r" b="b"/>
            <a:pathLst>
              <a:path w="1095393" h="1095392">
                <a:moveTo>
                  <a:pt x="373380" y="1095392"/>
                </a:moveTo>
                <a:lnTo>
                  <a:pt x="0" y="1095392"/>
                </a:lnTo>
                <a:lnTo>
                  <a:pt x="0" y="722012"/>
                </a:lnTo>
                <a:lnTo>
                  <a:pt x="125728" y="722012"/>
                </a:lnTo>
                <a:lnTo>
                  <a:pt x="125728" y="962043"/>
                </a:lnTo>
                <a:lnTo>
                  <a:pt x="373380" y="962043"/>
                </a:lnTo>
                <a:close/>
                <a:moveTo>
                  <a:pt x="734387" y="734386"/>
                </a:moveTo>
                <a:lnTo>
                  <a:pt x="361007" y="734386"/>
                </a:lnTo>
                <a:lnTo>
                  <a:pt x="361007" y="361006"/>
                </a:lnTo>
                <a:lnTo>
                  <a:pt x="486735" y="361006"/>
                </a:lnTo>
                <a:lnTo>
                  <a:pt x="486735" y="601038"/>
                </a:lnTo>
                <a:lnTo>
                  <a:pt x="734387" y="601037"/>
                </a:lnTo>
                <a:close/>
                <a:moveTo>
                  <a:pt x="1095393" y="373380"/>
                </a:moveTo>
                <a:lnTo>
                  <a:pt x="722013" y="373380"/>
                </a:lnTo>
                <a:lnTo>
                  <a:pt x="722013" y="0"/>
                </a:lnTo>
                <a:lnTo>
                  <a:pt x="847741" y="0"/>
                </a:lnTo>
                <a:lnTo>
                  <a:pt x="847741" y="240031"/>
                </a:lnTo>
                <a:lnTo>
                  <a:pt x="1095393" y="240031"/>
                </a:lnTo>
                <a:close/>
              </a:path>
            </a:pathLst>
          </a:custGeom>
          <a:solidFill>
            <a:schemeClr val="bg1">
              <a:alpha val="4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765716" y="326456"/>
            <a:ext cx="10753183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多平台分发与算法适配策略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1" flipV="1">
            <a:off x="342899" y="356192"/>
            <a:ext cx="341434" cy="396000"/>
          </a:xfrm>
          <a:prstGeom prst="parallelogram">
            <a:avLst>
              <a:gd name="adj" fmla="val 83922"/>
            </a:avLst>
          </a:pr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1" flipV="1">
            <a:off x="0" y="356192"/>
            <a:ext cx="569896" cy="396000"/>
          </a:xfrm>
          <a:custGeom>
            <a:avLst/>
            <a:gdLst>
              <a:gd name="connsiteX0" fmla="*/ 569896 w 569896"/>
              <a:gd name="connsiteY0" fmla="*/ 325652 h 325652"/>
              <a:gd name="connsiteX1" fmla="*/ 0 w 569896"/>
              <a:gd name="connsiteY1" fmla="*/ 325652 h 325652"/>
              <a:gd name="connsiteX2" fmla="*/ 273294 w 569896"/>
              <a:gd name="connsiteY2" fmla="*/ 0 h 325652"/>
              <a:gd name="connsiteX3" fmla="*/ 569896 w 569896"/>
              <a:gd name="connsiteY3" fmla="*/ 0 h 325652"/>
            </a:gdLst>
            <a:rect l="l" t="t" r="r" b="b"/>
            <a:pathLst>
              <a:path w="569896" h="325652">
                <a:moveTo>
                  <a:pt x="569896" y="325652"/>
                </a:moveTo>
                <a:lnTo>
                  <a:pt x="0" y="325652"/>
                </a:lnTo>
                <a:lnTo>
                  <a:pt x="273294" y="0"/>
                </a:lnTo>
                <a:lnTo>
                  <a:pt x="569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4" name="线条 1"/>
          <p:cNvCxnSpPr/>
          <p:nvPr/>
        </p:nvCxnSpPr>
        <p:spPr>
          <a:xfrm rot="0" flipH="0" flipV="0">
            <a:off x="404053" y="924812"/>
            <a:ext cx="3406412" cy="0"/>
          </a:xfrm>
          <a:prstGeom prst="line">
            <a:avLst/>
          </a:prstGeom>
          <a:noFill/>
          <a:ln w="6350" cap="sq">
            <a:gradFill>
              <a:gsLst>
                <a:gs pos="4000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  <p:cxnSp>
        <p:nvCxnSpPr>
          <p:cNvPr id="35" name="线条 1"/>
          <p:cNvCxnSpPr/>
          <p:nvPr/>
        </p:nvCxnSpPr>
        <p:spPr>
          <a:xfrm rot="0" flipH="0" flipV="0">
            <a:off x="1597853" y="865774"/>
            <a:ext cx="2733312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变现路径与收益优化方法</a:t>
            </a: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29"/>
          <p:cNvSpPr txBox="1"/>
          <p:nvPr/>
        </p:nvSpPr>
        <p:spPr>
          <a:xfrm rot="0" flipH="1" flipV="0">
            <a:off x="1955136" y="1497360"/>
            <a:ext cx="2139787" cy="4969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27"/>
          <p:cNvSpPr txBox="1"/>
          <p:nvPr/>
        </p:nvSpPr>
        <p:spPr>
          <a:xfrm rot="0" flipH="1" flipV="0">
            <a:off x="663047" y="1497360"/>
            <a:ext cx="3431875" cy="4744414"/>
          </a:xfrm>
          <a:custGeom>
            <a:avLst/>
            <a:gdLst>
              <a:gd name="csX0" fmla="*/ 1613916 w 3431875"/>
              <a:gd name="csY0" fmla="*/ 0 h 4744414"/>
              <a:gd name="csX1" fmla="*/ 3325833 w 3431875"/>
              <a:gd name="csY1" fmla="*/ 0 h 4744414"/>
              <a:gd name="csX2" fmla="*/ 3431875 w 3431875"/>
              <a:gd name="csY2" fmla="*/ 106042 h 4744414"/>
              <a:gd name="csX3" fmla="*/ 3431875 w 3431875"/>
              <a:gd name="csY3" fmla="*/ 530198 h 4744414"/>
              <a:gd name="csX4" fmla="*/ 3431873 w 3431875"/>
              <a:gd name="csY4" fmla="*/ 530208 h 4744414"/>
              <a:gd name="csX5" fmla="*/ 3431873 w 3431875"/>
              <a:gd name="csY5" fmla="*/ 4744414 h 4744414"/>
              <a:gd name="csX6" fmla="*/ 2873 w 3431875"/>
              <a:gd name="csY6" fmla="*/ 4744414 h 4744414"/>
              <a:gd name="csX7" fmla="*/ 2873 w 3431875"/>
              <a:gd name="csY7" fmla="*/ 1111966 h 4744414"/>
              <a:gd name="csX8" fmla="*/ 0 w 3431875"/>
              <a:gd name="csY8" fmla="*/ 1111966 h 4744414"/>
              <a:gd name="csX9" fmla="*/ 0 w 3431875"/>
              <a:gd name="csY9" fmla="*/ 742907 h 4744414"/>
              <a:gd name="csX10" fmla="*/ 2874 w 3431875"/>
              <a:gd name="csY10" fmla="*/ 714398 h 4744414"/>
              <a:gd name="csX11" fmla="*/ 2874 w 3431875"/>
              <a:gd name="csY11" fmla="*/ 731321 h 4744414"/>
              <a:gd name="csX12" fmla="*/ 3983 w 3431875"/>
              <a:gd name="csY12" fmla="*/ 720322 h 4744414"/>
              <a:gd name="csX13" fmla="*/ 135154 w 3431875"/>
              <a:gd name="csY13" fmla="*/ 560393 h 4744414"/>
              <a:gd name="csX14" fmla="*/ 173593 w 3431875"/>
              <a:gd name="csY14" fmla="*/ 548461 h 4744414"/>
              <a:gd name="csX15" fmla="*/ 1411945 w 3431875"/>
              <a:gd name="csY15" fmla="*/ 548461 h 4744414"/>
              <a:gd name="csX16" fmla="*/ 1416494 w 3431875"/>
              <a:gd name="csY16" fmla="*/ 547543 h 4744414"/>
              <a:gd name="csX17" fmla="*/ 1506473 w 3431875"/>
              <a:gd name="csY17" fmla="*/ 448302 h 4744414"/>
              <a:gd name="csX18" fmla="*/ 1507874 w 3431875"/>
              <a:gd name="csY18" fmla="*/ 439030 h 4744414"/>
              <a:gd name="csX19" fmla="*/ 1507874 w 3431875"/>
              <a:gd name="csY19" fmla="*/ 106042 h 4744414"/>
              <a:gd name="csX20" fmla="*/ 1613916 w 3431875"/>
              <a:gd name="csY20" fmla="*/ 0 h 4744414"/>
            </a:gdLst>
            <a:rect l="l" t="t" r="r" b="b"/>
            <a:pathLst>
              <a:path w="3431875" h="4744414">
                <a:moveTo>
                  <a:pt x="1613916" y="0"/>
                </a:moveTo>
                <a:lnTo>
                  <a:pt x="3325833" y="0"/>
                </a:lnTo>
                <a:cubicBezTo>
                  <a:pt x="3384398" y="0"/>
                  <a:pt x="3431875" y="47477"/>
                  <a:pt x="3431875" y="106042"/>
                </a:cubicBezTo>
                <a:lnTo>
                  <a:pt x="3431875" y="530198"/>
                </a:lnTo>
                <a:lnTo>
                  <a:pt x="3431873" y="530208"/>
                </a:lnTo>
                <a:lnTo>
                  <a:pt x="3431873" y="4744414"/>
                </a:lnTo>
                <a:lnTo>
                  <a:pt x="2873" y="4744414"/>
                </a:lnTo>
                <a:lnTo>
                  <a:pt x="2873" y="1111966"/>
                </a:lnTo>
                <a:lnTo>
                  <a:pt x="0" y="1111966"/>
                </a:lnTo>
                <a:lnTo>
                  <a:pt x="0" y="742907"/>
                </a:lnTo>
                <a:lnTo>
                  <a:pt x="2874" y="714398"/>
                </a:lnTo>
                <a:lnTo>
                  <a:pt x="2874" y="731321"/>
                </a:lnTo>
                <a:lnTo>
                  <a:pt x="3983" y="720322"/>
                </a:lnTo>
                <a:cubicBezTo>
                  <a:pt x="18779" y="648012"/>
                  <a:pt x="68707" y="588498"/>
                  <a:pt x="135154" y="560393"/>
                </a:cubicBezTo>
                <a:lnTo>
                  <a:pt x="173593" y="548461"/>
                </a:lnTo>
                <a:lnTo>
                  <a:pt x="1411945" y="548461"/>
                </a:lnTo>
                <a:lnTo>
                  <a:pt x="1416494" y="547543"/>
                </a:lnTo>
                <a:cubicBezTo>
                  <a:pt x="1459303" y="529437"/>
                  <a:pt x="1492533" y="493119"/>
                  <a:pt x="1506473" y="448302"/>
                </a:cubicBezTo>
                <a:lnTo>
                  <a:pt x="1507874" y="439030"/>
                </a:lnTo>
                <a:lnTo>
                  <a:pt x="1507874" y="106042"/>
                </a:lnTo>
                <a:cubicBezTo>
                  <a:pt x="1507874" y="47477"/>
                  <a:pt x="1555351" y="0"/>
                  <a:pt x="1613916" y="0"/>
                </a:cubicBezTo>
                <a:close/>
              </a:path>
            </a:pathLst>
          </a:cu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39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 28"/>
          <p:cNvSpPr txBox="1"/>
          <p:nvPr/>
        </p:nvSpPr>
        <p:spPr>
          <a:xfrm rot="0" flipH="1" flipV="1">
            <a:off x="663047" y="6241774"/>
            <a:ext cx="3431875" cy="45719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文本框 30"/>
          <p:cNvSpPr txBox="1"/>
          <p:nvPr/>
        </p:nvSpPr>
        <p:spPr>
          <a:xfrm rot="0" flipH="0" flipV="0">
            <a:off x="2640513" y="1567478"/>
            <a:ext cx="1327546" cy="3567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PART 01</a:t>
            </a:r>
            <a:endParaRPr kumimoji="1" lang="zh-CN" altLang="en-US"/>
          </a:p>
        </p:txBody>
      </p:sp>
      <p:sp>
        <p:nvSpPr>
          <p:cNvPr id="7" name="文本框 31"/>
          <p:cNvSpPr txBox="1"/>
          <p:nvPr/>
        </p:nvSpPr>
        <p:spPr>
          <a:xfrm rot="0" flipH="0" flipV="0">
            <a:off x="882836" y="2173104"/>
            <a:ext cx="2992298" cy="7056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短视频平台流量分成</a:t>
            </a:r>
            <a:endParaRPr kumimoji="1" lang="zh-CN" altLang="en-US"/>
          </a:p>
        </p:txBody>
      </p:sp>
      <p:sp>
        <p:nvSpPr>
          <p:cNvPr id="8" name="文本框 32"/>
          <p:cNvSpPr txBox="1"/>
          <p:nvPr/>
        </p:nvSpPr>
        <p:spPr>
          <a:xfrm rot="0" flipH="0" flipV="0">
            <a:off x="882834" y="2914635"/>
            <a:ext cx="2992301" cy="30212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抖音、快手、YouTube Shorts等平台对原创优质内容提供流量激励计划，通过AI批量生成垂直领域短视频可稳定获取播放量并兑换收益。</a:t>
            </a:r>
            <a:endParaRPr kumimoji="1" lang="zh-CN" altLang="en-US"/>
          </a:p>
        </p:txBody>
      </p:sp>
      <p:sp>
        <p:nvSpPr>
          <p:cNvPr id="9" name="椭圆 39"/>
          <p:cNvSpPr txBox="1"/>
          <p:nvPr/>
        </p:nvSpPr>
        <p:spPr>
          <a:xfrm rot="0" flipH="1" flipV="0">
            <a:off x="1294314" y="1838501"/>
            <a:ext cx="83820" cy="8382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椭圆 40"/>
          <p:cNvSpPr txBox="1"/>
          <p:nvPr/>
        </p:nvSpPr>
        <p:spPr>
          <a:xfrm rot="0" flipH="1" flipV="0">
            <a:off x="1157154" y="1838501"/>
            <a:ext cx="83820" cy="8382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椭圆 41"/>
          <p:cNvSpPr txBox="1"/>
          <p:nvPr/>
        </p:nvSpPr>
        <p:spPr>
          <a:xfrm rot="0" flipH="1" flipV="0">
            <a:off x="1019994" y="1838501"/>
            <a:ext cx="83820" cy="8382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椭圆 42"/>
          <p:cNvSpPr txBox="1"/>
          <p:nvPr/>
        </p:nvSpPr>
        <p:spPr>
          <a:xfrm rot="0" flipH="1" flipV="0">
            <a:off x="882834" y="1838501"/>
            <a:ext cx="83820" cy="8382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矩形: 圆角 63"/>
          <p:cNvSpPr txBox="1"/>
          <p:nvPr/>
        </p:nvSpPr>
        <p:spPr>
          <a:xfrm rot="0" flipH="1" flipV="0">
            <a:off x="5672151" y="1497360"/>
            <a:ext cx="2139787" cy="4969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任意多边形: 形状 64"/>
          <p:cNvSpPr txBox="1"/>
          <p:nvPr/>
        </p:nvSpPr>
        <p:spPr>
          <a:xfrm rot="0" flipH="1" flipV="0">
            <a:off x="4380062" y="1497360"/>
            <a:ext cx="3431875" cy="4744414"/>
          </a:xfrm>
          <a:custGeom>
            <a:avLst/>
            <a:gdLst>
              <a:gd name="csX0" fmla="*/ 1613916 w 3431875"/>
              <a:gd name="csY0" fmla="*/ 0 h 4744414"/>
              <a:gd name="csX1" fmla="*/ 3325833 w 3431875"/>
              <a:gd name="csY1" fmla="*/ 0 h 4744414"/>
              <a:gd name="csX2" fmla="*/ 3431875 w 3431875"/>
              <a:gd name="csY2" fmla="*/ 106042 h 4744414"/>
              <a:gd name="csX3" fmla="*/ 3431875 w 3431875"/>
              <a:gd name="csY3" fmla="*/ 530198 h 4744414"/>
              <a:gd name="csX4" fmla="*/ 3431873 w 3431875"/>
              <a:gd name="csY4" fmla="*/ 530208 h 4744414"/>
              <a:gd name="csX5" fmla="*/ 3431873 w 3431875"/>
              <a:gd name="csY5" fmla="*/ 4744414 h 4744414"/>
              <a:gd name="csX6" fmla="*/ 2873 w 3431875"/>
              <a:gd name="csY6" fmla="*/ 4744414 h 4744414"/>
              <a:gd name="csX7" fmla="*/ 2873 w 3431875"/>
              <a:gd name="csY7" fmla="*/ 1111966 h 4744414"/>
              <a:gd name="csX8" fmla="*/ 0 w 3431875"/>
              <a:gd name="csY8" fmla="*/ 1111966 h 4744414"/>
              <a:gd name="csX9" fmla="*/ 0 w 3431875"/>
              <a:gd name="csY9" fmla="*/ 742907 h 4744414"/>
              <a:gd name="csX10" fmla="*/ 2874 w 3431875"/>
              <a:gd name="csY10" fmla="*/ 714398 h 4744414"/>
              <a:gd name="csX11" fmla="*/ 2874 w 3431875"/>
              <a:gd name="csY11" fmla="*/ 731321 h 4744414"/>
              <a:gd name="csX12" fmla="*/ 3983 w 3431875"/>
              <a:gd name="csY12" fmla="*/ 720322 h 4744414"/>
              <a:gd name="csX13" fmla="*/ 135154 w 3431875"/>
              <a:gd name="csY13" fmla="*/ 560393 h 4744414"/>
              <a:gd name="csX14" fmla="*/ 173593 w 3431875"/>
              <a:gd name="csY14" fmla="*/ 548461 h 4744414"/>
              <a:gd name="csX15" fmla="*/ 1411945 w 3431875"/>
              <a:gd name="csY15" fmla="*/ 548461 h 4744414"/>
              <a:gd name="csX16" fmla="*/ 1416494 w 3431875"/>
              <a:gd name="csY16" fmla="*/ 547543 h 4744414"/>
              <a:gd name="csX17" fmla="*/ 1506473 w 3431875"/>
              <a:gd name="csY17" fmla="*/ 448302 h 4744414"/>
              <a:gd name="csX18" fmla="*/ 1507874 w 3431875"/>
              <a:gd name="csY18" fmla="*/ 439030 h 4744414"/>
              <a:gd name="csX19" fmla="*/ 1507874 w 3431875"/>
              <a:gd name="csY19" fmla="*/ 106042 h 4744414"/>
              <a:gd name="csX20" fmla="*/ 1613916 w 3431875"/>
              <a:gd name="csY20" fmla="*/ 0 h 4744414"/>
            </a:gdLst>
            <a:rect l="l" t="t" r="r" b="b"/>
            <a:pathLst>
              <a:path w="3431875" h="4744414">
                <a:moveTo>
                  <a:pt x="1613916" y="0"/>
                </a:moveTo>
                <a:lnTo>
                  <a:pt x="3325833" y="0"/>
                </a:lnTo>
                <a:cubicBezTo>
                  <a:pt x="3384398" y="0"/>
                  <a:pt x="3431875" y="47477"/>
                  <a:pt x="3431875" y="106042"/>
                </a:cubicBezTo>
                <a:lnTo>
                  <a:pt x="3431875" y="530198"/>
                </a:lnTo>
                <a:lnTo>
                  <a:pt x="3431873" y="530208"/>
                </a:lnTo>
                <a:lnTo>
                  <a:pt x="3431873" y="4744414"/>
                </a:lnTo>
                <a:lnTo>
                  <a:pt x="2873" y="4744414"/>
                </a:lnTo>
                <a:lnTo>
                  <a:pt x="2873" y="1111966"/>
                </a:lnTo>
                <a:lnTo>
                  <a:pt x="0" y="1111966"/>
                </a:lnTo>
                <a:lnTo>
                  <a:pt x="0" y="742907"/>
                </a:lnTo>
                <a:lnTo>
                  <a:pt x="2874" y="714398"/>
                </a:lnTo>
                <a:lnTo>
                  <a:pt x="2874" y="731321"/>
                </a:lnTo>
                <a:lnTo>
                  <a:pt x="3983" y="720322"/>
                </a:lnTo>
                <a:cubicBezTo>
                  <a:pt x="18779" y="648012"/>
                  <a:pt x="68707" y="588498"/>
                  <a:pt x="135154" y="560393"/>
                </a:cubicBezTo>
                <a:lnTo>
                  <a:pt x="173593" y="548461"/>
                </a:lnTo>
                <a:lnTo>
                  <a:pt x="1411945" y="548461"/>
                </a:lnTo>
                <a:lnTo>
                  <a:pt x="1416494" y="547543"/>
                </a:lnTo>
                <a:cubicBezTo>
                  <a:pt x="1459303" y="529437"/>
                  <a:pt x="1492533" y="493119"/>
                  <a:pt x="1506473" y="448302"/>
                </a:cubicBezTo>
                <a:lnTo>
                  <a:pt x="1507874" y="439030"/>
                </a:lnTo>
                <a:lnTo>
                  <a:pt x="1507874" y="106042"/>
                </a:lnTo>
                <a:cubicBezTo>
                  <a:pt x="1507874" y="47477"/>
                  <a:pt x="1555351" y="0"/>
                  <a:pt x="1613916" y="0"/>
                </a:cubicBezTo>
                <a:close/>
              </a:path>
            </a:pathLst>
          </a:cu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39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矩形 65"/>
          <p:cNvSpPr txBox="1"/>
          <p:nvPr/>
        </p:nvSpPr>
        <p:spPr>
          <a:xfrm rot="0" flipH="1" flipV="1">
            <a:off x="4380062" y="6241774"/>
            <a:ext cx="3431875" cy="45719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66"/>
          <p:cNvSpPr txBox="1"/>
          <p:nvPr/>
        </p:nvSpPr>
        <p:spPr>
          <a:xfrm rot="0" flipH="0" flipV="0">
            <a:off x="6357528" y="1567478"/>
            <a:ext cx="1327546" cy="3567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PART 02</a:t>
            </a:r>
            <a:endParaRPr kumimoji="1" lang="zh-CN" altLang="en-US"/>
          </a:p>
        </p:txBody>
      </p:sp>
      <p:sp>
        <p:nvSpPr>
          <p:cNvPr id="17" name="文本框 67"/>
          <p:cNvSpPr txBox="1"/>
          <p:nvPr/>
        </p:nvSpPr>
        <p:spPr>
          <a:xfrm rot="0" flipH="0" flipV="0">
            <a:off x="4599851" y="2173104"/>
            <a:ext cx="2992298" cy="7056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广告合作与品牌植入</a:t>
            </a:r>
            <a:endParaRPr kumimoji="1" lang="zh-CN" altLang="en-US"/>
          </a:p>
        </p:txBody>
      </p:sp>
      <p:sp>
        <p:nvSpPr>
          <p:cNvPr id="18" name="文本框 68"/>
          <p:cNvSpPr txBox="1"/>
          <p:nvPr/>
        </p:nvSpPr>
        <p:spPr>
          <a:xfrm rot="0" flipH="0" flipV="0">
            <a:off x="4599849" y="2914635"/>
            <a:ext cx="2992301" cy="30212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当账号积累一定粉丝后，可接洽本地商家或电商品牌进行软广植入，AI视频制作周期短、成本低，适合高频次承接广告订单。</a:t>
            </a:r>
            <a:endParaRPr kumimoji="1" lang="zh-CN" altLang="en-US"/>
          </a:p>
        </p:txBody>
      </p:sp>
      <p:sp>
        <p:nvSpPr>
          <p:cNvPr id="19" name="椭圆 69"/>
          <p:cNvSpPr txBox="1"/>
          <p:nvPr/>
        </p:nvSpPr>
        <p:spPr>
          <a:xfrm rot="0" flipH="1" flipV="0">
            <a:off x="5011329" y="1838501"/>
            <a:ext cx="83820" cy="8382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椭圆 70"/>
          <p:cNvSpPr txBox="1"/>
          <p:nvPr/>
        </p:nvSpPr>
        <p:spPr>
          <a:xfrm rot="0" flipH="1" flipV="0">
            <a:off x="4874169" y="1838501"/>
            <a:ext cx="83820" cy="8382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椭圆 71"/>
          <p:cNvSpPr txBox="1"/>
          <p:nvPr/>
        </p:nvSpPr>
        <p:spPr>
          <a:xfrm rot="0" flipH="1" flipV="0">
            <a:off x="4737009" y="1838501"/>
            <a:ext cx="83820" cy="8382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椭圆 72"/>
          <p:cNvSpPr txBox="1"/>
          <p:nvPr/>
        </p:nvSpPr>
        <p:spPr>
          <a:xfrm rot="0" flipH="1" flipV="0">
            <a:off x="4599849" y="1838501"/>
            <a:ext cx="83820" cy="8382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矩形: 圆角 73"/>
          <p:cNvSpPr txBox="1"/>
          <p:nvPr/>
        </p:nvSpPr>
        <p:spPr>
          <a:xfrm rot="0" flipH="1" flipV="0">
            <a:off x="9389166" y="1497360"/>
            <a:ext cx="2139787" cy="49695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任意多边形: 形状 74"/>
          <p:cNvSpPr txBox="1"/>
          <p:nvPr/>
        </p:nvSpPr>
        <p:spPr>
          <a:xfrm rot="0" flipH="1" flipV="0">
            <a:off x="8097077" y="1497360"/>
            <a:ext cx="3431875" cy="4744414"/>
          </a:xfrm>
          <a:custGeom>
            <a:avLst/>
            <a:gdLst>
              <a:gd name="csX0" fmla="*/ 1613916 w 3431875"/>
              <a:gd name="csY0" fmla="*/ 0 h 4744414"/>
              <a:gd name="csX1" fmla="*/ 3325833 w 3431875"/>
              <a:gd name="csY1" fmla="*/ 0 h 4744414"/>
              <a:gd name="csX2" fmla="*/ 3431875 w 3431875"/>
              <a:gd name="csY2" fmla="*/ 106042 h 4744414"/>
              <a:gd name="csX3" fmla="*/ 3431875 w 3431875"/>
              <a:gd name="csY3" fmla="*/ 530198 h 4744414"/>
              <a:gd name="csX4" fmla="*/ 3431873 w 3431875"/>
              <a:gd name="csY4" fmla="*/ 530208 h 4744414"/>
              <a:gd name="csX5" fmla="*/ 3431873 w 3431875"/>
              <a:gd name="csY5" fmla="*/ 4744414 h 4744414"/>
              <a:gd name="csX6" fmla="*/ 2873 w 3431875"/>
              <a:gd name="csY6" fmla="*/ 4744414 h 4744414"/>
              <a:gd name="csX7" fmla="*/ 2873 w 3431875"/>
              <a:gd name="csY7" fmla="*/ 1111966 h 4744414"/>
              <a:gd name="csX8" fmla="*/ 0 w 3431875"/>
              <a:gd name="csY8" fmla="*/ 1111966 h 4744414"/>
              <a:gd name="csX9" fmla="*/ 0 w 3431875"/>
              <a:gd name="csY9" fmla="*/ 742907 h 4744414"/>
              <a:gd name="csX10" fmla="*/ 2874 w 3431875"/>
              <a:gd name="csY10" fmla="*/ 714398 h 4744414"/>
              <a:gd name="csX11" fmla="*/ 2874 w 3431875"/>
              <a:gd name="csY11" fmla="*/ 731321 h 4744414"/>
              <a:gd name="csX12" fmla="*/ 3983 w 3431875"/>
              <a:gd name="csY12" fmla="*/ 720322 h 4744414"/>
              <a:gd name="csX13" fmla="*/ 135154 w 3431875"/>
              <a:gd name="csY13" fmla="*/ 560393 h 4744414"/>
              <a:gd name="csX14" fmla="*/ 173593 w 3431875"/>
              <a:gd name="csY14" fmla="*/ 548461 h 4744414"/>
              <a:gd name="csX15" fmla="*/ 1411945 w 3431875"/>
              <a:gd name="csY15" fmla="*/ 548461 h 4744414"/>
              <a:gd name="csX16" fmla="*/ 1416494 w 3431875"/>
              <a:gd name="csY16" fmla="*/ 547543 h 4744414"/>
              <a:gd name="csX17" fmla="*/ 1506473 w 3431875"/>
              <a:gd name="csY17" fmla="*/ 448302 h 4744414"/>
              <a:gd name="csX18" fmla="*/ 1507874 w 3431875"/>
              <a:gd name="csY18" fmla="*/ 439030 h 4744414"/>
              <a:gd name="csX19" fmla="*/ 1507874 w 3431875"/>
              <a:gd name="csY19" fmla="*/ 106042 h 4744414"/>
              <a:gd name="csX20" fmla="*/ 1613916 w 3431875"/>
              <a:gd name="csY20" fmla="*/ 0 h 4744414"/>
            </a:gdLst>
            <a:rect l="l" t="t" r="r" b="b"/>
            <a:pathLst>
              <a:path w="3431875" h="4744414">
                <a:moveTo>
                  <a:pt x="1613916" y="0"/>
                </a:moveTo>
                <a:lnTo>
                  <a:pt x="3325833" y="0"/>
                </a:lnTo>
                <a:cubicBezTo>
                  <a:pt x="3384398" y="0"/>
                  <a:pt x="3431875" y="47477"/>
                  <a:pt x="3431875" y="106042"/>
                </a:cubicBezTo>
                <a:lnTo>
                  <a:pt x="3431875" y="530198"/>
                </a:lnTo>
                <a:lnTo>
                  <a:pt x="3431873" y="530208"/>
                </a:lnTo>
                <a:lnTo>
                  <a:pt x="3431873" y="4744414"/>
                </a:lnTo>
                <a:lnTo>
                  <a:pt x="2873" y="4744414"/>
                </a:lnTo>
                <a:lnTo>
                  <a:pt x="2873" y="1111966"/>
                </a:lnTo>
                <a:lnTo>
                  <a:pt x="0" y="1111966"/>
                </a:lnTo>
                <a:lnTo>
                  <a:pt x="0" y="742907"/>
                </a:lnTo>
                <a:lnTo>
                  <a:pt x="2874" y="714398"/>
                </a:lnTo>
                <a:lnTo>
                  <a:pt x="2874" y="731321"/>
                </a:lnTo>
                <a:lnTo>
                  <a:pt x="3983" y="720322"/>
                </a:lnTo>
                <a:cubicBezTo>
                  <a:pt x="18779" y="648012"/>
                  <a:pt x="68707" y="588498"/>
                  <a:pt x="135154" y="560393"/>
                </a:cubicBezTo>
                <a:lnTo>
                  <a:pt x="173593" y="548461"/>
                </a:lnTo>
                <a:lnTo>
                  <a:pt x="1411945" y="548461"/>
                </a:lnTo>
                <a:lnTo>
                  <a:pt x="1416494" y="547543"/>
                </a:lnTo>
                <a:cubicBezTo>
                  <a:pt x="1459303" y="529437"/>
                  <a:pt x="1492533" y="493119"/>
                  <a:pt x="1506473" y="448302"/>
                </a:cubicBezTo>
                <a:lnTo>
                  <a:pt x="1507874" y="439030"/>
                </a:lnTo>
                <a:lnTo>
                  <a:pt x="1507874" y="106042"/>
                </a:lnTo>
                <a:cubicBezTo>
                  <a:pt x="1507874" y="47477"/>
                  <a:pt x="1555351" y="0"/>
                  <a:pt x="1613916" y="0"/>
                </a:cubicBezTo>
                <a:close/>
              </a:path>
            </a:pathLst>
          </a:cu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39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矩形 75"/>
          <p:cNvSpPr txBox="1"/>
          <p:nvPr/>
        </p:nvSpPr>
        <p:spPr>
          <a:xfrm rot="0" flipH="1" flipV="1">
            <a:off x="8097077" y="6241774"/>
            <a:ext cx="3431875" cy="45719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文本框 76"/>
          <p:cNvSpPr txBox="1"/>
          <p:nvPr/>
        </p:nvSpPr>
        <p:spPr>
          <a:xfrm rot="0" flipH="0" flipV="0">
            <a:off x="10074543" y="1567478"/>
            <a:ext cx="1327546" cy="3567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PART 03</a:t>
            </a:r>
            <a:endParaRPr kumimoji="1" lang="zh-CN" altLang="en-US"/>
          </a:p>
        </p:txBody>
      </p:sp>
      <p:sp>
        <p:nvSpPr>
          <p:cNvPr id="27" name="文本框 77"/>
          <p:cNvSpPr txBox="1"/>
          <p:nvPr/>
        </p:nvSpPr>
        <p:spPr>
          <a:xfrm rot="0" flipH="0" flipV="0">
            <a:off x="8316866" y="2173104"/>
            <a:ext cx="2992298" cy="7056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知识付费与课程销售</a:t>
            </a:r>
            <a:endParaRPr kumimoji="1" lang="zh-CN" altLang="en-US"/>
          </a:p>
        </p:txBody>
      </p:sp>
      <p:sp>
        <p:nvSpPr>
          <p:cNvPr id="28" name="文本框 78"/>
          <p:cNvSpPr txBox="1"/>
          <p:nvPr/>
        </p:nvSpPr>
        <p:spPr>
          <a:xfrm rot="0" flipH="0" flipV="0">
            <a:off x="8316864" y="2914635"/>
            <a:ext cx="2992301" cy="30212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利用AI生成教学类、技能类视频内容，打包成系统课程在小红书、知乎、微信视频号等平台售卖，实现高客单价变现。</a:t>
            </a:r>
            <a:endParaRPr kumimoji="1" lang="zh-CN" altLang="en-US"/>
          </a:p>
        </p:txBody>
      </p:sp>
      <p:sp>
        <p:nvSpPr>
          <p:cNvPr id="29" name="椭圆 79"/>
          <p:cNvSpPr txBox="1"/>
          <p:nvPr/>
        </p:nvSpPr>
        <p:spPr>
          <a:xfrm rot="0" flipH="1" flipV="0">
            <a:off x="8728344" y="1838501"/>
            <a:ext cx="83820" cy="8382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椭圆 80"/>
          <p:cNvSpPr txBox="1"/>
          <p:nvPr/>
        </p:nvSpPr>
        <p:spPr>
          <a:xfrm rot="0" flipH="1" flipV="0">
            <a:off x="8591184" y="1838501"/>
            <a:ext cx="83820" cy="8382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椭圆 81"/>
          <p:cNvSpPr txBox="1"/>
          <p:nvPr/>
        </p:nvSpPr>
        <p:spPr>
          <a:xfrm rot="0" flipH="1" flipV="0">
            <a:off x="8454024" y="1838501"/>
            <a:ext cx="83820" cy="8382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椭圆 82"/>
          <p:cNvSpPr txBox="1"/>
          <p:nvPr/>
        </p:nvSpPr>
        <p:spPr>
          <a:xfrm rot="0" flipH="1" flipV="0">
            <a:off x="8316864" y="1838501"/>
            <a:ext cx="83820" cy="8382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765716" y="326456"/>
            <a:ext cx="10753183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主流变现渠道详解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0" flipH="1" flipV="1">
            <a:off x="342899" y="356192"/>
            <a:ext cx="341434" cy="396000"/>
          </a:xfrm>
          <a:prstGeom prst="parallelogram">
            <a:avLst>
              <a:gd name="adj" fmla="val 83922"/>
            </a:avLst>
          </a:pr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0" flipH="1" flipV="1">
            <a:off x="0" y="356192"/>
            <a:ext cx="569896" cy="396000"/>
          </a:xfrm>
          <a:custGeom>
            <a:avLst/>
            <a:gdLst>
              <a:gd name="connsiteX0" fmla="*/ 569896 w 569896"/>
              <a:gd name="connsiteY0" fmla="*/ 325652 h 325652"/>
              <a:gd name="connsiteX1" fmla="*/ 0 w 569896"/>
              <a:gd name="connsiteY1" fmla="*/ 325652 h 325652"/>
              <a:gd name="connsiteX2" fmla="*/ 273294 w 569896"/>
              <a:gd name="connsiteY2" fmla="*/ 0 h 325652"/>
              <a:gd name="connsiteX3" fmla="*/ 569896 w 569896"/>
              <a:gd name="connsiteY3" fmla="*/ 0 h 325652"/>
            </a:gdLst>
            <a:rect l="l" t="t" r="r" b="b"/>
            <a:pathLst>
              <a:path w="569896" h="325652">
                <a:moveTo>
                  <a:pt x="569896" y="325652"/>
                </a:moveTo>
                <a:lnTo>
                  <a:pt x="0" y="325652"/>
                </a:lnTo>
                <a:lnTo>
                  <a:pt x="273294" y="0"/>
                </a:lnTo>
                <a:lnTo>
                  <a:pt x="569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6" name="线条 1"/>
          <p:cNvCxnSpPr/>
          <p:nvPr/>
        </p:nvCxnSpPr>
        <p:spPr>
          <a:xfrm rot="0" flipH="0" flipV="0">
            <a:off x="404053" y="924812"/>
            <a:ext cx="3406412" cy="0"/>
          </a:xfrm>
          <a:prstGeom prst="line">
            <a:avLst/>
          </a:prstGeom>
          <a:noFill/>
          <a:ln w="6350" cap="sq">
            <a:gradFill>
              <a:gsLst>
                <a:gs pos="4000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  <p:cxnSp>
        <p:nvCxnSpPr>
          <p:cNvPr id="37" name="线条 1"/>
          <p:cNvCxnSpPr/>
          <p:nvPr/>
        </p:nvCxnSpPr>
        <p:spPr>
          <a:xfrm rot="0" flipH="0" flipV="0">
            <a:off x="1597853" y="865774"/>
            <a:ext cx="2733312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5529314"/>
            <a:ext cx="12192000" cy="1328686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2274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0" y="5643614"/>
            <a:ext cx="12192000" cy="1214386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2274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194157" y="2594197"/>
            <a:ext cx="3157825" cy="21236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搭建从选题、脚本生成、配音、剪辑到发布的AI自动化流水线，单人日产能可达10–20条视频，显著降低时间成本并放大收益规模。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1">
            <a:off x="7985271" y="2267677"/>
            <a:ext cx="6795" cy="29189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948346" y="2187032"/>
            <a:ext cx="80645" cy="80645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1">
            <a:off x="876604" y="3813280"/>
            <a:ext cx="7475" cy="2193038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40019" y="3773547"/>
            <a:ext cx="80645" cy="80645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1">
            <a:off x="4429409" y="3052207"/>
            <a:ext cx="6795" cy="29189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392484" y="2971562"/>
            <a:ext cx="80645" cy="80645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194156" y="1854626"/>
            <a:ext cx="3157825" cy="6648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自动化工作流提效降本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648083" y="3328800"/>
            <a:ext cx="3157825" cy="21236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借助平台后台数据分析完播率、互动率等指标，反向调整AI脚本关键词、节奏和封面设计，持续提升视频推荐权重与转化效率。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648083" y="2589229"/>
            <a:ext cx="3157825" cy="6648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数据驱动的内容优化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094204" y="4112081"/>
            <a:ext cx="3157825" cy="21236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同一AI视频经简单裁剪适配后同步发布至抖音、B站、小红书、TikTok等平台，最大化内容曝光与收益来源，避免单一平台限流风险。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094203" y="3372510"/>
            <a:ext cx="3157825" cy="6648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多平台分发矩阵运营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65716" y="326456"/>
            <a:ext cx="10753183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收益倍增策略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1" flipV="1">
            <a:off x="342899" y="356192"/>
            <a:ext cx="341434" cy="396000"/>
          </a:xfrm>
          <a:prstGeom prst="parallelogram">
            <a:avLst>
              <a:gd name="adj" fmla="val 83922"/>
            </a:avLst>
          </a:pr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1" flipV="1">
            <a:off x="0" y="356192"/>
            <a:ext cx="569896" cy="396000"/>
          </a:xfrm>
          <a:custGeom>
            <a:avLst/>
            <a:gdLst>
              <a:gd name="connsiteX0" fmla="*/ 569896 w 569896"/>
              <a:gd name="connsiteY0" fmla="*/ 325652 h 325652"/>
              <a:gd name="connsiteX1" fmla="*/ 0 w 569896"/>
              <a:gd name="connsiteY1" fmla="*/ 325652 h 325652"/>
              <a:gd name="connsiteX2" fmla="*/ 273294 w 569896"/>
              <a:gd name="connsiteY2" fmla="*/ 0 h 325652"/>
              <a:gd name="connsiteX3" fmla="*/ 569896 w 569896"/>
              <a:gd name="connsiteY3" fmla="*/ 0 h 325652"/>
            </a:gdLst>
            <a:rect l="l" t="t" r="r" b="b"/>
            <a:pathLst>
              <a:path w="569896" h="325652">
                <a:moveTo>
                  <a:pt x="569896" y="325652"/>
                </a:moveTo>
                <a:lnTo>
                  <a:pt x="0" y="325652"/>
                </a:lnTo>
                <a:lnTo>
                  <a:pt x="273294" y="0"/>
                </a:lnTo>
                <a:lnTo>
                  <a:pt x="569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0" name="线条 1"/>
          <p:cNvCxnSpPr/>
          <p:nvPr/>
        </p:nvCxnSpPr>
        <p:spPr>
          <a:xfrm rot="0" flipH="0" flipV="0">
            <a:off x="404053" y="924812"/>
            <a:ext cx="3406412" cy="0"/>
          </a:xfrm>
          <a:prstGeom prst="line">
            <a:avLst/>
          </a:prstGeom>
          <a:noFill/>
          <a:ln w="6350" cap="sq">
            <a:gradFill>
              <a:gsLst>
                <a:gs pos="4000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  <p:cxnSp>
        <p:nvCxnSpPr>
          <p:cNvPr id="21" name="线条 1"/>
          <p:cNvCxnSpPr/>
          <p:nvPr/>
        </p:nvCxnSpPr>
        <p:spPr>
          <a:xfrm rot="0" flipH="0" flipV="0">
            <a:off x="1597853" y="865774"/>
            <a:ext cx="2733312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774700" y="4168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76704" y="3172281"/>
            <a:ext cx="4770725" cy="14251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3932424" y="4572471"/>
            <a:ext cx="863686" cy="863686"/>
          </a:xfrm>
          <a:prstGeom prst="teardrop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370490" y="2561684"/>
            <a:ext cx="863686" cy="863686"/>
          </a:xfrm>
          <a:prstGeom prst="teardrop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-1059118" y="526334"/>
            <a:ext cx="6810609" cy="1570172"/>
          </a:xfrm>
          <a:prstGeom prst="parallelogram">
            <a:avLst>
              <a:gd name="adj" fmla="val 52782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7370490" y="4572471"/>
            <a:ext cx="863686" cy="863686"/>
          </a:xfrm>
          <a:prstGeom prst="teardrop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904687" y="3579395"/>
            <a:ext cx="2944561" cy="8636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AI视频创作入门基础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342753" y="3579395"/>
            <a:ext cx="2944561" cy="8636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主流AI工具实操详解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904687" y="5590182"/>
            <a:ext cx="2944561" cy="8636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内容策划与平台运营策略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342753" y="5590182"/>
            <a:ext cx="2944561" cy="8636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变现路径与收益优化方法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3932424" y="2561684"/>
            <a:ext cx="863686" cy="863686"/>
          </a:xfrm>
          <a:prstGeom prst="teardrop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964693" y="2755981"/>
            <a:ext cx="799148" cy="4750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402759" y="2755981"/>
            <a:ext cx="799148" cy="4750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402759" y="4766768"/>
            <a:ext cx="799148" cy="4750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05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964693" y="4766768"/>
            <a:ext cx="799148" cy="4750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2505615" y="1203361"/>
            <a:ext cx="287274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30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74152" y="757422"/>
            <a:ext cx="2872740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AI视频创作入门基础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椭圆 35"/>
          <p:cNvSpPr txBox="1"/>
          <p:nvPr/>
        </p:nvSpPr>
        <p:spPr>
          <a:xfrm rot="7482242" flipH="0" flipV="1">
            <a:off x="-932056" y="5147049"/>
            <a:ext cx="2261691" cy="2261691"/>
          </a:xfrm>
          <a:prstGeom prst="ellipse">
            <a:avLst/>
          </a:prstGeom>
          <a:gradFill>
            <a:gsLst>
              <a:gs pos="10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椭圆 36"/>
          <p:cNvSpPr txBox="1"/>
          <p:nvPr/>
        </p:nvSpPr>
        <p:spPr>
          <a:xfrm rot="13488303" flipH="0" flipV="1">
            <a:off x="9304773" y="-1697983"/>
            <a:ext cx="4240405" cy="4240405"/>
          </a:xfrm>
          <a:prstGeom prst="ellipse">
            <a:avLst/>
          </a:prstGeom>
          <a:gradFill>
            <a:gsLst>
              <a:gs pos="10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21"/>
          <p:cNvSpPr txBox="1"/>
          <p:nvPr/>
        </p:nvSpPr>
        <p:spPr>
          <a:xfrm rot="0" flipH="0" flipV="0">
            <a:off x="1760508" y="2522136"/>
            <a:ext cx="8671359" cy="4335865"/>
          </a:xfrm>
          <a:custGeom>
            <a:avLst/>
            <a:gdLst>
              <a:gd name="connsiteX0" fmla="*/ 4329691 w 8671359"/>
              <a:gd name="connsiteY0" fmla="*/ 4 h 4335865"/>
              <a:gd name="connsiteX1" fmla="*/ 6500076 w 8671359"/>
              <a:gd name="connsiteY1" fmla="*/ 578964 h 4335865"/>
              <a:gd name="connsiteX2" fmla="*/ 8661734 w 8671359"/>
              <a:gd name="connsiteY2" fmla="*/ 4046676 h 4335865"/>
              <a:gd name="connsiteX3" fmla="*/ 8671359 w 8671359"/>
              <a:gd name="connsiteY3" fmla="*/ 4335865 h 4335865"/>
              <a:gd name="connsiteX4" fmla="*/ 7287088 w 8671359"/>
              <a:gd name="connsiteY4" fmla="*/ 4335865 h 4335865"/>
              <a:gd name="connsiteX5" fmla="*/ 7280536 w 8671359"/>
              <a:gd name="connsiteY5" fmla="*/ 4139001 h 4335865"/>
              <a:gd name="connsiteX6" fmla="*/ 5809009 w 8671359"/>
              <a:gd name="connsiteY6" fmla="*/ 1778392 h 4335865"/>
              <a:gd name="connsiteX7" fmla="*/ 2855134 w 8671359"/>
              <a:gd name="connsiteY7" fmla="*/ 1782346 h 4335865"/>
              <a:gd name="connsiteX8" fmla="*/ 1389931 w 8671359"/>
              <a:gd name="connsiteY8" fmla="*/ 4146886 h 4335865"/>
              <a:gd name="connsiteX9" fmla="*/ 1384148 w 8671359"/>
              <a:gd name="connsiteY9" fmla="*/ 4335865 h 4335865"/>
              <a:gd name="connsiteX10" fmla="*/ 0 w 8671359"/>
              <a:gd name="connsiteY10" fmla="*/ 4335865 h 4335865"/>
              <a:gd name="connsiteX11" fmla="*/ 8496 w 8671359"/>
              <a:gd name="connsiteY11" fmla="*/ 4058256 h 4335865"/>
              <a:gd name="connsiteX12" fmla="*/ 2160864 w 8671359"/>
              <a:gd name="connsiteY12" fmla="*/ 584771 h 4335865"/>
              <a:gd name="connsiteX13" fmla="*/ 4329691 w 8671359"/>
              <a:gd name="connsiteY13" fmla="*/ 4 h 4335865"/>
            </a:gdLst>
            <a:rect l="l" t="t" r="r" b="b"/>
            <a:pathLst>
              <a:path w="8671359" h="4335865">
                <a:moveTo>
                  <a:pt x="4329691" y="4"/>
                </a:moveTo>
                <a:cubicBezTo>
                  <a:pt x="5078901" y="-998"/>
                  <a:pt x="5828371" y="191954"/>
                  <a:pt x="6500076" y="578964"/>
                </a:cubicBezTo>
                <a:cubicBezTo>
                  <a:pt x="7759523" y="1304609"/>
                  <a:pt x="8565862" y="2608947"/>
                  <a:pt x="8661734" y="4046676"/>
                </a:cubicBezTo>
                <a:lnTo>
                  <a:pt x="8671359" y="4335865"/>
                </a:lnTo>
                <a:lnTo>
                  <a:pt x="7287088" y="4335865"/>
                </a:lnTo>
                <a:lnTo>
                  <a:pt x="7280536" y="4139001"/>
                </a:lnTo>
                <a:cubicBezTo>
                  <a:pt x="7215272" y="3160282"/>
                  <a:pt x="6666365" y="2272367"/>
                  <a:pt x="5809009" y="1778392"/>
                </a:cubicBezTo>
                <a:cubicBezTo>
                  <a:pt x="4894496" y="1251485"/>
                  <a:pt x="3768233" y="1252993"/>
                  <a:pt x="2855134" y="1782346"/>
                </a:cubicBezTo>
                <a:cubicBezTo>
                  <a:pt x="1999104" y="2278615"/>
                  <a:pt x="1452575" y="3167995"/>
                  <a:pt x="1389931" y="4146886"/>
                </a:cubicBezTo>
                <a:lnTo>
                  <a:pt x="1384148" y="4335865"/>
                </a:lnTo>
                <a:lnTo>
                  <a:pt x="0" y="4335865"/>
                </a:lnTo>
                <a:lnTo>
                  <a:pt x="8496" y="4058256"/>
                </a:lnTo>
                <a:cubicBezTo>
                  <a:pt x="100519" y="2620276"/>
                  <a:pt x="903364" y="1313784"/>
                  <a:pt x="2160864" y="584771"/>
                </a:cubicBezTo>
                <a:cubicBezTo>
                  <a:pt x="2831531" y="195964"/>
                  <a:pt x="3580481" y="1007"/>
                  <a:pt x="4329691" y="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任意多边形: 形状 18"/>
          <p:cNvSpPr txBox="1"/>
          <p:nvPr/>
        </p:nvSpPr>
        <p:spPr>
          <a:xfrm rot="0" flipH="0" flipV="0">
            <a:off x="1760153" y="6858000"/>
            <a:ext cx="1384503" cy="11608"/>
          </a:xfrm>
          <a:custGeom>
            <a:avLst/>
            <a:gdLst>
              <a:gd name="connsiteX0" fmla="*/ 355 w 1384503"/>
              <a:gd name="connsiteY0" fmla="*/ 0 h 11608"/>
              <a:gd name="connsiteX1" fmla="*/ 1384503 w 1384503"/>
              <a:gd name="connsiteY1" fmla="*/ 0 h 11608"/>
              <a:gd name="connsiteX2" fmla="*/ 1384261 w 1384503"/>
              <a:gd name="connsiteY2" fmla="*/ 7903 h 11608"/>
              <a:gd name="connsiteX3" fmla="*/ 0 w 1384503"/>
              <a:gd name="connsiteY3" fmla="*/ 11608 h 11608"/>
              <a:gd name="connsiteX4" fmla="*/ 355 w 1384503"/>
              <a:gd name="connsiteY4" fmla="*/ 0 h 11608"/>
            </a:gdLst>
            <a:rect l="l" t="t" r="r" b="b"/>
            <a:pathLst>
              <a:path w="1384503" h="11608">
                <a:moveTo>
                  <a:pt x="355" y="0"/>
                </a:moveTo>
                <a:lnTo>
                  <a:pt x="1384503" y="0"/>
                </a:lnTo>
                <a:lnTo>
                  <a:pt x="1384261" y="7903"/>
                </a:lnTo>
                <a:lnTo>
                  <a:pt x="0" y="11608"/>
                </a:lnTo>
                <a:lnTo>
                  <a:pt x="355" y="0"/>
                </a:ln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26"/>
          <p:cNvSpPr txBox="1"/>
          <p:nvPr/>
        </p:nvSpPr>
        <p:spPr>
          <a:xfrm rot="0" flipH="0" flipV="1">
            <a:off x="2562659" y="2149841"/>
            <a:ext cx="610210" cy="6102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508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1"/>
          <p:cNvSpPr txBox="1"/>
          <p:nvPr/>
        </p:nvSpPr>
        <p:spPr>
          <a:xfrm rot="5400000" flipH="0" flipV="0">
            <a:off x="-57802" y="2736037"/>
            <a:ext cx="3627254" cy="2623874"/>
          </a:xfrm>
          <a:prstGeom prst="round2SameRect">
            <a:avLst>
              <a:gd name="adj1" fmla="val 13621"/>
              <a:gd name="adj2" fmla="val 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0"/>
          </a:gradFill>
          <a:ln w="12700" cap="sq">
            <a:solidFill>
              <a:schemeClr val="bg1"/>
            </a:solidFill>
            <a:miter/>
          </a:ln>
          <a:effectLst>
            <a:outerShdw dist="304800" blurRad="317500" dir="270000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2"/>
          <p:cNvSpPr txBox="1"/>
          <p:nvPr/>
        </p:nvSpPr>
        <p:spPr>
          <a:xfrm rot="5400000" flipH="0" flipV="0">
            <a:off x="373774" y="3167619"/>
            <a:ext cx="2808837" cy="2401546"/>
          </a:xfrm>
          <a:prstGeom prst="round2SameRect">
            <a:avLst>
              <a:gd name="adj1" fmla="val 13621"/>
              <a:gd name="adj2" fmla="val 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 3"/>
          <p:cNvSpPr txBox="1"/>
          <p:nvPr/>
        </p:nvSpPr>
        <p:spPr>
          <a:xfrm rot="0" flipH="0" flipV="0">
            <a:off x="443887" y="2240905"/>
            <a:ext cx="36405" cy="361181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iSHEJI-15"/>
          <p:cNvSpPr txBox="1"/>
          <p:nvPr/>
        </p:nvSpPr>
        <p:spPr>
          <a:xfrm rot="0" flipH="0" flipV="0">
            <a:off x="756426" y="3180006"/>
            <a:ext cx="2043532" cy="23842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AI视频创作是指利用人工智能工具自动生成、编辑或优化视频内容的过程，涵盖脚本撰写、图像生成、配音合成到剪辑输出等环节，大幅降低创作门槛。</a:t>
            </a:r>
            <a:endParaRPr kumimoji="1" lang="zh-CN" altLang="en-US"/>
          </a:p>
        </p:txBody>
      </p:sp>
      <p:sp>
        <p:nvSpPr>
          <p:cNvPr id="12" name="iSHEJI-14"/>
          <p:cNvSpPr txBox="1"/>
          <p:nvPr/>
        </p:nvSpPr>
        <p:spPr>
          <a:xfrm rot="0" flipH="0" flipV="0">
            <a:off x="1646475" y="2348650"/>
            <a:ext cx="1256195" cy="471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6085FB">
                    <a:alpha val="62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13" name="iSHEJI-14"/>
          <p:cNvSpPr txBox="1"/>
          <p:nvPr/>
        </p:nvSpPr>
        <p:spPr>
          <a:xfrm rot="0" flipH="0" flipV="0">
            <a:off x="577420" y="2380654"/>
            <a:ext cx="1570228" cy="471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44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AI视频创作的定义</a:t>
            </a:r>
            <a:endParaRPr kumimoji="1" lang="zh-CN" altLang="en-US"/>
          </a:p>
        </p:txBody>
      </p:sp>
      <p:sp>
        <p:nvSpPr>
          <p:cNvPr id="14" name="椭圆 27"/>
          <p:cNvSpPr txBox="1"/>
          <p:nvPr/>
        </p:nvSpPr>
        <p:spPr>
          <a:xfrm rot="0" flipH="0" flipV="1">
            <a:off x="5419739" y="1688076"/>
            <a:ext cx="610211" cy="61021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08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矩形: 圆顶角 6"/>
          <p:cNvSpPr txBox="1"/>
          <p:nvPr/>
        </p:nvSpPr>
        <p:spPr>
          <a:xfrm rot="5400000" flipH="0" flipV="0">
            <a:off x="2795279" y="2266271"/>
            <a:ext cx="3627254" cy="2623875"/>
          </a:xfrm>
          <a:prstGeom prst="round2SameRect">
            <a:avLst>
              <a:gd name="adj1" fmla="val 13621"/>
              <a:gd name="adj2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8900000" scaled="0"/>
          </a:gradFill>
          <a:ln w="12700" cap="sq">
            <a:solidFill>
              <a:schemeClr val="bg1"/>
            </a:solidFill>
            <a:miter/>
          </a:ln>
          <a:effectLst>
            <a:outerShdw dist="304800" blurRad="317500" dir="270000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矩形: 圆顶角 7"/>
          <p:cNvSpPr txBox="1"/>
          <p:nvPr/>
        </p:nvSpPr>
        <p:spPr>
          <a:xfrm rot="5400000" flipH="0" flipV="0">
            <a:off x="3226855" y="2697853"/>
            <a:ext cx="2808837" cy="2401546"/>
          </a:xfrm>
          <a:prstGeom prst="round2SameRect">
            <a:avLst>
              <a:gd name="adj1" fmla="val 13621"/>
              <a:gd name="adj2" fmla="val 0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矩形 8"/>
          <p:cNvSpPr txBox="1"/>
          <p:nvPr/>
        </p:nvSpPr>
        <p:spPr>
          <a:xfrm rot="0" flipH="0" flipV="0">
            <a:off x="3296968" y="1771139"/>
            <a:ext cx="36405" cy="3611813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iSHEJI-15"/>
          <p:cNvSpPr txBox="1"/>
          <p:nvPr/>
        </p:nvSpPr>
        <p:spPr>
          <a:xfrm rot="0" flipH="0" flipV="0">
            <a:off x="3609507" y="2710241"/>
            <a:ext cx="2043533" cy="23842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传统视频依赖专业设备和人力团队，而AI视频只需输入文字或简单指令即可快速产出成品，节省时间成本90%以上，特别适合个人创作者和小团队。</a:t>
            </a:r>
            <a:endParaRPr kumimoji="1" lang="zh-CN" altLang="en-US"/>
          </a:p>
        </p:txBody>
      </p:sp>
      <p:sp>
        <p:nvSpPr>
          <p:cNvPr id="19" name="iSHEJI-14"/>
          <p:cNvSpPr txBox="1"/>
          <p:nvPr/>
        </p:nvSpPr>
        <p:spPr>
          <a:xfrm rot="0" flipH="0" flipV="0">
            <a:off x="4499556" y="1878885"/>
            <a:ext cx="1256195" cy="471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DDCDA6">
                    <a:alpha val="62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20" name="iSHEJI-14"/>
          <p:cNvSpPr txBox="1"/>
          <p:nvPr/>
        </p:nvSpPr>
        <p:spPr>
          <a:xfrm rot="0" flipH="0" flipV="0">
            <a:off x="3430501" y="1910889"/>
            <a:ext cx="1570228" cy="471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44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与传统视频制作的区别</a:t>
            </a:r>
            <a:endParaRPr kumimoji="1" lang="zh-CN" altLang="en-US"/>
          </a:p>
        </p:txBody>
      </p:sp>
      <p:sp>
        <p:nvSpPr>
          <p:cNvPr id="21" name="椭圆 25"/>
          <p:cNvSpPr txBox="1"/>
          <p:nvPr/>
        </p:nvSpPr>
        <p:spPr>
          <a:xfrm rot="0" flipH="0" flipV="1">
            <a:off x="8280821" y="2139331"/>
            <a:ext cx="610211" cy="61021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508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矩形: 圆顶角 11"/>
          <p:cNvSpPr txBox="1"/>
          <p:nvPr/>
        </p:nvSpPr>
        <p:spPr>
          <a:xfrm rot="5400000" flipH="0" flipV="0">
            <a:off x="5652360" y="2733528"/>
            <a:ext cx="3627255" cy="2623875"/>
          </a:xfrm>
          <a:prstGeom prst="round2SameRect">
            <a:avLst>
              <a:gd name="adj1" fmla="val 13621"/>
              <a:gd name="adj2" fmla="val 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0"/>
          </a:gradFill>
          <a:ln w="12700" cap="sq">
            <a:solidFill>
              <a:schemeClr val="bg1"/>
            </a:solidFill>
            <a:miter/>
          </a:ln>
          <a:effectLst>
            <a:outerShdw dist="304800" blurRad="317500" dir="270000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矩形: 圆顶角 12"/>
          <p:cNvSpPr txBox="1"/>
          <p:nvPr/>
        </p:nvSpPr>
        <p:spPr>
          <a:xfrm rot="5400000" flipH="0" flipV="0">
            <a:off x="6083936" y="3165110"/>
            <a:ext cx="2808838" cy="2401546"/>
          </a:xfrm>
          <a:prstGeom prst="round2SameRect">
            <a:avLst>
              <a:gd name="adj1" fmla="val 13621"/>
              <a:gd name="adj2" fmla="val 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矩形 13"/>
          <p:cNvSpPr txBox="1"/>
          <p:nvPr/>
        </p:nvSpPr>
        <p:spPr>
          <a:xfrm rot="0" flipH="0" flipV="0">
            <a:off x="6154050" y="2238396"/>
            <a:ext cx="36405" cy="361181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iSHEJI-15"/>
          <p:cNvSpPr txBox="1"/>
          <p:nvPr/>
        </p:nvSpPr>
        <p:spPr>
          <a:xfrm rot="0" flipH="0" flipV="0">
            <a:off x="6466589" y="3177498"/>
            <a:ext cx="2043533" cy="34891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AI脚本生成：豆包（免费够用）、GPT-4o、Claude 3
AI漫画生成：触手AI、文心一格、Midjourney
数字人制作：硅基智能、闪剪、腾讯智影
AI漫剧/短剧生成：即梦AI、漫影AI
AI剪辑：剪映专业版、快影AI、闪剪
版权素材：pexels、pixabay（免费）、包图网会员（商用）</a:t>
            </a:r>
            <a:endParaRPr kumimoji="1" lang="zh-CN" altLang="en-US"/>
          </a:p>
        </p:txBody>
      </p:sp>
      <p:sp>
        <p:nvSpPr>
          <p:cNvPr id="26" name="iSHEJI-14"/>
          <p:cNvSpPr txBox="1"/>
          <p:nvPr/>
        </p:nvSpPr>
        <p:spPr>
          <a:xfrm rot="0" flipH="0" flipV="0">
            <a:off x="7356638" y="2346141"/>
            <a:ext cx="1256196" cy="471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6085FB">
                    <a:alpha val="62000"/>
                  </a:srgb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27" name="iSHEJI-14"/>
          <p:cNvSpPr txBox="1"/>
          <p:nvPr/>
        </p:nvSpPr>
        <p:spPr>
          <a:xfrm rot="0" flipH="0" flipV="0">
            <a:off x="6287582" y="2378145"/>
            <a:ext cx="1570229" cy="471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44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当前主流AI视频工具概览</a:t>
            </a:r>
            <a:endParaRPr kumimoji="1" lang="zh-CN" altLang="en-US"/>
          </a:p>
        </p:txBody>
      </p:sp>
      <p:sp>
        <p:nvSpPr>
          <p:cNvPr id="28" name="椭圆 28"/>
          <p:cNvSpPr txBox="1"/>
          <p:nvPr/>
        </p:nvSpPr>
        <p:spPr>
          <a:xfrm rot="0" flipH="0" flipV="1">
            <a:off x="11137902" y="1688076"/>
            <a:ext cx="610211" cy="61021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08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矩形: 圆顶角 29"/>
          <p:cNvSpPr txBox="1"/>
          <p:nvPr/>
        </p:nvSpPr>
        <p:spPr>
          <a:xfrm rot="5400000" flipH="0" flipV="0">
            <a:off x="8513442" y="2266271"/>
            <a:ext cx="3627254" cy="2623875"/>
          </a:xfrm>
          <a:prstGeom prst="round2SameRect">
            <a:avLst>
              <a:gd name="adj1" fmla="val 13621"/>
              <a:gd name="adj2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8900000" scaled="0"/>
          </a:gradFill>
          <a:ln w="12700" cap="sq">
            <a:solidFill>
              <a:schemeClr val="bg1"/>
            </a:solidFill>
            <a:miter/>
          </a:ln>
          <a:effectLst>
            <a:outerShdw dist="304800" blurRad="317500" dir="270000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矩形: 圆顶角 30"/>
          <p:cNvSpPr txBox="1"/>
          <p:nvPr/>
        </p:nvSpPr>
        <p:spPr>
          <a:xfrm rot="5400000" flipH="0" flipV="0">
            <a:off x="8945018" y="2697853"/>
            <a:ext cx="2808837" cy="2401546"/>
          </a:xfrm>
          <a:prstGeom prst="round2SameRect">
            <a:avLst>
              <a:gd name="adj1" fmla="val 13621"/>
              <a:gd name="adj2" fmla="val 0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矩形 31"/>
          <p:cNvSpPr txBox="1"/>
          <p:nvPr/>
        </p:nvSpPr>
        <p:spPr>
          <a:xfrm rot="0" flipH="0" flipV="0">
            <a:off x="9015131" y="1771139"/>
            <a:ext cx="36405" cy="3611813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iSHEJI-15"/>
          <p:cNvSpPr txBox="1"/>
          <p:nvPr/>
        </p:nvSpPr>
        <p:spPr>
          <a:xfrm rot="0" flipH="0" flipV="0">
            <a:off x="9327670" y="2710241"/>
            <a:ext cx="2043533" cy="23842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随着多模态大模型成熟，AI视频质量显著提升且成本持续下降，平台算法也更倾向推荐AI高效产出的垂直内容，变现路径更加清晰。</a:t>
            </a:r>
            <a:endParaRPr kumimoji="1" lang="zh-CN" altLang="en-US"/>
          </a:p>
        </p:txBody>
      </p:sp>
      <p:sp>
        <p:nvSpPr>
          <p:cNvPr id="33" name="iSHEJI-14"/>
          <p:cNvSpPr txBox="1"/>
          <p:nvPr/>
        </p:nvSpPr>
        <p:spPr>
          <a:xfrm rot="0" flipH="0" flipV="0">
            <a:off x="10217719" y="1878885"/>
            <a:ext cx="1256195" cy="471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DDCDA6">
                    <a:alpha val="62000"/>
                  </a:srgbClr>
                </a:solidFill>
                <a:latin typeface="Source Han Sans"/>
                <a:ea typeface="Source Han Sans"/>
                <a:cs typeface="Source Han Sans"/>
              </a:rPr>
              <a:t>04</a:t>
            </a:r>
            <a:endParaRPr kumimoji="1" lang="zh-CN" altLang="en-US"/>
          </a:p>
        </p:txBody>
      </p:sp>
      <p:sp>
        <p:nvSpPr>
          <p:cNvPr id="34" name="iSHEJI-14"/>
          <p:cNvSpPr txBox="1"/>
          <p:nvPr/>
        </p:nvSpPr>
        <p:spPr>
          <a:xfrm rot="0" flipH="0" flipV="0">
            <a:off x="9148664" y="1910889"/>
            <a:ext cx="1570228" cy="471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44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为什么2026年是入局最佳时机</a:t>
            </a:r>
            <a:endParaRPr kumimoji="1" lang="zh-CN" altLang="en-US"/>
          </a:p>
        </p:txBody>
      </p:sp>
      <p:sp>
        <p:nvSpPr>
          <p:cNvPr id="35" name="椭圆 37"/>
          <p:cNvSpPr txBox="1"/>
          <p:nvPr/>
        </p:nvSpPr>
        <p:spPr>
          <a:xfrm rot="676980" flipH="0" flipV="1">
            <a:off x="7830296" y="892069"/>
            <a:ext cx="825155" cy="825155"/>
          </a:xfrm>
          <a:prstGeom prst="ellipse">
            <a:avLst/>
          </a:prstGeom>
          <a:gradFill>
            <a:gsLst>
              <a:gs pos="10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7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0" flipH="0" flipV="0">
            <a:off x="765716" y="326456"/>
            <a:ext cx="10753183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什么是AI视频创作</a:t>
            </a: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0" flipH="1" flipV="1">
            <a:off x="342899" y="356192"/>
            <a:ext cx="341434" cy="396000"/>
          </a:xfrm>
          <a:prstGeom prst="parallelogram">
            <a:avLst>
              <a:gd name="adj" fmla="val 83922"/>
            </a:avLst>
          </a:pr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0" flipH="1" flipV="1">
            <a:off x="0" y="356192"/>
            <a:ext cx="569896" cy="396000"/>
          </a:xfrm>
          <a:custGeom>
            <a:avLst/>
            <a:gdLst>
              <a:gd name="connsiteX0" fmla="*/ 569896 w 569896"/>
              <a:gd name="connsiteY0" fmla="*/ 325652 h 325652"/>
              <a:gd name="connsiteX1" fmla="*/ 0 w 569896"/>
              <a:gd name="connsiteY1" fmla="*/ 325652 h 325652"/>
              <a:gd name="connsiteX2" fmla="*/ 273294 w 569896"/>
              <a:gd name="connsiteY2" fmla="*/ 0 h 325652"/>
              <a:gd name="connsiteX3" fmla="*/ 569896 w 569896"/>
              <a:gd name="connsiteY3" fmla="*/ 0 h 325652"/>
            </a:gdLst>
            <a:rect l="l" t="t" r="r" b="b"/>
            <a:pathLst>
              <a:path w="569896" h="325652">
                <a:moveTo>
                  <a:pt x="569896" y="325652"/>
                </a:moveTo>
                <a:lnTo>
                  <a:pt x="0" y="325652"/>
                </a:lnTo>
                <a:lnTo>
                  <a:pt x="273294" y="0"/>
                </a:lnTo>
                <a:lnTo>
                  <a:pt x="569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9" name="线条 1"/>
          <p:cNvCxnSpPr/>
          <p:nvPr/>
        </p:nvCxnSpPr>
        <p:spPr>
          <a:xfrm rot="0" flipH="0" flipV="0">
            <a:off x="404053" y="924812"/>
            <a:ext cx="3406412" cy="0"/>
          </a:xfrm>
          <a:prstGeom prst="line">
            <a:avLst/>
          </a:prstGeom>
          <a:noFill/>
          <a:ln w="6350" cap="sq">
            <a:gradFill>
              <a:gsLst>
                <a:gs pos="4000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  <p:cxnSp>
        <p:nvCxnSpPr>
          <p:cNvPr id="40" name="线条 1"/>
          <p:cNvCxnSpPr/>
          <p:nvPr/>
        </p:nvCxnSpPr>
        <p:spPr>
          <a:xfrm rot="0" flipH="0" flipV="0">
            <a:off x="1597853" y="865774"/>
            <a:ext cx="2733312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24"/>
          <p:cNvSpPr txBox="1"/>
          <p:nvPr/>
        </p:nvSpPr>
        <p:spPr>
          <a:xfrm rot="0" flipH="0" flipV="0">
            <a:off x="1062944" y="2508689"/>
            <a:ext cx="10389996" cy="4577911"/>
          </a:xfrm>
          <a:custGeom>
            <a:avLst/>
            <a:gdLst>
              <a:gd name="csX0" fmla="*/ 10389996 w 10389996"/>
              <a:gd name="csY0" fmla="*/ 0 h 4484017"/>
              <a:gd name="csX1" fmla="*/ 10389996 w 10389996"/>
              <a:gd name="csY1" fmla="*/ 4484017 h 4484017"/>
              <a:gd name="csX2" fmla="*/ 0 w 10389996"/>
              <a:gd name="csY2" fmla="*/ 4484017 h 4484017"/>
              <a:gd name="csX3" fmla="*/ 0 w 10389996"/>
              <a:gd name="csY3" fmla="*/ 3195822 h 4484017"/>
              <a:gd name="csX4" fmla="*/ 172342 w 10389996"/>
              <a:gd name="csY4" fmla="*/ 3243359 h 4484017"/>
              <a:gd name="csX5" fmla="*/ 4536642 w 10389996"/>
              <a:gd name="csY5" fmla="*/ 3371673 h 4484017"/>
              <a:gd name="csX6" fmla="*/ 9864036 w 10389996"/>
              <a:gd name="csY6" fmla="*/ 1000077 h 4484017"/>
              <a:gd name="csX7" fmla="*/ 9940600 w 10389996"/>
              <a:gd name="csY7" fmla="*/ 906272 h 4484017"/>
              <a:gd name="csX8" fmla="*/ 10220304 w 10389996"/>
              <a:gd name="csY8" fmla="*/ 1110798 h 4484017"/>
              <a:gd name="csX9" fmla="*/ 10389996 w 10389996"/>
              <a:gd name="csY9" fmla="*/ 0 h 4484017"/>
            </a:gdLst>
            <a:rect l="l" t="t" r="r" b="b"/>
            <a:pathLst>
              <a:path w="10389996" h="4484017">
                <a:moveTo>
                  <a:pt x="10389996" y="0"/>
                </a:moveTo>
                <a:lnTo>
                  <a:pt x="10389996" y="4484017"/>
                </a:lnTo>
                <a:lnTo>
                  <a:pt x="0" y="4484017"/>
                </a:lnTo>
                <a:lnTo>
                  <a:pt x="0" y="3195822"/>
                </a:lnTo>
                <a:lnTo>
                  <a:pt x="172342" y="3243359"/>
                </a:lnTo>
                <a:cubicBezTo>
                  <a:pt x="1365895" y="3550275"/>
                  <a:pt x="2900314" y="3616563"/>
                  <a:pt x="4536642" y="3371673"/>
                </a:cubicBezTo>
                <a:cubicBezTo>
                  <a:pt x="6936592" y="3012498"/>
                  <a:pt x="8930954" y="2077446"/>
                  <a:pt x="9864036" y="1000077"/>
                </a:cubicBezTo>
                <a:lnTo>
                  <a:pt x="9940600" y="906272"/>
                </a:lnTo>
                <a:lnTo>
                  <a:pt x="10220304" y="1110798"/>
                </a:lnTo>
                <a:lnTo>
                  <a:pt x="103899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4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 28"/>
          <p:cNvSpPr txBox="1"/>
          <p:nvPr/>
        </p:nvSpPr>
        <p:spPr>
          <a:xfrm rot="0" flipH="0" flipV="0">
            <a:off x="11010813" y="3423976"/>
            <a:ext cx="269076" cy="3662624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bg1">
                  <a:alpha val="100000"/>
                </a:schemeClr>
              </a:gs>
            </a:gsLst>
            <a:lin ang="558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 29"/>
          <p:cNvSpPr txBox="1"/>
          <p:nvPr/>
        </p:nvSpPr>
        <p:spPr>
          <a:xfrm rot="0" flipH="0" flipV="0">
            <a:off x="10488298" y="3122525"/>
            <a:ext cx="269077" cy="535076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4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任意多边形: 形状 27"/>
          <p:cNvSpPr txBox="1"/>
          <p:nvPr/>
        </p:nvSpPr>
        <p:spPr>
          <a:xfrm rot="0" flipH="0" flipV="0">
            <a:off x="1062944" y="2508689"/>
            <a:ext cx="10389996" cy="3614723"/>
          </a:xfrm>
          <a:custGeom>
            <a:avLst/>
            <a:gdLst>
              <a:gd name="csX0" fmla="*/ 10389996 w 10389996"/>
              <a:gd name="csY0" fmla="*/ 0 h 3614723"/>
              <a:gd name="csX1" fmla="*/ 10389996 w 10389996"/>
              <a:gd name="csY1" fmla="*/ 93894 h 3614723"/>
              <a:gd name="csX2" fmla="*/ 10220304 w 10389996"/>
              <a:gd name="csY2" fmla="*/ 1204692 h 3614723"/>
              <a:gd name="csX3" fmla="*/ 9940600 w 10389996"/>
              <a:gd name="csY3" fmla="*/ 1000166 h 3614723"/>
              <a:gd name="csX4" fmla="*/ 9864036 w 10389996"/>
              <a:gd name="csY4" fmla="*/ 1093971 h 3614723"/>
              <a:gd name="csX5" fmla="*/ 4536642 w 10389996"/>
              <a:gd name="csY5" fmla="*/ 3465567 h 3614723"/>
              <a:gd name="csX6" fmla="*/ 172342 w 10389996"/>
              <a:gd name="csY6" fmla="*/ 3337253 h 3614723"/>
              <a:gd name="csX7" fmla="*/ 0 w 10389996"/>
              <a:gd name="csY7" fmla="*/ 3289716 h 3614723"/>
              <a:gd name="csX8" fmla="*/ 0 w 10389996"/>
              <a:gd name="csY8" fmla="*/ 3288866 h 3614723"/>
              <a:gd name="csX9" fmla="*/ 43016 w 10389996"/>
              <a:gd name="csY9" fmla="*/ 3298797 h 3614723"/>
              <a:gd name="csX10" fmla="*/ 4180398 w 10389996"/>
              <a:gd name="csY10" fmla="*/ 3354082 h 3614723"/>
              <a:gd name="csX11" fmla="*/ 9658535 w 10389996"/>
              <a:gd name="csY11" fmla="*/ 861077 h 3614723"/>
              <a:gd name="csX12" fmla="*/ 9690634 w 10389996"/>
              <a:gd name="csY12" fmla="*/ 817384 h 3614723"/>
              <a:gd name="csX13" fmla="*/ 9413764 w 10389996"/>
              <a:gd name="csY13" fmla="*/ 614930 h 3614723"/>
              <a:gd name="csX14" fmla="*/ 10389996 w 10389996"/>
              <a:gd name="csY14" fmla="*/ 0 h 3614723"/>
            </a:gdLst>
            <a:rect l="l" t="t" r="r" b="b"/>
            <a:pathLst>
              <a:path w="10389996" h="3614723">
                <a:moveTo>
                  <a:pt x="10389996" y="0"/>
                </a:moveTo>
                <a:lnTo>
                  <a:pt x="10389996" y="93894"/>
                </a:lnTo>
                <a:lnTo>
                  <a:pt x="10220304" y="1204692"/>
                </a:lnTo>
                <a:lnTo>
                  <a:pt x="9940600" y="1000166"/>
                </a:lnTo>
                <a:lnTo>
                  <a:pt x="9864036" y="1093971"/>
                </a:lnTo>
                <a:cubicBezTo>
                  <a:pt x="8930954" y="2171340"/>
                  <a:pt x="6936592" y="3106392"/>
                  <a:pt x="4536642" y="3465567"/>
                </a:cubicBezTo>
                <a:cubicBezTo>
                  <a:pt x="2900314" y="3710457"/>
                  <a:pt x="1365895" y="3644169"/>
                  <a:pt x="172342" y="3337253"/>
                </a:cubicBezTo>
                <a:lnTo>
                  <a:pt x="0" y="3289716"/>
                </a:lnTo>
                <a:lnTo>
                  <a:pt x="0" y="3288866"/>
                </a:lnTo>
                <a:lnTo>
                  <a:pt x="43016" y="3298797"/>
                </a:lnTo>
                <a:cubicBezTo>
                  <a:pt x="1202205" y="3546678"/>
                  <a:pt x="2646286" y="3583677"/>
                  <a:pt x="4180398" y="3354082"/>
                </a:cubicBezTo>
                <a:cubicBezTo>
                  <a:pt x="6700723" y="2976892"/>
                  <a:pt x="8778060" y="1982836"/>
                  <a:pt x="9658535" y="861077"/>
                </a:cubicBezTo>
                <a:lnTo>
                  <a:pt x="9690634" y="817384"/>
                </a:lnTo>
                <a:lnTo>
                  <a:pt x="9413764" y="614930"/>
                </a:lnTo>
                <a:lnTo>
                  <a:pt x="10389996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0">
                <a:schemeClr val="accent1">
                  <a:alpha val="100000"/>
                </a:schemeClr>
              </a:gs>
              <a:gs pos="96000">
                <a:schemeClr val="accent1">
                  <a:alpha val="10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011"/>
          <p:cNvSpPr txBox="1"/>
          <p:nvPr/>
        </p:nvSpPr>
        <p:spPr>
          <a:xfrm rot="0" flipH="0" flipV="1">
            <a:off x="739059" y="2435983"/>
            <a:ext cx="682526" cy="682526"/>
          </a:xfrm>
          <a:prstGeom prst="ellipse">
            <a:avLst/>
          </a:prstGeom>
          <a:solidFill>
            <a:schemeClr val="accent1">
              <a:lumMod val="60000"/>
              <a:lumOff val="40000"/>
              <a:alpha val="17000"/>
            </a:schemeClr>
          </a:solidFill>
          <a:ln w="28575" cap="flat">
            <a:noFill/>
            <a:miter/>
          </a:ln>
          <a:effectLst>
            <a:outerShdw dist="139700" blurRad="165100" dir="2699999" sx="100000" sy="100000" kx="0" ky="0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文本框 30"/>
          <p:cNvSpPr txBox="1"/>
          <p:nvPr/>
        </p:nvSpPr>
        <p:spPr>
          <a:xfrm rot="0" flipH="0" flipV="0">
            <a:off x="1495204" y="2280701"/>
            <a:ext cx="1562849" cy="61814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推荐配置的电脑与网络环境</a:t>
            </a:r>
            <a:endParaRPr kumimoji="1" lang="zh-CN" altLang="en-US"/>
          </a:p>
        </p:txBody>
      </p:sp>
      <p:sp>
        <p:nvSpPr>
          <p:cNvPr id="9" name="文本框 31"/>
          <p:cNvSpPr txBox="1"/>
          <p:nvPr/>
        </p:nvSpPr>
        <p:spPr>
          <a:xfrm rot="0" flipH="0" flipV="0">
            <a:off x="1495205" y="2948600"/>
            <a:ext cx="1562850" cy="21857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4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虽多数AI工具支持云端运行，但建议使用8GB以上内存、支持Chrome最新版的电脑，并确保稳定高速网络，以流畅上传素材和预览高清视频。</a:t>
            </a:r>
            <a:endParaRPr kumimoji="1" lang="zh-CN" altLang="en-US"/>
          </a:p>
        </p:txBody>
      </p:sp>
      <p:sp>
        <p:nvSpPr>
          <p:cNvPr id="10" name="矩形 32"/>
          <p:cNvSpPr txBox="1"/>
          <p:nvPr/>
        </p:nvSpPr>
        <p:spPr>
          <a:xfrm rot="0" flipH="0" flipV="1">
            <a:off x="1057464" y="2777246"/>
            <a:ext cx="45719" cy="3054485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6000">
                <a:schemeClr val="accent1">
                  <a:alpha val="10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011"/>
          <p:cNvSpPr txBox="1"/>
          <p:nvPr/>
        </p:nvSpPr>
        <p:spPr>
          <a:xfrm rot="0" flipH="0" flipV="1">
            <a:off x="856587" y="2553511"/>
            <a:ext cx="447470" cy="447470"/>
          </a:xfrm>
          <a:prstGeom prst="ellipse">
            <a:avLst/>
          </a:prstGeom>
          <a:solidFill>
            <a:schemeClr val="bg1"/>
          </a:solidFill>
          <a:ln w="28575" cap="flat">
            <a:solidFill>
              <a:schemeClr val="accent1"/>
            </a:solidFill>
            <a:miter/>
          </a:ln>
          <a:effectLst>
            <a:outerShdw dist="139700" blurRad="165100" dir="2699999" sx="100000" sy="100000" kx="0" ky="0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1011"/>
          <p:cNvSpPr txBox="1"/>
          <p:nvPr/>
        </p:nvSpPr>
        <p:spPr>
          <a:xfrm rot="0" flipH="0" flipV="1">
            <a:off x="992774" y="5685817"/>
            <a:ext cx="175096" cy="175096"/>
          </a:xfrm>
          <a:prstGeom prst="ellipse">
            <a:avLst/>
          </a:prstGeom>
          <a:solidFill>
            <a:schemeClr val="bg1"/>
          </a:solidFill>
          <a:ln w="571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dist="139700" blurRad="165100" dir="2699999" sx="100000" sy="100000" kx="0" ky="0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文本框 35"/>
          <p:cNvSpPr txBox="1"/>
          <p:nvPr/>
        </p:nvSpPr>
        <p:spPr>
          <a:xfrm rot="0" flipH="0" flipV="0">
            <a:off x="856587" y="2553511"/>
            <a:ext cx="447470" cy="4474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14" name="1011"/>
          <p:cNvSpPr txBox="1"/>
          <p:nvPr/>
        </p:nvSpPr>
        <p:spPr>
          <a:xfrm rot="0" flipH="0" flipV="1">
            <a:off x="3154942" y="1942568"/>
            <a:ext cx="682526" cy="682526"/>
          </a:xfrm>
          <a:prstGeom prst="ellipse">
            <a:avLst/>
          </a:prstGeom>
          <a:solidFill>
            <a:schemeClr val="accent1">
              <a:lumMod val="60000"/>
              <a:lumOff val="40000"/>
              <a:alpha val="17000"/>
            </a:schemeClr>
          </a:solidFill>
          <a:ln w="28575" cap="flat">
            <a:noFill/>
            <a:miter/>
          </a:ln>
          <a:effectLst>
            <a:outerShdw dist="139700" blurRad="165100" dir="2699999" sx="100000" sy="100000" kx="0" ky="0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文本框 52"/>
          <p:cNvSpPr txBox="1"/>
          <p:nvPr/>
        </p:nvSpPr>
        <p:spPr>
          <a:xfrm rot="0" flipH="0" flipV="0">
            <a:off x="3911087" y="1787286"/>
            <a:ext cx="1562849" cy="61814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必装的基础软件与浏览器插件</a:t>
            </a:r>
            <a:endParaRPr kumimoji="1" lang="zh-CN" altLang="en-US"/>
          </a:p>
        </p:txBody>
      </p:sp>
      <p:sp>
        <p:nvSpPr>
          <p:cNvPr id="16" name="文本框 53"/>
          <p:cNvSpPr txBox="1"/>
          <p:nvPr/>
        </p:nvSpPr>
        <p:spPr>
          <a:xfrm rot="0" flipH="0" flipV="0">
            <a:off x="3911088" y="2455185"/>
            <a:ext cx="1562850" cy="21857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4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安装Chrome浏览器、CapCut（剪映国际版）、OBS（录屏备用），以及如“AI Video Prompt Helper”等辅助插件，可提升提示词效率和操作便捷性。</a:t>
            </a:r>
            <a:endParaRPr kumimoji="1" lang="zh-CN" altLang="en-US"/>
          </a:p>
        </p:txBody>
      </p:sp>
      <p:sp>
        <p:nvSpPr>
          <p:cNvPr id="17" name="矩形 54"/>
          <p:cNvSpPr txBox="1"/>
          <p:nvPr/>
        </p:nvSpPr>
        <p:spPr>
          <a:xfrm rot="0" flipH="0" flipV="1">
            <a:off x="3473345" y="2283829"/>
            <a:ext cx="45719" cy="361335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6000">
                <a:schemeClr val="accent1">
                  <a:alpha val="10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1011"/>
          <p:cNvSpPr txBox="1"/>
          <p:nvPr/>
        </p:nvSpPr>
        <p:spPr>
          <a:xfrm rot="0" flipH="0" flipV="1">
            <a:off x="3272470" y="2060096"/>
            <a:ext cx="447470" cy="447470"/>
          </a:xfrm>
          <a:prstGeom prst="ellipse">
            <a:avLst/>
          </a:prstGeom>
          <a:solidFill>
            <a:schemeClr val="bg1"/>
          </a:solidFill>
          <a:ln w="28575" cap="flat">
            <a:solidFill>
              <a:schemeClr val="accent1"/>
            </a:solidFill>
            <a:miter/>
          </a:ln>
          <a:effectLst>
            <a:outerShdw dist="139700" blurRad="165100" dir="2699999" sx="100000" sy="100000" kx="0" ky="0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1011"/>
          <p:cNvSpPr txBox="1"/>
          <p:nvPr/>
        </p:nvSpPr>
        <p:spPr>
          <a:xfrm rot="0" flipH="0" flipV="1">
            <a:off x="3408657" y="5879963"/>
            <a:ext cx="175096" cy="175096"/>
          </a:xfrm>
          <a:prstGeom prst="ellipse">
            <a:avLst/>
          </a:prstGeom>
          <a:solidFill>
            <a:schemeClr val="bg1"/>
          </a:solidFill>
          <a:ln w="571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dist="139700" blurRad="165100" dir="2699999" sx="100000" sy="100000" kx="0" ky="0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57"/>
          <p:cNvSpPr txBox="1"/>
          <p:nvPr/>
        </p:nvSpPr>
        <p:spPr>
          <a:xfrm rot="0" flipH="0" flipV="0">
            <a:off x="3272470" y="2060096"/>
            <a:ext cx="447470" cy="4474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21" name="1011"/>
          <p:cNvSpPr txBox="1"/>
          <p:nvPr/>
        </p:nvSpPr>
        <p:spPr>
          <a:xfrm rot="0" flipH="0" flipV="1">
            <a:off x="5570825" y="1750824"/>
            <a:ext cx="682526" cy="682526"/>
          </a:xfrm>
          <a:prstGeom prst="ellipse">
            <a:avLst/>
          </a:prstGeom>
          <a:solidFill>
            <a:schemeClr val="accent1">
              <a:lumMod val="60000"/>
              <a:lumOff val="40000"/>
              <a:alpha val="17000"/>
            </a:schemeClr>
          </a:solidFill>
          <a:ln w="28575" cap="flat">
            <a:noFill/>
            <a:miter/>
          </a:ln>
          <a:effectLst>
            <a:outerShdw dist="139700" blurRad="165100" dir="2699999" sx="100000" sy="100000" kx="0" ky="0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59"/>
          <p:cNvSpPr txBox="1"/>
          <p:nvPr/>
        </p:nvSpPr>
        <p:spPr>
          <a:xfrm rot="0" flipH="0" flipV="0">
            <a:off x="6326970" y="1595542"/>
            <a:ext cx="1562849" cy="61814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免费与付费工具的选择策略</a:t>
            </a:r>
            <a:endParaRPr kumimoji="1" lang="zh-CN" altLang="en-US"/>
          </a:p>
        </p:txBody>
      </p:sp>
      <p:sp>
        <p:nvSpPr>
          <p:cNvPr id="23" name="文本框 60"/>
          <p:cNvSpPr txBox="1"/>
          <p:nvPr/>
        </p:nvSpPr>
        <p:spPr>
          <a:xfrm rot="0" flipH="0" flipV="0">
            <a:off x="6326971" y="2263441"/>
            <a:ext cx="1562850" cy="21857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4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初学者应优先使用免费额度充足的平台（如Pika免费生成10秒视频），熟练后再根据产出频率和商业用途升级至付费方案，避免前期过度投入。</a:t>
            </a:r>
            <a:endParaRPr kumimoji="1" lang="zh-CN" altLang="en-US"/>
          </a:p>
        </p:txBody>
      </p:sp>
      <p:sp>
        <p:nvSpPr>
          <p:cNvPr id="24" name="矩形 61"/>
          <p:cNvSpPr txBox="1"/>
          <p:nvPr/>
        </p:nvSpPr>
        <p:spPr>
          <a:xfrm rot="0" flipH="0" flipV="1">
            <a:off x="5889228" y="2092086"/>
            <a:ext cx="45719" cy="361336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6000">
                <a:schemeClr val="accent1">
                  <a:alpha val="10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1011"/>
          <p:cNvSpPr txBox="1"/>
          <p:nvPr/>
        </p:nvSpPr>
        <p:spPr>
          <a:xfrm rot="0" flipH="0" flipV="1">
            <a:off x="5688353" y="1868352"/>
            <a:ext cx="447470" cy="447470"/>
          </a:xfrm>
          <a:prstGeom prst="ellipse">
            <a:avLst/>
          </a:prstGeom>
          <a:solidFill>
            <a:schemeClr val="bg1"/>
          </a:solidFill>
          <a:ln w="28575" cap="flat">
            <a:solidFill>
              <a:schemeClr val="accent1"/>
            </a:solidFill>
            <a:miter/>
          </a:ln>
          <a:effectLst>
            <a:outerShdw dist="139700" blurRad="165100" dir="2699999" sx="100000" sy="100000" kx="0" ky="0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1011"/>
          <p:cNvSpPr txBox="1"/>
          <p:nvPr/>
        </p:nvSpPr>
        <p:spPr>
          <a:xfrm rot="0" flipH="0" flipV="1">
            <a:off x="5824539" y="5651365"/>
            <a:ext cx="175096" cy="175096"/>
          </a:xfrm>
          <a:prstGeom prst="ellipse">
            <a:avLst/>
          </a:prstGeom>
          <a:solidFill>
            <a:schemeClr val="bg1"/>
          </a:solidFill>
          <a:ln w="571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dist="139700" blurRad="165100" dir="2699999" sx="100000" sy="100000" kx="0" ky="0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文本框 64"/>
          <p:cNvSpPr txBox="1"/>
          <p:nvPr/>
        </p:nvSpPr>
        <p:spPr>
          <a:xfrm rot="0" flipH="0" flipV="0">
            <a:off x="5688353" y="1868352"/>
            <a:ext cx="447470" cy="4474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28" name="任意多边形: 形状 65"/>
          <p:cNvSpPr txBox="1"/>
          <p:nvPr/>
        </p:nvSpPr>
        <p:spPr>
          <a:xfrm rot="20222625" flipH="0" flipV="1">
            <a:off x="1099212" y="1648712"/>
            <a:ext cx="1984724" cy="690494"/>
          </a:xfrm>
          <a:custGeom>
            <a:avLst/>
            <a:gdLst>
              <a:gd name="csX0" fmla="*/ 10389996 w 10389996"/>
              <a:gd name="csY0" fmla="*/ 0 h 3614723"/>
              <a:gd name="csX1" fmla="*/ 10389996 w 10389996"/>
              <a:gd name="csY1" fmla="*/ 93894 h 3614723"/>
              <a:gd name="csX2" fmla="*/ 10220304 w 10389996"/>
              <a:gd name="csY2" fmla="*/ 1204692 h 3614723"/>
              <a:gd name="csX3" fmla="*/ 9940600 w 10389996"/>
              <a:gd name="csY3" fmla="*/ 1000166 h 3614723"/>
              <a:gd name="csX4" fmla="*/ 9864036 w 10389996"/>
              <a:gd name="csY4" fmla="*/ 1093971 h 3614723"/>
              <a:gd name="csX5" fmla="*/ 4536642 w 10389996"/>
              <a:gd name="csY5" fmla="*/ 3465567 h 3614723"/>
              <a:gd name="csX6" fmla="*/ 172342 w 10389996"/>
              <a:gd name="csY6" fmla="*/ 3337253 h 3614723"/>
              <a:gd name="csX7" fmla="*/ 0 w 10389996"/>
              <a:gd name="csY7" fmla="*/ 3289716 h 3614723"/>
              <a:gd name="csX8" fmla="*/ 0 w 10389996"/>
              <a:gd name="csY8" fmla="*/ 3288866 h 3614723"/>
              <a:gd name="csX9" fmla="*/ 43016 w 10389996"/>
              <a:gd name="csY9" fmla="*/ 3298797 h 3614723"/>
              <a:gd name="csX10" fmla="*/ 4180398 w 10389996"/>
              <a:gd name="csY10" fmla="*/ 3354082 h 3614723"/>
              <a:gd name="csX11" fmla="*/ 9658535 w 10389996"/>
              <a:gd name="csY11" fmla="*/ 861077 h 3614723"/>
              <a:gd name="csX12" fmla="*/ 9690634 w 10389996"/>
              <a:gd name="csY12" fmla="*/ 817384 h 3614723"/>
              <a:gd name="csX13" fmla="*/ 9413764 w 10389996"/>
              <a:gd name="csY13" fmla="*/ 614930 h 3614723"/>
              <a:gd name="csX14" fmla="*/ 10389996 w 10389996"/>
              <a:gd name="csY14" fmla="*/ 0 h 3614723"/>
            </a:gdLst>
            <a:rect l="l" t="t" r="r" b="b"/>
            <a:pathLst>
              <a:path w="10389996" h="3614723">
                <a:moveTo>
                  <a:pt x="10389996" y="0"/>
                </a:moveTo>
                <a:lnTo>
                  <a:pt x="10389996" y="93894"/>
                </a:lnTo>
                <a:lnTo>
                  <a:pt x="10220304" y="1204692"/>
                </a:lnTo>
                <a:lnTo>
                  <a:pt x="9940600" y="1000166"/>
                </a:lnTo>
                <a:lnTo>
                  <a:pt x="9864036" y="1093971"/>
                </a:lnTo>
                <a:cubicBezTo>
                  <a:pt x="8930954" y="2171340"/>
                  <a:pt x="6936592" y="3106392"/>
                  <a:pt x="4536642" y="3465567"/>
                </a:cubicBezTo>
                <a:cubicBezTo>
                  <a:pt x="2900314" y="3710457"/>
                  <a:pt x="1365895" y="3644169"/>
                  <a:pt x="172342" y="3337253"/>
                </a:cubicBezTo>
                <a:lnTo>
                  <a:pt x="0" y="3289716"/>
                </a:lnTo>
                <a:lnTo>
                  <a:pt x="0" y="3288866"/>
                </a:lnTo>
                <a:lnTo>
                  <a:pt x="43016" y="3298797"/>
                </a:lnTo>
                <a:cubicBezTo>
                  <a:pt x="1202205" y="3546678"/>
                  <a:pt x="2646286" y="3583677"/>
                  <a:pt x="4180398" y="3354082"/>
                </a:cubicBezTo>
                <a:cubicBezTo>
                  <a:pt x="6700723" y="2976892"/>
                  <a:pt x="8778060" y="1982836"/>
                  <a:pt x="9658535" y="861077"/>
                </a:cubicBezTo>
                <a:lnTo>
                  <a:pt x="9690634" y="817384"/>
                </a:lnTo>
                <a:lnTo>
                  <a:pt x="9413764" y="614930"/>
                </a:lnTo>
                <a:lnTo>
                  <a:pt x="103899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1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任意多边形: 形状 66"/>
          <p:cNvSpPr txBox="1"/>
          <p:nvPr/>
        </p:nvSpPr>
        <p:spPr>
          <a:xfrm rot="20222625" flipH="0" flipV="1">
            <a:off x="3681432" y="1111983"/>
            <a:ext cx="1984724" cy="690494"/>
          </a:xfrm>
          <a:custGeom>
            <a:avLst/>
            <a:gdLst>
              <a:gd name="csX0" fmla="*/ 10389996 w 10389996"/>
              <a:gd name="csY0" fmla="*/ 0 h 3614723"/>
              <a:gd name="csX1" fmla="*/ 10389996 w 10389996"/>
              <a:gd name="csY1" fmla="*/ 93894 h 3614723"/>
              <a:gd name="csX2" fmla="*/ 10220304 w 10389996"/>
              <a:gd name="csY2" fmla="*/ 1204692 h 3614723"/>
              <a:gd name="csX3" fmla="*/ 9940600 w 10389996"/>
              <a:gd name="csY3" fmla="*/ 1000166 h 3614723"/>
              <a:gd name="csX4" fmla="*/ 9864036 w 10389996"/>
              <a:gd name="csY4" fmla="*/ 1093971 h 3614723"/>
              <a:gd name="csX5" fmla="*/ 4536642 w 10389996"/>
              <a:gd name="csY5" fmla="*/ 3465567 h 3614723"/>
              <a:gd name="csX6" fmla="*/ 172342 w 10389996"/>
              <a:gd name="csY6" fmla="*/ 3337253 h 3614723"/>
              <a:gd name="csX7" fmla="*/ 0 w 10389996"/>
              <a:gd name="csY7" fmla="*/ 3289716 h 3614723"/>
              <a:gd name="csX8" fmla="*/ 0 w 10389996"/>
              <a:gd name="csY8" fmla="*/ 3288866 h 3614723"/>
              <a:gd name="csX9" fmla="*/ 43016 w 10389996"/>
              <a:gd name="csY9" fmla="*/ 3298797 h 3614723"/>
              <a:gd name="csX10" fmla="*/ 4180398 w 10389996"/>
              <a:gd name="csY10" fmla="*/ 3354082 h 3614723"/>
              <a:gd name="csX11" fmla="*/ 9658535 w 10389996"/>
              <a:gd name="csY11" fmla="*/ 861077 h 3614723"/>
              <a:gd name="csX12" fmla="*/ 9690634 w 10389996"/>
              <a:gd name="csY12" fmla="*/ 817384 h 3614723"/>
              <a:gd name="csX13" fmla="*/ 9413764 w 10389996"/>
              <a:gd name="csY13" fmla="*/ 614930 h 3614723"/>
              <a:gd name="csX14" fmla="*/ 10389996 w 10389996"/>
              <a:gd name="csY14" fmla="*/ 0 h 3614723"/>
            </a:gdLst>
            <a:rect l="l" t="t" r="r" b="b"/>
            <a:pathLst>
              <a:path w="10389996" h="3614723">
                <a:moveTo>
                  <a:pt x="10389996" y="0"/>
                </a:moveTo>
                <a:lnTo>
                  <a:pt x="10389996" y="93894"/>
                </a:lnTo>
                <a:lnTo>
                  <a:pt x="10220304" y="1204692"/>
                </a:lnTo>
                <a:lnTo>
                  <a:pt x="9940600" y="1000166"/>
                </a:lnTo>
                <a:lnTo>
                  <a:pt x="9864036" y="1093971"/>
                </a:lnTo>
                <a:cubicBezTo>
                  <a:pt x="8930954" y="2171340"/>
                  <a:pt x="6936592" y="3106392"/>
                  <a:pt x="4536642" y="3465567"/>
                </a:cubicBezTo>
                <a:cubicBezTo>
                  <a:pt x="2900314" y="3710457"/>
                  <a:pt x="1365895" y="3644169"/>
                  <a:pt x="172342" y="3337253"/>
                </a:cubicBezTo>
                <a:lnTo>
                  <a:pt x="0" y="3289716"/>
                </a:lnTo>
                <a:lnTo>
                  <a:pt x="0" y="3288866"/>
                </a:lnTo>
                <a:lnTo>
                  <a:pt x="43016" y="3298797"/>
                </a:lnTo>
                <a:cubicBezTo>
                  <a:pt x="1202205" y="3546678"/>
                  <a:pt x="2646286" y="3583677"/>
                  <a:pt x="4180398" y="3354082"/>
                </a:cubicBezTo>
                <a:cubicBezTo>
                  <a:pt x="6700723" y="2976892"/>
                  <a:pt x="8778060" y="1982836"/>
                  <a:pt x="9658535" y="861077"/>
                </a:cubicBezTo>
                <a:lnTo>
                  <a:pt x="9690634" y="817384"/>
                </a:lnTo>
                <a:lnTo>
                  <a:pt x="9413764" y="614930"/>
                </a:lnTo>
                <a:lnTo>
                  <a:pt x="103899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1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1011"/>
          <p:cNvSpPr txBox="1"/>
          <p:nvPr/>
        </p:nvSpPr>
        <p:spPr>
          <a:xfrm rot="0" flipH="0" flipV="1">
            <a:off x="7986708" y="1025894"/>
            <a:ext cx="682526" cy="682526"/>
          </a:xfrm>
          <a:prstGeom prst="ellipse">
            <a:avLst/>
          </a:prstGeom>
          <a:solidFill>
            <a:schemeClr val="accent1">
              <a:lumMod val="60000"/>
              <a:lumOff val="40000"/>
              <a:alpha val="17000"/>
            </a:schemeClr>
          </a:solidFill>
          <a:ln w="28575" cap="flat">
            <a:noFill/>
            <a:miter/>
          </a:ln>
          <a:effectLst>
            <a:outerShdw dist="139700" blurRad="165100" dir="2699999" sx="100000" sy="100000" kx="0" ky="0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文本框 59"/>
          <p:cNvSpPr txBox="1"/>
          <p:nvPr/>
        </p:nvSpPr>
        <p:spPr>
          <a:xfrm rot="0" flipH="0" flipV="0">
            <a:off x="8742853" y="870612"/>
            <a:ext cx="1562849" cy="61814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建立个人素材库的初步方法</a:t>
            </a:r>
            <a:endParaRPr kumimoji="1" lang="zh-CN" altLang="en-US"/>
          </a:p>
        </p:txBody>
      </p:sp>
      <p:sp>
        <p:nvSpPr>
          <p:cNvPr id="32" name="文本框 60"/>
          <p:cNvSpPr txBox="1"/>
          <p:nvPr/>
        </p:nvSpPr>
        <p:spPr>
          <a:xfrm rot="0" flipH="0" flipV="0">
            <a:off x="8742854" y="1538511"/>
            <a:ext cx="1562850" cy="21857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4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从Pexels、Pixabay下载无版权视频片段，整理常用BGM和字体，同时保存优质AI生成案例作为参考模板，为后续批量创作打下基础。</a:t>
            </a:r>
            <a:endParaRPr kumimoji="1" lang="zh-CN" altLang="en-US"/>
          </a:p>
        </p:txBody>
      </p:sp>
      <p:sp>
        <p:nvSpPr>
          <p:cNvPr id="33" name="矩形 61"/>
          <p:cNvSpPr txBox="1"/>
          <p:nvPr/>
        </p:nvSpPr>
        <p:spPr>
          <a:xfrm rot="0" flipH="0" flipV="1">
            <a:off x="8305111" y="1367156"/>
            <a:ext cx="45719" cy="361336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6000">
                <a:schemeClr val="accent1">
                  <a:alpha val="10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1011"/>
          <p:cNvSpPr txBox="1"/>
          <p:nvPr/>
        </p:nvSpPr>
        <p:spPr>
          <a:xfrm rot="0" flipH="0" flipV="1">
            <a:off x="8104236" y="1143422"/>
            <a:ext cx="447470" cy="447470"/>
          </a:xfrm>
          <a:prstGeom prst="ellipse">
            <a:avLst/>
          </a:prstGeom>
          <a:solidFill>
            <a:schemeClr val="bg1"/>
          </a:solidFill>
          <a:ln w="28575" cap="flat">
            <a:solidFill>
              <a:schemeClr val="accent1"/>
            </a:solidFill>
            <a:miter/>
          </a:ln>
          <a:effectLst>
            <a:outerShdw dist="139700" blurRad="165100" dir="2699999" sx="100000" sy="100000" kx="0" ky="0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1011"/>
          <p:cNvSpPr txBox="1"/>
          <p:nvPr/>
        </p:nvSpPr>
        <p:spPr>
          <a:xfrm rot="0" flipH="0" flipV="1">
            <a:off x="8240422" y="4926435"/>
            <a:ext cx="175096" cy="175096"/>
          </a:xfrm>
          <a:prstGeom prst="ellipse">
            <a:avLst/>
          </a:prstGeom>
          <a:solidFill>
            <a:schemeClr val="bg1"/>
          </a:solidFill>
          <a:ln w="571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dist="139700" blurRad="165100" dir="2699999" sx="100000" sy="100000" kx="0" ky="0" algn="tl" rotWithShape="0">
              <a:schemeClr val="accent1">
                <a:alpha val="13000"/>
              </a:schemeClr>
            </a:outerShdw>
          </a:effectLst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文本框 64"/>
          <p:cNvSpPr txBox="1"/>
          <p:nvPr/>
        </p:nvSpPr>
        <p:spPr>
          <a:xfrm rot="0" flipH="0" flipV="0">
            <a:off x="8104236" y="1143422"/>
            <a:ext cx="447470" cy="4474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04</a:t>
            </a:r>
            <a:endParaRPr kumimoji="1" lang="zh-CN" altLang="en-US"/>
          </a:p>
        </p:txBody>
      </p:sp>
      <p:sp>
        <p:nvSpPr>
          <p:cNvPr id="37" name="任意多边形: 形状 65"/>
          <p:cNvSpPr txBox="1"/>
          <p:nvPr/>
        </p:nvSpPr>
        <p:spPr>
          <a:xfrm rot="20222625" flipH="0" flipV="1">
            <a:off x="6146794" y="661714"/>
            <a:ext cx="1984724" cy="690494"/>
          </a:xfrm>
          <a:custGeom>
            <a:avLst/>
            <a:gdLst>
              <a:gd name="csX0" fmla="*/ 10389996 w 10389996"/>
              <a:gd name="csY0" fmla="*/ 0 h 3614723"/>
              <a:gd name="csX1" fmla="*/ 10389996 w 10389996"/>
              <a:gd name="csY1" fmla="*/ 93894 h 3614723"/>
              <a:gd name="csX2" fmla="*/ 10220304 w 10389996"/>
              <a:gd name="csY2" fmla="*/ 1204692 h 3614723"/>
              <a:gd name="csX3" fmla="*/ 9940600 w 10389996"/>
              <a:gd name="csY3" fmla="*/ 1000166 h 3614723"/>
              <a:gd name="csX4" fmla="*/ 9864036 w 10389996"/>
              <a:gd name="csY4" fmla="*/ 1093971 h 3614723"/>
              <a:gd name="csX5" fmla="*/ 4536642 w 10389996"/>
              <a:gd name="csY5" fmla="*/ 3465567 h 3614723"/>
              <a:gd name="csX6" fmla="*/ 172342 w 10389996"/>
              <a:gd name="csY6" fmla="*/ 3337253 h 3614723"/>
              <a:gd name="csX7" fmla="*/ 0 w 10389996"/>
              <a:gd name="csY7" fmla="*/ 3289716 h 3614723"/>
              <a:gd name="csX8" fmla="*/ 0 w 10389996"/>
              <a:gd name="csY8" fmla="*/ 3288866 h 3614723"/>
              <a:gd name="csX9" fmla="*/ 43016 w 10389996"/>
              <a:gd name="csY9" fmla="*/ 3298797 h 3614723"/>
              <a:gd name="csX10" fmla="*/ 4180398 w 10389996"/>
              <a:gd name="csY10" fmla="*/ 3354082 h 3614723"/>
              <a:gd name="csX11" fmla="*/ 9658535 w 10389996"/>
              <a:gd name="csY11" fmla="*/ 861077 h 3614723"/>
              <a:gd name="csX12" fmla="*/ 9690634 w 10389996"/>
              <a:gd name="csY12" fmla="*/ 817384 h 3614723"/>
              <a:gd name="csX13" fmla="*/ 9413764 w 10389996"/>
              <a:gd name="csY13" fmla="*/ 614930 h 3614723"/>
              <a:gd name="csX14" fmla="*/ 10389996 w 10389996"/>
              <a:gd name="csY14" fmla="*/ 0 h 3614723"/>
            </a:gdLst>
            <a:rect l="l" t="t" r="r" b="b"/>
            <a:pathLst>
              <a:path w="10389996" h="3614723">
                <a:moveTo>
                  <a:pt x="10389996" y="0"/>
                </a:moveTo>
                <a:lnTo>
                  <a:pt x="10389996" y="93894"/>
                </a:lnTo>
                <a:lnTo>
                  <a:pt x="10220304" y="1204692"/>
                </a:lnTo>
                <a:lnTo>
                  <a:pt x="9940600" y="1000166"/>
                </a:lnTo>
                <a:lnTo>
                  <a:pt x="9864036" y="1093971"/>
                </a:lnTo>
                <a:cubicBezTo>
                  <a:pt x="8930954" y="2171340"/>
                  <a:pt x="6936592" y="3106392"/>
                  <a:pt x="4536642" y="3465567"/>
                </a:cubicBezTo>
                <a:cubicBezTo>
                  <a:pt x="2900314" y="3710457"/>
                  <a:pt x="1365895" y="3644169"/>
                  <a:pt x="172342" y="3337253"/>
                </a:cubicBezTo>
                <a:lnTo>
                  <a:pt x="0" y="3289716"/>
                </a:lnTo>
                <a:lnTo>
                  <a:pt x="0" y="3288866"/>
                </a:lnTo>
                <a:lnTo>
                  <a:pt x="43016" y="3298797"/>
                </a:lnTo>
                <a:cubicBezTo>
                  <a:pt x="1202205" y="3546678"/>
                  <a:pt x="2646286" y="3583677"/>
                  <a:pt x="4180398" y="3354082"/>
                </a:cubicBezTo>
                <a:cubicBezTo>
                  <a:pt x="6700723" y="2976892"/>
                  <a:pt x="8778060" y="1982836"/>
                  <a:pt x="9658535" y="861077"/>
                </a:cubicBezTo>
                <a:lnTo>
                  <a:pt x="9690634" y="817384"/>
                </a:lnTo>
                <a:lnTo>
                  <a:pt x="9413764" y="614930"/>
                </a:lnTo>
                <a:lnTo>
                  <a:pt x="103899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1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0" flipH="0" flipV="0">
            <a:off x="765716" y="326456"/>
            <a:ext cx="10753183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零基础必备的软硬件准备</a:t>
            </a: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 rot="0" flipH="1" flipV="1">
            <a:off x="342899" y="356192"/>
            <a:ext cx="341434" cy="396000"/>
          </a:xfrm>
          <a:prstGeom prst="parallelogram">
            <a:avLst>
              <a:gd name="adj" fmla="val 83922"/>
            </a:avLst>
          </a:pr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 rot="0" flipH="1" flipV="1">
            <a:off x="0" y="356192"/>
            <a:ext cx="569896" cy="396000"/>
          </a:xfrm>
          <a:custGeom>
            <a:avLst/>
            <a:gdLst>
              <a:gd name="connsiteX0" fmla="*/ 569896 w 569896"/>
              <a:gd name="connsiteY0" fmla="*/ 325652 h 325652"/>
              <a:gd name="connsiteX1" fmla="*/ 0 w 569896"/>
              <a:gd name="connsiteY1" fmla="*/ 325652 h 325652"/>
              <a:gd name="connsiteX2" fmla="*/ 273294 w 569896"/>
              <a:gd name="connsiteY2" fmla="*/ 0 h 325652"/>
              <a:gd name="connsiteX3" fmla="*/ 569896 w 569896"/>
              <a:gd name="connsiteY3" fmla="*/ 0 h 325652"/>
            </a:gdLst>
            <a:rect l="l" t="t" r="r" b="b"/>
            <a:pathLst>
              <a:path w="569896" h="325652">
                <a:moveTo>
                  <a:pt x="569896" y="325652"/>
                </a:moveTo>
                <a:lnTo>
                  <a:pt x="0" y="325652"/>
                </a:lnTo>
                <a:lnTo>
                  <a:pt x="273294" y="0"/>
                </a:lnTo>
                <a:lnTo>
                  <a:pt x="569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1" name="线条 1"/>
          <p:cNvCxnSpPr/>
          <p:nvPr/>
        </p:nvCxnSpPr>
        <p:spPr>
          <a:xfrm rot="0" flipH="0" flipV="0">
            <a:off x="404053" y="924812"/>
            <a:ext cx="3406412" cy="0"/>
          </a:xfrm>
          <a:prstGeom prst="line">
            <a:avLst/>
          </a:prstGeom>
          <a:noFill/>
          <a:ln w="6350" cap="sq">
            <a:gradFill>
              <a:gsLst>
                <a:gs pos="4000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  <p:cxnSp>
        <p:nvCxnSpPr>
          <p:cNvPr id="42" name="线条 1"/>
          <p:cNvCxnSpPr/>
          <p:nvPr/>
        </p:nvCxnSpPr>
        <p:spPr>
          <a:xfrm rot="0" flipH="0" flipV="0">
            <a:off x="1597853" y="865774"/>
            <a:ext cx="2733312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931083" y="2985492"/>
            <a:ext cx="1005884" cy="2092201"/>
          </a:xfrm>
          <a:custGeom>
            <a:avLst/>
            <a:gdLst>
              <a:gd name="connsiteX0" fmla="*/ 737684 w 737683"/>
              <a:gd name="connsiteY0" fmla="*/ 89 h 1534353"/>
              <a:gd name="connsiteX1" fmla="*/ 425654 w 737683"/>
              <a:gd name="connsiteY1" fmla="*/ 12852 h 1534353"/>
              <a:gd name="connsiteX2" fmla="*/ 495896 w 737683"/>
              <a:gd name="connsiteY2" fmla="*/ 67922 h 1534353"/>
              <a:gd name="connsiteX3" fmla="*/ 478046 w 737683"/>
              <a:gd name="connsiteY3" fmla="*/ 1534354 h 1534353"/>
              <a:gd name="connsiteX4" fmla="*/ 510534 w 737683"/>
              <a:gd name="connsiteY4" fmla="*/ 94162 h 1534353"/>
              <a:gd name="connsiteX5" fmla="*/ 505982 w 737683"/>
              <a:gd name="connsiteY5" fmla="*/ 196714 h 1534353"/>
              <a:gd name="connsiteX6" fmla="*/ 737684 w 737683"/>
              <a:gd name="connsiteY6" fmla="*/ 0 h 1534353"/>
            </a:gdLst>
            <a:rect l="l" t="t" r="r" b="b"/>
            <a:pathLst>
              <a:path w="737683" h="1534353">
                <a:moveTo>
                  <a:pt x="737684" y="89"/>
                </a:moveTo>
                <a:lnTo>
                  <a:pt x="425654" y="12852"/>
                </a:lnTo>
                <a:lnTo>
                  <a:pt x="495896" y="67922"/>
                </a:lnTo>
                <a:cubicBezTo>
                  <a:pt x="-74164" y="256068"/>
                  <a:pt x="-243746" y="1171807"/>
                  <a:pt x="478046" y="1534354"/>
                </a:cubicBezTo>
                <a:cubicBezTo>
                  <a:pt x="-128520" y="1183766"/>
                  <a:pt x="-58813" y="376470"/>
                  <a:pt x="510534" y="94162"/>
                </a:cubicBezTo>
                <a:lnTo>
                  <a:pt x="505982" y="196714"/>
                </a:lnTo>
                <a:lnTo>
                  <a:pt x="737684" y="0"/>
                </a:lnTo>
                <a:close/>
              </a:path>
            </a:pathLst>
          </a:custGeom>
          <a:solidFill>
            <a:schemeClr val="accent1"/>
          </a:solidFill>
          <a:ln w="89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0" flipV="0">
            <a:off x="6408343" y="2507812"/>
            <a:ext cx="1005884" cy="2092201"/>
          </a:xfrm>
          <a:custGeom>
            <a:avLst/>
            <a:gdLst>
              <a:gd name="connsiteX0" fmla="*/ 737684 w 737683"/>
              <a:gd name="connsiteY0" fmla="*/ 89 h 1534353"/>
              <a:gd name="connsiteX1" fmla="*/ 425654 w 737683"/>
              <a:gd name="connsiteY1" fmla="*/ 12852 h 1534353"/>
              <a:gd name="connsiteX2" fmla="*/ 495896 w 737683"/>
              <a:gd name="connsiteY2" fmla="*/ 67922 h 1534353"/>
              <a:gd name="connsiteX3" fmla="*/ 478046 w 737683"/>
              <a:gd name="connsiteY3" fmla="*/ 1534354 h 1534353"/>
              <a:gd name="connsiteX4" fmla="*/ 510534 w 737683"/>
              <a:gd name="connsiteY4" fmla="*/ 94162 h 1534353"/>
              <a:gd name="connsiteX5" fmla="*/ 505982 w 737683"/>
              <a:gd name="connsiteY5" fmla="*/ 196714 h 1534353"/>
              <a:gd name="connsiteX6" fmla="*/ 737684 w 737683"/>
              <a:gd name="connsiteY6" fmla="*/ 0 h 1534353"/>
            </a:gdLst>
            <a:rect l="l" t="t" r="r" b="b"/>
            <a:pathLst>
              <a:path w="737683" h="1534353">
                <a:moveTo>
                  <a:pt x="737684" y="89"/>
                </a:moveTo>
                <a:lnTo>
                  <a:pt x="425654" y="12852"/>
                </a:lnTo>
                <a:lnTo>
                  <a:pt x="495896" y="67922"/>
                </a:lnTo>
                <a:cubicBezTo>
                  <a:pt x="-74164" y="256068"/>
                  <a:pt x="-243746" y="1171807"/>
                  <a:pt x="478046" y="1534354"/>
                </a:cubicBezTo>
                <a:cubicBezTo>
                  <a:pt x="-128520" y="1183766"/>
                  <a:pt x="-58813" y="376470"/>
                  <a:pt x="510534" y="94162"/>
                </a:cubicBezTo>
                <a:lnTo>
                  <a:pt x="505982" y="196714"/>
                </a:lnTo>
                <a:lnTo>
                  <a:pt x="737684" y="0"/>
                </a:lnTo>
                <a:close/>
              </a:path>
            </a:pathLst>
          </a:custGeom>
          <a:solidFill>
            <a:schemeClr val="accent1"/>
          </a:solidFill>
          <a:ln w="89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 flipH="0" flipV="0">
            <a:off x="5895510" y="3616592"/>
            <a:ext cx="1005884" cy="2092201"/>
          </a:xfrm>
          <a:custGeom>
            <a:avLst/>
            <a:gdLst>
              <a:gd name="connsiteX0" fmla="*/ 737684 w 737683"/>
              <a:gd name="connsiteY0" fmla="*/ 89 h 1534353"/>
              <a:gd name="connsiteX1" fmla="*/ 425654 w 737683"/>
              <a:gd name="connsiteY1" fmla="*/ 12852 h 1534353"/>
              <a:gd name="connsiteX2" fmla="*/ 495896 w 737683"/>
              <a:gd name="connsiteY2" fmla="*/ 67922 h 1534353"/>
              <a:gd name="connsiteX3" fmla="*/ 478046 w 737683"/>
              <a:gd name="connsiteY3" fmla="*/ 1534354 h 1534353"/>
              <a:gd name="connsiteX4" fmla="*/ 510534 w 737683"/>
              <a:gd name="connsiteY4" fmla="*/ 94162 h 1534353"/>
              <a:gd name="connsiteX5" fmla="*/ 505982 w 737683"/>
              <a:gd name="connsiteY5" fmla="*/ 196714 h 1534353"/>
              <a:gd name="connsiteX6" fmla="*/ 737684 w 737683"/>
              <a:gd name="connsiteY6" fmla="*/ 0 h 1534353"/>
            </a:gdLst>
            <a:rect l="l" t="t" r="r" b="b"/>
            <a:pathLst>
              <a:path w="737683" h="1534353">
                <a:moveTo>
                  <a:pt x="737684" y="89"/>
                </a:moveTo>
                <a:lnTo>
                  <a:pt x="425654" y="12852"/>
                </a:lnTo>
                <a:lnTo>
                  <a:pt x="495896" y="67922"/>
                </a:lnTo>
                <a:cubicBezTo>
                  <a:pt x="-74164" y="256068"/>
                  <a:pt x="-243746" y="1171807"/>
                  <a:pt x="478046" y="1534354"/>
                </a:cubicBezTo>
                <a:cubicBezTo>
                  <a:pt x="-128520" y="1183766"/>
                  <a:pt x="-58813" y="376470"/>
                  <a:pt x="510534" y="94162"/>
                </a:cubicBezTo>
                <a:lnTo>
                  <a:pt x="505982" y="196714"/>
                </a:lnTo>
                <a:lnTo>
                  <a:pt x="737684" y="0"/>
                </a:lnTo>
                <a:close/>
              </a:path>
            </a:pathLst>
          </a:custGeom>
          <a:solidFill>
            <a:schemeClr val="accent1"/>
          </a:solidFill>
          <a:ln w="89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5400000" flipH="0" flipV="0">
            <a:off x="5368365" y="2029333"/>
            <a:ext cx="1005884" cy="2092201"/>
          </a:xfrm>
          <a:custGeom>
            <a:avLst/>
            <a:gdLst>
              <a:gd name="connsiteX0" fmla="*/ 737684 w 737683"/>
              <a:gd name="connsiteY0" fmla="*/ 89 h 1534353"/>
              <a:gd name="connsiteX1" fmla="*/ 425654 w 737683"/>
              <a:gd name="connsiteY1" fmla="*/ 12852 h 1534353"/>
              <a:gd name="connsiteX2" fmla="*/ 495896 w 737683"/>
              <a:gd name="connsiteY2" fmla="*/ 67922 h 1534353"/>
              <a:gd name="connsiteX3" fmla="*/ 478046 w 737683"/>
              <a:gd name="connsiteY3" fmla="*/ 1534354 h 1534353"/>
              <a:gd name="connsiteX4" fmla="*/ 510534 w 737683"/>
              <a:gd name="connsiteY4" fmla="*/ 94162 h 1534353"/>
              <a:gd name="connsiteX5" fmla="*/ 505982 w 737683"/>
              <a:gd name="connsiteY5" fmla="*/ 196714 h 1534353"/>
              <a:gd name="connsiteX6" fmla="*/ 737684 w 737683"/>
              <a:gd name="connsiteY6" fmla="*/ 0 h 1534353"/>
            </a:gdLst>
            <a:rect l="l" t="t" r="r" b="b"/>
            <a:pathLst>
              <a:path w="737683" h="1534353">
                <a:moveTo>
                  <a:pt x="737684" y="89"/>
                </a:moveTo>
                <a:lnTo>
                  <a:pt x="425654" y="12852"/>
                </a:lnTo>
                <a:lnTo>
                  <a:pt x="495896" y="67922"/>
                </a:lnTo>
                <a:cubicBezTo>
                  <a:pt x="-74164" y="256068"/>
                  <a:pt x="-243746" y="1171807"/>
                  <a:pt x="478046" y="1534354"/>
                </a:cubicBezTo>
                <a:cubicBezTo>
                  <a:pt x="-128520" y="1183766"/>
                  <a:pt x="-58813" y="376470"/>
                  <a:pt x="510534" y="94162"/>
                </a:cubicBezTo>
                <a:lnTo>
                  <a:pt x="505982" y="196714"/>
                </a:lnTo>
                <a:lnTo>
                  <a:pt x="737684" y="0"/>
                </a:lnTo>
                <a:close/>
              </a:path>
            </a:pathLst>
          </a:custGeom>
          <a:solidFill>
            <a:schemeClr val="accent1"/>
          </a:solidFill>
          <a:ln w="89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6200000" flipH="0" flipV="0">
            <a:off x="4290551" y="1869916"/>
            <a:ext cx="1370899" cy="1384896"/>
          </a:xfrm>
          <a:custGeom>
            <a:avLst/>
            <a:gdLst>
              <a:gd name="connsiteX0" fmla="*/ 678451 w 1370899"/>
              <a:gd name="connsiteY0" fmla="*/ 0 h 1384896"/>
              <a:gd name="connsiteX1" fmla="*/ 1370899 w 1370899"/>
              <a:gd name="connsiteY1" fmla="*/ 692448 h 1384896"/>
              <a:gd name="connsiteX2" fmla="*/ 678451 w 1370899"/>
              <a:gd name="connsiteY2" fmla="*/ 1384896 h 1384896"/>
              <a:gd name="connsiteX3" fmla="*/ 645002 w 1370899"/>
              <a:gd name="connsiteY3" fmla="*/ 1381524 h 1384896"/>
              <a:gd name="connsiteX4" fmla="*/ 630735 w 1370899"/>
              <a:gd name="connsiteY4" fmla="*/ 1291536 h 1384896"/>
              <a:gd name="connsiteX5" fmla="*/ 2863 w 1370899"/>
              <a:gd name="connsiteY5" fmla="*/ 554613 h 1384896"/>
              <a:gd name="connsiteX6" fmla="*/ 0 w 1370899"/>
              <a:gd name="connsiteY6" fmla="*/ 553604 h 1384896"/>
              <a:gd name="connsiteX7" fmla="*/ 71 w 1370899"/>
              <a:gd name="connsiteY7" fmla="*/ 552896 h 1384896"/>
              <a:gd name="connsiteX8" fmla="*/ 678451 w 1370899"/>
              <a:gd name="connsiteY8" fmla="*/ 0 h 1384896"/>
            </a:gdLst>
            <a:rect l="l" t="t" r="r" b="b"/>
            <a:pathLst>
              <a:path w="1370899" h="1384896">
                <a:moveTo>
                  <a:pt x="678451" y="0"/>
                </a:moveTo>
                <a:cubicBezTo>
                  <a:pt x="1060879" y="0"/>
                  <a:pt x="1370899" y="310020"/>
                  <a:pt x="1370899" y="692448"/>
                </a:cubicBezTo>
                <a:cubicBezTo>
                  <a:pt x="1370899" y="1074876"/>
                  <a:pt x="1060879" y="1384896"/>
                  <a:pt x="678451" y="1384896"/>
                </a:cubicBezTo>
                <a:lnTo>
                  <a:pt x="645002" y="1381524"/>
                </a:lnTo>
                <a:lnTo>
                  <a:pt x="630735" y="1291536"/>
                </a:lnTo>
                <a:cubicBezTo>
                  <a:pt x="559908" y="958342"/>
                  <a:pt x="320921" y="684115"/>
                  <a:pt x="2863" y="554613"/>
                </a:cubicBezTo>
                <a:lnTo>
                  <a:pt x="0" y="553604"/>
                </a:lnTo>
                <a:lnTo>
                  <a:pt x="71" y="552896"/>
                </a:lnTo>
                <a:cubicBezTo>
                  <a:pt x="64640" y="237359"/>
                  <a:pt x="343827" y="0"/>
                  <a:pt x="678451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700658" y="1931158"/>
            <a:ext cx="1370899" cy="1384896"/>
          </a:xfrm>
          <a:custGeom>
            <a:avLst/>
            <a:gdLst>
              <a:gd name="connsiteX0" fmla="*/ 678451 w 1370899"/>
              <a:gd name="connsiteY0" fmla="*/ 0 h 1384896"/>
              <a:gd name="connsiteX1" fmla="*/ 1370899 w 1370899"/>
              <a:gd name="connsiteY1" fmla="*/ 692448 h 1384896"/>
              <a:gd name="connsiteX2" fmla="*/ 678451 w 1370899"/>
              <a:gd name="connsiteY2" fmla="*/ 1384896 h 1384896"/>
              <a:gd name="connsiteX3" fmla="*/ 645002 w 1370899"/>
              <a:gd name="connsiteY3" fmla="*/ 1381524 h 1384896"/>
              <a:gd name="connsiteX4" fmla="*/ 630735 w 1370899"/>
              <a:gd name="connsiteY4" fmla="*/ 1291536 h 1384896"/>
              <a:gd name="connsiteX5" fmla="*/ 2863 w 1370899"/>
              <a:gd name="connsiteY5" fmla="*/ 554613 h 1384896"/>
              <a:gd name="connsiteX6" fmla="*/ 0 w 1370899"/>
              <a:gd name="connsiteY6" fmla="*/ 553604 h 1384896"/>
              <a:gd name="connsiteX7" fmla="*/ 71 w 1370899"/>
              <a:gd name="connsiteY7" fmla="*/ 552896 h 1384896"/>
              <a:gd name="connsiteX8" fmla="*/ 678451 w 1370899"/>
              <a:gd name="connsiteY8" fmla="*/ 0 h 1384896"/>
            </a:gdLst>
            <a:rect l="l" t="t" r="r" b="b"/>
            <a:pathLst>
              <a:path w="1370899" h="1384896">
                <a:moveTo>
                  <a:pt x="678451" y="0"/>
                </a:moveTo>
                <a:cubicBezTo>
                  <a:pt x="1060879" y="0"/>
                  <a:pt x="1370899" y="310020"/>
                  <a:pt x="1370899" y="692448"/>
                </a:cubicBezTo>
                <a:cubicBezTo>
                  <a:pt x="1370899" y="1074876"/>
                  <a:pt x="1060879" y="1384896"/>
                  <a:pt x="678451" y="1384896"/>
                </a:cubicBezTo>
                <a:lnTo>
                  <a:pt x="645002" y="1381524"/>
                </a:lnTo>
                <a:lnTo>
                  <a:pt x="630735" y="1291536"/>
                </a:lnTo>
                <a:cubicBezTo>
                  <a:pt x="559908" y="958342"/>
                  <a:pt x="320921" y="684115"/>
                  <a:pt x="2863" y="554613"/>
                </a:cubicBezTo>
                <a:lnTo>
                  <a:pt x="0" y="553604"/>
                </a:lnTo>
                <a:lnTo>
                  <a:pt x="71" y="552896"/>
                </a:lnTo>
                <a:cubicBezTo>
                  <a:pt x="64640" y="237359"/>
                  <a:pt x="343827" y="0"/>
                  <a:pt x="678451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246822" y="2300053"/>
            <a:ext cx="2719129" cy="15026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使用“角色+场景+动作+风格”结构，例如“一位穿白大褂的医生在实验室讲解新冠疫苗原理，卡通风格，语速适中”，能显著提升生成准确率。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246821" y="1841500"/>
            <a:ext cx="2700000" cy="36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89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提示词（Prompt）编写技巧入门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234122" y="4159845"/>
            <a:ext cx="2700000" cy="36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89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如何评估AI视频质量是否达标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338276" y="1841500"/>
            <a:ext cx="2700000" cy="36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89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从想法到成片的五步流程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338284" y="4184587"/>
            <a:ext cx="2700000" cy="36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89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常见生成失败原因及解决方法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724931" y="3316053"/>
            <a:ext cx="925038" cy="89519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0320000" flipH="0" flipV="0">
            <a:off x="4352128" y="4379330"/>
            <a:ext cx="1370899" cy="1384896"/>
          </a:xfrm>
          <a:custGeom>
            <a:avLst/>
            <a:gdLst>
              <a:gd name="connsiteX0" fmla="*/ 678451 w 1370899"/>
              <a:gd name="connsiteY0" fmla="*/ 0 h 1384896"/>
              <a:gd name="connsiteX1" fmla="*/ 1370899 w 1370899"/>
              <a:gd name="connsiteY1" fmla="*/ 692448 h 1384896"/>
              <a:gd name="connsiteX2" fmla="*/ 678451 w 1370899"/>
              <a:gd name="connsiteY2" fmla="*/ 1384896 h 1384896"/>
              <a:gd name="connsiteX3" fmla="*/ 645002 w 1370899"/>
              <a:gd name="connsiteY3" fmla="*/ 1381524 h 1384896"/>
              <a:gd name="connsiteX4" fmla="*/ 630735 w 1370899"/>
              <a:gd name="connsiteY4" fmla="*/ 1291536 h 1384896"/>
              <a:gd name="connsiteX5" fmla="*/ 2863 w 1370899"/>
              <a:gd name="connsiteY5" fmla="*/ 554613 h 1384896"/>
              <a:gd name="connsiteX6" fmla="*/ 0 w 1370899"/>
              <a:gd name="connsiteY6" fmla="*/ 553604 h 1384896"/>
              <a:gd name="connsiteX7" fmla="*/ 71 w 1370899"/>
              <a:gd name="connsiteY7" fmla="*/ 552896 h 1384896"/>
              <a:gd name="connsiteX8" fmla="*/ 678451 w 1370899"/>
              <a:gd name="connsiteY8" fmla="*/ 0 h 1384896"/>
            </a:gdLst>
            <a:rect l="l" t="t" r="r" b="b"/>
            <a:pathLst>
              <a:path w="1370899" h="1384896">
                <a:moveTo>
                  <a:pt x="678451" y="0"/>
                </a:moveTo>
                <a:cubicBezTo>
                  <a:pt x="1060879" y="0"/>
                  <a:pt x="1370899" y="310020"/>
                  <a:pt x="1370899" y="692448"/>
                </a:cubicBezTo>
                <a:cubicBezTo>
                  <a:pt x="1370899" y="1074876"/>
                  <a:pt x="1060879" y="1384896"/>
                  <a:pt x="678451" y="1384896"/>
                </a:cubicBezTo>
                <a:lnTo>
                  <a:pt x="645002" y="1381524"/>
                </a:lnTo>
                <a:lnTo>
                  <a:pt x="630735" y="1291536"/>
                </a:lnTo>
                <a:cubicBezTo>
                  <a:pt x="559908" y="958342"/>
                  <a:pt x="320921" y="684115"/>
                  <a:pt x="2863" y="554613"/>
                </a:cubicBezTo>
                <a:lnTo>
                  <a:pt x="0" y="553604"/>
                </a:lnTo>
                <a:lnTo>
                  <a:pt x="71" y="552896"/>
                </a:lnTo>
                <a:cubicBezTo>
                  <a:pt x="64640" y="237359"/>
                  <a:pt x="343827" y="0"/>
                  <a:pt x="678451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4980000" flipH="0" flipV="0">
            <a:off x="6764316" y="4330392"/>
            <a:ext cx="1370899" cy="1384896"/>
          </a:xfrm>
          <a:custGeom>
            <a:avLst/>
            <a:gdLst>
              <a:gd name="connsiteX0" fmla="*/ 678451 w 1370899"/>
              <a:gd name="connsiteY0" fmla="*/ 0 h 1384896"/>
              <a:gd name="connsiteX1" fmla="*/ 1370899 w 1370899"/>
              <a:gd name="connsiteY1" fmla="*/ 692448 h 1384896"/>
              <a:gd name="connsiteX2" fmla="*/ 678451 w 1370899"/>
              <a:gd name="connsiteY2" fmla="*/ 1384896 h 1384896"/>
              <a:gd name="connsiteX3" fmla="*/ 645002 w 1370899"/>
              <a:gd name="connsiteY3" fmla="*/ 1381524 h 1384896"/>
              <a:gd name="connsiteX4" fmla="*/ 630735 w 1370899"/>
              <a:gd name="connsiteY4" fmla="*/ 1291536 h 1384896"/>
              <a:gd name="connsiteX5" fmla="*/ 2863 w 1370899"/>
              <a:gd name="connsiteY5" fmla="*/ 554613 h 1384896"/>
              <a:gd name="connsiteX6" fmla="*/ 0 w 1370899"/>
              <a:gd name="connsiteY6" fmla="*/ 553604 h 1384896"/>
              <a:gd name="connsiteX7" fmla="*/ 71 w 1370899"/>
              <a:gd name="connsiteY7" fmla="*/ 552896 h 1384896"/>
              <a:gd name="connsiteX8" fmla="*/ 678451 w 1370899"/>
              <a:gd name="connsiteY8" fmla="*/ 0 h 1384896"/>
            </a:gdLst>
            <a:rect l="l" t="t" r="r" b="b"/>
            <a:pathLst>
              <a:path w="1370899" h="1384896">
                <a:moveTo>
                  <a:pt x="678451" y="0"/>
                </a:moveTo>
                <a:cubicBezTo>
                  <a:pt x="1060879" y="0"/>
                  <a:pt x="1370899" y="310020"/>
                  <a:pt x="1370899" y="692448"/>
                </a:cubicBezTo>
                <a:cubicBezTo>
                  <a:pt x="1370899" y="1074876"/>
                  <a:pt x="1060879" y="1384896"/>
                  <a:pt x="678451" y="1384896"/>
                </a:cubicBezTo>
                <a:lnTo>
                  <a:pt x="645002" y="1381524"/>
                </a:lnTo>
                <a:lnTo>
                  <a:pt x="630735" y="1291536"/>
                </a:lnTo>
                <a:cubicBezTo>
                  <a:pt x="559908" y="958342"/>
                  <a:pt x="320921" y="684115"/>
                  <a:pt x="2863" y="554613"/>
                </a:cubicBezTo>
                <a:lnTo>
                  <a:pt x="0" y="553604"/>
                </a:lnTo>
                <a:lnTo>
                  <a:pt x="71" y="552896"/>
                </a:lnTo>
                <a:cubicBezTo>
                  <a:pt x="64640" y="237359"/>
                  <a:pt x="343827" y="0"/>
                  <a:pt x="678451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4398721" y="2197100"/>
            <a:ext cx="1023600" cy="6521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938721" y="2197100"/>
            <a:ext cx="1023600" cy="6521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938721" y="4851400"/>
            <a:ext cx="1023600" cy="6521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398721" y="4851400"/>
            <a:ext cx="1023600" cy="6521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325322" y="2300053"/>
            <a:ext cx="2719129" cy="15026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明确主题→撰写提示词（Prompt）→生成初稿→人工微调→导出发布，整个过程可在30分钟内完成，尤其适合短视频日更需求。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234122" y="4674953"/>
            <a:ext cx="2719129" cy="15026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关注三点：信息传达是否清晰、视觉节奏是否流畅、是否符合目标平台调性（如抖音快节奏、YouTube偏深度），达标即可发布测试反馈。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325322" y="4674953"/>
            <a:ext cx="2719129" cy="15026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如画面闪烁、口型不同步等问题，通常因提示词模糊或帧率设置不当所致，可通过限定镜头时长、添加“stable motion”等关键词优化。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765716" y="326456"/>
            <a:ext cx="10753183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理解AI视频工作流程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1" flipV="1">
            <a:off x="342899" y="356192"/>
            <a:ext cx="341434" cy="396000"/>
          </a:xfrm>
          <a:prstGeom prst="parallelogram">
            <a:avLst>
              <a:gd name="adj" fmla="val 83922"/>
            </a:avLst>
          </a:pr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1" flipV="1">
            <a:off x="0" y="356192"/>
            <a:ext cx="569896" cy="396000"/>
          </a:xfrm>
          <a:custGeom>
            <a:avLst/>
            <a:gdLst>
              <a:gd name="connsiteX0" fmla="*/ 569896 w 569896"/>
              <a:gd name="connsiteY0" fmla="*/ 325652 h 325652"/>
              <a:gd name="connsiteX1" fmla="*/ 0 w 569896"/>
              <a:gd name="connsiteY1" fmla="*/ 325652 h 325652"/>
              <a:gd name="connsiteX2" fmla="*/ 273294 w 569896"/>
              <a:gd name="connsiteY2" fmla="*/ 0 h 325652"/>
              <a:gd name="connsiteX3" fmla="*/ 569896 w 569896"/>
              <a:gd name="connsiteY3" fmla="*/ 0 h 325652"/>
            </a:gdLst>
            <a:rect l="l" t="t" r="r" b="b"/>
            <a:pathLst>
              <a:path w="569896" h="325652">
                <a:moveTo>
                  <a:pt x="569896" y="325652"/>
                </a:moveTo>
                <a:lnTo>
                  <a:pt x="0" y="325652"/>
                </a:lnTo>
                <a:lnTo>
                  <a:pt x="273294" y="0"/>
                </a:lnTo>
                <a:lnTo>
                  <a:pt x="569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7" name="线条 1"/>
          <p:cNvCxnSpPr/>
          <p:nvPr/>
        </p:nvCxnSpPr>
        <p:spPr>
          <a:xfrm rot="0" flipH="0" flipV="0">
            <a:off x="404053" y="924812"/>
            <a:ext cx="3406412" cy="0"/>
          </a:xfrm>
          <a:prstGeom prst="line">
            <a:avLst/>
          </a:prstGeom>
          <a:noFill/>
          <a:ln w="6350" cap="sq">
            <a:gradFill>
              <a:gsLst>
                <a:gs pos="4000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  <p:cxnSp>
        <p:nvCxnSpPr>
          <p:cNvPr id="28" name="线条 1"/>
          <p:cNvCxnSpPr/>
          <p:nvPr/>
        </p:nvCxnSpPr>
        <p:spPr>
          <a:xfrm rot="0" flipH="0" flipV="0">
            <a:off x="1597853" y="865774"/>
            <a:ext cx="2733312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主流AI工具实操详解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69"/>
          <p:cNvSpPr txBox="1"/>
          <p:nvPr/>
        </p:nvSpPr>
        <p:spPr>
          <a:xfrm rot="0" flipH="0" flipV="0">
            <a:off x="7836704" y="1632297"/>
            <a:ext cx="4355296" cy="27465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椭圆 62"/>
          <p:cNvSpPr txBox="1"/>
          <p:nvPr/>
        </p:nvSpPr>
        <p:spPr>
          <a:xfrm rot="0" flipH="0" flipV="0">
            <a:off x="8225099" y="1248063"/>
            <a:ext cx="1940614" cy="1940614"/>
          </a:xfrm>
          <a:prstGeom prst="ellipse">
            <a:avLst/>
          </a:prstGeom>
          <a:solidFill>
            <a:schemeClr val="accent1">
              <a:alpha val="7000"/>
            </a:schemeClr>
          </a:solidFill>
          <a:ln w="1905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箭头: 下 63"/>
          <p:cNvSpPr txBox="1"/>
          <p:nvPr/>
        </p:nvSpPr>
        <p:spPr>
          <a:xfrm rot="0" flipH="0" flipV="0">
            <a:off x="9334085" y="2006975"/>
            <a:ext cx="690720" cy="1962523"/>
          </a:xfrm>
          <a:prstGeom prst="downArrow">
            <a:avLst>
              <a:gd name="adj1" fmla="val 32275"/>
              <a:gd name="adj2" fmla="val 55895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64"/>
          <p:cNvSpPr txBox="1"/>
          <p:nvPr/>
        </p:nvSpPr>
        <p:spPr>
          <a:xfrm rot="0" flipH="0" flipV="0">
            <a:off x="8385406" y="1408370"/>
            <a:ext cx="1620000" cy="1620000"/>
          </a:xfrm>
          <a:prstGeom prst="ellipse">
            <a:avLst/>
          </a:prstGeom>
          <a:solidFill>
            <a:schemeClr val="bg1"/>
          </a:solidFill>
          <a:ln w="19050" cap="sq">
            <a:noFill/>
            <a:prstDash val="solid"/>
            <a:miter/>
          </a:ln>
          <a:effectLst>
            <a:outerShdw dist="0" blurRad="215900" dir="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任意多边形: 形状 65"/>
          <p:cNvSpPr txBox="1"/>
          <p:nvPr/>
        </p:nvSpPr>
        <p:spPr>
          <a:xfrm rot="0" flipH="0" flipV="0">
            <a:off x="6453174" y="1624369"/>
            <a:ext cx="3336232" cy="1188000"/>
          </a:xfrm>
          <a:custGeom>
            <a:avLst/>
            <a:gdLst>
              <a:gd name="csX0" fmla="*/ 2742232 w 3336232"/>
              <a:gd name="csY0" fmla="*/ 299447 h 1188000"/>
              <a:gd name="csX1" fmla="*/ 2447679 w 3336232"/>
              <a:gd name="csY1" fmla="*/ 594000 h 1188000"/>
              <a:gd name="csX2" fmla="*/ 2742232 w 3336232"/>
              <a:gd name="csY2" fmla="*/ 888553 h 1188000"/>
              <a:gd name="csX3" fmla="*/ 3036785 w 3336232"/>
              <a:gd name="csY3" fmla="*/ 594000 h 1188000"/>
              <a:gd name="csX4" fmla="*/ 2742232 w 3336232"/>
              <a:gd name="csY4" fmla="*/ 299447 h 1188000"/>
              <a:gd name="csX5" fmla="*/ 0 w 3336232"/>
              <a:gd name="csY5" fmla="*/ 0 h 1188000"/>
              <a:gd name="csX6" fmla="*/ 2736850 w 3336232"/>
              <a:gd name="csY6" fmla="*/ 0 h 1188000"/>
              <a:gd name="csX7" fmla="*/ 2736850 w 3336232"/>
              <a:gd name="csY7" fmla="*/ 543 h 1188000"/>
              <a:gd name="csX8" fmla="*/ 2742232 w 3336232"/>
              <a:gd name="csY8" fmla="*/ 0 h 1188000"/>
              <a:gd name="csX9" fmla="*/ 3336232 w 3336232"/>
              <a:gd name="csY9" fmla="*/ 594000 h 1188000"/>
              <a:gd name="csX10" fmla="*/ 2742232 w 3336232"/>
              <a:gd name="csY10" fmla="*/ 1188000 h 1188000"/>
              <a:gd name="csX11" fmla="*/ 2148232 w 3336232"/>
              <a:gd name="csY11" fmla="*/ 594000 h 1188000"/>
              <a:gd name="csX12" fmla="*/ 2194912 w 3336232"/>
              <a:gd name="csY12" fmla="*/ 362789 h 1188000"/>
              <a:gd name="csX13" fmla="*/ 2234910 w 3336232"/>
              <a:gd name="csY13" fmla="*/ 289097 h 1188000"/>
              <a:gd name="csX14" fmla="*/ 0 w 3336232"/>
              <a:gd name="csY14" fmla="*/ 289097 h 1188000"/>
            </a:gdLst>
            <a:rect l="l" t="t" r="r" b="b"/>
            <a:pathLst>
              <a:path w="3336232" h="1188000">
                <a:moveTo>
                  <a:pt x="2742232" y="299447"/>
                </a:moveTo>
                <a:cubicBezTo>
                  <a:pt x="2579555" y="299447"/>
                  <a:pt x="2447679" y="431323"/>
                  <a:pt x="2447679" y="594000"/>
                </a:cubicBezTo>
                <a:cubicBezTo>
                  <a:pt x="2447679" y="756677"/>
                  <a:pt x="2579555" y="888553"/>
                  <a:pt x="2742232" y="888553"/>
                </a:cubicBezTo>
                <a:cubicBezTo>
                  <a:pt x="2904909" y="888553"/>
                  <a:pt x="3036785" y="756677"/>
                  <a:pt x="3036785" y="594000"/>
                </a:cubicBezTo>
                <a:cubicBezTo>
                  <a:pt x="3036785" y="431323"/>
                  <a:pt x="2904909" y="299447"/>
                  <a:pt x="2742232" y="299447"/>
                </a:cubicBezTo>
                <a:close/>
                <a:moveTo>
                  <a:pt x="0" y="0"/>
                </a:moveTo>
                <a:lnTo>
                  <a:pt x="2736850" y="0"/>
                </a:lnTo>
                <a:lnTo>
                  <a:pt x="2736850" y="543"/>
                </a:lnTo>
                <a:lnTo>
                  <a:pt x="2742232" y="0"/>
                </a:lnTo>
                <a:cubicBezTo>
                  <a:pt x="3070289" y="0"/>
                  <a:pt x="3336232" y="265943"/>
                  <a:pt x="3336232" y="594000"/>
                </a:cubicBezTo>
                <a:cubicBezTo>
                  <a:pt x="3336232" y="922057"/>
                  <a:pt x="3070289" y="1188000"/>
                  <a:pt x="2742232" y="1188000"/>
                </a:cubicBezTo>
                <a:cubicBezTo>
                  <a:pt x="2414175" y="1188000"/>
                  <a:pt x="2148232" y="922057"/>
                  <a:pt x="2148232" y="594000"/>
                </a:cubicBezTo>
                <a:cubicBezTo>
                  <a:pt x="2148232" y="511986"/>
                  <a:pt x="2164854" y="433854"/>
                  <a:pt x="2194912" y="362789"/>
                </a:cubicBezTo>
                <a:lnTo>
                  <a:pt x="2234910" y="289097"/>
                </a:lnTo>
                <a:lnTo>
                  <a:pt x="0" y="28909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文本框 66"/>
          <p:cNvSpPr txBox="1"/>
          <p:nvPr/>
        </p:nvSpPr>
        <p:spPr>
          <a:xfrm rot="0" flipH="0" flipV="0">
            <a:off x="8860313" y="2019716"/>
            <a:ext cx="663746" cy="385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3</a:t>
            </a:r>
            <a:endParaRPr kumimoji="1" lang="zh-CN" altLang="en-US"/>
          </a:p>
        </p:txBody>
      </p:sp>
      <p:sp>
        <p:nvSpPr>
          <p:cNvPr id="9" name="文本框 67"/>
          <p:cNvSpPr txBox="1"/>
          <p:nvPr/>
        </p:nvSpPr>
        <p:spPr>
          <a:xfrm rot="0" flipH="0" flipV="0">
            <a:off x="8334744" y="4148483"/>
            <a:ext cx="2685285" cy="5799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042DAE">
                        <a:alpha val="10000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16200000" scaled="0"/>
                </a:gradFill>
                <a:latin typeface="Source Han Sans CN Bold"/>
                <a:ea typeface="Source Han Sans CN Bold"/>
                <a:cs typeface="Source Han Sans CN Bold"/>
              </a:rPr>
              <a:t>Kaiber：音乐驱动的视觉化视频创作</a:t>
            </a:r>
            <a:endParaRPr kumimoji="1" lang="zh-CN" altLang="en-US"/>
          </a:p>
        </p:txBody>
      </p:sp>
      <p:sp>
        <p:nvSpPr>
          <p:cNvPr id="10" name="文本框 68"/>
          <p:cNvSpPr txBox="1"/>
          <p:nvPr/>
        </p:nvSpPr>
        <p:spPr>
          <a:xfrm rot="0" flipH="0" flipV="0">
            <a:off x="8334743" y="4804984"/>
            <a:ext cx="2685285" cy="16621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4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Kaiber专为音乐人和内容创作者设计，可将音频自动转化为同步律动的视觉动画。用户上传歌曲后选择艺术风格（如赛博朋克、水彩等），系统会生成节奏匹配的动态画面，适用于MV或背景视频制作。</a:t>
            </a:r>
            <a:endParaRPr kumimoji="1" lang="zh-CN" altLang="en-US"/>
          </a:p>
        </p:txBody>
      </p:sp>
      <p:sp>
        <p:nvSpPr>
          <p:cNvPr id="11" name="椭圆 55"/>
          <p:cNvSpPr txBox="1"/>
          <p:nvPr/>
        </p:nvSpPr>
        <p:spPr>
          <a:xfrm rot="0" flipH="0" flipV="0">
            <a:off x="4998512" y="1248063"/>
            <a:ext cx="1940614" cy="1940614"/>
          </a:xfrm>
          <a:prstGeom prst="ellipse">
            <a:avLst/>
          </a:prstGeom>
          <a:solidFill>
            <a:schemeClr val="accent1">
              <a:alpha val="7000"/>
            </a:schemeClr>
          </a:solidFill>
          <a:ln w="1905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箭头: 下 56"/>
          <p:cNvSpPr txBox="1"/>
          <p:nvPr/>
        </p:nvSpPr>
        <p:spPr>
          <a:xfrm rot="0" flipH="0" flipV="0">
            <a:off x="6107498" y="2006975"/>
            <a:ext cx="690720" cy="1962523"/>
          </a:xfrm>
          <a:prstGeom prst="downArrow">
            <a:avLst>
              <a:gd name="adj1" fmla="val 32275"/>
              <a:gd name="adj2" fmla="val 55895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椭圆 57"/>
          <p:cNvSpPr txBox="1"/>
          <p:nvPr/>
        </p:nvSpPr>
        <p:spPr>
          <a:xfrm rot="0" flipH="0" flipV="0">
            <a:off x="5158819" y="1408370"/>
            <a:ext cx="1620000" cy="1620000"/>
          </a:xfrm>
          <a:prstGeom prst="ellipse">
            <a:avLst/>
          </a:prstGeom>
          <a:solidFill>
            <a:schemeClr val="bg1"/>
          </a:solidFill>
          <a:ln w="19050" cap="sq">
            <a:noFill/>
            <a:prstDash val="solid"/>
            <a:miter/>
          </a:ln>
          <a:effectLst>
            <a:outerShdw dist="0" blurRad="215900" dir="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任意多边形: 形状 58"/>
          <p:cNvSpPr txBox="1"/>
          <p:nvPr/>
        </p:nvSpPr>
        <p:spPr>
          <a:xfrm rot="0" flipH="0" flipV="0">
            <a:off x="3226587" y="1624369"/>
            <a:ext cx="3336232" cy="1188000"/>
          </a:xfrm>
          <a:custGeom>
            <a:avLst/>
            <a:gdLst>
              <a:gd name="csX0" fmla="*/ 2742232 w 3336232"/>
              <a:gd name="csY0" fmla="*/ 299447 h 1188000"/>
              <a:gd name="csX1" fmla="*/ 2447679 w 3336232"/>
              <a:gd name="csY1" fmla="*/ 594000 h 1188000"/>
              <a:gd name="csX2" fmla="*/ 2742232 w 3336232"/>
              <a:gd name="csY2" fmla="*/ 888553 h 1188000"/>
              <a:gd name="csX3" fmla="*/ 3036785 w 3336232"/>
              <a:gd name="csY3" fmla="*/ 594000 h 1188000"/>
              <a:gd name="csX4" fmla="*/ 2742232 w 3336232"/>
              <a:gd name="csY4" fmla="*/ 299447 h 1188000"/>
              <a:gd name="csX5" fmla="*/ 0 w 3336232"/>
              <a:gd name="csY5" fmla="*/ 0 h 1188000"/>
              <a:gd name="csX6" fmla="*/ 2736850 w 3336232"/>
              <a:gd name="csY6" fmla="*/ 0 h 1188000"/>
              <a:gd name="csX7" fmla="*/ 2736850 w 3336232"/>
              <a:gd name="csY7" fmla="*/ 543 h 1188000"/>
              <a:gd name="csX8" fmla="*/ 2742232 w 3336232"/>
              <a:gd name="csY8" fmla="*/ 0 h 1188000"/>
              <a:gd name="csX9" fmla="*/ 3336232 w 3336232"/>
              <a:gd name="csY9" fmla="*/ 594000 h 1188000"/>
              <a:gd name="csX10" fmla="*/ 2742232 w 3336232"/>
              <a:gd name="csY10" fmla="*/ 1188000 h 1188000"/>
              <a:gd name="csX11" fmla="*/ 2148232 w 3336232"/>
              <a:gd name="csY11" fmla="*/ 594000 h 1188000"/>
              <a:gd name="csX12" fmla="*/ 2194912 w 3336232"/>
              <a:gd name="csY12" fmla="*/ 362789 h 1188000"/>
              <a:gd name="csX13" fmla="*/ 2234910 w 3336232"/>
              <a:gd name="csY13" fmla="*/ 289097 h 1188000"/>
              <a:gd name="csX14" fmla="*/ 0 w 3336232"/>
              <a:gd name="csY14" fmla="*/ 289097 h 1188000"/>
            </a:gdLst>
            <a:rect l="l" t="t" r="r" b="b"/>
            <a:pathLst>
              <a:path w="3336232" h="1188000">
                <a:moveTo>
                  <a:pt x="2742232" y="299447"/>
                </a:moveTo>
                <a:cubicBezTo>
                  <a:pt x="2579555" y="299447"/>
                  <a:pt x="2447679" y="431323"/>
                  <a:pt x="2447679" y="594000"/>
                </a:cubicBezTo>
                <a:cubicBezTo>
                  <a:pt x="2447679" y="756677"/>
                  <a:pt x="2579555" y="888553"/>
                  <a:pt x="2742232" y="888553"/>
                </a:cubicBezTo>
                <a:cubicBezTo>
                  <a:pt x="2904909" y="888553"/>
                  <a:pt x="3036785" y="756677"/>
                  <a:pt x="3036785" y="594000"/>
                </a:cubicBezTo>
                <a:cubicBezTo>
                  <a:pt x="3036785" y="431323"/>
                  <a:pt x="2904909" y="299447"/>
                  <a:pt x="2742232" y="299447"/>
                </a:cubicBezTo>
                <a:close/>
                <a:moveTo>
                  <a:pt x="0" y="0"/>
                </a:moveTo>
                <a:lnTo>
                  <a:pt x="2736850" y="0"/>
                </a:lnTo>
                <a:lnTo>
                  <a:pt x="2736850" y="543"/>
                </a:lnTo>
                <a:lnTo>
                  <a:pt x="2742232" y="0"/>
                </a:lnTo>
                <a:cubicBezTo>
                  <a:pt x="3070289" y="0"/>
                  <a:pt x="3336232" y="265943"/>
                  <a:pt x="3336232" y="594000"/>
                </a:cubicBezTo>
                <a:cubicBezTo>
                  <a:pt x="3336232" y="922057"/>
                  <a:pt x="3070289" y="1188000"/>
                  <a:pt x="2742232" y="1188000"/>
                </a:cubicBezTo>
                <a:cubicBezTo>
                  <a:pt x="2414175" y="1188000"/>
                  <a:pt x="2148232" y="922057"/>
                  <a:pt x="2148232" y="594000"/>
                </a:cubicBezTo>
                <a:cubicBezTo>
                  <a:pt x="2148232" y="511986"/>
                  <a:pt x="2164854" y="433854"/>
                  <a:pt x="2194912" y="362789"/>
                </a:cubicBezTo>
                <a:lnTo>
                  <a:pt x="2234910" y="289097"/>
                </a:lnTo>
                <a:lnTo>
                  <a:pt x="0" y="28909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文本框 59"/>
          <p:cNvSpPr txBox="1"/>
          <p:nvPr/>
        </p:nvSpPr>
        <p:spPr>
          <a:xfrm rot="0" flipH="0" flipV="0">
            <a:off x="5633726" y="2019716"/>
            <a:ext cx="663746" cy="385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</a:t>
            </a:r>
            <a:endParaRPr kumimoji="1" lang="zh-CN" altLang="en-US"/>
          </a:p>
        </p:txBody>
      </p:sp>
      <p:sp>
        <p:nvSpPr>
          <p:cNvPr id="16" name="文本框 60"/>
          <p:cNvSpPr txBox="1"/>
          <p:nvPr/>
        </p:nvSpPr>
        <p:spPr>
          <a:xfrm rot="0" flipH="0" flipV="0">
            <a:off x="5108157" y="4148483"/>
            <a:ext cx="2685285" cy="5799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042DAE">
                        <a:alpha val="10000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16200000" scaled="0"/>
                </a:gradFill>
                <a:latin typeface="Source Han Sans CN Bold"/>
                <a:ea typeface="Source Han Sans CN Bold"/>
                <a:cs typeface="Source Han Sans CN Bold"/>
              </a:rPr>
              <a:t>Runway ML Gen-2：多模态输入与专业级输出</a:t>
            </a:r>
            <a:endParaRPr kumimoji="1" lang="zh-CN" altLang="en-US"/>
          </a:p>
        </p:txBody>
      </p:sp>
      <p:sp>
        <p:nvSpPr>
          <p:cNvPr id="17" name="文本框 61"/>
          <p:cNvSpPr txBox="1"/>
          <p:nvPr/>
        </p:nvSpPr>
        <p:spPr>
          <a:xfrm rot="0" flipH="0" flipV="0">
            <a:off x="5108156" y="4804984"/>
            <a:ext cx="2685285" cy="16621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4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Runway ML Gen- 2允许用户通过文本、图像或视频片段作为输入生成新视频，具备镜头控制、风格迁移等功能。适合进阶用户制作带叙事逻辑的短视频，如产品广告或剧情片段，输出分辨率最高可达1080p。</a:t>
            </a:r>
            <a:endParaRPr kumimoji="1" lang="zh-CN" altLang="en-US"/>
          </a:p>
        </p:txBody>
      </p:sp>
      <p:sp>
        <p:nvSpPr>
          <p:cNvPr id="18" name="椭圆 15"/>
          <p:cNvSpPr txBox="1"/>
          <p:nvPr/>
        </p:nvSpPr>
        <p:spPr>
          <a:xfrm rot="0" flipH="0" flipV="0">
            <a:off x="1771925" y="1248063"/>
            <a:ext cx="1940614" cy="1940614"/>
          </a:xfrm>
          <a:prstGeom prst="ellipse">
            <a:avLst/>
          </a:prstGeom>
          <a:solidFill>
            <a:schemeClr val="accent1">
              <a:alpha val="7000"/>
            </a:schemeClr>
          </a:solidFill>
          <a:ln w="1905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箭头: 下 7"/>
          <p:cNvSpPr txBox="1"/>
          <p:nvPr/>
        </p:nvSpPr>
        <p:spPr>
          <a:xfrm rot="0" flipH="0" flipV="0">
            <a:off x="2880911" y="2006975"/>
            <a:ext cx="690720" cy="1962523"/>
          </a:xfrm>
          <a:prstGeom prst="downArrow">
            <a:avLst>
              <a:gd name="adj1" fmla="val 32275"/>
              <a:gd name="adj2" fmla="val 55895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椭圆 11"/>
          <p:cNvSpPr txBox="1"/>
          <p:nvPr/>
        </p:nvSpPr>
        <p:spPr>
          <a:xfrm rot="0" flipH="0" flipV="0">
            <a:off x="1932232" y="1408370"/>
            <a:ext cx="1620000" cy="1620000"/>
          </a:xfrm>
          <a:prstGeom prst="ellipse">
            <a:avLst/>
          </a:prstGeom>
          <a:solidFill>
            <a:schemeClr val="bg1"/>
          </a:solidFill>
          <a:ln w="19050" cap="sq">
            <a:noFill/>
            <a:prstDash val="solid"/>
            <a:miter/>
          </a:ln>
          <a:effectLst>
            <a:outerShdw dist="0" blurRad="215900" dir="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任意多边形: 形状 1"/>
          <p:cNvSpPr txBox="1"/>
          <p:nvPr/>
        </p:nvSpPr>
        <p:spPr>
          <a:xfrm rot="0" flipH="0" flipV="0">
            <a:off x="0" y="1624369"/>
            <a:ext cx="3336232" cy="1188000"/>
          </a:xfrm>
          <a:custGeom>
            <a:avLst/>
            <a:gdLst>
              <a:gd name="csX0" fmla="*/ 2742232 w 3336232"/>
              <a:gd name="csY0" fmla="*/ 299447 h 1188000"/>
              <a:gd name="csX1" fmla="*/ 2447679 w 3336232"/>
              <a:gd name="csY1" fmla="*/ 594000 h 1188000"/>
              <a:gd name="csX2" fmla="*/ 2742232 w 3336232"/>
              <a:gd name="csY2" fmla="*/ 888553 h 1188000"/>
              <a:gd name="csX3" fmla="*/ 3036785 w 3336232"/>
              <a:gd name="csY3" fmla="*/ 594000 h 1188000"/>
              <a:gd name="csX4" fmla="*/ 2742232 w 3336232"/>
              <a:gd name="csY4" fmla="*/ 299447 h 1188000"/>
              <a:gd name="csX5" fmla="*/ 0 w 3336232"/>
              <a:gd name="csY5" fmla="*/ 0 h 1188000"/>
              <a:gd name="csX6" fmla="*/ 2736850 w 3336232"/>
              <a:gd name="csY6" fmla="*/ 0 h 1188000"/>
              <a:gd name="csX7" fmla="*/ 2736850 w 3336232"/>
              <a:gd name="csY7" fmla="*/ 543 h 1188000"/>
              <a:gd name="csX8" fmla="*/ 2742232 w 3336232"/>
              <a:gd name="csY8" fmla="*/ 0 h 1188000"/>
              <a:gd name="csX9" fmla="*/ 3336232 w 3336232"/>
              <a:gd name="csY9" fmla="*/ 594000 h 1188000"/>
              <a:gd name="csX10" fmla="*/ 2742232 w 3336232"/>
              <a:gd name="csY10" fmla="*/ 1188000 h 1188000"/>
              <a:gd name="csX11" fmla="*/ 2148232 w 3336232"/>
              <a:gd name="csY11" fmla="*/ 594000 h 1188000"/>
              <a:gd name="csX12" fmla="*/ 2194912 w 3336232"/>
              <a:gd name="csY12" fmla="*/ 362789 h 1188000"/>
              <a:gd name="csX13" fmla="*/ 2234910 w 3336232"/>
              <a:gd name="csY13" fmla="*/ 289097 h 1188000"/>
              <a:gd name="csX14" fmla="*/ 0 w 3336232"/>
              <a:gd name="csY14" fmla="*/ 289097 h 1188000"/>
            </a:gdLst>
            <a:rect l="l" t="t" r="r" b="b"/>
            <a:pathLst>
              <a:path w="3336232" h="1188000">
                <a:moveTo>
                  <a:pt x="2742232" y="299447"/>
                </a:moveTo>
                <a:cubicBezTo>
                  <a:pt x="2579555" y="299447"/>
                  <a:pt x="2447679" y="431323"/>
                  <a:pt x="2447679" y="594000"/>
                </a:cubicBezTo>
                <a:cubicBezTo>
                  <a:pt x="2447679" y="756677"/>
                  <a:pt x="2579555" y="888553"/>
                  <a:pt x="2742232" y="888553"/>
                </a:cubicBezTo>
                <a:cubicBezTo>
                  <a:pt x="2904909" y="888553"/>
                  <a:pt x="3036785" y="756677"/>
                  <a:pt x="3036785" y="594000"/>
                </a:cubicBezTo>
                <a:cubicBezTo>
                  <a:pt x="3036785" y="431323"/>
                  <a:pt x="2904909" y="299447"/>
                  <a:pt x="2742232" y="299447"/>
                </a:cubicBezTo>
                <a:close/>
                <a:moveTo>
                  <a:pt x="0" y="0"/>
                </a:moveTo>
                <a:lnTo>
                  <a:pt x="2736850" y="0"/>
                </a:lnTo>
                <a:lnTo>
                  <a:pt x="2736850" y="543"/>
                </a:lnTo>
                <a:lnTo>
                  <a:pt x="2742232" y="0"/>
                </a:lnTo>
                <a:cubicBezTo>
                  <a:pt x="3070289" y="0"/>
                  <a:pt x="3336232" y="265943"/>
                  <a:pt x="3336232" y="594000"/>
                </a:cubicBezTo>
                <a:cubicBezTo>
                  <a:pt x="3336232" y="922057"/>
                  <a:pt x="3070289" y="1188000"/>
                  <a:pt x="2742232" y="1188000"/>
                </a:cubicBezTo>
                <a:cubicBezTo>
                  <a:pt x="2414175" y="1188000"/>
                  <a:pt x="2148232" y="922057"/>
                  <a:pt x="2148232" y="594000"/>
                </a:cubicBezTo>
                <a:cubicBezTo>
                  <a:pt x="2148232" y="511986"/>
                  <a:pt x="2164854" y="433854"/>
                  <a:pt x="2194912" y="362789"/>
                </a:cubicBezTo>
                <a:lnTo>
                  <a:pt x="2234910" y="289097"/>
                </a:lnTo>
                <a:lnTo>
                  <a:pt x="0" y="289097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37"/>
          <p:cNvSpPr txBox="1"/>
          <p:nvPr/>
        </p:nvSpPr>
        <p:spPr>
          <a:xfrm rot="0" flipH="0" flipV="0">
            <a:off x="2407139" y="2019716"/>
            <a:ext cx="663746" cy="385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1</a:t>
            </a:r>
            <a:endParaRPr kumimoji="1" lang="zh-CN" altLang="en-US"/>
          </a:p>
        </p:txBody>
      </p:sp>
      <p:sp>
        <p:nvSpPr>
          <p:cNvPr id="23" name="文本框 41"/>
          <p:cNvSpPr txBox="1"/>
          <p:nvPr/>
        </p:nvSpPr>
        <p:spPr>
          <a:xfrm rot="0" flipH="0" flipV="0">
            <a:off x="1881570" y="4148483"/>
            <a:ext cx="2685285" cy="5799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042DAE">
                        <a:alpha val="10000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16200000" scaled="0"/>
                </a:gradFill>
                <a:latin typeface="Source Han Sans CN Bold"/>
                <a:ea typeface="Source Han Sans CN Bold"/>
                <a:cs typeface="Source Han Sans CN Bold"/>
              </a:rPr>
              <a:t>Pika Labs：从文本到动态视频的快速生成</a:t>
            </a:r>
            <a:endParaRPr kumimoji="1" lang="zh-CN" altLang="en-US"/>
          </a:p>
        </p:txBody>
      </p:sp>
      <p:sp>
        <p:nvSpPr>
          <p:cNvPr id="24" name="文本框 42"/>
          <p:cNvSpPr txBox="1"/>
          <p:nvPr/>
        </p:nvSpPr>
        <p:spPr>
          <a:xfrm rot="0" flipH="0" flipV="0">
            <a:off x="1881569" y="4804984"/>
            <a:ext cx="2685285" cy="16621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4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Pika Labs支持通过简单文本提示生成3秒至10秒的短视频，适合制作社交媒体短内容。用户只需输入描述性语句，如“一只猫在太空漫步”，即可自动生成高清动态画面，无需任何剪辑基础。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765716" y="326456"/>
            <a:ext cx="10753183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视频生成类AI工具操作指南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1" flipV="1">
            <a:off x="342899" y="356192"/>
            <a:ext cx="341434" cy="396000"/>
          </a:xfrm>
          <a:prstGeom prst="parallelogram">
            <a:avLst>
              <a:gd name="adj" fmla="val 83922"/>
            </a:avLst>
          </a:pr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1" flipV="1">
            <a:off x="0" y="356192"/>
            <a:ext cx="569896" cy="396000"/>
          </a:xfrm>
          <a:custGeom>
            <a:avLst/>
            <a:gdLst>
              <a:gd name="connsiteX0" fmla="*/ 569896 w 569896"/>
              <a:gd name="connsiteY0" fmla="*/ 325652 h 325652"/>
              <a:gd name="connsiteX1" fmla="*/ 0 w 569896"/>
              <a:gd name="connsiteY1" fmla="*/ 325652 h 325652"/>
              <a:gd name="connsiteX2" fmla="*/ 273294 w 569896"/>
              <a:gd name="connsiteY2" fmla="*/ 0 h 325652"/>
              <a:gd name="connsiteX3" fmla="*/ 569896 w 569896"/>
              <a:gd name="connsiteY3" fmla="*/ 0 h 325652"/>
            </a:gdLst>
            <a:rect l="l" t="t" r="r" b="b"/>
            <a:pathLst>
              <a:path w="569896" h="325652">
                <a:moveTo>
                  <a:pt x="569896" y="325652"/>
                </a:moveTo>
                <a:lnTo>
                  <a:pt x="0" y="325652"/>
                </a:lnTo>
                <a:lnTo>
                  <a:pt x="273294" y="0"/>
                </a:lnTo>
                <a:lnTo>
                  <a:pt x="569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8" name="线条 1"/>
          <p:cNvCxnSpPr/>
          <p:nvPr/>
        </p:nvCxnSpPr>
        <p:spPr>
          <a:xfrm rot="0" flipH="0" flipV="0">
            <a:off x="404053" y="924812"/>
            <a:ext cx="3406412" cy="0"/>
          </a:xfrm>
          <a:prstGeom prst="line">
            <a:avLst/>
          </a:prstGeom>
          <a:noFill/>
          <a:ln w="6350" cap="sq">
            <a:gradFill>
              <a:gsLst>
                <a:gs pos="4000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  <p:cxnSp>
        <p:nvCxnSpPr>
          <p:cNvPr id="29" name="线条 1"/>
          <p:cNvCxnSpPr/>
          <p:nvPr/>
        </p:nvCxnSpPr>
        <p:spPr>
          <a:xfrm rot="0" flipH="0" flipV="0">
            <a:off x="1597853" y="865774"/>
            <a:ext cx="2733312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3500000" flipH="0" flipV="0">
            <a:off x="2298484" y="3884737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3500000" flipH="0" flipV="0">
            <a:off x="2007693" y="3884739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3500000" flipH="0" flipV="0">
            <a:off x="1716902" y="3884740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3500000" flipH="0" flipV="0">
            <a:off x="3170857" y="3884737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3500000" flipH="0" flipV="0">
            <a:off x="2880066" y="3884739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3500000" flipH="0" flipV="0">
            <a:off x="2589275" y="3884740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3500000" flipH="0" flipV="0">
            <a:off x="4043230" y="3884737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3500000" flipH="0" flipV="0">
            <a:off x="3752439" y="3884739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3500000" flipH="0" flipV="0">
            <a:off x="3461648" y="3884740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3500000" flipH="0" flipV="0">
            <a:off x="4915603" y="3884737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3500000" flipH="0" flipV="0">
            <a:off x="4624812" y="3884739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3500000" flipH="0" flipV="0">
            <a:off x="4334021" y="3884740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3500000" flipH="0" flipV="0">
            <a:off x="5787976" y="3884737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3500000" flipH="0" flipV="0">
            <a:off x="5497185" y="3884739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3500000" flipH="0" flipV="0">
            <a:off x="5206394" y="3884740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3500000" flipH="0" flipV="0">
            <a:off x="6660349" y="3884737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3500000" flipH="0" flipV="0">
            <a:off x="6369558" y="3884739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3500000" flipH="0" flipV="0">
            <a:off x="6078767" y="3884740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13500000" flipH="0" flipV="0">
            <a:off x="7532722" y="3884737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3500000" flipH="0" flipV="0">
            <a:off x="7241931" y="3884739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3500000" flipH="0" flipV="0">
            <a:off x="6951140" y="3884740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3500000" flipH="0" flipV="0">
            <a:off x="8405095" y="3884737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3500000" flipH="0" flipV="0">
            <a:off x="8114304" y="3884739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13500000" flipH="0" flipV="0">
            <a:off x="7823513" y="3884740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13500000" flipH="0" flipV="0">
            <a:off x="9277468" y="3884737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13500000" flipH="0" flipV="0">
            <a:off x="8986677" y="3884739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13500000" flipH="0" flipV="0">
            <a:off x="8695886" y="3884740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13500000" flipH="0" flipV="0">
            <a:off x="10149841" y="3884737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13500000" flipH="0" flipV="0">
            <a:off x="9859050" y="3884739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13500000" flipH="0" flipV="0">
            <a:off x="9568259" y="3884740"/>
            <a:ext cx="258842" cy="258842"/>
          </a:xfrm>
          <a:prstGeom prst="corner">
            <a:avLst>
              <a:gd name="adj1" fmla="val 37732"/>
              <a:gd name="adj2" fmla="val 3880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1663294" y="1891475"/>
            <a:ext cx="411480" cy="83612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1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0" flipH="0" flipV="0">
            <a:off x="2159000" y="1985806"/>
            <a:ext cx="2357467" cy="5127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993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CapCut AI功能深度使用：自动字幕与智能剪辑</a:t>
            </a:r>
            <a:endParaRPr kumimoji="1" lang="zh-CN" altLang="en-US"/>
          </a:p>
        </p:txBody>
      </p:sp>
      <p:cxnSp>
        <p:nvCxnSpPr>
          <p:cNvPr id="35" name="线条 1"/>
          <p:cNvCxnSpPr/>
          <p:nvPr/>
        </p:nvCxnSpPr>
        <p:spPr>
          <a:xfrm rot="0" flipH="0" flipV="0">
            <a:off x="2249245" y="2545800"/>
            <a:ext cx="2267222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miter/>
          </a:ln>
        </p:spPr>
      </p:cxnSp>
      <p:sp>
        <p:nvSpPr>
          <p:cNvPr id="36" name="标题 1"/>
          <p:cNvSpPr txBox="1"/>
          <p:nvPr/>
        </p:nvSpPr>
        <p:spPr>
          <a:xfrm rot="0" flipH="0" flipV="0">
            <a:off x="6819534" y="1891475"/>
            <a:ext cx="525780" cy="83612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3</a:t>
            </a: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0" flipH="0" flipV="0">
            <a:off x="7340600" y="1985806"/>
            <a:ext cx="2332106" cy="5127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993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Descript：语音编辑驱动的视频重构技术</a:t>
            </a:r>
            <a:endParaRPr kumimoji="1" lang="zh-CN" altLang="en-US"/>
          </a:p>
        </p:txBody>
      </p:sp>
      <p:cxnSp>
        <p:nvCxnSpPr>
          <p:cNvPr id="38" name="线条 1"/>
          <p:cNvCxnSpPr/>
          <p:nvPr/>
        </p:nvCxnSpPr>
        <p:spPr>
          <a:xfrm rot="0" flipH="0" flipV="0">
            <a:off x="7405484" y="2545800"/>
            <a:ext cx="2267222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miter/>
          </a:ln>
        </p:spPr>
      </p:cxnSp>
      <p:sp>
        <p:nvSpPr>
          <p:cNvPr id="39" name="标题 1"/>
          <p:cNvSpPr txBox="1"/>
          <p:nvPr/>
        </p:nvSpPr>
        <p:spPr>
          <a:xfrm rot="0" flipH="0" flipV="0">
            <a:off x="4241414" y="4231288"/>
            <a:ext cx="525780" cy="83612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2</a:t>
            </a: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 rot="0" flipH="0" flipV="0">
            <a:off x="4732021" y="4325620"/>
            <a:ext cx="2362566" cy="5127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993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HeyGen：AI数字人视频一键生成</a:t>
            </a:r>
            <a:endParaRPr kumimoji="1" lang="zh-CN" altLang="en-US"/>
          </a:p>
        </p:txBody>
      </p:sp>
      <p:cxnSp>
        <p:nvCxnSpPr>
          <p:cNvPr id="41" name="线条 1"/>
          <p:cNvCxnSpPr/>
          <p:nvPr/>
        </p:nvCxnSpPr>
        <p:spPr>
          <a:xfrm rot="0" flipH="0" flipV="0">
            <a:off x="4827365" y="4885613"/>
            <a:ext cx="2267222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miter/>
          </a:ln>
        </p:spPr>
      </p:cxnSp>
      <p:sp>
        <p:nvSpPr>
          <p:cNvPr id="42" name="标题 1"/>
          <p:cNvSpPr txBox="1"/>
          <p:nvPr/>
        </p:nvSpPr>
        <p:spPr>
          <a:xfrm rot="0" flipH="0" flipV="0">
            <a:off x="2042141" y="2591047"/>
            <a:ext cx="2474326" cy="11404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016">
                <a:ln w="12700">
                  <a:noFill/>
                </a:ln>
                <a:solidFill>
                  <a:srgbClr val="7F7F7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CapCut内置AI可自动识别语音生成精准字幕，并根据内容节奏推荐剪辑点。零基础用户只需导入素材，AI即可完成粗剪、配乐与字幕同步，大幅提升短视频制作效率，特别适合抖音、快手平台内容生产。</a:t>
            </a:r>
            <a:endParaRPr kumimoji="1" lang="zh-CN" altLang="en-US"/>
          </a:p>
        </p:txBody>
      </p:sp>
      <p:sp>
        <p:nvSpPr>
          <p:cNvPr id="43" name="标题 1"/>
          <p:cNvSpPr txBox="1"/>
          <p:nvPr/>
        </p:nvSpPr>
        <p:spPr>
          <a:xfrm rot="0" flipH="0" flipV="0">
            <a:off x="7198380" y="2591047"/>
            <a:ext cx="2474326" cy="11404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016">
                <a:ln w="12700">
                  <a:noFill/>
                </a:ln>
                <a:solidFill>
                  <a:srgbClr val="7F7F7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Descript通过将视频中的语音转为可编辑文本，实现“像改文档一样改视频”。删除某句话即自动删去对应画面，还能用AI克隆声音补录缺失内容。适合访谈剪辑、课程制作等需高精度语音处理的场景。</a:t>
            </a: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 rot="0" flipH="0" flipV="0">
            <a:off x="4620261" y="4955540"/>
            <a:ext cx="2474326" cy="13563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016">
                <a:ln w="12700">
                  <a:noFill/>
                </a:ln>
                <a:solidFill>
                  <a:srgbClr val="7F7F7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HeyGen让用户通过输入脚本自动生成带虚拟主播的讲解视频，支持多语言、多种形象与口型同步。适用于知识科普、产品介绍等场景，5分钟内即可产出专业级口播视频，无需真人出镜或录音设备。</a:t>
            </a: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 rot="0" flipH="0" flipV="0">
            <a:off x="765716" y="326456"/>
            <a:ext cx="10753183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视频编辑与增强类AI工具实战</a:t>
            </a:r>
            <a:endParaRPr kumimoji="1" lang="zh-CN" altLang="en-US"/>
          </a:p>
        </p:txBody>
      </p:sp>
      <p:sp>
        <p:nvSpPr>
          <p:cNvPr id="46" name="标题 1"/>
          <p:cNvSpPr txBox="1"/>
          <p:nvPr/>
        </p:nvSpPr>
        <p:spPr>
          <a:xfrm rot="0" flipH="1" flipV="1">
            <a:off x="342899" y="356192"/>
            <a:ext cx="341434" cy="396000"/>
          </a:xfrm>
          <a:prstGeom prst="parallelogram">
            <a:avLst>
              <a:gd name="adj" fmla="val 83922"/>
            </a:avLst>
          </a:pr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7" name="标题 1"/>
          <p:cNvSpPr txBox="1"/>
          <p:nvPr/>
        </p:nvSpPr>
        <p:spPr>
          <a:xfrm rot="0" flipH="1" flipV="1">
            <a:off x="0" y="356192"/>
            <a:ext cx="569896" cy="396000"/>
          </a:xfrm>
          <a:custGeom>
            <a:avLst/>
            <a:gdLst>
              <a:gd name="connsiteX0" fmla="*/ 569896 w 569896"/>
              <a:gd name="connsiteY0" fmla="*/ 325652 h 325652"/>
              <a:gd name="connsiteX1" fmla="*/ 0 w 569896"/>
              <a:gd name="connsiteY1" fmla="*/ 325652 h 325652"/>
              <a:gd name="connsiteX2" fmla="*/ 273294 w 569896"/>
              <a:gd name="connsiteY2" fmla="*/ 0 h 325652"/>
              <a:gd name="connsiteX3" fmla="*/ 569896 w 569896"/>
              <a:gd name="connsiteY3" fmla="*/ 0 h 325652"/>
            </a:gdLst>
            <a:rect l="l" t="t" r="r" b="b"/>
            <a:pathLst>
              <a:path w="569896" h="325652">
                <a:moveTo>
                  <a:pt x="569896" y="325652"/>
                </a:moveTo>
                <a:lnTo>
                  <a:pt x="0" y="325652"/>
                </a:lnTo>
                <a:lnTo>
                  <a:pt x="273294" y="0"/>
                </a:lnTo>
                <a:lnTo>
                  <a:pt x="569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8" name="线条 1"/>
          <p:cNvCxnSpPr/>
          <p:nvPr/>
        </p:nvCxnSpPr>
        <p:spPr>
          <a:xfrm rot="0" flipH="0" flipV="0">
            <a:off x="404053" y="924812"/>
            <a:ext cx="3406412" cy="0"/>
          </a:xfrm>
          <a:prstGeom prst="line">
            <a:avLst/>
          </a:prstGeom>
          <a:noFill/>
          <a:ln w="6350" cap="sq">
            <a:gradFill>
              <a:gsLst>
                <a:gs pos="4000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  <p:cxnSp>
        <p:nvCxnSpPr>
          <p:cNvPr id="49" name="线条 1"/>
          <p:cNvCxnSpPr/>
          <p:nvPr/>
        </p:nvCxnSpPr>
        <p:spPr>
          <a:xfrm rot="0" flipH="0" flipV="0">
            <a:off x="1597853" y="865774"/>
            <a:ext cx="2733312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miter/>
          </a:ln>
        </p:spPr>
      </p:cxn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59794703Z53004701","ReservedCode1":"{\"SecurityData\":{\"Type\":\"TC260PG\",\"Version\":1,\"PubSD\":[{\"Type\":\"DS\",\"AlgID\":\"1.2.156.10197.1.501\",\"TBSData\":{\"Type\":\"LabelMataData\"},\"Signature\":\"3046022100a6b203a8ccc97a19d85594f8f4c46cb98ff629ec68751ee844d35da4c4d826d4022100eb31a16db7deda89b84beaa7d09de3415da9eb57140af59b21b945b0ba43399c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59794703Z53004701","ReservedCode2":"{\"SecurityData\":{\"Type\":\"TC260PG\",\"Version\":1,\"PubSD\":[{\"Type\":\"DS\",\"AlgID\":\"1.2.156.10197.1.501\",\"TBSData\":{\"Type\":\"LabelMataData\"},\"Signature\":\"304402203a3b89889f88c28264e009f71ebea741c646c527e69f12f5454fc43a2e910a750220191c091107ffd45681574984775292f4cf15e823c79e025164b4c16210c17f93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