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embeddedFontLst>
    <p:embeddedFont>
      <p:font typeface="OPPOSans H"/>
      <p:regular r:id="rId21"/>
    </p:embeddedFont>
    <p:embeddedFont>
      <p:font typeface="Source Han Sans CN Bold"/>
      <p:regular r:id="rId22"/>
    </p:embeddedFont>
    <p:embeddedFont>
      <p:font typeface="Source Han Sans"/>
      <p:regular r:id="rId23"/>
    </p:embeddedFont>
    <p:embeddedFont>
      <p:font typeface="OPPOSans L"/>
      <p:regular r:id="rId24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slide" Target="slides/slide17.xml"/>
<Relationship Id="rId20" Type="http://schemas.openxmlformats.org/officeDocument/2006/relationships/slide" Target="slides/slide18.xml"/>
<Relationship Id="rId21" Type="http://schemas.openxmlformats.org/officeDocument/2006/relationships/font" Target="fonts/font1.fntdata"/>
<Relationship Id="rId22" Type="http://schemas.openxmlformats.org/officeDocument/2006/relationships/font" Target="fonts/font3.fntdata"/>
<Relationship Id="rId23" Type="http://schemas.openxmlformats.org/officeDocument/2006/relationships/font" Target="fonts/font4.fntdata"/>
<Relationship Id="rId24" Type="http://schemas.openxmlformats.org/officeDocument/2006/relationships/font" Target="fonts/font2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60400" y="21694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B2B数字营销完整指南：从入门到精通（2026版）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数据驱动与营销自动化</a:t>
            </a: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400" y="1652200"/>
            <a:ext cx="2520000" cy="3960000"/>
          </a:xfrm>
          <a:prstGeom prst="round1Rect">
            <a:avLst>
              <a:gd name="adj" fmla="val 17542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0400" y="1652200"/>
            <a:ext cx="648000" cy="648000"/>
          </a:xfrm>
          <a:custGeom>
            <a:avLst/>
            <a:gdLst>
              <a:gd name="connsiteX0" fmla="*/ 0 w 4762500"/>
              <a:gd name="connsiteY0" fmla="*/ 4762500 h 4762500"/>
              <a:gd name="connsiteX1" fmla="*/ 4762500 w 4762500"/>
              <a:gd name="connsiteY1" fmla="*/ 0 h 4762500"/>
              <a:gd name="connsiteX2" fmla="*/ 0 w 4762500"/>
              <a:gd name="connsiteY2" fmla="*/ 0 h 4762500"/>
            </a:gdLst>
            <a:rect l="l" t="t" r="r" b="b"/>
            <a:pathLst>
              <a:path w="4762500" h="4762500">
                <a:moveTo>
                  <a:pt x="0" y="4762500"/>
                </a:moveTo>
                <a:cubicBezTo>
                  <a:pt x="2630234" y="4762500"/>
                  <a:pt x="4762500" y="2630234"/>
                  <a:pt x="476250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71743" y="1747938"/>
            <a:ext cx="504000" cy="39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524400" y="1929215"/>
            <a:ext cx="792000" cy="7920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cap="flat">
            <a:noFill/>
            <a:prstDash val="solid"/>
            <a:miter/>
          </a:ln>
          <a:effectLst>
            <a:outerShdw dist="127000" blurRad="317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722400" y="2155501"/>
            <a:ext cx="396000" cy="339428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912400" y="3527958"/>
            <a:ext cx="2016000" cy="187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通过整合CRM、网站行为、邮件互动等多源数据，构建统一客户视图，为精准营销提供底层支撑，避免数据孤岛导致的决策偏差。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12400" y="2845995"/>
            <a:ext cx="2016000" cy="648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统一客户数据平台（CDP）的搭建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3439900" y="1652200"/>
            <a:ext cx="2520000" cy="3960000"/>
          </a:xfrm>
          <a:prstGeom prst="round1Rect">
            <a:avLst>
              <a:gd name="adj" fmla="val 17542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3439900" y="1652200"/>
            <a:ext cx="648000" cy="648000"/>
          </a:xfrm>
          <a:custGeom>
            <a:avLst/>
            <a:gdLst>
              <a:gd name="connsiteX0" fmla="*/ 0 w 4762500"/>
              <a:gd name="connsiteY0" fmla="*/ 4762500 h 4762500"/>
              <a:gd name="connsiteX1" fmla="*/ 4762500 w 4762500"/>
              <a:gd name="connsiteY1" fmla="*/ 0 h 4762500"/>
              <a:gd name="connsiteX2" fmla="*/ 0 w 4762500"/>
              <a:gd name="connsiteY2" fmla="*/ 0 h 4762500"/>
            </a:gdLst>
            <a:rect l="l" t="t" r="r" b="b"/>
            <a:pathLst>
              <a:path w="4762500" h="4762500">
                <a:moveTo>
                  <a:pt x="0" y="4762500"/>
                </a:moveTo>
                <a:cubicBezTo>
                  <a:pt x="2630234" y="4762500"/>
                  <a:pt x="4762500" y="2630234"/>
                  <a:pt x="476250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3451242" y="1747938"/>
            <a:ext cx="504000" cy="39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303900" y="1929215"/>
            <a:ext cx="792000" cy="7920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0"/>
          </a:gradFill>
          <a:ln cap="flat">
            <a:noFill/>
            <a:prstDash val="solid"/>
            <a:miter/>
          </a:ln>
          <a:effectLst>
            <a:outerShdw dist="127000" blurRad="317500" dir="5400000" sx="100000" sy="100000" kx="0" ky="0" algn="t" rotWithShape="0">
              <a:schemeClr val="accent2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501900" y="2155501"/>
            <a:ext cx="396000" cy="339428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3691900" y="3527958"/>
            <a:ext cx="2016000" cy="187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针对B2B长销售周期特性，设定从线索获取、MQL/SQL转化到客户生命周期价值（CLV）的全链路KPI，确保营销效果可量化、可优化。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3691900" y="2845995"/>
            <a:ext cx="2016000" cy="648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关键绩效指标（KPI）体系设计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219400" y="1652200"/>
            <a:ext cx="2520000" cy="3960000"/>
          </a:xfrm>
          <a:prstGeom prst="round1Rect">
            <a:avLst>
              <a:gd name="adj" fmla="val 17542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6219400" y="1652200"/>
            <a:ext cx="648000" cy="648000"/>
          </a:xfrm>
          <a:custGeom>
            <a:avLst/>
            <a:gdLst>
              <a:gd name="connsiteX0" fmla="*/ 0 w 4762500"/>
              <a:gd name="connsiteY0" fmla="*/ 4762500 h 4762500"/>
              <a:gd name="connsiteX1" fmla="*/ 4762500 w 4762500"/>
              <a:gd name="connsiteY1" fmla="*/ 0 h 4762500"/>
              <a:gd name="connsiteX2" fmla="*/ 0 w 4762500"/>
              <a:gd name="connsiteY2" fmla="*/ 0 h 4762500"/>
            </a:gdLst>
            <a:rect l="l" t="t" r="r" b="b"/>
            <a:pathLst>
              <a:path w="4762500" h="4762500">
                <a:moveTo>
                  <a:pt x="0" y="4762500"/>
                </a:moveTo>
                <a:cubicBezTo>
                  <a:pt x="2630234" y="4762500"/>
                  <a:pt x="4762500" y="2630234"/>
                  <a:pt x="476250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230743" y="1747938"/>
            <a:ext cx="504000" cy="39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03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7083400" y="1929215"/>
            <a:ext cx="792000" cy="7920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cap="flat">
            <a:noFill/>
            <a:prstDash val="solid"/>
            <a:miter/>
          </a:ln>
          <a:effectLst>
            <a:outerShdw dist="127000" blurRad="317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7281400" y="2155501"/>
            <a:ext cx="396000" cy="339428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6471400" y="3527958"/>
            <a:ext cx="2016000" cy="187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在GDPR及中国《个人信息保护法》框架下，规范用户行为追踪与数据收集流程，确保数据资产合法可用，规避法律与声誉风险。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6471400" y="2845995"/>
            <a:ext cx="2016000" cy="648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数据采集与合规管理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8998900" y="1652200"/>
            <a:ext cx="2520000" cy="3960000"/>
          </a:xfrm>
          <a:prstGeom prst="round1Rect">
            <a:avLst>
              <a:gd name="adj" fmla="val 17542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8998900" y="1652200"/>
            <a:ext cx="648000" cy="648000"/>
          </a:xfrm>
          <a:custGeom>
            <a:avLst/>
            <a:gdLst>
              <a:gd name="connsiteX0" fmla="*/ 0 w 4762500"/>
              <a:gd name="connsiteY0" fmla="*/ 4762500 h 4762500"/>
              <a:gd name="connsiteX1" fmla="*/ 4762500 w 4762500"/>
              <a:gd name="connsiteY1" fmla="*/ 0 h 4762500"/>
              <a:gd name="connsiteX2" fmla="*/ 0 w 4762500"/>
              <a:gd name="connsiteY2" fmla="*/ 0 h 4762500"/>
            </a:gdLst>
            <a:rect l="l" t="t" r="r" b="b"/>
            <a:pathLst>
              <a:path w="4762500" h="4762500">
                <a:moveTo>
                  <a:pt x="0" y="4762500"/>
                </a:moveTo>
                <a:cubicBezTo>
                  <a:pt x="2630234" y="4762500"/>
                  <a:pt x="4762500" y="2630234"/>
                  <a:pt x="476250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9010242" y="1747938"/>
            <a:ext cx="504000" cy="39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02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9862900" y="1929215"/>
            <a:ext cx="792000" cy="7920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0"/>
          </a:gradFill>
          <a:ln cap="flat">
            <a:noFill/>
            <a:prstDash val="solid"/>
            <a:miter/>
          </a:ln>
          <a:effectLst>
            <a:outerShdw dist="127000" blurRad="317500" dir="5400000" sx="100000" sy="100000" kx="0" ky="0" algn="t" rotWithShape="0">
              <a:schemeClr val="accent2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10060900" y="2155501"/>
            <a:ext cx="396000" cy="339428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9250900" y="3527958"/>
            <a:ext cx="2016000" cy="187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建立定期清洗、去重、标准化的数据维护流程，提升数据准确性与一致性，保障后续分析与自动化动作的可靠性。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9250900" y="2845995"/>
            <a:ext cx="2016000" cy="648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营销数据质量治理机制</a:t>
            </a:r>
            <a:endParaRPr kumimoji="1" lang="zh-CN" altLang="en-US"/>
          </a:p>
        </p:txBody>
      </p:sp>
      <p:sp>
        <p:nvSpPr>
          <p:cNvPr id="31" name="稻壳儿春秋广告/盗版必究        原创来源：http://chn.docer.com/works?userid=199329941#!/work_time"/>
          <p:cNvSpPr txBox="1"/>
          <p:nvPr/>
        </p:nvSpPr>
        <p:spPr>
          <a:xfrm rot="0" flipH="0" flipV="0">
            <a:off x="144281" y="107346"/>
            <a:ext cx="537667" cy="463506"/>
          </a:xfrm>
          <a:prstGeom prst="triangle">
            <a:avLst/>
          </a:prstGeom>
          <a:solidFill>
            <a:schemeClr val="accent2"/>
          </a:solidFill>
          <a:ln w="1524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稻壳儿春秋广告/盗版必究        原创来源：http://chn.docer.com/works?userid=199329941#!/work_time"/>
          <p:cNvSpPr txBox="1"/>
          <p:nvPr/>
        </p:nvSpPr>
        <p:spPr>
          <a:xfrm rot="0" flipH="0" flipV="1">
            <a:off x="305726" y="648095"/>
            <a:ext cx="376222" cy="324329"/>
          </a:xfrm>
          <a:prstGeom prst="triangle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文本框 12"/>
          <p:cNvSpPr txBox="1"/>
          <p:nvPr/>
        </p:nvSpPr>
        <p:spPr>
          <a:xfrm rot="0" flipH="0" flipV="0">
            <a:off x="834374" y="325725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构建B2B营销数据基础设施</a:t>
            </a: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902163" y="1431772"/>
            <a:ext cx="4892745" cy="2036819"/>
          </a:xfrm>
          <a:prstGeom prst="roundRect">
            <a:avLst>
              <a:gd name="adj" fmla="val 9931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31954" y="1431772"/>
            <a:ext cx="4892745" cy="2036819"/>
          </a:xfrm>
          <a:prstGeom prst="roundRect">
            <a:avLst>
              <a:gd name="adj" fmla="val 99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631954" y="4003034"/>
            <a:ext cx="4892745" cy="2036819"/>
          </a:xfrm>
          <a:prstGeom prst="roundRect">
            <a:avLst>
              <a:gd name="adj" fmla="val 8093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39408" y="2198181"/>
            <a:ext cx="504000" cy="504000"/>
          </a:xfrm>
          <a:prstGeom prst="round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767308" y="2327341"/>
            <a:ext cx="248200" cy="245681"/>
          </a:xfrm>
          <a:custGeom>
            <a:avLst/>
            <a:gdLst>
              <a:gd name="connsiteX0" fmla="*/ 1163193 w 1872552"/>
              <a:gd name="connsiteY0" fmla="*/ 1008682 h 1853550"/>
              <a:gd name="connsiteX1" fmla="*/ 1670113 w 1872552"/>
              <a:gd name="connsiteY1" fmla="*/ 1008682 h 1853550"/>
              <a:gd name="connsiteX2" fmla="*/ 1839277 w 1872552"/>
              <a:gd name="connsiteY2" fmla="*/ 1177465 h 1853550"/>
              <a:gd name="connsiteX3" fmla="*/ 1839277 w 1872552"/>
              <a:gd name="connsiteY3" fmla="*/ 1684195 h 1853550"/>
              <a:gd name="connsiteX4" fmla="*/ 1670113 w 1872552"/>
              <a:gd name="connsiteY4" fmla="*/ 1853550 h 1853550"/>
              <a:gd name="connsiteX5" fmla="*/ 1163193 w 1872552"/>
              <a:gd name="connsiteY5" fmla="*/ 1853550 h 1853550"/>
              <a:gd name="connsiteX6" fmla="*/ 993838 w 1872552"/>
              <a:gd name="connsiteY6" fmla="*/ 1684195 h 1853550"/>
              <a:gd name="connsiteX7" fmla="*/ 993838 w 1872552"/>
              <a:gd name="connsiteY7" fmla="*/ 1177465 h 1853550"/>
              <a:gd name="connsiteX8" fmla="*/ 1163193 w 1872552"/>
              <a:gd name="connsiteY8" fmla="*/ 1008682 h 1853550"/>
              <a:gd name="connsiteX9" fmla="*/ 169355 w 1872552"/>
              <a:gd name="connsiteY9" fmla="*/ 1008682 h 1853550"/>
              <a:gd name="connsiteX10" fmla="*/ 676275 w 1872552"/>
              <a:gd name="connsiteY10" fmla="*/ 1008682 h 1853550"/>
              <a:gd name="connsiteX11" fmla="*/ 845439 w 1872552"/>
              <a:gd name="connsiteY11" fmla="*/ 1177465 h 1853550"/>
              <a:gd name="connsiteX12" fmla="*/ 845439 w 1872552"/>
              <a:gd name="connsiteY12" fmla="*/ 1684195 h 1853550"/>
              <a:gd name="connsiteX13" fmla="*/ 676275 w 1872552"/>
              <a:gd name="connsiteY13" fmla="*/ 1853550 h 1853550"/>
              <a:gd name="connsiteX14" fmla="*/ 169355 w 1872552"/>
              <a:gd name="connsiteY14" fmla="*/ 1853550 h 1853550"/>
              <a:gd name="connsiteX15" fmla="*/ 0 w 1872552"/>
              <a:gd name="connsiteY15" fmla="*/ 1684195 h 1853550"/>
              <a:gd name="connsiteX16" fmla="*/ 0 w 1872552"/>
              <a:gd name="connsiteY16" fmla="*/ 1177465 h 1853550"/>
              <a:gd name="connsiteX17" fmla="*/ 169355 w 1872552"/>
              <a:gd name="connsiteY17" fmla="*/ 1008682 h 1853550"/>
              <a:gd name="connsiteX18" fmla="*/ 169355 w 1872552"/>
              <a:gd name="connsiteY18" fmla="*/ 33514 h 1853550"/>
              <a:gd name="connsiteX19" fmla="*/ 676275 w 1872552"/>
              <a:gd name="connsiteY19" fmla="*/ 33514 h 1853550"/>
              <a:gd name="connsiteX20" fmla="*/ 845439 w 1872552"/>
              <a:gd name="connsiteY20" fmla="*/ 202297 h 1853550"/>
              <a:gd name="connsiteX21" fmla="*/ 845439 w 1872552"/>
              <a:gd name="connsiteY21" fmla="*/ 709027 h 1853550"/>
              <a:gd name="connsiteX22" fmla="*/ 676275 w 1872552"/>
              <a:gd name="connsiteY22" fmla="*/ 878382 h 1853550"/>
              <a:gd name="connsiteX23" fmla="*/ 169355 w 1872552"/>
              <a:gd name="connsiteY23" fmla="*/ 878382 h 1853550"/>
              <a:gd name="connsiteX24" fmla="*/ 0 w 1872552"/>
              <a:gd name="connsiteY24" fmla="*/ 709027 h 1853550"/>
              <a:gd name="connsiteX25" fmla="*/ 0 w 1872552"/>
              <a:gd name="connsiteY25" fmla="*/ 202297 h 1853550"/>
              <a:gd name="connsiteX26" fmla="*/ 169355 w 1872552"/>
              <a:gd name="connsiteY26" fmla="*/ 33514 h 1853550"/>
              <a:gd name="connsiteX27" fmla="*/ 1416605 w 1872552"/>
              <a:gd name="connsiteY27" fmla="*/ 0 h 1853550"/>
              <a:gd name="connsiteX28" fmla="*/ 1474183 w 1872552"/>
              <a:gd name="connsiteY28" fmla="*/ 23846 h 1853550"/>
              <a:gd name="connsiteX29" fmla="*/ 1848706 w 1872552"/>
              <a:gd name="connsiteY29" fmla="*/ 398369 h 1853550"/>
              <a:gd name="connsiteX30" fmla="*/ 1848706 w 1872552"/>
              <a:gd name="connsiteY30" fmla="*/ 513526 h 1853550"/>
              <a:gd name="connsiteX31" fmla="*/ 1474183 w 1872552"/>
              <a:gd name="connsiteY31" fmla="*/ 888049 h 1853550"/>
              <a:gd name="connsiteX32" fmla="*/ 1359026 w 1872552"/>
              <a:gd name="connsiteY32" fmla="*/ 888049 h 1853550"/>
              <a:gd name="connsiteX33" fmla="*/ 984408 w 1872552"/>
              <a:gd name="connsiteY33" fmla="*/ 513526 h 1853550"/>
              <a:gd name="connsiteX34" fmla="*/ 984408 w 1872552"/>
              <a:gd name="connsiteY34" fmla="*/ 398369 h 1853550"/>
              <a:gd name="connsiteX35" fmla="*/ 1359026 w 1872552"/>
              <a:gd name="connsiteY35" fmla="*/ 23846 h 1853550"/>
              <a:gd name="connsiteX36" fmla="*/ 1416605 w 1872552"/>
              <a:gd name="connsiteY36" fmla="*/ 0 h 1853550"/>
            </a:gdLst>
            <a:rect l="l" t="t" r="r" b="b"/>
            <a:pathLst>
              <a:path w="1872552" h="1853550">
                <a:moveTo>
                  <a:pt x="1163193" y="1008682"/>
                </a:moveTo>
                <a:lnTo>
                  <a:pt x="1670113" y="1008682"/>
                </a:lnTo>
                <a:cubicBezTo>
                  <a:pt x="1763348" y="1008786"/>
                  <a:pt x="1838963" y="1084230"/>
                  <a:pt x="1839277" y="1177465"/>
                </a:cubicBezTo>
                <a:lnTo>
                  <a:pt x="1839277" y="1684195"/>
                </a:lnTo>
                <a:cubicBezTo>
                  <a:pt x="1839277" y="1777652"/>
                  <a:pt x="1763570" y="1853445"/>
                  <a:pt x="1670113" y="1853550"/>
                </a:cubicBezTo>
                <a:lnTo>
                  <a:pt x="1163193" y="1853550"/>
                </a:lnTo>
                <a:cubicBezTo>
                  <a:pt x="1069661" y="1853550"/>
                  <a:pt x="993838" y="1777727"/>
                  <a:pt x="993838" y="1684195"/>
                </a:cubicBezTo>
                <a:lnTo>
                  <a:pt x="993838" y="1177465"/>
                </a:lnTo>
                <a:cubicBezTo>
                  <a:pt x="994153" y="1084156"/>
                  <a:pt x="1069883" y="1008681"/>
                  <a:pt x="1163193" y="1008682"/>
                </a:cubicBezTo>
                <a:close/>
                <a:moveTo>
                  <a:pt x="169355" y="1008682"/>
                </a:moveTo>
                <a:lnTo>
                  <a:pt x="676275" y="1008682"/>
                </a:lnTo>
                <a:cubicBezTo>
                  <a:pt x="769510" y="1008786"/>
                  <a:pt x="845125" y="1084230"/>
                  <a:pt x="845439" y="1177465"/>
                </a:cubicBezTo>
                <a:lnTo>
                  <a:pt x="845439" y="1684195"/>
                </a:lnTo>
                <a:cubicBezTo>
                  <a:pt x="845439" y="1777652"/>
                  <a:pt x="769732" y="1853445"/>
                  <a:pt x="676275" y="1853550"/>
                </a:cubicBezTo>
                <a:lnTo>
                  <a:pt x="169355" y="1853550"/>
                </a:lnTo>
                <a:cubicBezTo>
                  <a:pt x="75823" y="1853550"/>
                  <a:pt x="0" y="1777727"/>
                  <a:pt x="0" y="1684195"/>
                </a:cubicBezTo>
                <a:lnTo>
                  <a:pt x="0" y="1177465"/>
                </a:lnTo>
                <a:cubicBezTo>
                  <a:pt x="315" y="1084156"/>
                  <a:pt x="76045" y="1008681"/>
                  <a:pt x="169355" y="1008682"/>
                </a:cubicBezTo>
                <a:close/>
                <a:moveTo>
                  <a:pt x="169355" y="33514"/>
                </a:moveTo>
                <a:lnTo>
                  <a:pt x="676275" y="33514"/>
                </a:lnTo>
                <a:cubicBezTo>
                  <a:pt x="769510" y="33618"/>
                  <a:pt x="845125" y="109062"/>
                  <a:pt x="845439" y="202297"/>
                </a:cubicBezTo>
                <a:lnTo>
                  <a:pt x="845439" y="709027"/>
                </a:lnTo>
                <a:cubicBezTo>
                  <a:pt x="845439" y="802484"/>
                  <a:pt x="769732" y="878277"/>
                  <a:pt x="676275" y="878382"/>
                </a:cubicBezTo>
                <a:lnTo>
                  <a:pt x="169355" y="878382"/>
                </a:lnTo>
                <a:cubicBezTo>
                  <a:pt x="75823" y="878382"/>
                  <a:pt x="0" y="802559"/>
                  <a:pt x="0" y="709027"/>
                </a:cubicBezTo>
                <a:lnTo>
                  <a:pt x="0" y="202297"/>
                </a:lnTo>
                <a:cubicBezTo>
                  <a:pt x="315" y="108988"/>
                  <a:pt x="76045" y="33513"/>
                  <a:pt x="169355" y="33514"/>
                </a:cubicBezTo>
                <a:close/>
                <a:moveTo>
                  <a:pt x="1416605" y="0"/>
                </a:moveTo>
                <a:cubicBezTo>
                  <a:pt x="1437443" y="0"/>
                  <a:pt x="1458281" y="7948"/>
                  <a:pt x="1474183" y="23846"/>
                </a:cubicBezTo>
                <a:lnTo>
                  <a:pt x="1848706" y="398369"/>
                </a:lnTo>
                <a:cubicBezTo>
                  <a:pt x="1880501" y="430171"/>
                  <a:pt x="1880501" y="481724"/>
                  <a:pt x="1848706" y="513526"/>
                </a:cubicBezTo>
                <a:lnTo>
                  <a:pt x="1474183" y="888049"/>
                </a:lnTo>
                <a:cubicBezTo>
                  <a:pt x="1442379" y="919843"/>
                  <a:pt x="1390830" y="919843"/>
                  <a:pt x="1359026" y="888049"/>
                </a:cubicBezTo>
                <a:lnTo>
                  <a:pt x="984408" y="513526"/>
                </a:lnTo>
                <a:cubicBezTo>
                  <a:pt x="952613" y="481724"/>
                  <a:pt x="952613" y="430171"/>
                  <a:pt x="984408" y="398369"/>
                </a:cubicBezTo>
                <a:lnTo>
                  <a:pt x="1359026" y="23846"/>
                </a:lnTo>
                <a:cubicBezTo>
                  <a:pt x="1374928" y="7948"/>
                  <a:pt x="1395766" y="0"/>
                  <a:pt x="1416605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369199" y="2198181"/>
            <a:ext cx="504000" cy="504000"/>
          </a:xfrm>
          <a:prstGeom prst="round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497099" y="2327341"/>
            <a:ext cx="248200" cy="245681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369199" y="4769443"/>
            <a:ext cx="504000" cy="504000"/>
          </a:xfrm>
          <a:prstGeom prst="round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497099" y="4898603"/>
            <a:ext cx="248200" cy="245681"/>
          </a:xfrm>
          <a:custGeom>
            <a:avLst/>
            <a:gdLst>
              <a:gd name="connsiteX0" fmla="*/ 1615928 w 1831861"/>
              <a:gd name="connsiteY0" fmla="*/ 1170309 h 1831823"/>
              <a:gd name="connsiteX1" fmla="*/ 1800618 w 1831861"/>
              <a:gd name="connsiteY1" fmla="*/ 1263273 h 1831823"/>
              <a:gd name="connsiteX2" fmla="*/ 1831860 w 1831861"/>
              <a:gd name="connsiteY2" fmla="*/ 1313851 h 1831823"/>
              <a:gd name="connsiteX3" fmla="*/ 1801380 w 1831861"/>
              <a:gd name="connsiteY3" fmla="*/ 1364238 h 1831823"/>
              <a:gd name="connsiteX4" fmla="*/ 938891 w 1831861"/>
              <a:gd name="connsiteY4" fmla="*/ 1824867 h 1831823"/>
              <a:gd name="connsiteX5" fmla="*/ 911650 w 1831861"/>
              <a:gd name="connsiteY5" fmla="*/ 1831820 h 1831823"/>
              <a:gd name="connsiteX6" fmla="*/ 884027 w 1831861"/>
              <a:gd name="connsiteY6" fmla="*/ 1824867 h 1831823"/>
              <a:gd name="connsiteX7" fmla="*/ 30587 w 1831861"/>
              <a:gd name="connsiteY7" fmla="*/ 1364143 h 1831823"/>
              <a:gd name="connsiteX8" fmla="*/ 6870 w 1831861"/>
              <a:gd name="connsiteY8" fmla="*/ 1340235 h 1831823"/>
              <a:gd name="connsiteX9" fmla="*/ 6775 w 1831861"/>
              <a:gd name="connsiteY9" fmla="*/ 1340054 h 1831823"/>
              <a:gd name="connsiteX10" fmla="*/ 32016 w 1831861"/>
              <a:gd name="connsiteY10" fmla="*/ 1263273 h 1831823"/>
              <a:gd name="connsiteX11" fmla="*/ 216039 w 1831861"/>
              <a:gd name="connsiteY11" fmla="*/ 1171738 h 1831823"/>
              <a:gd name="connsiteX12" fmla="*/ 834592 w 1831861"/>
              <a:gd name="connsiteY12" fmla="*/ 1505875 h 1831823"/>
              <a:gd name="connsiteX13" fmla="*/ 835069 w 1831861"/>
              <a:gd name="connsiteY13" fmla="*/ 1505875 h 1831823"/>
              <a:gd name="connsiteX14" fmla="*/ 911269 w 1831861"/>
              <a:gd name="connsiteY14" fmla="*/ 1524925 h 1831823"/>
              <a:gd name="connsiteX15" fmla="*/ 988326 w 1831861"/>
              <a:gd name="connsiteY15" fmla="*/ 1505303 h 1831823"/>
              <a:gd name="connsiteX16" fmla="*/ 1615643 w 1831861"/>
              <a:gd name="connsiteY16" fmla="*/ 763591 h 1831823"/>
              <a:gd name="connsiteX17" fmla="*/ 1800427 w 1831861"/>
              <a:gd name="connsiteY17" fmla="*/ 856555 h 1831823"/>
              <a:gd name="connsiteX18" fmla="*/ 1823002 w 1831861"/>
              <a:gd name="connsiteY18" fmla="*/ 877605 h 1831823"/>
              <a:gd name="connsiteX19" fmla="*/ 1828145 w 1831861"/>
              <a:gd name="connsiteY19" fmla="*/ 887987 h 1831823"/>
              <a:gd name="connsiteX20" fmla="*/ 1827859 w 1831861"/>
              <a:gd name="connsiteY20" fmla="*/ 887416 h 1831823"/>
              <a:gd name="connsiteX21" fmla="*/ 1831574 w 1831861"/>
              <a:gd name="connsiteY21" fmla="*/ 906466 h 1831823"/>
              <a:gd name="connsiteX22" fmla="*/ 1805571 w 1831861"/>
              <a:gd name="connsiteY22" fmla="*/ 954091 h 1831823"/>
              <a:gd name="connsiteX23" fmla="*/ 1801094 w 1831861"/>
              <a:gd name="connsiteY23" fmla="*/ 956758 h 1831823"/>
              <a:gd name="connsiteX24" fmla="*/ 1668697 w 1831861"/>
              <a:gd name="connsiteY24" fmla="*/ 1027529 h 1831823"/>
              <a:gd name="connsiteX25" fmla="*/ 1503819 w 1831861"/>
              <a:gd name="connsiteY25" fmla="*/ 1115540 h 1831823"/>
              <a:gd name="connsiteX26" fmla="*/ 938129 w 1831861"/>
              <a:gd name="connsiteY26" fmla="*/ 1417673 h 1831823"/>
              <a:gd name="connsiteX27" fmla="*/ 910983 w 1831861"/>
              <a:gd name="connsiteY27" fmla="*/ 1424626 h 1831823"/>
              <a:gd name="connsiteX28" fmla="*/ 883361 w 1831861"/>
              <a:gd name="connsiteY28" fmla="*/ 1417673 h 1831823"/>
              <a:gd name="connsiteX29" fmla="*/ 402062 w 1831861"/>
              <a:gd name="connsiteY29" fmla="*/ 1157736 h 1831823"/>
              <a:gd name="connsiteX30" fmla="*/ 327005 w 1831861"/>
              <a:gd name="connsiteY30" fmla="*/ 1117254 h 1831823"/>
              <a:gd name="connsiteX31" fmla="*/ 29921 w 1831861"/>
              <a:gd name="connsiteY31" fmla="*/ 956758 h 1831823"/>
              <a:gd name="connsiteX32" fmla="*/ 22777 w 1831861"/>
              <a:gd name="connsiteY32" fmla="*/ 952091 h 1831823"/>
              <a:gd name="connsiteX33" fmla="*/ 18395 w 1831861"/>
              <a:gd name="connsiteY33" fmla="*/ 948471 h 1831823"/>
              <a:gd name="connsiteX34" fmla="*/ 6298 w 1831861"/>
              <a:gd name="connsiteY34" fmla="*/ 932945 h 1831823"/>
              <a:gd name="connsiteX35" fmla="*/ 1346 w 1831861"/>
              <a:gd name="connsiteY35" fmla="*/ 919515 h 1831823"/>
              <a:gd name="connsiteX36" fmla="*/ 679 w 1831861"/>
              <a:gd name="connsiteY36" fmla="*/ 916467 h 1831823"/>
              <a:gd name="connsiteX37" fmla="*/ 107 w 1831861"/>
              <a:gd name="connsiteY37" fmla="*/ 911324 h 1831823"/>
              <a:gd name="connsiteX38" fmla="*/ 107 w 1831861"/>
              <a:gd name="connsiteY38" fmla="*/ 908466 h 1831823"/>
              <a:gd name="connsiteX39" fmla="*/ 31445 w 1831861"/>
              <a:gd name="connsiteY39" fmla="*/ 855888 h 1831823"/>
              <a:gd name="connsiteX40" fmla="*/ 215563 w 1831861"/>
              <a:gd name="connsiteY40" fmla="*/ 764162 h 1831823"/>
              <a:gd name="connsiteX41" fmla="*/ 609517 w 1831861"/>
              <a:gd name="connsiteY41" fmla="*/ 977237 h 1831823"/>
              <a:gd name="connsiteX42" fmla="*/ 834592 w 1831861"/>
              <a:gd name="connsiteY42" fmla="*/ 1098776 h 1831823"/>
              <a:gd name="connsiteX43" fmla="*/ 835069 w 1831861"/>
              <a:gd name="connsiteY43" fmla="*/ 1098776 h 1831823"/>
              <a:gd name="connsiteX44" fmla="*/ 911269 w 1831861"/>
              <a:gd name="connsiteY44" fmla="*/ 1117826 h 1831823"/>
              <a:gd name="connsiteX45" fmla="*/ 988421 w 1831861"/>
              <a:gd name="connsiteY45" fmla="*/ 1098204 h 1831823"/>
              <a:gd name="connsiteX46" fmla="*/ 1221594 w 1831861"/>
              <a:gd name="connsiteY46" fmla="*/ 973712 h 1831823"/>
              <a:gd name="connsiteX47" fmla="*/ 920508 w 1831861"/>
              <a:gd name="connsiteY47" fmla="*/ 0 h 1831823"/>
              <a:gd name="connsiteX48" fmla="*/ 946511 w 1831861"/>
              <a:gd name="connsiteY48" fmla="*/ 6258 h 1831823"/>
              <a:gd name="connsiteX49" fmla="*/ 1800522 w 1831861"/>
              <a:gd name="connsiteY49" fmla="*/ 441932 h 1831823"/>
              <a:gd name="connsiteX50" fmla="*/ 1831860 w 1831861"/>
              <a:gd name="connsiteY50" fmla="*/ 492986 h 1831823"/>
              <a:gd name="connsiteX51" fmla="*/ 1801380 w 1831861"/>
              <a:gd name="connsiteY51" fmla="*/ 543944 h 1831823"/>
              <a:gd name="connsiteX52" fmla="*/ 938605 w 1831861"/>
              <a:gd name="connsiteY52" fmla="*/ 1010669 h 1831823"/>
              <a:gd name="connsiteX53" fmla="*/ 911459 w 1831861"/>
              <a:gd name="connsiteY53" fmla="*/ 1017622 h 1831823"/>
              <a:gd name="connsiteX54" fmla="*/ 883836 w 1831861"/>
              <a:gd name="connsiteY54" fmla="*/ 1010669 h 1831823"/>
              <a:gd name="connsiteX55" fmla="*/ 30301 w 1831861"/>
              <a:gd name="connsiteY55" fmla="*/ 543944 h 1831823"/>
              <a:gd name="connsiteX56" fmla="*/ 30396 w 1831861"/>
              <a:gd name="connsiteY56" fmla="*/ 543944 h 1831823"/>
              <a:gd name="connsiteX57" fmla="*/ 6546 w 1831861"/>
              <a:gd name="connsiteY57" fmla="*/ 519513 h 1831823"/>
              <a:gd name="connsiteX58" fmla="*/ 31635 w 1831861"/>
              <a:gd name="connsiteY58" fmla="*/ 441551 h 1831823"/>
              <a:gd name="connsiteX59" fmla="*/ 894504 w 1831861"/>
              <a:gd name="connsiteY59" fmla="*/ 6258 h 1831823"/>
              <a:gd name="connsiteX60" fmla="*/ 920508 w 1831861"/>
              <a:gd name="connsiteY60" fmla="*/ 0 h 1831823"/>
            </a:gdLst>
            <a:rect l="l" t="t" r="r" b="b"/>
            <a:pathLst>
              <a:path w="1831861" h="1831823">
                <a:moveTo>
                  <a:pt x="1615928" y="1170309"/>
                </a:moveTo>
                <a:lnTo>
                  <a:pt x="1800618" y="1263273"/>
                </a:lnTo>
                <a:cubicBezTo>
                  <a:pt x="1819563" y="1273074"/>
                  <a:pt x="1831574" y="1292515"/>
                  <a:pt x="1831860" y="1313851"/>
                </a:cubicBezTo>
                <a:cubicBezTo>
                  <a:pt x="1831803" y="1334986"/>
                  <a:pt x="1820078" y="1354370"/>
                  <a:pt x="1801380" y="1364238"/>
                </a:cubicBezTo>
                <a:lnTo>
                  <a:pt x="938891" y="1824867"/>
                </a:lnTo>
                <a:cubicBezTo>
                  <a:pt x="930576" y="1829525"/>
                  <a:pt x="921184" y="1831925"/>
                  <a:pt x="911650" y="1831820"/>
                </a:cubicBezTo>
                <a:cubicBezTo>
                  <a:pt x="902010" y="1831820"/>
                  <a:pt x="892514" y="1829429"/>
                  <a:pt x="884027" y="1824867"/>
                </a:cubicBezTo>
                <a:lnTo>
                  <a:pt x="30587" y="1364143"/>
                </a:lnTo>
                <a:cubicBezTo>
                  <a:pt x="20529" y="1358647"/>
                  <a:pt x="12290" y="1350341"/>
                  <a:pt x="6870" y="1340235"/>
                </a:cubicBezTo>
                <a:cubicBezTo>
                  <a:pt x="6841" y="1340178"/>
                  <a:pt x="6813" y="1340111"/>
                  <a:pt x="6775" y="1340054"/>
                </a:cubicBezTo>
                <a:cubicBezTo>
                  <a:pt x="-7456" y="1311879"/>
                  <a:pt x="3841" y="1277503"/>
                  <a:pt x="32016" y="1263273"/>
                </a:cubicBezTo>
                <a:lnTo>
                  <a:pt x="216039" y="1171738"/>
                </a:lnTo>
                <a:lnTo>
                  <a:pt x="834592" y="1505875"/>
                </a:lnTo>
                <a:lnTo>
                  <a:pt x="835069" y="1505875"/>
                </a:lnTo>
                <a:cubicBezTo>
                  <a:pt x="858557" y="1518295"/>
                  <a:pt x="884703" y="1524829"/>
                  <a:pt x="911269" y="1524925"/>
                </a:cubicBezTo>
                <a:cubicBezTo>
                  <a:pt x="938196" y="1524972"/>
                  <a:pt x="964694" y="1518219"/>
                  <a:pt x="988326" y="1505303"/>
                </a:cubicBezTo>
                <a:close/>
                <a:moveTo>
                  <a:pt x="1615643" y="763591"/>
                </a:moveTo>
                <a:lnTo>
                  <a:pt x="1800427" y="856555"/>
                </a:lnTo>
                <a:cubicBezTo>
                  <a:pt x="1809743" y="861365"/>
                  <a:pt x="1817554" y="868652"/>
                  <a:pt x="1823002" y="877605"/>
                </a:cubicBezTo>
                <a:cubicBezTo>
                  <a:pt x="1825097" y="880863"/>
                  <a:pt x="1826821" y="884349"/>
                  <a:pt x="1828145" y="887987"/>
                </a:cubicBezTo>
                <a:lnTo>
                  <a:pt x="1827859" y="887416"/>
                </a:lnTo>
                <a:cubicBezTo>
                  <a:pt x="1830145" y="893512"/>
                  <a:pt x="1831403" y="899951"/>
                  <a:pt x="1831574" y="906466"/>
                </a:cubicBezTo>
                <a:cubicBezTo>
                  <a:pt x="1831631" y="925744"/>
                  <a:pt x="1821821" y="943718"/>
                  <a:pt x="1805571" y="954091"/>
                </a:cubicBezTo>
                <a:cubicBezTo>
                  <a:pt x="1804123" y="955053"/>
                  <a:pt x="1802628" y="955948"/>
                  <a:pt x="1801094" y="956758"/>
                </a:cubicBezTo>
                <a:lnTo>
                  <a:pt x="1668697" y="1027529"/>
                </a:lnTo>
                <a:lnTo>
                  <a:pt x="1503819" y="1115540"/>
                </a:lnTo>
                <a:lnTo>
                  <a:pt x="938129" y="1417673"/>
                </a:lnTo>
                <a:cubicBezTo>
                  <a:pt x="929833" y="1422302"/>
                  <a:pt x="920479" y="1424693"/>
                  <a:pt x="910983" y="1424626"/>
                </a:cubicBezTo>
                <a:cubicBezTo>
                  <a:pt x="901344" y="1424588"/>
                  <a:pt x="891866" y="1422207"/>
                  <a:pt x="883361" y="1417673"/>
                </a:cubicBezTo>
                <a:lnTo>
                  <a:pt x="402062" y="1157736"/>
                </a:lnTo>
                <a:lnTo>
                  <a:pt x="327005" y="1117254"/>
                </a:lnTo>
                <a:lnTo>
                  <a:pt x="29921" y="956758"/>
                </a:lnTo>
                <a:cubicBezTo>
                  <a:pt x="27539" y="955329"/>
                  <a:pt x="24967" y="953710"/>
                  <a:pt x="22777" y="952091"/>
                </a:cubicBezTo>
                <a:lnTo>
                  <a:pt x="18395" y="948471"/>
                </a:lnTo>
                <a:cubicBezTo>
                  <a:pt x="13499" y="944033"/>
                  <a:pt x="9404" y="938784"/>
                  <a:pt x="6298" y="932945"/>
                </a:cubicBezTo>
                <a:cubicBezTo>
                  <a:pt x="4003" y="928736"/>
                  <a:pt x="2336" y="924211"/>
                  <a:pt x="1346" y="919515"/>
                </a:cubicBezTo>
                <a:lnTo>
                  <a:pt x="679" y="916467"/>
                </a:lnTo>
                <a:lnTo>
                  <a:pt x="107" y="911324"/>
                </a:lnTo>
                <a:cubicBezTo>
                  <a:pt x="-36" y="910381"/>
                  <a:pt x="-36" y="909409"/>
                  <a:pt x="107" y="908466"/>
                </a:cubicBezTo>
                <a:cubicBezTo>
                  <a:pt x="-388" y="886387"/>
                  <a:pt x="11785" y="865956"/>
                  <a:pt x="31445" y="855888"/>
                </a:cubicBezTo>
                <a:lnTo>
                  <a:pt x="215563" y="764162"/>
                </a:lnTo>
                <a:lnTo>
                  <a:pt x="609517" y="977237"/>
                </a:lnTo>
                <a:lnTo>
                  <a:pt x="834592" y="1098776"/>
                </a:lnTo>
                <a:lnTo>
                  <a:pt x="835069" y="1098776"/>
                </a:lnTo>
                <a:cubicBezTo>
                  <a:pt x="858548" y="1111215"/>
                  <a:pt x="884704" y="1117750"/>
                  <a:pt x="911269" y="1117826"/>
                </a:cubicBezTo>
                <a:cubicBezTo>
                  <a:pt x="938234" y="1117921"/>
                  <a:pt x="964780" y="1111168"/>
                  <a:pt x="988421" y="1098204"/>
                </a:cubicBezTo>
                <a:lnTo>
                  <a:pt x="1221594" y="973712"/>
                </a:lnTo>
                <a:close/>
                <a:moveTo>
                  <a:pt x="920508" y="0"/>
                </a:moveTo>
                <a:cubicBezTo>
                  <a:pt x="929426" y="0"/>
                  <a:pt x="938343" y="2086"/>
                  <a:pt x="946511" y="6258"/>
                </a:cubicBezTo>
                <a:lnTo>
                  <a:pt x="1800522" y="441932"/>
                </a:lnTo>
                <a:cubicBezTo>
                  <a:pt x="1819553" y="451904"/>
                  <a:pt x="1831583" y="471507"/>
                  <a:pt x="1831860" y="492986"/>
                </a:cubicBezTo>
                <a:cubicBezTo>
                  <a:pt x="1832012" y="514331"/>
                  <a:pt x="1820258" y="533981"/>
                  <a:pt x="1801380" y="543944"/>
                </a:cubicBezTo>
                <a:lnTo>
                  <a:pt x="938605" y="1010669"/>
                </a:lnTo>
                <a:cubicBezTo>
                  <a:pt x="930328" y="1015327"/>
                  <a:pt x="920965" y="1017727"/>
                  <a:pt x="911459" y="1017622"/>
                </a:cubicBezTo>
                <a:cubicBezTo>
                  <a:pt x="901820" y="1017604"/>
                  <a:pt x="892333" y="1015213"/>
                  <a:pt x="883836" y="1010669"/>
                </a:cubicBezTo>
                <a:lnTo>
                  <a:pt x="30301" y="543944"/>
                </a:lnTo>
                <a:lnTo>
                  <a:pt x="30396" y="543944"/>
                </a:lnTo>
                <a:cubicBezTo>
                  <a:pt x="20176" y="538382"/>
                  <a:pt x="11861" y="529866"/>
                  <a:pt x="6546" y="519513"/>
                </a:cubicBezTo>
                <a:cubicBezTo>
                  <a:pt x="-8056" y="491062"/>
                  <a:pt x="3174" y="456152"/>
                  <a:pt x="31635" y="441551"/>
                </a:cubicBezTo>
                <a:lnTo>
                  <a:pt x="894504" y="6258"/>
                </a:lnTo>
                <a:cubicBezTo>
                  <a:pt x="902672" y="2086"/>
                  <a:pt x="911590" y="0"/>
                  <a:pt x="920508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427208" y="1425415"/>
            <a:ext cx="4176739" cy="6614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自动化工作流设计原则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427208" y="2145910"/>
            <a:ext cx="4176739" cy="12009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基于买家旅程阶段（认知、考虑、决策）设计触发式自动化流程，如新线索欢迎序列、内容再营销、流失预警干预等，提升响应效率。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7128618" y="1425415"/>
            <a:ext cx="4176739" cy="6614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多渠道协同自动化执行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7128618" y="2145910"/>
            <a:ext cx="4176739" cy="12009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整合邮件、社交媒体、短信及广告平台，实现跨渠道行为触发与消息同步，确保客户在不同触点获得连贯一致的品牌体验。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128618" y="4007061"/>
            <a:ext cx="4176739" cy="6614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A/B测试与自动化优化闭环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7128618" y="4727556"/>
            <a:ext cx="4176739" cy="12009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对邮件主题、CTA按钮、落地页布局等关键元素持续进行A/B测试，并将胜出方案自动应用于后续流程，形成“测试—学习—优化”闭环。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86643" y="4003034"/>
            <a:ext cx="4892745" cy="2036819"/>
          </a:xfrm>
          <a:prstGeom prst="roundRect">
            <a:avLst>
              <a:gd name="adj" fmla="val 10543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9" name=""/>
          <p:cNvGrpSpPr/>
          <p:nvPr/>
        </p:nvGrpSpPr>
        <p:grpSpPr>
          <a:xfrm>
            <a:off x="623888" y="4769443"/>
            <a:ext cx="504000" cy="504000"/>
            <a:chOff x="623888" y="4769443"/>
            <a:chExt cx="504000" cy="504000"/>
          </a:xfrm>
        </p:grpSpPr>
        <p:sp>
          <p:nvSpPr>
            <p:cNvPr id="20" name="标题 1"/>
            <p:cNvSpPr txBox="1"/>
            <p:nvPr/>
          </p:nvSpPr>
          <p:spPr>
            <a:xfrm rot="0" flipH="0" flipV="0">
              <a:off x="623888" y="4769443"/>
              <a:ext cx="504000" cy="504000"/>
            </a:xfrm>
            <a:prstGeom prst="roundRect">
              <a:avLst/>
            </a:prstGeom>
            <a:solidFill>
              <a:schemeClr val="bg1"/>
            </a:solidFill>
            <a:ln w="1270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1" name="标题 1"/>
            <p:cNvSpPr txBox="1"/>
            <p:nvPr/>
          </p:nvSpPr>
          <p:spPr>
            <a:xfrm rot="0" flipH="0" flipV="0">
              <a:off x="751788" y="4898603"/>
              <a:ext cx="248200" cy="245681"/>
            </a:xfrm>
            <a:custGeom>
              <a:avLst/>
              <a:gdLst>
                <a:gd name="connsiteX0" fmla="*/ 1371696 w 1870330"/>
                <a:gd name="connsiteY0" fmla="*/ 1296270 h 1845296"/>
                <a:gd name="connsiteX1" fmla="*/ 1371696 w 1870330"/>
                <a:gd name="connsiteY1" fmla="*/ 1371136 h 1845296"/>
                <a:gd name="connsiteX2" fmla="*/ 1671448 w 1870330"/>
                <a:gd name="connsiteY2" fmla="*/ 1371136 h 1845296"/>
                <a:gd name="connsiteX3" fmla="*/ 1671448 w 1870330"/>
                <a:gd name="connsiteY3" fmla="*/ 1296270 h 1845296"/>
                <a:gd name="connsiteX4" fmla="*/ 1371696 w 1870330"/>
                <a:gd name="connsiteY4" fmla="*/ 996899 h 1845296"/>
                <a:gd name="connsiteX5" fmla="*/ 1371696 w 1870330"/>
                <a:gd name="connsiteY5" fmla="*/ 1071765 h 1845296"/>
                <a:gd name="connsiteX6" fmla="*/ 1671448 w 1870330"/>
                <a:gd name="connsiteY6" fmla="*/ 1071765 h 1845296"/>
                <a:gd name="connsiteX7" fmla="*/ 1671448 w 1870330"/>
                <a:gd name="connsiteY7" fmla="*/ 996899 h 1845296"/>
                <a:gd name="connsiteX8" fmla="*/ 1371696 w 1870330"/>
                <a:gd name="connsiteY8" fmla="*/ 747820 h 1845296"/>
                <a:gd name="connsiteX9" fmla="*/ 1371696 w 1870330"/>
                <a:gd name="connsiteY9" fmla="*/ 822401 h 1845296"/>
                <a:gd name="connsiteX10" fmla="*/ 1671448 w 1870330"/>
                <a:gd name="connsiteY10" fmla="*/ 822401 h 1845296"/>
                <a:gd name="connsiteX11" fmla="*/ 1671448 w 1870330"/>
                <a:gd name="connsiteY11" fmla="*/ 747820 h 1845296"/>
                <a:gd name="connsiteX12" fmla="*/ 1371696 w 1870330"/>
                <a:gd name="connsiteY12" fmla="*/ 473405 h 1845296"/>
                <a:gd name="connsiteX13" fmla="*/ 1371696 w 1870330"/>
                <a:gd name="connsiteY13" fmla="*/ 547986 h 1845296"/>
                <a:gd name="connsiteX14" fmla="*/ 1671448 w 1870330"/>
                <a:gd name="connsiteY14" fmla="*/ 547986 h 1845296"/>
                <a:gd name="connsiteX15" fmla="*/ 1671448 w 1870330"/>
                <a:gd name="connsiteY15" fmla="*/ 473405 h 1845296"/>
                <a:gd name="connsiteX16" fmla="*/ 1221963 w 1870330"/>
                <a:gd name="connsiteY16" fmla="*/ 224040 h 1845296"/>
                <a:gd name="connsiteX17" fmla="*/ 1794130 w 1870330"/>
                <a:gd name="connsiteY17" fmla="*/ 224040 h 1845296"/>
                <a:gd name="connsiteX18" fmla="*/ 1870330 w 1870330"/>
                <a:gd name="connsiteY18" fmla="*/ 298811 h 1845296"/>
                <a:gd name="connsiteX19" fmla="*/ 1870330 w 1870330"/>
                <a:gd name="connsiteY19" fmla="*/ 1570971 h 1845296"/>
                <a:gd name="connsiteX20" fmla="*/ 1794130 w 1870330"/>
                <a:gd name="connsiteY20" fmla="*/ 1645742 h 1845296"/>
                <a:gd name="connsiteX21" fmla="*/ 1221963 w 1870330"/>
                <a:gd name="connsiteY21" fmla="*/ 1645742 h 1845296"/>
                <a:gd name="connsiteX22" fmla="*/ 1221963 w 1870330"/>
                <a:gd name="connsiteY22" fmla="*/ 1383804 h 1845296"/>
                <a:gd name="connsiteX23" fmla="*/ 1298163 w 1870330"/>
                <a:gd name="connsiteY23" fmla="*/ 1383804 h 1845296"/>
                <a:gd name="connsiteX24" fmla="*/ 1298163 w 1870330"/>
                <a:gd name="connsiteY24" fmla="*/ 1309033 h 1845296"/>
                <a:gd name="connsiteX25" fmla="*/ 1221963 w 1870330"/>
                <a:gd name="connsiteY25" fmla="*/ 1309033 h 1845296"/>
                <a:gd name="connsiteX26" fmla="*/ 1221963 w 1870330"/>
                <a:gd name="connsiteY26" fmla="*/ 1084434 h 1845296"/>
                <a:gd name="connsiteX27" fmla="*/ 1298163 w 1870330"/>
                <a:gd name="connsiteY27" fmla="*/ 1084434 h 1845296"/>
                <a:gd name="connsiteX28" fmla="*/ 1298163 w 1870330"/>
                <a:gd name="connsiteY28" fmla="*/ 1009662 h 1845296"/>
                <a:gd name="connsiteX29" fmla="*/ 1221963 w 1870330"/>
                <a:gd name="connsiteY29" fmla="*/ 1009662 h 1845296"/>
                <a:gd name="connsiteX30" fmla="*/ 1221963 w 1870330"/>
                <a:gd name="connsiteY30" fmla="*/ 822496 h 1845296"/>
                <a:gd name="connsiteX31" fmla="*/ 1298163 w 1870330"/>
                <a:gd name="connsiteY31" fmla="*/ 822496 h 1845296"/>
                <a:gd name="connsiteX32" fmla="*/ 1298163 w 1870330"/>
                <a:gd name="connsiteY32" fmla="*/ 747725 h 1845296"/>
                <a:gd name="connsiteX33" fmla="*/ 1221963 w 1870330"/>
                <a:gd name="connsiteY33" fmla="*/ 747725 h 1845296"/>
                <a:gd name="connsiteX34" fmla="*/ 1221963 w 1870330"/>
                <a:gd name="connsiteY34" fmla="*/ 560654 h 1845296"/>
                <a:gd name="connsiteX35" fmla="*/ 1298163 w 1870330"/>
                <a:gd name="connsiteY35" fmla="*/ 560654 h 1845296"/>
                <a:gd name="connsiteX36" fmla="*/ 1298163 w 1870330"/>
                <a:gd name="connsiteY36" fmla="*/ 485883 h 1845296"/>
                <a:gd name="connsiteX37" fmla="*/ 1221963 w 1870330"/>
                <a:gd name="connsiteY37" fmla="*/ 485883 h 1845296"/>
                <a:gd name="connsiteX38" fmla="*/ 1054227 w 1870330"/>
                <a:gd name="connsiteY38" fmla="*/ 393 h 1845296"/>
                <a:gd name="connsiteX39" fmla="*/ 1054132 w 1870330"/>
                <a:gd name="connsiteY39" fmla="*/ 869 h 1845296"/>
                <a:gd name="connsiteX40" fmla="*/ 1083754 w 1870330"/>
                <a:gd name="connsiteY40" fmla="*/ 7727 h 1845296"/>
                <a:gd name="connsiteX41" fmla="*/ 1097470 w 1870330"/>
                <a:gd name="connsiteY41" fmla="*/ 36302 h 1845296"/>
                <a:gd name="connsiteX42" fmla="*/ 1097470 w 1870330"/>
                <a:gd name="connsiteY42" fmla="*/ 1808714 h 1845296"/>
                <a:gd name="connsiteX43" fmla="*/ 1083754 w 1870330"/>
                <a:gd name="connsiteY43" fmla="*/ 1837289 h 1845296"/>
                <a:gd name="connsiteX44" fmla="*/ 1060895 w 1870330"/>
                <a:gd name="connsiteY44" fmla="*/ 1845290 h 1845296"/>
                <a:gd name="connsiteX45" fmla="*/ 1053941 w 1870330"/>
                <a:gd name="connsiteY45" fmla="*/ 1844148 h 1845296"/>
                <a:gd name="connsiteX46" fmla="*/ 29623 w 1870330"/>
                <a:gd name="connsiteY46" fmla="*/ 1647932 h 1845296"/>
                <a:gd name="connsiteX47" fmla="*/ 0 w 1870330"/>
                <a:gd name="connsiteY47" fmla="*/ 1611071 h 1845296"/>
                <a:gd name="connsiteX48" fmla="*/ 0 w 1870330"/>
                <a:gd name="connsiteY48" fmla="*/ 233375 h 1845296"/>
                <a:gd name="connsiteX49" fmla="*/ 29813 w 1870330"/>
                <a:gd name="connsiteY49" fmla="*/ 196513 h 1845296"/>
              </a:gdLst>
              <a:rect l="l" t="t" r="r" b="b"/>
              <a:pathLst>
                <a:path w="1870330" h="1845296">
                  <a:moveTo>
                    <a:pt x="1371696" y="1296270"/>
                  </a:moveTo>
                  <a:lnTo>
                    <a:pt x="1371696" y="1371136"/>
                  </a:lnTo>
                  <a:lnTo>
                    <a:pt x="1671448" y="1371136"/>
                  </a:lnTo>
                  <a:lnTo>
                    <a:pt x="1671448" y="1296270"/>
                  </a:lnTo>
                  <a:close/>
                  <a:moveTo>
                    <a:pt x="1371696" y="996899"/>
                  </a:moveTo>
                  <a:lnTo>
                    <a:pt x="1371696" y="1071765"/>
                  </a:lnTo>
                  <a:lnTo>
                    <a:pt x="1671448" y="1071765"/>
                  </a:lnTo>
                  <a:lnTo>
                    <a:pt x="1671448" y="996899"/>
                  </a:lnTo>
                  <a:close/>
                  <a:moveTo>
                    <a:pt x="1371696" y="747820"/>
                  </a:moveTo>
                  <a:lnTo>
                    <a:pt x="1371696" y="822401"/>
                  </a:lnTo>
                  <a:lnTo>
                    <a:pt x="1671448" y="822401"/>
                  </a:lnTo>
                  <a:lnTo>
                    <a:pt x="1671448" y="747820"/>
                  </a:lnTo>
                  <a:close/>
                  <a:moveTo>
                    <a:pt x="1371696" y="473405"/>
                  </a:moveTo>
                  <a:lnTo>
                    <a:pt x="1371696" y="547986"/>
                  </a:lnTo>
                  <a:lnTo>
                    <a:pt x="1671448" y="547986"/>
                  </a:lnTo>
                  <a:lnTo>
                    <a:pt x="1671448" y="473405"/>
                  </a:lnTo>
                  <a:close/>
                  <a:moveTo>
                    <a:pt x="1221963" y="224040"/>
                  </a:moveTo>
                  <a:lnTo>
                    <a:pt x="1794130" y="224040"/>
                  </a:lnTo>
                  <a:cubicBezTo>
                    <a:pt x="1835792" y="223723"/>
                    <a:pt x="1869863" y="257155"/>
                    <a:pt x="1870330" y="298811"/>
                  </a:cubicBezTo>
                  <a:lnTo>
                    <a:pt x="1870330" y="1570971"/>
                  </a:lnTo>
                  <a:cubicBezTo>
                    <a:pt x="1869863" y="1612623"/>
                    <a:pt x="1835792" y="1646056"/>
                    <a:pt x="1794130" y="1645742"/>
                  </a:cubicBezTo>
                  <a:lnTo>
                    <a:pt x="1221963" y="1645742"/>
                  </a:lnTo>
                  <a:lnTo>
                    <a:pt x="1221963" y="1383804"/>
                  </a:lnTo>
                  <a:lnTo>
                    <a:pt x="1298163" y="1383804"/>
                  </a:lnTo>
                  <a:lnTo>
                    <a:pt x="1298163" y="1309033"/>
                  </a:lnTo>
                  <a:lnTo>
                    <a:pt x="1221963" y="1309033"/>
                  </a:lnTo>
                  <a:lnTo>
                    <a:pt x="1221963" y="1084434"/>
                  </a:lnTo>
                  <a:lnTo>
                    <a:pt x="1298163" y="1084434"/>
                  </a:lnTo>
                  <a:lnTo>
                    <a:pt x="1298163" y="1009662"/>
                  </a:lnTo>
                  <a:lnTo>
                    <a:pt x="1221963" y="1009662"/>
                  </a:lnTo>
                  <a:lnTo>
                    <a:pt x="1221963" y="822496"/>
                  </a:lnTo>
                  <a:lnTo>
                    <a:pt x="1298163" y="822496"/>
                  </a:lnTo>
                  <a:lnTo>
                    <a:pt x="1298163" y="747725"/>
                  </a:lnTo>
                  <a:lnTo>
                    <a:pt x="1221963" y="747725"/>
                  </a:lnTo>
                  <a:lnTo>
                    <a:pt x="1221963" y="560654"/>
                  </a:lnTo>
                  <a:lnTo>
                    <a:pt x="1298163" y="560654"/>
                  </a:lnTo>
                  <a:lnTo>
                    <a:pt x="1298163" y="485883"/>
                  </a:lnTo>
                  <a:lnTo>
                    <a:pt x="1221963" y="485883"/>
                  </a:lnTo>
                  <a:close/>
                  <a:moveTo>
                    <a:pt x="1054227" y="393"/>
                  </a:moveTo>
                  <a:lnTo>
                    <a:pt x="1054132" y="869"/>
                  </a:lnTo>
                  <a:cubicBezTo>
                    <a:pt x="1064533" y="-1498"/>
                    <a:pt x="1075449" y="1029"/>
                    <a:pt x="1083754" y="7727"/>
                  </a:cubicBezTo>
                  <a:cubicBezTo>
                    <a:pt x="1092260" y="14808"/>
                    <a:pt x="1097261" y="25237"/>
                    <a:pt x="1097470" y="36302"/>
                  </a:cubicBezTo>
                  <a:lnTo>
                    <a:pt x="1097470" y="1808714"/>
                  </a:lnTo>
                  <a:cubicBezTo>
                    <a:pt x="1097271" y="1819783"/>
                    <a:pt x="1092260" y="1830212"/>
                    <a:pt x="1083754" y="1837289"/>
                  </a:cubicBezTo>
                  <a:cubicBezTo>
                    <a:pt x="1077344" y="1842614"/>
                    <a:pt x="1069229" y="1845452"/>
                    <a:pt x="1060895" y="1845290"/>
                  </a:cubicBezTo>
                  <a:cubicBezTo>
                    <a:pt x="1058551" y="1845100"/>
                    <a:pt x="1056227" y="1844719"/>
                    <a:pt x="1053941" y="1844148"/>
                  </a:cubicBezTo>
                  <a:lnTo>
                    <a:pt x="29623" y="1647932"/>
                  </a:lnTo>
                  <a:cubicBezTo>
                    <a:pt x="12259" y="1644227"/>
                    <a:pt x="-124" y="1628825"/>
                    <a:pt x="0" y="1611071"/>
                  </a:cubicBezTo>
                  <a:lnTo>
                    <a:pt x="0" y="233375"/>
                  </a:lnTo>
                  <a:cubicBezTo>
                    <a:pt x="-105" y="215558"/>
                    <a:pt x="12373" y="200139"/>
                    <a:pt x="29813" y="19651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2" name="标题 1"/>
          <p:cNvSpPr txBox="1"/>
          <p:nvPr/>
        </p:nvSpPr>
        <p:spPr>
          <a:xfrm rot="0" flipH="0" flipV="0">
            <a:off x="1383307" y="4007061"/>
            <a:ext cx="4176739" cy="6614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动态内容个性化引擎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1383307" y="4727556"/>
            <a:ext cx="4176739" cy="12009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利用客户角色、行业、行为偏好等标签，自动推送定制化内容（如案例研究、产品白皮书），提高内容相关性与转化率。</a:t>
            </a:r>
            <a:endParaRPr kumimoji="1" lang="zh-CN" altLang="en-US"/>
          </a:p>
        </p:txBody>
      </p:sp>
      <p:sp>
        <p:nvSpPr>
          <p:cNvPr id="24" name="稻壳儿春秋广告/盗版必究        原创来源：http://chn.docer.com/works?userid=199329941#!/work_time"/>
          <p:cNvSpPr txBox="1"/>
          <p:nvPr/>
        </p:nvSpPr>
        <p:spPr>
          <a:xfrm rot="0" flipH="0" flipV="0">
            <a:off x="144281" y="107346"/>
            <a:ext cx="537667" cy="463506"/>
          </a:xfrm>
          <a:prstGeom prst="triangle">
            <a:avLst/>
          </a:prstGeom>
          <a:solidFill>
            <a:schemeClr val="accent2"/>
          </a:solidFill>
          <a:ln w="1524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稻壳儿春秋广告/盗版必究        原创来源：http://chn.docer.com/works?userid=199329941#!/work_time"/>
          <p:cNvSpPr txBox="1"/>
          <p:nvPr/>
        </p:nvSpPr>
        <p:spPr>
          <a:xfrm rot="0" flipH="0" flipV="1">
            <a:off x="305726" y="648095"/>
            <a:ext cx="376222" cy="324329"/>
          </a:xfrm>
          <a:prstGeom prst="triangle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文本框 12"/>
          <p:cNvSpPr txBox="1"/>
          <p:nvPr/>
        </p:nvSpPr>
        <p:spPr>
          <a:xfrm rot="0" flipH="0" flipV="0">
            <a:off x="834374" y="325725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营销自动化策略与实施</a:t>
            </a: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4267200" y="1810317"/>
            <a:ext cx="3657600" cy="3657600"/>
          </a:xfrm>
          <a:prstGeom prst="ellipse">
            <a:avLst/>
          </a:prstGeom>
          <a:solidFill>
            <a:schemeClr val="bg1"/>
          </a:solidFill>
          <a:ln w="1905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780121" y="2323238"/>
            <a:ext cx="2631758" cy="2631758"/>
          </a:xfrm>
          <a:prstGeom prst="ellipse">
            <a:avLst/>
          </a:prstGeom>
          <a:solidFill>
            <a:schemeClr val="accent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101725" y="2090057"/>
            <a:ext cx="3507400" cy="1386115"/>
          </a:xfrm>
          <a:prstGeom prst="roundRect">
            <a:avLst/>
          </a:prstGeom>
          <a:solidFill>
            <a:schemeClr val="accent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718004" y="1706336"/>
            <a:ext cx="767442" cy="767442"/>
          </a:xfrm>
          <a:prstGeom prst="ellipse">
            <a:avLst/>
          </a:prstGeom>
          <a:solidFill>
            <a:schemeClr val="accent1"/>
          </a:solidFill>
          <a:ln w="381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101725" y="4185784"/>
            <a:ext cx="3507400" cy="1386115"/>
          </a:xfrm>
          <a:prstGeom prst="roundRect">
            <a:avLst/>
          </a:prstGeom>
          <a:solidFill>
            <a:schemeClr val="accent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18004" y="3802063"/>
            <a:ext cx="767442" cy="767442"/>
          </a:xfrm>
          <a:prstGeom prst="ellipse">
            <a:avLst/>
          </a:prstGeom>
          <a:solidFill>
            <a:schemeClr val="accent1"/>
          </a:solidFill>
          <a:ln w="381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80525" y="1875993"/>
            <a:ext cx="442400" cy="428128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80525" y="3977298"/>
            <a:ext cx="442400" cy="416972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1" flipV="0">
            <a:off x="7582872" y="2090057"/>
            <a:ext cx="3507401" cy="1386115"/>
          </a:xfrm>
          <a:prstGeom prst="roundRect">
            <a:avLst/>
          </a:prstGeom>
          <a:solidFill>
            <a:schemeClr val="accent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1" flipV="0">
            <a:off x="10706554" y="1706336"/>
            <a:ext cx="767442" cy="767442"/>
          </a:xfrm>
          <a:prstGeom prst="ellipse">
            <a:avLst/>
          </a:prstGeom>
          <a:solidFill>
            <a:schemeClr val="accent1"/>
          </a:solidFill>
          <a:ln w="381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1" flipV="0">
            <a:off x="7582872" y="4185784"/>
            <a:ext cx="3507401" cy="1386115"/>
          </a:xfrm>
          <a:prstGeom prst="roundRect">
            <a:avLst/>
          </a:prstGeom>
          <a:solidFill>
            <a:schemeClr val="accent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1" flipV="0">
            <a:off x="10706554" y="3802063"/>
            <a:ext cx="767442" cy="767442"/>
          </a:xfrm>
          <a:prstGeom prst="ellipse">
            <a:avLst/>
          </a:prstGeom>
          <a:solidFill>
            <a:schemeClr val="accent1"/>
          </a:solidFill>
          <a:ln w="381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1" flipV="0">
            <a:off x="10869075" y="1889513"/>
            <a:ext cx="442400" cy="401088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1" flipV="0">
            <a:off x="10877550" y="3964584"/>
            <a:ext cx="425450" cy="442400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5551449" y="3162371"/>
            <a:ext cx="1089101" cy="953492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495083" y="2151171"/>
            <a:ext cx="2965648" cy="468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预测性线索评分模型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481188" y="2635574"/>
            <a:ext cx="2971800" cy="7406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96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运用机器学习分析历史成交客户特征，构建动态线索评分模型，自动识别高潜力线索并优先分配销售资源，提升转化效率。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495083" y="4246671"/>
            <a:ext cx="2965648" cy="468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客户细分与微定向策略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481188" y="4731074"/>
            <a:ext cx="2971800" cy="7406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96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基于RFM模型或聚类分析，将客户细分为高价值、沉睡、流失风险等群体，针对性制定激活、留存或挽回策略。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7743483" y="4246671"/>
            <a:ext cx="2965648" cy="468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实时仪表盘与敏捷决策支持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7729588" y="4731074"/>
            <a:ext cx="2971800" cy="7406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96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搭建可视化BI看板，实时监控核心指标变化，支持营销团队快速识别问题、调整策略，实现数据驱动的敏捷运营。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7743483" y="2201971"/>
            <a:ext cx="2965648" cy="468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营销归因分析实战应用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7729588" y="2686374"/>
            <a:ext cx="2971800" cy="7406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96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采用多触点归因模型（如时间衰减、位置线性），准确评估各渠道在转化路径中的贡献，优化预算分配与渠道组合。</a:t>
            </a:r>
            <a:endParaRPr kumimoji="1" lang="zh-CN" altLang="en-US"/>
          </a:p>
        </p:txBody>
      </p:sp>
      <p:sp>
        <p:nvSpPr>
          <p:cNvPr id="26" name="稻壳儿春秋广告/盗版必究        原创来源：http://chn.docer.com/works?userid=199329941#!/work_time"/>
          <p:cNvSpPr txBox="1"/>
          <p:nvPr/>
        </p:nvSpPr>
        <p:spPr>
          <a:xfrm rot="0" flipH="0" flipV="0">
            <a:off x="144281" y="107346"/>
            <a:ext cx="537667" cy="463506"/>
          </a:xfrm>
          <a:prstGeom prst="triangle">
            <a:avLst/>
          </a:prstGeom>
          <a:solidFill>
            <a:schemeClr val="accent2"/>
          </a:solidFill>
          <a:ln w="1524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稻壳儿春秋广告/盗版必究        原创来源：http://chn.docer.com/works?userid=199329941#!/work_time"/>
          <p:cNvSpPr txBox="1"/>
          <p:nvPr/>
        </p:nvSpPr>
        <p:spPr>
          <a:xfrm rot="0" flipH="0" flipV="1">
            <a:off x="305726" y="648095"/>
            <a:ext cx="376222" cy="324329"/>
          </a:xfrm>
          <a:prstGeom prst="triangle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文本框 12"/>
          <p:cNvSpPr txBox="1"/>
          <p:nvPr/>
        </p:nvSpPr>
        <p:spPr>
          <a:xfrm rot="0" flipH="0" flipV="0">
            <a:off x="834374" y="325725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数据洞察驱动的营销决策升级</a:t>
            </a: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效果评估与持续优化</a:t>
            </a: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3856550" y="1228292"/>
            <a:ext cx="5614573" cy="49131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明确关键绩效指标（KPIs）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3856551" y="1841434"/>
            <a:ext cx="5614573" cy="9413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B2B营销需聚焦如销售线索数量、合格线索转化率（MQL→SQL）、客户获取成本（CAC）及客户生命周期价值（LTV）等核心指标，确保评估与业务目标对齐。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3856551" y="3533759"/>
            <a:ext cx="5614573" cy="9413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不同渠道（如LinkedIn广告、邮件营销、SEM、PPC等）应设置专属指标；同时针对单次营销活动追踪打开率、点击率、表单提交率等微观行为数据，实现精细化归因。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3856550" y="2920617"/>
            <a:ext cx="5614573" cy="49131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区分渠道级与活动级指标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3856551" y="5226083"/>
            <a:ext cx="5614573" cy="9413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引入“营销贡献收入占比”“销售周期缩短天数”等跨部门指标，推动市场与销售团队目标一致，提升整体转化效率。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3856550" y="4612941"/>
            <a:ext cx="5614573" cy="49131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建立营销与销售协同指标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0818584" y="4681181"/>
            <a:ext cx="2746831" cy="2746831"/>
          </a:xfrm>
          <a:prstGeom prst="ellipse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-2199416" y="2288671"/>
            <a:ext cx="4685334" cy="468533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261169" y="2413190"/>
            <a:ext cx="1107082" cy="110708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381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522837" y="2663231"/>
            <a:ext cx="583747" cy="607001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-1327186" y="3160902"/>
            <a:ext cx="2940874" cy="2940874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-967816" y="3520272"/>
            <a:ext cx="2222134" cy="2222134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1496675" y="2966731"/>
            <a:ext cx="1271149" cy="1271149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稻壳儿春秋广告/盗版必究        原创来源：http://chn.docer.com/works?userid=199329941#!/work_time"/>
          <p:cNvSpPr txBox="1"/>
          <p:nvPr/>
        </p:nvSpPr>
        <p:spPr>
          <a:xfrm rot="0" flipH="0" flipV="0">
            <a:off x="144281" y="107346"/>
            <a:ext cx="537667" cy="463506"/>
          </a:xfrm>
          <a:prstGeom prst="triangle">
            <a:avLst/>
          </a:prstGeom>
          <a:solidFill>
            <a:schemeClr val="accent2"/>
          </a:solidFill>
          <a:ln w="1524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稻壳儿春秋广告/盗版必究        原创来源：http://chn.docer.com/works?userid=199329941#!/work_time"/>
          <p:cNvSpPr txBox="1"/>
          <p:nvPr/>
        </p:nvSpPr>
        <p:spPr>
          <a:xfrm rot="0" flipH="0" flipV="1">
            <a:off x="305726" y="648095"/>
            <a:ext cx="376222" cy="324329"/>
          </a:xfrm>
          <a:prstGeom prst="triangle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文本框 12"/>
          <p:cNvSpPr txBox="1"/>
          <p:nvPr/>
        </p:nvSpPr>
        <p:spPr>
          <a:xfrm rot="0" flipH="0" flipV="0">
            <a:off x="834374" y="325725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核心指标体系构建</a:t>
            </a: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角 1"/>
          <p:cNvSpPr txBox="1"/>
          <p:nvPr/>
        </p:nvSpPr>
        <p:spPr>
          <a:xfrm rot="0" flipH="0" flipV="0">
            <a:off x="857633" y="2095229"/>
            <a:ext cx="3106744" cy="3834791"/>
          </a:xfrm>
          <a:prstGeom prst="roundRect">
            <a:avLst>
              <a:gd name="adj" fmla="val 7857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0"/>
          </a:gradFill>
          <a:ln w="44450" cap="sq">
            <a:solidFill>
              <a:schemeClr val="bg1"/>
            </a:solidFill>
            <a:miter/>
          </a:ln>
          <a:effectLst>
            <a:outerShdw dist="0" blurRad="2667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椭圆 2"/>
          <p:cNvSpPr txBox="1"/>
          <p:nvPr/>
        </p:nvSpPr>
        <p:spPr>
          <a:xfrm rot="0" flipH="0" flipV="0">
            <a:off x="3498483" y="1899017"/>
            <a:ext cx="665540" cy="66554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1594000" scaled="0"/>
          </a:gradFill>
          <a:ln w="412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isheji-3"/>
          <p:cNvSpPr txBox="1"/>
          <p:nvPr/>
        </p:nvSpPr>
        <p:spPr>
          <a:xfrm rot="0" flipH="0" flipV="0">
            <a:off x="1004158" y="2263366"/>
            <a:ext cx="2457411" cy="6734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A/B测试与多变量实验设计</a:t>
            </a:r>
            <a:endParaRPr kumimoji="1" lang="zh-CN" altLang="en-US"/>
          </a:p>
        </p:txBody>
      </p:sp>
      <p:sp>
        <p:nvSpPr>
          <p:cNvPr id="6" name="isheji-4"/>
          <p:cNvSpPr txBox="1"/>
          <p:nvPr/>
        </p:nvSpPr>
        <p:spPr>
          <a:xfrm rot="0" flipH="0" flipV="0">
            <a:off x="1004158" y="2947213"/>
            <a:ext cx="2813694" cy="2792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对落地页文案、CTA按钮颜色、邮件主题行等元素进行系统性A/B测试，基于统计显著性结果迭代内容，提升转化率。</a:t>
            </a:r>
            <a:endParaRPr kumimoji="1" lang="zh-CN" altLang="en-US"/>
          </a:p>
        </p:txBody>
      </p:sp>
      <p:sp>
        <p:nvSpPr>
          <p:cNvPr id="7" name="矩形: 圆角 9"/>
          <p:cNvSpPr txBox="1"/>
          <p:nvPr/>
        </p:nvSpPr>
        <p:spPr>
          <a:xfrm rot="0" flipH="0" flipV="0">
            <a:off x="4442806" y="1705930"/>
            <a:ext cx="3106744" cy="3834791"/>
          </a:xfrm>
          <a:prstGeom prst="roundRect">
            <a:avLst>
              <a:gd name="adj" fmla="val 7857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0"/>
          </a:gradFill>
          <a:ln w="44450" cap="sq">
            <a:solidFill>
              <a:schemeClr val="bg1"/>
            </a:solidFill>
            <a:miter/>
          </a:ln>
          <a:effectLst>
            <a:outerShdw dist="0" blurRad="2667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10"/>
          <p:cNvSpPr txBox="1"/>
          <p:nvPr/>
        </p:nvSpPr>
        <p:spPr>
          <a:xfrm rot="0" flipH="0" flipV="0">
            <a:off x="7083654" y="1509718"/>
            <a:ext cx="665540" cy="66554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1594000" scaled="0"/>
          </a:gradFill>
          <a:ln w="412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isheji-3"/>
          <p:cNvSpPr txBox="1"/>
          <p:nvPr/>
        </p:nvSpPr>
        <p:spPr>
          <a:xfrm rot="0" flipH="0" flipV="0">
            <a:off x="4589330" y="1874067"/>
            <a:ext cx="2457411" cy="6734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漏斗分析与瓶颈识别</a:t>
            </a:r>
            <a:endParaRPr kumimoji="1" lang="zh-CN" altLang="en-US"/>
          </a:p>
        </p:txBody>
      </p:sp>
      <p:sp>
        <p:nvSpPr>
          <p:cNvPr id="10" name="isheji-4"/>
          <p:cNvSpPr txBox="1"/>
          <p:nvPr/>
        </p:nvSpPr>
        <p:spPr>
          <a:xfrm rot="0" flipH="0" flipV="0">
            <a:off x="4589330" y="2557914"/>
            <a:ext cx="2813694" cy="2792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通过可视化营销漏斗（认知→兴趣→考虑→决策），定位流失率最高的环节，针对性优化内容或流程，例如加强中段培育内容以提升SQL转化。</a:t>
            </a:r>
            <a:endParaRPr kumimoji="1" lang="zh-CN" altLang="en-US"/>
          </a:p>
        </p:txBody>
      </p:sp>
      <p:sp>
        <p:nvSpPr>
          <p:cNvPr id="11" name="矩形: 圆角 14"/>
          <p:cNvSpPr txBox="1"/>
          <p:nvPr/>
        </p:nvSpPr>
        <p:spPr>
          <a:xfrm rot="0" flipH="0" flipV="0">
            <a:off x="8027977" y="2095229"/>
            <a:ext cx="3106744" cy="3834791"/>
          </a:xfrm>
          <a:prstGeom prst="roundRect">
            <a:avLst>
              <a:gd name="adj" fmla="val 7857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0"/>
          </a:gradFill>
          <a:ln w="44450" cap="sq">
            <a:solidFill>
              <a:schemeClr val="bg1"/>
            </a:solidFill>
            <a:miter/>
          </a:ln>
          <a:effectLst>
            <a:outerShdw dist="0" blurRad="266700" dir="0" sx="102000" sy="102000" kx="0" ky="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椭圆 15"/>
          <p:cNvSpPr txBox="1"/>
          <p:nvPr/>
        </p:nvSpPr>
        <p:spPr>
          <a:xfrm rot="0" flipH="0" flipV="0">
            <a:off x="10668826" y="1899017"/>
            <a:ext cx="665540" cy="66554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1594000" scaled="0"/>
          </a:gradFill>
          <a:ln w="412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isheji-3"/>
          <p:cNvSpPr txBox="1"/>
          <p:nvPr/>
        </p:nvSpPr>
        <p:spPr>
          <a:xfrm rot="0" flipH="0" flipV="0">
            <a:off x="8174502" y="2263366"/>
            <a:ext cx="2457411" cy="6734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客户旅程回溯与行为路径分析</a:t>
            </a:r>
            <a:endParaRPr kumimoji="1" lang="zh-CN" altLang="en-US"/>
          </a:p>
        </p:txBody>
      </p:sp>
      <p:sp>
        <p:nvSpPr>
          <p:cNvPr id="14" name="isheji-4"/>
          <p:cNvSpPr txBox="1"/>
          <p:nvPr/>
        </p:nvSpPr>
        <p:spPr>
          <a:xfrm rot="0" flipH="0" flipV="0">
            <a:off x="8174502" y="2947213"/>
            <a:ext cx="2813694" cy="2792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利用CRM与营销自动化工具回溯高价值客户的完整互动路径，识别高频触点与关键内容，复制成功模式至相似客户群体。</a:t>
            </a:r>
            <a:endParaRPr kumimoji="1" lang="zh-CN" altLang="en-US"/>
          </a:p>
        </p:txBody>
      </p:sp>
      <p:sp>
        <p:nvSpPr>
          <p:cNvPr id="15" name="118"/>
          <p:cNvSpPr txBox="1"/>
          <p:nvPr/>
        </p:nvSpPr>
        <p:spPr>
          <a:xfrm rot="0" flipH="0" flipV="0">
            <a:off x="3660544" y="2048403"/>
            <a:ext cx="341418" cy="341417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120"/>
          <p:cNvSpPr txBox="1"/>
          <p:nvPr/>
        </p:nvSpPr>
        <p:spPr>
          <a:xfrm rot="0" flipH="0" flipV="0">
            <a:off x="10837428" y="2056082"/>
            <a:ext cx="328337" cy="341417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122"/>
          <p:cNvSpPr txBox="1"/>
          <p:nvPr/>
        </p:nvSpPr>
        <p:spPr>
          <a:xfrm rot="0" flipH="0" flipV="0">
            <a:off x="7245739" y="1671779"/>
            <a:ext cx="341370" cy="341417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稻壳儿春秋广告/盗版必究        原创来源：http://chn.docer.com/works?userid=199329941#!/work_time"/>
          <p:cNvSpPr txBox="1"/>
          <p:nvPr/>
        </p:nvSpPr>
        <p:spPr>
          <a:xfrm rot="0" flipH="0" flipV="0">
            <a:off x="144281" y="107346"/>
            <a:ext cx="537667" cy="463506"/>
          </a:xfrm>
          <a:prstGeom prst="triangle">
            <a:avLst/>
          </a:prstGeom>
          <a:solidFill>
            <a:schemeClr val="accent2"/>
          </a:solidFill>
          <a:ln w="1524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稻壳儿春秋广告/盗版必究        原创来源：http://chn.docer.com/works?userid=199329941#!/work_time"/>
          <p:cNvSpPr txBox="1"/>
          <p:nvPr/>
        </p:nvSpPr>
        <p:spPr>
          <a:xfrm rot="0" flipH="0" flipV="1">
            <a:off x="305726" y="648095"/>
            <a:ext cx="376222" cy="324329"/>
          </a:xfrm>
          <a:prstGeom prst="triangle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12"/>
          <p:cNvSpPr txBox="1"/>
          <p:nvPr/>
        </p:nvSpPr>
        <p:spPr>
          <a:xfrm rot="0" flipH="0" flipV="0">
            <a:off x="834374" y="325725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数据驱动的优化策略</a:t>
            </a:r>
            <a:endParaRPr kumimoji="1" lang="zh-CN" altLang="en-US"/>
          </a:p>
        </p:txBody>
      </p: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014730" y="3908639"/>
            <a:ext cx="2539999" cy="4271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326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集成营销技术栈（MarTech Stack）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073149" y="4501828"/>
            <a:ext cx="2423162" cy="1733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整合Google Analytics 4、HubSpot、Marketo等工具，打通网站、邮件、广告与CRM数据，实现全链路行为追踪与统一仪表盘监控。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826001" y="3908639"/>
            <a:ext cx="2539999" cy="4271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326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建立月度复盘与敏捷调整机制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884420" y="4501828"/>
            <a:ext cx="2423162" cy="1733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设定固定周期（如每月）召开跨职能复盘会，基于最新数据调整预算分配、内容策略或目标人群，确保策略动态适配市场变化。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679451" y="3908639"/>
            <a:ext cx="2539999" cy="4271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326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构建预测性分析能力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737870" y="4501828"/>
            <a:ext cx="2423162" cy="1733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利用AI驱动的预测模型（如线索评分、流失预警）提前识别高潜力客户或风险节点，主动干预以提升资源投入回报率。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949965" y="3247159"/>
            <a:ext cx="669530" cy="175358"/>
          </a:xfrm>
          <a:custGeom>
            <a:avLst/>
            <a:gdLst>
              <a:gd name="connsiteX0" fmla="*/ 778672 w 778671"/>
              <a:gd name="connsiteY0" fmla="*/ 187955 h 375910"/>
              <a:gd name="connsiteX1" fmla="*/ 389336 w 778671"/>
              <a:gd name="connsiteY1" fmla="*/ 375911 h 375910"/>
              <a:gd name="connsiteX2" fmla="*/ 0 w 778671"/>
              <a:gd name="connsiteY2" fmla="*/ 187955 h 375910"/>
              <a:gd name="connsiteX3" fmla="*/ 389336 w 778671"/>
              <a:gd name="connsiteY3" fmla="*/ 0 h 375910"/>
              <a:gd name="connsiteX4" fmla="*/ 778672 w 778671"/>
              <a:gd name="connsiteY4" fmla="*/ 187955 h 375910"/>
            </a:gdLst>
            <a:rect l="l" t="t" r="r" b="b"/>
            <a:pathLst>
              <a:path w="778671" h="375910">
                <a:moveTo>
                  <a:pt x="778672" y="187955"/>
                </a:moveTo>
                <a:cubicBezTo>
                  <a:pt x="778672" y="291760"/>
                  <a:pt x="604360" y="375911"/>
                  <a:pt x="389336" y="375911"/>
                </a:cubicBezTo>
                <a:cubicBezTo>
                  <a:pt x="174312" y="375911"/>
                  <a:pt x="0" y="291760"/>
                  <a:pt x="0" y="187955"/>
                </a:cubicBezTo>
                <a:cubicBezTo>
                  <a:pt x="0" y="84150"/>
                  <a:pt x="174312" y="0"/>
                  <a:pt x="389336" y="0"/>
                </a:cubicBezTo>
                <a:cubicBezTo>
                  <a:pt x="604360" y="0"/>
                  <a:pt x="778672" y="84150"/>
                  <a:pt x="778672" y="18795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749105" y="2101369"/>
            <a:ext cx="1071249" cy="1253533"/>
          </a:xfrm>
          <a:custGeom>
            <a:avLst/>
            <a:gdLst>
              <a:gd name="connsiteX0" fmla="*/ 710840 w 1245875"/>
              <a:gd name="connsiteY0" fmla="*/ 1422970 h 1457874"/>
              <a:gd name="connsiteX1" fmla="*/ 1245707 w 1245875"/>
              <a:gd name="connsiteY1" fmla="*/ 610064 h 1457874"/>
              <a:gd name="connsiteX2" fmla="*/ 622770 w 1245875"/>
              <a:gd name="connsiteY2" fmla="*/ -120 h 1457874"/>
              <a:gd name="connsiteX3" fmla="*/ -168 w 1245875"/>
              <a:gd name="connsiteY3" fmla="*/ 610064 h 1457874"/>
              <a:gd name="connsiteX4" fmla="*/ 534699 w 1245875"/>
              <a:gd name="connsiteY4" fmla="*/ 1422970 h 1457874"/>
              <a:gd name="connsiteX5" fmla="*/ 534699 w 1245875"/>
              <a:gd name="connsiteY5" fmla="*/ 1422970 h 1457874"/>
              <a:gd name="connsiteX6" fmla="*/ 710840 w 1245875"/>
              <a:gd name="connsiteY6" fmla="*/ 1422970 h 1457874"/>
            </a:gdLst>
            <a:rect l="l" t="t" r="r" b="b"/>
            <a:pathLst>
              <a:path w="1245875" h="1457874">
                <a:moveTo>
                  <a:pt x="710840" y="1422970"/>
                </a:moveTo>
                <a:cubicBezTo>
                  <a:pt x="1067418" y="1089196"/>
                  <a:pt x="1245707" y="818229"/>
                  <a:pt x="1245707" y="610064"/>
                </a:cubicBezTo>
                <a:cubicBezTo>
                  <a:pt x="1245707" y="273060"/>
                  <a:pt x="966808" y="-120"/>
                  <a:pt x="622770" y="-120"/>
                </a:cubicBezTo>
                <a:cubicBezTo>
                  <a:pt x="278731" y="-120"/>
                  <a:pt x="-168" y="273060"/>
                  <a:pt x="-168" y="610064"/>
                </a:cubicBezTo>
                <a:cubicBezTo>
                  <a:pt x="-168" y="818229"/>
                  <a:pt x="178121" y="1089196"/>
                  <a:pt x="534699" y="1422970"/>
                </a:cubicBezTo>
                <a:lnTo>
                  <a:pt x="534699" y="1422970"/>
                </a:lnTo>
                <a:cubicBezTo>
                  <a:pt x="584255" y="1469350"/>
                  <a:pt x="661287" y="1469350"/>
                  <a:pt x="710840" y="142297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2005645" y="2339439"/>
            <a:ext cx="558170" cy="558170"/>
          </a:xfrm>
          <a:custGeom>
            <a:avLst/>
            <a:gdLst>
              <a:gd name="connsiteX0" fmla="*/ 472573 w 472573"/>
              <a:gd name="connsiteY0" fmla="*/ 236287 h 472573"/>
              <a:gd name="connsiteX1" fmla="*/ 236287 w 472573"/>
              <a:gd name="connsiteY1" fmla="*/ 472573 h 472573"/>
              <a:gd name="connsiteX2" fmla="*/ 0 w 472573"/>
              <a:gd name="connsiteY2" fmla="*/ 236287 h 472573"/>
              <a:gd name="connsiteX3" fmla="*/ 236287 w 472573"/>
              <a:gd name="connsiteY3" fmla="*/ 0 h 472573"/>
              <a:gd name="connsiteX4" fmla="*/ 472573 w 472573"/>
              <a:gd name="connsiteY4" fmla="*/ 236287 h 472573"/>
            </a:gdLst>
            <a:rect l="l" t="t" r="r" b="b"/>
            <a:pathLst>
              <a:path w="472573" h="472573">
                <a:moveTo>
                  <a:pt x="472573" y="236287"/>
                </a:moveTo>
                <a:cubicBezTo>
                  <a:pt x="472573" y="366784"/>
                  <a:pt x="366784" y="472573"/>
                  <a:pt x="236287" y="472573"/>
                </a:cubicBezTo>
                <a:cubicBezTo>
                  <a:pt x="105789" y="472573"/>
                  <a:pt x="0" y="366784"/>
                  <a:pt x="0" y="236287"/>
                </a:cubicBezTo>
                <a:cubicBezTo>
                  <a:pt x="0" y="105789"/>
                  <a:pt x="105789" y="0"/>
                  <a:pt x="236287" y="0"/>
                </a:cubicBezTo>
                <a:cubicBezTo>
                  <a:pt x="366784" y="0"/>
                  <a:pt x="472573" y="105789"/>
                  <a:pt x="472573" y="236287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2043749" y="2448608"/>
            <a:ext cx="481961" cy="279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614686" y="3247159"/>
            <a:ext cx="669530" cy="175358"/>
          </a:xfrm>
          <a:custGeom>
            <a:avLst/>
            <a:gdLst>
              <a:gd name="connsiteX0" fmla="*/ 778672 w 778671"/>
              <a:gd name="connsiteY0" fmla="*/ 187955 h 375910"/>
              <a:gd name="connsiteX1" fmla="*/ 389336 w 778671"/>
              <a:gd name="connsiteY1" fmla="*/ 375911 h 375910"/>
              <a:gd name="connsiteX2" fmla="*/ 0 w 778671"/>
              <a:gd name="connsiteY2" fmla="*/ 187955 h 375910"/>
              <a:gd name="connsiteX3" fmla="*/ 389336 w 778671"/>
              <a:gd name="connsiteY3" fmla="*/ 0 h 375910"/>
              <a:gd name="connsiteX4" fmla="*/ 778672 w 778671"/>
              <a:gd name="connsiteY4" fmla="*/ 187955 h 375910"/>
            </a:gdLst>
            <a:rect l="l" t="t" r="r" b="b"/>
            <a:pathLst>
              <a:path w="778671" h="375910">
                <a:moveTo>
                  <a:pt x="778672" y="187955"/>
                </a:moveTo>
                <a:cubicBezTo>
                  <a:pt x="778672" y="291760"/>
                  <a:pt x="604360" y="375911"/>
                  <a:pt x="389336" y="375911"/>
                </a:cubicBezTo>
                <a:cubicBezTo>
                  <a:pt x="174312" y="375911"/>
                  <a:pt x="0" y="291760"/>
                  <a:pt x="0" y="187955"/>
                </a:cubicBezTo>
                <a:cubicBezTo>
                  <a:pt x="0" y="84150"/>
                  <a:pt x="174312" y="0"/>
                  <a:pt x="389336" y="0"/>
                </a:cubicBezTo>
                <a:cubicBezTo>
                  <a:pt x="604360" y="0"/>
                  <a:pt x="778672" y="84150"/>
                  <a:pt x="778672" y="18795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413826" y="2101369"/>
            <a:ext cx="1071249" cy="1253533"/>
          </a:xfrm>
          <a:custGeom>
            <a:avLst/>
            <a:gdLst>
              <a:gd name="connsiteX0" fmla="*/ 710840 w 1245875"/>
              <a:gd name="connsiteY0" fmla="*/ 1422970 h 1457874"/>
              <a:gd name="connsiteX1" fmla="*/ 1245707 w 1245875"/>
              <a:gd name="connsiteY1" fmla="*/ 610064 h 1457874"/>
              <a:gd name="connsiteX2" fmla="*/ 622770 w 1245875"/>
              <a:gd name="connsiteY2" fmla="*/ -120 h 1457874"/>
              <a:gd name="connsiteX3" fmla="*/ -168 w 1245875"/>
              <a:gd name="connsiteY3" fmla="*/ 610064 h 1457874"/>
              <a:gd name="connsiteX4" fmla="*/ 534699 w 1245875"/>
              <a:gd name="connsiteY4" fmla="*/ 1422970 h 1457874"/>
              <a:gd name="connsiteX5" fmla="*/ 534699 w 1245875"/>
              <a:gd name="connsiteY5" fmla="*/ 1422970 h 1457874"/>
              <a:gd name="connsiteX6" fmla="*/ 710840 w 1245875"/>
              <a:gd name="connsiteY6" fmla="*/ 1422970 h 1457874"/>
            </a:gdLst>
            <a:rect l="l" t="t" r="r" b="b"/>
            <a:pathLst>
              <a:path w="1245875" h="1457874">
                <a:moveTo>
                  <a:pt x="710840" y="1422970"/>
                </a:moveTo>
                <a:cubicBezTo>
                  <a:pt x="1067418" y="1089196"/>
                  <a:pt x="1245707" y="818229"/>
                  <a:pt x="1245707" y="610064"/>
                </a:cubicBezTo>
                <a:cubicBezTo>
                  <a:pt x="1245707" y="273060"/>
                  <a:pt x="966808" y="-120"/>
                  <a:pt x="622770" y="-120"/>
                </a:cubicBezTo>
                <a:cubicBezTo>
                  <a:pt x="278731" y="-120"/>
                  <a:pt x="-168" y="273060"/>
                  <a:pt x="-168" y="610064"/>
                </a:cubicBezTo>
                <a:cubicBezTo>
                  <a:pt x="-168" y="818229"/>
                  <a:pt x="178121" y="1089196"/>
                  <a:pt x="534699" y="1422970"/>
                </a:cubicBezTo>
                <a:lnTo>
                  <a:pt x="534699" y="1422970"/>
                </a:lnTo>
                <a:cubicBezTo>
                  <a:pt x="584255" y="1469350"/>
                  <a:pt x="661287" y="1469350"/>
                  <a:pt x="710840" y="142297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9670366" y="2314039"/>
            <a:ext cx="558170" cy="558170"/>
          </a:xfrm>
          <a:custGeom>
            <a:avLst/>
            <a:gdLst>
              <a:gd name="connsiteX0" fmla="*/ 472573 w 472573"/>
              <a:gd name="connsiteY0" fmla="*/ 236287 h 472573"/>
              <a:gd name="connsiteX1" fmla="*/ 236287 w 472573"/>
              <a:gd name="connsiteY1" fmla="*/ 472573 h 472573"/>
              <a:gd name="connsiteX2" fmla="*/ 0 w 472573"/>
              <a:gd name="connsiteY2" fmla="*/ 236287 h 472573"/>
              <a:gd name="connsiteX3" fmla="*/ 236287 w 472573"/>
              <a:gd name="connsiteY3" fmla="*/ 0 h 472573"/>
              <a:gd name="connsiteX4" fmla="*/ 472573 w 472573"/>
              <a:gd name="connsiteY4" fmla="*/ 236287 h 472573"/>
            </a:gdLst>
            <a:rect l="l" t="t" r="r" b="b"/>
            <a:pathLst>
              <a:path w="472573" h="472573">
                <a:moveTo>
                  <a:pt x="472573" y="236287"/>
                </a:moveTo>
                <a:cubicBezTo>
                  <a:pt x="472573" y="366784"/>
                  <a:pt x="366784" y="472573"/>
                  <a:pt x="236287" y="472573"/>
                </a:cubicBezTo>
                <a:cubicBezTo>
                  <a:pt x="105789" y="472573"/>
                  <a:pt x="0" y="366784"/>
                  <a:pt x="0" y="236287"/>
                </a:cubicBezTo>
                <a:cubicBezTo>
                  <a:pt x="0" y="105789"/>
                  <a:pt x="105789" y="0"/>
                  <a:pt x="236287" y="0"/>
                </a:cubicBezTo>
                <a:cubicBezTo>
                  <a:pt x="366784" y="0"/>
                  <a:pt x="472573" y="105789"/>
                  <a:pt x="472573" y="236287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708470" y="2448608"/>
            <a:ext cx="481961" cy="279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5761236" y="3247159"/>
            <a:ext cx="669530" cy="175358"/>
          </a:xfrm>
          <a:custGeom>
            <a:avLst/>
            <a:gdLst>
              <a:gd name="connsiteX0" fmla="*/ 778672 w 778671"/>
              <a:gd name="connsiteY0" fmla="*/ 187955 h 375910"/>
              <a:gd name="connsiteX1" fmla="*/ 389336 w 778671"/>
              <a:gd name="connsiteY1" fmla="*/ 375911 h 375910"/>
              <a:gd name="connsiteX2" fmla="*/ 0 w 778671"/>
              <a:gd name="connsiteY2" fmla="*/ 187955 h 375910"/>
              <a:gd name="connsiteX3" fmla="*/ 389336 w 778671"/>
              <a:gd name="connsiteY3" fmla="*/ 0 h 375910"/>
              <a:gd name="connsiteX4" fmla="*/ 778672 w 778671"/>
              <a:gd name="connsiteY4" fmla="*/ 187955 h 375910"/>
            </a:gdLst>
            <a:rect l="l" t="t" r="r" b="b"/>
            <a:pathLst>
              <a:path w="778671" h="375910">
                <a:moveTo>
                  <a:pt x="778672" y="187955"/>
                </a:moveTo>
                <a:cubicBezTo>
                  <a:pt x="778672" y="291760"/>
                  <a:pt x="604360" y="375911"/>
                  <a:pt x="389336" y="375911"/>
                </a:cubicBezTo>
                <a:cubicBezTo>
                  <a:pt x="174312" y="375911"/>
                  <a:pt x="0" y="291760"/>
                  <a:pt x="0" y="187955"/>
                </a:cubicBezTo>
                <a:cubicBezTo>
                  <a:pt x="0" y="84150"/>
                  <a:pt x="174312" y="0"/>
                  <a:pt x="389336" y="0"/>
                </a:cubicBezTo>
                <a:cubicBezTo>
                  <a:pt x="604360" y="0"/>
                  <a:pt x="778672" y="84150"/>
                  <a:pt x="778672" y="18795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5560376" y="2101369"/>
            <a:ext cx="1071249" cy="1253533"/>
          </a:xfrm>
          <a:custGeom>
            <a:avLst/>
            <a:gdLst>
              <a:gd name="connsiteX0" fmla="*/ 710840 w 1245875"/>
              <a:gd name="connsiteY0" fmla="*/ 1422970 h 1457874"/>
              <a:gd name="connsiteX1" fmla="*/ 1245707 w 1245875"/>
              <a:gd name="connsiteY1" fmla="*/ 610064 h 1457874"/>
              <a:gd name="connsiteX2" fmla="*/ 622770 w 1245875"/>
              <a:gd name="connsiteY2" fmla="*/ -120 h 1457874"/>
              <a:gd name="connsiteX3" fmla="*/ -168 w 1245875"/>
              <a:gd name="connsiteY3" fmla="*/ 610064 h 1457874"/>
              <a:gd name="connsiteX4" fmla="*/ 534699 w 1245875"/>
              <a:gd name="connsiteY4" fmla="*/ 1422970 h 1457874"/>
              <a:gd name="connsiteX5" fmla="*/ 534699 w 1245875"/>
              <a:gd name="connsiteY5" fmla="*/ 1422970 h 1457874"/>
              <a:gd name="connsiteX6" fmla="*/ 710840 w 1245875"/>
              <a:gd name="connsiteY6" fmla="*/ 1422970 h 1457874"/>
            </a:gdLst>
            <a:rect l="l" t="t" r="r" b="b"/>
            <a:pathLst>
              <a:path w="1245875" h="1457874">
                <a:moveTo>
                  <a:pt x="710840" y="1422970"/>
                </a:moveTo>
                <a:cubicBezTo>
                  <a:pt x="1067418" y="1089196"/>
                  <a:pt x="1245707" y="818229"/>
                  <a:pt x="1245707" y="610064"/>
                </a:cubicBezTo>
                <a:cubicBezTo>
                  <a:pt x="1245707" y="273060"/>
                  <a:pt x="966808" y="-120"/>
                  <a:pt x="622770" y="-120"/>
                </a:cubicBezTo>
                <a:cubicBezTo>
                  <a:pt x="278731" y="-120"/>
                  <a:pt x="-168" y="273060"/>
                  <a:pt x="-168" y="610064"/>
                </a:cubicBezTo>
                <a:cubicBezTo>
                  <a:pt x="-168" y="818229"/>
                  <a:pt x="178121" y="1089196"/>
                  <a:pt x="534699" y="1422970"/>
                </a:cubicBezTo>
                <a:lnTo>
                  <a:pt x="534699" y="1422970"/>
                </a:lnTo>
                <a:cubicBezTo>
                  <a:pt x="584255" y="1469350"/>
                  <a:pt x="661287" y="1469350"/>
                  <a:pt x="710840" y="1422970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16200000" scaled="0"/>
          </a:gradFill>
          <a:ln cap="sq">
            <a:noFill/>
            <a:prstDash val="solid"/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5816916" y="2339439"/>
            <a:ext cx="558170" cy="558170"/>
          </a:xfrm>
          <a:custGeom>
            <a:avLst/>
            <a:gdLst>
              <a:gd name="connsiteX0" fmla="*/ 472573 w 472573"/>
              <a:gd name="connsiteY0" fmla="*/ 236287 h 472573"/>
              <a:gd name="connsiteX1" fmla="*/ 236287 w 472573"/>
              <a:gd name="connsiteY1" fmla="*/ 472573 h 472573"/>
              <a:gd name="connsiteX2" fmla="*/ 0 w 472573"/>
              <a:gd name="connsiteY2" fmla="*/ 236287 h 472573"/>
              <a:gd name="connsiteX3" fmla="*/ 236287 w 472573"/>
              <a:gd name="connsiteY3" fmla="*/ 0 h 472573"/>
              <a:gd name="connsiteX4" fmla="*/ 472573 w 472573"/>
              <a:gd name="connsiteY4" fmla="*/ 236287 h 472573"/>
            </a:gdLst>
            <a:rect l="l" t="t" r="r" b="b"/>
            <a:pathLst>
              <a:path w="472573" h="472573">
                <a:moveTo>
                  <a:pt x="472573" y="236287"/>
                </a:moveTo>
                <a:cubicBezTo>
                  <a:pt x="472573" y="366784"/>
                  <a:pt x="366784" y="472573"/>
                  <a:pt x="236287" y="472573"/>
                </a:cubicBezTo>
                <a:cubicBezTo>
                  <a:pt x="105789" y="472573"/>
                  <a:pt x="0" y="366784"/>
                  <a:pt x="0" y="236287"/>
                </a:cubicBezTo>
                <a:cubicBezTo>
                  <a:pt x="0" y="105789"/>
                  <a:pt x="105789" y="0"/>
                  <a:pt x="236287" y="0"/>
                </a:cubicBezTo>
                <a:cubicBezTo>
                  <a:pt x="366784" y="0"/>
                  <a:pt x="472573" y="105789"/>
                  <a:pt x="472573" y="236287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5855020" y="2474008"/>
            <a:ext cx="481961" cy="279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cxnSp>
        <p:nvCxnSpPr>
          <p:cNvPr id="21" name="线条 1"/>
          <p:cNvCxnSpPr/>
          <p:nvPr/>
        </p:nvCxnSpPr>
        <p:spPr>
          <a:xfrm rot="0" flipH="0" flipV="0">
            <a:off x="673100" y="3674744"/>
            <a:ext cx="10845800" cy="0"/>
          </a:xfrm>
          <a:prstGeom prst="straightConnector1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/>
            <a:tailEnd type="none"/>
          </a:ln>
        </p:spPr>
      </p:cxnSp>
      <p:sp>
        <p:nvSpPr>
          <p:cNvPr id="22" name="标题 1"/>
          <p:cNvSpPr txBox="1"/>
          <p:nvPr/>
        </p:nvSpPr>
        <p:spPr>
          <a:xfrm rot="0" flipH="0" flipV="1">
            <a:off x="2208530" y="3598544"/>
            <a:ext cx="152400" cy="152400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1">
            <a:off x="6019801" y="3598544"/>
            <a:ext cx="152400" cy="152400"/>
          </a:xfrm>
          <a:prstGeom prst="ellipse">
            <a:avLst/>
          </a:prstGeom>
          <a:solidFill>
            <a:schemeClr val="accent2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1">
            <a:off x="9873251" y="3598544"/>
            <a:ext cx="152400" cy="152400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3523093" y="2470011"/>
            <a:ext cx="1030084" cy="510360"/>
          </a:xfrm>
          <a:prstGeom prst="rightArrow">
            <a:avLst>
              <a:gd name="adj1" fmla="val 53836"/>
              <a:gd name="adj2" fmla="val 49472"/>
            </a:avLst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7377187" y="2442242"/>
            <a:ext cx="1030084" cy="510360"/>
          </a:xfrm>
          <a:prstGeom prst="rightArrow">
            <a:avLst>
              <a:gd name="adj1" fmla="val 53836"/>
              <a:gd name="adj2" fmla="val 49472"/>
            </a:avLst>
          </a:pr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稻壳儿春秋广告/盗版必究        原创来源：http://chn.docer.com/works?userid=199329941#!/work_time"/>
          <p:cNvSpPr txBox="1"/>
          <p:nvPr/>
        </p:nvSpPr>
        <p:spPr>
          <a:xfrm rot="0" flipH="0" flipV="0">
            <a:off x="144281" y="107346"/>
            <a:ext cx="537667" cy="463506"/>
          </a:xfrm>
          <a:prstGeom prst="triangle">
            <a:avLst/>
          </a:prstGeom>
          <a:solidFill>
            <a:schemeClr val="accent2"/>
          </a:solidFill>
          <a:ln w="1524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稻壳儿春秋广告/盗版必究        原创来源：http://chn.docer.com/works?userid=199329941#!/work_time"/>
          <p:cNvSpPr txBox="1"/>
          <p:nvPr/>
        </p:nvSpPr>
        <p:spPr>
          <a:xfrm rot="0" flipH="0" flipV="1">
            <a:off x="305726" y="648095"/>
            <a:ext cx="376222" cy="324329"/>
          </a:xfrm>
          <a:prstGeom prst="triangle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文本框 12"/>
          <p:cNvSpPr txBox="1"/>
          <p:nvPr/>
        </p:nvSpPr>
        <p:spPr>
          <a:xfrm rot="0" flipH="0" flipV="0">
            <a:off x="834374" y="325725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技术工具与闭环反馈机制</a:t>
            </a:r>
            <a:endParaRPr kumimoji="1" lang="zh-CN" altLang="en-US"/>
          </a:p>
        </p:txBody>
      </p:sp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774700" y="4930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82688" y="3054674"/>
            <a:ext cx="4787900" cy="7406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0" y="0"/>
            <a:ext cx="12192000" cy="2601160"/>
          </a:xfrm>
          <a:prstGeom prst="rect">
            <a:avLst/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4" name="线条 1"/>
          <p:cNvCxnSpPr/>
          <p:nvPr/>
        </p:nvCxnSpPr>
        <p:spPr>
          <a:xfrm rot="0" flipH="1" flipV="0">
            <a:off x="2142190" y="2357309"/>
            <a:ext cx="4558651" cy="0"/>
          </a:xfrm>
          <a:prstGeom prst="line">
            <a:avLst/>
          </a:prstGeom>
          <a:noFill/>
          <a:ln w="12700" cap="sq">
            <a:solidFill>
              <a:schemeClr val="tx1"/>
            </a:solidFill>
            <a:miter/>
          </a:ln>
        </p:spPr>
      </p:cxnSp>
      <p:sp>
        <p:nvSpPr>
          <p:cNvPr id="5" name="标题 1"/>
          <p:cNvSpPr txBox="1"/>
          <p:nvPr/>
        </p:nvSpPr>
        <p:spPr>
          <a:xfrm rot="0" flipH="0" flipV="0">
            <a:off x="2308673" y="1696035"/>
            <a:ext cx="2403500" cy="52480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CONTENTS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2765873" y="3074058"/>
            <a:ext cx="2200300" cy="4421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464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B2B数字营销基础与趋势洞察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2765873" y="4064658"/>
            <a:ext cx="2200300" cy="4421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核心策略与渠道布局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575873" y="3074058"/>
            <a:ext cx="2200300" cy="4421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728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数据驱动与营销自动化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575873" y="4064658"/>
            <a:ext cx="2200300" cy="4421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效果评估与持续优化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2245173" y="3146678"/>
            <a:ext cx="422300" cy="2933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1.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2245173" y="4137278"/>
            <a:ext cx="422300" cy="2933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2.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080573" y="3146678"/>
            <a:ext cx="422300" cy="2933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3.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080573" y="4137278"/>
            <a:ext cx="422300" cy="2933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4.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3769173" y="1092858"/>
            <a:ext cx="4079900" cy="15216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8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84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B2B数字营销基础与趋势洞察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516961" y="1686849"/>
            <a:ext cx="10800" cy="4716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54089" y="1589087"/>
            <a:ext cx="136544" cy="136544"/>
          </a:xfrm>
          <a:prstGeom prst="ellipse">
            <a:avLst/>
          </a:prstGeom>
          <a:solidFill>
            <a:schemeClr val="accent2"/>
          </a:solidFill>
          <a:ln w="508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742050" y="2064336"/>
            <a:ext cx="3106610" cy="33458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B2B营销决策链条更长、涉及角色更多，强调理性价值与长期关系；而B2C侧重情感驱动与即时转化，两者在内容策略、渠道选择和客户旅程设计上存在显著区别。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082410" y="1686849"/>
            <a:ext cx="10800" cy="4176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019538" y="1589087"/>
            <a:ext cx="136544" cy="136544"/>
          </a:xfrm>
          <a:prstGeom prst="ellipse">
            <a:avLst/>
          </a:prstGeom>
          <a:solidFill>
            <a:schemeClr val="accent2"/>
          </a:solidFill>
          <a:ln w="508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307499" y="2064336"/>
            <a:ext cx="3108238" cy="33458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超70%的B2B买家在联系销售前已完成大部分调研，依赖搜索引擎、行业报告和社交媒体获取信息，迫使企业必须提前布局数字内容以影响早期决策阶段。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298872" y="1307754"/>
            <a:ext cx="10800" cy="396000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236000" y="1238567"/>
            <a:ext cx="136544" cy="136544"/>
          </a:xfrm>
          <a:prstGeom prst="ellipse">
            <a:avLst/>
          </a:prstGeom>
          <a:solidFill>
            <a:schemeClr val="accent1"/>
          </a:solidFill>
          <a:ln w="508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523960" y="1713816"/>
            <a:ext cx="3108238" cy="33458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数字工具使B2B企业能精准触达决策者、自动化培育线索并量化营销ROI，推动营销从“广撒网”转向“精准狙击”，实现以数据驱动的闭环运营。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6200000" flipH="1" flipV="0">
            <a:off x="4999149" y="-334851"/>
            <a:ext cx="2193701" cy="12192000"/>
          </a:xfrm>
          <a:prstGeom prst="leftBrace">
            <a:avLst>
              <a:gd name="adj1" fmla="val 102480"/>
              <a:gd name="adj2" fmla="val 35317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4000">
                <a:schemeClr val="accent1">
                  <a:lumMod val="75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742050" y="1307754"/>
            <a:ext cx="3106800" cy="69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B2B与B2C营销的本质差异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523960" y="891560"/>
            <a:ext cx="3106800" cy="69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数字化如何重塑B2B营销逻辑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307499" y="1307754"/>
            <a:ext cx="3106800" cy="69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B2B买家行为的数字化演变</a:t>
            </a:r>
            <a:endParaRPr kumimoji="1" lang="zh-CN" altLang="en-US"/>
          </a:p>
        </p:txBody>
      </p:sp>
      <p:sp>
        <p:nvSpPr>
          <p:cNvPr id="16" name="稻壳儿春秋广告/盗版必究        原创来源：http://chn.docer.com/works?userid=199329941#!/work_time"/>
          <p:cNvSpPr txBox="1"/>
          <p:nvPr/>
        </p:nvSpPr>
        <p:spPr>
          <a:xfrm rot="0" flipH="0" flipV="0">
            <a:off x="144281" y="107346"/>
            <a:ext cx="537667" cy="463506"/>
          </a:xfrm>
          <a:prstGeom prst="triangle">
            <a:avLst/>
          </a:prstGeom>
          <a:solidFill>
            <a:schemeClr val="accent2"/>
          </a:solidFill>
          <a:ln w="1524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稻壳儿春秋广告/盗版必究        原创来源：http://chn.docer.com/works?userid=199329941#!/work_time"/>
          <p:cNvSpPr txBox="1"/>
          <p:nvPr/>
        </p:nvSpPr>
        <p:spPr>
          <a:xfrm rot="0" flipH="0" flipV="1">
            <a:off x="305726" y="648095"/>
            <a:ext cx="376222" cy="324329"/>
          </a:xfrm>
          <a:prstGeom prst="triangle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文本框 12"/>
          <p:cNvSpPr txBox="1"/>
          <p:nvPr/>
        </p:nvSpPr>
        <p:spPr>
          <a:xfrm rot="0" flipH="0" flipV="0">
            <a:off x="834374" y="325725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B2B数字营销的核心定义与独特性</a:t>
            </a: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520130" y="3432443"/>
            <a:ext cx="2801169" cy="2339048"/>
          </a:xfrm>
          <a:custGeom>
            <a:avLst/>
            <a:gdLst/>
            <a:rect l="l" t="t" r="r" b="b"/>
            <a:pathLst>
              <a:path w="876" h="731" extrusionOk="0">
                <a:moveTo>
                  <a:pt x="857" y="0"/>
                </a:moveTo>
                <a:cubicBezTo>
                  <a:pt x="849" y="26"/>
                  <a:pt x="837" y="61"/>
                  <a:pt x="817" y="101"/>
                </a:cubicBezTo>
                <a:cubicBezTo>
                  <a:pt x="780" y="173"/>
                  <a:pt x="710" y="275"/>
                  <a:pt x="583" y="347"/>
                </a:cubicBezTo>
                <a:cubicBezTo>
                  <a:pt x="521" y="382"/>
                  <a:pt x="454" y="400"/>
                  <a:pt x="386" y="400"/>
                </a:cubicBezTo>
                <a:cubicBezTo>
                  <a:pt x="267" y="400"/>
                  <a:pt x="184" y="347"/>
                  <a:pt x="180" y="344"/>
                </a:cubicBezTo>
                <a:cubicBezTo>
                  <a:pt x="180" y="344"/>
                  <a:pt x="180" y="344"/>
                  <a:pt x="180" y="344"/>
                </a:cubicBezTo>
                <a:cubicBezTo>
                  <a:pt x="111" y="304"/>
                  <a:pt x="68" y="229"/>
                  <a:pt x="68" y="149"/>
                </a:cubicBezTo>
                <a:cubicBezTo>
                  <a:pt x="68" y="120"/>
                  <a:pt x="74" y="92"/>
                  <a:pt x="84" y="66"/>
                </a:cubicBezTo>
                <a:cubicBezTo>
                  <a:pt x="30" y="133"/>
                  <a:pt x="2" y="212"/>
                  <a:pt x="1" y="301"/>
                </a:cubicBezTo>
                <a:cubicBezTo>
                  <a:pt x="0" y="441"/>
                  <a:pt x="51" y="548"/>
                  <a:pt x="93" y="614"/>
                </a:cubicBezTo>
                <a:cubicBezTo>
                  <a:pt x="134" y="676"/>
                  <a:pt x="176" y="713"/>
                  <a:pt x="185" y="721"/>
                </a:cubicBezTo>
                <a:cubicBezTo>
                  <a:pt x="221" y="728"/>
                  <a:pt x="257" y="731"/>
                  <a:pt x="294" y="731"/>
                </a:cubicBezTo>
                <a:cubicBezTo>
                  <a:pt x="615" y="731"/>
                  <a:pt x="876" y="470"/>
                  <a:pt x="876" y="149"/>
                </a:cubicBezTo>
                <a:cubicBezTo>
                  <a:pt x="876" y="99"/>
                  <a:pt x="869" y="49"/>
                  <a:pt x="857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noFill/>
          </a:ln>
        </p:spPr>
        <p:txBody>
          <a:bodyPr vert="horz" wrap="square" lIns="91425" tIns="45700" rIns="91425" bIns="4570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599441" y="2606548"/>
            <a:ext cx="2423177" cy="3100956"/>
          </a:xfrm>
          <a:custGeom>
            <a:avLst/>
            <a:gdLst/>
            <a:rect l="l" t="t" r="r" b="b"/>
            <a:pathLst>
              <a:path w="758" h="969" extrusionOk="0">
                <a:moveTo>
                  <a:pt x="758" y="267"/>
                </a:moveTo>
                <a:cubicBezTo>
                  <a:pt x="727" y="186"/>
                  <a:pt x="673" y="123"/>
                  <a:pt x="597" y="78"/>
                </a:cubicBezTo>
                <a:cubicBezTo>
                  <a:pt x="510" y="26"/>
                  <a:pt x="414" y="0"/>
                  <a:pt x="312" y="0"/>
                </a:cubicBezTo>
                <a:cubicBezTo>
                  <a:pt x="221" y="0"/>
                  <a:pt x="154" y="22"/>
                  <a:pt x="141" y="27"/>
                </a:cubicBezTo>
                <a:cubicBezTo>
                  <a:pt x="50" y="133"/>
                  <a:pt x="0" y="267"/>
                  <a:pt x="0" y="407"/>
                </a:cubicBezTo>
                <a:cubicBezTo>
                  <a:pt x="0" y="671"/>
                  <a:pt x="178" y="901"/>
                  <a:pt x="429" y="969"/>
                </a:cubicBezTo>
                <a:cubicBezTo>
                  <a:pt x="411" y="950"/>
                  <a:pt x="387" y="922"/>
                  <a:pt x="362" y="884"/>
                </a:cubicBezTo>
                <a:cubicBezTo>
                  <a:pt x="318" y="816"/>
                  <a:pt x="265" y="705"/>
                  <a:pt x="266" y="559"/>
                </a:cubicBezTo>
                <a:cubicBezTo>
                  <a:pt x="267" y="432"/>
                  <a:pt x="322" y="344"/>
                  <a:pt x="368" y="293"/>
                </a:cubicBezTo>
                <a:cubicBezTo>
                  <a:pt x="418" y="238"/>
                  <a:pt x="467" y="212"/>
                  <a:pt x="469" y="211"/>
                </a:cubicBezTo>
                <a:cubicBezTo>
                  <a:pt x="470" y="211"/>
                  <a:pt x="470" y="211"/>
                  <a:pt x="470" y="211"/>
                </a:cubicBezTo>
                <a:cubicBezTo>
                  <a:pt x="504" y="192"/>
                  <a:pt x="542" y="181"/>
                  <a:pt x="582" y="181"/>
                </a:cubicBezTo>
                <a:cubicBezTo>
                  <a:pt x="653" y="181"/>
                  <a:pt x="717" y="215"/>
                  <a:pt x="758" y="267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</a:ln>
        </p:spPr>
        <p:txBody>
          <a:bodyPr vert="horz" wrap="square" lIns="91425" tIns="45700" rIns="91425" bIns="4570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149247" y="2047262"/>
            <a:ext cx="3066593" cy="2591437"/>
          </a:xfrm>
          <a:custGeom>
            <a:avLst/>
            <a:gdLst/>
            <a:rect l="l" t="t" r="r" b="b"/>
            <a:pathLst>
              <a:path w="959" h="810" extrusionOk="0">
                <a:moveTo>
                  <a:pt x="688" y="760"/>
                </a:moveTo>
                <a:cubicBezTo>
                  <a:pt x="809" y="691"/>
                  <a:pt x="877" y="594"/>
                  <a:pt x="912" y="524"/>
                </a:cubicBezTo>
                <a:cubicBezTo>
                  <a:pt x="946" y="457"/>
                  <a:pt x="957" y="402"/>
                  <a:pt x="959" y="390"/>
                </a:cubicBezTo>
                <a:cubicBezTo>
                  <a:pt x="878" y="157"/>
                  <a:pt x="657" y="0"/>
                  <a:pt x="410" y="0"/>
                </a:cubicBezTo>
                <a:cubicBezTo>
                  <a:pt x="256" y="0"/>
                  <a:pt x="108" y="61"/>
                  <a:pt x="0" y="169"/>
                </a:cubicBezTo>
                <a:cubicBezTo>
                  <a:pt x="32" y="161"/>
                  <a:pt x="81" y="152"/>
                  <a:pt x="140" y="152"/>
                </a:cubicBezTo>
                <a:cubicBezTo>
                  <a:pt x="246" y="152"/>
                  <a:pt x="346" y="179"/>
                  <a:pt x="436" y="233"/>
                </a:cubicBezTo>
                <a:cubicBezTo>
                  <a:pt x="545" y="297"/>
                  <a:pt x="594" y="389"/>
                  <a:pt x="615" y="454"/>
                </a:cubicBezTo>
                <a:cubicBezTo>
                  <a:pt x="638" y="523"/>
                  <a:pt x="636" y="577"/>
                  <a:pt x="635" y="582"/>
                </a:cubicBezTo>
                <a:cubicBezTo>
                  <a:pt x="635" y="695"/>
                  <a:pt x="552" y="789"/>
                  <a:pt x="444" y="805"/>
                </a:cubicBezTo>
                <a:cubicBezTo>
                  <a:pt x="462" y="808"/>
                  <a:pt x="481" y="810"/>
                  <a:pt x="502" y="810"/>
                </a:cubicBezTo>
                <a:cubicBezTo>
                  <a:pt x="566" y="810"/>
                  <a:pt x="629" y="793"/>
                  <a:pt x="688" y="76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25" tIns="45700" rIns="91425" bIns="4570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119211" y="2914857"/>
            <a:ext cx="488586" cy="451976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2157920" y="4976536"/>
            <a:ext cx="518247" cy="469851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1" flipV="1">
            <a:off x="3322084" y="3118370"/>
            <a:ext cx="538357" cy="520988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9" name=""/>
          <p:cNvGrpSpPr/>
          <p:nvPr/>
        </p:nvGrpSpPr>
        <p:grpSpPr>
          <a:xfrm>
            <a:off x="414234" y="1590302"/>
            <a:ext cx="4928887" cy="4638148"/>
            <a:chOff x="414234" y="1590302"/>
            <a:chExt cx="4928887" cy="4638148"/>
          </a:xfrm>
        </p:grpSpPr>
        <p:sp>
          <p:nvSpPr>
            <p:cNvPr id="10" name="标题 1"/>
            <p:cNvSpPr txBox="1"/>
            <p:nvPr/>
          </p:nvSpPr>
          <p:spPr>
            <a:xfrm rot="0" flipH="0" flipV="0">
              <a:off x="414234" y="1590302"/>
              <a:ext cx="4638148" cy="4638148"/>
            </a:xfrm>
            <a:prstGeom prst="ellipse">
              <a:avLst/>
            </a:prstGeom>
            <a:noFill/>
            <a:ln w="12700" cap="sq">
              <a:gradFill>
                <a:gsLst>
                  <a:gs pos="51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 rot="0" flipH="0" flipV="0">
              <a:off x="3911829" y="1799805"/>
              <a:ext cx="614431" cy="614431"/>
            </a:xfrm>
            <a:prstGeom prst="ellipse">
              <a:avLst/>
            </a:prstGeom>
            <a:solidFill>
              <a:schemeClr val="accent1"/>
            </a:solidFill>
            <a:ln w="3175" cap="sq">
              <a:solidFill>
                <a:schemeClr val="bg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/>
          </p:nvSpPr>
          <p:spPr>
            <a:xfrm rot="0" flipH="0" flipV="0">
              <a:off x="4728690" y="3575094"/>
              <a:ext cx="614431" cy="614431"/>
            </a:xfrm>
            <a:prstGeom prst="ellipse">
              <a:avLst/>
            </a:prstGeom>
            <a:solidFill>
              <a:schemeClr val="accent1"/>
            </a:solidFill>
            <a:ln w="3175" cap="sq">
              <a:solidFill>
                <a:schemeClr val="bg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 rot="0" flipH="0" flipV="0">
              <a:off x="3911829" y="5404516"/>
              <a:ext cx="614431" cy="614431"/>
            </a:xfrm>
            <a:prstGeom prst="ellipse">
              <a:avLst/>
            </a:prstGeom>
            <a:solidFill>
              <a:schemeClr val="accent1"/>
            </a:solidFill>
            <a:ln w="3175" cap="sq">
              <a:solidFill>
                <a:schemeClr val="bg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4" name="标题 1"/>
          <p:cNvSpPr txBox="1"/>
          <p:nvPr/>
        </p:nvSpPr>
        <p:spPr>
          <a:xfrm rot="0" flipH="0" flipV="0">
            <a:off x="5204856" y="1566084"/>
            <a:ext cx="5903219" cy="1144042"/>
          </a:xfrm>
          <a:prstGeom prst="roundRect">
            <a:avLst>
              <a:gd name="adj" fmla="val 4435"/>
            </a:avLst>
          </a:prstGeom>
          <a:solidFill>
            <a:schemeClr val="bg1"/>
          </a:solidFill>
          <a:ln w="6350" cap="sq">
            <a:noFill/>
            <a:miter/>
          </a:ln>
          <a:effectLst>
            <a:outerShdw dist="0" blurRad="190500" dir="0" sx="102000" sy="102000" kx="0" ky="0" algn="ctr" rotWithShape="0">
              <a:schemeClr val="tx2"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5595843" y="1303416"/>
            <a:ext cx="1771650" cy="4470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813742" y="1388437"/>
            <a:ext cx="1473200" cy="2834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92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AI与生成式AI在B2B营销中的深度应用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5445761" y="1867780"/>
            <a:ext cx="5418968" cy="599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217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生成式AI正用于自动创建个性化内容、优化广告文案、生成客户洞察报告，大幅提升内容生产效率与营销精准度，成为2026年B2B营销基础设施的一部分。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5700967" y="3269979"/>
            <a:ext cx="5903219" cy="1144042"/>
          </a:xfrm>
          <a:prstGeom prst="roundRect">
            <a:avLst>
              <a:gd name="adj" fmla="val 4435"/>
            </a:avLst>
          </a:prstGeom>
          <a:solidFill>
            <a:schemeClr val="bg1"/>
          </a:solidFill>
          <a:ln w="6350" cap="sq">
            <a:noFill/>
            <a:miter/>
          </a:ln>
          <a:effectLst>
            <a:outerShdw dist="0" blurRad="190500" dir="0" sx="102000" sy="102000" kx="0" ky="0" algn="ctr" rotWithShape="0">
              <a:schemeClr val="tx2"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091954" y="3007311"/>
            <a:ext cx="1771650" cy="4470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309853" y="3092332"/>
            <a:ext cx="1473200" cy="1417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92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隐私合规下的数据策略转型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5941872" y="3571675"/>
            <a:ext cx="5418968" cy="599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217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随着GDPR、CCPA等法规趋严及第三方Cookie逐步淘汰，B2B企业需构建第一方数据资产体系，通过注册表单、内容下载和互动行为合法收集用户数据。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5204856" y="5123744"/>
            <a:ext cx="5903219" cy="1144042"/>
          </a:xfrm>
          <a:prstGeom prst="roundRect">
            <a:avLst>
              <a:gd name="adj" fmla="val 4435"/>
            </a:avLst>
          </a:prstGeom>
          <a:solidFill>
            <a:schemeClr val="bg1"/>
          </a:solidFill>
          <a:ln w="6350" cap="sq">
            <a:noFill/>
            <a:miter/>
          </a:ln>
          <a:effectLst>
            <a:outerShdw dist="0" blurRad="190500" dir="0" sx="102000" sy="102000" kx="0" ky="0" algn="ctr" rotWithShape="0">
              <a:schemeClr val="tx2"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5595843" y="4861076"/>
            <a:ext cx="1771650" cy="4470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5813742" y="4946097"/>
            <a:ext cx="1473200" cy="2834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92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ABM（账户导向营销）的智能化升级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5445761" y="5425440"/>
            <a:ext cx="5418968" cy="599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217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结合AI识别高价值目标账户，并通过跨渠道协同（邮件、LinkedIn、程序化广告）实施个性化触达，ABM在2026年已成为中大型B2B企业的标准增长引擎。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3866435" y="1928278"/>
            <a:ext cx="700927" cy="3711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4703014" y="3725785"/>
            <a:ext cx="700927" cy="3711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3876163" y="5548330"/>
            <a:ext cx="700927" cy="3711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9" name="稻壳儿春秋广告/盗版必究        原创来源：http://chn.docer.com/works?userid=199329941#!/work_time"/>
          <p:cNvSpPr txBox="1"/>
          <p:nvPr/>
        </p:nvSpPr>
        <p:spPr>
          <a:xfrm rot="0" flipH="0" flipV="0">
            <a:off x="144281" y="107346"/>
            <a:ext cx="537667" cy="463506"/>
          </a:xfrm>
          <a:prstGeom prst="triangle">
            <a:avLst/>
          </a:prstGeom>
          <a:solidFill>
            <a:schemeClr val="accent2"/>
          </a:solidFill>
          <a:ln w="1524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稻壳儿春秋广告/盗版必究        原创来源：http://chn.docer.com/works?userid=199329941#!/work_time"/>
          <p:cNvSpPr txBox="1"/>
          <p:nvPr/>
        </p:nvSpPr>
        <p:spPr>
          <a:xfrm rot="0" flipH="0" flipV="1">
            <a:off x="305726" y="648095"/>
            <a:ext cx="376222" cy="324329"/>
          </a:xfrm>
          <a:prstGeom prst="triangle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文本框 12"/>
          <p:cNvSpPr txBox="1"/>
          <p:nvPr/>
        </p:nvSpPr>
        <p:spPr>
          <a:xfrm rot="0" flipH="0" flipV="0">
            <a:off x="834374" y="325725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2026年关键趋势与技术驱动因素</a:t>
            </a: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核心策略与渠道布局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3093657" y="3995568"/>
            <a:ext cx="6211662" cy="2862432"/>
          </a:xfrm>
          <a:custGeom>
            <a:avLst/>
            <a:gdLst>
              <a:gd name="connsiteX0" fmla="*/ 3105831 w 6211662"/>
              <a:gd name="connsiteY0" fmla="*/ 0 h 2862432"/>
              <a:gd name="connsiteX1" fmla="*/ 6205224 w 6211662"/>
              <a:gd name="connsiteY1" fmla="*/ 2737642 h 2862432"/>
              <a:gd name="connsiteX2" fmla="*/ 6211662 w 6211662"/>
              <a:gd name="connsiteY2" fmla="*/ 2862432 h 2862432"/>
              <a:gd name="connsiteX3" fmla="*/ 0 w 6211662"/>
              <a:gd name="connsiteY3" fmla="*/ 2862432 h 2862432"/>
              <a:gd name="connsiteX4" fmla="*/ 6438 w 6211662"/>
              <a:gd name="connsiteY4" fmla="*/ 2737642 h 2862432"/>
              <a:gd name="connsiteX5" fmla="*/ 3105831 w 6211662"/>
              <a:gd name="connsiteY5" fmla="*/ 0 h 2862432"/>
            </a:gdLst>
            <a:rect l="l" t="t" r="r" b="b"/>
            <a:pathLst>
              <a:path w="6211662" h="2862432">
                <a:moveTo>
                  <a:pt x="3105831" y="0"/>
                </a:moveTo>
                <a:cubicBezTo>
                  <a:pt x="4718923" y="0"/>
                  <a:pt x="6045681" y="1199949"/>
                  <a:pt x="6205224" y="2737642"/>
                </a:cubicBezTo>
                <a:lnTo>
                  <a:pt x="6211662" y="2862432"/>
                </a:lnTo>
                <a:lnTo>
                  <a:pt x="0" y="2862432"/>
                </a:lnTo>
                <a:lnTo>
                  <a:pt x="6438" y="2737642"/>
                </a:lnTo>
                <a:cubicBezTo>
                  <a:pt x="165982" y="1199949"/>
                  <a:pt x="1492740" y="0"/>
                  <a:pt x="3105831" y="0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  <a:alpha val="20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7979248" y="4431187"/>
            <a:ext cx="1329891" cy="132989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non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345699" y="4814795"/>
            <a:ext cx="596989" cy="562675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311271" y="3119505"/>
            <a:ext cx="1329891" cy="132989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dist="190500" blurRad="254000" dir="13500000" sx="100000" sy="100000" kx="0" ky="0" algn="t" rotWithShape="0">
              <a:schemeClr val="bg1">
                <a:alpha val="7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660944" y="3508433"/>
            <a:ext cx="630546" cy="552033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2917692" y="4351370"/>
            <a:ext cx="1329891" cy="132989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non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3314590" y="4713232"/>
            <a:ext cx="536094" cy="612238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rect l="l" t="t" r="r" b="b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69269" y="4027548"/>
            <a:ext cx="2298698" cy="433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39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构建理想客户画像的关键维度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69269" y="4535548"/>
            <a:ext cx="2298698" cy="12967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6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理想客户画像（ICP）应包含行业、公司规模、年营收、技术栈、决策链角色等关键维度，确保营销资源聚焦于高潜力客户群体，提升转化效率。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838069" y="1246248"/>
            <a:ext cx="2298698" cy="433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39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利用数据驱动的客户细分方法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838069" y="1754248"/>
            <a:ext cx="2298698" cy="12967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6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通过CRM、网站行为数据及第三方数据库（如ZoomInfo、LinkedIn Sales Navigator）进行聚类分析，识别高价值客户群的行为模式与痛点需求。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410069" y="4027548"/>
            <a:ext cx="2298698" cy="433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39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动态更新ICP以适应市场变化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9410069" y="4535548"/>
            <a:ext cx="2298698" cy="12967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6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市场环境与客户结构持续演变，需每季度结合销售反馈与市场趋势调整ICP参数，确保策略始终对准真实业务机会。</a:t>
            </a:r>
            <a:endParaRPr kumimoji="1" lang="zh-CN" altLang="en-US"/>
          </a:p>
        </p:txBody>
      </p:sp>
      <p:sp>
        <p:nvSpPr>
          <p:cNvPr id="16" name="稻壳儿春秋广告/盗版必究        原创来源：http://chn.docer.com/works?userid=199329941#!/work_time"/>
          <p:cNvSpPr txBox="1"/>
          <p:nvPr/>
        </p:nvSpPr>
        <p:spPr>
          <a:xfrm rot="0" flipH="0" flipV="0">
            <a:off x="144281" y="107346"/>
            <a:ext cx="537667" cy="463506"/>
          </a:xfrm>
          <a:prstGeom prst="triangle">
            <a:avLst/>
          </a:prstGeom>
          <a:solidFill>
            <a:schemeClr val="accent2"/>
          </a:solidFill>
          <a:ln w="1524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稻壳儿春秋广告/盗版必究        原创来源：http://chn.docer.com/works?userid=199329941#!/work_time"/>
          <p:cNvSpPr txBox="1"/>
          <p:nvPr/>
        </p:nvSpPr>
        <p:spPr>
          <a:xfrm rot="0" flipH="0" flipV="1">
            <a:off x="305726" y="648095"/>
            <a:ext cx="376222" cy="324329"/>
          </a:xfrm>
          <a:prstGeom prst="triangle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文本框 12"/>
          <p:cNvSpPr txBox="1"/>
          <p:nvPr/>
        </p:nvSpPr>
        <p:spPr>
          <a:xfrm rot="0" flipH="0" flipV="0">
            <a:off x="834374" y="325725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精准定位目标客户画像（ICP）</a:t>
            </a: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16"/>
          <p:cNvSpPr txBox="1"/>
          <p:nvPr/>
        </p:nvSpPr>
        <p:spPr>
          <a:xfrm rot="0" flipH="0" flipV="0">
            <a:off x="0" y="2608644"/>
            <a:ext cx="4675298" cy="4249357"/>
          </a:xfrm>
          <a:custGeom>
            <a:avLst/>
            <a:gdLst>
              <a:gd name="csX0" fmla="*/ 1086714 w 4675298"/>
              <a:gd name="csY0" fmla="*/ 20 h 4249357"/>
              <a:gd name="csX1" fmla="*/ 4671184 w 4675298"/>
              <a:gd name="csY1" fmla="*/ 3432889 h 4249357"/>
              <a:gd name="csX2" fmla="*/ 4632434 w 4675298"/>
              <a:gd name="csY2" fmla="*/ 4161747 h 4249357"/>
              <a:gd name="csX3" fmla="*/ 4616539 w 4675298"/>
              <a:gd name="csY3" fmla="*/ 4249357 h 4249357"/>
              <a:gd name="csX4" fmla="*/ 2753105 w 4675298"/>
              <a:gd name="csY4" fmla="*/ 4249357 h 4249357"/>
              <a:gd name="csX5" fmla="*/ 2763282 w 4675298"/>
              <a:gd name="csY5" fmla="*/ 4225390 h 4249357"/>
              <a:gd name="csX6" fmla="*/ 2871513 w 4675298"/>
              <a:gd name="csY6" fmla="*/ 3518174 h 4249357"/>
              <a:gd name="csX7" fmla="*/ 986555 w 4675298"/>
              <a:gd name="csY7" fmla="*/ 1803787 h 4249357"/>
              <a:gd name="csX8" fmla="*/ 139018 w 4675298"/>
              <a:gd name="csY8" fmla="*/ 2061649 h 4249357"/>
              <a:gd name="csX9" fmla="*/ 0 w 4675298"/>
              <a:gd name="csY9" fmla="*/ 2155392 h 4249357"/>
              <a:gd name="csX10" fmla="*/ 0 w 4675298"/>
              <a:gd name="csY10" fmla="*/ 162447 h 4249357"/>
              <a:gd name="csX11" fmla="*/ 7108 w 4675298"/>
              <a:gd name="csY11" fmla="*/ 160059 h 4249357"/>
              <a:gd name="csX12" fmla="*/ 901270 w 4675298"/>
              <a:gd name="csY12" fmla="*/ 4114 h 4249357"/>
              <a:gd name="csX13" fmla="*/ 1086714 w 4675298"/>
              <a:gd name="csY13" fmla="*/ 20 h 4249357"/>
            </a:gdLst>
            <a:rect l="l" t="t" r="r" b="b"/>
            <a:pathLst>
              <a:path w="4675298" h="4249357">
                <a:moveTo>
                  <a:pt x="1086714" y="20"/>
                </a:moveTo>
                <a:cubicBezTo>
                  <a:pt x="2993067" y="6298"/>
                  <a:pt x="4579925" y="1507147"/>
                  <a:pt x="4671184" y="3432889"/>
                </a:cubicBezTo>
                <a:cubicBezTo>
                  <a:pt x="4682960" y="3681372"/>
                  <a:pt x="4669277" y="3925167"/>
                  <a:pt x="4632434" y="4161747"/>
                </a:cubicBezTo>
                <a:lnTo>
                  <a:pt x="4616539" y="4249357"/>
                </a:lnTo>
                <a:lnTo>
                  <a:pt x="2753105" y="4249357"/>
                </a:lnTo>
                <a:lnTo>
                  <a:pt x="2763282" y="4225390"/>
                </a:lnTo>
                <a:cubicBezTo>
                  <a:pt x="2844148" y="4005765"/>
                  <a:pt x="2883288" y="3766657"/>
                  <a:pt x="2871513" y="3518174"/>
                </a:cubicBezTo>
                <a:cubicBezTo>
                  <a:pt x="2824411" y="2524243"/>
                  <a:pt x="1980487" y="1756685"/>
                  <a:pt x="986555" y="1803787"/>
                </a:cubicBezTo>
                <a:cubicBezTo>
                  <a:pt x="675952" y="1818506"/>
                  <a:pt x="387455" y="1911040"/>
                  <a:pt x="139018" y="2061649"/>
                </a:cubicBezTo>
                <a:lnTo>
                  <a:pt x="0" y="2155392"/>
                </a:lnTo>
                <a:lnTo>
                  <a:pt x="0" y="162447"/>
                </a:lnTo>
                <a:lnTo>
                  <a:pt x="7108" y="160059"/>
                </a:lnTo>
                <a:cubicBezTo>
                  <a:pt x="291117" y="72460"/>
                  <a:pt x="590667" y="18833"/>
                  <a:pt x="901270" y="4114"/>
                </a:cubicBezTo>
                <a:cubicBezTo>
                  <a:pt x="963391" y="1170"/>
                  <a:pt x="1025218" y="-182"/>
                  <a:pt x="1086714" y="2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135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6200000" flipH="0" flipV="0">
            <a:off x="4729363" y="-1942516"/>
            <a:ext cx="4154113" cy="10743029"/>
          </a:xfrm>
          <a:prstGeom prst="round2SameRect">
            <a:avLst>
              <a:gd name="adj1" fmla="val 5153"/>
              <a:gd name="adj2" fmla="val 0"/>
            </a:avLst>
          </a:prstGeom>
          <a:solidFill>
            <a:schemeClr val="accent1">
              <a:lumMod val="20000"/>
              <a:lumOff val="80000"/>
              <a:alpha val="62000"/>
            </a:schemeClr>
          </a:solidFill>
          <a:ln w="190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6"/>
          <p:cNvSpPr txBox="1"/>
          <p:nvPr/>
        </p:nvSpPr>
        <p:spPr>
          <a:xfrm rot="16200000" flipH="0" flipV="0">
            <a:off x="4863006" y="-1557097"/>
            <a:ext cx="4154113" cy="10503876"/>
          </a:xfrm>
          <a:prstGeom prst="round2SameRect">
            <a:avLst>
              <a:gd name="adj1" fmla="val 5153"/>
              <a:gd name="adj2" fmla="val 0"/>
            </a:avLst>
          </a:prstGeom>
          <a:solidFill>
            <a:schemeClr val="bg1"/>
          </a:solidFill>
          <a:ln w="19050" cap="sq">
            <a:noFill/>
            <a:miter/>
          </a:ln>
          <a:effectLst>
            <a:outerShdw dist="0" blurRad="241300" dir="0" sx="102000" sy="102000" kx="0" ky="0" algn="ctr" rotWithShape="0">
              <a:schemeClr val="accent1"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文本框 12"/>
          <p:cNvSpPr txBox="1"/>
          <p:nvPr/>
        </p:nvSpPr>
        <p:spPr>
          <a:xfrm rot="0" flipH="0" flipV="0">
            <a:off x="2161360" y="1953928"/>
            <a:ext cx="2949657" cy="784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内容营销为核心的内容分发体系</a:t>
            </a:r>
            <a:endParaRPr kumimoji="1" lang="zh-CN" altLang="en-US"/>
          </a:p>
        </p:txBody>
      </p:sp>
      <p:sp>
        <p:nvSpPr>
          <p:cNvPr id="7" name="文本框 13"/>
          <p:cNvSpPr txBox="1"/>
          <p:nvPr/>
        </p:nvSpPr>
        <p:spPr>
          <a:xfrm rot="0" flipH="0" flipV="0">
            <a:off x="2161360" y="2844103"/>
            <a:ext cx="2949657" cy="26315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围绕买家旅程（认知- 考虑- 决策）设计白皮书、案例研究、行业报告等内容，并通过官网、邮件、社交媒体等渠道精准触达不同阶段受众。</a:t>
            </a:r>
            <a:endParaRPr kumimoji="1" lang="zh-CN" altLang="en-US"/>
          </a:p>
        </p:txBody>
      </p:sp>
      <p:sp>
        <p:nvSpPr>
          <p:cNvPr id="8" name="椭圆 2"/>
          <p:cNvSpPr txBox="1"/>
          <p:nvPr/>
        </p:nvSpPr>
        <p:spPr>
          <a:xfrm rot="9716142" flipH="0" flipV="0">
            <a:off x="11019704" y="1023792"/>
            <a:ext cx="450168" cy="450168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35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文本框 5"/>
          <p:cNvSpPr txBox="1"/>
          <p:nvPr/>
        </p:nvSpPr>
        <p:spPr>
          <a:xfrm rot="0" flipH="0" flipV="0">
            <a:off x="5472451" y="1953928"/>
            <a:ext cx="2949657" cy="784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ABM（账户导向营销）与规模化获客并行</a:t>
            </a:r>
            <a:endParaRPr kumimoji="1" lang="zh-CN" altLang="en-US"/>
          </a:p>
        </p:txBody>
      </p:sp>
      <p:sp>
        <p:nvSpPr>
          <p:cNvPr id="10" name="文本框 7"/>
          <p:cNvSpPr txBox="1"/>
          <p:nvPr/>
        </p:nvSpPr>
        <p:spPr>
          <a:xfrm rot="0" flipH="0" flipV="0">
            <a:off x="5472451" y="2844103"/>
            <a:ext cx="2949657" cy="26315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对Top 100战略客户采用个性化ABM策略（如定制化广告、定向邮件、专属内容），同时通过SEO/SEM、LinkedIn广告等实现中长尾市场的规模化覆盖。</a:t>
            </a:r>
            <a:endParaRPr kumimoji="1" lang="zh-CN" altLang="en-US"/>
          </a:p>
        </p:txBody>
      </p:sp>
      <p:sp>
        <p:nvSpPr>
          <p:cNvPr id="11" name="文本框 8"/>
          <p:cNvSpPr txBox="1"/>
          <p:nvPr/>
        </p:nvSpPr>
        <p:spPr>
          <a:xfrm rot="0" flipH="0" flipV="0">
            <a:off x="8783542" y="1953928"/>
            <a:ext cx="2949657" cy="784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营销自动化平台的选型与集成</a:t>
            </a:r>
            <a:endParaRPr kumimoji="1" lang="zh-CN" altLang="en-US"/>
          </a:p>
        </p:txBody>
      </p:sp>
      <p:sp>
        <p:nvSpPr>
          <p:cNvPr id="12" name="文本框 9"/>
          <p:cNvSpPr txBox="1"/>
          <p:nvPr/>
        </p:nvSpPr>
        <p:spPr>
          <a:xfrm rot="0" flipH="0" flipV="0">
            <a:off x="8783542" y="2844103"/>
            <a:ext cx="2949657" cy="26315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选择如HubSpot、Marketo或Pardot等平台，打通CRM、邮件、表单、广告系统，实现线索打分、培育路径自动化及ROI可追踪。</a:t>
            </a:r>
            <a:endParaRPr kumimoji="1" lang="zh-CN" altLang="en-US"/>
          </a:p>
        </p:txBody>
      </p:sp>
      <p:sp>
        <p:nvSpPr>
          <p:cNvPr id="13" name="稻壳儿春秋广告/盗版必究        原创来源：http://chn.docer.com/works?userid=199329941#!/work_time"/>
          <p:cNvSpPr txBox="1"/>
          <p:nvPr/>
        </p:nvSpPr>
        <p:spPr>
          <a:xfrm rot="0" flipH="0" flipV="0">
            <a:off x="144281" y="107346"/>
            <a:ext cx="537667" cy="463506"/>
          </a:xfrm>
          <a:prstGeom prst="triangle">
            <a:avLst/>
          </a:prstGeom>
          <a:solidFill>
            <a:schemeClr val="accent2"/>
          </a:solidFill>
          <a:ln w="1524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稻壳儿春秋广告/盗版必究        原创来源：http://chn.docer.com/works?userid=199329941#!/work_time"/>
          <p:cNvSpPr txBox="1"/>
          <p:nvPr/>
        </p:nvSpPr>
        <p:spPr>
          <a:xfrm rot="0" flipH="0" flipV="1">
            <a:off x="305726" y="648095"/>
            <a:ext cx="376222" cy="324329"/>
          </a:xfrm>
          <a:prstGeom prst="triangle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文本框 12"/>
          <p:cNvSpPr txBox="1"/>
          <p:nvPr/>
        </p:nvSpPr>
        <p:spPr>
          <a:xfrm rot="0" flipH="0" flipV="0">
            <a:off x="834374" y="325725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多渠道整合营销矩阵搭建</a:t>
            </a: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0463997" y="4309481"/>
            <a:ext cx="832900" cy="5217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CAD6FE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028897" y="2633081"/>
            <a:ext cx="832900" cy="5217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CAD6FE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7606497" y="1032881"/>
            <a:ext cx="832900" cy="5217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CAD6FE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60400" y="1410799"/>
            <a:ext cx="7992000" cy="136800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/>
            </a:solidFill>
            <a:miter/>
          </a:ln>
          <a:effectLst>
            <a:outerShdw dist="101600" blurRad="254000" dir="2700000" sx="100000" sy="100000" kx="0" ky="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599397" y="1629781"/>
            <a:ext cx="6840000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建立统一的KPI指标体系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3526900" y="4664500"/>
            <a:ext cx="7992000" cy="136800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/>
            </a:solidFill>
            <a:miter/>
          </a:ln>
          <a:effectLst>
            <a:outerShdw dist="101600" blurRad="254000" dir="2700000" sx="100000" sy="100000" kx="0" ky="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599399" y="2021471"/>
            <a:ext cx="6840000" cy="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定义各渠道核心指标：如MQL数量、SQL转化率、CAC、LTV/CAC比值等，确保跨团队目标对齐与资源合理分配。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465899" y="4895830"/>
            <a:ext cx="6840000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A/B测试驱动持续迭代优化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465899" y="5287520"/>
            <a:ext cx="6840000" cy="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针对落地页文案、CTA按钮、邮件主题行等元素定期开展A/B测试，基于统计显著性结果优化内容与投放策略，提升整体转化漏斗效率。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06988" y="1630617"/>
            <a:ext cx="540007" cy="54000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3753891" y="4930991"/>
            <a:ext cx="540000" cy="446653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2093650" y="3037649"/>
            <a:ext cx="7992000" cy="136800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/>
            </a:solidFill>
            <a:miter/>
          </a:ln>
          <a:effectLst>
            <a:outerShdw dist="101600" blurRad="254000" dir="2700000" sx="100000" sy="100000" kx="0" ky="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3032646" y="3256631"/>
            <a:ext cx="6840000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归因模型选择与数据闭环构建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3032648" y="3648321"/>
            <a:ext cx="6840000" cy="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采用多触点归因（如时间衰减或U型模型）替代末次点击，真实反映各渠道贡献，并通过UTM参数与BI工具实现全链路数据可视化。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2340237" y="3272984"/>
            <a:ext cx="540007" cy="508969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稻壳儿春秋广告/盗版必究        原创来源：http://chn.docer.com/works?userid=199329941#!/work_time"/>
          <p:cNvSpPr txBox="1"/>
          <p:nvPr/>
        </p:nvSpPr>
        <p:spPr>
          <a:xfrm rot="0" flipH="0" flipV="0">
            <a:off x="144281" y="107346"/>
            <a:ext cx="537667" cy="463506"/>
          </a:xfrm>
          <a:prstGeom prst="triangle">
            <a:avLst/>
          </a:prstGeom>
          <a:solidFill>
            <a:schemeClr val="accent2"/>
          </a:solidFill>
          <a:ln w="1524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稻壳儿春秋广告/盗版必究        原创来源：http://chn.docer.com/works?userid=199329941#!/work_time"/>
          <p:cNvSpPr txBox="1"/>
          <p:nvPr/>
        </p:nvSpPr>
        <p:spPr>
          <a:xfrm rot="0" flipH="0" flipV="1">
            <a:off x="305726" y="648095"/>
            <a:ext cx="376222" cy="324329"/>
          </a:xfrm>
          <a:prstGeom prst="triangle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12"/>
          <p:cNvSpPr txBox="1"/>
          <p:nvPr/>
        </p:nvSpPr>
        <p:spPr>
          <a:xfrm rot="0" flipH="0" flipV="0">
            <a:off x="834374" y="325725"/>
            <a:ext cx="10414068" cy="532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渠道效果评估与优化机制</a:t>
            </a: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59882643Z53074133","ReservedCode1":"{\"SecurityData\":{\"Type\":\"TC260PG\",\"Version\":1,\"PubSD\":[{\"Type\":\"DS\",\"AlgID\":\"1.2.156.10197.1.501\",\"TBSData\":{\"Type\":\"LabelMataData\"},\"Signature\":\"304502200fb43e9de9d27597937e4658eb7309d0f085aa67dea0308cc48618da4e673557022100d2095e02940ef5251b60e1c0babc40834e7b9f1139972996abb0d68bebc36ad4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59882643Z53074133","ReservedCode2":"{\"SecurityData\":{\"Type\":\"TC260PG\",\"Version\":1,\"PubSD\":[{\"Type\":\"DS\",\"AlgID\":\"1.2.156.10197.1.501\",\"TBSData\":{\"Type\":\"LabelMataData\"},\"Signature\":\"30460221008d0af9fcc37099bd7251ce0b8ff21b6a52c6df9b6542e91acd042c920604ce4d022100fb6fc337f8f09bba40e9086e41ec67bb1a583c623e6b8e2178f7dc06d826694b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