
<file path=[Content_Types].xml><?xml version="1.0" encoding="utf-8"?>
<Types xmlns="http://schemas.openxmlformats.org/package/2006/content-types">
  <Default Extension="fntdata" ContentType="application/x-fontdata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docProps/custom.xml" ContentType="application/vnd.openxmlformats-officedocument.custom-properties+xml"/>
</Types>
</file>

<file path=_rels/.rels><?xml version="1.0" encoding="UTF-8"?>
<Relationships xmlns="http://schemas.openxmlformats.org/package/2006/relationships">
  <Relationship Id="rId1" Type="http://schemas.openxmlformats.org/officeDocument/2006/relationships/officeDocument" Target="ppt/presentation.xml"></Relationship>
  <Relationship Id="rIdCustom" Type="http://schemas.openxmlformats.org/officeDocument/2006/relationships/custom-properties" Target="docProps/custom.xml"></Relationship>
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</p:sldIdLst>
  <p:sldSz cx="12192000" cy="6858000"/>
  <p:notesSz cx="6858000" cy="9144000"/>
  <p:embeddedFontLst>
    <p:embeddedFont>
      <p:font typeface="OPPOSans H"/>
      <p:regular r:id="rId21"/>
    </p:embeddedFont>
    <p:embeddedFont>
      <p:font typeface="Source Han Sans CN Bold"/>
      <p:regular r:id="rId22"/>
    </p:embeddedFont>
    <p:embeddedFont>
      <p:font typeface="Source Han Sans"/>
      <p:regular r:id="rId23"/>
    </p:embeddedFont>
    <p:embeddedFont>
      <p:font typeface="OPPOSans R"/>
      <p:regular r:id="rId24"/>
    </p:embeddedFont>
  </p:embeddedFontLst>
</p:presentation>
</file>

<file path=ppt/_rels/presentation.xml.rels><?xml version="1.0" encoding="UTF-8" standalone="yes"?>
<Relationships xmlns="http://schemas.openxmlformats.org/package/2006/relationships">
<Relationship Id="rId1" Type="http://schemas.openxmlformats.org/officeDocument/2006/relationships/theme" Target="theme/theme1.xml"/>
<Relationship Id="rId2" Type="http://schemas.openxmlformats.org/officeDocument/2006/relationships/slideMaster" Target="slideMasters/slideMaster1.xml"/>
<Relationship Id="rId3" Type="http://schemas.openxmlformats.org/officeDocument/2006/relationships/slide" Target="slides/slide1.xml"/>
<Relationship Id="rId4" Type="http://schemas.openxmlformats.org/officeDocument/2006/relationships/slide" Target="slides/slide2.xml"/>
<Relationship Id="rId5" Type="http://schemas.openxmlformats.org/officeDocument/2006/relationships/slide" Target="slides/slide3.xml"/>
<Relationship Id="rId6" Type="http://schemas.openxmlformats.org/officeDocument/2006/relationships/slide" Target="slides/slide4.xml"/>
<Relationship Id="rId7" Type="http://schemas.openxmlformats.org/officeDocument/2006/relationships/slide" Target="slides/slide5.xml"/>
<Relationship Id="rId8" Type="http://schemas.openxmlformats.org/officeDocument/2006/relationships/slide" Target="slides/slide6.xml"/>
<Relationship Id="rId9" Type="http://schemas.openxmlformats.org/officeDocument/2006/relationships/slide" Target="slides/slide7.xml"/>
<Relationship Id="rId10" Type="http://schemas.openxmlformats.org/officeDocument/2006/relationships/slide" Target="slides/slide8.xml"/>
<Relationship Id="rId11" Type="http://schemas.openxmlformats.org/officeDocument/2006/relationships/slide" Target="slides/slide9.xml"/>
<Relationship Id="rId12" Type="http://schemas.openxmlformats.org/officeDocument/2006/relationships/slide" Target="slides/slide10.xml"/>
<Relationship Id="rId13" Type="http://schemas.openxmlformats.org/officeDocument/2006/relationships/slide" Target="slides/slide11.xml"/>
<Relationship Id="rId14" Type="http://schemas.openxmlformats.org/officeDocument/2006/relationships/slide" Target="slides/slide12.xml"/>
<Relationship Id="rId15" Type="http://schemas.openxmlformats.org/officeDocument/2006/relationships/slide" Target="slides/slide13.xml"/>
<Relationship Id="rId16" Type="http://schemas.openxmlformats.org/officeDocument/2006/relationships/slide" Target="slides/slide14.xml"/>
<Relationship Id="rId17" Type="http://schemas.openxmlformats.org/officeDocument/2006/relationships/slide" Target="slides/slide15.xml"/>
<Relationship Id="rId18" Type="http://schemas.openxmlformats.org/officeDocument/2006/relationships/slide" Target="slides/slide16.xml"/>
<Relationship Id="rId19" Type="http://schemas.openxmlformats.org/officeDocument/2006/relationships/slide" Target="slides/slide17.xml"/>
<Relationship Id="rId20" Type="http://schemas.openxmlformats.org/officeDocument/2006/relationships/slide" Target="slides/slide18.xml"/>
<Relationship Id="rId21" Type="http://schemas.openxmlformats.org/officeDocument/2006/relationships/font" Target="fonts/font1.fntdata"/>
<Relationship Id="rId22" Type="http://schemas.openxmlformats.org/officeDocument/2006/relationships/font" Target="fonts/font2.fntdata"/>
<Relationship Id="rId23" Type="http://schemas.openxmlformats.org/officeDocument/2006/relationships/font" Target="fonts/font4.fntdata"/>
<Relationship Id="rId24" Type="http://schemas.openxmlformats.org/officeDocument/2006/relationships/font" Target="fonts/font3.fntdata"/>
</Relationships>
</file>

<file path=ppt/slideLayouts/_rels/slideLayout1.xml.rels><?xml version="1.0" encoding="UTF-8" standalone="yes"?>
<Relationships xmlns="http://schemas.openxmlformats.org/package/2006/relationships">
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<Relationship Id="rId1" Type="http://schemas.openxmlformats.org/officeDocument/2006/relationships/theme" Target="../theme/theme1.xml"/>
<Relationship Id="rId2" Type="http://schemas.openxmlformats.org/officeDocument/2006/relationships/slideLayout" Target="../slideLayouts/slideLayout1.xml"/>
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</p:sldLayoutIdLst>
</p:sldMaster>
</file>

<file path=ppt/slides/_rels/slide1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10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11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12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13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14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15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16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17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18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2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3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4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5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6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7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8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9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/>
          <p:cNvSpPr txBox="1"/>
          <p:nvPr/>
        </p:nvSpPr>
        <p:spPr>
          <a:xfrm rot="0" flipH="0" flipV="0">
            <a:off x="1" y="1"/>
            <a:ext cx="121920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矩形: 圆顶角 8"/>
          <p:cNvSpPr txBox="1"/>
          <p:nvPr/>
        </p:nvSpPr>
        <p:spPr>
          <a:xfrm rot="13440867" flipH="0" flipV="0">
            <a:off x="8948494" y="-2004038"/>
            <a:ext cx="3438744" cy="8736277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矩形: 圆顶角 1"/>
          <p:cNvSpPr txBox="1"/>
          <p:nvPr/>
        </p:nvSpPr>
        <p:spPr>
          <a:xfrm rot="18840867" flipH="0" flipV="0">
            <a:off x="8444103" y="1981531"/>
            <a:ext cx="3438744" cy="7145639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矩形: 圆顶角 9"/>
          <p:cNvSpPr txBox="1"/>
          <p:nvPr/>
        </p:nvSpPr>
        <p:spPr>
          <a:xfrm rot="13440867" flipH="0" flipV="0">
            <a:off x="9635987" y="-557837"/>
            <a:ext cx="1776211" cy="6427234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矩形: 圆顶角 2"/>
          <p:cNvSpPr txBox="1"/>
          <p:nvPr/>
        </p:nvSpPr>
        <p:spPr>
          <a:xfrm rot="18840867" flipH="0" flipV="0">
            <a:off x="9268214" y="2909084"/>
            <a:ext cx="1776211" cy="5257010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9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椭圆 33"/>
          <p:cNvSpPr txBox="1"/>
          <p:nvPr/>
        </p:nvSpPr>
        <p:spPr>
          <a:xfrm rot="0" flipH="0" flipV="0">
            <a:off x="8479598" y="3883074"/>
            <a:ext cx="900973" cy="900973"/>
          </a:xfrm>
          <a:prstGeom prst="ellipse">
            <a:avLst/>
          </a:prstGeom>
          <a:solidFill>
            <a:schemeClr val="accent1">
              <a:lumMod val="20000"/>
              <a:lumOff val="80000"/>
              <a:alpha val="10000"/>
            </a:schemeClr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椭圆 36"/>
          <p:cNvSpPr txBox="1"/>
          <p:nvPr/>
        </p:nvSpPr>
        <p:spPr>
          <a:xfrm rot="0" flipH="0" flipV="0">
            <a:off x="673774" y="5460597"/>
            <a:ext cx="454519" cy="454519"/>
          </a:xfrm>
          <a:prstGeom prst="ellipse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2700000" scaled="0"/>
          </a:gradFill>
          <a:ln w="12700" cap="sq">
            <a:noFill/>
            <a:prstDash val="solid"/>
            <a:miter/>
          </a:ln>
          <a:effectLst>
            <a:outerShdw dist="38100" blurRad="50800" dir="5400000" sx="100000" sy="100000" kx="0" ky="0" algn="t" rotWithShape="0">
              <a:schemeClr val="accent1">
                <a:lumMod val="50000"/>
                <a:alpha val="2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箭头: 右 37"/>
          <p:cNvSpPr txBox="1"/>
          <p:nvPr/>
        </p:nvSpPr>
        <p:spPr>
          <a:xfrm rot="0" flipH="0" flipV="0">
            <a:off x="792373" y="5628352"/>
            <a:ext cx="217321" cy="119009"/>
          </a:xfrm>
          <a:prstGeom prst="rightArrow">
            <a:avLst>
              <a:gd name="adj1" fmla="val 23912"/>
              <a:gd name="adj2" fmla="val 69565"/>
            </a:avLst>
          </a:prstGeom>
          <a:solidFill>
            <a:schemeClr val="bg1"/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矩形: 圆角 38"/>
          <p:cNvSpPr txBox="1"/>
          <p:nvPr/>
        </p:nvSpPr>
        <p:spPr>
          <a:xfrm rot="0" flipH="0" flipV="0">
            <a:off x="1128291" y="5460597"/>
            <a:ext cx="5011424" cy="454518"/>
          </a:xfrm>
          <a:prstGeom prst="roundRect">
            <a:avLst>
              <a:gd name="adj" fmla="val 50000"/>
            </a:avLst>
          </a:prstGeom>
          <a:solidFill>
            <a:schemeClr val="bg1">
              <a:alpha val="30000"/>
            </a:schemeClr>
          </a:solidFill>
          <a:ln w="12700" cap="sq">
            <a:noFill/>
            <a:prstDash val="solid"/>
            <a:miter/>
          </a:ln>
          <a:effectLst>
            <a:outerShdw dist="38100" blurRad="50800" dir="5400000" sx="100000" sy="100000" kx="0" ky="0" algn="t" rotWithShape="0">
              <a:schemeClr val="accent1">
                <a:lumMod val="50000"/>
                <a:alpha val="25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11"/>
          <p:cNvSpPr txBox="1"/>
          <p:nvPr/>
        </p:nvSpPr>
        <p:spPr>
          <a:xfrm rot="0" flipH="0" flipV="0">
            <a:off x="1395718" y="5533968"/>
            <a:ext cx="1897161" cy="307777"/>
          </a:xfrm>
          <a:prstGeom prst="rect">
            <a:avLst/>
          </a:prstGeom>
          <a:noFill/>
          <a:ln w="15875" cap="sq"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PPT主讲人：喜传播</a:t>
            </a:r>
            <a:endParaRPr kumimoji="1" lang="zh-CN" altLang="en-US"/>
          </a:p>
        </p:txBody>
      </p:sp>
      <p:sp>
        <p:nvSpPr>
          <p:cNvPr id="12" name="15"/>
          <p:cNvSpPr txBox="1"/>
          <p:nvPr/>
        </p:nvSpPr>
        <p:spPr>
          <a:xfrm rot="0" flipH="0" flipV="0">
            <a:off x="3833413" y="5533968"/>
            <a:ext cx="1897161" cy="307777"/>
          </a:xfrm>
          <a:prstGeom prst="rect">
            <a:avLst/>
          </a:prstGeom>
          <a:noFill/>
          <a:ln w="15875" cap="sq"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2026.4</a:t>
            </a:r>
            <a:endParaRPr kumimoji="1" lang="zh-CN" altLang="en-US"/>
          </a:p>
        </p:txBody>
      </p:sp>
      <p:cxnSp>
        <p:nvCxnSpPr>
          <p:cNvPr id="13" name="直接连接符 41"/>
          <p:cNvCxnSpPr/>
          <p:nvPr/>
        </p:nvCxnSpPr>
        <p:spPr>
          <a:xfrm rot="0" flipH="0" flipV="0">
            <a:off x="3563146" y="5552032"/>
            <a:ext cx="0" cy="271649"/>
          </a:xfrm>
          <a:prstGeom prst="line">
            <a:avLst/>
          </a:prstGeom>
          <a:noFill/>
          <a:ln w="12700" cap="sq">
            <a:solidFill>
              <a:schemeClr val="bg1"/>
            </a:solidFill>
            <a:prstDash val="solid"/>
            <a:miter/>
          </a:ln>
        </p:spPr>
      </p:cxnSp>
      <p:sp>
        <p:nvSpPr>
          <p:cNvPr id="14" name="任意多边形: 形状 17"/>
          <p:cNvSpPr txBox="1"/>
          <p:nvPr/>
        </p:nvSpPr>
        <p:spPr>
          <a:xfrm rot="0" flipH="0" flipV="0">
            <a:off x="6088320" y="1835302"/>
            <a:ext cx="1126900" cy="887881"/>
          </a:xfrm>
          <a:custGeom>
            <a:avLst/>
            <a:gdLst>
              <a:gd name="csX0" fmla="*/ 563665 w 1126900"/>
              <a:gd name="csY0" fmla="*/ 388921 h 887881"/>
              <a:gd name="csX1" fmla="*/ 618545 w 1126900"/>
              <a:gd name="csY1" fmla="*/ 443839 h 887881"/>
              <a:gd name="csX2" fmla="*/ 563286 w 1126900"/>
              <a:gd name="csY2" fmla="*/ 499060 h 887881"/>
              <a:gd name="csX3" fmla="*/ 508406 w 1126900"/>
              <a:gd name="csY3" fmla="*/ 443460 h 887881"/>
              <a:gd name="csX4" fmla="*/ 563665 w 1126900"/>
              <a:gd name="csY4" fmla="*/ 388921 h 887881"/>
              <a:gd name="csX5" fmla="*/ 344524 w 1126900"/>
              <a:gd name="csY5" fmla="*/ 388921 h 887881"/>
              <a:gd name="csX6" fmla="*/ 399821 w 1126900"/>
              <a:gd name="csY6" fmla="*/ 444332 h 887881"/>
              <a:gd name="csX7" fmla="*/ 344562 w 1126900"/>
              <a:gd name="csY7" fmla="*/ 499060 h 887881"/>
              <a:gd name="csX8" fmla="*/ 344524 w 1126900"/>
              <a:gd name="csY8" fmla="*/ 499060 h 887881"/>
              <a:gd name="csX9" fmla="*/ 289303 w 1126900"/>
              <a:gd name="csY9" fmla="*/ 443650 h 887881"/>
              <a:gd name="csX10" fmla="*/ 344524 w 1126900"/>
              <a:gd name="csY10" fmla="*/ 388921 h 887881"/>
              <a:gd name="csX11" fmla="*/ 785837 w 1126900"/>
              <a:gd name="csY11" fmla="*/ 388769 h 887881"/>
              <a:gd name="csX12" fmla="*/ 837611 w 1126900"/>
              <a:gd name="csY12" fmla="*/ 444937 h 887881"/>
              <a:gd name="csX13" fmla="*/ 778262 w 1126900"/>
              <a:gd name="csY13" fmla="*/ 499136 h 887881"/>
              <a:gd name="csX14" fmla="*/ 727207 w 1126900"/>
              <a:gd name="csY14" fmla="*/ 441604 h 887881"/>
              <a:gd name="csX15" fmla="*/ 785837 w 1126900"/>
              <a:gd name="csY15" fmla="*/ 388769 h 887881"/>
              <a:gd name="csX16" fmla="*/ 594117 w 1126900"/>
              <a:gd name="csY16" fmla="*/ 48733 h 887881"/>
              <a:gd name="csX17" fmla="*/ 453906 w 1126900"/>
              <a:gd name="csY17" fmla="*/ 57936 h 887881"/>
              <a:gd name="csX18" fmla="*/ 268056 w 1126900"/>
              <a:gd name="csY18" fmla="*/ 123269 h 887881"/>
              <a:gd name="csX19" fmla="*/ 97810 w 1126900"/>
              <a:gd name="csY19" fmla="*/ 287228 h 887881"/>
              <a:gd name="csX20" fmla="*/ 66526 w 1126900"/>
              <a:gd name="csY20" fmla="*/ 524928 h 887881"/>
              <a:gd name="csX21" fmla="*/ 96031 w 1126900"/>
              <a:gd name="csY21" fmla="*/ 595374 h 887881"/>
              <a:gd name="csX22" fmla="*/ 111748 w 1126900"/>
              <a:gd name="csY22" fmla="*/ 657375 h 887881"/>
              <a:gd name="csX23" fmla="*/ 94250 w 1126900"/>
              <a:gd name="csY23" fmla="*/ 738767 h 887881"/>
              <a:gd name="csX24" fmla="*/ 65693 w 1126900"/>
              <a:gd name="csY24" fmla="*/ 811106 h 887881"/>
              <a:gd name="csX25" fmla="*/ 65731 w 1126900"/>
              <a:gd name="csY25" fmla="*/ 811031 h 887881"/>
              <a:gd name="csX26" fmla="*/ 77434 w 1126900"/>
              <a:gd name="csY26" fmla="*/ 803721 h 887881"/>
              <a:gd name="csX27" fmla="*/ 169431 w 1126900"/>
              <a:gd name="csY27" fmla="*/ 759257 h 887881"/>
              <a:gd name="csX28" fmla="*/ 266086 w 1126900"/>
              <a:gd name="csY28" fmla="*/ 763612 h 887881"/>
              <a:gd name="csX29" fmla="*/ 322481 w 1126900"/>
              <a:gd name="csY29" fmla="*/ 788875 h 887881"/>
              <a:gd name="csX30" fmla="*/ 572036 w 1126900"/>
              <a:gd name="csY30" fmla="*/ 839967 h 887881"/>
              <a:gd name="csX31" fmla="*/ 680508 w 1126900"/>
              <a:gd name="csY31" fmla="*/ 830157 h 887881"/>
              <a:gd name="csX32" fmla="*/ 903513 w 1126900"/>
              <a:gd name="csY32" fmla="*/ 742100 h 887881"/>
              <a:gd name="csX33" fmla="*/ 1049291 w 1126900"/>
              <a:gd name="csY33" fmla="*/ 576778 h 887881"/>
              <a:gd name="csX34" fmla="*/ 1073000 w 1126900"/>
              <a:gd name="csY34" fmla="*/ 383997 h 887881"/>
              <a:gd name="csX35" fmla="*/ 974679 w 1126900"/>
              <a:gd name="csY35" fmla="*/ 204700 h 887881"/>
              <a:gd name="csX36" fmla="*/ 789549 w 1126900"/>
              <a:gd name="csY36" fmla="*/ 87440 h 887881"/>
              <a:gd name="csX37" fmla="*/ 594117 w 1126900"/>
              <a:gd name="csY37" fmla="*/ 48733 h 887881"/>
              <a:gd name="csX38" fmla="*/ 529115 w 1126900"/>
              <a:gd name="csY38" fmla="*/ 1073 h 887881"/>
              <a:gd name="csX39" fmla="*/ 613887 w 1126900"/>
              <a:gd name="csY39" fmla="*/ 1541 h 887881"/>
              <a:gd name="csX40" fmla="*/ 863745 w 1126900"/>
              <a:gd name="csY40" fmla="*/ 67178 h 887881"/>
              <a:gd name="csX41" fmla="*/ 1041716 w 1126900"/>
              <a:gd name="csY41" fmla="*/ 208108 h 887881"/>
              <a:gd name="csX42" fmla="*/ 1123487 w 1126900"/>
              <a:gd name="csY42" fmla="*/ 395208 h 887881"/>
              <a:gd name="csX43" fmla="*/ 1072849 w 1126900"/>
              <a:gd name="csY43" fmla="*/ 634650 h 887881"/>
              <a:gd name="csX44" fmla="*/ 908020 w 1126900"/>
              <a:gd name="csY44" fmla="*/ 796260 h 887881"/>
              <a:gd name="csX45" fmla="*/ 681606 w 1126900"/>
              <a:gd name="csY45" fmla="*/ 878523 h 887881"/>
              <a:gd name="csX46" fmla="*/ 580482 w 1126900"/>
              <a:gd name="csY46" fmla="*/ 887840 h 887881"/>
              <a:gd name="csX47" fmla="*/ 580520 w 1126900"/>
              <a:gd name="csY47" fmla="*/ 887878 h 887881"/>
              <a:gd name="csX48" fmla="*/ 299567 w 1126900"/>
              <a:gd name="csY48" fmla="*/ 831445 h 887881"/>
              <a:gd name="csX49" fmla="*/ 253436 w 1126900"/>
              <a:gd name="csY49" fmla="*/ 810690 h 887881"/>
              <a:gd name="csX50" fmla="*/ 180604 w 1126900"/>
              <a:gd name="csY50" fmla="*/ 805880 h 887881"/>
              <a:gd name="csX51" fmla="*/ 87471 w 1126900"/>
              <a:gd name="csY51" fmla="*/ 854586 h 887881"/>
              <a:gd name="csX52" fmla="*/ 56414 w 1126900"/>
              <a:gd name="csY52" fmla="*/ 876516 h 887881"/>
              <a:gd name="csX53" fmla="*/ 13957 w 1126900"/>
              <a:gd name="csY53" fmla="*/ 876629 h 887881"/>
              <a:gd name="csX54" fmla="*/ 2860 w 1126900"/>
              <a:gd name="csY54" fmla="*/ 835043 h 887881"/>
              <a:gd name="csX55" fmla="*/ 45051 w 1126900"/>
              <a:gd name="csY55" fmla="*/ 733085 h 887881"/>
              <a:gd name="csX56" fmla="*/ 61489 w 1126900"/>
              <a:gd name="csY56" fmla="*/ 675138 h 887881"/>
              <a:gd name="csX57" fmla="*/ 50922 w 1126900"/>
              <a:gd name="csY57" fmla="*/ 612228 h 887881"/>
              <a:gd name="csX58" fmla="*/ 15812 w 1126900"/>
              <a:gd name="csY58" fmla="*/ 519209 h 887881"/>
              <a:gd name="csX59" fmla="*/ 40658 w 1126900"/>
              <a:gd name="csY59" fmla="*/ 293818 h 887881"/>
              <a:gd name="csX60" fmla="*/ 202495 w 1126900"/>
              <a:gd name="csY60" fmla="*/ 107362 h 887881"/>
              <a:gd name="csX61" fmla="*/ 444853 w 1126900"/>
              <a:gd name="csY61" fmla="*/ 10858 h 887881"/>
              <a:gd name="csX62" fmla="*/ 529115 w 1126900"/>
              <a:gd name="csY62" fmla="*/ 1073 h 887881"/>
            </a:gdLst>
            <a:rect l="l" t="t" r="r" b="b"/>
            <a:pathLst>
              <a:path w="1126900" h="887881">
                <a:moveTo>
                  <a:pt x="563665" y="388921"/>
                </a:moveTo>
                <a:cubicBezTo>
                  <a:pt x="594343" y="388921"/>
                  <a:pt x="618507" y="413161"/>
                  <a:pt x="618545" y="443839"/>
                </a:cubicBezTo>
                <a:cubicBezTo>
                  <a:pt x="618583" y="474896"/>
                  <a:pt x="594381" y="499098"/>
                  <a:pt x="563286" y="499060"/>
                </a:cubicBezTo>
                <a:cubicBezTo>
                  <a:pt x="532343" y="499060"/>
                  <a:pt x="508292" y="474669"/>
                  <a:pt x="508406" y="443460"/>
                </a:cubicBezTo>
                <a:cubicBezTo>
                  <a:pt x="508520" y="412896"/>
                  <a:pt x="532835" y="388921"/>
                  <a:pt x="563665" y="388921"/>
                </a:cubicBezTo>
                <a:close/>
                <a:moveTo>
                  <a:pt x="344524" y="388921"/>
                </a:moveTo>
                <a:cubicBezTo>
                  <a:pt x="375164" y="388921"/>
                  <a:pt x="399896" y="413691"/>
                  <a:pt x="399821" y="444332"/>
                </a:cubicBezTo>
                <a:cubicBezTo>
                  <a:pt x="399745" y="474480"/>
                  <a:pt x="374899" y="499060"/>
                  <a:pt x="344562" y="499060"/>
                </a:cubicBezTo>
                <a:lnTo>
                  <a:pt x="344524" y="499060"/>
                </a:lnTo>
                <a:cubicBezTo>
                  <a:pt x="313542" y="499060"/>
                  <a:pt x="289038" y="474442"/>
                  <a:pt x="289303" y="443650"/>
                </a:cubicBezTo>
                <a:cubicBezTo>
                  <a:pt x="289568" y="412972"/>
                  <a:pt x="313808" y="388959"/>
                  <a:pt x="344524" y="388921"/>
                </a:cubicBezTo>
                <a:close/>
                <a:moveTo>
                  <a:pt x="785837" y="388769"/>
                </a:moveTo>
                <a:cubicBezTo>
                  <a:pt x="814318" y="390209"/>
                  <a:pt x="838369" y="415546"/>
                  <a:pt x="837611" y="444937"/>
                </a:cubicBezTo>
                <a:cubicBezTo>
                  <a:pt x="837422" y="474820"/>
                  <a:pt x="811894" y="500954"/>
                  <a:pt x="778262" y="499136"/>
                </a:cubicBezTo>
                <a:cubicBezTo>
                  <a:pt x="750083" y="497621"/>
                  <a:pt x="725843" y="471412"/>
                  <a:pt x="727207" y="441604"/>
                </a:cubicBezTo>
                <a:cubicBezTo>
                  <a:pt x="728684" y="409752"/>
                  <a:pt x="755802" y="387254"/>
                  <a:pt x="785837" y="388769"/>
                </a:cubicBezTo>
                <a:close/>
                <a:moveTo>
                  <a:pt x="594117" y="48733"/>
                </a:moveTo>
                <a:cubicBezTo>
                  <a:pt x="546963" y="46763"/>
                  <a:pt x="500264" y="49831"/>
                  <a:pt x="453906" y="57936"/>
                </a:cubicBezTo>
                <a:cubicBezTo>
                  <a:pt x="388421" y="69412"/>
                  <a:pt x="326193" y="90508"/>
                  <a:pt x="268056" y="123269"/>
                </a:cubicBezTo>
                <a:cubicBezTo>
                  <a:pt x="197117" y="163227"/>
                  <a:pt x="137919" y="215494"/>
                  <a:pt x="97810" y="287228"/>
                </a:cubicBezTo>
                <a:cubicBezTo>
                  <a:pt x="55921" y="362143"/>
                  <a:pt x="44862" y="441377"/>
                  <a:pt x="66526" y="524928"/>
                </a:cubicBezTo>
                <a:cubicBezTo>
                  <a:pt x="73003" y="549925"/>
                  <a:pt x="84668" y="572498"/>
                  <a:pt x="96031" y="595374"/>
                </a:cubicBezTo>
                <a:cubicBezTo>
                  <a:pt x="105726" y="614842"/>
                  <a:pt x="112771" y="635218"/>
                  <a:pt x="111748" y="657375"/>
                </a:cubicBezTo>
                <a:cubicBezTo>
                  <a:pt x="110461" y="685439"/>
                  <a:pt x="104173" y="712557"/>
                  <a:pt x="94250" y="738767"/>
                </a:cubicBezTo>
                <a:cubicBezTo>
                  <a:pt x="85236" y="762589"/>
                  <a:pt x="75578" y="786109"/>
                  <a:pt x="65693" y="811106"/>
                </a:cubicBezTo>
                <a:lnTo>
                  <a:pt x="65731" y="811031"/>
                </a:lnTo>
                <a:cubicBezTo>
                  <a:pt x="70276" y="808190"/>
                  <a:pt x="73874" y="805956"/>
                  <a:pt x="77434" y="803721"/>
                </a:cubicBezTo>
                <a:cubicBezTo>
                  <a:pt x="106370" y="785314"/>
                  <a:pt x="136215" y="768763"/>
                  <a:pt x="169431" y="759257"/>
                </a:cubicBezTo>
                <a:cubicBezTo>
                  <a:pt x="202079" y="749901"/>
                  <a:pt x="234386" y="748652"/>
                  <a:pt x="266086" y="763612"/>
                </a:cubicBezTo>
                <a:cubicBezTo>
                  <a:pt x="284721" y="772399"/>
                  <a:pt x="303468" y="780997"/>
                  <a:pt x="322481" y="788875"/>
                </a:cubicBezTo>
                <a:cubicBezTo>
                  <a:pt x="402321" y="822052"/>
                  <a:pt x="485265" y="840497"/>
                  <a:pt x="572036" y="839967"/>
                </a:cubicBezTo>
                <a:cubicBezTo>
                  <a:pt x="608433" y="839740"/>
                  <a:pt x="644679" y="836596"/>
                  <a:pt x="680508" y="830157"/>
                </a:cubicBezTo>
                <a:cubicBezTo>
                  <a:pt x="760688" y="815727"/>
                  <a:pt x="835756" y="787966"/>
                  <a:pt x="903513" y="742100"/>
                </a:cubicBezTo>
                <a:cubicBezTo>
                  <a:pt x="966308" y="699604"/>
                  <a:pt x="1017060" y="646202"/>
                  <a:pt x="1049291" y="576778"/>
                </a:cubicBezTo>
                <a:cubicBezTo>
                  <a:pt x="1077887" y="515156"/>
                  <a:pt x="1086067" y="450770"/>
                  <a:pt x="1073000" y="383997"/>
                </a:cubicBezTo>
                <a:cubicBezTo>
                  <a:pt x="1059290" y="313853"/>
                  <a:pt x="1024219" y="255148"/>
                  <a:pt x="974679" y="204700"/>
                </a:cubicBezTo>
                <a:cubicBezTo>
                  <a:pt x="922185" y="151259"/>
                  <a:pt x="859389" y="113574"/>
                  <a:pt x="789549" y="87440"/>
                </a:cubicBezTo>
                <a:cubicBezTo>
                  <a:pt x="726563" y="63882"/>
                  <a:pt x="661343" y="51536"/>
                  <a:pt x="594117" y="48733"/>
                </a:cubicBezTo>
                <a:close/>
                <a:moveTo>
                  <a:pt x="529115" y="1073"/>
                </a:moveTo>
                <a:cubicBezTo>
                  <a:pt x="557284" y="-494"/>
                  <a:pt x="585538" y="-352"/>
                  <a:pt x="613887" y="1541"/>
                </a:cubicBezTo>
                <a:cubicBezTo>
                  <a:pt x="701339" y="7412"/>
                  <a:pt x="785042" y="28053"/>
                  <a:pt x="863745" y="67178"/>
                </a:cubicBezTo>
                <a:cubicBezTo>
                  <a:pt x="932941" y="101605"/>
                  <a:pt x="993578" y="147131"/>
                  <a:pt x="1041716" y="208108"/>
                </a:cubicBezTo>
                <a:cubicBezTo>
                  <a:pt x="1085234" y="263253"/>
                  <a:pt x="1114057" y="325026"/>
                  <a:pt x="1123487" y="395208"/>
                </a:cubicBezTo>
                <a:cubicBezTo>
                  <a:pt x="1135039" y="481031"/>
                  <a:pt x="1117048" y="560681"/>
                  <a:pt x="1072849" y="634650"/>
                </a:cubicBezTo>
                <a:cubicBezTo>
                  <a:pt x="1032097" y="702899"/>
                  <a:pt x="975398" y="755166"/>
                  <a:pt x="908020" y="796260"/>
                </a:cubicBezTo>
                <a:cubicBezTo>
                  <a:pt x="838142" y="838906"/>
                  <a:pt x="762317" y="865343"/>
                  <a:pt x="681606" y="878523"/>
                </a:cubicBezTo>
                <a:cubicBezTo>
                  <a:pt x="644224" y="884621"/>
                  <a:pt x="606615" y="887348"/>
                  <a:pt x="580482" y="887840"/>
                </a:cubicBezTo>
                <a:lnTo>
                  <a:pt x="580520" y="887878"/>
                </a:lnTo>
                <a:cubicBezTo>
                  <a:pt x="475077" y="888181"/>
                  <a:pt x="385732" y="867464"/>
                  <a:pt x="299567" y="831445"/>
                </a:cubicBezTo>
                <a:cubicBezTo>
                  <a:pt x="284001" y="824931"/>
                  <a:pt x="268207" y="818720"/>
                  <a:pt x="253436" y="810690"/>
                </a:cubicBezTo>
                <a:cubicBezTo>
                  <a:pt x="229613" y="797699"/>
                  <a:pt x="205525" y="798116"/>
                  <a:pt x="180604" y="805880"/>
                </a:cubicBezTo>
                <a:cubicBezTo>
                  <a:pt x="146593" y="816447"/>
                  <a:pt x="116748" y="835005"/>
                  <a:pt x="87471" y="854586"/>
                </a:cubicBezTo>
                <a:cubicBezTo>
                  <a:pt x="76942" y="861631"/>
                  <a:pt x="66716" y="869130"/>
                  <a:pt x="56414" y="876516"/>
                </a:cubicBezTo>
                <a:cubicBezTo>
                  <a:pt x="42703" y="886287"/>
                  <a:pt x="26606" y="886363"/>
                  <a:pt x="13957" y="876629"/>
                </a:cubicBezTo>
                <a:cubicBezTo>
                  <a:pt x="1079" y="866744"/>
                  <a:pt x="-3542" y="850534"/>
                  <a:pt x="2860" y="835043"/>
                </a:cubicBezTo>
                <a:cubicBezTo>
                  <a:pt x="16873" y="801032"/>
                  <a:pt x="31947" y="767437"/>
                  <a:pt x="45051" y="733085"/>
                </a:cubicBezTo>
                <a:cubicBezTo>
                  <a:pt x="52172" y="714375"/>
                  <a:pt x="56565" y="694605"/>
                  <a:pt x="61489" y="675138"/>
                </a:cubicBezTo>
                <a:cubicBezTo>
                  <a:pt x="67132" y="652792"/>
                  <a:pt x="61830" y="631923"/>
                  <a:pt x="50922" y="612228"/>
                </a:cubicBezTo>
                <a:cubicBezTo>
                  <a:pt x="34712" y="582913"/>
                  <a:pt x="22668" y="552084"/>
                  <a:pt x="15812" y="519209"/>
                </a:cubicBezTo>
                <a:cubicBezTo>
                  <a:pt x="-398" y="441301"/>
                  <a:pt x="7897" y="366120"/>
                  <a:pt x="40658" y="293818"/>
                </a:cubicBezTo>
                <a:cubicBezTo>
                  <a:pt x="76071" y="215683"/>
                  <a:pt x="132276" y="155311"/>
                  <a:pt x="202495" y="107362"/>
                </a:cubicBezTo>
                <a:cubicBezTo>
                  <a:pt x="276047" y="57179"/>
                  <a:pt x="357364" y="26273"/>
                  <a:pt x="444853" y="10858"/>
                </a:cubicBezTo>
                <a:cubicBezTo>
                  <a:pt x="472862" y="5916"/>
                  <a:pt x="500946" y="2640"/>
                  <a:pt x="529115" y="1073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9525" cap="flat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4"/>
          <p:cNvSpPr txBox="1"/>
          <p:nvPr/>
        </p:nvSpPr>
        <p:spPr>
          <a:xfrm rot="0" flipH="0" flipV="0">
            <a:off x="431800" y="924827"/>
            <a:ext cx="5885467" cy="268909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47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SEO收录之后，GEO 优化如何布局？</a:t>
            </a:r>
            <a:endParaRPr kumimoji="1" lang="zh-CN" altLang="en-US"/>
          </a:p>
        </p:txBody>
      </p:sp>
    </p:spTree>
  </p:cSld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1" flipV="0">
            <a:off x="660399" y="4061604"/>
            <a:ext cx="4107951" cy="404343"/>
          </a:xfrm>
          <a:prstGeom prst="roundRect">
            <a:avLst>
              <a:gd name="adj" fmla="val 50000"/>
            </a:avLst>
          </a:prstGeom>
          <a:noFill/>
          <a:ln w="12700" cap="sq">
            <a:solidFill>
              <a:schemeClr val="accent2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0" flipV="0">
            <a:off x="7416030" y="4061604"/>
            <a:ext cx="4102870" cy="404343"/>
          </a:xfrm>
          <a:prstGeom prst="roundRect">
            <a:avLst>
              <a:gd name="adj" fmla="val 50000"/>
            </a:avLst>
          </a:prstGeom>
          <a:noFill/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0" flipV="0">
            <a:off x="7416030" y="1727896"/>
            <a:ext cx="4102870" cy="404343"/>
          </a:xfrm>
          <a:prstGeom prst="roundRect">
            <a:avLst>
              <a:gd name="adj" fmla="val 50000"/>
            </a:avLst>
          </a:prstGeom>
          <a:noFill/>
          <a:ln w="12700" cap="sq">
            <a:solidFill>
              <a:schemeClr val="accent2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1" flipV="0">
            <a:off x="660400" y="1727896"/>
            <a:ext cx="4107952" cy="404343"/>
          </a:xfrm>
          <a:prstGeom prst="roundRect">
            <a:avLst>
              <a:gd name="adj" fmla="val 50000"/>
            </a:avLst>
          </a:prstGeom>
          <a:noFill/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2700000" flipH="0" flipV="0">
            <a:off x="4960565" y="3313594"/>
            <a:ext cx="2258171" cy="60429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18900000" flipH="0" flipV="0">
            <a:off x="4960565" y="3313594"/>
            <a:ext cx="2258171" cy="604299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0">
            <a:off x="5612571" y="3138665"/>
            <a:ext cx="954157" cy="954157"/>
          </a:xfrm>
          <a:prstGeom prst="ellipse">
            <a:avLst/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5699262" y="3225356"/>
            <a:ext cx="780775" cy="780775"/>
          </a:xfrm>
          <a:prstGeom prst="ellipse">
            <a:avLst/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5867276" y="3414136"/>
            <a:ext cx="444746" cy="403214"/>
          </a:xfrm>
          <a:custGeom>
            <a:avLst/>
            <a:gdLst>
              <a:gd name="connsiteX0" fmla="*/ 351048 w 1543905"/>
              <a:gd name="connsiteY0" fmla="*/ 523317 h 1399728"/>
              <a:gd name="connsiteX1" fmla="*/ 351048 w 1543905"/>
              <a:gd name="connsiteY1" fmla="*/ 523317 h 1399728"/>
              <a:gd name="connsiteX2" fmla="*/ 351420 w 1543905"/>
              <a:gd name="connsiteY2" fmla="*/ 523503 h 1399728"/>
              <a:gd name="connsiteX3" fmla="*/ 351420 w 1543905"/>
              <a:gd name="connsiteY3" fmla="*/ 1020031 h 1399728"/>
              <a:gd name="connsiteX4" fmla="*/ 351048 w 1543905"/>
              <a:gd name="connsiteY4" fmla="*/ 1020403 h 1399728"/>
              <a:gd name="connsiteX5" fmla="*/ 163525 w 1543905"/>
              <a:gd name="connsiteY5" fmla="*/ 1020403 h 1399728"/>
              <a:gd name="connsiteX6" fmla="*/ 163153 w 1543905"/>
              <a:gd name="connsiteY6" fmla="*/ 1020031 h 1399728"/>
              <a:gd name="connsiteX7" fmla="*/ 163153 w 1543905"/>
              <a:gd name="connsiteY7" fmla="*/ 523503 h 1399728"/>
              <a:gd name="connsiteX8" fmla="*/ 163153 w 1543905"/>
              <a:gd name="connsiteY8" fmla="*/ 523317 h 1399728"/>
              <a:gd name="connsiteX9" fmla="*/ 163339 w 1543905"/>
              <a:gd name="connsiteY9" fmla="*/ 523131 h 1399728"/>
              <a:gd name="connsiteX10" fmla="*/ 351048 w 1543905"/>
              <a:gd name="connsiteY10" fmla="*/ 523131 h 1399728"/>
              <a:gd name="connsiteX11" fmla="*/ 351048 w 1543905"/>
              <a:gd name="connsiteY11" fmla="*/ 411696 h 1399728"/>
              <a:gd name="connsiteX12" fmla="*/ 163339 w 1543905"/>
              <a:gd name="connsiteY12" fmla="*/ 411696 h 1399728"/>
              <a:gd name="connsiteX13" fmla="*/ 51346 w 1543905"/>
              <a:gd name="connsiteY13" fmla="*/ 523689 h 1399728"/>
              <a:gd name="connsiteX14" fmla="*/ 51346 w 1543905"/>
              <a:gd name="connsiteY14" fmla="*/ 1020217 h 1399728"/>
              <a:gd name="connsiteX15" fmla="*/ 163339 w 1543905"/>
              <a:gd name="connsiteY15" fmla="*/ 1132210 h 1399728"/>
              <a:gd name="connsiteX16" fmla="*/ 351048 w 1543905"/>
              <a:gd name="connsiteY16" fmla="*/ 1132210 h 1399728"/>
              <a:gd name="connsiteX17" fmla="*/ 463042 w 1543905"/>
              <a:gd name="connsiteY17" fmla="*/ 1020217 h 1399728"/>
              <a:gd name="connsiteX18" fmla="*/ 463042 w 1543905"/>
              <a:gd name="connsiteY18" fmla="*/ 523503 h 1399728"/>
              <a:gd name="connsiteX19" fmla="*/ 351048 w 1543905"/>
              <a:gd name="connsiteY19" fmla="*/ 411696 h 1399728"/>
              <a:gd name="connsiteX20" fmla="*/ 865808 w 1543905"/>
              <a:gd name="connsiteY20" fmla="*/ 111621 h 1399728"/>
              <a:gd name="connsiteX21" fmla="*/ 866180 w 1543905"/>
              <a:gd name="connsiteY21" fmla="*/ 111807 h 1399728"/>
              <a:gd name="connsiteX22" fmla="*/ 866180 w 1543905"/>
              <a:gd name="connsiteY22" fmla="*/ 1020031 h 1399728"/>
              <a:gd name="connsiteX23" fmla="*/ 865808 w 1543905"/>
              <a:gd name="connsiteY23" fmla="*/ 1020403 h 1399728"/>
              <a:gd name="connsiteX24" fmla="*/ 678284 w 1543905"/>
              <a:gd name="connsiteY24" fmla="*/ 1020403 h 1399728"/>
              <a:gd name="connsiteX25" fmla="*/ 677912 w 1543905"/>
              <a:gd name="connsiteY25" fmla="*/ 1020031 h 1399728"/>
              <a:gd name="connsiteX26" fmla="*/ 677912 w 1543905"/>
              <a:gd name="connsiteY26" fmla="*/ 111993 h 1399728"/>
              <a:gd name="connsiteX27" fmla="*/ 677912 w 1543905"/>
              <a:gd name="connsiteY27" fmla="*/ 111807 h 1399728"/>
              <a:gd name="connsiteX28" fmla="*/ 678098 w 1543905"/>
              <a:gd name="connsiteY28" fmla="*/ 111621 h 1399728"/>
              <a:gd name="connsiteX29" fmla="*/ 865808 w 1543905"/>
              <a:gd name="connsiteY29" fmla="*/ 111621 h 1399728"/>
              <a:gd name="connsiteX30" fmla="*/ 865808 w 1543905"/>
              <a:gd name="connsiteY30" fmla="*/ 0 h 1399728"/>
              <a:gd name="connsiteX31" fmla="*/ 677912 w 1543905"/>
              <a:gd name="connsiteY31" fmla="*/ 0 h 1399728"/>
              <a:gd name="connsiteX32" fmla="*/ 565919 w 1543905"/>
              <a:gd name="connsiteY32" fmla="*/ 111993 h 1399728"/>
              <a:gd name="connsiteX33" fmla="*/ 565919 w 1543905"/>
              <a:gd name="connsiteY33" fmla="*/ 1020217 h 1399728"/>
              <a:gd name="connsiteX34" fmla="*/ 677912 w 1543905"/>
              <a:gd name="connsiteY34" fmla="*/ 1132210 h 1399728"/>
              <a:gd name="connsiteX35" fmla="*/ 865622 w 1543905"/>
              <a:gd name="connsiteY35" fmla="*/ 1132210 h 1399728"/>
              <a:gd name="connsiteX36" fmla="*/ 977615 w 1543905"/>
              <a:gd name="connsiteY36" fmla="*/ 1020217 h 1399728"/>
              <a:gd name="connsiteX37" fmla="*/ 977615 w 1543905"/>
              <a:gd name="connsiteY37" fmla="*/ 111993 h 1399728"/>
              <a:gd name="connsiteX38" fmla="*/ 865808 w 1543905"/>
              <a:gd name="connsiteY38" fmla="*/ 0 h 1399728"/>
              <a:gd name="connsiteX39" fmla="*/ 1380381 w 1543905"/>
              <a:gd name="connsiteY39" fmla="*/ 729072 h 1399728"/>
              <a:gd name="connsiteX40" fmla="*/ 1380753 w 1543905"/>
              <a:gd name="connsiteY40" fmla="*/ 729258 h 1399728"/>
              <a:gd name="connsiteX41" fmla="*/ 1380753 w 1543905"/>
              <a:gd name="connsiteY41" fmla="*/ 1020031 h 1399728"/>
              <a:gd name="connsiteX42" fmla="*/ 1380381 w 1543905"/>
              <a:gd name="connsiteY42" fmla="*/ 1020403 h 1399728"/>
              <a:gd name="connsiteX43" fmla="*/ 1192858 w 1543905"/>
              <a:gd name="connsiteY43" fmla="*/ 1020403 h 1399728"/>
              <a:gd name="connsiteX44" fmla="*/ 1192485 w 1543905"/>
              <a:gd name="connsiteY44" fmla="*/ 1020031 h 1399728"/>
              <a:gd name="connsiteX45" fmla="*/ 1192485 w 1543905"/>
              <a:gd name="connsiteY45" fmla="*/ 729444 h 1399728"/>
              <a:gd name="connsiteX46" fmla="*/ 1192485 w 1543905"/>
              <a:gd name="connsiteY46" fmla="*/ 729258 h 1399728"/>
              <a:gd name="connsiteX47" fmla="*/ 1192671 w 1543905"/>
              <a:gd name="connsiteY47" fmla="*/ 729072 h 1399728"/>
              <a:gd name="connsiteX48" fmla="*/ 1380381 w 1543905"/>
              <a:gd name="connsiteY48" fmla="*/ 729072 h 1399728"/>
              <a:gd name="connsiteX49" fmla="*/ 1380381 w 1543905"/>
              <a:gd name="connsiteY49" fmla="*/ 617451 h 1399728"/>
              <a:gd name="connsiteX50" fmla="*/ 1192671 w 1543905"/>
              <a:gd name="connsiteY50" fmla="*/ 617451 h 1399728"/>
              <a:gd name="connsiteX51" fmla="*/ 1080678 w 1543905"/>
              <a:gd name="connsiteY51" fmla="*/ 729444 h 1399728"/>
              <a:gd name="connsiteX52" fmla="*/ 1080678 w 1543905"/>
              <a:gd name="connsiteY52" fmla="*/ 1020031 h 1399728"/>
              <a:gd name="connsiteX53" fmla="*/ 1192671 w 1543905"/>
              <a:gd name="connsiteY53" fmla="*/ 1132024 h 1399728"/>
              <a:gd name="connsiteX54" fmla="*/ 1380381 w 1543905"/>
              <a:gd name="connsiteY54" fmla="*/ 1132024 h 1399728"/>
              <a:gd name="connsiteX55" fmla="*/ 1492374 w 1543905"/>
              <a:gd name="connsiteY55" fmla="*/ 1020031 h 1399728"/>
              <a:gd name="connsiteX56" fmla="*/ 1492374 w 1543905"/>
              <a:gd name="connsiteY56" fmla="*/ 729444 h 1399728"/>
              <a:gd name="connsiteX57" fmla="*/ 1380381 w 1543905"/>
              <a:gd name="connsiteY57" fmla="*/ 617451 h 1399728"/>
              <a:gd name="connsiteX58" fmla="*/ 1481956 w 1543905"/>
              <a:gd name="connsiteY58" fmla="*/ 1276201 h 1399728"/>
              <a:gd name="connsiteX59" fmla="*/ 61764 w 1543905"/>
              <a:gd name="connsiteY59" fmla="*/ 1276201 h 1399728"/>
              <a:gd name="connsiteX60" fmla="*/ 0 w 1543905"/>
              <a:gd name="connsiteY60" fmla="*/ 1337965 h 1399728"/>
              <a:gd name="connsiteX61" fmla="*/ 61764 w 1543905"/>
              <a:gd name="connsiteY61" fmla="*/ 1399729 h 1399728"/>
              <a:gd name="connsiteX62" fmla="*/ 1482142 w 1543905"/>
              <a:gd name="connsiteY62" fmla="*/ 1399729 h 1399728"/>
              <a:gd name="connsiteX63" fmla="*/ 1543906 w 1543905"/>
              <a:gd name="connsiteY63" fmla="*/ 1337965 h 1399728"/>
              <a:gd name="connsiteX64" fmla="*/ 1481956 w 1543905"/>
              <a:gd name="connsiteY64" fmla="*/ 1276201 h 1399728"/>
            </a:gdLst>
            <a:rect l="l" t="t" r="r" b="b"/>
            <a:pathLst>
              <a:path w="1543905" h="1399728">
                <a:moveTo>
                  <a:pt x="351048" y="523317"/>
                </a:moveTo>
                <a:cubicBezTo>
                  <a:pt x="351234" y="523317"/>
                  <a:pt x="351234" y="523317"/>
                  <a:pt x="351048" y="523317"/>
                </a:cubicBezTo>
                <a:cubicBezTo>
                  <a:pt x="351234" y="523317"/>
                  <a:pt x="351420" y="523503"/>
                  <a:pt x="351420" y="523503"/>
                </a:cubicBezTo>
                <a:lnTo>
                  <a:pt x="351420" y="1020031"/>
                </a:lnTo>
                <a:lnTo>
                  <a:pt x="351048" y="1020403"/>
                </a:lnTo>
                <a:lnTo>
                  <a:pt x="163525" y="1020403"/>
                </a:lnTo>
                <a:lnTo>
                  <a:pt x="163153" y="1020031"/>
                </a:lnTo>
                <a:lnTo>
                  <a:pt x="163153" y="523503"/>
                </a:lnTo>
                <a:lnTo>
                  <a:pt x="163153" y="523317"/>
                </a:lnTo>
                <a:lnTo>
                  <a:pt x="163339" y="523131"/>
                </a:lnTo>
                <a:lnTo>
                  <a:pt x="351048" y="523131"/>
                </a:lnTo>
                <a:moveTo>
                  <a:pt x="351048" y="411696"/>
                </a:moveTo>
                <a:lnTo>
                  <a:pt x="163339" y="411696"/>
                </a:lnTo>
                <a:cubicBezTo>
                  <a:pt x="101575" y="411696"/>
                  <a:pt x="51346" y="461739"/>
                  <a:pt x="51346" y="523689"/>
                </a:cubicBezTo>
                <a:lnTo>
                  <a:pt x="51346" y="1020217"/>
                </a:lnTo>
                <a:cubicBezTo>
                  <a:pt x="51346" y="1081795"/>
                  <a:pt x="101761" y="1132210"/>
                  <a:pt x="163339" y="1132210"/>
                </a:cubicBezTo>
                <a:lnTo>
                  <a:pt x="351048" y="1132210"/>
                </a:lnTo>
                <a:cubicBezTo>
                  <a:pt x="412626" y="1132210"/>
                  <a:pt x="463042" y="1081795"/>
                  <a:pt x="463042" y="1020217"/>
                </a:cubicBezTo>
                <a:lnTo>
                  <a:pt x="463042" y="523503"/>
                </a:lnTo>
                <a:cubicBezTo>
                  <a:pt x="463042" y="461739"/>
                  <a:pt x="412998" y="411696"/>
                  <a:pt x="351048" y="411696"/>
                </a:cubicBezTo>
                <a:close/>
                <a:moveTo>
                  <a:pt x="865808" y="111621"/>
                </a:moveTo>
                <a:cubicBezTo>
                  <a:pt x="865994" y="111621"/>
                  <a:pt x="866180" y="111807"/>
                  <a:pt x="866180" y="111807"/>
                </a:cubicBezTo>
                <a:lnTo>
                  <a:pt x="866180" y="1020031"/>
                </a:lnTo>
                <a:lnTo>
                  <a:pt x="865808" y="1020403"/>
                </a:lnTo>
                <a:lnTo>
                  <a:pt x="678284" y="1020403"/>
                </a:lnTo>
                <a:lnTo>
                  <a:pt x="677912" y="1020031"/>
                </a:lnTo>
                <a:lnTo>
                  <a:pt x="677912" y="111993"/>
                </a:lnTo>
                <a:lnTo>
                  <a:pt x="677912" y="111807"/>
                </a:lnTo>
                <a:lnTo>
                  <a:pt x="678098" y="111621"/>
                </a:lnTo>
                <a:lnTo>
                  <a:pt x="865808" y="111621"/>
                </a:lnTo>
                <a:moveTo>
                  <a:pt x="865808" y="0"/>
                </a:moveTo>
                <a:lnTo>
                  <a:pt x="677912" y="0"/>
                </a:lnTo>
                <a:cubicBezTo>
                  <a:pt x="616148" y="0"/>
                  <a:pt x="565919" y="50043"/>
                  <a:pt x="565919" y="111993"/>
                </a:cubicBezTo>
                <a:lnTo>
                  <a:pt x="565919" y="1020217"/>
                </a:lnTo>
                <a:cubicBezTo>
                  <a:pt x="565919" y="1081795"/>
                  <a:pt x="616335" y="1132210"/>
                  <a:pt x="677912" y="1132210"/>
                </a:cubicBezTo>
                <a:lnTo>
                  <a:pt x="865622" y="1132210"/>
                </a:lnTo>
                <a:cubicBezTo>
                  <a:pt x="927199" y="1132210"/>
                  <a:pt x="977615" y="1081795"/>
                  <a:pt x="977615" y="1020217"/>
                </a:cubicBezTo>
                <a:lnTo>
                  <a:pt x="977615" y="111993"/>
                </a:lnTo>
                <a:cubicBezTo>
                  <a:pt x="977615" y="50043"/>
                  <a:pt x="927571" y="0"/>
                  <a:pt x="865808" y="0"/>
                </a:cubicBezTo>
                <a:close/>
                <a:moveTo>
                  <a:pt x="1380381" y="729072"/>
                </a:moveTo>
                <a:cubicBezTo>
                  <a:pt x="1380567" y="729072"/>
                  <a:pt x="1380753" y="729258"/>
                  <a:pt x="1380753" y="729258"/>
                </a:cubicBezTo>
                <a:lnTo>
                  <a:pt x="1380753" y="1020031"/>
                </a:lnTo>
                <a:lnTo>
                  <a:pt x="1380381" y="1020403"/>
                </a:lnTo>
                <a:lnTo>
                  <a:pt x="1192858" y="1020403"/>
                </a:lnTo>
                <a:lnTo>
                  <a:pt x="1192485" y="1020031"/>
                </a:lnTo>
                <a:lnTo>
                  <a:pt x="1192485" y="729444"/>
                </a:lnTo>
                <a:lnTo>
                  <a:pt x="1192485" y="729258"/>
                </a:lnTo>
                <a:lnTo>
                  <a:pt x="1192671" y="729072"/>
                </a:lnTo>
                <a:lnTo>
                  <a:pt x="1380381" y="729072"/>
                </a:lnTo>
                <a:moveTo>
                  <a:pt x="1380381" y="617451"/>
                </a:moveTo>
                <a:lnTo>
                  <a:pt x="1192671" y="617451"/>
                </a:lnTo>
                <a:cubicBezTo>
                  <a:pt x="1130908" y="617451"/>
                  <a:pt x="1080678" y="667494"/>
                  <a:pt x="1080678" y="729444"/>
                </a:cubicBezTo>
                <a:lnTo>
                  <a:pt x="1080678" y="1020031"/>
                </a:lnTo>
                <a:cubicBezTo>
                  <a:pt x="1080678" y="1081608"/>
                  <a:pt x="1131094" y="1132024"/>
                  <a:pt x="1192671" y="1132024"/>
                </a:cubicBezTo>
                <a:lnTo>
                  <a:pt x="1380381" y="1132024"/>
                </a:lnTo>
                <a:cubicBezTo>
                  <a:pt x="1441959" y="1132024"/>
                  <a:pt x="1492374" y="1081608"/>
                  <a:pt x="1492374" y="1020031"/>
                </a:cubicBezTo>
                <a:lnTo>
                  <a:pt x="1492374" y="729444"/>
                </a:lnTo>
                <a:cubicBezTo>
                  <a:pt x="1492374" y="667680"/>
                  <a:pt x="1442145" y="617451"/>
                  <a:pt x="1380381" y="617451"/>
                </a:cubicBezTo>
                <a:close/>
                <a:moveTo>
                  <a:pt x="1481956" y="1276201"/>
                </a:moveTo>
                <a:lnTo>
                  <a:pt x="61764" y="1276201"/>
                </a:lnTo>
                <a:cubicBezTo>
                  <a:pt x="27719" y="1276201"/>
                  <a:pt x="0" y="1303920"/>
                  <a:pt x="0" y="1337965"/>
                </a:cubicBezTo>
                <a:cubicBezTo>
                  <a:pt x="0" y="1372009"/>
                  <a:pt x="27719" y="1399729"/>
                  <a:pt x="61764" y="1399729"/>
                </a:cubicBezTo>
                <a:lnTo>
                  <a:pt x="1482142" y="1399729"/>
                </a:lnTo>
                <a:cubicBezTo>
                  <a:pt x="1516187" y="1399729"/>
                  <a:pt x="1543906" y="1372009"/>
                  <a:pt x="1543906" y="1337965"/>
                </a:cubicBezTo>
                <a:cubicBezTo>
                  <a:pt x="1543720" y="1303734"/>
                  <a:pt x="1516187" y="1276201"/>
                  <a:pt x="1481956" y="1276201"/>
                </a:cubicBezTo>
                <a:close/>
              </a:path>
            </a:pathLst>
          </a:custGeom>
          <a:solidFill>
            <a:schemeClr val="accent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7357939" y="1672865"/>
            <a:ext cx="514404" cy="514404"/>
          </a:xfrm>
          <a:prstGeom prst="ellipse">
            <a:avLst/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0">
            <a:off x="7352859" y="2240165"/>
            <a:ext cx="4166042" cy="139766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借助Ahrefs、SEMrush等工具反向解析竞品高排名页面的语义结构、关键词密度和内容长度，为GEO生成提供数据基准。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7408518" y="1761599"/>
            <a:ext cx="413247" cy="33693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R"/>
                <a:ea typeface="OPPOSans R"/>
                <a:cs typeface="OPPOSans R"/>
              </a:rPr>
              <a:t>02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0" flipV="0">
            <a:off x="7993294" y="1784516"/>
            <a:ext cx="3375746" cy="26912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竞争对手内容分析工具应用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660401" y="2240165"/>
            <a:ext cx="4166042" cy="139766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利用NLP模型解析关键词背后的用户意图（如信息型、导航型、交易型），据此定制内容结构和关键词布局，提升匹配度。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0" flipH="1" flipV="0">
            <a:off x="4312039" y="1672865"/>
            <a:ext cx="514404" cy="514404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0" flipH="0" flipV="0">
            <a:off x="4362617" y="1761599"/>
            <a:ext cx="413247" cy="33693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R"/>
                <a:ea typeface="OPPOSans R"/>
                <a:cs typeface="OPPOSans R"/>
              </a:rPr>
              <a:t>01</a:t>
            </a: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0" flipH="0" flipV="0">
            <a:off x="868680" y="1784516"/>
            <a:ext cx="3322407" cy="26912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r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用户搜索意图识别技术</a:t>
            </a: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0" flipH="0" flipV="0">
            <a:off x="7357939" y="4006573"/>
            <a:ext cx="514404" cy="514404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 rot="0" flipH="0" flipV="0">
            <a:off x="7352859" y="4573873"/>
            <a:ext cx="4166042" cy="139766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通过埋点收集用户对生成内容的互动行为（如滚动深度、跳出率），反哺模型微调，使后续输出更贴合真实用户偏好。</a:t>
            </a: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 rot="0" flipH="0" flipV="0">
            <a:off x="7408518" y="4095307"/>
            <a:ext cx="413247" cy="33693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R"/>
                <a:ea typeface="OPPOSans R"/>
                <a:cs typeface="OPPOSans R"/>
              </a:rPr>
              <a:t>04</a:t>
            </a: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 rot="0" flipH="0" flipV="0">
            <a:off x="7993294" y="4118224"/>
            <a:ext cx="3360506" cy="26912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用户行为数据反馈回路</a:t>
            </a: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 rot="0" flipH="0" flipV="0">
            <a:off x="660401" y="4573873"/>
            <a:ext cx="4166042" cy="139766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将Google Trends、百度指数等实时数据接入生成流程，动态调整话题热度与关键词选择，确保内容时效性与流量潜力。</a:t>
            </a: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 rot="0" flipH="1" flipV="0">
            <a:off x="4312039" y="4006573"/>
            <a:ext cx="514404" cy="514404"/>
          </a:xfrm>
          <a:prstGeom prst="ellipse">
            <a:avLst/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6" name="标题 1"/>
          <p:cNvSpPr txBox="1"/>
          <p:nvPr/>
        </p:nvSpPr>
        <p:spPr>
          <a:xfrm rot="0" flipH="0" flipV="0">
            <a:off x="4362617" y="4095307"/>
            <a:ext cx="413247" cy="33693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R"/>
                <a:ea typeface="OPPOSans R"/>
                <a:cs typeface="OPPOSans R"/>
              </a:rPr>
              <a:t>03</a:t>
            </a:r>
            <a:endParaRPr kumimoji="1" lang="zh-CN" altLang="en-US"/>
          </a:p>
        </p:txBody>
      </p:sp>
      <p:sp>
        <p:nvSpPr>
          <p:cNvPr id="27" name="标题 1"/>
          <p:cNvSpPr txBox="1"/>
          <p:nvPr/>
        </p:nvSpPr>
        <p:spPr>
          <a:xfrm rot="0" flipH="0" flipV="0">
            <a:off x="853440" y="4118224"/>
            <a:ext cx="3337646" cy="26912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r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实时搜索趋势融合机制</a:t>
            </a:r>
            <a:endParaRPr kumimoji="1" lang="zh-CN" altLang="en-US"/>
          </a:p>
        </p:txBody>
      </p:sp>
      <p:sp>
        <p:nvSpPr>
          <p:cNvPr id="28" name="文本框 1"/>
          <p:cNvSpPr txBox="1"/>
          <p:nvPr/>
        </p:nvSpPr>
        <p:spPr>
          <a:xfrm rot="0" flipH="0" flipV="0">
            <a:off x="896518" y="287534"/>
            <a:ext cx="8907882" cy="59627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数据驱动的GEO优化方法</a:t>
            </a:r>
            <a:endParaRPr kumimoji="1" lang="zh-CN" altLang="en-US"/>
          </a:p>
        </p:txBody>
      </p:sp>
      <p:sp>
        <p:nvSpPr>
          <p:cNvPr id="29" name="任意多边形: 形状 2"/>
          <p:cNvSpPr txBox="1"/>
          <p:nvPr/>
        </p:nvSpPr>
        <p:spPr>
          <a:xfrm rot="2700000" flipH="0" flipV="0">
            <a:off x="-1254638" y="-408843"/>
            <a:ext cx="1658405" cy="1392752"/>
          </a:xfrm>
          <a:custGeom>
            <a:avLst/>
            <a:gdLst>
              <a:gd name="connsiteX0" fmla="*/ 5150735 w 5150735"/>
              <a:gd name="connsiteY0" fmla="*/ 0 h 4325662"/>
              <a:gd name="connsiteX1" fmla="*/ 5150735 w 5150735"/>
              <a:gd name="connsiteY1" fmla="*/ 2985265 h 4325662"/>
              <a:gd name="connsiteX2" fmla="*/ 3810338 w 5150735"/>
              <a:gd name="connsiteY2" fmla="*/ 4325662 h 4325662"/>
              <a:gd name="connsiteX3" fmla="*/ 0 w 5150735"/>
              <a:gd name="connsiteY3" fmla="*/ 515324 h 4325662"/>
              <a:gd name="connsiteX4" fmla="*/ 0 w 5150735"/>
              <a:gd name="connsiteY4" fmla="*/ 0 h 4325662"/>
              <a:gd name="connsiteX5" fmla="*/ 5150735 w 5150735"/>
              <a:gd name="connsiteY5" fmla="*/ 0 h 4325662"/>
            </a:gdLst>
            <a:rect l="l" t="t" r="r" b="b"/>
            <a:pathLst>
              <a:path w="5150735" h="4325662">
                <a:moveTo>
                  <a:pt x="5150735" y="0"/>
                </a:moveTo>
                <a:lnTo>
                  <a:pt x="5150735" y="2985265"/>
                </a:lnTo>
                <a:lnTo>
                  <a:pt x="3810338" y="4325662"/>
                </a:lnTo>
                <a:lnTo>
                  <a:pt x="0" y="515324"/>
                </a:lnTo>
                <a:lnTo>
                  <a:pt x="0" y="0"/>
                </a:lnTo>
                <a:lnTo>
                  <a:pt x="5150735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alpha val="0"/>
                </a:schemeClr>
              </a:gs>
            </a:gsLst>
            <a:lin ang="162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0" name="任意多边形: 形状 3"/>
          <p:cNvSpPr txBox="1"/>
          <p:nvPr/>
        </p:nvSpPr>
        <p:spPr>
          <a:xfrm rot="2700000" flipH="1" flipV="1">
            <a:off x="-295212" y="-11175"/>
            <a:ext cx="1078225" cy="79277"/>
          </a:xfrm>
          <a:custGeom>
            <a:avLst/>
            <a:gdLst>
              <a:gd name="connsiteX0" fmla="*/ 3348790 w 3348790"/>
              <a:gd name="connsiteY0" fmla="*/ 0 h 246221"/>
              <a:gd name="connsiteX1" fmla="*/ 3348790 w 3348790"/>
              <a:gd name="connsiteY1" fmla="*/ 246221 h 246221"/>
              <a:gd name="connsiteX2" fmla="*/ 0 w 3348790"/>
              <a:gd name="connsiteY2" fmla="*/ 246221 h 246221"/>
              <a:gd name="connsiteX3" fmla="*/ 0 w 3348790"/>
              <a:gd name="connsiteY3" fmla="*/ 0 h 246221"/>
              <a:gd name="connsiteX4" fmla="*/ 3348790 w 3348790"/>
              <a:gd name="connsiteY4" fmla="*/ 0 h 246221"/>
            </a:gdLst>
            <a:rect l="l" t="t" r="r" b="b"/>
            <a:pathLst>
              <a:path w="3348790" h="246221">
                <a:moveTo>
                  <a:pt x="3348790" y="0"/>
                </a:moveTo>
                <a:lnTo>
                  <a:pt x="3348790" y="246221"/>
                </a:lnTo>
                <a:lnTo>
                  <a:pt x="0" y="246221"/>
                </a:lnTo>
                <a:lnTo>
                  <a:pt x="0" y="0"/>
                </a:lnTo>
                <a:lnTo>
                  <a:pt x="3348790" y="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2">
                  <a:alpha val="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1" name="任意多边形: 形状 9"/>
          <p:cNvSpPr txBox="1"/>
          <p:nvPr/>
        </p:nvSpPr>
        <p:spPr>
          <a:xfrm rot="0" flipH="1" flipV="0">
            <a:off x="707246" y="921912"/>
            <a:ext cx="10811654" cy="79576"/>
          </a:xfrm>
          <a:custGeom>
            <a:avLst/>
            <a:gdLst>
              <a:gd name="connsiteX0" fmla="*/ 5150735 w 5150735"/>
              <a:gd name="connsiteY0" fmla="*/ 0 h 4325662"/>
              <a:gd name="connsiteX1" fmla="*/ 5150735 w 5150735"/>
              <a:gd name="connsiteY1" fmla="*/ 2985265 h 4325662"/>
              <a:gd name="connsiteX2" fmla="*/ 3810338 w 5150735"/>
              <a:gd name="connsiteY2" fmla="*/ 4325662 h 4325662"/>
              <a:gd name="connsiteX3" fmla="*/ 0 w 5150735"/>
              <a:gd name="connsiteY3" fmla="*/ 515324 h 4325662"/>
              <a:gd name="connsiteX4" fmla="*/ 0 w 5150735"/>
              <a:gd name="connsiteY4" fmla="*/ 0 h 4325662"/>
              <a:gd name="connsiteX5" fmla="*/ 5150735 w 5150735"/>
              <a:gd name="connsiteY5" fmla="*/ 0 h 4325662"/>
            </a:gdLst>
            <a:rect l="l" t="t" r="r" b="b"/>
            <a:pathLst>
              <a:path w="5150735" h="4325662">
                <a:moveTo>
                  <a:pt x="5150735" y="0"/>
                </a:moveTo>
                <a:lnTo>
                  <a:pt x="5150735" y="2985265"/>
                </a:lnTo>
                <a:lnTo>
                  <a:pt x="3810338" y="4325662"/>
                </a:lnTo>
                <a:lnTo>
                  <a:pt x="0" y="515324"/>
                </a:lnTo>
                <a:lnTo>
                  <a:pt x="0" y="0"/>
                </a:lnTo>
                <a:lnTo>
                  <a:pt x="5150735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alpha val="0"/>
                </a:schemeClr>
              </a:gs>
            </a:gsLst>
            <a:lin ang="162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矩形: 圆顶角 16"/>
          <p:cNvSpPr txBox="1"/>
          <p:nvPr/>
        </p:nvSpPr>
        <p:spPr>
          <a:xfrm rot="13440867" flipH="0" flipV="0">
            <a:off x="8919466" y="996661"/>
            <a:ext cx="3438744" cy="8736277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矩形: 圆顶角 17"/>
          <p:cNvSpPr txBox="1"/>
          <p:nvPr/>
        </p:nvSpPr>
        <p:spPr>
          <a:xfrm rot="13440867" flipH="0" flipV="0">
            <a:off x="9606959" y="2442862"/>
            <a:ext cx="1776211" cy="6427234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矩形: 圆顶角 19"/>
          <p:cNvSpPr txBox="1"/>
          <p:nvPr/>
        </p:nvSpPr>
        <p:spPr>
          <a:xfrm rot="2759133" flipH="1" flipV="0">
            <a:off x="-896084" y="-1461258"/>
            <a:ext cx="4229853" cy="8789548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矩形: 圆顶角 20"/>
          <p:cNvSpPr txBox="1"/>
          <p:nvPr/>
        </p:nvSpPr>
        <p:spPr>
          <a:xfrm rot="2759133" flipH="1" flipV="0">
            <a:off x="135223" y="-320314"/>
            <a:ext cx="2184842" cy="6466425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矩形: 圆顶角 1"/>
          <p:cNvSpPr txBox="1"/>
          <p:nvPr/>
        </p:nvSpPr>
        <p:spPr>
          <a:xfrm rot="2759133" flipH="1" flipV="0">
            <a:off x="-6941" y="3694190"/>
            <a:ext cx="2220606" cy="4614374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2">
                <a:lumMod val="60000"/>
                <a:lumOff val="4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矩形: 圆顶角 2"/>
          <p:cNvSpPr txBox="1"/>
          <p:nvPr/>
        </p:nvSpPr>
        <p:spPr>
          <a:xfrm rot="2759133" flipH="1" flipV="0">
            <a:off x="534479" y="4293167"/>
            <a:ext cx="1147007" cy="3394771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2">
                <a:lumMod val="60000"/>
                <a:lumOff val="40000"/>
                <a:alpha val="9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矩形: 圆顶角 4"/>
          <p:cNvSpPr txBox="1"/>
          <p:nvPr/>
        </p:nvSpPr>
        <p:spPr>
          <a:xfrm rot="13440867" flipH="0" flipV="0">
            <a:off x="10540353" y="-1159021"/>
            <a:ext cx="2220606" cy="5641545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矩形: 圆顶角 5"/>
          <p:cNvSpPr txBox="1"/>
          <p:nvPr/>
        </p:nvSpPr>
        <p:spPr>
          <a:xfrm rot="13440867" flipH="0" flipV="0">
            <a:off x="10984309" y="-225121"/>
            <a:ext cx="1147007" cy="4150456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矩形: 圆角 7"/>
          <p:cNvSpPr txBox="1"/>
          <p:nvPr/>
        </p:nvSpPr>
        <p:spPr>
          <a:xfrm rot="0" flipH="0" flipV="0">
            <a:off x="2315598" y="1727200"/>
            <a:ext cx="7560805" cy="4275951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爱设计-4"/>
          <p:cNvSpPr txBox="1"/>
          <p:nvPr/>
        </p:nvSpPr>
        <p:spPr>
          <a:xfrm rot="0" flipH="0" flipV="0">
            <a:off x="4942404" y="742847"/>
            <a:ext cx="2307193" cy="329143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ctr">
              <a:lnSpc>
                <a:spcPct val="110000"/>
              </a:lnSpc>
            </a:pPr>
            <a:r>
              <a:rPr kumimoji="1" lang="en-US" altLang="zh-CN" sz="115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03</a:t>
            </a:r>
            <a:endParaRPr kumimoji="1" lang="zh-CN" altLang="en-US"/>
          </a:p>
        </p:txBody>
      </p:sp>
      <p:sp>
        <p:nvSpPr>
          <p:cNvPr id="13" name="矩形 8"/>
          <p:cNvSpPr txBox="1"/>
          <p:nvPr/>
        </p:nvSpPr>
        <p:spPr>
          <a:xfrm rot="0" flipH="0" flipV="0">
            <a:off x="3224356" y="3789344"/>
            <a:ext cx="5743288" cy="194450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GEO优化的实战策略与案例</a:t>
            </a:r>
            <a:endParaRPr kumimoji="1" lang="zh-CN" altLang="en-US"/>
          </a:p>
        </p:txBody>
      </p:sp>
    </p:spTree>
  </p:cSld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0" flipV="0">
            <a:off x="2248324" y="1307480"/>
            <a:ext cx="8950544" cy="1345021"/>
          </a:xfrm>
          <a:prstGeom prst="roundRect">
            <a:avLst>
              <a:gd name="adj" fmla="val 8527"/>
            </a:avLst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0" flipV="0">
            <a:off x="993132" y="1230880"/>
            <a:ext cx="1730022" cy="1498220"/>
          </a:xfrm>
          <a:custGeom>
            <a:avLst/>
            <a:gdLst>
              <a:gd name="connsiteX0" fmla="*/ 354270 w 2454443"/>
              <a:gd name="connsiteY0" fmla="*/ 0 h 2125579"/>
              <a:gd name="connsiteX1" fmla="*/ 733926 w 2454443"/>
              <a:gd name="connsiteY1" fmla="*/ 0 h 2125579"/>
              <a:gd name="connsiteX2" fmla="*/ 1062790 w 2454443"/>
              <a:gd name="connsiteY2" fmla="*/ 328864 h 2125579"/>
              <a:gd name="connsiteX3" fmla="*/ 1391654 w 2454443"/>
              <a:gd name="connsiteY3" fmla="*/ 0 h 2125579"/>
              <a:gd name="connsiteX4" fmla="*/ 1771309 w 2454443"/>
              <a:gd name="connsiteY4" fmla="*/ 0 h 2125579"/>
              <a:gd name="connsiteX5" fmla="*/ 2125579 w 2454443"/>
              <a:gd name="connsiteY5" fmla="*/ 354270 h 2125579"/>
              <a:gd name="connsiteX6" fmla="*/ 2125579 w 2454443"/>
              <a:gd name="connsiteY6" fmla="*/ 733926 h 2125579"/>
              <a:gd name="connsiteX7" fmla="*/ 2454443 w 2454443"/>
              <a:gd name="connsiteY7" fmla="*/ 1062790 h 2125579"/>
              <a:gd name="connsiteX8" fmla="*/ 2125579 w 2454443"/>
              <a:gd name="connsiteY8" fmla="*/ 1391654 h 2125579"/>
              <a:gd name="connsiteX9" fmla="*/ 2125579 w 2454443"/>
              <a:gd name="connsiteY9" fmla="*/ 1771309 h 2125579"/>
              <a:gd name="connsiteX10" fmla="*/ 1771309 w 2454443"/>
              <a:gd name="connsiteY10" fmla="*/ 2125579 h 2125579"/>
              <a:gd name="connsiteX11" fmla="*/ 354270 w 2454443"/>
              <a:gd name="connsiteY11" fmla="*/ 2125579 h 2125579"/>
              <a:gd name="connsiteX12" fmla="*/ 0 w 2454443"/>
              <a:gd name="connsiteY12" fmla="*/ 1771309 h 2125579"/>
              <a:gd name="connsiteX13" fmla="*/ 0 w 2454443"/>
              <a:gd name="connsiteY13" fmla="*/ 354270 h 2125579"/>
              <a:gd name="connsiteX14" fmla="*/ 354270 w 2454443"/>
              <a:gd name="connsiteY14" fmla="*/ 0 h 2125579"/>
            </a:gdLst>
            <a:rect l="l" t="t" r="r" b="b"/>
            <a:pathLst>
              <a:path w="2454443" h="2125579">
                <a:moveTo>
                  <a:pt x="354270" y="0"/>
                </a:moveTo>
                <a:lnTo>
                  <a:pt x="733926" y="0"/>
                </a:lnTo>
                <a:cubicBezTo>
                  <a:pt x="733926" y="181627"/>
                  <a:pt x="881163" y="328864"/>
                  <a:pt x="1062790" y="328864"/>
                </a:cubicBezTo>
                <a:cubicBezTo>
                  <a:pt x="1244417" y="328864"/>
                  <a:pt x="1391654" y="181627"/>
                  <a:pt x="1391654" y="0"/>
                </a:cubicBezTo>
                <a:lnTo>
                  <a:pt x="1771309" y="0"/>
                </a:lnTo>
                <a:cubicBezTo>
                  <a:pt x="1966967" y="0"/>
                  <a:pt x="2125579" y="158612"/>
                  <a:pt x="2125579" y="354270"/>
                </a:cubicBezTo>
                <a:lnTo>
                  <a:pt x="2125579" y="733926"/>
                </a:lnTo>
                <a:cubicBezTo>
                  <a:pt x="2307206" y="733926"/>
                  <a:pt x="2454443" y="881163"/>
                  <a:pt x="2454443" y="1062790"/>
                </a:cubicBezTo>
                <a:cubicBezTo>
                  <a:pt x="2454443" y="1244417"/>
                  <a:pt x="2307206" y="1391654"/>
                  <a:pt x="2125579" y="1391654"/>
                </a:cubicBezTo>
                <a:lnTo>
                  <a:pt x="2125579" y="1771309"/>
                </a:lnTo>
                <a:cubicBezTo>
                  <a:pt x="2125579" y="1966967"/>
                  <a:pt x="1966967" y="2125579"/>
                  <a:pt x="1771309" y="2125579"/>
                </a:cubicBezTo>
                <a:lnTo>
                  <a:pt x="354270" y="2125579"/>
                </a:lnTo>
                <a:cubicBezTo>
                  <a:pt x="158612" y="2125579"/>
                  <a:pt x="0" y="1966967"/>
                  <a:pt x="0" y="1771309"/>
                </a:cubicBezTo>
                <a:lnTo>
                  <a:pt x="0" y="354270"/>
                </a:lnTo>
                <a:cubicBezTo>
                  <a:pt x="0" y="158612"/>
                  <a:pt x="158612" y="0"/>
                  <a:pt x="354270" y="0"/>
                </a:cubicBez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0" flipV="0">
            <a:off x="1454974" y="1733786"/>
            <a:ext cx="562442" cy="492408"/>
          </a:xfrm>
          <a:custGeom>
            <a:avLst/>
            <a:gdLst>
              <a:gd name="connsiteX0" fmla="*/ 411292 w 822400"/>
              <a:gd name="connsiteY0" fmla="*/ 234366 h 720000"/>
              <a:gd name="connsiteX1" fmla="*/ 285658 w 822400"/>
              <a:gd name="connsiteY1" fmla="*/ 360000 h 720000"/>
              <a:gd name="connsiteX2" fmla="*/ 411292 w 822400"/>
              <a:gd name="connsiteY2" fmla="*/ 485635 h 720000"/>
              <a:gd name="connsiteX3" fmla="*/ 536927 w 822400"/>
              <a:gd name="connsiteY3" fmla="*/ 360000 h 720000"/>
              <a:gd name="connsiteX4" fmla="*/ 411292 w 822400"/>
              <a:gd name="connsiteY4" fmla="*/ 234366 h 720000"/>
              <a:gd name="connsiteX5" fmla="*/ 411292 w 822400"/>
              <a:gd name="connsiteY5" fmla="*/ 178938 h 720000"/>
              <a:gd name="connsiteX6" fmla="*/ 592354 w 822400"/>
              <a:gd name="connsiteY6" fmla="*/ 360000 h 720000"/>
              <a:gd name="connsiteX7" fmla="*/ 411292 w 822400"/>
              <a:gd name="connsiteY7" fmla="*/ 541063 h 720000"/>
              <a:gd name="connsiteX8" fmla="*/ 230230 w 822400"/>
              <a:gd name="connsiteY8" fmla="*/ 360000 h 720000"/>
              <a:gd name="connsiteX9" fmla="*/ 411292 w 822400"/>
              <a:gd name="connsiteY9" fmla="*/ 178938 h 720000"/>
              <a:gd name="connsiteX10" fmla="*/ 235403 w 822400"/>
              <a:gd name="connsiteY10" fmla="*/ 55427 h 720000"/>
              <a:gd name="connsiteX11" fmla="*/ 59514 w 822400"/>
              <a:gd name="connsiteY11" fmla="*/ 360000 h 720000"/>
              <a:gd name="connsiteX12" fmla="*/ 235403 w 822400"/>
              <a:gd name="connsiteY12" fmla="*/ 664573 h 720000"/>
              <a:gd name="connsiteX13" fmla="*/ 587089 w 822400"/>
              <a:gd name="connsiteY13" fmla="*/ 664573 h 720000"/>
              <a:gd name="connsiteX14" fmla="*/ 762978 w 822400"/>
              <a:gd name="connsiteY14" fmla="*/ 360000 h 720000"/>
              <a:gd name="connsiteX15" fmla="*/ 587089 w 822400"/>
              <a:gd name="connsiteY15" fmla="*/ 55427 h 720000"/>
              <a:gd name="connsiteX16" fmla="*/ 219883 w 822400"/>
              <a:gd name="connsiteY16" fmla="*/ 0 h 720000"/>
              <a:gd name="connsiteX17" fmla="*/ 602516 w 822400"/>
              <a:gd name="connsiteY17" fmla="*/ 0 h 720000"/>
              <a:gd name="connsiteX18" fmla="*/ 627274 w 822400"/>
              <a:gd name="connsiteY18" fmla="*/ 14319 h 720000"/>
              <a:gd name="connsiteX19" fmla="*/ 818590 w 822400"/>
              <a:gd name="connsiteY19" fmla="*/ 345682 h 720000"/>
              <a:gd name="connsiteX20" fmla="*/ 818590 w 822400"/>
              <a:gd name="connsiteY20" fmla="*/ 374319 h 720000"/>
              <a:gd name="connsiteX21" fmla="*/ 627366 w 822400"/>
              <a:gd name="connsiteY21" fmla="*/ 705682 h 720000"/>
              <a:gd name="connsiteX22" fmla="*/ 602608 w 822400"/>
              <a:gd name="connsiteY22" fmla="*/ 720000 h 720000"/>
              <a:gd name="connsiteX23" fmla="*/ 219976 w 822400"/>
              <a:gd name="connsiteY23" fmla="*/ 720000 h 720000"/>
              <a:gd name="connsiteX24" fmla="*/ 195218 w 822400"/>
              <a:gd name="connsiteY24" fmla="*/ 705682 h 720000"/>
              <a:gd name="connsiteX25" fmla="*/ 3810 w 822400"/>
              <a:gd name="connsiteY25" fmla="*/ 374319 h 720000"/>
              <a:gd name="connsiteX26" fmla="*/ 3810 w 822400"/>
              <a:gd name="connsiteY26" fmla="*/ 345682 h 720000"/>
              <a:gd name="connsiteX27" fmla="*/ 195126 w 822400"/>
              <a:gd name="connsiteY27" fmla="*/ 14319 h 720000"/>
              <a:gd name="connsiteX28" fmla="*/ 219883 w 822400"/>
              <a:gd name="connsiteY28" fmla="*/ 0 h 720000"/>
            </a:gdLst>
            <a:rect l="l" t="t" r="r" b="b"/>
            <a:pathLst>
              <a:path w="822400" h="720000">
                <a:moveTo>
                  <a:pt x="411292" y="234366"/>
                </a:moveTo>
                <a:cubicBezTo>
                  <a:pt x="342008" y="234366"/>
                  <a:pt x="285658" y="290716"/>
                  <a:pt x="285658" y="360000"/>
                </a:cubicBezTo>
                <a:cubicBezTo>
                  <a:pt x="285658" y="429284"/>
                  <a:pt x="342008" y="485635"/>
                  <a:pt x="411292" y="485635"/>
                </a:cubicBezTo>
                <a:cubicBezTo>
                  <a:pt x="480576" y="485635"/>
                  <a:pt x="536927" y="429284"/>
                  <a:pt x="536927" y="360000"/>
                </a:cubicBezTo>
                <a:cubicBezTo>
                  <a:pt x="536927" y="290716"/>
                  <a:pt x="480576" y="234366"/>
                  <a:pt x="411292" y="234366"/>
                </a:cubicBezTo>
                <a:close/>
                <a:moveTo>
                  <a:pt x="411292" y="178938"/>
                </a:moveTo>
                <a:cubicBezTo>
                  <a:pt x="511153" y="178938"/>
                  <a:pt x="592354" y="260139"/>
                  <a:pt x="592354" y="360000"/>
                </a:cubicBezTo>
                <a:cubicBezTo>
                  <a:pt x="592354" y="459861"/>
                  <a:pt x="511153" y="541063"/>
                  <a:pt x="411292" y="541063"/>
                </a:cubicBezTo>
                <a:cubicBezTo>
                  <a:pt x="311431" y="541063"/>
                  <a:pt x="230230" y="459861"/>
                  <a:pt x="230230" y="360000"/>
                </a:cubicBezTo>
                <a:cubicBezTo>
                  <a:pt x="230230" y="260139"/>
                  <a:pt x="311431" y="178938"/>
                  <a:pt x="411292" y="178938"/>
                </a:cubicBezTo>
                <a:close/>
                <a:moveTo>
                  <a:pt x="235403" y="55427"/>
                </a:moveTo>
                <a:lnTo>
                  <a:pt x="59514" y="360000"/>
                </a:lnTo>
                <a:lnTo>
                  <a:pt x="235403" y="664573"/>
                </a:lnTo>
                <a:lnTo>
                  <a:pt x="587089" y="664573"/>
                </a:lnTo>
                <a:lnTo>
                  <a:pt x="762978" y="360000"/>
                </a:lnTo>
                <a:lnTo>
                  <a:pt x="587089" y="55427"/>
                </a:lnTo>
                <a:close/>
                <a:moveTo>
                  <a:pt x="219883" y="0"/>
                </a:moveTo>
                <a:lnTo>
                  <a:pt x="602516" y="0"/>
                </a:lnTo>
                <a:cubicBezTo>
                  <a:pt x="612678" y="0"/>
                  <a:pt x="622193" y="5450"/>
                  <a:pt x="627274" y="14319"/>
                </a:cubicBezTo>
                <a:lnTo>
                  <a:pt x="818590" y="345682"/>
                </a:lnTo>
                <a:cubicBezTo>
                  <a:pt x="823671" y="354550"/>
                  <a:pt x="823671" y="365451"/>
                  <a:pt x="818590" y="374319"/>
                </a:cubicBezTo>
                <a:lnTo>
                  <a:pt x="627366" y="705682"/>
                </a:lnTo>
                <a:cubicBezTo>
                  <a:pt x="622285" y="714550"/>
                  <a:pt x="612770" y="720000"/>
                  <a:pt x="602608" y="720000"/>
                </a:cubicBezTo>
                <a:lnTo>
                  <a:pt x="219976" y="720000"/>
                </a:lnTo>
                <a:cubicBezTo>
                  <a:pt x="209814" y="720000"/>
                  <a:pt x="200299" y="714550"/>
                  <a:pt x="195218" y="705682"/>
                </a:cubicBezTo>
                <a:lnTo>
                  <a:pt x="3810" y="374319"/>
                </a:lnTo>
                <a:cubicBezTo>
                  <a:pt x="-1271" y="365543"/>
                  <a:pt x="-1271" y="354550"/>
                  <a:pt x="3810" y="345682"/>
                </a:cubicBezTo>
                <a:lnTo>
                  <a:pt x="195126" y="14319"/>
                </a:lnTo>
                <a:cubicBezTo>
                  <a:pt x="200207" y="5450"/>
                  <a:pt x="209721" y="0"/>
                  <a:pt x="219883" y="0"/>
                </a:cubicBezTo>
                <a:close/>
              </a:path>
            </a:pathLst>
          </a:custGeom>
          <a:solidFill>
            <a:schemeClr val="bg1"/>
          </a:solidFill>
          <a:ln w="1553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0">
            <a:off x="2964318" y="1865542"/>
            <a:ext cx="7980549" cy="6658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针对生成式引擎理解用户搜索背后的深层需求，内容需精准回应“信息型”“操作型”或“决策型”意图，避免泛泛而谈。例如，回答“如何重置路由器”应直接提供步骤而非仅介绍路由器功能。</a:t>
            </a: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2248324" y="2959690"/>
            <a:ext cx="8945479" cy="1345021"/>
          </a:xfrm>
          <a:prstGeom prst="roundRect">
            <a:avLst>
              <a:gd name="adj" fmla="val 8527"/>
            </a:avLst>
          </a:prstGeom>
          <a:solidFill>
            <a:schemeClr val="bg1"/>
          </a:solidFill>
          <a:ln w="12700" cap="sq">
            <a:solidFill>
              <a:schemeClr val="accent2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0">
            <a:off x="993132" y="2883090"/>
            <a:ext cx="1730022" cy="1498220"/>
          </a:xfrm>
          <a:custGeom>
            <a:avLst/>
            <a:gdLst>
              <a:gd name="connsiteX0" fmla="*/ 354270 w 2454443"/>
              <a:gd name="connsiteY0" fmla="*/ 0 h 2125579"/>
              <a:gd name="connsiteX1" fmla="*/ 733926 w 2454443"/>
              <a:gd name="connsiteY1" fmla="*/ 0 h 2125579"/>
              <a:gd name="connsiteX2" fmla="*/ 1062790 w 2454443"/>
              <a:gd name="connsiteY2" fmla="*/ 328864 h 2125579"/>
              <a:gd name="connsiteX3" fmla="*/ 1391654 w 2454443"/>
              <a:gd name="connsiteY3" fmla="*/ 0 h 2125579"/>
              <a:gd name="connsiteX4" fmla="*/ 1771309 w 2454443"/>
              <a:gd name="connsiteY4" fmla="*/ 0 h 2125579"/>
              <a:gd name="connsiteX5" fmla="*/ 2125579 w 2454443"/>
              <a:gd name="connsiteY5" fmla="*/ 354270 h 2125579"/>
              <a:gd name="connsiteX6" fmla="*/ 2125579 w 2454443"/>
              <a:gd name="connsiteY6" fmla="*/ 733926 h 2125579"/>
              <a:gd name="connsiteX7" fmla="*/ 2454443 w 2454443"/>
              <a:gd name="connsiteY7" fmla="*/ 1062790 h 2125579"/>
              <a:gd name="connsiteX8" fmla="*/ 2125579 w 2454443"/>
              <a:gd name="connsiteY8" fmla="*/ 1391654 h 2125579"/>
              <a:gd name="connsiteX9" fmla="*/ 2125579 w 2454443"/>
              <a:gd name="connsiteY9" fmla="*/ 1771309 h 2125579"/>
              <a:gd name="connsiteX10" fmla="*/ 1771309 w 2454443"/>
              <a:gd name="connsiteY10" fmla="*/ 2125579 h 2125579"/>
              <a:gd name="connsiteX11" fmla="*/ 354270 w 2454443"/>
              <a:gd name="connsiteY11" fmla="*/ 2125579 h 2125579"/>
              <a:gd name="connsiteX12" fmla="*/ 0 w 2454443"/>
              <a:gd name="connsiteY12" fmla="*/ 1771309 h 2125579"/>
              <a:gd name="connsiteX13" fmla="*/ 0 w 2454443"/>
              <a:gd name="connsiteY13" fmla="*/ 354270 h 2125579"/>
              <a:gd name="connsiteX14" fmla="*/ 354270 w 2454443"/>
              <a:gd name="connsiteY14" fmla="*/ 0 h 2125579"/>
            </a:gdLst>
            <a:rect l="l" t="t" r="r" b="b"/>
            <a:pathLst>
              <a:path w="2454443" h="2125579">
                <a:moveTo>
                  <a:pt x="354270" y="0"/>
                </a:moveTo>
                <a:lnTo>
                  <a:pt x="733926" y="0"/>
                </a:lnTo>
                <a:cubicBezTo>
                  <a:pt x="733926" y="181627"/>
                  <a:pt x="881163" y="328864"/>
                  <a:pt x="1062790" y="328864"/>
                </a:cubicBezTo>
                <a:cubicBezTo>
                  <a:pt x="1244417" y="328864"/>
                  <a:pt x="1391654" y="181627"/>
                  <a:pt x="1391654" y="0"/>
                </a:cubicBezTo>
                <a:lnTo>
                  <a:pt x="1771309" y="0"/>
                </a:lnTo>
                <a:cubicBezTo>
                  <a:pt x="1966967" y="0"/>
                  <a:pt x="2125579" y="158612"/>
                  <a:pt x="2125579" y="354270"/>
                </a:cubicBezTo>
                <a:lnTo>
                  <a:pt x="2125579" y="733926"/>
                </a:lnTo>
                <a:cubicBezTo>
                  <a:pt x="2307206" y="733926"/>
                  <a:pt x="2454443" y="881163"/>
                  <a:pt x="2454443" y="1062790"/>
                </a:cubicBezTo>
                <a:cubicBezTo>
                  <a:pt x="2454443" y="1244417"/>
                  <a:pt x="2307206" y="1391654"/>
                  <a:pt x="2125579" y="1391654"/>
                </a:cubicBezTo>
                <a:lnTo>
                  <a:pt x="2125579" y="1771309"/>
                </a:lnTo>
                <a:cubicBezTo>
                  <a:pt x="2125579" y="1966967"/>
                  <a:pt x="1966967" y="2125579"/>
                  <a:pt x="1771309" y="2125579"/>
                </a:cubicBezTo>
                <a:lnTo>
                  <a:pt x="354270" y="2125579"/>
                </a:lnTo>
                <a:cubicBezTo>
                  <a:pt x="158612" y="2125579"/>
                  <a:pt x="0" y="1966967"/>
                  <a:pt x="0" y="1771309"/>
                </a:cubicBezTo>
                <a:lnTo>
                  <a:pt x="0" y="354270"/>
                </a:lnTo>
                <a:cubicBezTo>
                  <a:pt x="0" y="158612"/>
                  <a:pt x="158612" y="0"/>
                  <a:pt x="354270" y="0"/>
                </a:cubicBezTo>
                <a:close/>
              </a:path>
            </a:pathLst>
          </a:cu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0">
            <a:off x="1454974" y="3377241"/>
            <a:ext cx="562442" cy="509918"/>
          </a:xfrm>
          <a:custGeom>
            <a:avLst/>
            <a:gdLst>
              <a:gd name="connsiteX0" fmla="*/ 351048 w 1543905"/>
              <a:gd name="connsiteY0" fmla="*/ 523317 h 1399728"/>
              <a:gd name="connsiteX1" fmla="*/ 351048 w 1543905"/>
              <a:gd name="connsiteY1" fmla="*/ 523317 h 1399728"/>
              <a:gd name="connsiteX2" fmla="*/ 351420 w 1543905"/>
              <a:gd name="connsiteY2" fmla="*/ 523503 h 1399728"/>
              <a:gd name="connsiteX3" fmla="*/ 351420 w 1543905"/>
              <a:gd name="connsiteY3" fmla="*/ 1020031 h 1399728"/>
              <a:gd name="connsiteX4" fmla="*/ 351048 w 1543905"/>
              <a:gd name="connsiteY4" fmla="*/ 1020403 h 1399728"/>
              <a:gd name="connsiteX5" fmla="*/ 163525 w 1543905"/>
              <a:gd name="connsiteY5" fmla="*/ 1020403 h 1399728"/>
              <a:gd name="connsiteX6" fmla="*/ 163153 w 1543905"/>
              <a:gd name="connsiteY6" fmla="*/ 1020031 h 1399728"/>
              <a:gd name="connsiteX7" fmla="*/ 163153 w 1543905"/>
              <a:gd name="connsiteY7" fmla="*/ 523503 h 1399728"/>
              <a:gd name="connsiteX8" fmla="*/ 163153 w 1543905"/>
              <a:gd name="connsiteY8" fmla="*/ 523317 h 1399728"/>
              <a:gd name="connsiteX9" fmla="*/ 163339 w 1543905"/>
              <a:gd name="connsiteY9" fmla="*/ 523131 h 1399728"/>
              <a:gd name="connsiteX10" fmla="*/ 351048 w 1543905"/>
              <a:gd name="connsiteY10" fmla="*/ 523131 h 1399728"/>
              <a:gd name="connsiteX11" fmla="*/ 351048 w 1543905"/>
              <a:gd name="connsiteY11" fmla="*/ 411696 h 1399728"/>
              <a:gd name="connsiteX12" fmla="*/ 163339 w 1543905"/>
              <a:gd name="connsiteY12" fmla="*/ 411696 h 1399728"/>
              <a:gd name="connsiteX13" fmla="*/ 51346 w 1543905"/>
              <a:gd name="connsiteY13" fmla="*/ 523689 h 1399728"/>
              <a:gd name="connsiteX14" fmla="*/ 51346 w 1543905"/>
              <a:gd name="connsiteY14" fmla="*/ 1020217 h 1399728"/>
              <a:gd name="connsiteX15" fmla="*/ 163339 w 1543905"/>
              <a:gd name="connsiteY15" fmla="*/ 1132210 h 1399728"/>
              <a:gd name="connsiteX16" fmla="*/ 351048 w 1543905"/>
              <a:gd name="connsiteY16" fmla="*/ 1132210 h 1399728"/>
              <a:gd name="connsiteX17" fmla="*/ 463042 w 1543905"/>
              <a:gd name="connsiteY17" fmla="*/ 1020217 h 1399728"/>
              <a:gd name="connsiteX18" fmla="*/ 463042 w 1543905"/>
              <a:gd name="connsiteY18" fmla="*/ 523503 h 1399728"/>
              <a:gd name="connsiteX19" fmla="*/ 351048 w 1543905"/>
              <a:gd name="connsiteY19" fmla="*/ 411696 h 1399728"/>
              <a:gd name="connsiteX20" fmla="*/ 865808 w 1543905"/>
              <a:gd name="connsiteY20" fmla="*/ 111621 h 1399728"/>
              <a:gd name="connsiteX21" fmla="*/ 866180 w 1543905"/>
              <a:gd name="connsiteY21" fmla="*/ 111807 h 1399728"/>
              <a:gd name="connsiteX22" fmla="*/ 866180 w 1543905"/>
              <a:gd name="connsiteY22" fmla="*/ 1020031 h 1399728"/>
              <a:gd name="connsiteX23" fmla="*/ 865808 w 1543905"/>
              <a:gd name="connsiteY23" fmla="*/ 1020403 h 1399728"/>
              <a:gd name="connsiteX24" fmla="*/ 678284 w 1543905"/>
              <a:gd name="connsiteY24" fmla="*/ 1020403 h 1399728"/>
              <a:gd name="connsiteX25" fmla="*/ 677912 w 1543905"/>
              <a:gd name="connsiteY25" fmla="*/ 1020031 h 1399728"/>
              <a:gd name="connsiteX26" fmla="*/ 677912 w 1543905"/>
              <a:gd name="connsiteY26" fmla="*/ 111993 h 1399728"/>
              <a:gd name="connsiteX27" fmla="*/ 677912 w 1543905"/>
              <a:gd name="connsiteY27" fmla="*/ 111807 h 1399728"/>
              <a:gd name="connsiteX28" fmla="*/ 678098 w 1543905"/>
              <a:gd name="connsiteY28" fmla="*/ 111621 h 1399728"/>
              <a:gd name="connsiteX29" fmla="*/ 865808 w 1543905"/>
              <a:gd name="connsiteY29" fmla="*/ 111621 h 1399728"/>
              <a:gd name="connsiteX30" fmla="*/ 865808 w 1543905"/>
              <a:gd name="connsiteY30" fmla="*/ 0 h 1399728"/>
              <a:gd name="connsiteX31" fmla="*/ 677912 w 1543905"/>
              <a:gd name="connsiteY31" fmla="*/ 0 h 1399728"/>
              <a:gd name="connsiteX32" fmla="*/ 565919 w 1543905"/>
              <a:gd name="connsiteY32" fmla="*/ 111993 h 1399728"/>
              <a:gd name="connsiteX33" fmla="*/ 565919 w 1543905"/>
              <a:gd name="connsiteY33" fmla="*/ 1020217 h 1399728"/>
              <a:gd name="connsiteX34" fmla="*/ 677912 w 1543905"/>
              <a:gd name="connsiteY34" fmla="*/ 1132210 h 1399728"/>
              <a:gd name="connsiteX35" fmla="*/ 865622 w 1543905"/>
              <a:gd name="connsiteY35" fmla="*/ 1132210 h 1399728"/>
              <a:gd name="connsiteX36" fmla="*/ 977615 w 1543905"/>
              <a:gd name="connsiteY36" fmla="*/ 1020217 h 1399728"/>
              <a:gd name="connsiteX37" fmla="*/ 977615 w 1543905"/>
              <a:gd name="connsiteY37" fmla="*/ 111993 h 1399728"/>
              <a:gd name="connsiteX38" fmla="*/ 865808 w 1543905"/>
              <a:gd name="connsiteY38" fmla="*/ 0 h 1399728"/>
              <a:gd name="connsiteX39" fmla="*/ 1380381 w 1543905"/>
              <a:gd name="connsiteY39" fmla="*/ 729072 h 1399728"/>
              <a:gd name="connsiteX40" fmla="*/ 1380753 w 1543905"/>
              <a:gd name="connsiteY40" fmla="*/ 729258 h 1399728"/>
              <a:gd name="connsiteX41" fmla="*/ 1380753 w 1543905"/>
              <a:gd name="connsiteY41" fmla="*/ 1020031 h 1399728"/>
              <a:gd name="connsiteX42" fmla="*/ 1380381 w 1543905"/>
              <a:gd name="connsiteY42" fmla="*/ 1020403 h 1399728"/>
              <a:gd name="connsiteX43" fmla="*/ 1192858 w 1543905"/>
              <a:gd name="connsiteY43" fmla="*/ 1020403 h 1399728"/>
              <a:gd name="connsiteX44" fmla="*/ 1192485 w 1543905"/>
              <a:gd name="connsiteY44" fmla="*/ 1020031 h 1399728"/>
              <a:gd name="connsiteX45" fmla="*/ 1192485 w 1543905"/>
              <a:gd name="connsiteY45" fmla="*/ 729444 h 1399728"/>
              <a:gd name="connsiteX46" fmla="*/ 1192485 w 1543905"/>
              <a:gd name="connsiteY46" fmla="*/ 729258 h 1399728"/>
              <a:gd name="connsiteX47" fmla="*/ 1192671 w 1543905"/>
              <a:gd name="connsiteY47" fmla="*/ 729072 h 1399728"/>
              <a:gd name="connsiteX48" fmla="*/ 1380381 w 1543905"/>
              <a:gd name="connsiteY48" fmla="*/ 729072 h 1399728"/>
              <a:gd name="connsiteX49" fmla="*/ 1380381 w 1543905"/>
              <a:gd name="connsiteY49" fmla="*/ 617451 h 1399728"/>
              <a:gd name="connsiteX50" fmla="*/ 1192671 w 1543905"/>
              <a:gd name="connsiteY50" fmla="*/ 617451 h 1399728"/>
              <a:gd name="connsiteX51" fmla="*/ 1080678 w 1543905"/>
              <a:gd name="connsiteY51" fmla="*/ 729444 h 1399728"/>
              <a:gd name="connsiteX52" fmla="*/ 1080678 w 1543905"/>
              <a:gd name="connsiteY52" fmla="*/ 1020031 h 1399728"/>
              <a:gd name="connsiteX53" fmla="*/ 1192671 w 1543905"/>
              <a:gd name="connsiteY53" fmla="*/ 1132024 h 1399728"/>
              <a:gd name="connsiteX54" fmla="*/ 1380381 w 1543905"/>
              <a:gd name="connsiteY54" fmla="*/ 1132024 h 1399728"/>
              <a:gd name="connsiteX55" fmla="*/ 1492374 w 1543905"/>
              <a:gd name="connsiteY55" fmla="*/ 1020031 h 1399728"/>
              <a:gd name="connsiteX56" fmla="*/ 1492374 w 1543905"/>
              <a:gd name="connsiteY56" fmla="*/ 729444 h 1399728"/>
              <a:gd name="connsiteX57" fmla="*/ 1380381 w 1543905"/>
              <a:gd name="connsiteY57" fmla="*/ 617451 h 1399728"/>
              <a:gd name="connsiteX58" fmla="*/ 1481956 w 1543905"/>
              <a:gd name="connsiteY58" fmla="*/ 1276201 h 1399728"/>
              <a:gd name="connsiteX59" fmla="*/ 61764 w 1543905"/>
              <a:gd name="connsiteY59" fmla="*/ 1276201 h 1399728"/>
              <a:gd name="connsiteX60" fmla="*/ 0 w 1543905"/>
              <a:gd name="connsiteY60" fmla="*/ 1337965 h 1399728"/>
              <a:gd name="connsiteX61" fmla="*/ 61764 w 1543905"/>
              <a:gd name="connsiteY61" fmla="*/ 1399729 h 1399728"/>
              <a:gd name="connsiteX62" fmla="*/ 1482142 w 1543905"/>
              <a:gd name="connsiteY62" fmla="*/ 1399729 h 1399728"/>
              <a:gd name="connsiteX63" fmla="*/ 1543906 w 1543905"/>
              <a:gd name="connsiteY63" fmla="*/ 1337965 h 1399728"/>
              <a:gd name="connsiteX64" fmla="*/ 1481956 w 1543905"/>
              <a:gd name="connsiteY64" fmla="*/ 1276201 h 1399728"/>
            </a:gdLst>
            <a:rect l="l" t="t" r="r" b="b"/>
            <a:pathLst>
              <a:path w="1543905" h="1399728">
                <a:moveTo>
                  <a:pt x="351048" y="523317"/>
                </a:moveTo>
                <a:cubicBezTo>
                  <a:pt x="351234" y="523317"/>
                  <a:pt x="351234" y="523317"/>
                  <a:pt x="351048" y="523317"/>
                </a:cubicBezTo>
                <a:cubicBezTo>
                  <a:pt x="351234" y="523317"/>
                  <a:pt x="351420" y="523503"/>
                  <a:pt x="351420" y="523503"/>
                </a:cubicBezTo>
                <a:lnTo>
                  <a:pt x="351420" y="1020031"/>
                </a:lnTo>
                <a:lnTo>
                  <a:pt x="351048" y="1020403"/>
                </a:lnTo>
                <a:lnTo>
                  <a:pt x="163525" y="1020403"/>
                </a:lnTo>
                <a:lnTo>
                  <a:pt x="163153" y="1020031"/>
                </a:lnTo>
                <a:lnTo>
                  <a:pt x="163153" y="523503"/>
                </a:lnTo>
                <a:lnTo>
                  <a:pt x="163153" y="523317"/>
                </a:lnTo>
                <a:lnTo>
                  <a:pt x="163339" y="523131"/>
                </a:lnTo>
                <a:lnTo>
                  <a:pt x="351048" y="523131"/>
                </a:lnTo>
                <a:moveTo>
                  <a:pt x="351048" y="411696"/>
                </a:moveTo>
                <a:lnTo>
                  <a:pt x="163339" y="411696"/>
                </a:lnTo>
                <a:cubicBezTo>
                  <a:pt x="101575" y="411696"/>
                  <a:pt x="51346" y="461739"/>
                  <a:pt x="51346" y="523689"/>
                </a:cubicBezTo>
                <a:lnTo>
                  <a:pt x="51346" y="1020217"/>
                </a:lnTo>
                <a:cubicBezTo>
                  <a:pt x="51346" y="1081795"/>
                  <a:pt x="101761" y="1132210"/>
                  <a:pt x="163339" y="1132210"/>
                </a:cubicBezTo>
                <a:lnTo>
                  <a:pt x="351048" y="1132210"/>
                </a:lnTo>
                <a:cubicBezTo>
                  <a:pt x="412626" y="1132210"/>
                  <a:pt x="463042" y="1081795"/>
                  <a:pt x="463042" y="1020217"/>
                </a:cubicBezTo>
                <a:lnTo>
                  <a:pt x="463042" y="523503"/>
                </a:lnTo>
                <a:cubicBezTo>
                  <a:pt x="463042" y="461739"/>
                  <a:pt x="412998" y="411696"/>
                  <a:pt x="351048" y="411696"/>
                </a:cubicBezTo>
                <a:close/>
                <a:moveTo>
                  <a:pt x="865808" y="111621"/>
                </a:moveTo>
                <a:cubicBezTo>
                  <a:pt x="865994" y="111621"/>
                  <a:pt x="866180" y="111807"/>
                  <a:pt x="866180" y="111807"/>
                </a:cubicBezTo>
                <a:lnTo>
                  <a:pt x="866180" y="1020031"/>
                </a:lnTo>
                <a:lnTo>
                  <a:pt x="865808" y="1020403"/>
                </a:lnTo>
                <a:lnTo>
                  <a:pt x="678284" y="1020403"/>
                </a:lnTo>
                <a:lnTo>
                  <a:pt x="677912" y="1020031"/>
                </a:lnTo>
                <a:lnTo>
                  <a:pt x="677912" y="111993"/>
                </a:lnTo>
                <a:lnTo>
                  <a:pt x="677912" y="111807"/>
                </a:lnTo>
                <a:lnTo>
                  <a:pt x="678098" y="111621"/>
                </a:lnTo>
                <a:lnTo>
                  <a:pt x="865808" y="111621"/>
                </a:lnTo>
                <a:moveTo>
                  <a:pt x="865808" y="0"/>
                </a:moveTo>
                <a:lnTo>
                  <a:pt x="677912" y="0"/>
                </a:lnTo>
                <a:cubicBezTo>
                  <a:pt x="616148" y="0"/>
                  <a:pt x="565919" y="50043"/>
                  <a:pt x="565919" y="111993"/>
                </a:cubicBezTo>
                <a:lnTo>
                  <a:pt x="565919" y="1020217"/>
                </a:lnTo>
                <a:cubicBezTo>
                  <a:pt x="565919" y="1081795"/>
                  <a:pt x="616335" y="1132210"/>
                  <a:pt x="677912" y="1132210"/>
                </a:cubicBezTo>
                <a:lnTo>
                  <a:pt x="865622" y="1132210"/>
                </a:lnTo>
                <a:cubicBezTo>
                  <a:pt x="927199" y="1132210"/>
                  <a:pt x="977615" y="1081795"/>
                  <a:pt x="977615" y="1020217"/>
                </a:cubicBezTo>
                <a:lnTo>
                  <a:pt x="977615" y="111993"/>
                </a:lnTo>
                <a:cubicBezTo>
                  <a:pt x="977615" y="50043"/>
                  <a:pt x="927571" y="0"/>
                  <a:pt x="865808" y="0"/>
                </a:cubicBezTo>
                <a:close/>
                <a:moveTo>
                  <a:pt x="1380381" y="729072"/>
                </a:moveTo>
                <a:cubicBezTo>
                  <a:pt x="1380567" y="729072"/>
                  <a:pt x="1380753" y="729258"/>
                  <a:pt x="1380753" y="729258"/>
                </a:cubicBezTo>
                <a:lnTo>
                  <a:pt x="1380753" y="1020031"/>
                </a:lnTo>
                <a:lnTo>
                  <a:pt x="1380381" y="1020403"/>
                </a:lnTo>
                <a:lnTo>
                  <a:pt x="1192858" y="1020403"/>
                </a:lnTo>
                <a:lnTo>
                  <a:pt x="1192485" y="1020031"/>
                </a:lnTo>
                <a:lnTo>
                  <a:pt x="1192485" y="729444"/>
                </a:lnTo>
                <a:lnTo>
                  <a:pt x="1192485" y="729258"/>
                </a:lnTo>
                <a:lnTo>
                  <a:pt x="1192671" y="729072"/>
                </a:lnTo>
                <a:lnTo>
                  <a:pt x="1380381" y="729072"/>
                </a:lnTo>
                <a:moveTo>
                  <a:pt x="1380381" y="617451"/>
                </a:moveTo>
                <a:lnTo>
                  <a:pt x="1192671" y="617451"/>
                </a:lnTo>
                <a:cubicBezTo>
                  <a:pt x="1130908" y="617451"/>
                  <a:pt x="1080678" y="667494"/>
                  <a:pt x="1080678" y="729444"/>
                </a:cubicBezTo>
                <a:lnTo>
                  <a:pt x="1080678" y="1020031"/>
                </a:lnTo>
                <a:cubicBezTo>
                  <a:pt x="1080678" y="1081608"/>
                  <a:pt x="1131094" y="1132024"/>
                  <a:pt x="1192671" y="1132024"/>
                </a:cubicBezTo>
                <a:lnTo>
                  <a:pt x="1380381" y="1132024"/>
                </a:lnTo>
                <a:cubicBezTo>
                  <a:pt x="1441959" y="1132024"/>
                  <a:pt x="1492374" y="1081608"/>
                  <a:pt x="1492374" y="1020031"/>
                </a:cubicBezTo>
                <a:lnTo>
                  <a:pt x="1492374" y="729444"/>
                </a:lnTo>
                <a:cubicBezTo>
                  <a:pt x="1492374" y="667680"/>
                  <a:pt x="1442145" y="617451"/>
                  <a:pt x="1380381" y="617451"/>
                </a:cubicBezTo>
                <a:close/>
                <a:moveTo>
                  <a:pt x="1481956" y="1276201"/>
                </a:moveTo>
                <a:lnTo>
                  <a:pt x="61764" y="1276201"/>
                </a:lnTo>
                <a:cubicBezTo>
                  <a:pt x="27719" y="1276201"/>
                  <a:pt x="0" y="1303920"/>
                  <a:pt x="0" y="1337965"/>
                </a:cubicBezTo>
                <a:cubicBezTo>
                  <a:pt x="0" y="1372009"/>
                  <a:pt x="27719" y="1399729"/>
                  <a:pt x="61764" y="1399729"/>
                </a:cubicBezTo>
                <a:lnTo>
                  <a:pt x="1482142" y="1399729"/>
                </a:lnTo>
                <a:cubicBezTo>
                  <a:pt x="1516187" y="1399729"/>
                  <a:pt x="1543906" y="1372009"/>
                  <a:pt x="1543906" y="1337965"/>
                </a:cubicBezTo>
                <a:cubicBezTo>
                  <a:pt x="1543720" y="1303734"/>
                  <a:pt x="1516187" y="1276201"/>
                  <a:pt x="1481956" y="1276201"/>
                </a:cubicBezTo>
                <a:close/>
              </a:path>
            </a:pathLst>
          </a:custGeom>
          <a:solidFill>
            <a:schemeClr val="bg1"/>
          </a:solidFill>
          <a:ln w="1553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2964318" y="3520864"/>
            <a:ext cx="7978967" cy="6658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将核心问题以Q&amp;A形式组织内容，便于生成引擎快速提取关键信息。每个问答单元应独立完整，包含问题、简明答案及必要解释，提升在AI摘要中的曝光概率。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2248324" y="4611900"/>
            <a:ext cx="8950544" cy="1345021"/>
          </a:xfrm>
          <a:prstGeom prst="roundRect">
            <a:avLst>
              <a:gd name="adj" fmla="val 8527"/>
            </a:avLst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993132" y="4535300"/>
            <a:ext cx="1730022" cy="1498220"/>
          </a:xfrm>
          <a:custGeom>
            <a:avLst/>
            <a:gdLst>
              <a:gd name="connsiteX0" fmla="*/ 354270 w 2454443"/>
              <a:gd name="connsiteY0" fmla="*/ 0 h 2125579"/>
              <a:gd name="connsiteX1" fmla="*/ 733926 w 2454443"/>
              <a:gd name="connsiteY1" fmla="*/ 0 h 2125579"/>
              <a:gd name="connsiteX2" fmla="*/ 1062790 w 2454443"/>
              <a:gd name="connsiteY2" fmla="*/ 328864 h 2125579"/>
              <a:gd name="connsiteX3" fmla="*/ 1391654 w 2454443"/>
              <a:gd name="connsiteY3" fmla="*/ 0 h 2125579"/>
              <a:gd name="connsiteX4" fmla="*/ 1771309 w 2454443"/>
              <a:gd name="connsiteY4" fmla="*/ 0 h 2125579"/>
              <a:gd name="connsiteX5" fmla="*/ 2125579 w 2454443"/>
              <a:gd name="connsiteY5" fmla="*/ 354270 h 2125579"/>
              <a:gd name="connsiteX6" fmla="*/ 2125579 w 2454443"/>
              <a:gd name="connsiteY6" fmla="*/ 733926 h 2125579"/>
              <a:gd name="connsiteX7" fmla="*/ 2454443 w 2454443"/>
              <a:gd name="connsiteY7" fmla="*/ 1062790 h 2125579"/>
              <a:gd name="connsiteX8" fmla="*/ 2125579 w 2454443"/>
              <a:gd name="connsiteY8" fmla="*/ 1391654 h 2125579"/>
              <a:gd name="connsiteX9" fmla="*/ 2125579 w 2454443"/>
              <a:gd name="connsiteY9" fmla="*/ 1771309 h 2125579"/>
              <a:gd name="connsiteX10" fmla="*/ 1771309 w 2454443"/>
              <a:gd name="connsiteY10" fmla="*/ 2125579 h 2125579"/>
              <a:gd name="connsiteX11" fmla="*/ 354270 w 2454443"/>
              <a:gd name="connsiteY11" fmla="*/ 2125579 h 2125579"/>
              <a:gd name="connsiteX12" fmla="*/ 0 w 2454443"/>
              <a:gd name="connsiteY12" fmla="*/ 1771309 h 2125579"/>
              <a:gd name="connsiteX13" fmla="*/ 0 w 2454443"/>
              <a:gd name="connsiteY13" fmla="*/ 354270 h 2125579"/>
              <a:gd name="connsiteX14" fmla="*/ 354270 w 2454443"/>
              <a:gd name="connsiteY14" fmla="*/ 0 h 2125579"/>
            </a:gdLst>
            <a:rect l="l" t="t" r="r" b="b"/>
            <a:pathLst>
              <a:path w="2454443" h="2125579">
                <a:moveTo>
                  <a:pt x="354270" y="0"/>
                </a:moveTo>
                <a:lnTo>
                  <a:pt x="733926" y="0"/>
                </a:lnTo>
                <a:cubicBezTo>
                  <a:pt x="733926" y="181627"/>
                  <a:pt x="881163" y="328864"/>
                  <a:pt x="1062790" y="328864"/>
                </a:cubicBezTo>
                <a:cubicBezTo>
                  <a:pt x="1244417" y="328864"/>
                  <a:pt x="1391654" y="181627"/>
                  <a:pt x="1391654" y="0"/>
                </a:cubicBezTo>
                <a:lnTo>
                  <a:pt x="1771309" y="0"/>
                </a:lnTo>
                <a:cubicBezTo>
                  <a:pt x="1966967" y="0"/>
                  <a:pt x="2125579" y="158612"/>
                  <a:pt x="2125579" y="354270"/>
                </a:cubicBezTo>
                <a:lnTo>
                  <a:pt x="2125579" y="733926"/>
                </a:lnTo>
                <a:cubicBezTo>
                  <a:pt x="2307206" y="733926"/>
                  <a:pt x="2454443" y="881163"/>
                  <a:pt x="2454443" y="1062790"/>
                </a:cubicBezTo>
                <a:cubicBezTo>
                  <a:pt x="2454443" y="1244417"/>
                  <a:pt x="2307206" y="1391654"/>
                  <a:pt x="2125579" y="1391654"/>
                </a:cubicBezTo>
                <a:lnTo>
                  <a:pt x="2125579" y="1771309"/>
                </a:lnTo>
                <a:cubicBezTo>
                  <a:pt x="2125579" y="1966967"/>
                  <a:pt x="1966967" y="2125579"/>
                  <a:pt x="1771309" y="2125579"/>
                </a:cubicBezTo>
                <a:lnTo>
                  <a:pt x="354270" y="2125579"/>
                </a:lnTo>
                <a:cubicBezTo>
                  <a:pt x="158612" y="2125579"/>
                  <a:pt x="0" y="1966967"/>
                  <a:pt x="0" y="1771309"/>
                </a:cubicBezTo>
                <a:lnTo>
                  <a:pt x="0" y="354270"/>
                </a:lnTo>
                <a:cubicBezTo>
                  <a:pt x="0" y="158612"/>
                  <a:pt x="158612" y="0"/>
                  <a:pt x="354270" y="0"/>
                </a:cubicBez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0">
            <a:off x="1454974" y="5019353"/>
            <a:ext cx="562442" cy="530114"/>
          </a:xfrm>
          <a:custGeom>
            <a:avLst/>
            <a:gdLst>
              <a:gd name="connsiteX0" fmla="*/ 1110072 w 1498885"/>
              <a:gd name="connsiteY0" fmla="*/ 1039039 h 1412736"/>
              <a:gd name="connsiteX1" fmla="*/ 1149511 w 1498885"/>
              <a:gd name="connsiteY1" fmla="*/ 1055363 h 1412736"/>
              <a:gd name="connsiteX2" fmla="*/ 1371451 w 1498885"/>
              <a:gd name="connsiteY2" fmla="*/ 1277303 h 1412736"/>
              <a:gd name="connsiteX3" fmla="*/ 1371451 w 1498885"/>
              <a:gd name="connsiteY3" fmla="*/ 1356182 h 1412736"/>
              <a:gd name="connsiteX4" fmla="*/ 1332012 w 1498885"/>
              <a:gd name="connsiteY4" fmla="*/ 1372553 h 1412736"/>
              <a:gd name="connsiteX5" fmla="*/ 1292572 w 1498885"/>
              <a:gd name="connsiteY5" fmla="*/ 1356182 h 1412736"/>
              <a:gd name="connsiteX6" fmla="*/ 1070632 w 1498885"/>
              <a:gd name="connsiteY6" fmla="*/ 1134242 h 1412736"/>
              <a:gd name="connsiteX7" fmla="*/ 1070632 w 1498885"/>
              <a:gd name="connsiteY7" fmla="*/ 1055363 h 1412736"/>
              <a:gd name="connsiteX8" fmla="*/ 1110072 w 1498885"/>
              <a:gd name="connsiteY8" fmla="*/ 1039039 h 1412736"/>
              <a:gd name="connsiteX9" fmla="*/ 1110072 w 1498885"/>
              <a:gd name="connsiteY9" fmla="*/ 705989 h 1412736"/>
              <a:gd name="connsiteX10" fmla="*/ 1443075 w 1498885"/>
              <a:gd name="connsiteY10" fmla="*/ 705989 h 1412736"/>
              <a:gd name="connsiteX11" fmla="*/ 1498885 w 1498885"/>
              <a:gd name="connsiteY11" fmla="*/ 761800 h 1412736"/>
              <a:gd name="connsiteX12" fmla="*/ 1443075 w 1498885"/>
              <a:gd name="connsiteY12" fmla="*/ 817611 h 1412736"/>
              <a:gd name="connsiteX13" fmla="*/ 1110072 w 1498885"/>
              <a:gd name="connsiteY13" fmla="*/ 817611 h 1412736"/>
              <a:gd name="connsiteX14" fmla="*/ 1054261 w 1498885"/>
              <a:gd name="connsiteY14" fmla="*/ 761800 h 1412736"/>
              <a:gd name="connsiteX15" fmla="*/ 1110072 w 1498885"/>
              <a:gd name="connsiteY15" fmla="*/ 705989 h 1412736"/>
              <a:gd name="connsiteX16" fmla="*/ 1332012 w 1498885"/>
              <a:gd name="connsiteY16" fmla="*/ 151093 h 1412736"/>
              <a:gd name="connsiteX17" fmla="*/ 1371451 w 1498885"/>
              <a:gd name="connsiteY17" fmla="*/ 167418 h 1412736"/>
              <a:gd name="connsiteX18" fmla="*/ 1371451 w 1498885"/>
              <a:gd name="connsiteY18" fmla="*/ 246297 h 1412736"/>
              <a:gd name="connsiteX19" fmla="*/ 1149511 w 1498885"/>
              <a:gd name="connsiteY19" fmla="*/ 468236 h 1412736"/>
              <a:gd name="connsiteX20" fmla="*/ 1110072 w 1498885"/>
              <a:gd name="connsiteY20" fmla="*/ 484608 h 1412736"/>
              <a:gd name="connsiteX21" fmla="*/ 1070632 w 1498885"/>
              <a:gd name="connsiteY21" fmla="*/ 468236 h 1412736"/>
              <a:gd name="connsiteX22" fmla="*/ 1070632 w 1498885"/>
              <a:gd name="connsiteY22" fmla="*/ 389358 h 1412736"/>
              <a:gd name="connsiteX23" fmla="*/ 1292572 w 1498885"/>
              <a:gd name="connsiteY23" fmla="*/ 167418 h 1412736"/>
              <a:gd name="connsiteX24" fmla="*/ 1332012 w 1498885"/>
              <a:gd name="connsiteY24" fmla="*/ 151093 h 1412736"/>
              <a:gd name="connsiteX25" fmla="*/ 709724 w 1498885"/>
              <a:gd name="connsiteY25" fmla="*/ 111607 h 1412736"/>
              <a:gd name="connsiteX26" fmla="*/ 649635 w 1498885"/>
              <a:gd name="connsiteY26" fmla="*/ 127420 h 1412736"/>
              <a:gd name="connsiteX27" fmla="*/ 174129 w 1498885"/>
              <a:gd name="connsiteY27" fmla="*/ 394752 h 1412736"/>
              <a:gd name="connsiteX28" fmla="*/ 111621 w 1498885"/>
              <a:gd name="connsiteY28" fmla="*/ 501536 h 1412736"/>
              <a:gd name="connsiteX29" fmla="*/ 111621 w 1498885"/>
              <a:gd name="connsiteY29" fmla="*/ 910814 h 1412736"/>
              <a:gd name="connsiteX30" fmla="*/ 174129 w 1498885"/>
              <a:gd name="connsiteY30" fmla="*/ 1017598 h 1412736"/>
              <a:gd name="connsiteX31" fmla="*/ 649821 w 1498885"/>
              <a:gd name="connsiteY31" fmla="*/ 1284930 h 1412736"/>
              <a:gd name="connsiteX32" fmla="*/ 771674 w 1498885"/>
              <a:gd name="connsiteY32" fmla="*/ 1283814 h 1412736"/>
              <a:gd name="connsiteX33" fmla="*/ 832321 w 1498885"/>
              <a:gd name="connsiteY33" fmla="*/ 1178146 h 1412736"/>
              <a:gd name="connsiteX34" fmla="*/ 832321 w 1498885"/>
              <a:gd name="connsiteY34" fmla="*/ 234204 h 1412736"/>
              <a:gd name="connsiteX35" fmla="*/ 771674 w 1498885"/>
              <a:gd name="connsiteY35" fmla="*/ 128536 h 1412736"/>
              <a:gd name="connsiteX36" fmla="*/ 709724 w 1498885"/>
              <a:gd name="connsiteY36" fmla="*/ 111607 h 1412736"/>
              <a:gd name="connsiteX37" fmla="*/ 711864 w 1498885"/>
              <a:gd name="connsiteY37" fmla="*/ 9 h 1412736"/>
              <a:gd name="connsiteX38" fmla="*/ 828043 w 1498885"/>
              <a:gd name="connsiteY38" fmla="*/ 32356 h 1412736"/>
              <a:gd name="connsiteX39" fmla="*/ 943942 w 1498885"/>
              <a:gd name="connsiteY39" fmla="*/ 234390 h 1412736"/>
              <a:gd name="connsiteX40" fmla="*/ 943942 w 1498885"/>
              <a:gd name="connsiteY40" fmla="*/ 1178518 h 1412736"/>
              <a:gd name="connsiteX41" fmla="*/ 828043 w 1498885"/>
              <a:gd name="connsiteY41" fmla="*/ 1380552 h 1412736"/>
              <a:gd name="connsiteX42" fmla="*/ 709910 w 1498885"/>
              <a:gd name="connsiteY42" fmla="*/ 1412736 h 1412736"/>
              <a:gd name="connsiteX43" fmla="*/ 595126 w 1498885"/>
              <a:gd name="connsiteY43" fmla="*/ 1382413 h 1412736"/>
              <a:gd name="connsiteX44" fmla="*/ 119435 w 1498885"/>
              <a:gd name="connsiteY44" fmla="*/ 1115080 h 1412736"/>
              <a:gd name="connsiteX45" fmla="*/ 0 w 1498885"/>
              <a:gd name="connsiteY45" fmla="*/ 911000 h 1412736"/>
              <a:gd name="connsiteX46" fmla="*/ 0 w 1498885"/>
              <a:gd name="connsiteY46" fmla="*/ 501722 h 1412736"/>
              <a:gd name="connsiteX47" fmla="*/ 119435 w 1498885"/>
              <a:gd name="connsiteY47" fmla="*/ 297642 h 1412736"/>
              <a:gd name="connsiteX48" fmla="*/ 595126 w 1498885"/>
              <a:gd name="connsiteY48" fmla="*/ 30309 h 1412736"/>
              <a:gd name="connsiteX49" fmla="*/ 711864 w 1498885"/>
              <a:gd name="connsiteY49" fmla="*/ 9 h 1412736"/>
            </a:gdLst>
            <a:rect l="l" t="t" r="r" b="b"/>
            <a:pathLst>
              <a:path w="1498885" h="1412736">
                <a:moveTo>
                  <a:pt x="1110072" y="1039039"/>
                </a:moveTo>
                <a:cubicBezTo>
                  <a:pt x="1124350" y="1039039"/>
                  <a:pt x="1138628" y="1044480"/>
                  <a:pt x="1149511" y="1055363"/>
                </a:cubicBezTo>
                <a:lnTo>
                  <a:pt x="1371451" y="1277303"/>
                </a:lnTo>
                <a:cubicBezTo>
                  <a:pt x="1393217" y="1299070"/>
                  <a:pt x="1393217" y="1334416"/>
                  <a:pt x="1371451" y="1356182"/>
                </a:cubicBezTo>
                <a:cubicBezTo>
                  <a:pt x="1360661" y="1366972"/>
                  <a:pt x="1346336" y="1372553"/>
                  <a:pt x="1332012" y="1372553"/>
                </a:cubicBezTo>
                <a:cubicBezTo>
                  <a:pt x="1317687" y="1372553"/>
                  <a:pt x="1303362" y="1367158"/>
                  <a:pt x="1292572" y="1356182"/>
                </a:cubicBezTo>
                <a:lnTo>
                  <a:pt x="1070632" y="1134242"/>
                </a:lnTo>
                <a:cubicBezTo>
                  <a:pt x="1048866" y="1112476"/>
                  <a:pt x="1048866" y="1077130"/>
                  <a:pt x="1070632" y="1055363"/>
                </a:cubicBezTo>
                <a:cubicBezTo>
                  <a:pt x="1081515" y="1044480"/>
                  <a:pt x="1095793" y="1039039"/>
                  <a:pt x="1110072" y="1039039"/>
                </a:cubicBezTo>
                <a:close/>
                <a:moveTo>
                  <a:pt x="1110072" y="705989"/>
                </a:moveTo>
                <a:lnTo>
                  <a:pt x="1443075" y="705989"/>
                </a:lnTo>
                <a:cubicBezTo>
                  <a:pt x="1473956" y="705989"/>
                  <a:pt x="1498885" y="730918"/>
                  <a:pt x="1498885" y="761800"/>
                </a:cubicBezTo>
                <a:cubicBezTo>
                  <a:pt x="1498885" y="792682"/>
                  <a:pt x="1473770" y="817611"/>
                  <a:pt x="1443075" y="817611"/>
                </a:cubicBezTo>
                <a:lnTo>
                  <a:pt x="1110072" y="817611"/>
                </a:lnTo>
                <a:cubicBezTo>
                  <a:pt x="1079190" y="817611"/>
                  <a:pt x="1054261" y="792682"/>
                  <a:pt x="1054261" y="761800"/>
                </a:cubicBezTo>
                <a:cubicBezTo>
                  <a:pt x="1054261" y="730918"/>
                  <a:pt x="1079190" y="705989"/>
                  <a:pt x="1110072" y="705989"/>
                </a:cubicBezTo>
                <a:close/>
                <a:moveTo>
                  <a:pt x="1332012" y="151093"/>
                </a:moveTo>
                <a:cubicBezTo>
                  <a:pt x="1346290" y="151093"/>
                  <a:pt x="1360568" y="156535"/>
                  <a:pt x="1371451" y="167418"/>
                </a:cubicBezTo>
                <a:cubicBezTo>
                  <a:pt x="1393217" y="189184"/>
                  <a:pt x="1393217" y="224530"/>
                  <a:pt x="1371451" y="246297"/>
                </a:cubicBezTo>
                <a:lnTo>
                  <a:pt x="1149511" y="468236"/>
                </a:lnTo>
                <a:cubicBezTo>
                  <a:pt x="1138721" y="479213"/>
                  <a:pt x="1124396" y="484608"/>
                  <a:pt x="1110072" y="484608"/>
                </a:cubicBezTo>
                <a:cubicBezTo>
                  <a:pt x="1095747" y="484608"/>
                  <a:pt x="1081422" y="479213"/>
                  <a:pt x="1070632" y="468236"/>
                </a:cubicBezTo>
                <a:cubicBezTo>
                  <a:pt x="1048866" y="446470"/>
                  <a:pt x="1048866" y="411124"/>
                  <a:pt x="1070632" y="389358"/>
                </a:cubicBezTo>
                <a:lnTo>
                  <a:pt x="1292572" y="167418"/>
                </a:lnTo>
                <a:cubicBezTo>
                  <a:pt x="1303455" y="156535"/>
                  <a:pt x="1317733" y="151093"/>
                  <a:pt x="1332012" y="151093"/>
                </a:cubicBezTo>
                <a:close/>
                <a:moveTo>
                  <a:pt x="709724" y="111607"/>
                </a:moveTo>
                <a:cubicBezTo>
                  <a:pt x="689074" y="111607"/>
                  <a:pt x="668610" y="116816"/>
                  <a:pt x="649635" y="127420"/>
                </a:cubicBezTo>
                <a:lnTo>
                  <a:pt x="174129" y="394752"/>
                </a:lnTo>
                <a:cubicBezTo>
                  <a:pt x="135620" y="416332"/>
                  <a:pt x="111621" y="457260"/>
                  <a:pt x="111621" y="501536"/>
                </a:cubicBezTo>
                <a:lnTo>
                  <a:pt x="111621" y="910814"/>
                </a:lnTo>
                <a:cubicBezTo>
                  <a:pt x="111621" y="955090"/>
                  <a:pt x="135620" y="996018"/>
                  <a:pt x="174129" y="1017598"/>
                </a:cubicBezTo>
                <a:lnTo>
                  <a:pt x="649821" y="1284930"/>
                </a:lnTo>
                <a:cubicBezTo>
                  <a:pt x="688144" y="1306510"/>
                  <a:pt x="733723" y="1306138"/>
                  <a:pt x="771674" y="1283814"/>
                </a:cubicBezTo>
                <a:cubicBezTo>
                  <a:pt x="809625" y="1261676"/>
                  <a:pt x="832321" y="1222050"/>
                  <a:pt x="832321" y="1178146"/>
                </a:cubicBezTo>
                <a:lnTo>
                  <a:pt x="832321" y="234204"/>
                </a:lnTo>
                <a:cubicBezTo>
                  <a:pt x="832321" y="190113"/>
                  <a:pt x="809625" y="150674"/>
                  <a:pt x="771674" y="128536"/>
                </a:cubicBezTo>
                <a:cubicBezTo>
                  <a:pt x="752326" y="117188"/>
                  <a:pt x="731118" y="111607"/>
                  <a:pt x="709724" y="111607"/>
                </a:cubicBezTo>
                <a:close/>
                <a:moveTo>
                  <a:pt x="711864" y="9"/>
                </a:moveTo>
                <a:cubicBezTo>
                  <a:pt x="751861" y="358"/>
                  <a:pt x="791766" y="11148"/>
                  <a:pt x="828043" y="32356"/>
                </a:cubicBezTo>
                <a:cubicBezTo>
                  <a:pt x="900596" y="74772"/>
                  <a:pt x="943942" y="150302"/>
                  <a:pt x="943942" y="234390"/>
                </a:cubicBezTo>
                <a:lnTo>
                  <a:pt x="943942" y="1178518"/>
                </a:lnTo>
                <a:cubicBezTo>
                  <a:pt x="943942" y="1262606"/>
                  <a:pt x="900596" y="1338136"/>
                  <a:pt x="828043" y="1380552"/>
                </a:cubicBezTo>
                <a:cubicBezTo>
                  <a:pt x="791208" y="1401946"/>
                  <a:pt x="750466" y="1412736"/>
                  <a:pt x="709910" y="1412736"/>
                </a:cubicBezTo>
                <a:cubicBezTo>
                  <a:pt x="670471" y="1412736"/>
                  <a:pt x="631217" y="1402691"/>
                  <a:pt x="595126" y="1382413"/>
                </a:cubicBezTo>
                <a:lnTo>
                  <a:pt x="119435" y="1115080"/>
                </a:lnTo>
                <a:cubicBezTo>
                  <a:pt x="45765" y="1073594"/>
                  <a:pt x="0" y="995460"/>
                  <a:pt x="0" y="911000"/>
                </a:cubicBezTo>
                <a:lnTo>
                  <a:pt x="0" y="501722"/>
                </a:lnTo>
                <a:cubicBezTo>
                  <a:pt x="0" y="417262"/>
                  <a:pt x="45765" y="338942"/>
                  <a:pt x="119435" y="297642"/>
                </a:cubicBezTo>
                <a:lnTo>
                  <a:pt x="595126" y="30309"/>
                </a:lnTo>
                <a:cubicBezTo>
                  <a:pt x="631775" y="9752"/>
                  <a:pt x="671866" y="-340"/>
                  <a:pt x="711864" y="9"/>
                </a:cubicBezTo>
                <a:close/>
              </a:path>
            </a:pathLst>
          </a:custGeom>
          <a:solidFill>
            <a:schemeClr val="bg1"/>
          </a:solidFill>
          <a:ln w="1553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2964318" y="5169962"/>
            <a:ext cx="7980549" cy="6658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在HTML中合理使用Schema标记（如FAQPage、HowTo），帮助生成引擎识别内容语义。结构化数据虽不直接影响排名，但能显著提升内容被AI引用或摘要展示的机会。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0" flipV="0">
            <a:off x="2951618" y="1408342"/>
            <a:ext cx="7980549" cy="3864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明确用户意图匹配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2964318" y="3046642"/>
            <a:ext cx="7980549" cy="3864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采用问答式段落布局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0" flipH="0" flipV="0">
            <a:off x="2964318" y="4786542"/>
            <a:ext cx="7980549" cy="3864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结构化数据嵌入</a:t>
            </a:r>
            <a:endParaRPr kumimoji="1" lang="zh-CN" altLang="en-US"/>
          </a:p>
        </p:txBody>
      </p:sp>
      <p:sp>
        <p:nvSpPr>
          <p:cNvPr id="18" name="文本框 1"/>
          <p:cNvSpPr txBox="1"/>
          <p:nvPr/>
        </p:nvSpPr>
        <p:spPr>
          <a:xfrm rot="0" flipH="0" flipV="0">
            <a:off x="896518" y="287534"/>
            <a:ext cx="8907882" cy="59627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内容结构优化策略</a:t>
            </a:r>
            <a:endParaRPr kumimoji="1" lang="zh-CN" altLang="en-US"/>
          </a:p>
        </p:txBody>
      </p:sp>
      <p:sp>
        <p:nvSpPr>
          <p:cNvPr id="19" name="任意多边形: 形状 2"/>
          <p:cNvSpPr txBox="1"/>
          <p:nvPr/>
        </p:nvSpPr>
        <p:spPr>
          <a:xfrm rot="2700000" flipH="0" flipV="0">
            <a:off x="-1254638" y="-408843"/>
            <a:ext cx="1658405" cy="1392752"/>
          </a:xfrm>
          <a:custGeom>
            <a:avLst/>
            <a:gdLst>
              <a:gd name="connsiteX0" fmla="*/ 5150735 w 5150735"/>
              <a:gd name="connsiteY0" fmla="*/ 0 h 4325662"/>
              <a:gd name="connsiteX1" fmla="*/ 5150735 w 5150735"/>
              <a:gd name="connsiteY1" fmla="*/ 2985265 h 4325662"/>
              <a:gd name="connsiteX2" fmla="*/ 3810338 w 5150735"/>
              <a:gd name="connsiteY2" fmla="*/ 4325662 h 4325662"/>
              <a:gd name="connsiteX3" fmla="*/ 0 w 5150735"/>
              <a:gd name="connsiteY3" fmla="*/ 515324 h 4325662"/>
              <a:gd name="connsiteX4" fmla="*/ 0 w 5150735"/>
              <a:gd name="connsiteY4" fmla="*/ 0 h 4325662"/>
              <a:gd name="connsiteX5" fmla="*/ 5150735 w 5150735"/>
              <a:gd name="connsiteY5" fmla="*/ 0 h 4325662"/>
            </a:gdLst>
            <a:rect l="l" t="t" r="r" b="b"/>
            <a:pathLst>
              <a:path w="5150735" h="4325662">
                <a:moveTo>
                  <a:pt x="5150735" y="0"/>
                </a:moveTo>
                <a:lnTo>
                  <a:pt x="5150735" y="2985265"/>
                </a:lnTo>
                <a:lnTo>
                  <a:pt x="3810338" y="4325662"/>
                </a:lnTo>
                <a:lnTo>
                  <a:pt x="0" y="515324"/>
                </a:lnTo>
                <a:lnTo>
                  <a:pt x="0" y="0"/>
                </a:lnTo>
                <a:lnTo>
                  <a:pt x="5150735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alpha val="0"/>
                </a:schemeClr>
              </a:gs>
            </a:gsLst>
            <a:lin ang="162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任意多边形: 形状 3"/>
          <p:cNvSpPr txBox="1"/>
          <p:nvPr/>
        </p:nvSpPr>
        <p:spPr>
          <a:xfrm rot="2700000" flipH="1" flipV="1">
            <a:off x="-295212" y="-11175"/>
            <a:ext cx="1078225" cy="79277"/>
          </a:xfrm>
          <a:custGeom>
            <a:avLst/>
            <a:gdLst>
              <a:gd name="connsiteX0" fmla="*/ 3348790 w 3348790"/>
              <a:gd name="connsiteY0" fmla="*/ 0 h 246221"/>
              <a:gd name="connsiteX1" fmla="*/ 3348790 w 3348790"/>
              <a:gd name="connsiteY1" fmla="*/ 246221 h 246221"/>
              <a:gd name="connsiteX2" fmla="*/ 0 w 3348790"/>
              <a:gd name="connsiteY2" fmla="*/ 246221 h 246221"/>
              <a:gd name="connsiteX3" fmla="*/ 0 w 3348790"/>
              <a:gd name="connsiteY3" fmla="*/ 0 h 246221"/>
              <a:gd name="connsiteX4" fmla="*/ 3348790 w 3348790"/>
              <a:gd name="connsiteY4" fmla="*/ 0 h 246221"/>
            </a:gdLst>
            <a:rect l="l" t="t" r="r" b="b"/>
            <a:pathLst>
              <a:path w="3348790" h="246221">
                <a:moveTo>
                  <a:pt x="3348790" y="0"/>
                </a:moveTo>
                <a:lnTo>
                  <a:pt x="3348790" y="246221"/>
                </a:lnTo>
                <a:lnTo>
                  <a:pt x="0" y="246221"/>
                </a:lnTo>
                <a:lnTo>
                  <a:pt x="0" y="0"/>
                </a:lnTo>
                <a:lnTo>
                  <a:pt x="3348790" y="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2">
                  <a:alpha val="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任意多边形: 形状 9"/>
          <p:cNvSpPr txBox="1"/>
          <p:nvPr/>
        </p:nvSpPr>
        <p:spPr>
          <a:xfrm rot="0" flipH="1" flipV="0">
            <a:off x="707246" y="921912"/>
            <a:ext cx="10811654" cy="79576"/>
          </a:xfrm>
          <a:custGeom>
            <a:avLst/>
            <a:gdLst>
              <a:gd name="connsiteX0" fmla="*/ 5150735 w 5150735"/>
              <a:gd name="connsiteY0" fmla="*/ 0 h 4325662"/>
              <a:gd name="connsiteX1" fmla="*/ 5150735 w 5150735"/>
              <a:gd name="connsiteY1" fmla="*/ 2985265 h 4325662"/>
              <a:gd name="connsiteX2" fmla="*/ 3810338 w 5150735"/>
              <a:gd name="connsiteY2" fmla="*/ 4325662 h 4325662"/>
              <a:gd name="connsiteX3" fmla="*/ 0 w 5150735"/>
              <a:gd name="connsiteY3" fmla="*/ 515324 h 4325662"/>
              <a:gd name="connsiteX4" fmla="*/ 0 w 5150735"/>
              <a:gd name="connsiteY4" fmla="*/ 0 h 4325662"/>
              <a:gd name="connsiteX5" fmla="*/ 5150735 w 5150735"/>
              <a:gd name="connsiteY5" fmla="*/ 0 h 4325662"/>
            </a:gdLst>
            <a:rect l="l" t="t" r="r" b="b"/>
            <a:pathLst>
              <a:path w="5150735" h="4325662">
                <a:moveTo>
                  <a:pt x="5150735" y="0"/>
                </a:moveTo>
                <a:lnTo>
                  <a:pt x="5150735" y="2985265"/>
                </a:lnTo>
                <a:lnTo>
                  <a:pt x="3810338" y="4325662"/>
                </a:lnTo>
                <a:lnTo>
                  <a:pt x="0" y="515324"/>
                </a:lnTo>
                <a:lnTo>
                  <a:pt x="0" y="0"/>
                </a:lnTo>
                <a:lnTo>
                  <a:pt x="5150735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alpha val="0"/>
                </a:schemeClr>
              </a:gs>
            </a:gsLst>
            <a:lin ang="162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0" flipV="0">
            <a:off x="1229650" y="1221168"/>
            <a:ext cx="6480000" cy="540000"/>
          </a:xfrm>
          <a:prstGeom prst="rect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0" flipV="0">
            <a:off x="935894" y="1221168"/>
            <a:ext cx="792000" cy="540000"/>
          </a:xfrm>
          <a:prstGeom prst="rect">
            <a:avLst/>
          </a:pr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0" flipV="0">
            <a:off x="1160893" y="1884118"/>
            <a:ext cx="6300000" cy="82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595959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内容应引用政府、学术机构或行业权威来源，并明确标注出处。生成引擎偏好可信度高的信息，尤其在健康、金融等高风险领域，信源质量直接影响内容采纳率。</a:t>
            </a: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0">
            <a:off x="2005439" y="1311168"/>
            <a:ext cx="5400000" cy="36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基于权威信源整合信息</a:t>
            </a: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1061894" y="1311168"/>
            <a:ext cx="540000" cy="36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01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0">
            <a:off x="2989506" y="2886723"/>
            <a:ext cx="6480000" cy="540000"/>
          </a:xfrm>
          <a:prstGeom prst="rect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0">
            <a:off x="2709795" y="2886723"/>
            <a:ext cx="792000" cy="540000"/>
          </a:xfrm>
          <a:prstGeom prst="rect">
            <a:avLst/>
          </a:pr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2844795" y="3549673"/>
            <a:ext cx="6300000" cy="82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595959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避免复杂句式和专业术语堆砌，采用主谓宾清晰的短句。生成引擎更易解析逻辑连贯、语言平实的内容，从而准确提取并重组为用户答案。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3779339" y="2976723"/>
            <a:ext cx="5400000" cy="36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使用简洁清晰的语言表达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2835795" y="2976723"/>
            <a:ext cx="540000" cy="36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02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0">
            <a:off x="4763406" y="4552279"/>
            <a:ext cx="6480000" cy="540000"/>
          </a:xfrm>
          <a:prstGeom prst="rect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4469650" y="4552279"/>
            <a:ext cx="792000" cy="540000"/>
          </a:xfrm>
          <a:prstGeom prst="rect">
            <a:avLst/>
          </a:pr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0" flipV="0">
            <a:off x="4694649" y="5215232"/>
            <a:ext cx="6300000" cy="82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595959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围绕核心主题扩展常见用户提问方式，如“GEO优化怎么做”“生成引擎优化技巧有哪些”。通过自然融入多种问法，提升内容在不同查询下的匹配广度。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5539195" y="4642280"/>
            <a:ext cx="5400000" cy="36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覆盖长尾关键词与变体问法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0" flipH="0" flipV="0">
            <a:off x="4595650" y="4642280"/>
            <a:ext cx="540000" cy="36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03</a:t>
            </a:r>
            <a:endParaRPr kumimoji="1" lang="zh-CN" altLang="en-US"/>
          </a:p>
        </p:txBody>
      </p:sp>
      <p:sp>
        <p:nvSpPr>
          <p:cNvPr id="18" name="文本框 1"/>
          <p:cNvSpPr txBox="1"/>
          <p:nvPr/>
        </p:nvSpPr>
        <p:spPr>
          <a:xfrm rot="0" flipH="0" flipV="0">
            <a:off x="896518" y="287534"/>
            <a:ext cx="8907882" cy="59627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高质量内容生成技巧</a:t>
            </a:r>
            <a:endParaRPr kumimoji="1" lang="zh-CN" altLang="en-US"/>
          </a:p>
        </p:txBody>
      </p:sp>
      <p:sp>
        <p:nvSpPr>
          <p:cNvPr id="19" name="任意多边形: 形状 2"/>
          <p:cNvSpPr txBox="1"/>
          <p:nvPr/>
        </p:nvSpPr>
        <p:spPr>
          <a:xfrm rot="2700000" flipH="0" flipV="0">
            <a:off x="-1254638" y="-408843"/>
            <a:ext cx="1658405" cy="1392752"/>
          </a:xfrm>
          <a:custGeom>
            <a:avLst/>
            <a:gdLst>
              <a:gd name="connsiteX0" fmla="*/ 5150735 w 5150735"/>
              <a:gd name="connsiteY0" fmla="*/ 0 h 4325662"/>
              <a:gd name="connsiteX1" fmla="*/ 5150735 w 5150735"/>
              <a:gd name="connsiteY1" fmla="*/ 2985265 h 4325662"/>
              <a:gd name="connsiteX2" fmla="*/ 3810338 w 5150735"/>
              <a:gd name="connsiteY2" fmla="*/ 4325662 h 4325662"/>
              <a:gd name="connsiteX3" fmla="*/ 0 w 5150735"/>
              <a:gd name="connsiteY3" fmla="*/ 515324 h 4325662"/>
              <a:gd name="connsiteX4" fmla="*/ 0 w 5150735"/>
              <a:gd name="connsiteY4" fmla="*/ 0 h 4325662"/>
              <a:gd name="connsiteX5" fmla="*/ 5150735 w 5150735"/>
              <a:gd name="connsiteY5" fmla="*/ 0 h 4325662"/>
            </a:gdLst>
            <a:rect l="l" t="t" r="r" b="b"/>
            <a:pathLst>
              <a:path w="5150735" h="4325662">
                <a:moveTo>
                  <a:pt x="5150735" y="0"/>
                </a:moveTo>
                <a:lnTo>
                  <a:pt x="5150735" y="2985265"/>
                </a:lnTo>
                <a:lnTo>
                  <a:pt x="3810338" y="4325662"/>
                </a:lnTo>
                <a:lnTo>
                  <a:pt x="0" y="515324"/>
                </a:lnTo>
                <a:lnTo>
                  <a:pt x="0" y="0"/>
                </a:lnTo>
                <a:lnTo>
                  <a:pt x="5150735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alpha val="0"/>
                </a:schemeClr>
              </a:gs>
            </a:gsLst>
            <a:lin ang="162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任意多边形: 形状 3"/>
          <p:cNvSpPr txBox="1"/>
          <p:nvPr/>
        </p:nvSpPr>
        <p:spPr>
          <a:xfrm rot="2700000" flipH="1" flipV="1">
            <a:off x="-295212" y="-11175"/>
            <a:ext cx="1078225" cy="79277"/>
          </a:xfrm>
          <a:custGeom>
            <a:avLst/>
            <a:gdLst>
              <a:gd name="connsiteX0" fmla="*/ 3348790 w 3348790"/>
              <a:gd name="connsiteY0" fmla="*/ 0 h 246221"/>
              <a:gd name="connsiteX1" fmla="*/ 3348790 w 3348790"/>
              <a:gd name="connsiteY1" fmla="*/ 246221 h 246221"/>
              <a:gd name="connsiteX2" fmla="*/ 0 w 3348790"/>
              <a:gd name="connsiteY2" fmla="*/ 246221 h 246221"/>
              <a:gd name="connsiteX3" fmla="*/ 0 w 3348790"/>
              <a:gd name="connsiteY3" fmla="*/ 0 h 246221"/>
              <a:gd name="connsiteX4" fmla="*/ 3348790 w 3348790"/>
              <a:gd name="connsiteY4" fmla="*/ 0 h 246221"/>
            </a:gdLst>
            <a:rect l="l" t="t" r="r" b="b"/>
            <a:pathLst>
              <a:path w="3348790" h="246221">
                <a:moveTo>
                  <a:pt x="3348790" y="0"/>
                </a:moveTo>
                <a:lnTo>
                  <a:pt x="3348790" y="246221"/>
                </a:lnTo>
                <a:lnTo>
                  <a:pt x="0" y="246221"/>
                </a:lnTo>
                <a:lnTo>
                  <a:pt x="0" y="0"/>
                </a:lnTo>
                <a:lnTo>
                  <a:pt x="3348790" y="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2">
                  <a:alpha val="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任意多边形: 形状 9"/>
          <p:cNvSpPr txBox="1"/>
          <p:nvPr/>
        </p:nvSpPr>
        <p:spPr>
          <a:xfrm rot="0" flipH="1" flipV="0">
            <a:off x="707246" y="921912"/>
            <a:ext cx="10811654" cy="79576"/>
          </a:xfrm>
          <a:custGeom>
            <a:avLst/>
            <a:gdLst>
              <a:gd name="connsiteX0" fmla="*/ 5150735 w 5150735"/>
              <a:gd name="connsiteY0" fmla="*/ 0 h 4325662"/>
              <a:gd name="connsiteX1" fmla="*/ 5150735 w 5150735"/>
              <a:gd name="connsiteY1" fmla="*/ 2985265 h 4325662"/>
              <a:gd name="connsiteX2" fmla="*/ 3810338 w 5150735"/>
              <a:gd name="connsiteY2" fmla="*/ 4325662 h 4325662"/>
              <a:gd name="connsiteX3" fmla="*/ 0 w 5150735"/>
              <a:gd name="connsiteY3" fmla="*/ 515324 h 4325662"/>
              <a:gd name="connsiteX4" fmla="*/ 0 w 5150735"/>
              <a:gd name="connsiteY4" fmla="*/ 0 h 4325662"/>
              <a:gd name="connsiteX5" fmla="*/ 5150735 w 5150735"/>
              <a:gd name="connsiteY5" fmla="*/ 0 h 4325662"/>
            </a:gdLst>
            <a:rect l="l" t="t" r="r" b="b"/>
            <a:pathLst>
              <a:path w="5150735" h="4325662">
                <a:moveTo>
                  <a:pt x="5150735" y="0"/>
                </a:moveTo>
                <a:lnTo>
                  <a:pt x="5150735" y="2985265"/>
                </a:lnTo>
                <a:lnTo>
                  <a:pt x="3810338" y="4325662"/>
                </a:lnTo>
                <a:lnTo>
                  <a:pt x="0" y="515324"/>
                </a:lnTo>
                <a:lnTo>
                  <a:pt x="0" y="0"/>
                </a:lnTo>
                <a:lnTo>
                  <a:pt x="5150735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alpha val="0"/>
                </a:schemeClr>
              </a:gs>
            </a:gsLst>
            <a:lin ang="162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矩形: 圆顶角 2"/>
          <p:cNvSpPr txBox="1"/>
          <p:nvPr/>
        </p:nvSpPr>
        <p:spPr>
          <a:xfrm rot="5400000" flipH="0" flipV="0">
            <a:off x="2070624" y="-783244"/>
            <a:ext cx="4283246" cy="8424488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 w="19050" cap="sq">
            <a:noFill/>
            <a:prstDash val="solid"/>
            <a:miter/>
          </a:ln>
          <a:effectLst>
            <a:outerShdw dist="101600" blurRad="203200" dir="0" sx="98000" sy="98000" kx="0" ky="0" algn="t" rotWithShape="0">
              <a:schemeClr val="accent1">
                <a:alpha val="1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PPT-12"/>
          <p:cNvSpPr txBox="1"/>
          <p:nvPr/>
        </p:nvSpPr>
        <p:spPr>
          <a:xfrm rot="5400000" flipH="0" flipV="0">
            <a:off x="7190650" y="4944756"/>
            <a:ext cx="759938" cy="1317961"/>
          </a:xfrm>
          <a:custGeom>
            <a:avLst/>
            <a:gdLst>
              <a:gd name="connsiteX0" fmla="*/ 0 w 812409"/>
              <a:gd name="connsiteY0" fmla="*/ 1532499 h 1564151"/>
              <a:gd name="connsiteX1" fmla="*/ 31653 w 812409"/>
              <a:gd name="connsiteY1" fmla="*/ 1564151 h 1564151"/>
              <a:gd name="connsiteX2" fmla="*/ 63304 w 812409"/>
              <a:gd name="connsiteY2" fmla="*/ 1532499 h 1564151"/>
              <a:gd name="connsiteX3" fmla="*/ 31653 w 812409"/>
              <a:gd name="connsiteY3" fmla="*/ 1500847 h 1564151"/>
              <a:gd name="connsiteX4" fmla="*/ 0 w 812409"/>
              <a:gd name="connsiteY4" fmla="*/ 1532499 h 1564151"/>
              <a:gd name="connsiteX5" fmla="*/ 187276 w 812409"/>
              <a:gd name="connsiteY5" fmla="*/ 1532499 h 1564151"/>
              <a:gd name="connsiteX6" fmla="*/ 218929 w 812409"/>
              <a:gd name="connsiteY6" fmla="*/ 1564151 h 1564151"/>
              <a:gd name="connsiteX7" fmla="*/ 250581 w 812409"/>
              <a:gd name="connsiteY7" fmla="*/ 1532499 h 1564151"/>
              <a:gd name="connsiteX8" fmla="*/ 218929 w 812409"/>
              <a:gd name="connsiteY8" fmla="*/ 1500847 h 1564151"/>
              <a:gd name="connsiteX9" fmla="*/ 187276 w 812409"/>
              <a:gd name="connsiteY9" fmla="*/ 1532499 h 1564151"/>
              <a:gd name="connsiteX10" fmla="*/ 374553 w 812409"/>
              <a:gd name="connsiteY10" fmla="*/ 1532499 h 1564151"/>
              <a:gd name="connsiteX11" fmla="*/ 406204 w 812409"/>
              <a:gd name="connsiteY11" fmla="*/ 1564151 h 1564151"/>
              <a:gd name="connsiteX12" fmla="*/ 437857 w 812409"/>
              <a:gd name="connsiteY12" fmla="*/ 1532499 h 1564151"/>
              <a:gd name="connsiteX13" fmla="*/ 406204 w 812409"/>
              <a:gd name="connsiteY13" fmla="*/ 1500847 h 1564151"/>
              <a:gd name="connsiteX14" fmla="*/ 374553 w 812409"/>
              <a:gd name="connsiteY14" fmla="*/ 1532499 h 1564151"/>
              <a:gd name="connsiteX15" fmla="*/ 561829 w 812409"/>
              <a:gd name="connsiteY15" fmla="*/ 1532499 h 1564151"/>
              <a:gd name="connsiteX16" fmla="*/ 593481 w 812409"/>
              <a:gd name="connsiteY16" fmla="*/ 1564151 h 1564151"/>
              <a:gd name="connsiteX17" fmla="*/ 625133 w 812409"/>
              <a:gd name="connsiteY17" fmla="*/ 1532499 h 1564151"/>
              <a:gd name="connsiteX18" fmla="*/ 593481 w 812409"/>
              <a:gd name="connsiteY18" fmla="*/ 1500847 h 1564151"/>
              <a:gd name="connsiteX19" fmla="*/ 561829 w 812409"/>
              <a:gd name="connsiteY19" fmla="*/ 1532499 h 1564151"/>
              <a:gd name="connsiteX20" fmla="*/ 749104 w 812409"/>
              <a:gd name="connsiteY20" fmla="*/ 1532499 h 1564151"/>
              <a:gd name="connsiteX21" fmla="*/ 780757 w 812409"/>
              <a:gd name="connsiteY21" fmla="*/ 1564151 h 1564151"/>
              <a:gd name="connsiteX22" fmla="*/ 812410 w 812409"/>
              <a:gd name="connsiteY22" fmla="*/ 1532499 h 1564151"/>
              <a:gd name="connsiteX23" fmla="*/ 780757 w 812409"/>
              <a:gd name="connsiteY23" fmla="*/ 1500847 h 1564151"/>
              <a:gd name="connsiteX24" fmla="*/ 749104 w 812409"/>
              <a:gd name="connsiteY24" fmla="*/ 1532499 h 1564151"/>
              <a:gd name="connsiteX25" fmla="*/ 187276 w 812409"/>
              <a:gd name="connsiteY25" fmla="*/ 1345223 h 1564151"/>
              <a:gd name="connsiteX26" fmla="*/ 218929 w 812409"/>
              <a:gd name="connsiteY26" fmla="*/ 1376875 h 1564151"/>
              <a:gd name="connsiteX27" fmla="*/ 250581 w 812409"/>
              <a:gd name="connsiteY27" fmla="*/ 1345223 h 1564151"/>
              <a:gd name="connsiteX28" fmla="*/ 218929 w 812409"/>
              <a:gd name="connsiteY28" fmla="*/ 1313571 h 1564151"/>
              <a:gd name="connsiteX29" fmla="*/ 187276 w 812409"/>
              <a:gd name="connsiteY29" fmla="*/ 1345223 h 1564151"/>
              <a:gd name="connsiteX30" fmla="*/ 374553 w 812409"/>
              <a:gd name="connsiteY30" fmla="*/ 1345223 h 1564151"/>
              <a:gd name="connsiteX31" fmla="*/ 406204 w 812409"/>
              <a:gd name="connsiteY31" fmla="*/ 1376875 h 1564151"/>
              <a:gd name="connsiteX32" fmla="*/ 437857 w 812409"/>
              <a:gd name="connsiteY32" fmla="*/ 1345223 h 1564151"/>
              <a:gd name="connsiteX33" fmla="*/ 406204 w 812409"/>
              <a:gd name="connsiteY33" fmla="*/ 1313571 h 1564151"/>
              <a:gd name="connsiteX34" fmla="*/ 374553 w 812409"/>
              <a:gd name="connsiteY34" fmla="*/ 1345223 h 1564151"/>
              <a:gd name="connsiteX35" fmla="*/ 561829 w 812409"/>
              <a:gd name="connsiteY35" fmla="*/ 1345223 h 1564151"/>
              <a:gd name="connsiteX36" fmla="*/ 593481 w 812409"/>
              <a:gd name="connsiteY36" fmla="*/ 1376875 h 1564151"/>
              <a:gd name="connsiteX37" fmla="*/ 625133 w 812409"/>
              <a:gd name="connsiteY37" fmla="*/ 1345223 h 1564151"/>
              <a:gd name="connsiteX38" fmla="*/ 593481 w 812409"/>
              <a:gd name="connsiteY38" fmla="*/ 1313571 h 1564151"/>
              <a:gd name="connsiteX39" fmla="*/ 561829 w 812409"/>
              <a:gd name="connsiteY39" fmla="*/ 1345223 h 1564151"/>
              <a:gd name="connsiteX40" fmla="*/ 749104 w 812409"/>
              <a:gd name="connsiteY40" fmla="*/ 1345223 h 1564151"/>
              <a:gd name="connsiteX41" fmla="*/ 780757 w 812409"/>
              <a:gd name="connsiteY41" fmla="*/ 1376875 h 1564151"/>
              <a:gd name="connsiteX42" fmla="*/ 812410 w 812409"/>
              <a:gd name="connsiteY42" fmla="*/ 1345223 h 1564151"/>
              <a:gd name="connsiteX43" fmla="*/ 780757 w 812409"/>
              <a:gd name="connsiteY43" fmla="*/ 1313571 h 1564151"/>
              <a:gd name="connsiteX44" fmla="*/ 749104 w 812409"/>
              <a:gd name="connsiteY44" fmla="*/ 1345223 h 1564151"/>
              <a:gd name="connsiteX45" fmla="*/ 187276 w 812409"/>
              <a:gd name="connsiteY45" fmla="*/ 1157947 h 1564151"/>
              <a:gd name="connsiteX46" fmla="*/ 218929 w 812409"/>
              <a:gd name="connsiteY46" fmla="*/ 1189599 h 1564151"/>
              <a:gd name="connsiteX47" fmla="*/ 250581 w 812409"/>
              <a:gd name="connsiteY47" fmla="*/ 1157947 h 1564151"/>
              <a:gd name="connsiteX48" fmla="*/ 218929 w 812409"/>
              <a:gd name="connsiteY48" fmla="*/ 1126295 h 1564151"/>
              <a:gd name="connsiteX49" fmla="*/ 187276 w 812409"/>
              <a:gd name="connsiteY49" fmla="*/ 1157947 h 1564151"/>
              <a:gd name="connsiteX50" fmla="*/ 374553 w 812409"/>
              <a:gd name="connsiteY50" fmla="*/ 1157947 h 1564151"/>
              <a:gd name="connsiteX51" fmla="*/ 406204 w 812409"/>
              <a:gd name="connsiteY51" fmla="*/ 1189599 h 1564151"/>
              <a:gd name="connsiteX52" fmla="*/ 437857 w 812409"/>
              <a:gd name="connsiteY52" fmla="*/ 1157947 h 1564151"/>
              <a:gd name="connsiteX53" fmla="*/ 406204 w 812409"/>
              <a:gd name="connsiteY53" fmla="*/ 1126295 h 1564151"/>
              <a:gd name="connsiteX54" fmla="*/ 374553 w 812409"/>
              <a:gd name="connsiteY54" fmla="*/ 1157947 h 1564151"/>
              <a:gd name="connsiteX55" fmla="*/ 561829 w 812409"/>
              <a:gd name="connsiteY55" fmla="*/ 1157947 h 1564151"/>
              <a:gd name="connsiteX56" fmla="*/ 593481 w 812409"/>
              <a:gd name="connsiteY56" fmla="*/ 1189599 h 1564151"/>
              <a:gd name="connsiteX57" fmla="*/ 625133 w 812409"/>
              <a:gd name="connsiteY57" fmla="*/ 1157947 h 1564151"/>
              <a:gd name="connsiteX58" fmla="*/ 593481 w 812409"/>
              <a:gd name="connsiteY58" fmla="*/ 1126295 h 1564151"/>
              <a:gd name="connsiteX59" fmla="*/ 561829 w 812409"/>
              <a:gd name="connsiteY59" fmla="*/ 1157947 h 1564151"/>
              <a:gd name="connsiteX60" fmla="*/ 749104 w 812409"/>
              <a:gd name="connsiteY60" fmla="*/ 1157947 h 1564151"/>
              <a:gd name="connsiteX61" fmla="*/ 780757 w 812409"/>
              <a:gd name="connsiteY61" fmla="*/ 1189599 h 1564151"/>
              <a:gd name="connsiteX62" fmla="*/ 812410 w 812409"/>
              <a:gd name="connsiteY62" fmla="*/ 1157947 h 1564151"/>
              <a:gd name="connsiteX63" fmla="*/ 780757 w 812409"/>
              <a:gd name="connsiteY63" fmla="*/ 1126295 h 1564151"/>
              <a:gd name="connsiteX64" fmla="*/ 749104 w 812409"/>
              <a:gd name="connsiteY64" fmla="*/ 1157947 h 1564151"/>
              <a:gd name="connsiteX65" fmla="*/ 187276 w 812409"/>
              <a:gd name="connsiteY65" fmla="*/ 970670 h 1564151"/>
              <a:gd name="connsiteX66" fmla="*/ 218929 w 812409"/>
              <a:gd name="connsiteY66" fmla="*/ 1002323 h 1564151"/>
              <a:gd name="connsiteX67" fmla="*/ 250581 w 812409"/>
              <a:gd name="connsiteY67" fmla="*/ 970670 h 1564151"/>
              <a:gd name="connsiteX68" fmla="*/ 218929 w 812409"/>
              <a:gd name="connsiteY68" fmla="*/ 939018 h 1564151"/>
              <a:gd name="connsiteX69" fmla="*/ 187276 w 812409"/>
              <a:gd name="connsiteY69" fmla="*/ 970670 h 1564151"/>
              <a:gd name="connsiteX70" fmla="*/ 374553 w 812409"/>
              <a:gd name="connsiteY70" fmla="*/ 970670 h 1564151"/>
              <a:gd name="connsiteX71" fmla="*/ 406204 w 812409"/>
              <a:gd name="connsiteY71" fmla="*/ 1002323 h 1564151"/>
              <a:gd name="connsiteX72" fmla="*/ 437857 w 812409"/>
              <a:gd name="connsiteY72" fmla="*/ 970670 h 1564151"/>
              <a:gd name="connsiteX73" fmla="*/ 406204 w 812409"/>
              <a:gd name="connsiteY73" fmla="*/ 939018 h 1564151"/>
              <a:gd name="connsiteX74" fmla="*/ 374553 w 812409"/>
              <a:gd name="connsiteY74" fmla="*/ 970670 h 1564151"/>
              <a:gd name="connsiteX75" fmla="*/ 561829 w 812409"/>
              <a:gd name="connsiteY75" fmla="*/ 970670 h 1564151"/>
              <a:gd name="connsiteX76" fmla="*/ 593481 w 812409"/>
              <a:gd name="connsiteY76" fmla="*/ 1002323 h 1564151"/>
              <a:gd name="connsiteX77" fmla="*/ 625133 w 812409"/>
              <a:gd name="connsiteY77" fmla="*/ 970670 h 1564151"/>
              <a:gd name="connsiteX78" fmla="*/ 593481 w 812409"/>
              <a:gd name="connsiteY78" fmla="*/ 939018 h 1564151"/>
              <a:gd name="connsiteX79" fmla="*/ 561829 w 812409"/>
              <a:gd name="connsiteY79" fmla="*/ 970670 h 1564151"/>
              <a:gd name="connsiteX80" fmla="*/ 749104 w 812409"/>
              <a:gd name="connsiteY80" fmla="*/ 970670 h 1564151"/>
              <a:gd name="connsiteX81" fmla="*/ 780757 w 812409"/>
              <a:gd name="connsiteY81" fmla="*/ 1002323 h 1564151"/>
              <a:gd name="connsiteX82" fmla="*/ 812410 w 812409"/>
              <a:gd name="connsiteY82" fmla="*/ 970670 h 1564151"/>
              <a:gd name="connsiteX83" fmla="*/ 780757 w 812409"/>
              <a:gd name="connsiteY83" fmla="*/ 939018 h 1564151"/>
              <a:gd name="connsiteX84" fmla="*/ 749104 w 812409"/>
              <a:gd name="connsiteY84" fmla="*/ 970670 h 1564151"/>
              <a:gd name="connsiteX85" fmla="*/ 187276 w 812409"/>
              <a:gd name="connsiteY85" fmla="*/ 783395 h 1564151"/>
              <a:gd name="connsiteX86" fmla="*/ 218929 w 812409"/>
              <a:gd name="connsiteY86" fmla="*/ 815047 h 1564151"/>
              <a:gd name="connsiteX87" fmla="*/ 250581 w 812409"/>
              <a:gd name="connsiteY87" fmla="*/ 783395 h 1564151"/>
              <a:gd name="connsiteX88" fmla="*/ 218929 w 812409"/>
              <a:gd name="connsiteY88" fmla="*/ 751742 h 1564151"/>
              <a:gd name="connsiteX89" fmla="*/ 187276 w 812409"/>
              <a:gd name="connsiteY89" fmla="*/ 783395 h 1564151"/>
              <a:gd name="connsiteX90" fmla="*/ 374553 w 812409"/>
              <a:gd name="connsiteY90" fmla="*/ 783395 h 1564151"/>
              <a:gd name="connsiteX91" fmla="*/ 406204 w 812409"/>
              <a:gd name="connsiteY91" fmla="*/ 815047 h 1564151"/>
              <a:gd name="connsiteX92" fmla="*/ 437857 w 812409"/>
              <a:gd name="connsiteY92" fmla="*/ 783395 h 1564151"/>
              <a:gd name="connsiteX93" fmla="*/ 406204 w 812409"/>
              <a:gd name="connsiteY93" fmla="*/ 751742 h 1564151"/>
              <a:gd name="connsiteX94" fmla="*/ 374553 w 812409"/>
              <a:gd name="connsiteY94" fmla="*/ 783395 h 1564151"/>
              <a:gd name="connsiteX95" fmla="*/ 561829 w 812409"/>
              <a:gd name="connsiteY95" fmla="*/ 783395 h 1564151"/>
              <a:gd name="connsiteX96" fmla="*/ 593481 w 812409"/>
              <a:gd name="connsiteY96" fmla="*/ 815047 h 1564151"/>
              <a:gd name="connsiteX97" fmla="*/ 625133 w 812409"/>
              <a:gd name="connsiteY97" fmla="*/ 783395 h 1564151"/>
              <a:gd name="connsiteX98" fmla="*/ 593481 w 812409"/>
              <a:gd name="connsiteY98" fmla="*/ 751742 h 1564151"/>
              <a:gd name="connsiteX99" fmla="*/ 561829 w 812409"/>
              <a:gd name="connsiteY99" fmla="*/ 783395 h 1564151"/>
              <a:gd name="connsiteX100" fmla="*/ 749104 w 812409"/>
              <a:gd name="connsiteY100" fmla="*/ 783395 h 1564151"/>
              <a:gd name="connsiteX101" fmla="*/ 780757 w 812409"/>
              <a:gd name="connsiteY101" fmla="*/ 815047 h 1564151"/>
              <a:gd name="connsiteX102" fmla="*/ 812410 w 812409"/>
              <a:gd name="connsiteY102" fmla="*/ 783395 h 1564151"/>
              <a:gd name="connsiteX103" fmla="*/ 780757 w 812409"/>
              <a:gd name="connsiteY103" fmla="*/ 751742 h 1564151"/>
              <a:gd name="connsiteX104" fmla="*/ 749104 w 812409"/>
              <a:gd name="connsiteY104" fmla="*/ 783395 h 1564151"/>
              <a:gd name="connsiteX105" fmla="*/ 187276 w 812409"/>
              <a:gd name="connsiteY105" fmla="*/ 596118 h 1564151"/>
              <a:gd name="connsiteX106" fmla="*/ 218929 w 812409"/>
              <a:gd name="connsiteY106" fmla="*/ 627770 h 1564151"/>
              <a:gd name="connsiteX107" fmla="*/ 250581 w 812409"/>
              <a:gd name="connsiteY107" fmla="*/ 596118 h 1564151"/>
              <a:gd name="connsiteX108" fmla="*/ 218929 w 812409"/>
              <a:gd name="connsiteY108" fmla="*/ 564466 h 1564151"/>
              <a:gd name="connsiteX109" fmla="*/ 187276 w 812409"/>
              <a:gd name="connsiteY109" fmla="*/ 596118 h 1564151"/>
              <a:gd name="connsiteX110" fmla="*/ 374553 w 812409"/>
              <a:gd name="connsiteY110" fmla="*/ 596118 h 1564151"/>
              <a:gd name="connsiteX111" fmla="*/ 406204 w 812409"/>
              <a:gd name="connsiteY111" fmla="*/ 627770 h 1564151"/>
              <a:gd name="connsiteX112" fmla="*/ 437857 w 812409"/>
              <a:gd name="connsiteY112" fmla="*/ 596118 h 1564151"/>
              <a:gd name="connsiteX113" fmla="*/ 406204 w 812409"/>
              <a:gd name="connsiteY113" fmla="*/ 564466 h 1564151"/>
              <a:gd name="connsiteX114" fmla="*/ 374553 w 812409"/>
              <a:gd name="connsiteY114" fmla="*/ 596118 h 1564151"/>
              <a:gd name="connsiteX115" fmla="*/ 561829 w 812409"/>
              <a:gd name="connsiteY115" fmla="*/ 596118 h 1564151"/>
              <a:gd name="connsiteX116" fmla="*/ 593481 w 812409"/>
              <a:gd name="connsiteY116" fmla="*/ 627770 h 1564151"/>
              <a:gd name="connsiteX117" fmla="*/ 625133 w 812409"/>
              <a:gd name="connsiteY117" fmla="*/ 596118 h 1564151"/>
              <a:gd name="connsiteX118" fmla="*/ 593481 w 812409"/>
              <a:gd name="connsiteY118" fmla="*/ 564466 h 1564151"/>
              <a:gd name="connsiteX119" fmla="*/ 561829 w 812409"/>
              <a:gd name="connsiteY119" fmla="*/ 596118 h 1564151"/>
              <a:gd name="connsiteX120" fmla="*/ 749104 w 812409"/>
              <a:gd name="connsiteY120" fmla="*/ 596118 h 1564151"/>
              <a:gd name="connsiteX121" fmla="*/ 780757 w 812409"/>
              <a:gd name="connsiteY121" fmla="*/ 627770 h 1564151"/>
              <a:gd name="connsiteX122" fmla="*/ 812410 w 812409"/>
              <a:gd name="connsiteY122" fmla="*/ 596118 h 1564151"/>
              <a:gd name="connsiteX123" fmla="*/ 780757 w 812409"/>
              <a:gd name="connsiteY123" fmla="*/ 564466 h 1564151"/>
              <a:gd name="connsiteX124" fmla="*/ 749104 w 812409"/>
              <a:gd name="connsiteY124" fmla="*/ 596118 h 1564151"/>
              <a:gd name="connsiteX125" fmla="*/ 187276 w 812409"/>
              <a:gd name="connsiteY125" fmla="*/ 408842 h 1564151"/>
              <a:gd name="connsiteX126" fmla="*/ 218929 w 812409"/>
              <a:gd name="connsiteY126" fmla="*/ 440495 h 1564151"/>
              <a:gd name="connsiteX127" fmla="*/ 250581 w 812409"/>
              <a:gd name="connsiteY127" fmla="*/ 408842 h 1564151"/>
              <a:gd name="connsiteX128" fmla="*/ 218929 w 812409"/>
              <a:gd name="connsiteY128" fmla="*/ 377190 h 1564151"/>
              <a:gd name="connsiteX129" fmla="*/ 187276 w 812409"/>
              <a:gd name="connsiteY129" fmla="*/ 408842 h 1564151"/>
              <a:gd name="connsiteX130" fmla="*/ 374553 w 812409"/>
              <a:gd name="connsiteY130" fmla="*/ 408842 h 1564151"/>
              <a:gd name="connsiteX131" fmla="*/ 406204 w 812409"/>
              <a:gd name="connsiteY131" fmla="*/ 440495 h 1564151"/>
              <a:gd name="connsiteX132" fmla="*/ 437857 w 812409"/>
              <a:gd name="connsiteY132" fmla="*/ 408842 h 1564151"/>
              <a:gd name="connsiteX133" fmla="*/ 406204 w 812409"/>
              <a:gd name="connsiteY133" fmla="*/ 377190 h 1564151"/>
              <a:gd name="connsiteX134" fmla="*/ 374553 w 812409"/>
              <a:gd name="connsiteY134" fmla="*/ 408842 h 1564151"/>
              <a:gd name="connsiteX135" fmla="*/ 561829 w 812409"/>
              <a:gd name="connsiteY135" fmla="*/ 408842 h 1564151"/>
              <a:gd name="connsiteX136" fmla="*/ 593481 w 812409"/>
              <a:gd name="connsiteY136" fmla="*/ 440495 h 1564151"/>
              <a:gd name="connsiteX137" fmla="*/ 625133 w 812409"/>
              <a:gd name="connsiteY137" fmla="*/ 408842 h 1564151"/>
              <a:gd name="connsiteX138" fmla="*/ 593481 w 812409"/>
              <a:gd name="connsiteY138" fmla="*/ 377190 h 1564151"/>
              <a:gd name="connsiteX139" fmla="*/ 561829 w 812409"/>
              <a:gd name="connsiteY139" fmla="*/ 408842 h 1564151"/>
              <a:gd name="connsiteX140" fmla="*/ 749104 w 812409"/>
              <a:gd name="connsiteY140" fmla="*/ 408842 h 1564151"/>
              <a:gd name="connsiteX141" fmla="*/ 780757 w 812409"/>
              <a:gd name="connsiteY141" fmla="*/ 440495 h 1564151"/>
              <a:gd name="connsiteX142" fmla="*/ 812410 w 812409"/>
              <a:gd name="connsiteY142" fmla="*/ 408842 h 1564151"/>
              <a:gd name="connsiteX143" fmla="*/ 780757 w 812409"/>
              <a:gd name="connsiteY143" fmla="*/ 377190 h 1564151"/>
              <a:gd name="connsiteX144" fmla="*/ 749104 w 812409"/>
              <a:gd name="connsiteY144" fmla="*/ 408842 h 1564151"/>
              <a:gd name="connsiteX145" fmla="*/ 187276 w 812409"/>
              <a:gd name="connsiteY145" fmla="*/ 218928 h 1564151"/>
              <a:gd name="connsiteX146" fmla="*/ 218929 w 812409"/>
              <a:gd name="connsiteY146" fmla="*/ 250581 h 1564151"/>
              <a:gd name="connsiteX147" fmla="*/ 250581 w 812409"/>
              <a:gd name="connsiteY147" fmla="*/ 218928 h 1564151"/>
              <a:gd name="connsiteX148" fmla="*/ 218929 w 812409"/>
              <a:gd name="connsiteY148" fmla="*/ 187276 h 1564151"/>
              <a:gd name="connsiteX149" fmla="*/ 187276 w 812409"/>
              <a:gd name="connsiteY149" fmla="*/ 218928 h 1564151"/>
              <a:gd name="connsiteX150" fmla="*/ 374553 w 812409"/>
              <a:gd name="connsiteY150" fmla="*/ 218928 h 1564151"/>
              <a:gd name="connsiteX151" fmla="*/ 406204 w 812409"/>
              <a:gd name="connsiteY151" fmla="*/ 250581 h 1564151"/>
              <a:gd name="connsiteX152" fmla="*/ 437857 w 812409"/>
              <a:gd name="connsiteY152" fmla="*/ 218928 h 1564151"/>
              <a:gd name="connsiteX153" fmla="*/ 406204 w 812409"/>
              <a:gd name="connsiteY153" fmla="*/ 187276 h 1564151"/>
              <a:gd name="connsiteX154" fmla="*/ 374553 w 812409"/>
              <a:gd name="connsiteY154" fmla="*/ 218928 h 1564151"/>
              <a:gd name="connsiteX155" fmla="*/ 561829 w 812409"/>
              <a:gd name="connsiteY155" fmla="*/ 218928 h 1564151"/>
              <a:gd name="connsiteX156" fmla="*/ 593481 w 812409"/>
              <a:gd name="connsiteY156" fmla="*/ 250581 h 1564151"/>
              <a:gd name="connsiteX157" fmla="*/ 625133 w 812409"/>
              <a:gd name="connsiteY157" fmla="*/ 218928 h 1564151"/>
              <a:gd name="connsiteX158" fmla="*/ 593481 w 812409"/>
              <a:gd name="connsiteY158" fmla="*/ 187276 h 1564151"/>
              <a:gd name="connsiteX159" fmla="*/ 561829 w 812409"/>
              <a:gd name="connsiteY159" fmla="*/ 218928 h 1564151"/>
              <a:gd name="connsiteX160" fmla="*/ 749104 w 812409"/>
              <a:gd name="connsiteY160" fmla="*/ 218928 h 1564151"/>
              <a:gd name="connsiteX161" fmla="*/ 780757 w 812409"/>
              <a:gd name="connsiteY161" fmla="*/ 250581 h 1564151"/>
              <a:gd name="connsiteX162" fmla="*/ 812410 w 812409"/>
              <a:gd name="connsiteY162" fmla="*/ 218928 h 1564151"/>
              <a:gd name="connsiteX163" fmla="*/ 780757 w 812409"/>
              <a:gd name="connsiteY163" fmla="*/ 187276 h 1564151"/>
              <a:gd name="connsiteX164" fmla="*/ 749104 w 812409"/>
              <a:gd name="connsiteY164" fmla="*/ 218928 h 1564151"/>
              <a:gd name="connsiteX165" fmla="*/ 187276 w 812409"/>
              <a:gd name="connsiteY165" fmla="*/ 31652 h 1564151"/>
              <a:gd name="connsiteX166" fmla="*/ 218929 w 812409"/>
              <a:gd name="connsiteY166" fmla="*/ 63304 h 1564151"/>
              <a:gd name="connsiteX167" fmla="*/ 250581 w 812409"/>
              <a:gd name="connsiteY167" fmla="*/ 31652 h 1564151"/>
              <a:gd name="connsiteX168" fmla="*/ 218929 w 812409"/>
              <a:gd name="connsiteY168" fmla="*/ 0 h 1564151"/>
              <a:gd name="connsiteX169" fmla="*/ 187276 w 812409"/>
              <a:gd name="connsiteY169" fmla="*/ 31652 h 1564151"/>
              <a:gd name="connsiteX170" fmla="*/ 374553 w 812409"/>
              <a:gd name="connsiteY170" fmla="*/ 31652 h 1564151"/>
              <a:gd name="connsiteX171" fmla="*/ 406204 w 812409"/>
              <a:gd name="connsiteY171" fmla="*/ 63304 h 1564151"/>
              <a:gd name="connsiteX172" fmla="*/ 437857 w 812409"/>
              <a:gd name="connsiteY172" fmla="*/ 31652 h 1564151"/>
              <a:gd name="connsiteX173" fmla="*/ 406204 w 812409"/>
              <a:gd name="connsiteY173" fmla="*/ 0 h 1564151"/>
              <a:gd name="connsiteX174" fmla="*/ 374553 w 812409"/>
              <a:gd name="connsiteY174" fmla="*/ 31652 h 1564151"/>
              <a:gd name="connsiteX175" fmla="*/ 561829 w 812409"/>
              <a:gd name="connsiteY175" fmla="*/ 31652 h 1564151"/>
              <a:gd name="connsiteX176" fmla="*/ 593481 w 812409"/>
              <a:gd name="connsiteY176" fmla="*/ 63304 h 1564151"/>
              <a:gd name="connsiteX177" fmla="*/ 625133 w 812409"/>
              <a:gd name="connsiteY177" fmla="*/ 31652 h 1564151"/>
              <a:gd name="connsiteX178" fmla="*/ 593481 w 812409"/>
              <a:gd name="connsiteY178" fmla="*/ 0 h 1564151"/>
              <a:gd name="connsiteX179" fmla="*/ 561829 w 812409"/>
              <a:gd name="connsiteY179" fmla="*/ 31652 h 1564151"/>
              <a:gd name="connsiteX180" fmla="*/ 749104 w 812409"/>
              <a:gd name="connsiteY180" fmla="*/ 31652 h 1564151"/>
              <a:gd name="connsiteX181" fmla="*/ 780757 w 812409"/>
              <a:gd name="connsiteY181" fmla="*/ 63304 h 1564151"/>
              <a:gd name="connsiteX182" fmla="*/ 812410 w 812409"/>
              <a:gd name="connsiteY182" fmla="*/ 31652 h 1564151"/>
              <a:gd name="connsiteX183" fmla="*/ 780757 w 812409"/>
              <a:gd name="connsiteY183" fmla="*/ 0 h 1564151"/>
              <a:gd name="connsiteX184" fmla="*/ 749104 w 812409"/>
              <a:gd name="connsiteY184" fmla="*/ 31652 h 1564151"/>
              <a:gd name="connsiteX185" fmla="*/ 31653 w 812409"/>
              <a:gd name="connsiteY185" fmla="*/ 1379513 h 1564151"/>
              <a:gd name="connsiteX186" fmla="*/ 63304 w 812409"/>
              <a:gd name="connsiteY186" fmla="*/ 1347861 h 1564151"/>
              <a:gd name="connsiteX187" fmla="*/ 31653 w 812409"/>
              <a:gd name="connsiteY187" fmla="*/ 1316208 h 1564151"/>
              <a:gd name="connsiteX188" fmla="*/ 0 w 812409"/>
              <a:gd name="connsiteY188" fmla="*/ 1347861 h 1564151"/>
              <a:gd name="connsiteX189" fmla="*/ 31653 w 812409"/>
              <a:gd name="connsiteY189" fmla="*/ 1379513 h 1564151"/>
              <a:gd name="connsiteX190" fmla="*/ 31653 w 812409"/>
              <a:gd name="connsiteY190" fmla="*/ 1189599 h 1564151"/>
              <a:gd name="connsiteX191" fmla="*/ 63304 w 812409"/>
              <a:gd name="connsiteY191" fmla="*/ 1157947 h 1564151"/>
              <a:gd name="connsiteX192" fmla="*/ 31653 w 812409"/>
              <a:gd name="connsiteY192" fmla="*/ 1126295 h 1564151"/>
              <a:gd name="connsiteX193" fmla="*/ 0 w 812409"/>
              <a:gd name="connsiteY193" fmla="*/ 1157947 h 1564151"/>
              <a:gd name="connsiteX194" fmla="*/ 31653 w 812409"/>
              <a:gd name="connsiteY194" fmla="*/ 1189599 h 1564151"/>
              <a:gd name="connsiteX195" fmla="*/ 31653 w 812409"/>
              <a:gd name="connsiteY195" fmla="*/ 1002323 h 1564151"/>
              <a:gd name="connsiteX196" fmla="*/ 63304 w 812409"/>
              <a:gd name="connsiteY196" fmla="*/ 970670 h 1564151"/>
              <a:gd name="connsiteX197" fmla="*/ 31653 w 812409"/>
              <a:gd name="connsiteY197" fmla="*/ 939018 h 1564151"/>
              <a:gd name="connsiteX198" fmla="*/ 0 w 812409"/>
              <a:gd name="connsiteY198" fmla="*/ 970670 h 1564151"/>
              <a:gd name="connsiteX199" fmla="*/ 31653 w 812409"/>
              <a:gd name="connsiteY199" fmla="*/ 1002323 h 1564151"/>
              <a:gd name="connsiteX200" fmla="*/ 31653 w 812409"/>
              <a:gd name="connsiteY200" fmla="*/ 815047 h 1564151"/>
              <a:gd name="connsiteX201" fmla="*/ 63304 w 812409"/>
              <a:gd name="connsiteY201" fmla="*/ 783395 h 1564151"/>
              <a:gd name="connsiteX202" fmla="*/ 31653 w 812409"/>
              <a:gd name="connsiteY202" fmla="*/ 751742 h 1564151"/>
              <a:gd name="connsiteX203" fmla="*/ 0 w 812409"/>
              <a:gd name="connsiteY203" fmla="*/ 783395 h 1564151"/>
              <a:gd name="connsiteX204" fmla="*/ 31653 w 812409"/>
              <a:gd name="connsiteY204" fmla="*/ 815047 h 1564151"/>
              <a:gd name="connsiteX205" fmla="*/ 31653 w 812409"/>
              <a:gd name="connsiteY205" fmla="*/ 627770 h 1564151"/>
              <a:gd name="connsiteX206" fmla="*/ 63304 w 812409"/>
              <a:gd name="connsiteY206" fmla="*/ 596118 h 1564151"/>
              <a:gd name="connsiteX207" fmla="*/ 31653 w 812409"/>
              <a:gd name="connsiteY207" fmla="*/ 564466 h 1564151"/>
              <a:gd name="connsiteX208" fmla="*/ 0 w 812409"/>
              <a:gd name="connsiteY208" fmla="*/ 596118 h 1564151"/>
              <a:gd name="connsiteX209" fmla="*/ 31653 w 812409"/>
              <a:gd name="connsiteY209" fmla="*/ 627770 h 1564151"/>
              <a:gd name="connsiteX210" fmla="*/ 31653 w 812409"/>
              <a:gd name="connsiteY210" fmla="*/ 440495 h 1564151"/>
              <a:gd name="connsiteX211" fmla="*/ 63304 w 812409"/>
              <a:gd name="connsiteY211" fmla="*/ 408842 h 1564151"/>
              <a:gd name="connsiteX212" fmla="*/ 31653 w 812409"/>
              <a:gd name="connsiteY212" fmla="*/ 377190 h 1564151"/>
              <a:gd name="connsiteX213" fmla="*/ 0 w 812409"/>
              <a:gd name="connsiteY213" fmla="*/ 408842 h 1564151"/>
              <a:gd name="connsiteX214" fmla="*/ 31653 w 812409"/>
              <a:gd name="connsiteY214" fmla="*/ 440495 h 1564151"/>
              <a:gd name="connsiteX215" fmla="*/ 31653 w 812409"/>
              <a:gd name="connsiteY215" fmla="*/ 253218 h 1564151"/>
              <a:gd name="connsiteX216" fmla="*/ 63304 w 812409"/>
              <a:gd name="connsiteY216" fmla="*/ 221566 h 1564151"/>
              <a:gd name="connsiteX217" fmla="*/ 31653 w 812409"/>
              <a:gd name="connsiteY217" fmla="*/ 189914 h 1564151"/>
              <a:gd name="connsiteX218" fmla="*/ 0 w 812409"/>
              <a:gd name="connsiteY218" fmla="*/ 221566 h 1564151"/>
              <a:gd name="connsiteX219" fmla="*/ 31653 w 812409"/>
              <a:gd name="connsiteY219" fmla="*/ 253218 h 1564151"/>
              <a:gd name="connsiteX220" fmla="*/ 31653 w 812409"/>
              <a:gd name="connsiteY220" fmla="*/ 65942 h 1564151"/>
              <a:gd name="connsiteX221" fmla="*/ 63304 w 812409"/>
              <a:gd name="connsiteY221" fmla="*/ 34290 h 1564151"/>
              <a:gd name="connsiteX222" fmla="*/ 31653 w 812409"/>
              <a:gd name="connsiteY222" fmla="*/ 2637 h 1564151"/>
              <a:gd name="connsiteX223" fmla="*/ 0 w 812409"/>
              <a:gd name="connsiteY223" fmla="*/ 34290 h 1564151"/>
              <a:gd name="connsiteX224" fmla="*/ 31653 w 812409"/>
              <a:gd name="connsiteY224" fmla="*/ 65942 h 1564151"/>
            </a:gdLst>
            <a:rect l="l" t="t" r="r" b="b"/>
            <a:pathLst>
              <a:path w="812409" h="1564151">
                <a:moveTo>
                  <a:pt x="0" y="1532499"/>
                </a:moveTo>
                <a:cubicBezTo>
                  <a:pt x="0" y="1550963"/>
                  <a:pt x="15826" y="1564151"/>
                  <a:pt x="31653" y="1564151"/>
                </a:cubicBezTo>
                <a:cubicBezTo>
                  <a:pt x="50116" y="1564151"/>
                  <a:pt x="63304" y="1548325"/>
                  <a:pt x="63304" y="1532499"/>
                </a:cubicBezTo>
                <a:cubicBezTo>
                  <a:pt x="63304" y="1516673"/>
                  <a:pt x="47479" y="1500847"/>
                  <a:pt x="31653" y="1500847"/>
                </a:cubicBezTo>
                <a:cubicBezTo>
                  <a:pt x="13188" y="1500847"/>
                  <a:pt x="0" y="1516673"/>
                  <a:pt x="0" y="1532499"/>
                </a:cubicBezTo>
                <a:close/>
                <a:moveTo>
                  <a:pt x="187276" y="1532499"/>
                </a:moveTo>
                <a:cubicBezTo>
                  <a:pt x="187276" y="1550963"/>
                  <a:pt x="203103" y="1564151"/>
                  <a:pt x="218929" y="1564151"/>
                </a:cubicBezTo>
                <a:cubicBezTo>
                  <a:pt x="237392" y="1564151"/>
                  <a:pt x="250581" y="1548325"/>
                  <a:pt x="250581" y="1532499"/>
                </a:cubicBezTo>
                <a:cubicBezTo>
                  <a:pt x="250581" y="1516673"/>
                  <a:pt x="234754" y="1500847"/>
                  <a:pt x="218929" y="1500847"/>
                </a:cubicBezTo>
                <a:cubicBezTo>
                  <a:pt x="200465" y="1500847"/>
                  <a:pt x="187276" y="1516673"/>
                  <a:pt x="187276" y="1532499"/>
                </a:cubicBezTo>
                <a:close/>
                <a:moveTo>
                  <a:pt x="374553" y="1532499"/>
                </a:moveTo>
                <a:cubicBezTo>
                  <a:pt x="374553" y="1550963"/>
                  <a:pt x="390379" y="1564151"/>
                  <a:pt x="406204" y="1564151"/>
                </a:cubicBezTo>
                <a:cubicBezTo>
                  <a:pt x="424669" y="1564151"/>
                  <a:pt x="437857" y="1548325"/>
                  <a:pt x="437857" y="1532499"/>
                </a:cubicBezTo>
                <a:cubicBezTo>
                  <a:pt x="437857" y="1516673"/>
                  <a:pt x="422031" y="1500847"/>
                  <a:pt x="406204" y="1500847"/>
                </a:cubicBezTo>
                <a:cubicBezTo>
                  <a:pt x="387741" y="1500847"/>
                  <a:pt x="374553" y="1516673"/>
                  <a:pt x="374553" y="1532499"/>
                </a:cubicBezTo>
                <a:close/>
                <a:moveTo>
                  <a:pt x="561829" y="1532499"/>
                </a:moveTo>
                <a:cubicBezTo>
                  <a:pt x="561829" y="1550963"/>
                  <a:pt x="577654" y="1564151"/>
                  <a:pt x="593481" y="1564151"/>
                </a:cubicBezTo>
                <a:cubicBezTo>
                  <a:pt x="611945" y="1564151"/>
                  <a:pt x="625133" y="1548325"/>
                  <a:pt x="625133" y="1532499"/>
                </a:cubicBezTo>
                <a:cubicBezTo>
                  <a:pt x="625133" y="1516673"/>
                  <a:pt x="609307" y="1500847"/>
                  <a:pt x="593481" y="1500847"/>
                </a:cubicBezTo>
                <a:cubicBezTo>
                  <a:pt x="575017" y="1500847"/>
                  <a:pt x="561829" y="1516673"/>
                  <a:pt x="561829" y="1532499"/>
                </a:cubicBezTo>
                <a:close/>
                <a:moveTo>
                  <a:pt x="749104" y="1532499"/>
                </a:moveTo>
                <a:cubicBezTo>
                  <a:pt x="749104" y="1550963"/>
                  <a:pt x="764931" y="1564151"/>
                  <a:pt x="780757" y="1564151"/>
                </a:cubicBezTo>
                <a:cubicBezTo>
                  <a:pt x="799221" y="1564151"/>
                  <a:pt x="812410" y="1548325"/>
                  <a:pt x="812410" y="1532499"/>
                </a:cubicBezTo>
                <a:cubicBezTo>
                  <a:pt x="812410" y="1516673"/>
                  <a:pt x="796583" y="1500847"/>
                  <a:pt x="780757" y="1500847"/>
                </a:cubicBezTo>
                <a:cubicBezTo>
                  <a:pt x="764931" y="1500847"/>
                  <a:pt x="749104" y="1516673"/>
                  <a:pt x="749104" y="1532499"/>
                </a:cubicBezTo>
                <a:close/>
                <a:moveTo>
                  <a:pt x="187276" y="1345223"/>
                </a:moveTo>
                <a:cubicBezTo>
                  <a:pt x="187276" y="1363687"/>
                  <a:pt x="203103" y="1376875"/>
                  <a:pt x="218929" y="1376875"/>
                </a:cubicBezTo>
                <a:cubicBezTo>
                  <a:pt x="237392" y="1376875"/>
                  <a:pt x="250581" y="1361049"/>
                  <a:pt x="250581" y="1345223"/>
                </a:cubicBezTo>
                <a:cubicBezTo>
                  <a:pt x="250581" y="1326759"/>
                  <a:pt x="234754" y="1313571"/>
                  <a:pt x="218929" y="1313571"/>
                </a:cubicBezTo>
                <a:cubicBezTo>
                  <a:pt x="200465" y="1313571"/>
                  <a:pt x="187276" y="1326759"/>
                  <a:pt x="187276" y="1345223"/>
                </a:cubicBezTo>
                <a:close/>
                <a:moveTo>
                  <a:pt x="374553" y="1345223"/>
                </a:moveTo>
                <a:cubicBezTo>
                  <a:pt x="374553" y="1363687"/>
                  <a:pt x="390379" y="1376875"/>
                  <a:pt x="406204" y="1376875"/>
                </a:cubicBezTo>
                <a:cubicBezTo>
                  <a:pt x="424669" y="1376875"/>
                  <a:pt x="437857" y="1361049"/>
                  <a:pt x="437857" y="1345223"/>
                </a:cubicBezTo>
                <a:cubicBezTo>
                  <a:pt x="437857" y="1326759"/>
                  <a:pt x="422031" y="1313571"/>
                  <a:pt x="406204" y="1313571"/>
                </a:cubicBezTo>
                <a:cubicBezTo>
                  <a:pt x="387741" y="1313571"/>
                  <a:pt x="374553" y="1326759"/>
                  <a:pt x="374553" y="1345223"/>
                </a:cubicBezTo>
                <a:close/>
                <a:moveTo>
                  <a:pt x="561829" y="1345223"/>
                </a:moveTo>
                <a:cubicBezTo>
                  <a:pt x="561829" y="1363687"/>
                  <a:pt x="577654" y="1376875"/>
                  <a:pt x="593481" y="1376875"/>
                </a:cubicBezTo>
                <a:cubicBezTo>
                  <a:pt x="611945" y="1376875"/>
                  <a:pt x="625133" y="1361049"/>
                  <a:pt x="625133" y="1345223"/>
                </a:cubicBezTo>
                <a:cubicBezTo>
                  <a:pt x="625133" y="1326759"/>
                  <a:pt x="609307" y="1313571"/>
                  <a:pt x="593481" y="1313571"/>
                </a:cubicBezTo>
                <a:cubicBezTo>
                  <a:pt x="575017" y="1313571"/>
                  <a:pt x="561829" y="1326759"/>
                  <a:pt x="561829" y="1345223"/>
                </a:cubicBezTo>
                <a:close/>
                <a:moveTo>
                  <a:pt x="749104" y="1345223"/>
                </a:moveTo>
                <a:cubicBezTo>
                  <a:pt x="749104" y="1363687"/>
                  <a:pt x="764931" y="1376875"/>
                  <a:pt x="780757" y="1376875"/>
                </a:cubicBezTo>
                <a:cubicBezTo>
                  <a:pt x="799221" y="1376875"/>
                  <a:pt x="812410" y="1361049"/>
                  <a:pt x="812410" y="1345223"/>
                </a:cubicBezTo>
                <a:cubicBezTo>
                  <a:pt x="812410" y="1326759"/>
                  <a:pt x="796583" y="1313571"/>
                  <a:pt x="780757" y="1313571"/>
                </a:cubicBezTo>
                <a:cubicBezTo>
                  <a:pt x="764931" y="1313571"/>
                  <a:pt x="749104" y="1326759"/>
                  <a:pt x="749104" y="1345223"/>
                </a:cubicBezTo>
                <a:close/>
                <a:moveTo>
                  <a:pt x="187276" y="1157947"/>
                </a:moveTo>
                <a:cubicBezTo>
                  <a:pt x="187276" y="1176411"/>
                  <a:pt x="203103" y="1189599"/>
                  <a:pt x="218929" y="1189599"/>
                </a:cubicBezTo>
                <a:cubicBezTo>
                  <a:pt x="237392" y="1189599"/>
                  <a:pt x="250581" y="1173773"/>
                  <a:pt x="250581" y="1157947"/>
                </a:cubicBezTo>
                <a:cubicBezTo>
                  <a:pt x="250581" y="1139483"/>
                  <a:pt x="234754" y="1126295"/>
                  <a:pt x="218929" y="1126295"/>
                </a:cubicBezTo>
                <a:cubicBezTo>
                  <a:pt x="200465" y="1126295"/>
                  <a:pt x="187276" y="1139483"/>
                  <a:pt x="187276" y="1157947"/>
                </a:cubicBezTo>
                <a:close/>
                <a:moveTo>
                  <a:pt x="374553" y="1157947"/>
                </a:moveTo>
                <a:cubicBezTo>
                  <a:pt x="374553" y="1176411"/>
                  <a:pt x="390379" y="1189599"/>
                  <a:pt x="406204" y="1189599"/>
                </a:cubicBezTo>
                <a:cubicBezTo>
                  <a:pt x="424669" y="1189599"/>
                  <a:pt x="437857" y="1173773"/>
                  <a:pt x="437857" y="1157947"/>
                </a:cubicBezTo>
                <a:cubicBezTo>
                  <a:pt x="437857" y="1139483"/>
                  <a:pt x="422031" y="1126295"/>
                  <a:pt x="406204" y="1126295"/>
                </a:cubicBezTo>
                <a:cubicBezTo>
                  <a:pt x="387741" y="1126295"/>
                  <a:pt x="374553" y="1139483"/>
                  <a:pt x="374553" y="1157947"/>
                </a:cubicBezTo>
                <a:close/>
                <a:moveTo>
                  <a:pt x="561829" y="1157947"/>
                </a:moveTo>
                <a:cubicBezTo>
                  <a:pt x="561829" y="1176411"/>
                  <a:pt x="577654" y="1189599"/>
                  <a:pt x="593481" y="1189599"/>
                </a:cubicBezTo>
                <a:cubicBezTo>
                  <a:pt x="611945" y="1189599"/>
                  <a:pt x="625133" y="1173773"/>
                  <a:pt x="625133" y="1157947"/>
                </a:cubicBezTo>
                <a:cubicBezTo>
                  <a:pt x="625133" y="1139483"/>
                  <a:pt x="609307" y="1126295"/>
                  <a:pt x="593481" y="1126295"/>
                </a:cubicBezTo>
                <a:cubicBezTo>
                  <a:pt x="575017" y="1126295"/>
                  <a:pt x="561829" y="1139483"/>
                  <a:pt x="561829" y="1157947"/>
                </a:cubicBezTo>
                <a:close/>
                <a:moveTo>
                  <a:pt x="749104" y="1157947"/>
                </a:moveTo>
                <a:cubicBezTo>
                  <a:pt x="749104" y="1176411"/>
                  <a:pt x="764931" y="1189599"/>
                  <a:pt x="780757" y="1189599"/>
                </a:cubicBezTo>
                <a:cubicBezTo>
                  <a:pt x="799221" y="1189599"/>
                  <a:pt x="812410" y="1173773"/>
                  <a:pt x="812410" y="1157947"/>
                </a:cubicBezTo>
                <a:cubicBezTo>
                  <a:pt x="812410" y="1139483"/>
                  <a:pt x="796583" y="1126295"/>
                  <a:pt x="780757" y="1126295"/>
                </a:cubicBezTo>
                <a:cubicBezTo>
                  <a:pt x="764931" y="1126295"/>
                  <a:pt x="749104" y="1139483"/>
                  <a:pt x="749104" y="1157947"/>
                </a:cubicBezTo>
                <a:close/>
                <a:moveTo>
                  <a:pt x="187276" y="970670"/>
                </a:moveTo>
                <a:cubicBezTo>
                  <a:pt x="187276" y="989135"/>
                  <a:pt x="203103" y="1002323"/>
                  <a:pt x="218929" y="1002323"/>
                </a:cubicBezTo>
                <a:cubicBezTo>
                  <a:pt x="237392" y="1002323"/>
                  <a:pt x="250581" y="986497"/>
                  <a:pt x="250581" y="970670"/>
                </a:cubicBezTo>
                <a:cubicBezTo>
                  <a:pt x="250581" y="952207"/>
                  <a:pt x="234754" y="939018"/>
                  <a:pt x="218929" y="939018"/>
                </a:cubicBezTo>
                <a:cubicBezTo>
                  <a:pt x="200465" y="939018"/>
                  <a:pt x="187276" y="952207"/>
                  <a:pt x="187276" y="970670"/>
                </a:cubicBezTo>
                <a:close/>
                <a:moveTo>
                  <a:pt x="374553" y="970670"/>
                </a:moveTo>
                <a:cubicBezTo>
                  <a:pt x="374553" y="989135"/>
                  <a:pt x="390379" y="1002323"/>
                  <a:pt x="406204" y="1002323"/>
                </a:cubicBezTo>
                <a:cubicBezTo>
                  <a:pt x="424669" y="1002323"/>
                  <a:pt x="437857" y="986497"/>
                  <a:pt x="437857" y="970670"/>
                </a:cubicBezTo>
                <a:cubicBezTo>
                  <a:pt x="437857" y="952207"/>
                  <a:pt x="422031" y="939018"/>
                  <a:pt x="406204" y="939018"/>
                </a:cubicBezTo>
                <a:cubicBezTo>
                  <a:pt x="387741" y="939018"/>
                  <a:pt x="374553" y="952207"/>
                  <a:pt x="374553" y="970670"/>
                </a:cubicBezTo>
                <a:close/>
                <a:moveTo>
                  <a:pt x="561829" y="970670"/>
                </a:moveTo>
                <a:cubicBezTo>
                  <a:pt x="561829" y="989135"/>
                  <a:pt x="577654" y="1002323"/>
                  <a:pt x="593481" y="1002323"/>
                </a:cubicBezTo>
                <a:cubicBezTo>
                  <a:pt x="611945" y="1002323"/>
                  <a:pt x="625133" y="986497"/>
                  <a:pt x="625133" y="970670"/>
                </a:cubicBezTo>
                <a:cubicBezTo>
                  <a:pt x="625133" y="952207"/>
                  <a:pt x="609307" y="939018"/>
                  <a:pt x="593481" y="939018"/>
                </a:cubicBezTo>
                <a:cubicBezTo>
                  <a:pt x="575017" y="939018"/>
                  <a:pt x="561829" y="952207"/>
                  <a:pt x="561829" y="970670"/>
                </a:cubicBezTo>
                <a:close/>
                <a:moveTo>
                  <a:pt x="749104" y="970670"/>
                </a:moveTo>
                <a:cubicBezTo>
                  <a:pt x="749104" y="989135"/>
                  <a:pt x="764931" y="1002323"/>
                  <a:pt x="780757" y="1002323"/>
                </a:cubicBezTo>
                <a:cubicBezTo>
                  <a:pt x="799221" y="1002323"/>
                  <a:pt x="812410" y="986497"/>
                  <a:pt x="812410" y="970670"/>
                </a:cubicBezTo>
                <a:cubicBezTo>
                  <a:pt x="812410" y="952207"/>
                  <a:pt x="796583" y="939018"/>
                  <a:pt x="780757" y="939018"/>
                </a:cubicBezTo>
                <a:cubicBezTo>
                  <a:pt x="764931" y="939018"/>
                  <a:pt x="749104" y="952207"/>
                  <a:pt x="749104" y="970670"/>
                </a:cubicBezTo>
                <a:close/>
                <a:moveTo>
                  <a:pt x="187276" y="783395"/>
                </a:moveTo>
                <a:cubicBezTo>
                  <a:pt x="187276" y="801858"/>
                  <a:pt x="203103" y="815047"/>
                  <a:pt x="218929" y="815047"/>
                </a:cubicBezTo>
                <a:cubicBezTo>
                  <a:pt x="237392" y="815047"/>
                  <a:pt x="250581" y="799220"/>
                  <a:pt x="250581" y="783395"/>
                </a:cubicBezTo>
                <a:cubicBezTo>
                  <a:pt x="250581" y="764931"/>
                  <a:pt x="234754" y="751742"/>
                  <a:pt x="218929" y="751742"/>
                </a:cubicBezTo>
                <a:cubicBezTo>
                  <a:pt x="200465" y="751742"/>
                  <a:pt x="187276" y="764931"/>
                  <a:pt x="187276" y="783395"/>
                </a:cubicBezTo>
                <a:close/>
                <a:moveTo>
                  <a:pt x="374553" y="783395"/>
                </a:moveTo>
                <a:cubicBezTo>
                  <a:pt x="374553" y="801858"/>
                  <a:pt x="390379" y="815047"/>
                  <a:pt x="406204" y="815047"/>
                </a:cubicBezTo>
                <a:cubicBezTo>
                  <a:pt x="424669" y="815047"/>
                  <a:pt x="437857" y="799220"/>
                  <a:pt x="437857" y="783395"/>
                </a:cubicBezTo>
                <a:cubicBezTo>
                  <a:pt x="437857" y="764931"/>
                  <a:pt x="422031" y="751742"/>
                  <a:pt x="406204" y="751742"/>
                </a:cubicBezTo>
                <a:cubicBezTo>
                  <a:pt x="387741" y="751742"/>
                  <a:pt x="374553" y="764931"/>
                  <a:pt x="374553" y="783395"/>
                </a:cubicBezTo>
                <a:close/>
                <a:moveTo>
                  <a:pt x="561829" y="783395"/>
                </a:moveTo>
                <a:cubicBezTo>
                  <a:pt x="561829" y="801858"/>
                  <a:pt x="577654" y="815047"/>
                  <a:pt x="593481" y="815047"/>
                </a:cubicBezTo>
                <a:cubicBezTo>
                  <a:pt x="611945" y="815047"/>
                  <a:pt x="625133" y="799220"/>
                  <a:pt x="625133" y="783395"/>
                </a:cubicBezTo>
                <a:cubicBezTo>
                  <a:pt x="625133" y="764931"/>
                  <a:pt x="609307" y="751742"/>
                  <a:pt x="593481" y="751742"/>
                </a:cubicBezTo>
                <a:cubicBezTo>
                  <a:pt x="575017" y="751742"/>
                  <a:pt x="561829" y="764931"/>
                  <a:pt x="561829" y="783395"/>
                </a:cubicBezTo>
                <a:close/>
                <a:moveTo>
                  <a:pt x="749104" y="783395"/>
                </a:moveTo>
                <a:cubicBezTo>
                  <a:pt x="749104" y="801858"/>
                  <a:pt x="764931" y="815047"/>
                  <a:pt x="780757" y="815047"/>
                </a:cubicBezTo>
                <a:cubicBezTo>
                  <a:pt x="799221" y="815047"/>
                  <a:pt x="812410" y="799220"/>
                  <a:pt x="812410" y="783395"/>
                </a:cubicBezTo>
                <a:cubicBezTo>
                  <a:pt x="812410" y="764931"/>
                  <a:pt x="796583" y="751742"/>
                  <a:pt x="780757" y="751742"/>
                </a:cubicBezTo>
                <a:cubicBezTo>
                  <a:pt x="764931" y="751742"/>
                  <a:pt x="749104" y="764931"/>
                  <a:pt x="749104" y="783395"/>
                </a:cubicBezTo>
                <a:close/>
                <a:moveTo>
                  <a:pt x="187276" y="596118"/>
                </a:moveTo>
                <a:cubicBezTo>
                  <a:pt x="187276" y="614582"/>
                  <a:pt x="203103" y="627770"/>
                  <a:pt x="218929" y="627770"/>
                </a:cubicBezTo>
                <a:cubicBezTo>
                  <a:pt x="237392" y="627770"/>
                  <a:pt x="250581" y="611945"/>
                  <a:pt x="250581" y="596118"/>
                </a:cubicBezTo>
                <a:cubicBezTo>
                  <a:pt x="250581" y="580292"/>
                  <a:pt x="234754" y="564466"/>
                  <a:pt x="218929" y="564466"/>
                </a:cubicBezTo>
                <a:cubicBezTo>
                  <a:pt x="200465" y="561828"/>
                  <a:pt x="187276" y="577654"/>
                  <a:pt x="187276" y="596118"/>
                </a:cubicBezTo>
                <a:close/>
                <a:moveTo>
                  <a:pt x="374553" y="596118"/>
                </a:moveTo>
                <a:cubicBezTo>
                  <a:pt x="374553" y="614582"/>
                  <a:pt x="390379" y="627770"/>
                  <a:pt x="406204" y="627770"/>
                </a:cubicBezTo>
                <a:cubicBezTo>
                  <a:pt x="424669" y="627770"/>
                  <a:pt x="437857" y="611945"/>
                  <a:pt x="437857" y="596118"/>
                </a:cubicBezTo>
                <a:cubicBezTo>
                  <a:pt x="437857" y="580292"/>
                  <a:pt x="422031" y="564466"/>
                  <a:pt x="406204" y="564466"/>
                </a:cubicBezTo>
                <a:cubicBezTo>
                  <a:pt x="387741" y="561828"/>
                  <a:pt x="374553" y="577654"/>
                  <a:pt x="374553" y="596118"/>
                </a:cubicBezTo>
                <a:close/>
                <a:moveTo>
                  <a:pt x="561829" y="596118"/>
                </a:moveTo>
                <a:cubicBezTo>
                  <a:pt x="561829" y="614582"/>
                  <a:pt x="577654" y="627770"/>
                  <a:pt x="593481" y="627770"/>
                </a:cubicBezTo>
                <a:cubicBezTo>
                  <a:pt x="611945" y="627770"/>
                  <a:pt x="625133" y="611945"/>
                  <a:pt x="625133" y="596118"/>
                </a:cubicBezTo>
                <a:cubicBezTo>
                  <a:pt x="625133" y="580292"/>
                  <a:pt x="609307" y="564466"/>
                  <a:pt x="593481" y="564466"/>
                </a:cubicBezTo>
                <a:cubicBezTo>
                  <a:pt x="575017" y="561828"/>
                  <a:pt x="561829" y="577654"/>
                  <a:pt x="561829" y="596118"/>
                </a:cubicBezTo>
                <a:close/>
                <a:moveTo>
                  <a:pt x="749104" y="596118"/>
                </a:moveTo>
                <a:cubicBezTo>
                  <a:pt x="749104" y="614582"/>
                  <a:pt x="764931" y="627770"/>
                  <a:pt x="780757" y="627770"/>
                </a:cubicBezTo>
                <a:cubicBezTo>
                  <a:pt x="799221" y="627770"/>
                  <a:pt x="812410" y="611945"/>
                  <a:pt x="812410" y="596118"/>
                </a:cubicBezTo>
                <a:cubicBezTo>
                  <a:pt x="812410" y="580292"/>
                  <a:pt x="796583" y="564466"/>
                  <a:pt x="780757" y="564466"/>
                </a:cubicBezTo>
                <a:cubicBezTo>
                  <a:pt x="764931" y="561828"/>
                  <a:pt x="749104" y="577654"/>
                  <a:pt x="749104" y="596118"/>
                </a:cubicBezTo>
                <a:close/>
                <a:moveTo>
                  <a:pt x="187276" y="408842"/>
                </a:moveTo>
                <a:cubicBezTo>
                  <a:pt x="187276" y="427306"/>
                  <a:pt x="203103" y="440495"/>
                  <a:pt x="218929" y="440495"/>
                </a:cubicBezTo>
                <a:cubicBezTo>
                  <a:pt x="237392" y="440495"/>
                  <a:pt x="250581" y="424668"/>
                  <a:pt x="250581" y="408842"/>
                </a:cubicBezTo>
                <a:cubicBezTo>
                  <a:pt x="250581" y="390378"/>
                  <a:pt x="234754" y="377190"/>
                  <a:pt x="218929" y="377190"/>
                </a:cubicBezTo>
                <a:cubicBezTo>
                  <a:pt x="200465" y="374552"/>
                  <a:pt x="187276" y="390378"/>
                  <a:pt x="187276" y="408842"/>
                </a:cubicBezTo>
                <a:close/>
                <a:moveTo>
                  <a:pt x="374553" y="408842"/>
                </a:moveTo>
                <a:cubicBezTo>
                  <a:pt x="374553" y="427306"/>
                  <a:pt x="390379" y="440495"/>
                  <a:pt x="406204" y="440495"/>
                </a:cubicBezTo>
                <a:cubicBezTo>
                  <a:pt x="424669" y="440495"/>
                  <a:pt x="437857" y="424668"/>
                  <a:pt x="437857" y="408842"/>
                </a:cubicBezTo>
                <a:cubicBezTo>
                  <a:pt x="437857" y="390378"/>
                  <a:pt x="422031" y="377190"/>
                  <a:pt x="406204" y="377190"/>
                </a:cubicBezTo>
                <a:cubicBezTo>
                  <a:pt x="387741" y="374552"/>
                  <a:pt x="374553" y="390378"/>
                  <a:pt x="374553" y="408842"/>
                </a:cubicBezTo>
                <a:close/>
                <a:moveTo>
                  <a:pt x="561829" y="408842"/>
                </a:moveTo>
                <a:cubicBezTo>
                  <a:pt x="561829" y="427306"/>
                  <a:pt x="577654" y="440495"/>
                  <a:pt x="593481" y="440495"/>
                </a:cubicBezTo>
                <a:cubicBezTo>
                  <a:pt x="611945" y="440495"/>
                  <a:pt x="625133" y="424668"/>
                  <a:pt x="625133" y="408842"/>
                </a:cubicBezTo>
                <a:cubicBezTo>
                  <a:pt x="625133" y="390378"/>
                  <a:pt x="609307" y="377190"/>
                  <a:pt x="593481" y="377190"/>
                </a:cubicBezTo>
                <a:cubicBezTo>
                  <a:pt x="575017" y="374552"/>
                  <a:pt x="561829" y="390378"/>
                  <a:pt x="561829" y="408842"/>
                </a:cubicBezTo>
                <a:close/>
                <a:moveTo>
                  <a:pt x="749104" y="408842"/>
                </a:moveTo>
                <a:cubicBezTo>
                  <a:pt x="749104" y="427306"/>
                  <a:pt x="764931" y="440495"/>
                  <a:pt x="780757" y="440495"/>
                </a:cubicBezTo>
                <a:cubicBezTo>
                  <a:pt x="799221" y="440495"/>
                  <a:pt x="812410" y="424668"/>
                  <a:pt x="812410" y="408842"/>
                </a:cubicBezTo>
                <a:cubicBezTo>
                  <a:pt x="812410" y="390378"/>
                  <a:pt x="796583" y="377190"/>
                  <a:pt x="780757" y="377190"/>
                </a:cubicBezTo>
                <a:cubicBezTo>
                  <a:pt x="764931" y="374552"/>
                  <a:pt x="749104" y="390378"/>
                  <a:pt x="749104" y="408842"/>
                </a:cubicBezTo>
                <a:close/>
                <a:moveTo>
                  <a:pt x="187276" y="218928"/>
                </a:moveTo>
                <a:cubicBezTo>
                  <a:pt x="187276" y="237392"/>
                  <a:pt x="203103" y="250581"/>
                  <a:pt x="218929" y="250581"/>
                </a:cubicBezTo>
                <a:cubicBezTo>
                  <a:pt x="237392" y="250581"/>
                  <a:pt x="250581" y="234754"/>
                  <a:pt x="250581" y="218928"/>
                </a:cubicBezTo>
                <a:cubicBezTo>
                  <a:pt x="250581" y="200464"/>
                  <a:pt x="234754" y="187276"/>
                  <a:pt x="218929" y="187276"/>
                </a:cubicBezTo>
                <a:cubicBezTo>
                  <a:pt x="200465" y="187276"/>
                  <a:pt x="187276" y="203102"/>
                  <a:pt x="187276" y="218928"/>
                </a:cubicBezTo>
                <a:close/>
                <a:moveTo>
                  <a:pt x="374553" y="218928"/>
                </a:moveTo>
                <a:cubicBezTo>
                  <a:pt x="374553" y="237392"/>
                  <a:pt x="390379" y="250581"/>
                  <a:pt x="406204" y="250581"/>
                </a:cubicBezTo>
                <a:cubicBezTo>
                  <a:pt x="424669" y="250581"/>
                  <a:pt x="437857" y="234754"/>
                  <a:pt x="437857" y="218928"/>
                </a:cubicBezTo>
                <a:cubicBezTo>
                  <a:pt x="437857" y="200464"/>
                  <a:pt x="422031" y="187276"/>
                  <a:pt x="406204" y="187276"/>
                </a:cubicBezTo>
                <a:cubicBezTo>
                  <a:pt x="387741" y="187276"/>
                  <a:pt x="374553" y="203102"/>
                  <a:pt x="374553" y="218928"/>
                </a:cubicBezTo>
                <a:close/>
                <a:moveTo>
                  <a:pt x="561829" y="218928"/>
                </a:moveTo>
                <a:cubicBezTo>
                  <a:pt x="561829" y="237392"/>
                  <a:pt x="577654" y="250581"/>
                  <a:pt x="593481" y="250581"/>
                </a:cubicBezTo>
                <a:cubicBezTo>
                  <a:pt x="611945" y="250581"/>
                  <a:pt x="625133" y="234754"/>
                  <a:pt x="625133" y="218928"/>
                </a:cubicBezTo>
                <a:cubicBezTo>
                  <a:pt x="625133" y="200464"/>
                  <a:pt x="609307" y="187276"/>
                  <a:pt x="593481" y="187276"/>
                </a:cubicBezTo>
                <a:cubicBezTo>
                  <a:pt x="575017" y="187276"/>
                  <a:pt x="561829" y="203102"/>
                  <a:pt x="561829" y="218928"/>
                </a:cubicBezTo>
                <a:close/>
                <a:moveTo>
                  <a:pt x="749104" y="218928"/>
                </a:moveTo>
                <a:cubicBezTo>
                  <a:pt x="749104" y="237392"/>
                  <a:pt x="764931" y="250581"/>
                  <a:pt x="780757" y="250581"/>
                </a:cubicBezTo>
                <a:cubicBezTo>
                  <a:pt x="799221" y="250581"/>
                  <a:pt x="812410" y="234754"/>
                  <a:pt x="812410" y="218928"/>
                </a:cubicBezTo>
                <a:cubicBezTo>
                  <a:pt x="812410" y="200464"/>
                  <a:pt x="796583" y="187276"/>
                  <a:pt x="780757" y="187276"/>
                </a:cubicBezTo>
                <a:cubicBezTo>
                  <a:pt x="764931" y="187276"/>
                  <a:pt x="749104" y="203102"/>
                  <a:pt x="749104" y="218928"/>
                </a:cubicBezTo>
                <a:close/>
                <a:moveTo>
                  <a:pt x="187276" y="31652"/>
                </a:moveTo>
                <a:cubicBezTo>
                  <a:pt x="187276" y="50116"/>
                  <a:pt x="203103" y="63304"/>
                  <a:pt x="218929" y="63304"/>
                </a:cubicBezTo>
                <a:cubicBezTo>
                  <a:pt x="237392" y="63304"/>
                  <a:pt x="250581" y="47478"/>
                  <a:pt x="250581" y="31652"/>
                </a:cubicBezTo>
                <a:cubicBezTo>
                  <a:pt x="250581" y="15826"/>
                  <a:pt x="234754" y="0"/>
                  <a:pt x="218929" y="0"/>
                </a:cubicBezTo>
                <a:cubicBezTo>
                  <a:pt x="200465" y="0"/>
                  <a:pt x="187276" y="15826"/>
                  <a:pt x="187276" y="31652"/>
                </a:cubicBezTo>
                <a:close/>
                <a:moveTo>
                  <a:pt x="374553" y="31652"/>
                </a:moveTo>
                <a:cubicBezTo>
                  <a:pt x="374553" y="50116"/>
                  <a:pt x="390379" y="63304"/>
                  <a:pt x="406204" y="63304"/>
                </a:cubicBezTo>
                <a:cubicBezTo>
                  <a:pt x="424669" y="63304"/>
                  <a:pt x="437857" y="47478"/>
                  <a:pt x="437857" y="31652"/>
                </a:cubicBezTo>
                <a:cubicBezTo>
                  <a:pt x="437857" y="15826"/>
                  <a:pt x="422031" y="0"/>
                  <a:pt x="406204" y="0"/>
                </a:cubicBezTo>
                <a:cubicBezTo>
                  <a:pt x="387741" y="0"/>
                  <a:pt x="374553" y="15826"/>
                  <a:pt x="374553" y="31652"/>
                </a:cubicBezTo>
                <a:close/>
                <a:moveTo>
                  <a:pt x="561829" y="31652"/>
                </a:moveTo>
                <a:cubicBezTo>
                  <a:pt x="561829" y="50116"/>
                  <a:pt x="577654" y="63304"/>
                  <a:pt x="593481" y="63304"/>
                </a:cubicBezTo>
                <a:cubicBezTo>
                  <a:pt x="611945" y="63304"/>
                  <a:pt x="625133" y="47478"/>
                  <a:pt x="625133" y="31652"/>
                </a:cubicBezTo>
                <a:cubicBezTo>
                  <a:pt x="625133" y="15826"/>
                  <a:pt x="609307" y="0"/>
                  <a:pt x="593481" y="0"/>
                </a:cubicBezTo>
                <a:cubicBezTo>
                  <a:pt x="575017" y="0"/>
                  <a:pt x="561829" y="15826"/>
                  <a:pt x="561829" y="31652"/>
                </a:cubicBezTo>
                <a:close/>
                <a:moveTo>
                  <a:pt x="749104" y="31652"/>
                </a:moveTo>
                <a:cubicBezTo>
                  <a:pt x="749104" y="50116"/>
                  <a:pt x="764931" y="63304"/>
                  <a:pt x="780757" y="63304"/>
                </a:cubicBezTo>
                <a:cubicBezTo>
                  <a:pt x="799221" y="63304"/>
                  <a:pt x="812410" y="47478"/>
                  <a:pt x="812410" y="31652"/>
                </a:cubicBezTo>
                <a:cubicBezTo>
                  <a:pt x="812410" y="15826"/>
                  <a:pt x="796583" y="0"/>
                  <a:pt x="780757" y="0"/>
                </a:cubicBezTo>
                <a:cubicBezTo>
                  <a:pt x="764931" y="0"/>
                  <a:pt x="749104" y="15826"/>
                  <a:pt x="749104" y="31652"/>
                </a:cubicBezTo>
                <a:close/>
                <a:moveTo>
                  <a:pt x="31653" y="1379513"/>
                </a:moveTo>
                <a:cubicBezTo>
                  <a:pt x="50116" y="1379513"/>
                  <a:pt x="63304" y="1363687"/>
                  <a:pt x="63304" y="1347861"/>
                </a:cubicBezTo>
                <a:cubicBezTo>
                  <a:pt x="63304" y="1329397"/>
                  <a:pt x="47479" y="1316208"/>
                  <a:pt x="31653" y="1316208"/>
                </a:cubicBezTo>
                <a:cubicBezTo>
                  <a:pt x="13188" y="1316208"/>
                  <a:pt x="0" y="1332035"/>
                  <a:pt x="0" y="1347861"/>
                </a:cubicBezTo>
                <a:cubicBezTo>
                  <a:pt x="0" y="1363687"/>
                  <a:pt x="13188" y="1379513"/>
                  <a:pt x="31653" y="1379513"/>
                </a:cubicBezTo>
                <a:close/>
                <a:moveTo>
                  <a:pt x="31653" y="1189599"/>
                </a:moveTo>
                <a:cubicBezTo>
                  <a:pt x="50116" y="1189599"/>
                  <a:pt x="63304" y="1173773"/>
                  <a:pt x="63304" y="1157947"/>
                </a:cubicBezTo>
                <a:cubicBezTo>
                  <a:pt x="63304" y="1139483"/>
                  <a:pt x="47479" y="1126295"/>
                  <a:pt x="31653" y="1126295"/>
                </a:cubicBezTo>
                <a:cubicBezTo>
                  <a:pt x="13188" y="1126295"/>
                  <a:pt x="0" y="1142121"/>
                  <a:pt x="0" y="1157947"/>
                </a:cubicBezTo>
                <a:cubicBezTo>
                  <a:pt x="0" y="1176411"/>
                  <a:pt x="13188" y="1189599"/>
                  <a:pt x="31653" y="1189599"/>
                </a:cubicBezTo>
                <a:close/>
                <a:moveTo>
                  <a:pt x="31653" y="1002323"/>
                </a:moveTo>
                <a:cubicBezTo>
                  <a:pt x="50116" y="1002323"/>
                  <a:pt x="63304" y="986497"/>
                  <a:pt x="63304" y="970670"/>
                </a:cubicBezTo>
                <a:cubicBezTo>
                  <a:pt x="63304" y="952207"/>
                  <a:pt x="47479" y="939018"/>
                  <a:pt x="31653" y="939018"/>
                </a:cubicBezTo>
                <a:cubicBezTo>
                  <a:pt x="13188" y="939018"/>
                  <a:pt x="0" y="954845"/>
                  <a:pt x="0" y="970670"/>
                </a:cubicBezTo>
                <a:cubicBezTo>
                  <a:pt x="0" y="989135"/>
                  <a:pt x="13188" y="1002323"/>
                  <a:pt x="31653" y="1002323"/>
                </a:cubicBezTo>
                <a:close/>
                <a:moveTo>
                  <a:pt x="31653" y="815047"/>
                </a:moveTo>
                <a:cubicBezTo>
                  <a:pt x="50116" y="815047"/>
                  <a:pt x="63304" y="799220"/>
                  <a:pt x="63304" y="783395"/>
                </a:cubicBezTo>
                <a:cubicBezTo>
                  <a:pt x="63304" y="764931"/>
                  <a:pt x="47479" y="751742"/>
                  <a:pt x="31653" y="751742"/>
                </a:cubicBezTo>
                <a:cubicBezTo>
                  <a:pt x="13188" y="751742"/>
                  <a:pt x="0" y="767568"/>
                  <a:pt x="0" y="783395"/>
                </a:cubicBezTo>
                <a:cubicBezTo>
                  <a:pt x="0" y="801858"/>
                  <a:pt x="13188" y="815047"/>
                  <a:pt x="31653" y="815047"/>
                </a:cubicBezTo>
                <a:close/>
                <a:moveTo>
                  <a:pt x="31653" y="627770"/>
                </a:moveTo>
                <a:cubicBezTo>
                  <a:pt x="50116" y="627770"/>
                  <a:pt x="63304" y="611945"/>
                  <a:pt x="63304" y="596118"/>
                </a:cubicBezTo>
                <a:cubicBezTo>
                  <a:pt x="63304" y="580292"/>
                  <a:pt x="47479" y="564466"/>
                  <a:pt x="31653" y="564466"/>
                </a:cubicBezTo>
                <a:cubicBezTo>
                  <a:pt x="13188" y="564466"/>
                  <a:pt x="0" y="580292"/>
                  <a:pt x="0" y="596118"/>
                </a:cubicBezTo>
                <a:cubicBezTo>
                  <a:pt x="0" y="611945"/>
                  <a:pt x="13188" y="627770"/>
                  <a:pt x="31653" y="627770"/>
                </a:cubicBezTo>
                <a:close/>
                <a:moveTo>
                  <a:pt x="31653" y="440495"/>
                </a:moveTo>
                <a:cubicBezTo>
                  <a:pt x="50116" y="440495"/>
                  <a:pt x="63304" y="424668"/>
                  <a:pt x="63304" y="408842"/>
                </a:cubicBezTo>
                <a:cubicBezTo>
                  <a:pt x="63304" y="390378"/>
                  <a:pt x="47479" y="377190"/>
                  <a:pt x="31653" y="377190"/>
                </a:cubicBezTo>
                <a:cubicBezTo>
                  <a:pt x="13188" y="377190"/>
                  <a:pt x="0" y="393016"/>
                  <a:pt x="0" y="408842"/>
                </a:cubicBezTo>
                <a:cubicBezTo>
                  <a:pt x="0" y="424668"/>
                  <a:pt x="13188" y="440495"/>
                  <a:pt x="31653" y="440495"/>
                </a:cubicBezTo>
                <a:close/>
                <a:moveTo>
                  <a:pt x="31653" y="253218"/>
                </a:moveTo>
                <a:cubicBezTo>
                  <a:pt x="50116" y="253218"/>
                  <a:pt x="63304" y="237392"/>
                  <a:pt x="63304" y="221566"/>
                </a:cubicBezTo>
                <a:cubicBezTo>
                  <a:pt x="63304" y="203102"/>
                  <a:pt x="47479" y="189914"/>
                  <a:pt x="31653" y="189914"/>
                </a:cubicBezTo>
                <a:cubicBezTo>
                  <a:pt x="13188" y="189914"/>
                  <a:pt x="0" y="205740"/>
                  <a:pt x="0" y="221566"/>
                </a:cubicBezTo>
                <a:cubicBezTo>
                  <a:pt x="0" y="237392"/>
                  <a:pt x="13188" y="253218"/>
                  <a:pt x="31653" y="253218"/>
                </a:cubicBezTo>
                <a:close/>
                <a:moveTo>
                  <a:pt x="31653" y="65942"/>
                </a:moveTo>
                <a:cubicBezTo>
                  <a:pt x="50116" y="65942"/>
                  <a:pt x="63304" y="50116"/>
                  <a:pt x="63304" y="34290"/>
                </a:cubicBezTo>
                <a:cubicBezTo>
                  <a:pt x="63304" y="18464"/>
                  <a:pt x="47479" y="2637"/>
                  <a:pt x="31653" y="2637"/>
                </a:cubicBezTo>
                <a:cubicBezTo>
                  <a:pt x="13188" y="2637"/>
                  <a:pt x="0" y="18464"/>
                  <a:pt x="0" y="34290"/>
                </a:cubicBezTo>
                <a:cubicBezTo>
                  <a:pt x="0" y="50116"/>
                  <a:pt x="13188" y="65942"/>
                  <a:pt x="31653" y="65942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alpha val="0"/>
                </a:schemeClr>
              </a:gs>
            </a:gsLst>
            <a:lin ang="2700000" scaled="1"/>
          </a:gradFill>
          <a:ln w="26366" cap="flat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5" name="AiPPT8"/>
          <p:cNvSpPr txBox="1"/>
          <p:nvPr/>
        </p:nvSpPr>
        <p:spPr>
          <a:xfrm rot="0" flipH="0" flipV="0">
            <a:off x="604397" y="2017215"/>
            <a:ext cx="4044233" cy="83624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03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某技术博客将“Python安装教程”改写为分步问答+视频嵌入+常见错误解决方案后，其内容被多个AI助手引用，自然流量提升40%，证明结构化与问题覆盖的有效性。</a:t>
            </a:r>
            <a:endParaRPr kumimoji="1" lang="zh-CN" altLang="en-US"/>
          </a:p>
        </p:txBody>
      </p:sp>
      <p:sp>
        <p:nvSpPr>
          <p:cNvPr id="6" name="文本框 40"/>
          <p:cNvSpPr txBox="1"/>
          <p:nvPr/>
        </p:nvSpPr>
        <p:spPr>
          <a:xfrm rot="0" flipH="0" flipV="0">
            <a:off x="604397" y="1619531"/>
            <a:ext cx="3871350" cy="38581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教程类内容优化案例</a:t>
            </a:r>
            <a:endParaRPr kumimoji="1" lang="zh-CN" altLang="en-US"/>
          </a:p>
        </p:txBody>
      </p:sp>
      <p:sp>
        <p:nvSpPr>
          <p:cNvPr id="7" name="椭圆 4"/>
          <p:cNvSpPr txBox="1"/>
          <p:nvPr/>
        </p:nvSpPr>
        <p:spPr>
          <a:xfrm rot="0" flipH="0" flipV="0">
            <a:off x="399317" y="1688423"/>
            <a:ext cx="136940" cy="136941"/>
          </a:xfrm>
          <a:prstGeom prst="ellipse">
            <a:avLst/>
          </a:prstGeom>
          <a:solidFill>
            <a:schemeClr val="accent1"/>
          </a:solidFill>
          <a:ln w="1905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椭圆 9"/>
          <p:cNvSpPr txBox="1"/>
          <p:nvPr/>
        </p:nvSpPr>
        <p:spPr>
          <a:xfrm rot="0" flipH="0" flipV="0">
            <a:off x="435481" y="1733443"/>
            <a:ext cx="136940" cy="136941"/>
          </a:xfrm>
          <a:prstGeom prst="ellipse">
            <a:avLst/>
          </a:prstGeom>
          <a:solidFill>
            <a:schemeClr val="accent2"/>
          </a:solidFill>
          <a:ln w="1905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文本框 5"/>
          <p:cNvSpPr txBox="1"/>
          <p:nvPr/>
        </p:nvSpPr>
        <p:spPr>
          <a:xfrm rot="0" flipH="0" flipV="0">
            <a:off x="604397" y="2883089"/>
            <a:ext cx="3871350" cy="38581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产品对比类内容优化案例</a:t>
            </a:r>
            <a:endParaRPr kumimoji="1" lang="zh-CN" altLang="en-US"/>
          </a:p>
        </p:txBody>
      </p:sp>
      <p:sp>
        <p:nvSpPr>
          <p:cNvPr id="10" name="AiPPT8"/>
          <p:cNvSpPr txBox="1"/>
          <p:nvPr/>
        </p:nvSpPr>
        <p:spPr>
          <a:xfrm rot="0" flipH="0" flipV="0">
            <a:off x="604397" y="3219031"/>
            <a:ext cx="4044233" cy="83624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03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一家电商网站将手机对比文章重构为表格+优缺点清单+购买建议，并添加Product Schema，使其在“哪款手机适合学生”等生成式查询中频繁出现在AI摘要首位。</a:t>
            </a:r>
            <a:endParaRPr kumimoji="1" lang="zh-CN" altLang="en-US"/>
          </a:p>
        </p:txBody>
      </p:sp>
      <p:sp>
        <p:nvSpPr>
          <p:cNvPr id="11" name="椭圆 6"/>
          <p:cNvSpPr txBox="1"/>
          <p:nvPr/>
        </p:nvSpPr>
        <p:spPr>
          <a:xfrm rot="0" flipH="0" flipV="0">
            <a:off x="399317" y="2890239"/>
            <a:ext cx="136940" cy="136941"/>
          </a:xfrm>
          <a:prstGeom prst="ellipse">
            <a:avLst/>
          </a:prstGeom>
          <a:solidFill>
            <a:schemeClr val="accent1"/>
          </a:solidFill>
          <a:ln w="1905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椭圆 7"/>
          <p:cNvSpPr txBox="1"/>
          <p:nvPr/>
        </p:nvSpPr>
        <p:spPr>
          <a:xfrm rot="0" flipH="0" flipV="0">
            <a:off x="435481" y="2935259"/>
            <a:ext cx="136940" cy="136941"/>
          </a:xfrm>
          <a:prstGeom prst="ellipse">
            <a:avLst/>
          </a:prstGeom>
          <a:solidFill>
            <a:schemeClr val="accent2"/>
          </a:solidFill>
          <a:ln w="1905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AiPPT8"/>
          <p:cNvSpPr txBox="1"/>
          <p:nvPr/>
        </p:nvSpPr>
        <p:spPr>
          <a:xfrm rot="0" flipH="0" flipV="0">
            <a:off x="604397" y="4489739"/>
            <a:ext cx="4044233" cy="83624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03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一家本地维修公司通过在页面中嵌入FAQ（如“空调不制冷怎么办”“上门维修多久到”）并标注LocalBusiness结构化数据，成功在区域相关AI回答中获得优先推荐。</a:t>
            </a:r>
            <a:endParaRPr kumimoji="1" lang="zh-CN" altLang="en-US"/>
          </a:p>
        </p:txBody>
      </p:sp>
      <p:sp>
        <p:nvSpPr>
          <p:cNvPr id="14" name="文本框 11"/>
          <p:cNvSpPr txBox="1"/>
          <p:nvPr/>
        </p:nvSpPr>
        <p:spPr>
          <a:xfrm rot="0" flipH="0" flipV="0">
            <a:off x="604397" y="4092055"/>
            <a:ext cx="3791140" cy="38581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本地服务类内容优化案例</a:t>
            </a:r>
            <a:endParaRPr kumimoji="1" lang="zh-CN" altLang="en-US"/>
          </a:p>
        </p:txBody>
      </p:sp>
      <p:sp>
        <p:nvSpPr>
          <p:cNvPr id="15" name="椭圆 21"/>
          <p:cNvSpPr txBox="1"/>
          <p:nvPr/>
        </p:nvSpPr>
        <p:spPr>
          <a:xfrm rot="0" flipH="0" flipV="0">
            <a:off x="399317" y="4160947"/>
            <a:ext cx="136940" cy="136941"/>
          </a:xfrm>
          <a:prstGeom prst="ellipse">
            <a:avLst/>
          </a:prstGeom>
          <a:solidFill>
            <a:schemeClr val="accent1"/>
          </a:solidFill>
          <a:ln w="1905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椭圆 23"/>
          <p:cNvSpPr txBox="1"/>
          <p:nvPr/>
        </p:nvSpPr>
        <p:spPr>
          <a:xfrm rot="0" flipH="0" flipV="0">
            <a:off x="435481" y="4205967"/>
            <a:ext cx="136940" cy="136941"/>
          </a:xfrm>
          <a:prstGeom prst="ellipse">
            <a:avLst/>
          </a:prstGeom>
          <a:solidFill>
            <a:schemeClr val="accent2"/>
          </a:solidFill>
          <a:ln w="1905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圆: 空心 18"/>
          <p:cNvSpPr txBox="1"/>
          <p:nvPr/>
        </p:nvSpPr>
        <p:spPr>
          <a:xfrm rot="4600980" flipH="0" flipV="0">
            <a:off x="6132513" y="520414"/>
            <a:ext cx="5890198" cy="5890198"/>
          </a:xfrm>
          <a:prstGeom prst="donut">
            <a:avLst/>
          </a:prstGeom>
          <a:gradFill>
            <a:gsLst>
              <a:gs pos="0">
                <a:schemeClr val="accent1"/>
              </a:gs>
              <a:gs pos="85000">
                <a:schemeClr val="accent1">
                  <a:alpha val="0"/>
                </a:schemeClr>
              </a:gs>
            </a:gsLst>
            <a:lin ang="2700000" scaled="0"/>
          </a:gradFill>
          <a:ln w="1905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弧形 46"/>
          <p:cNvSpPr txBox="1"/>
          <p:nvPr/>
        </p:nvSpPr>
        <p:spPr>
          <a:xfrm rot="7977520" flipH="0" flipV="0">
            <a:off x="6761757" y="1149658"/>
            <a:ext cx="4631710" cy="4631710"/>
          </a:xfrm>
          <a:prstGeom prst="arc">
            <a:avLst>
              <a:gd name="adj1" fmla="val 6558816"/>
              <a:gd name="adj2" fmla="val 19432838"/>
            </a:avLst>
          </a:prstGeom>
          <a:noFill/>
          <a:ln w="12700" cap="sq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1000">
                  <a:schemeClr val="accent1">
                    <a:lumMod val="45000"/>
                    <a:lumOff val="55000"/>
                  </a:schemeClr>
                </a:gs>
                <a:gs pos="100000">
                  <a:schemeClr val="bg1"/>
                </a:gs>
              </a:gsLst>
              <a:lin ang="5400000" scaled="1"/>
            </a:gradFill>
            <a:prstDash val="solid"/>
            <a:miter/>
            <a:headEnd type="oval"/>
            <a:tailEnd type="oval"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矩形: 圆角 20"/>
          <p:cNvSpPr txBox="1"/>
          <p:nvPr/>
        </p:nvSpPr>
        <p:spPr>
          <a:xfrm rot="2700000" flipH="0" flipV="0">
            <a:off x="10977272" y="3007429"/>
            <a:ext cx="843143" cy="843143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0"/>
          </a:gradFill>
          <a:ln w="19050" cap="sq">
            <a:noFill/>
            <a:prstDash val="solid"/>
            <a:miter/>
          </a:ln>
          <a:effectLst>
            <a:outerShdw dist="38100" blurRad="139700" dir="5400000" sx="101000" sy="101000" kx="0" ky="0" algn="t" rotWithShape="0">
              <a:schemeClr val="accent2">
                <a:lumMod val="50000"/>
                <a:alpha val="47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文本框 1"/>
          <p:cNvSpPr txBox="1"/>
          <p:nvPr/>
        </p:nvSpPr>
        <p:spPr>
          <a:xfrm rot="0" flipH="0" flipV="0">
            <a:off x="896518" y="287534"/>
            <a:ext cx="8907882" cy="59627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实战案例分析</a:t>
            </a:r>
            <a:endParaRPr kumimoji="1" lang="zh-CN" altLang="en-US"/>
          </a:p>
        </p:txBody>
      </p:sp>
      <p:sp>
        <p:nvSpPr>
          <p:cNvPr id="21" name="任意多边形: 形状 2"/>
          <p:cNvSpPr txBox="1"/>
          <p:nvPr/>
        </p:nvSpPr>
        <p:spPr>
          <a:xfrm rot="2700000" flipH="0" flipV="0">
            <a:off x="-1254638" y="-408843"/>
            <a:ext cx="1658405" cy="1392752"/>
          </a:xfrm>
          <a:custGeom>
            <a:avLst/>
            <a:gdLst>
              <a:gd name="connsiteX0" fmla="*/ 5150735 w 5150735"/>
              <a:gd name="connsiteY0" fmla="*/ 0 h 4325662"/>
              <a:gd name="connsiteX1" fmla="*/ 5150735 w 5150735"/>
              <a:gd name="connsiteY1" fmla="*/ 2985265 h 4325662"/>
              <a:gd name="connsiteX2" fmla="*/ 3810338 w 5150735"/>
              <a:gd name="connsiteY2" fmla="*/ 4325662 h 4325662"/>
              <a:gd name="connsiteX3" fmla="*/ 0 w 5150735"/>
              <a:gd name="connsiteY3" fmla="*/ 515324 h 4325662"/>
              <a:gd name="connsiteX4" fmla="*/ 0 w 5150735"/>
              <a:gd name="connsiteY4" fmla="*/ 0 h 4325662"/>
              <a:gd name="connsiteX5" fmla="*/ 5150735 w 5150735"/>
              <a:gd name="connsiteY5" fmla="*/ 0 h 4325662"/>
            </a:gdLst>
            <a:rect l="l" t="t" r="r" b="b"/>
            <a:pathLst>
              <a:path w="5150735" h="4325662">
                <a:moveTo>
                  <a:pt x="5150735" y="0"/>
                </a:moveTo>
                <a:lnTo>
                  <a:pt x="5150735" y="2985265"/>
                </a:lnTo>
                <a:lnTo>
                  <a:pt x="3810338" y="4325662"/>
                </a:lnTo>
                <a:lnTo>
                  <a:pt x="0" y="515324"/>
                </a:lnTo>
                <a:lnTo>
                  <a:pt x="0" y="0"/>
                </a:lnTo>
                <a:lnTo>
                  <a:pt x="5150735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alpha val="0"/>
                </a:schemeClr>
              </a:gs>
            </a:gsLst>
            <a:lin ang="162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任意多边形: 形状 3"/>
          <p:cNvSpPr txBox="1"/>
          <p:nvPr/>
        </p:nvSpPr>
        <p:spPr>
          <a:xfrm rot="2700000" flipH="1" flipV="1">
            <a:off x="-295212" y="-11175"/>
            <a:ext cx="1078225" cy="79277"/>
          </a:xfrm>
          <a:custGeom>
            <a:avLst/>
            <a:gdLst>
              <a:gd name="connsiteX0" fmla="*/ 3348790 w 3348790"/>
              <a:gd name="connsiteY0" fmla="*/ 0 h 246221"/>
              <a:gd name="connsiteX1" fmla="*/ 3348790 w 3348790"/>
              <a:gd name="connsiteY1" fmla="*/ 246221 h 246221"/>
              <a:gd name="connsiteX2" fmla="*/ 0 w 3348790"/>
              <a:gd name="connsiteY2" fmla="*/ 246221 h 246221"/>
              <a:gd name="connsiteX3" fmla="*/ 0 w 3348790"/>
              <a:gd name="connsiteY3" fmla="*/ 0 h 246221"/>
              <a:gd name="connsiteX4" fmla="*/ 3348790 w 3348790"/>
              <a:gd name="connsiteY4" fmla="*/ 0 h 246221"/>
            </a:gdLst>
            <a:rect l="l" t="t" r="r" b="b"/>
            <a:pathLst>
              <a:path w="3348790" h="246221">
                <a:moveTo>
                  <a:pt x="3348790" y="0"/>
                </a:moveTo>
                <a:lnTo>
                  <a:pt x="3348790" y="246221"/>
                </a:lnTo>
                <a:lnTo>
                  <a:pt x="0" y="246221"/>
                </a:lnTo>
                <a:lnTo>
                  <a:pt x="0" y="0"/>
                </a:lnTo>
                <a:lnTo>
                  <a:pt x="3348790" y="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2">
                  <a:alpha val="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任意多边形: 形状 9"/>
          <p:cNvSpPr txBox="1"/>
          <p:nvPr/>
        </p:nvSpPr>
        <p:spPr>
          <a:xfrm rot="0" flipH="1" flipV="0">
            <a:off x="707246" y="921912"/>
            <a:ext cx="10811654" cy="79576"/>
          </a:xfrm>
          <a:custGeom>
            <a:avLst/>
            <a:gdLst>
              <a:gd name="connsiteX0" fmla="*/ 5150735 w 5150735"/>
              <a:gd name="connsiteY0" fmla="*/ 0 h 4325662"/>
              <a:gd name="connsiteX1" fmla="*/ 5150735 w 5150735"/>
              <a:gd name="connsiteY1" fmla="*/ 2985265 h 4325662"/>
              <a:gd name="connsiteX2" fmla="*/ 3810338 w 5150735"/>
              <a:gd name="connsiteY2" fmla="*/ 4325662 h 4325662"/>
              <a:gd name="connsiteX3" fmla="*/ 0 w 5150735"/>
              <a:gd name="connsiteY3" fmla="*/ 515324 h 4325662"/>
              <a:gd name="connsiteX4" fmla="*/ 0 w 5150735"/>
              <a:gd name="connsiteY4" fmla="*/ 0 h 4325662"/>
              <a:gd name="connsiteX5" fmla="*/ 5150735 w 5150735"/>
              <a:gd name="connsiteY5" fmla="*/ 0 h 4325662"/>
            </a:gdLst>
            <a:rect l="l" t="t" r="r" b="b"/>
            <a:pathLst>
              <a:path w="5150735" h="4325662">
                <a:moveTo>
                  <a:pt x="5150735" y="0"/>
                </a:moveTo>
                <a:lnTo>
                  <a:pt x="5150735" y="2985265"/>
                </a:lnTo>
                <a:lnTo>
                  <a:pt x="3810338" y="4325662"/>
                </a:lnTo>
                <a:lnTo>
                  <a:pt x="0" y="515324"/>
                </a:lnTo>
                <a:lnTo>
                  <a:pt x="0" y="0"/>
                </a:lnTo>
                <a:lnTo>
                  <a:pt x="5150735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alpha val="0"/>
                </a:schemeClr>
              </a:gs>
            </a:gsLst>
            <a:lin ang="162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矩形: 圆顶角 16"/>
          <p:cNvSpPr txBox="1"/>
          <p:nvPr/>
        </p:nvSpPr>
        <p:spPr>
          <a:xfrm rot="13440867" flipH="0" flipV="0">
            <a:off x="8919466" y="996661"/>
            <a:ext cx="3438744" cy="8736277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矩形: 圆顶角 17"/>
          <p:cNvSpPr txBox="1"/>
          <p:nvPr/>
        </p:nvSpPr>
        <p:spPr>
          <a:xfrm rot="13440867" flipH="0" flipV="0">
            <a:off x="9606959" y="2442862"/>
            <a:ext cx="1776211" cy="6427234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矩形: 圆顶角 19"/>
          <p:cNvSpPr txBox="1"/>
          <p:nvPr/>
        </p:nvSpPr>
        <p:spPr>
          <a:xfrm rot="2759133" flipH="1" flipV="0">
            <a:off x="-896084" y="-1461258"/>
            <a:ext cx="4229853" cy="8789548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矩形: 圆顶角 20"/>
          <p:cNvSpPr txBox="1"/>
          <p:nvPr/>
        </p:nvSpPr>
        <p:spPr>
          <a:xfrm rot="2759133" flipH="1" flipV="0">
            <a:off x="135223" y="-320314"/>
            <a:ext cx="2184842" cy="6466425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矩形: 圆顶角 1"/>
          <p:cNvSpPr txBox="1"/>
          <p:nvPr/>
        </p:nvSpPr>
        <p:spPr>
          <a:xfrm rot="2759133" flipH="1" flipV="0">
            <a:off x="-6941" y="3694190"/>
            <a:ext cx="2220606" cy="4614374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2">
                <a:lumMod val="60000"/>
                <a:lumOff val="4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矩形: 圆顶角 2"/>
          <p:cNvSpPr txBox="1"/>
          <p:nvPr/>
        </p:nvSpPr>
        <p:spPr>
          <a:xfrm rot="2759133" flipH="1" flipV="0">
            <a:off x="534479" y="4293167"/>
            <a:ext cx="1147007" cy="3394771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2">
                <a:lumMod val="60000"/>
                <a:lumOff val="40000"/>
                <a:alpha val="9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矩形: 圆顶角 4"/>
          <p:cNvSpPr txBox="1"/>
          <p:nvPr/>
        </p:nvSpPr>
        <p:spPr>
          <a:xfrm rot="13440867" flipH="0" flipV="0">
            <a:off x="10540353" y="-1159021"/>
            <a:ext cx="2220606" cy="5641545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矩形: 圆顶角 5"/>
          <p:cNvSpPr txBox="1"/>
          <p:nvPr/>
        </p:nvSpPr>
        <p:spPr>
          <a:xfrm rot="13440867" flipH="0" flipV="0">
            <a:off x="10984309" y="-225121"/>
            <a:ext cx="1147007" cy="4150456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矩形: 圆角 7"/>
          <p:cNvSpPr txBox="1"/>
          <p:nvPr/>
        </p:nvSpPr>
        <p:spPr>
          <a:xfrm rot="0" flipH="0" flipV="0">
            <a:off x="2315598" y="1727200"/>
            <a:ext cx="7560805" cy="4275951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爱设计-4"/>
          <p:cNvSpPr txBox="1"/>
          <p:nvPr/>
        </p:nvSpPr>
        <p:spPr>
          <a:xfrm rot="0" flipH="0" flipV="0">
            <a:off x="4942404" y="742847"/>
            <a:ext cx="2307193" cy="329143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ctr">
              <a:lnSpc>
                <a:spcPct val="110000"/>
              </a:lnSpc>
            </a:pPr>
            <a:r>
              <a:rPr kumimoji="1" lang="en-US" altLang="zh-CN" sz="115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04</a:t>
            </a:r>
            <a:endParaRPr kumimoji="1" lang="zh-CN" altLang="en-US"/>
          </a:p>
        </p:txBody>
      </p:sp>
      <p:sp>
        <p:nvSpPr>
          <p:cNvPr id="13" name="矩形 8"/>
          <p:cNvSpPr txBox="1"/>
          <p:nvPr/>
        </p:nvSpPr>
        <p:spPr>
          <a:xfrm rot="0" flipH="0" flipV="0">
            <a:off x="3224356" y="3789344"/>
            <a:ext cx="5743288" cy="194450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GEO优化的效果评估与迭代</a:t>
            </a:r>
            <a:endParaRPr kumimoji="1" lang="zh-CN" altLang="en-US"/>
          </a:p>
        </p:txBody>
      </p:sp>
    </p:spTree>
  </p:cSld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3" name="线条 1"/>
          <p:cNvCxnSpPr/>
          <p:nvPr/>
        </p:nvCxnSpPr>
        <p:spPr>
          <a:xfrm rot="0" flipH="0" flipV="0">
            <a:off x="978545" y="2508396"/>
            <a:ext cx="10517558" cy="22816"/>
          </a:xfrm>
          <a:prstGeom prst="line">
            <a:avLst/>
          </a:prstGeom>
          <a:noFill/>
          <a:ln w="6350" cap="sq">
            <a:solidFill>
              <a:schemeClr val="bg1">
                <a:lumMod val="65000"/>
                <a:alpha val="100000"/>
              </a:schemeClr>
            </a:solidFill>
            <a:prstDash val="solid"/>
            <a:miter/>
            <a:tailEnd type="triangle"/>
          </a:ln>
        </p:spPr>
      </p:cxnSp>
      <p:sp>
        <p:nvSpPr>
          <p:cNvPr id="4" name="标题 1"/>
          <p:cNvSpPr txBox="1"/>
          <p:nvPr/>
        </p:nvSpPr>
        <p:spPr>
          <a:xfrm rot="0" flipH="0" flipV="0">
            <a:off x="725570" y="2357926"/>
            <a:ext cx="300940" cy="300940"/>
          </a:xfrm>
          <a:prstGeom prst="ellipse">
            <a:avLst/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0" flipV="0">
            <a:off x="773535" y="2405891"/>
            <a:ext cx="205010" cy="20501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0">
            <a:off x="8185469" y="2913017"/>
            <a:ext cx="2769036" cy="58437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45720" rIns="0" bIns="45720" rtlCol="0" anchor="b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搜索引擎可见性变化追踪</a:t>
            </a: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8185469" y="3551217"/>
            <a:ext cx="2769036" cy="203941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监测目标关键词在主流搜索引擎中的排名波动、索引覆盖率及点击率（CTR），识别GEO策略对自然流量的实际影响。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0">
            <a:off x="9257484" y="2227407"/>
            <a:ext cx="584648" cy="584376"/>
          </a:xfrm>
          <a:custGeom>
            <a:avLst/>
            <a:gdLst>
              <a:gd name="connsiteX0" fmla="*/ 0 w 1260455"/>
              <a:gd name="connsiteY0" fmla="*/ 630228 h 1260455"/>
              <a:gd name="connsiteX1" fmla="*/ 630228 w 1260455"/>
              <a:gd name="connsiteY1" fmla="*/ 0 h 1260455"/>
              <a:gd name="connsiteX2" fmla="*/ 1260456 w 1260455"/>
              <a:gd name="connsiteY2" fmla="*/ 630228 h 1260455"/>
              <a:gd name="connsiteX3" fmla="*/ 630228 w 1260455"/>
              <a:gd name="connsiteY3" fmla="*/ 1260456 h 1260455"/>
              <a:gd name="connsiteX4" fmla="*/ 0 w 1260455"/>
              <a:gd name="connsiteY4" fmla="*/ 630228 h 1260455"/>
            </a:gdLst>
            <a:rect l="l" t="t" r="r" b="b"/>
            <a:pathLst>
              <a:path w="1260455" h="1260455">
                <a:moveTo>
                  <a:pt x="0" y="630228"/>
                </a:moveTo>
                <a:cubicBezTo>
                  <a:pt x="0" y="282163"/>
                  <a:pt x="282163" y="0"/>
                  <a:pt x="630228" y="0"/>
                </a:cubicBezTo>
                <a:cubicBezTo>
                  <a:pt x="978293" y="0"/>
                  <a:pt x="1260456" y="282163"/>
                  <a:pt x="1260456" y="630228"/>
                </a:cubicBezTo>
                <a:cubicBezTo>
                  <a:pt x="1260456" y="978293"/>
                  <a:pt x="978293" y="1260456"/>
                  <a:pt x="630228" y="1260456"/>
                </a:cubicBezTo>
                <a:cubicBezTo>
                  <a:pt x="282163" y="1260456"/>
                  <a:pt x="0" y="978293"/>
                  <a:pt x="0" y="630228"/>
                </a:cubicBezTo>
                <a:close/>
              </a:path>
            </a:pathLst>
          </a:custGeom>
          <a:solidFill>
            <a:schemeClr val="accent1"/>
          </a:solidFill>
          <a:ln w="3175" cap="sq">
            <a:noFill/>
            <a:miter/>
          </a:ln>
          <a:effectLst>
            <a:outerShdw dist="63500" blurRad="88900" dir="2100000" sx="100000" sy="100000" kx="0" ky="0" algn="t" rotWithShape="0">
              <a:schemeClr val="accent1">
                <a:alpha val="24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0">
            <a:off x="9367868" y="2348112"/>
            <a:ext cx="363881" cy="342966"/>
          </a:xfrm>
          <a:custGeom>
            <a:avLst/>
            <a:gdLst>
              <a:gd name="connsiteX0" fmla="*/ 1110072 w 1498885"/>
              <a:gd name="connsiteY0" fmla="*/ 1039039 h 1412736"/>
              <a:gd name="connsiteX1" fmla="*/ 1149511 w 1498885"/>
              <a:gd name="connsiteY1" fmla="*/ 1055363 h 1412736"/>
              <a:gd name="connsiteX2" fmla="*/ 1371451 w 1498885"/>
              <a:gd name="connsiteY2" fmla="*/ 1277303 h 1412736"/>
              <a:gd name="connsiteX3" fmla="*/ 1371451 w 1498885"/>
              <a:gd name="connsiteY3" fmla="*/ 1356182 h 1412736"/>
              <a:gd name="connsiteX4" fmla="*/ 1332012 w 1498885"/>
              <a:gd name="connsiteY4" fmla="*/ 1372553 h 1412736"/>
              <a:gd name="connsiteX5" fmla="*/ 1292572 w 1498885"/>
              <a:gd name="connsiteY5" fmla="*/ 1356182 h 1412736"/>
              <a:gd name="connsiteX6" fmla="*/ 1070632 w 1498885"/>
              <a:gd name="connsiteY6" fmla="*/ 1134242 h 1412736"/>
              <a:gd name="connsiteX7" fmla="*/ 1070632 w 1498885"/>
              <a:gd name="connsiteY7" fmla="*/ 1055363 h 1412736"/>
              <a:gd name="connsiteX8" fmla="*/ 1110072 w 1498885"/>
              <a:gd name="connsiteY8" fmla="*/ 1039039 h 1412736"/>
              <a:gd name="connsiteX9" fmla="*/ 1110072 w 1498885"/>
              <a:gd name="connsiteY9" fmla="*/ 705989 h 1412736"/>
              <a:gd name="connsiteX10" fmla="*/ 1443075 w 1498885"/>
              <a:gd name="connsiteY10" fmla="*/ 705989 h 1412736"/>
              <a:gd name="connsiteX11" fmla="*/ 1498885 w 1498885"/>
              <a:gd name="connsiteY11" fmla="*/ 761800 h 1412736"/>
              <a:gd name="connsiteX12" fmla="*/ 1443075 w 1498885"/>
              <a:gd name="connsiteY12" fmla="*/ 817611 h 1412736"/>
              <a:gd name="connsiteX13" fmla="*/ 1110072 w 1498885"/>
              <a:gd name="connsiteY13" fmla="*/ 817611 h 1412736"/>
              <a:gd name="connsiteX14" fmla="*/ 1054261 w 1498885"/>
              <a:gd name="connsiteY14" fmla="*/ 761800 h 1412736"/>
              <a:gd name="connsiteX15" fmla="*/ 1110072 w 1498885"/>
              <a:gd name="connsiteY15" fmla="*/ 705989 h 1412736"/>
              <a:gd name="connsiteX16" fmla="*/ 1332012 w 1498885"/>
              <a:gd name="connsiteY16" fmla="*/ 151093 h 1412736"/>
              <a:gd name="connsiteX17" fmla="*/ 1371451 w 1498885"/>
              <a:gd name="connsiteY17" fmla="*/ 167418 h 1412736"/>
              <a:gd name="connsiteX18" fmla="*/ 1371451 w 1498885"/>
              <a:gd name="connsiteY18" fmla="*/ 246297 h 1412736"/>
              <a:gd name="connsiteX19" fmla="*/ 1149511 w 1498885"/>
              <a:gd name="connsiteY19" fmla="*/ 468236 h 1412736"/>
              <a:gd name="connsiteX20" fmla="*/ 1110072 w 1498885"/>
              <a:gd name="connsiteY20" fmla="*/ 484608 h 1412736"/>
              <a:gd name="connsiteX21" fmla="*/ 1070632 w 1498885"/>
              <a:gd name="connsiteY21" fmla="*/ 468236 h 1412736"/>
              <a:gd name="connsiteX22" fmla="*/ 1070632 w 1498885"/>
              <a:gd name="connsiteY22" fmla="*/ 389358 h 1412736"/>
              <a:gd name="connsiteX23" fmla="*/ 1292572 w 1498885"/>
              <a:gd name="connsiteY23" fmla="*/ 167418 h 1412736"/>
              <a:gd name="connsiteX24" fmla="*/ 1332012 w 1498885"/>
              <a:gd name="connsiteY24" fmla="*/ 151093 h 1412736"/>
              <a:gd name="connsiteX25" fmla="*/ 709724 w 1498885"/>
              <a:gd name="connsiteY25" fmla="*/ 111607 h 1412736"/>
              <a:gd name="connsiteX26" fmla="*/ 649635 w 1498885"/>
              <a:gd name="connsiteY26" fmla="*/ 127420 h 1412736"/>
              <a:gd name="connsiteX27" fmla="*/ 174129 w 1498885"/>
              <a:gd name="connsiteY27" fmla="*/ 394752 h 1412736"/>
              <a:gd name="connsiteX28" fmla="*/ 111621 w 1498885"/>
              <a:gd name="connsiteY28" fmla="*/ 501536 h 1412736"/>
              <a:gd name="connsiteX29" fmla="*/ 111621 w 1498885"/>
              <a:gd name="connsiteY29" fmla="*/ 910814 h 1412736"/>
              <a:gd name="connsiteX30" fmla="*/ 174129 w 1498885"/>
              <a:gd name="connsiteY30" fmla="*/ 1017598 h 1412736"/>
              <a:gd name="connsiteX31" fmla="*/ 649821 w 1498885"/>
              <a:gd name="connsiteY31" fmla="*/ 1284930 h 1412736"/>
              <a:gd name="connsiteX32" fmla="*/ 771674 w 1498885"/>
              <a:gd name="connsiteY32" fmla="*/ 1283814 h 1412736"/>
              <a:gd name="connsiteX33" fmla="*/ 832321 w 1498885"/>
              <a:gd name="connsiteY33" fmla="*/ 1178146 h 1412736"/>
              <a:gd name="connsiteX34" fmla="*/ 832321 w 1498885"/>
              <a:gd name="connsiteY34" fmla="*/ 234204 h 1412736"/>
              <a:gd name="connsiteX35" fmla="*/ 771674 w 1498885"/>
              <a:gd name="connsiteY35" fmla="*/ 128536 h 1412736"/>
              <a:gd name="connsiteX36" fmla="*/ 709724 w 1498885"/>
              <a:gd name="connsiteY36" fmla="*/ 111607 h 1412736"/>
              <a:gd name="connsiteX37" fmla="*/ 711864 w 1498885"/>
              <a:gd name="connsiteY37" fmla="*/ 9 h 1412736"/>
              <a:gd name="connsiteX38" fmla="*/ 828043 w 1498885"/>
              <a:gd name="connsiteY38" fmla="*/ 32356 h 1412736"/>
              <a:gd name="connsiteX39" fmla="*/ 943942 w 1498885"/>
              <a:gd name="connsiteY39" fmla="*/ 234390 h 1412736"/>
              <a:gd name="connsiteX40" fmla="*/ 943942 w 1498885"/>
              <a:gd name="connsiteY40" fmla="*/ 1178518 h 1412736"/>
              <a:gd name="connsiteX41" fmla="*/ 828043 w 1498885"/>
              <a:gd name="connsiteY41" fmla="*/ 1380552 h 1412736"/>
              <a:gd name="connsiteX42" fmla="*/ 709910 w 1498885"/>
              <a:gd name="connsiteY42" fmla="*/ 1412736 h 1412736"/>
              <a:gd name="connsiteX43" fmla="*/ 595126 w 1498885"/>
              <a:gd name="connsiteY43" fmla="*/ 1382413 h 1412736"/>
              <a:gd name="connsiteX44" fmla="*/ 119435 w 1498885"/>
              <a:gd name="connsiteY44" fmla="*/ 1115080 h 1412736"/>
              <a:gd name="connsiteX45" fmla="*/ 0 w 1498885"/>
              <a:gd name="connsiteY45" fmla="*/ 911000 h 1412736"/>
              <a:gd name="connsiteX46" fmla="*/ 0 w 1498885"/>
              <a:gd name="connsiteY46" fmla="*/ 501722 h 1412736"/>
              <a:gd name="connsiteX47" fmla="*/ 119435 w 1498885"/>
              <a:gd name="connsiteY47" fmla="*/ 297642 h 1412736"/>
              <a:gd name="connsiteX48" fmla="*/ 595126 w 1498885"/>
              <a:gd name="connsiteY48" fmla="*/ 30309 h 1412736"/>
              <a:gd name="connsiteX49" fmla="*/ 711864 w 1498885"/>
              <a:gd name="connsiteY49" fmla="*/ 9 h 1412736"/>
            </a:gdLst>
            <a:rect l="l" t="t" r="r" b="b"/>
            <a:pathLst>
              <a:path w="1498885" h="1412736">
                <a:moveTo>
                  <a:pt x="1110072" y="1039039"/>
                </a:moveTo>
                <a:cubicBezTo>
                  <a:pt x="1124350" y="1039039"/>
                  <a:pt x="1138628" y="1044480"/>
                  <a:pt x="1149511" y="1055363"/>
                </a:cubicBezTo>
                <a:lnTo>
                  <a:pt x="1371451" y="1277303"/>
                </a:lnTo>
                <a:cubicBezTo>
                  <a:pt x="1393217" y="1299070"/>
                  <a:pt x="1393217" y="1334416"/>
                  <a:pt x="1371451" y="1356182"/>
                </a:cubicBezTo>
                <a:cubicBezTo>
                  <a:pt x="1360661" y="1366972"/>
                  <a:pt x="1346336" y="1372553"/>
                  <a:pt x="1332012" y="1372553"/>
                </a:cubicBezTo>
                <a:cubicBezTo>
                  <a:pt x="1317687" y="1372553"/>
                  <a:pt x="1303362" y="1367158"/>
                  <a:pt x="1292572" y="1356182"/>
                </a:cubicBezTo>
                <a:lnTo>
                  <a:pt x="1070632" y="1134242"/>
                </a:lnTo>
                <a:cubicBezTo>
                  <a:pt x="1048866" y="1112476"/>
                  <a:pt x="1048866" y="1077130"/>
                  <a:pt x="1070632" y="1055363"/>
                </a:cubicBezTo>
                <a:cubicBezTo>
                  <a:pt x="1081515" y="1044480"/>
                  <a:pt x="1095793" y="1039039"/>
                  <a:pt x="1110072" y="1039039"/>
                </a:cubicBezTo>
                <a:close/>
                <a:moveTo>
                  <a:pt x="1110072" y="705989"/>
                </a:moveTo>
                <a:lnTo>
                  <a:pt x="1443075" y="705989"/>
                </a:lnTo>
                <a:cubicBezTo>
                  <a:pt x="1473956" y="705989"/>
                  <a:pt x="1498885" y="730918"/>
                  <a:pt x="1498885" y="761800"/>
                </a:cubicBezTo>
                <a:cubicBezTo>
                  <a:pt x="1498885" y="792682"/>
                  <a:pt x="1473770" y="817611"/>
                  <a:pt x="1443075" y="817611"/>
                </a:cubicBezTo>
                <a:lnTo>
                  <a:pt x="1110072" y="817611"/>
                </a:lnTo>
                <a:cubicBezTo>
                  <a:pt x="1079190" y="817611"/>
                  <a:pt x="1054261" y="792682"/>
                  <a:pt x="1054261" y="761800"/>
                </a:cubicBezTo>
                <a:cubicBezTo>
                  <a:pt x="1054261" y="730918"/>
                  <a:pt x="1079190" y="705989"/>
                  <a:pt x="1110072" y="705989"/>
                </a:cubicBezTo>
                <a:close/>
                <a:moveTo>
                  <a:pt x="1332012" y="151093"/>
                </a:moveTo>
                <a:cubicBezTo>
                  <a:pt x="1346290" y="151093"/>
                  <a:pt x="1360568" y="156535"/>
                  <a:pt x="1371451" y="167418"/>
                </a:cubicBezTo>
                <a:cubicBezTo>
                  <a:pt x="1393217" y="189184"/>
                  <a:pt x="1393217" y="224530"/>
                  <a:pt x="1371451" y="246297"/>
                </a:cubicBezTo>
                <a:lnTo>
                  <a:pt x="1149511" y="468236"/>
                </a:lnTo>
                <a:cubicBezTo>
                  <a:pt x="1138721" y="479213"/>
                  <a:pt x="1124396" y="484608"/>
                  <a:pt x="1110072" y="484608"/>
                </a:cubicBezTo>
                <a:cubicBezTo>
                  <a:pt x="1095747" y="484608"/>
                  <a:pt x="1081422" y="479213"/>
                  <a:pt x="1070632" y="468236"/>
                </a:cubicBezTo>
                <a:cubicBezTo>
                  <a:pt x="1048866" y="446470"/>
                  <a:pt x="1048866" y="411124"/>
                  <a:pt x="1070632" y="389358"/>
                </a:cubicBezTo>
                <a:lnTo>
                  <a:pt x="1292572" y="167418"/>
                </a:lnTo>
                <a:cubicBezTo>
                  <a:pt x="1303455" y="156535"/>
                  <a:pt x="1317733" y="151093"/>
                  <a:pt x="1332012" y="151093"/>
                </a:cubicBezTo>
                <a:close/>
                <a:moveTo>
                  <a:pt x="709724" y="111607"/>
                </a:moveTo>
                <a:cubicBezTo>
                  <a:pt x="689074" y="111607"/>
                  <a:pt x="668610" y="116816"/>
                  <a:pt x="649635" y="127420"/>
                </a:cubicBezTo>
                <a:lnTo>
                  <a:pt x="174129" y="394752"/>
                </a:lnTo>
                <a:cubicBezTo>
                  <a:pt x="135620" y="416332"/>
                  <a:pt x="111621" y="457260"/>
                  <a:pt x="111621" y="501536"/>
                </a:cubicBezTo>
                <a:lnTo>
                  <a:pt x="111621" y="910814"/>
                </a:lnTo>
                <a:cubicBezTo>
                  <a:pt x="111621" y="955090"/>
                  <a:pt x="135620" y="996018"/>
                  <a:pt x="174129" y="1017598"/>
                </a:cubicBezTo>
                <a:lnTo>
                  <a:pt x="649821" y="1284930"/>
                </a:lnTo>
                <a:cubicBezTo>
                  <a:pt x="688144" y="1306510"/>
                  <a:pt x="733723" y="1306138"/>
                  <a:pt x="771674" y="1283814"/>
                </a:cubicBezTo>
                <a:cubicBezTo>
                  <a:pt x="809625" y="1261676"/>
                  <a:pt x="832321" y="1222050"/>
                  <a:pt x="832321" y="1178146"/>
                </a:cubicBezTo>
                <a:lnTo>
                  <a:pt x="832321" y="234204"/>
                </a:lnTo>
                <a:cubicBezTo>
                  <a:pt x="832321" y="190113"/>
                  <a:pt x="809625" y="150674"/>
                  <a:pt x="771674" y="128536"/>
                </a:cubicBezTo>
                <a:cubicBezTo>
                  <a:pt x="752326" y="117188"/>
                  <a:pt x="731118" y="111607"/>
                  <a:pt x="709724" y="111607"/>
                </a:cubicBezTo>
                <a:close/>
                <a:moveTo>
                  <a:pt x="711864" y="9"/>
                </a:moveTo>
                <a:cubicBezTo>
                  <a:pt x="751861" y="358"/>
                  <a:pt x="791766" y="11148"/>
                  <a:pt x="828043" y="32356"/>
                </a:cubicBezTo>
                <a:cubicBezTo>
                  <a:pt x="900596" y="74772"/>
                  <a:pt x="943942" y="150302"/>
                  <a:pt x="943942" y="234390"/>
                </a:cubicBezTo>
                <a:lnTo>
                  <a:pt x="943942" y="1178518"/>
                </a:lnTo>
                <a:cubicBezTo>
                  <a:pt x="943942" y="1262606"/>
                  <a:pt x="900596" y="1338136"/>
                  <a:pt x="828043" y="1380552"/>
                </a:cubicBezTo>
                <a:cubicBezTo>
                  <a:pt x="791208" y="1401946"/>
                  <a:pt x="750466" y="1412736"/>
                  <a:pt x="709910" y="1412736"/>
                </a:cubicBezTo>
                <a:cubicBezTo>
                  <a:pt x="670471" y="1412736"/>
                  <a:pt x="631217" y="1402691"/>
                  <a:pt x="595126" y="1382413"/>
                </a:cubicBezTo>
                <a:lnTo>
                  <a:pt x="119435" y="1115080"/>
                </a:lnTo>
                <a:cubicBezTo>
                  <a:pt x="45765" y="1073594"/>
                  <a:pt x="0" y="995460"/>
                  <a:pt x="0" y="911000"/>
                </a:cubicBezTo>
                <a:lnTo>
                  <a:pt x="0" y="501722"/>
                </a:lnTo>
                <a:cubicBezTo>
                  <a:pt x="0" y="417262"/>
                  <a:pt x="45765" y="338942"/>
                  <a:pt x="119435" y="297642"/>
                </a:cubicBezTo>
                <a:lnTo>
                  <a:pt x="595126" y="30309"/>
                </a:lnTo>
                <a:cubicBezTo>
                  <a:pt x="631775" y="9752"/>
                  <a:pt x="671866" y="-340"/>
                  <a:pt x="711864" y="9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4776252" y="2913017"/>
            <a:ext cx="2769036" cy="58437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45720" rIns="0" bIns="45720" rtlCol="0" anchor="b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C6AB6A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内容生成质量评分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4776252" y="3551217"/>
            <a:ext cx="2769036" cy="203941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从准确性、连贯性、信息密度和原创性四个维度对AI生成内容打分，建议采用自动化工具结合专家评审，形成可量化的质量基准线。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5864371" y="2227407"/>
            <a:ext cx="584648" cy="584376"/>
          </a:xfrm>
          <a:custGeom>
            <a:avLst/>
            <a:gdLst>
              <a:gd name="connsiteX0" fmla="*/ 0 w 1260455"/>
              <a:gd name="connsiteY0" fmla="*/ 630228 h 1260455"/>
              <a:gd name="connsiteX1" fmla="*/ 630228 w 1260455"/>
              <a:gd name="connsiteY1" fmla="*/ 0 h 1260455"/>
              <a:gd name="connsiteX2" fmla="*/ 1260456 w 1260455"/>
              <a:gd name="connsiteY2" fmla="*/ 630228 h 1260455"/>
              <a:gd name="connsiteX3" fmla="*/ 630228 w 1260455"/>
              <a:gd name="connsiteY3" fmla="*/ 1260456 h 1260455"/>
              <a:gd name="connsiteX4" fmla="*/ 0 w 1260455"/>
              <a:gd name="connsiteY4" fmla="*/ 630228 h 1260455"/>
            </a:gdLst>
            <a:rect l="l" t="t" r="r" b="b"/>
            <a:pathLst>
              <a:path w="1260455" h="1260455">
                <a:moveTo>
                  <a:pt x="0" y="630228"/>
                </a:moveTo>
                <a:cubicBezTo>
                  <a:pt x="0" y="282163"/>
                  <a:pt x="282163" y="0"/>
                  <a:pt x="630228" y="0"/>
                </a:cubicBezTo>
                <a:cubicBezTo>
                  <a:pt x="978293" y="0"/>
                  <a:pt x="1260456" y="282163"/>
                  <a:pt x="1260456" y="630228"/>
                </a:cubicBezTo>
                <a:cubicBezTo>
                  <a:pt x="1260456" y="978293"/>
                  <a:pt x="978293" y="1260456"/>
                  <a:pt x="630228" y="1260456"/>
                </a:cubicBezTo>
                <a:cubicBezTo>
                  <a:pt x="282163" y="1260456"/>
                  <a:pt x="0" y="978293"/>
                  <a:pt x="0" y="630228"/>
                </a:cubicBezTo>
                <a:close/>
              </a:path>
            </a:pathLst>
          </a:custGeom>
          <a:solidFill>
            <a:schemeClr val="accent2"/>
          </a:solidFill>
          <a:ln w="3175" cap="sq">
            <a:noFill/>
            <a:miter/>
          </a:ln>
          <a:effectLst>
            <a:outerShdw dist="63500" blurRad="88900" dir="2100000" sx="100000" sy="100000" kx="0" ky="0" algn="t" rotWithShape="0">
              <a:schemeClr val="accent2">
                <a:alpha val="24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0">
            <a:off x="5979495" y="2348112"/>
            <a:ext cx="354400" cy="342966"/>
          </a:xfrm>
          <a:custGeom>
            <a:avLst/>
            <a:gdLst>
              <a:gd name="connsiteX0" fmla="*/ 695958 w 1660735"/>
              <a:gd name="connsiteY0" fmla="*/ 752512 h 1607157"/>
              <a:gd name="connsiteX1" fmla="*/ 376349 w 1660735"/>
              <a:gd name="connsiteY1" fmla="*/ 752512 h 1607157"/>
              <a:gd name="connsiteX2" fmla="*/ 110505 w 1660735"/>
              <a:gd name="connsiteY2" fmla="*/ 642007 h 1607157"/>
              <a:gd name="connsiteX3" fmla="*/ 0 w 1660735"/>
              <a:gd name="connsiteY3" fmla="*/ 376349 h 1607157"/>
              <a:gd name="connsiteX4" fmla="*/ 110505 w 1660735"/>
              <a:gd name="connsiteY4" fmla="*/ 110505 h 1607157"/>
              <a:gd name="connsiteX5" fmla="*/ 376349 w 1660735"/>
              <a:gd name="connsiteY5" fmla="*/ 0 h 1607157"/>
              <a:gd name="connsiteX6" fmla="*/ 642193 w 1660735"/>
              <a:gd name="connsiteY6" fmla="*/ 110505 h 1607157"/>
              <a:gd name="connsiteX7" fmla="*/ 752698 w 1660735"/>
              <a:gd name="connsiteY7" fmla="*/ 376349 h 1607157"/>
              <a:gd name="connsiteX8" fmla="*/ 752698 w 1660735"/>
              <a:gd name="connsiteY8" fmla="*/ 695958 h 1607157"/>
              <a:gd name="connsiteX9" fmla="*/ 695958 w 1660735"/>
              <a:gd name="connsiteY9" fmla="*/ 752512 h 1607157"/>
              <a:gd name="connsiteX10" fmla="*/ 376349 w 1660735"/>
              <a:gd name="connsiteY10" fmla="*/ 111621 h 1607157"/>
              <a:gd name="connsiteX11" fmla="*/ 111621 w 1660735"/>
              <a:gd name="connsiteY11" fmla="*/ 376349 h 1607157"/>
              <a:gd name="connsiteX12" fmla="*/ 376349 w 1660735"/>
              <a:gd name="connsiteY12" fmla="*/ 641077 h 1607157"/>
              <a:gd name="connsiteX13" fmla="*/ 641077 w 1660735"/>
              <a:gd name="connsiteY13" fmla="*/ 641077 h 1607157"/>
              <a:gd name="connsiteX14" fmla="*/ 641077 w 1660735"/>
              <a:gd name="connsiteY14" fmla="*/ 376349 h 1607157"/>
              <a:gd name="connsiteX15" fmla="*/ 376349 w 1660735"/>
              <a:gd name="connsiteY15" fmla="*/ 111621 h 1607157"/>
              <a:gd name="connsiteX16" fmla="*/ 1284201 w 1660735"/>
              <a:gd name="connsiteY16" fmla="*/ 752512 h 1607157"/>
              <a:gd name="connsiteX17" fmla="*/ 964592 w 1660735"/>
              <a:gd name="connsiteY17" fmla="*/ 752512 h 1607157"/>
              <a:gd name="connsiteX18" fmla="*/ 908038 w 1660735"/>
              <a:gd name="connsiteY18" fmla="*/ 695958 h 1607157"/>
              <a:gd name="connsiteX19" fmla="*/ 908038 w 1660735"/>
              <a:gd name="connsiteY19" fmla="*/ 376349 h 1607157"/>
              <a:gd name="connsiteX20" fmla="*/ 1018543 w 1660735"/>
              <a:gd name="connsiteY20" fmla="*/ 110505 h 1607157"/>
              <a:gd name="connsiteX21" fmla="*/ 1284387 w 1660735"/>
              <a:gd name="connsiteY21" fmla="*/ 0 h 1607157"/>
              <a:gd name="connsiteX22" fmla="*/ 1550231 w 1660735"/>
              <a:gd name="connsiteY22" fmla="*/ 110505 h 1607157"/>
              <a:gd name="connsiteX23" fmla="*/ 1660736 w 1660735"/>
              <a:gd name="connsiteY23" fmla="*/ 376349 h 1607157"/>
              <a:gd name="connsiteX24" fmla="*/ 1550231 w 1660735"/>
              <a:gd name="connsiteY24" fmla="*/ 642193 h 1607157"/>
              <a:gd name="connsiteX25" fmla="*/ 1284201 w 1660735"/>
              <a:gd name="connsiteY25" fmla="*/ 752512 h 1607157"/>
              <a:gd name="connsiteX26" fmla="*/ 1019659 w 1660735"/>
              <a:gd name="connsiteY26" fmla="*/ 640891 h 1607157"/>
              <a:gd name="connsiteX27" fmla="*/ 1284387 w 1660735"/>
              <a:gd name="connsiteY27" fmla="*/ 640891 h 1607157"/>
              <a:gd name="connsiteX28" fmla="*/ 1549115 w 1660735"/>
              <a:gd name="connsiteY28" fmla="*/ 376163 h 1607157"/>
              <a:gd name="connsiteX29" fmla="*/ 1284387 w 1660735"/>
              <a:gd name="connsiteY29" fmla="*/ 111435 h 1607157"/>
              <a:gd name="connsiteX30" fmla="*/ 1019659 w 1660735"/>
              <a:gd name="connsiteY30" fmla="*/ 376163 h 1607157"/>
              <a:gd name="connsiteX31" fmla="*/ 1019659 w 1660735"/>
              <a:gd name="connsiteY31" fmla="*/ 640891 h 1607157"/>
              <a:gd name="connsiteX32" fmla="*/ 376349 w 1660735"/>
              <a:gd name="connsiteY32" fmla="*/ 1607158 h 1607157"/>
              <a:gd name="connsiteX33" fmla="*/ 110505 w 1660735"/>
              <a:gd name="connsiteY33" fmla="*/ 1496653 h 1607157"/>
              <a:gd name="connsiteX34" fmla="*/ 0 w 1660735"/>
              <a:gd name="connsiteY34" fmla="*/ 1230809 h 1607157"/>
              <a:gd name="connsiteX35" fmla="*/ 110505 w 1660735"/>
              <a:gd name="connsiteY35" fmla="*/ 964964 h 1607157"/>
              <a:gd name="connsiteX36" fmla="*/ 376349 w 1660735"/>
              <a:gd name="connsiteY36" fmla="*/ 854459 h 1607157"/>
              <a:gd name="connsiteX37" fmla="*/ 695958 w 1660735"/>
              <a:gd name="connsiteY37" fmla="*/ 854459 h 1607157"/>
              <a:gd name="connsiteX38" fmla="*/ 752512 w 1660735"/>
              <a:gd name="connsiteY38" fmla="*/ 911014 h 1607157"/>
              <a:gd name="connsiteX39" fmla="*/ 752512 w 1660735"/>
              <a:gd name="connsiteY39" fmla="*/ 1230623 h 1607157"/>
              <a:gd name="connsiteX40" fmla="*/ 642007 w 1660735"/>
              <a:gd name="connsiteY40" fmla="*/ 1496467 h 1607157"/>
              <a:gd name="connsiteX41" fmla="*/ 376349 w 1660735"/>
              <a:gd name="connsiteY41" fmla="*/ 1607158 h 1607157"/>
              <a:gd name="connsiteX42" fmla="*/ 376349 w 1660735"/>
              <a:gd name="connsiteY42" fmla="*/ 966267 h 1607157"/>
              <a:gd name="connsiteX43" fmla="*/ 111621 w 1660735"/>
              <a:gd name="connsiteY43" fmla="*/ 1230809 h 1607157"/>
              <a:gd name="connsiteX44" fmla="*/ 376349 w 1660735"/>
              <a:gd name="connsiteY44" fmla="*/ 1495537 h 1607157"/>
              <a:gd name="connsiteX45" fmla="*/ 641077 w 1660735"/>
              <a:gd name="connsiteY45" fmla="*/ 1230809 h 1607157"/>
              <a:gd name="connsiteX46" fmla="*/ 641077 w 1660735"/>
              <a:gd name="connsiteY46" fmla="*/ 966267 h 1607157"/>
              <a:gd name="connsiteX47" fmla="*/ 376349 w 1660735"/>
              <a:gd name="connsiteY47" fmla="*/ 966267 h 1607157"/>
              <a:gd name="connsiteX48" fmla="*/ 1284201 w 1660735"/>
              <a:gd name="connsiteY48" fmla="*/ 1607158 h 1607157"/>
              <a:gd name="connsiteX49" fmla="*/ 1018357 w 1660735"/>
              <a:gd name="connsiteY49" fmla="*/ 1496653 h 1607157"/>
              <a:gd name="connsiteX50" fmla="*/ 907852 w 1660735"/>
              <a:gd name="connsiteY50" fmla="*/ 1230809 h 1607157"/>
              <a:gd name="connsiteX51" fmla="*/ 907852 w 1660735"/>
              <a:gd name="connsiteY51" fmla="*/ 911200 h 1607157"/>
              <a:gd name="connsiteX52" fmla="*/ 964406 w 1660735"/>
              <a:gd name="connsiteY52" fmla="*/ 854646 h 1607157"/>
              <a:gd name="connsiteX53" fmla="*/ 1284015 w 1660735"/>
              <a:gd name="connsiteY53" fmla="*/ 854646 h 1607157"/>
              <a:gd name="connsiteX54" fmla="*/ 1549859 w 1660735"/>
              <a:gd name="connsiteY54" fmla="*/ 965150 h 1607157"/>
              <a:gd name="connsiteX55" fmla="*/ 1660364 w 1660735"/>
              <a:gd name="connsiteY55" fmla="*/ 1230995 h 1607157"/>
              <a:gd name="connsiteX56" fmla="*/ 1550045 w 1660735"/>
              <a:gd name="connsiteY56" fmla="*/ 1496653 h 1607157"/>
              <a:gd name="connsiteX57" fmla="*/ 1284201 w 1660735"/>
              <a:gd name="connsiteY57" fmla="*/ 1607158 h 1607157"/>
              <a:gd name="connsiteX58" fmla="*/ 1019659 w 1660735"/>
              <a:gd name="connsiteY58" fmla="*/ 966267 h 1607157"/>
              <a:gd name="connsiteX59" fmla="*/ 1019659 w 1660735"/>
              <a:gd name="connsiteY59" fmla="*/ 1230995 h 1607157"/>
              <a:gd name="connsiteX60" fmla="*/ 1284387 w 1660735"/>
              <a:gd name="connsiteY60" fmla="*/ 1495723 h 1607157"/>
              <a:gd name="connsiteX61" fmla="*/ 1549115 w 1660735"/>
              <a:gd name="connsiteY61" fmla="*/ 1230995 h 1607157"/>
              <a:gd name="connsiteX62" fmla="*/ 1284387 w 1660735"/>
              <a:gd name="connsiteY62" fmla="*/ 966267 h 1607157"/>
              <a:gd name="connsiteX63" fmla="*/ 1019659 w 1660735"/>
              <a:gd name="connsiteY63" fmla="*/ 966267 h 1607157"/>
            </a:gdLst>
            <a:rect l="l" t="t" r="r" b="b"/>
            <a:pathLst>
              <a:path w="1660735" h="1607157">
                <a:moveTo>
                  <a:pt x="695958" y="752512"/>
                </a:moveTo>
                <a:lnTo>
                  <a:pt x="376349" y="752512"/>
                </a:lnTo>
                <a:cubicBezTo>
                  <a:pt x="276262" y="752512"/>
                  <a:pt x="181756" y="713259"/>
                  <a:pt x="110505" y="642007"/>
                </a:cubicBezTo>
                <a:cubicBezTo>
                  <a:pt x="39253" y="570756"/>
                  <a:pt x="0" y="476436"/>
                  <a:pt x="0" y="376349"/>
                </a:cubicBezTo>
                <a:cubicBezTo>
                  <a:pt x="0" y="276262"/>
                  <a:pt x="39253" y="181756"/>
                  <a:pt x="110505" y="110505"/>
                </a:cubicBezTo>
                <a:cubicBezTo>
                  <a:pt x="181756" y="39253"/>
                  <a:pt x="276076" y="0"/>
                  <a:pt x="376349" y="0"/>
                </a:cubicBezTo>
                <a:cubicBezTo>
                  <a:pt x="476436" y="0"/>
                  <a:pt x="570942" y="39253"/>
                  <a:pt x="642193" y="110505"/>
                </a:cubicBezTo>
                <a:cubicBezTo>
                  <a:pt x="713445" y="181756"/>
                  <a:pt x="752698" y="276076"/>
                  <a:pt x="752698" y="376349"/>
                </a:cubicBezTo>
                <a:lnTo>
                  <a:pt x="752698" y="695958"/>
                </a:lnTo>
                <a:cubicBezTo>
                  <a:pt x="752512" y="727211"/>
                  <a:pt x="727211" y="752512"/>
                  <a:pt x="695958" y="752512"/>
                </a:cubicBezTo>
                <a:close/>
                <a:moveTo>
                  <a:pt x="376349" y="111621"/>
                </a:moveTo>
                <a:cubicBezTo>
                  <a:pt x="230498" y="111621"/>
                  <a:pt x="111621" y="230312"/>
                  <a:pt x="111621" y="376349"/>
                </a:cubicBezTo>
                <a:cubicBezTo>
                  <a:pt x="111621" y="522201"/>
                  <a:pt x="230312" y="641077"/>
                  <a:pt x="376349" y="641077"/>
                </a:cubicBezTo>
                <a:lnTo>
                  <a:pt x="641077" y="641077"/>
                </a:lnTo>
                <a:lnTo>
                  <a:pt x="641077" y="376349"/>
                </a:lnTo>
                <a:cubicBezTo>
                  <a:pt x="640891" y="230312"/>
                  <a:pt x="522201" y="111621"/>
                  <a:pt x="376349" y="111621"/>
                </a:cubicBezTo>
                <a:close/>
                <a:moveTo>
                  <a:pt x="1284201" y="752512"/>
                </a:moveTo>
                <a:lnTo>
                  <a:pt x="964592" y="752512"/>
                </a:lnTo>
                <a:cubicBezTo>
                  <a:pt x="933338" y="752512"/>
                  <a:pt x="908038" y="727025"/>
                  <a:pt x="908038" y="695958"/>
                </a:cubicBezTo>
                <a:lnTo>
                  <a:pt x="908038" y="376349"/>
                </a:lnTo>
                <a:cubicBezTo>
                  <a:pt x="908038" y="276262"/>
                  <a:pt x="947291" y="181756"/>
                  <a:pt x="1018543" y="110505"/>
                </a:cubicBezTo>
                <a:cubicBezTo>
                  <a:pt x="1089794" y="39253"/>
                  <a:pt x="1184114" y="0"/>
                  <a:pt x="1284387" y="0"/>
                </a:cubicBezTo>
                <a:cubicBezTo>
                  <a:pt x="1384660" y="0"/>
                  <a:pt x="1478980" y="39253"/>
                  <a:pt x="1550231" y="110505"/>
                </a:cubicBezTo>
                <a:cubicBezTo>
                  <a:pt x="1621482" y="181756"/>
                  <a:pt x="1660736" y="276076"/>
                  <a:pt x="1660736" y="376349"/>
                </a:cubicBezTo>
                <a:cubicBezTo>
                  <a:pt x="1660736" y="476622"/>
                  <a:pt x="1621482" y="570942"/>
                  <a:pt x="1550231" y="642193"/>
                </a:cubicBezTo>
                <a:cubicBezTo>
                  <a:pt x="1478794" y="713259"/>
                  <a:pt x="1384288" y="752512"/>
                  <a:pt x="1284201" y="752512"/>
                </a:cubicBezTo>
                <a:close/>
                <a:moveTo>
                  <a:pt x="1019659" y="640891"/>
                </a:moveTo>
                <a:lnTo>
                  <a:pt x="1284387" y="640891"/>
                </a:lnTo>
                <a:cubicBezTo>
                  <a:pt x="1430238" y="640891"/>
                  <a:pt x="1549115" y="522201"/>
                  <a:pt x="1549115" y="376163"/>
                </a:cubicBezTo>
                <a:cubicBezTo>
                  <a:pt x="1549115" y="230312"/>
                  <a:pt x="1430424" y="111435"/>
                  <a:pt x="1284387" y="111435"/>
                </a:cubicBezTo>
                <a:cubicBezTo>
                  <a:pt x="1138349" y="111435"/>
                  <a:pt x="1019659" y="230125"/>
                  <a:pt x="1019659" y="376163"/>
                </a:cubicBezTo>
                <a:lnTo>
                  <a:pt x="1019659" y="640891"/>
                </a:lnTo>
                <a:close/>
                <a:moveTo>
                  <a:pt x="376349" y="1607158"/>
                </a:moveTo>
                <a:cubicBezTo>
                  <a:pt x="276262" y="1607158"/>
                  <a:pt x="181756" y="1567904"/>
                  <a:pt x="110505" y="1496653"/>
                </a:cubicBezTo>
                <a:cubicBezTo>
                  <a:pt x="39253" y="1425401"/>
                  <a:pt x="0" y="1330896"/>
                  <a:pt x="0" y="1230809"/>
                </a:cubicBezTo>
                <a:cubicBezTo>
                  <a:pt x="0" y="1130722"/>
                  <a:pt x="39253" y="1036216"/>
                  <a:pt x="110505" y="964964"/>
                </a:cubicBezTo>
                <a:cubicBezTo>
                  <a:pt x="181756" y="893713"/>
                  <a:pt x="276076" y="854459"/>
                  <a:pt x="376349" y="854459"/>
                </a:cubicBezTo>
                <a:lnTo>
                  <a:pt x="695958" y="854459"/>
                </a:lnTo>
                <a:cubicBezTo>
                  <a:pt x="727211" y="854459"/>
                  <a:pt x="752512" y="879760"/>
                  <a:pt x="752512" y="911014"/>
                </a:cubicBezTo>
                <a:lnTo>
                  <a:pt x="752512" y="1230623"/>
                </a:lnTo>
                <a:cubicBezTo>
                  <a:pt x="752512" y="1330709"/>
                  <a:pt x="713259" y="1425215"/>
                  <a:pt x="642007" y="1496467"/>
                </a:cubicBezTo>
                <a:cubicBezTo>
                  <a:pt x="570756" y="1567718"/>
                  <a:pt x="476436" y="1607158"/>
                  <a:pt x="376349" y="1607158"/>
                </a:cubicBezTo>
                <a:close/>
                <a:moveTo>
                  <a:pt x="376349" y="966267"/>
                </a:moveTo>
                <a:cubicBezTo>
                  <a:pt x="230312" y="966267"/>
                  <a:pt x="111621" y="1084957"/>
                  <a:pt x="111621" y="1230809"/>
                </a:cubicBezTo>
                <a:cubicBezTo>
                  <a:pt x="111621" y="1376660"/>
                  <a:pt x="230312" y="1495537"/>
                  <a:pt x="376349" y="1495537"/>
                </a:cubicBezTo>
                <a:cubicBezTo>
                  <a:pt x="522201" y="1495537"/>
                  <a:pt x="641077" y="1376846"/>
                  <a:pt x="641077" y="1230809"/>
                </a:cubicBezTo>
                <a:lnTo>
                  <a:pt x="641077" y="966267"/>
                </a:lnTo>
                <a:lnTo>
                  <a:pt x="376349" y="966267"/>
                </a:lnTo>
                <a:close/>
                <a:moveTo>
                  <a:pt x="1284201" y="1607158"/>
                </a:moveTo>
                <a:cubicBezTo>
                  <a:pt x="1184114" y="1607158"/>
                  <a:pt x="1089608" y="1567904"/>
                  <a:pt x="1018357" y="1496653"/>
                </a:cubicBezTo>
                <a:cubicBezTo>
                  <a:pt x="947105" y="1425401"/>
                  <a:pt x="907852" y="1331082"/>
                  <a:pt x="907852" y="1230809"/>
                </a:cubicBezTo>
                <a:lnTo>
                  <a:pt x="907852" y="911200"/>
                </a:lnTo>
                <a:cubicBezTo>
                  <a:pt x="907852" y="879946"/>
                  <a:pt x="933152" y="854646"/>
                  <a:pt x="964406" y="854646"/>
                </a:cubicBezTo>
                <a:lnTo>
                  <a:pt x="1284015" y="854646"/>
                </a:lnTo>
                <a:cubicBezTo>
                  <a:pt x="1384102" y="854646"/>
                  <a:pt x="1478607" y="893899"/>
                  <a:pt x="1549859" y="965150"/>
                </a:cubicBezTo>
                <a:cubicBezTo>
                  <a:pt x="1621110" y="1036402"/>
                  <a:pt x="1660364" y="1130722"/>
                  <a:pt x="1660364" y="1230995"/>
                </a:cubicBezTo>
                <a:cubicBezTo>
                  <a:pt x="1660364" y="1331268"/>
                  <a:pt x="1621296" y="1425401"/>
                  <a:pt x="1550045" y="1496653"/>
                </a:cubicBezTo>
                <a:cubicBezTo>
                  <a:pt x="1478794" y="1567904"/>
                  <a:pt x="1384288" y="1607158"/>
                  <a:pt x="1284201" y="1607158"/>
                </a:cubicBezTo>
                <a:close/>
                <a:moveTo>
                  <a:pt x="1019659" y="966267"/>
                </a:moveTo>
                <a:lnTo>
                  <a:pt x="1019659" y="1230995"/>
                </a:lnTo>
                <a:cubicBezTo>
                  <a:pt x="1019659" y="1376846"/>
                  <a:pt x="1138349" y="1495723"/>
                  <a:pt x="1284387" y="1495723"/>
                </a:cubicBezTo>
                <a:cubicBezTo>
                  <a:pt x="1430424" y="1495723"/>
                  <a:pt x="1549115" y="1377032"/>
                  <a:pt x="1549115" y="1230995"/>
                </a:cubicBezTo>
                <a:cubicBezTo>
                  <a:pt x="1549115" y="1084957"/>
                  <a:pt x="1430424" y="966267"/>
                  <a:pt x="1284387" y="966267"/>
                </a:cubicBezTo>
                <a:lnTo>
                  <a:pt x="1019659" y="966267"/>
                </a:ln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1367035" y="2913017"/>
            <a:ext cx="2769036" cy="58437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45720" rIns="0" bIns="45720" rtlCol="0" anchor="b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用户意图匹配度评估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0" flipV="0">
            <a:off x="1367035" y="3551217"/>
            <a:ext cx="2769036" cy="203941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通过分析用户搜索关键词与生成内容主题的一致性，衡量GEO内容是否准确回应了用户真实需求，可借助语义相似度模型或人工抽样评估。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2459229" y="2227407"/>
            <a:ext cx="584648" cy="584376"/>
          </a:xfrm>
          <a:custGeom>
            <a:avLst/>
            <a:gdLst>
              <a:gd name="connsiteX0" fmla="*/ 0 w 1260455"/>
              <a:gd name="connsiteY0" fmla="*/ 630228 h 1260455"/>
              <a:gd name="connsiteX1" fmla="*/ 630228 w 1260455"/>
              <a:gd name="connsiteY1" fmla="*/ 0 h 1260455"/>
              <a:gd name="connsiteX2" fmla="*/ 1260456 w 1260455"/>
              <a:gd name="connsiteY2" fmla="*/ 630228 h 1260455"/>
              <a:gd name="connsiteX3" fmla="*/ 630228 w 1260455"/>
              <a:gd name="connsiteY3" fmla="*/ 1260456 h 1260455"/>
              <a:gd name="connsiteX4" fmla="*/ 0 w 1260455"/>
              <a:gd name="connsiteY4" fmla="*/ 630228 h 1260455"/>
            </a:gdLst>
            <a:rect l="l" t="t" r="r" b="b"/>
            <a:pathLst>
              <a:path w="1260455" h="1260455">
                <a:moveTo>
                  <a:pt x="0" y="630228"/>
                </a:moveTo>
                <a:cubicBezTo>
                  <a:pt x="0" y="282163"/>
                  <a:pt x="282163" y="0"/>
                  <a:pt x="630228" y="0"/>
                </a:cubicBezTo>
                <a:cubicBezTo>
                  <a:pt x="978293" y="0"/>
                  <a:pt x="1260456" y="282163"/>
                  <a:pt x="1260456" y="630228"/>
                </a:cubicBezTo>
                <a:cubicBezTo>
                  <a:pt x="1260456" y="978293"/>
                  <a:pt x="978293" y="1260456"/>
                  <a:pt x="630228" y="1260456"/>
                </a:cubicBezTo>
                <a:cubicBezTo>
                  <a:pt x="282163" y="1260456"/>
                  <a:pt x="0" y="978293"/>
                  <a:pt x="0" y="630228"/>
                </a:cubicBezTo>
                <a:close/>
              </a:path>
            </a:pathLst>
          </a:custGeom>
          <a:solidFill>
            <a:schemeClr val="accent1"/>
          </a:solidFill>
          <a:ln w="3175" cap="sq">
            <a:noFill/>
            <a:miter/>
          </a:ln>
          <a:effectLst>
            <a:outerShdw dist="63500" blurRad="88900" dir="2100000" sx="100000" sy="100000" kx="0" ky="0" algn="t" rotWithShape="0">
              <a:schemeClr val="accent1">
                <a:alpha val="24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0" flipH="0" flipV="0">
            <a:off x="2593248" y="2348112"/>
            <a:ext cx="316611" cy="342966"/>
          </a:xfrm>
          <a:custGeom>
            <a:avLst/>
            <a:gdLst>
              <a:gd name="connsiteX0" fmla="*/ 712625 w 1425436"/>
              <a:gd name="connsiteY0" fmla="*/ 111621 h 1544091"/>
              <a:gd name="connsiteX1" fmla="*/ 902567 w 1425436"/>
              <a:gd name="connsiteY1" fmla="*/ 190314 h 1544091"/>
              <a:gd name="connsiteX2" fmla="*/ 981260 w 1425436"/>
              <a:gd name="connsiteY2" fmla="*/ 380256 h 1544091"/>
              <a:gd name="connsiteX3" fmla="*/ 902567 w 1425436"/>
              <a:gd name="connsiteY3" fmla="*/ 570198 h 1544091"/>
              <a:gd name="connsiteX4" fmla="*/ 712625 w 1425436"/>
              <a:gd name="connsiteY4" fmla="*/ 648891 h 1544091"/>
              <a:gd name="connsiteX5" fmla="*/ 522684 w 1425436"/>
              <a:gd name="connsiteY5" fmla="*/ 570198 h 1544091"/>
              <a:gd name="connsiteX6" fmla="*/ 444177 w 1425436"/>
              <a:gd name="connsiteY6" fmla="*/ 380070 h 1544091"/>
              <a:gd name="connsiteX7" fmla="*/ 522870 w 1425436"/>
              <a:gd name="connsiteY7" fmla="*/ 190128 h 1544091"/>
              <a:gd name="connsiteX8" fmla="*/ 712625 w 1425436"/>
              <a:gd name="connsiteY8" fmla="*/ 111621 h 1544091"/>
              <a:gd name="connsiteX9" fmla="*/ 712625 w 1425436"/>
              <a:gd name="connsiteY9" fmla="*/ 0 h 1544091"/>
              <a:gd name="connsiteX10" fmla="*/ 332556 w 1425436"/>
              <a:gd name="connsiteY10" fmla="*/ 380070 h 1544091"/>
              <a:gd name="connsiteX11" fmla="*/ 712625 w 1425436"/>
              <a:gd name="connsiteY11" fmla="*/ 760140 h 1544091"/>
              <a:gd name="connsiteX12" fmla="*/ 1092695 w 1425436"/>
              <a:gd name="connsiteY12" fmla="*/ 380070 h 1544091"/>
              <a:gd name="connsiteX13" fmla="*/ 712625 w 1425436"/>
              <a:gd name="connsiteY13" fmla="*/ 0 h 1544091"/>
              <a:gd name="connsiteX14" fmla="*/ 712625 w 1425436"/>
              <a:gd name="connsiteY14" fmla="*/ 943012 h 1544091"/>
              <a:gd name="connsiteX15" fmla="*/ 978842 w 1425436"/>
              <a:gd name="connsiteY15" fmla="*/ 976685 h 1544091"/>
              <a:gd name="connsiteX16" fmla="*/ 1146087 w 1425436"/>
              <a:gd name="connsiteY16" fmla="*/ 1059470 h 1544091"/>
              <a:gd name="connsiteX17" fmla="*/ 1248593 w 1425436"/>
              <a:gd name="connsiteY17" fmla="*/ 1174440 h 1544091"/>
              <a:gd name="connsiteX18" fmla="*/ 1310356 w 1425436"/>
              <a:gd name="connsiteY18" fmla="*/ 1316385 h 1544091"/>
              <a:gd name="connsiteX19" fmla="*/ 1296590 w 1425436"/>
              <a:gd name="connsiteY19" fmla="*/ 1390241 h 1544091"/>
              <a:gd name="connsiteX20" fmla="*/ 1208595 w 1425436"/>
              <a:gd name="connsiteY20" fmla="*/ 1432285 h 1544091"/>
              <a:gd name="connsiteX21" fmla="*/ 216842 w 1425436"/>
              <a:gd name="connsiteY21" fmla="*/ 1432285 h 1544091"/>
              <a:gd name="connsiteX22" fmla="*/ 128847 w 1425436"/>
              <a:gd name="connsiteY22" fmla="*/ 1390241 h 1544091"/>
              <a:gd name="connsiteX23" fmla="*/ 115081 w 1425436"/>
              <a:gd name="connsiteY23" fmla="*/ 1316385 h 1544091"/>
              <a:gd name="connsiteX24" fmla="*/ 176844 w 1425436"/>
              <a:gd name="connsiteY24" fmla="*/ 1174440 h 1544091"/>
              <a:gd name="connsiteX25" fmla="*/ 279350 w 1425436"/>
              <a:gd name="connsiteY25" fmla="*/ 1059470 h 1544091"/>
              <a:gd name="connsiteX26" fmla="*/ 446595 w 1425436"/>
              <a:gd name="connsiteY26" fmla="*/ 976685 h 1544091"/>
              <a:gd name="connsiteX27" fmla="*/ 712625 w 1425436"/>
              <a:gd name="connsiteY27" fmla="*/ 943012 h 1544091"/>
              <a:gd name="connsiteX28" fmla="*/ 712625 w 1425436"/>
              <a:gd name="connsiteY28" fmla="*/ 831391 h 1544091"/>
              <a:gd name="connsiteX29" fmla="*/ 8296 w 1425436"/>
              <a:gd name="connsiteY29" fmla="*/ 1284387 h 1544091"/>
              <a:gd name="connsiteX30" fmla="*/ 216842 w 1425436"/>
              <a:gd name="connsiteY30" fmla="*/ 1544092 h 1544091"/>
              <a:gd name="connsiteX31" fmla="*/ 1208595 w 1425436"/>
              <a:gd name="connsiteY31" fmla="*/ 1544092 h 1544091"/>
              <a:gd name="connsiteX32" fmla="*/ 1417141 w 1425436"/>
              <a:gd name="connsiteY32" fmla="*/ 1284387 h 1544091"/>
              <a:gd name="connsiteX33" fmla="*/ 712625 w 1425436"/>
              <a:gd name="connsiteY33" fmla="*/ 831391 h 1544091"/>
            </a:gdLst>
            <a:rect l="l" t="t" r="r" b="b"/>
            <a:pathLst>
              <a:path w="1425436" h="1544091">
                <a:moveTo>
                  <a:pt x="712625" y="111621"/>
                </a:moveTo>
                <a:cubicBezTo>
                  <a:pt x="784435" y="111621"/>
                  <a:pt x="851780" y="139526"/>
                  <a:pt x="902567" y="190314"/>
                </a:cubicBezTo>
                <a:cubicBezTo>
                  <a:pt x="953355" y="241102"/>
                  <a:pt x="981260" y="308446"/>
                  <a:pt x="981260" y="380256"/>
                </a:cubicBezTo>
                <a:cubicBezTo>
                  <a:pt x="981260" y="452065"/>
                  <a:pt x="953355" y="519410"/>
                  <a:pt x="902567" y="570198"/>
                </a:cubicBezTo>
                <a:cubicBezTo>
                  <a:pt x="851780" y="620985"/>
                  <a:pt x="784435" y="648891"/>
                  <a:pt x="712625" y="648891"/>
                </a:cubicBezTo>
                <a:cubicBezTo>
                  <a:pt x="640816" y="648891"/>
                  <a:pt x="573471" y="620985"/>
                  <a:pt x="522684" y="570198"/>
                </a:cubicBezTo>
                <a:cubicBezTo>
                  <a:pt x="472082" y="519224"/>
                  <a:pt x="444177" y="451693"/>
                  <a:pt x="444177" y="380070"/>
                </a:cubicBezTo>
                <a:cubicBezTo>
                  <a:pt x="444177" y="308446"/>
                  <a:pt x="472082" y="240916"/>
                  <a:pt x="522870" y="190128"/>
                </a:cubicBezTo>
                <a:cubicBezTo>
                  <a:pt x="573471" y="139526"/>
                  <a:pt x="641002" y="111621"/>
                  <a:pt x="712625" y="111621"/>
                </a:cubicBezTo>
                <a:moveTo>
                  <a:pt x="712625" y="0"/>
                </a:moveTo>
                <a:cubicBezTo>
                  <a:pt x="502778" y="0"/>
                  <a:pt x="332556" y="170036"/>
                  <a:pt x="332556" y="380070"/>
                </a:cubicBezTo>
                <a:cubicBezTo>
                  <a:pt x="332556" y="589917"/>
                  <a:pt x="502778" y="760140"/>
                  <a:pt x="712625" y="760140"/>
                </a:cubicBezTo>
                <a:cubicBezTo>
                  <a:pt x="922473" y="760140"/>
                  <a:pt x="1092695" y="589917"/>
                  <a:pt x="1092695" y="380070"/>
                </a:cubicBezTo>
                <a:cubicBezTo>
                  <a:pt x="1092881" y="170036"/>
                  <a:pt x="922659" y="0"/>
                  <a:pt x="712625" y="0"/>
                </a:cubicBezTo>
                <a:close/>
                <a:moveTo>
                  <a:pt x="712625" y="943012"/>
                </a:moveTo>
                <a:cubicBezTo>
                  <a:pt x="813643" y="943012"/>
                  <a:pt x="903126" y="954360"/>
                  <a:pt x="978842" y="976685"/>
                </a:cubicBezTo>
                <a:cubicBezTo>
                  <a:pt x="1043582" y="995846"/>
                  <a:pt x="1099951" y="1023752"/>
                  <a:pt x="1146087" y="1059470"/>
                </a:cubicBezTo>
                <a:cubicBezTo>
                  <a:pt x="1186829" y="1091096"/>
                  <a:pt x="1220315" y="1128675"/>
                  <a:pt x="1248593" y="1174440"/>
                </a:cubicBezTo>
                <a:cubicBezTo>
                  <a:pt x="1273708" y="1215368"/>
                  <a:pt x="1293985" y="1261877"/>
                  <a:pt x="1310356" y="1316385"/>
                </a:cubicBezTo>
                <a:cubicBezTo>
                  <a:pt x="1320774" y="1350801"/>
                  <a:pt x="1306264" y="1377404"/>
                  <a:pt x="1296590" y="1390241"/>
                </a:cubicBezTo>
                <a:cubicBezTo>
                  <a:pt x="1276684" y="1417030"/>
                  <a:pt x="1244686" y="1432285"/>
                  <a:pt x="1208595" y="1432285"/>
                </a:cubicBezTo>
                <a:lnTo>
                  <a:pt x="216842" y="1432285"/>
                </a:lnTo>
                <a:cubicBezTo>
                  <a:pt x="180937" y="1432285"/>
                  <a:pt x="148753" y="1417030"/>
                  <a:pt x="128847" y="1390241"/>
                </a:cubicBezTo>
                <a:cubicBezTo>
                  <a:pt x="119359" y="1377404"/>
                  <a:pt x="104849" y="1350801"/>
                  <a:pt x="115081" y="1316385"/>
                </a:cubicBezTo>
                <a:cubicBezTo>
                  <a:pt x="131452" y="1261877"/>
                  <a:pt x="151543" y="1215368"/>
                  <a:pt x="176844" y="1174440"/>
                </a:cubicBezTo>
                <a:cubicBezTo>
                  <a:pt x="204936" y="1128675"/>
                  <a:pt x="238422" y="1090910"/>
                  <a:pt x="279350" y="1059470"/>
                </a:cubicBezTo>
                <a:cubicBezTo>
                  <a:pt x="325486" y="1023752"/>
                  <a:pt x="381855" y="995846"/>
                  <a:pt x="446595" y="976685"/>
                </a:cubicBezTo>
                <a:cubicBezTo>
                  <a:pt x="522125" y="954360"/>
                  <a:pt x="611794" y="943012"/>
                  <a:pt x="712625" y="943012"/>
                </a:cubicBezTo>
                <a:moveTo>
                  <a:pt x="712625" y="831391"/>
                </a:moveTo>
                <a:cubicBezTo>
                  <a:pt x="244561" y="831391"/>
                  <a:pt x="77501" y="1053331"/>
                  <a:pt x="8296" y="1284387"/>
                </a:cubicBezTo>
                <a:cubicBezTo>
                  <a:pt x="-30771" y="1414611"/>
                  <a:pt x="73037" y="1544092"/>
                  <a:pt x="216842" y="1544092"/>
                </a:cubicBezTo>
                <a:lnTo>
                  <a:pt x="1208595" y="1544092"/>
                </a:lnTo>
                <a:cubicBezTo>
                  <a:pt x="1352400" y="1544092"/>
                  <a:pt x="1456208" y="1414611"/>
                  <a:pt x="1417141" y="1284387"/>
                </a:cubicBezTo>
                <a:cubicBezTo>
                  <a:pt x="1347750" y="1053331"/>
                  <a:pt x="1180690" y="831391"/>
                  <a:pt x="712625" y="831391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文本框 1"/>
          <p:cNvSpPr txBox="1"/>
          <p:nvPr/>
        </p:nvSpPr>
        <p:spPr>
          <a:xfrm rot="0" flipH="0" flipV="0">
            <a:off x="896518" y="287534"/>
            <a:ext cx="8907882" cy="59627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核心指标体系的建立</a:t>
            </a:r>
            <a:endParaRPr kumimoji="1" lang="zh-CN" altLang="en-US"/>
          </a:p>
        </p:txBody>
      </p:sp>
      <p:sp>
        <p:nvSpPr>
          <p:cNvPr id="19" name="任意多边形: 形状 2"/>
          <p:cNvSpPr txBox="1"/>
          <p:nvPr/>
        </p:nvSpPr>
        <p:spPr>
          <a:xfrm rot="2700000" flipH="0" flipV="0">
            <a:off x="-1254638" y="-408843"/>
            <a:ext cx="1658405" cy="1392752"/>
          </a:xfrm>
          <a:custGeom>
            <a:avLst/>
            <a:gdLst>
              <a:gd name="connsiteX0" fmla="*/ 5150735 w 5150735"/>
              <a:gd name="connsiteY0" fmla="*/ 0 h 4325662"/>
              <a:gd name="connsiteX1" fmla="*/ 5150735 w 5150735"/>
              <a:gd name="connsiteY1" fmla="*/ 2985265 h 4325662"/>
              <a:gd name="connsiteX2" fmla="*/ 3810338 w 5150735"/>
              <a:gd name="connsiteY2" fmla="*/ 4325662 h 4325662"/>
              <a:gd name="connsiteX3" fmla="*/ 0 w 5150735"/>
              <a:gd name="connsiteY3" fmla="*/ 515324 h 4325662"/>
              <a:gd name="connsiteX4" fmla="*/ 0 w 5150735"/>
              <a:gd name="connsiteY4" fmla="*/ 0 h 4325662"/>
              <a:gd name="connsiteX5" fmla="*/ 5150735 w 5150735"/>
              <a:gd name="connsiteY5" fmla="*/ 0 h 4325662"/>
            </a:gdLst>
            <a:rect l="l" t="t" r="r" b="b"/>
            <a:pathLst>
              <a:path w="5150735" h="4325662">
                <a:moveTo>
                  <a:pt x="5150735" y="0"/>
                </a:moveTo>
                <a:lnTo>
                  <a:pt x="5150735" y="2985265"/>
                </a:lnTo>
                <a:lnTo>
                  <a:pt x="3810338" y="4325662"/>
                </a:lnTo>
                <a:lnTo>
                  <a:pt x="0" y="515324"/>
                </a:lnTo>
                <a:lnTo>
                  <a:pt x="0" y="0"/>
                </a:lnTo>
                <a:lnTo>
                  <a:pt x="5150735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alpha val="0"/>
                </a:schemeClr>
              </a:gs>
            </a:gsLst>
            <a:lin ang="162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任意多边形: 形状 3"/>
          <p:cNvSpPr txBox="1"/>
          <p:nvPr/>
        </p:nvSpPr>
        <p:spPr>
          <a:xfrm rot="2700000" flipH="1" flipV="1">
            <a:off x="-295212" y="-11175"/>
            <a:ext cx="1078225" cy="79277"/>
          </a:xfrm>
          <a:custGeom>
            <a:avLst/>
            <a:gdLst>
              <a:gd name="connsiteX0" fmla="*/ 3348790 w 3348790"/>
              <a:gd name="connsiteY0" fmla="*/ 0 h 246221"/>
              <a:gd name="connsiteX1" fmla="*/ 3348790 w 3348790"/>
              <a:gd name="connsiteY1" fmla="*/ 246221 h 246221"/>
              <a:gd name="connsiteX2" fmla="*/ 0 w 3348790"/>
              <a:gd name="connsiteY2" fmla="*/ 246221 h 246221"/>
              <a:gd name="connsiteX3" fmla="*/ 0 w 3348790"/>
              <a:gd name="connsiteY3" fmla="*/ 0 h 246221"/>
              <a:gd name="connsiteX4" fmla="*/ 3348790 w 3348790"/>
              <a:gd name="connsiteY4" fmla="*/ 0 h 246221"/>
            </a:gdLst>
            <a:rect l="l" t="t" r="r" b="b"/>
            <a:pathLst>
              <a:path w="3348790" h="246221">
                <a:moveTo>
                  <a:pt x="3348790" y="0"/>
                </a:moveTo>
                <a:lnTo>
                  <a:pt x="3348790" y="246221"/>
                </a:lnTo>
                <a:lnTo>
                  <a:pt x="0" y="246221"/>
                </a:lnTo>
                <a:lnTo>
                  <a:pt x="0" y="0"/>
                </a:lnTo>
                <a:lnTo>
                  <a:pt x="3348790" y="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2">
                  <a:alpha val="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任意多边形: 形状 9"/>
          <p:cNvSpPr txBox="1"/>
          <p:nvPr/>
        </p:nvSpPr>
        <p:spPr>
          <a:xfrm rot="0" flipH="1" flipV="0">
            <a:off x="707246" y="921912"/>
            <a:ext cx="10811654" cy="79576"/>
          </a:xfrm>
          <a:custGeom>
            <a:avLst/>
            <a:gdLst>
              <a:gd name="connsiteX0" fmla="*/ 5150735 w 5150735"/>
              <a:gd name="connsiteY0" fmla="*/ 0 h 4325662"/>
              <a:gd name="connsiteX1" fmla="*/ 5150735 w 5150735"/>
              <a:gd name="connsiteY1" fmla="*/ 2985265 h 4325662"/>
              <a:gd name="connsiteX2" fmla="*/ 3810338 w 5150735"/>
              <a:gd name="connsiteY2" fmla="*/ 4325662 h 4325662"/>
              <a:gd name="connsiteX3" fmla="*/ 0 w 5150735"/>
              <a:gd name="connsiteY3" fmla="*/ 515324 h 4325662"/>
              <a:gd name="connsiteX4" fmla="*/ 0 w 5150735"/>
              <a:gd name="connsiteY4" fmla="*/ 0 h 4325662"/>
              <a:gd name="connsiteX5" fmla="*/ 5150735 w 5150735"/>
              <a:gd name="connsiteY5" fmla="*/ 0 h 4325662"/>
            </a:gdLst>
            <a:rect l="l" t="t" r="r" b="b"/>
            <a:pathLst>
              <a:path w="5150735" h="4325662">
                <a:moveTo>
                  <a:pt x="5150735" y="0"/>
                </a:moveTo>
                <a:lnTo>
                  <a:pt x="5150735" y="2985265"/>
                </a:lnTo>
                <a:lnTo>
                  <a:pt x="3810338" y="4325662"/>
                </a:lnTo>
                <a:lnTo>
                  <a:pt x="0" y="515324"/>
                </a:lnTo>
                <a:lnTo>
                  <a:pt x="0" y="0"/>
                </a:lnTo>
                <a:lnTo>
                  <a:pt x="5150735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alpha val="0"/>
                </a:schemeClr>
              </a:gs>
            </a:gsLst>
            <a:lin ang="162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16200000" flipH="0" flipV="0">
            <a:off x="3282414" y="1362135"/>
            <a:ext cx="1037771" cy="1037771"/>
          </a:xfrm>
          <a:prstGeom prst="blockArc">
            <a:avLst>
              <a:gd name="adj1" fmla="val 10800000"/>
              <a:gd name="adj2" fmla="val 21227996"/>
              <a:gd name="adj3" fmla="val 14139"/>
            </a:avLst>
          </a:prstGeom>
          <a:solidFill>
            <a:schemeClr val="accent1">
              <a:lumMod val="20000"/>
              <a:lumOff val="8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0" flipV="0">
            <a:off x="4215748" y="1202236"/>
            <a:ext cx="4656942" cy="55079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A/B测试设计与执行</a:t>
            </a: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0" flipV="0">
            <a:off x="4215748" y="1742977"/>
            <a:ext cx="4656942" cy="103777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73000"/>
                  </a:srgbClr>
                </a:solidFill>
                <a:latin typeface="Source Han Sans"/>
                <a:ea typeface="Source Han Sans"/>
                <a:cs typeface="Source Han Sans"/>
              </a:rPr>
              <a:t>针对同一查询意图生成多个版本内容，在真实流量中进行A/B测试，对比停留时间、跳出率和转化率等行为数据，筛选最优方案。</a:t>
            </a: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16200000" flipH="0" flipV="0">
            <a:off x="1885697" y="3089611"/>
            <a:ext cx="1037771" cy="1037771"/>
          </a:xfrm>
          <a:prstGeom prst="blockArc">
            <a:avLst>
              <a:gd name="adj1" fmla="val 10800000"/>
              <a:gd name="adj2" fmla="val 21227996"/>
              <a:gd name="adj3" fmla="val 14139"/>
            </a:avLst>
          </a:prstGeom>
          <a:solidFill>
            <a:schemeClr val="accent2">
              <a:lumMod val="20000"/>
              <a:lumOff val="8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2819031" y="2929712"/>
            <a:ext cx="4656942" cy="55079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C6AB6A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用户反馈闭环构建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0">
            <a:off x="2819031" y="3470453"/>
            <a:ext cx="4656942" cy="103777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73000"/>
                  </a:srgbClr>
                </a:solidFill>
                <a:latin typeface="Source Han Sans"/>
                <a:ea typeface="Source Han Sans"/>
                <a:cs typeface="Source Han Sans"/>
              </a:rPr>
              <a:t>收集页面评论、满意度调查及客服咨询中的用户反馈，识别内容盲点或误解，将高频问题纳入下一轮生成提示词优化中。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16200000" flipH="0" flipV="0">
            <a:off x="3302515" y="4817087"/>
            <a:ext cx="1037771" cy="1037771"/>
          </a:xfrm>
          <a:prstGeom prst="blockArc">
            <a:avLst>
              <a:gd name="adj1" fmla="val 10800000"/>
              <a:gd name="adj2" fmla="val 21227996"/>
              <a:gd name="adj3" fmla="val 14139"/>
            </a:avLst>
          </a:prstGeom>
          <a:solidFill>
            <a:schemeClr val="accent1">
              <a:lumMod val="20000"/>
              <a:lumOff val="8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4235849" y="4657188"/>
            <a:ext cx="4656942" cy="55079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迭代周期与版本管理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4235849" y="5197929"/>
            <a:ext cx="4656942" cy="103777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73000"/>
                  </a:srgbClr>
                </a:solidFill>
                <a:latin typeface="Source Han Sans"/>
                <a:ea typeface="Source Han Sans"/>
                <a:cs typeface="Source Han Sans"/>
              </a:rPr>
              <a:t>建立固定周期（如每两周）的GEO内容复盘机制，记录每次优化的参数调整、效果变化和经验总结，形成可追溯的版本迭代档案。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9678098" y="4440764"/>
            <a:ext cx="3898232" cy="3898232"/>
          </a:xfrm>
          <a:prstGeom prst="donut">
            <a:avLst>
              <a:gd name="adj" fmla="val 1828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0">
            <a:off x="-1128426" y="3185234"/>
            <a:ext cx="2262097" cy="2262097"/>
          </a:xfrm>
          <a:prstGeom prst="donut">
            <a:avLst>
              <a:gd name="adj" fmla="val 18280"/>
            </a:avLst>
          </a:prstGeom>
          <a:solidFill>
            <a:schemeClr val="accent1">
              <a:lumMod val="40000"/>
              <a:lumOff val="6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8035768" y="3178509"/>
            <a:ext cx="622743" cy="622743"/>
          </a:xfrm>
          <a:prstGeom prst="donut">
            <a:avLst>
              <a:gd name="adj" fmla="val 24136"/>
            </a:avLst>
          </a:prstGeom>
          <a:solidFill>
            <a:schemeClr val="accent1">
              <a:lumMod val="20000"/>
              <a:lumOff val="8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0" flipV="0">
            <a:off x="8980025" y="3683855"/>
            <a:ext cx="1070980" cy="1070980"/>
          </a:xfrm>
          <a:prstGeom prst="donut">
            <a:avLst>
              <a:gd name="adj" fmla="val 18280"/>
            </a:avLst>
          </a:prstGeom>
          <a:solidFill>
            <a:schemeClr val="accent2">
              <a:lumMod val="40000"/>
              <a:lumOff val="6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3483922" y="1563643"/>
            <a:ext cx="634754" cy="634754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0" flipH="0" flipV="0">
            <a:off x="2087205" y="3291119"/>
            <a:ext cx="634754" cy="634754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0" flipH="0" flipV="0">
            <a:off x="3504023" y="5018595"/>
            <a:ext cx="634754" cy="634754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0" flipH="0" flipV="0">
            <a:off x="3679102" y="1748651"/>
            <a:ext cx="244394" cy="264738"/>
          </a:xfrm>
          <a:custGeom>
            <a:avLst/>
            <a:gdLst>
              <a:gd name="connsiteX0" fmla="*/ 712625 w 1425436"/>
              <a:gd name="connsiteY0" fmla="*/ 111621 h 1544091"/>
              <a:gd name="connsiteX1" fmla="*/ 902567 w 1425436"/>
              <a:gd name="connsiteY1" fmla="*/ 190314 h 1544091"/>
              <a:gd name="connsiteX2" fmla="*/ 981260 w 1425436"/>
              <a:gd name="connsiteY2" fmla="*/ 380256 h 1544091"/>
              <a:gd name="connsiteX3" fmla="*/ 902567 w 1425436"/>
              <a:gd name="connsiteY3" fmla="*/ 570198 h 1544091"/>
              <a:gd name="connsiteX4" fmla="*/ 712625 w 1425436"/>
              <a:gd name="connsiteY4" fmla="*/ 648891 h 1544091"/>
              <a:gd name="connsiteX5" fmla="*/ 522684 w 1425436"/>
              <a:gd name="connsiteY5" fmla="*/ 570198 h 1544091"/>
              <a:gd name="connsiteX6" fmla="*/ 444177 w 1425436"/>
              <a:gd name="connsiteY6" fmla="*/ 380070 h 1544091"/>
              <a:gd name="connsiteX7" fmla="*/ 522870 w 1425436"/>
              <a:gd name="connsiteY7" fmla="*/ 190128 h 1544091"/>
              <a:gd name="connsiteX8" fmla="*/ 712625 w 1425436"/>
              <a:gd name="connsiteY8" fmla="*/ 111621 h 1544091"/>
              <a:gd name="connsiteX9" fmla="*/ 712625 w 1425436"/>
              <a:gd name="connsiteY9" fmla="*/ 0 h 1544091"/>
              <a:gd name="connsiteX10" fmla="*/ 332556 w 1425436"/>
              <a:gd name="connsiteY10" fmla="*/ 380070 h 1544091"/>
              <a:gd name="connsiteX11" fmla="*/ 712625 w 1425436"/>
              <a:gd name="connsiteY11" fmla="*/ 760140 h 1544091"/>
              <a:gd name="connsiteX12" fmla="*/ 1092695 w 1425436"/>
              <a:gd name="connsiteY12" fmla="*/ 380070 h 1544091"/>
              <a:gd name="connsiteX13" fmla="*/ 712625 w 1425436"/>
              <a:gd name="connsiteY13" fmla="*/ 0 h 1544091"/>
              <a:gd name="connsiteX14" fmla="*/ 712625 w 1425436"/>
              <a:gd name="connsiteY14" fmla="*/ 943012 h 1544091"/>
              <a:gd name="connsiteX15" fmla="*/ 978842 w 1425436"/>
              <a:gd name="connsiteY15" fmla="*/ 976685 h 1544091"/>
              <a:gd name="connsiteX16" fmla="*/ 1146087 w 1425436"/>
              <a:gd name="connsiteY16" fmla="*/ 1059470 h 1544091"/>
              <a:gd name="connsiteX17" fmla="*/ 1248593 w 1425436"/>
              <a:gd name="connsiteY17" fmla="*/ 1174440 h 1544091"/>
              <a:gd name="connsiteX18" fmla="*/ 1310356 w 1425436"/>
              <a:gd name="connsiteY18" fmla="*/ 1316385 h 1544091"/>
              <a:gd name="connsiteX19" fmla="*/ 1296590 w 1425436"/>
              <a:gd name="connsiteY19" fmla="*/ 1390241 h 1544091"/>
              <a:gd name="connsiteX20" fmla="*/ 1208595 w 1425436"/>
              <a:gd name="connsiteY20" fmla="*/ 1432285 h 1544091"/>
              <a:gd name="connsiteX21" fmla="*/ 216842 w 1425436"/>
              <a:gd name="connsiteY21" fmla="*/ 1432285 h 1544091"/>
              <a:gd name="connsiteX22" fmla="*/ 128847 w 1425436"/>
              <a:gd name="connsiteY22" fmla="*/ 1390241 h 1544091"/>
              <a:gd name="connsiteX23" fmla="*/ 115081 w 1425436"/>
              <a:gd name="connsiteY23" fmla="*/ 1316385 h 1544091"/>
              <a:gd name="connsiteX24" fmla="*/ 176844 w 1425436"/>
              <a:gd name="connsiteY24" fmla="*/ 1174440 h 1544091"/>
              <a:gd name="connsiteX25" fmla="*/ 279350 w 1425436"/>
              <a:gd name="connsiteY25" fmla="*/ 1059470 h 1544091"/>
              <a:gd name="connsiteX26" fmla="*/ 446595 w 1425436"/>
              <a:gd name="connsiteY26" fmla="*/ 976685 h 1544091"/>
              <a:gd name="connsiteX27" fmla="*/ 712625 w 1425436"/>
              <a:gd name="connsiteY27" fmla="*/ 943012 h 1544091"/>
              <a:gd name="connsiteX28" fmla="*/ 712625 w 1425436"/>
              <a:gd name="connsiteY28" fmla="*/ 831391 h 1544091"/>
              <a:gd name="connsiteX29" fmla="*/ 8296 w 1425436"/>
              <a:gd name="connsiteY29" fmla="*/ 1284387 h 1544091"/>
              <a:gd name="connsiteX30" fmla="*/ 216842 w 1425436"/>
              <a:gd name="connsiteY30" fmla="*/ 1544092 h 1544091"/>
              <a:gd name="connsiteX31" fmla="*/ 1208595 w 1425436"/>
              <a:gd name="connsiteY31" fmla="*/ 1544092 h 1544091"/>
              <a:gd name="connsiteX32" fmla="*/ 1417141 w 1425436"/>
              <a:gd name="connsiteY32" fmla="*/ 1284387 h 1544091"/>
              <a:gd name="connsiteX33" fmla="*/ 712625 w 1425436"/>
              <a:gd name="connsiteY33" fmla="*/ 831391 h 1544091"/>
            </a:gdLst>
            <a:rect l="l" t="t" r="r" b="b"/>
            <a:pathLst>
              <a:path w="1425436" h="1544091">
                <a:moveTo>
                  <a:pt x="712625" y="111621"/>
                </a:moveTo>
                <a:cubicBezTo>
                  <a:pt x="784435" y="111621"/>
                  <a:pt x="851780" y="139526"/>
                  <a:pt x="902567" y="190314"/>
                </a:cubicBezTo>
                <a:cubicBezTo>
                  <a:pt x="953355" y="241102"/>
                  <a:pt x="981260" y="308446"/>
                  <a:pt x="981260" y="380256"/>
                </a:cubicBezTo>
                <a:cubicBezTo>
                  <a:pt x="981260" y="452065"/>
                  <a:pt x="953355" y="519410"/>
                  <a:pt x="902567" y="570198"/>
                </a:cubicBezTo>
                <a:cubicBezTo>
                  <a:pt x="851780" y="620985"/>
                  <a:pt x="784435" y="648891"/>
                  <a:pt x="712625" y="648891"/>
                </a:cubicBezTo>
                <a:cubicBezTo>
                  <a:pt x="640816" y="648891"/>
                  <a:pt x="573471" y="620985"/>
                  <a:pt x="522684" y="570198"/>
                </a:cubicBezTo>
                <a:cubicBezTo>
                  <a:pt x="472082" y="519224"/>
                  <a:pt x="444177" y="451693"/>
                  <a:pt x="444177" y="380070"/>
                </a:cubicBezTo>
                <a:cubicBezTo>
                  <a:pt x="444177" y="308446"/>
                  <a:pt x="472082" y="240916"/>
                  <a:pt x="522870" y="190128"/>
                </a:cubicBezTo>
                <a:cubicBezTo>
                  <a:pt x="573471" y="139526"/>
                  <a:pt x="641002" y="111621"/>
                  <a:pt x="712625" y="111621"/>
                </a:cubicBezTo>
                <a:moveTo>
                  <a:pt x="712625" y="0"/>
                </a:moveTo>
                <a:cubicBezTo>
                  <a:pt x="502778" y="0"/>
                  <a:pt x="332556" y="170036"/>
                  <a:pt x="332556" y="380070"/>
                </a:cubicBezTo>
                <a:cubicBezTo>
                  <a:pt x="332556" y="589917"/>
                  <a:pt x="502778" y="760140"/>
                  <a:pt x="712625" y="760140"/>
                </a:cubicBezTo>
                <a:cubicBezTo>
                  <a:pt x="922473" y="760140"/>
                  <a:pt x="1092695" y="589917"/>
                  <a:pt x="1092695" y="380070"/>
                </a:cubicBezTo>
                <a:cubicBezTo>
                  <a:pt x="1092881" y="170036"/>
                  <a:pt x="922659" y="0"/>
                  <a:pt x="712625" y="0"/>
                </a:cubicBezTo>
                <a:close/>
                <a:moveTo>
                  <a:pt x="712625" y="943012"/>
                </a:moveTo>
                <a:cubicBezTo>
                  <a:pt x="813643" y="943012"/>
                  <a:pt x="903126" y="954360"/>
                  <a:pt x="978842" y="976685"/>
                </a:cubicBezTo>
                <a:cubicBezTo>
                  <a:pt x="1043582" y="995846"/>
                  <a:pt x="1099951" y="1023752"/>
                  <a:pt x="1146087" y="1059470"/>
                </a:cubicBezTo>
                <a:cubicBezTo>
                  <a:pt x="1186829" y="1091096"/>
                  <a:pt x="1220315" y="1128675"/>
                  <a:pt x="1248593" y="1174440"/>
                </a:cubicBezTo>
                <a:cubicBezTo>
                  <a:pt x="1273708" y="1215368"/>
                  <a:pt x="1293985" y="1261877"/>
                  <a:pt x="1310356" y="1316385"/>
                </a:cubicBezTo>
                <a:cubicBezTo>
                  <a:pt x="1320774" y="1350801"/>
                  <a:pt x="1306264" y="1377404"/>
                  <a:pt x="1296590" y="1390241"/>
                </a:cubicBezTo>
                <a:cubicBezTo>
                  <a:pt x="1276684" y="1417030"/>
                  <a:pt x="1244686" y="1432285"/>
                  <a:pt x="1208595" y="1432285"/>
                </a:cubicBezTo>
                <a:lnTo>
                  <a:pt x="216842" y="1432285"/>
                </a:lnTo>
                <a:cubicBezTo>
                  <a:pt x="180937" y="1432285"/>
                  <a:pt x="148753" y="1417030"/>
                  <a:pt x="128847" y="1390241"/>
                </a:cubicBezTo>
                <a:cubicBezTo>
                  <a:pt x="119359" y="1377404"/>
                  <a:pt x="104849" y="1350801"/>
                  <a:pt x="115081" y="1316385"/>
                </a:cubicBezTo>
                <a:cubicBezTo>
                  <a:pt x="131452" y="1261877"/>
                  <a:pt x="151543" y="1215368"/>
                  <a:pt x="176844" y="1174440"/>
                </a:cubicBezTo>
                <a:cubicBezTo>
                  <a:pt x="204936" y="1128675"/>
                  <a:pt x="238422" y="1090910"/>
                  <a:pt x="279350" y="1059470"/>
                </a:cubicBezTo>
                <a:cubicBezTo>
                  <a:pt x="325486" y="1023752"/>
                  <a:pt x="381855" y="995846"/>
                  <a:pt x="446595" y="976685"/>
                </a:cubicBezTo>
                <a:cubicBezTo>
                  <a:pt x="522125" y="954360"/>
                  <a:pt x="611794" y="943012"/>
                  <a:pt x="712625" y="943012"/>
                </a:cubicBezTo>
                <a:moveTo>
                  <a:pt x="712625" y="831391"/>
                </a:moveTo>
                <a:cubicBezTo>
                  <a:pt x="244561" y="831391"/>
                  <a:pt x="77501" y="1053331"/>
                  <a:pt x="8296" y="1284387"/>
                </a:cubicBezTo>
                <a:cubicBezTo>
                  <a:pt x="-30771" y="1414611"/>
                  <a:pt x="73037" y="1544092"/>
                  <a:pt x="216842" y="1544092"/>
                </a:cubicBezTo>
                <a:lnTo>
                  <a:pt x="1208595" y="1544092"/>
                </a:lnTo>
                <a:cubicBezTo>
                  <a:pt x="1352400" y="1544092"/>
                  <a:pt x="1456208" y="1414611"/>
                  <a:pt x="1417141" y="1284387"/>
                </a:cubicBezTo>
                <a:cubicBezTo>
                  <a:pt x="1347750" y="1053331"/>
                  <a:pt x="1180690" y="831391"/>
                  <a:pt x="712625" y="831391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0" flipH="0" flipV="0">
            <a:off x="2248107" y="3452023"/>
            <a:ext cx="312950" cy="312946"/>
          </a:xfrm>
          <a:custGeom>
            <a:avLst/>
            <a:gdLst>
              <a:gd name="connsiteX0" fmla="*/ 457070 w 720001"/>
              <a:gd name="connsiteY0" fmla="*/ 57166 h 720001"/>
              <a:gd name="connsiteX1" fmla="*/ 457070 w 720001"/>
              <a:gd name="connsiteY1" fmla="*/ 263017 h 720001"/>
              <a:gd name="connsiteX2" fmla="*/ 662921 w 720001"/>
              <a:gd name="connsiteY2" fmla="*/ 263017 h 720001"/>
              <a:gd name="connsiteX3" fmla="*/ 647393 w 720001"/>
              <a:gd name="connsiteY3" fmla="*/ 212704 h 720001"/>
              <a:gd name="connsiteX4" fmla="*/ 591008 w 720001"/>
              <a:gd name="connsiteY4" fmla="*/ 129079 h 720001"/>
              <a:gd name="connsiteX5" fmla="*/ 507383 w 720001"/>
              <a:gd name="connsiteY5" fmla="*/ 72694 h 720001"/>
              <a:gd name="connsiteX6" fmla="*/ 457070 w 720001"/>
              <a:gd name="connsiteY6" fmla="*/ 57166 h 720001"/>
              <a:gd name="connsiteX7" fmla="*/ 307952 w 720001"/>
              <a:gd name="connsiteY7" fmla="*/ 56386 h 720001"/>
              <a:gd name="connsiteX8" fmla="*/ 240115 w 720001"/>
              <a:gd name="connsiteY8" fmla="*/ 76251 h 720001"/>
              <a:gd name="connsiteX9" fmla="*/ 142092 w 720001"/>
              <a:gd name="connsiteY9" fmla="*/ 142179 h 720001"/>
              <a:gd name="connsiteX10" fmla="*/ 76077 w 720001"/>
              <a:gd name="connsiteY10" fmla="*/ 240116 h 720001"/>
              <a:gd name="connsiteX11" fmla="*/ 51874 w 720001"/>
              <a:gd name="connsiteY11" fmla="*/ 360000 h 720001"/>
              <a:gd name="connsiteX12" fmla="*/ 76077 w 720001"/>
              <a:gd name="connsiteY12" fmla="*/ 479885 h 720001"/>
              <a:gd name="connsiteX13" fmla="*/ 142092 w 720001"/>
              <a:gd name="connsiteY13" fmla="*/ 577822 h 720001"/>
              <a:gd name="connsiteX14" fmla="*/ 240029 w 720001"/>
              <a:gd name="connsiteY14" fmla="*/ 643837 h 720001"/>
              <a:gd name="connsiteX15" fmla="*/ 359913 w 720001"/>
              <a:gd name="connsiteY15" fmla="*/ 668039 h 720001"/>
              <a:gd name="connsiteX16" fmla="*/ 479798 w 720001"/>
              <a:gd name="connsiteY16" fmla="*/ 643837 h 720001"/>
              <a:gd name="connsiteX17" fmla="*/ 577735 w 720001"/>
              <a:gd name="connsiteY17" fmla="*/ 577822 h 720001"/>
              <a:gd name="connsiteX18" fmla="*/ 643750 w 720001"/>
              <a:gd name="connsiteY18" fmla="*/ 479885 h 720001"/>
              <a:gd name="connsiteX19" fmla="*/ 663615 w 720001"/>
              <a:gd name="connsiteY19" fmla="*/ 412049 h 720001"/>
              <a:gd name="connsiteX20" fmla="*/ 360000 w 720001"/>
              <a:gd name="connsiteY20" fmla="*/ 412049 h 720001"/>
              <a:gd name="connsiteX21" fmla="*/ 307952 w 720001"/>
              <a:gd name="connsiteY21" fmla="*/ 360000 h 720001"/>
              <a:gd name="connsiteX22" fmla="*/ 405022 w 720001"/>
              <a:gd name="connsiteY22" fmla="*/ 0 h 720001"/>
              <a:gd name="connsiteX23" fmla="*/ 720001 w 720001"/>
              <a:gd name="connsiteY23" fmla="*/ 314979 h 720001"/>
              <a:gd name="connsiteX24" fmla="*/ 405022 w 720001"/>
              <a:gd name="connsiteY24" fmla="*/ 314979 h 720001"/>
              <a:gd name="connsiteX25" fmla="*/ 360000 w 720001"/>
              <a:gd name="connsiteY25" fmla="*/ 0 h 720001"/>
              <a:gd name="connsiteX26" fmla="*/ 360000 w 720001"/>
              <a:gd name="connsiteY26" fmla="*/ 360000 h 720001"/>
              <a:gd name="connsiteX27" fmla="*/ 720001 w 720001"/>
              <a:gd name="connsiteY27" fmla="*/ 360000 h 720001"/>
              <a:gd name="connsiteX28" fmla="*/ 360000 w 720001"/>
              <a:gd name="connsiteY28" fmla="*/ 720001 h 720001"/>
              <a:gd name="connsiteX29" fmla="*/ 0 w 720001"/>
              <a:gd name="connsiteY29" fmla="*/ 360000 h 720001"/>
              <a:gd name="connsiteX30" fmla="*/ 360000 w 720001"/>
              <a:gd name="connsiteY30" fmla="*/ 0 h 720001"/>
            </a:gdLst>
            <a:rect l="l" t="t" r="r" b="b"/>
            <a:pathLst>
              <a:path w="720001" h="720001">
                <a:moveTo>
                  <a:pt x="457070" y="57166"/>
                </a:moveTo>
                <a:lnTo>
                  <a:pt x="457070" y="263017"/>
                </a:lnTo>
                <a:lnTo>
                  <a:pt x="662921" y="263017"/>
                </a:lnTo>
                <a:cubicBezTo>
                  <a:pt x="659451" y="245755"/>
                  <a:pt x="654246" y="229012"/>
                  <a:pt x="647393" y="212704"/>
                </a:cubicBezTo>
                <a:cubicBezTo>
                  <a:pt x="634121" y="181388"/>
                  <a:pt x="615210" y="153282"/>
                  <a:pt x="591008" y="129079"/>
                </a:cubicBezTo>
                <a:cubicBezTo>
                  <a:pt x="566806" y="104877"/>
                  <a:pt x="538699" y="85966"/>
                  <a:pt x="507383" y="72694"/>
                </a:cubicBezTo>
                <a:cubicBezTo>
                  <a:pt x="491075" y="65755"/>
                  <a:pt x="474246" y="60636"/>
                  <a:pt x="457070" y="57166"/>
                </a:cubicBezTo>
                <a:close/>
                <a:moveTo>
                  <a:pt x="307952" y="56386"/>
                </a:moveTo>
                <a:cubicBezTo>
                  <a:pt x="284703" y="60376"/>
                  <a:pt x="262062" y="66969"/>
                  <a:pt x="240115" y="76251"/>
                </a:cubicBezTo>
                <a:cubicBezTo>
                  <a:pt x="203508" y="91778"/>
                  <a:pt x="170544" y="113986"/>
                  <a:pt x="142092" y="142179"/>
                </a:cubicBezTo>
                <a:cubicBezTo>
                  <a:pt x="113812" y="170545"/>
                  <a:pt x="91605" y="203422"/>
                  <a:pt x="76077" y="240116"/>
                </a:cubicBezTo>
                <a:cubicBezTo>
                  <a:pt x="60029" y="278111"/>
                  <a:pt x="51874" y="318362"/>
                  <a:pt x="51874" y="360000"/>
                </a:cubicBezTo>
                <a:cubicBezTo>
                  <a:pt x="51874" y="401639"/>
                  <a:pt x="60029" y="441976"/>
                  <a:pt x="76077" y="479885"/>
                </a:cubicBezTo>
                <a:cubicBezTo>
                  <a:pt x="91605" y="516579"/>
                  <a:pt x="113812" y="549543"/>
                  <a:pt x="142092" y="577822"/>
                </a:cubicBezTo>
                <a:cubicBezTo>
                  <a:pt x="170458" y="606102"/>
                  <a:pt x="203335" y="628309"/>
                  <a:pt x="240029" y="643837"/>
                </a:cubicBezTo>
                <a:cubicBezTo>
                  <a:pt x="278024" y="659885"/>
                  <a:pt x="318275" y="668039"/>
                  <a:pt x="359913" y="668039"/>
                </a:cubicBezTo>
                <a:cubicBezTo>
                  <a:pt x="401552" y="668039"/>
                  <a:pt x="441890" y="659885"/>
                  <a:pt x="479798" y="643837"/>
                </a:cubicBezTo>
                <a:cubicBezTo>
                  <a:pt x="516492" y="628309"/>
                  <a:pt x="549456" y="606102"/>
                  <a:pt x="577735" y="577822"/>
                </a:cubicBezTo>
                <a:cubicBezTo>
                  <a:pt x="606015" y="549456"/>
                  <a:pt x="628222" y="516579"/>
                  <a:pt x="643750" y="479885"/>
                </a:cubicBezTo>
                <a:cubicBezTo>
                  <a:pt x="653032" y="457938"/>
                  <a:pt x="659625" y="435297"/>
                  <a:pt x="663615" y="412049"/>
                </a:cubicBezTo>
                <a:lnTo>
                  <a:pt x="360000" y="412049"/>
                </a:lnTo>
                <a:cubicBezTo>
                  <a:pt x="331287" y="412049"/>
                  <a:pt x="307952" y="388714"/>
                  <a:pt x="307952" y="360000"/>
                </a:cubicBezTo>
                <a:close/>
                <a:moveTo>
                  <a:pt x="405022" y="0"/>
                </a:moveTo>
                <a:cubicBezTo>
                  <a:pt x="578950" y="0"/>
                  <a:pt x="720001" y="141051"/>
                  <a:pt x="720001" y="314979"/>
                </a:cubicBezTo>
                <a:lnTo>
                  <a:pt x="405022" y="314979"/>
                </a:lnTo>
                <a:close/>
                <a:moveTo>
                  <a:pt x="360000" y="0"/>
                </a:moveTo>
                <a:lnTo>
                  <a:pt x="360000" y="360000"/>
                </a:lnTo>
                <a:lnTo>
                  <a:pt x="720001" y="360000"/>
                </a:lnTo>
                <a:cubicBezTo>
                  <a:pt x="720001" y="558825"/>
                  <a:pt x="558824" y="720001"/>
                  <a:pt x="360000" y="720001"/>
                </a:cubicBezTo>
                <a:cubicBezTo>
                  <a:pt x="161176" y="720001"/>
                  <a:pt x="0" y="558825"/>
                  <a:pt x="0" y="360000"/>
                </a:cubicBezTo>
                <a:cubicBezTo>
                  <a:pt x="0" y="161176"/>
                  <a:pt x="161176" y="0"/>
                  <a:pt x="360000" y="0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 rot="0" flipH="0" flipV="0">
            <a:off x="3667631" y="5176079"/>
            <a:ext cx="307538" cy="319786"/>
          </a:xfrm>
          <a:custGeom>
            <a:avLst/>
            <a:gdLst>
              <a:gd name="connsiteX0" fmla="*/ 337768 w 1372282"/>
              <a:gd name="connsiteY0" fmla="*/ 1315328 h 1426949"/>
              <a:gd name="connsiteX1" fmla="*/ 530173 w 1372282"/>
              <a:gd name="connsiteY1" fmla="*/ 1315328 h 1426949"/>
              <a:gd name="connsiteX2" fmla="*/ 842109 w 1372282"/>
              <a:gd name="connsiteY2" fmla="*/ 1315328 h 1426949"/>
              <a:gd name="connsiteX3" fmla="*/ 1034514 w 1372282"/>
              <a:gd name="connsiteY3" fmla="*/ 1315328 h 1426949"/>
              <a:gd name="connsiteX4" fmla="*/ 1090325 w 1372282"/>
              <a:gd name="connsiteY4" fmla="*/ 1371139 h 1426949"/>
              <a:gd name="connsiteX5" fmla="*/ 1034514 w 1372282"/>
              <a:gd name="connsiteY5" fmla="*/ 1426949 h 1426949"/>
              <a:gd name="connsiteX6" fmla="*/ 842109 w 1372282"/>
              <a:gd name="connsiteY6" fmla="*/ 1426949 h 1426949"/>
              <a:gd name="connsiteX7" fmla="*/ 530173 w 1372282"/>
              <a:gd name="connsiteY7" fmla="*/ 1426949 h 1426949"/>
              <a:gd name="connsiteX8" fmla="*/ 337768 w 1372282"/>
              <a:gd name="connsiteY8" fmla="*/ 1426949 h 1426949"/>
              <a:gd name="connsiteX9" fmla="*/ 281957 w 1372282"/>
              <a:gd name="connsiteY9" fmla="*/ 1371139 h 1426949"/>
              <a:gd name="connsiteX10" fmla="*/ 337768 w 1372282"/>
              <a:gd name="connsiteY10" fmla="*/ 1315328 h 1426949"/>
              <a:gd name="connsiteX11" fmla="*/ 686154 w 1372282"/>
              <a:gd name="connsiteY11" fmla="*/ 111621 h 1426949"/>
              <a:gd name="connsiteX12" fmla="*/ 237624 w 1372282"/>
              <a:gd name="connsiteY12" fmla="*/ 560152 h 1426949"/>
              <a:gd name="connsiteX13" fmla="*/ 237624 w 1372282"/>
              <a:gd name="connsiteY13" fmla="*/ 985614 h 1426949"/>
              <a:gd name="connsiteX14" fmla="*/ 229252 w 1372282"/>
              <a:gd name="connsiteY14" fmla="*/ 1014822 h 1426949"/>
              <a:gd name="connsiteX15" fmla="*/ 155768 w 1372282"/>
              <a:gd name="connsiteY15" fmla="*/ 1134814 h 1426949"/>
              <a:gd name="connsiteX16" fmla="*/ 1214680 w 1372282"/>
              <a:gd name="connsiteY16" fmla="*/ 1134814 h 1426949"/>
              <a:gd name="connsiteX17" fmla="*/ 1143429 w 1372282"/>
              <a:gd name="connsiteY17" fmla="*/ 1023565 h 1426949"/>
              <a:gd name="connsiteX18" fmla="*/ 1134685 w 1372282"/>
              <a:gd name="connsiteY18" fmla="*/ 993428 h 1426949"/>
              <a:gd name="connsiteX19" fmla="*/ 1134685 w 1372282"/>
              <a:gd name="connsiteY19" fmla="*/ 560152 h 1426949"/>
              <a:gd name="connsiteX20" fmla="*/ 686154 w 1372282"/>
              <a:gd name="connsiteY20" fmla="*/ 111621 h 1426949"/>
              <a:gd name="connsiteX21" fmla="*/ 686154 w 1372282"/>
              <a:gd name="connsiteY21" fmla="*/ 0 h 1426949"/>
              <a:gd name="connsiteX22" fmla="*/ 903815 w 1372282"/>
              <a:gd name="connsiteY22" fmla="*/ 44276 h 1426949"/>
              <a:gd name="connsiteX23" fmla="*/ 1081851 w 1372282"/>
              <a:gd name="connsiteY23" fmla="*/ 164455 h 1426949"/>
              <a:gd name="connsiteX24" fmla="*/ 1202030 w 1372282"/>
              <a:gd name="connsiteY24" fmla="*/ 342491 h 1426949"/>
              <a:gd name="connsiteX25" fmla="*/ 1246306 w 1372282"/>
              <a:gd name="connsiteY25" fmla="*/ 560152 h 1426949"/>
              <a:gd name="connsiteX26" fmla="*/ 1246306 w 1372282"/>
              <a:gd name="connsiteY26" fmla="*/ 977243 h 1426949"/>
              <a:gd name="connsiteX27" fmla="*/ 1363508 w 1372282"/>
              <a:gd name="connsiteY27" fmla="*/ 1160487 h 1426949"/>
              <a:gd name="connsiteX28" fmla="*/ 1365369 w 1372282"/>
              <a:gd name="connsiteY28" fmla="*/ 1217414 h 1426949"/>
              <a:gd name="connsiteX29" fmla="*/ 1316628 w 1372282"/>
              <a:gd name="connsiteY29" fmla="*/ 1246436 h 1426949"/>
              <a:gd name="connsiteX30" fmla="*/ 55867 w 1372282"/>
              <a:gd name="connsiteY30" fmla="*/ 1246436 h 1426949"/>
              <a:gd name="connsiteX31" fmla="*/ 7126 w 1372282"/>
              <a:gd name="connsiteY31" fmla="*/ 1217786 h 1426949"/>
              <a:gd name="connsiteX32" fmla="*/ 8242 w 1372282"/>
              <a:gd name="connsiteY32" fmla="*/ 1161232 h 1426949"/>
              <a:gd name="connsiteX33" fmla="*/ 126002 w 1372282"/>
              <a:gd name="connsiteY33" fmla="*/ 969801 h 1426949"/>
              <a:gd name="connsiteX34" fmla="*/ 126002 w 1372282"/>
              <a:gd name="connsiteY34" fmla="*/ 560152 h 1426949"/>
              <a:gd name="connsiteX35" fmla="*/ 170279 w 1372282"/>
              <a:gd name="connsiteY35" fmla="*/ 342491 h 1426949"/>
              <a:gd name="connsiteX36" fmla="*/ 290458 w 1372282"/>
              <a:gd name="connsiteY36" fmla="*/ 164455 h 1426949"/>
              <a:gd name="connsiteX37" fmla="*/ 468493 w 1372282"/>
              <a:gd name="connsiteY37" fmla="*/ 44276 h 1426949"/>
              <a:gd name="connsiteX38" fmla="*/ 686154 w 1372282"/>
              <a:gd name="connsiteY38" fmla="*/ 0 h 1426949"/>
            </a:gdLst>
            <a:rect l="l" t="t" r="r" b="b"/>
            <a:pathLst>
              <a:path w="1372282" h="1426949">
                <a:moveTo>
                  <a:pt x="337768" y="1315328"/>
                </a:moveTo>
                <a:lnTo>
                  <a:pt x="530173" y="1315328"/>
                </a:lnTo>
                <a:lnTo>
                  <a:pt x="842109" y="1315328"/>
                </a:lnTo>
                <a:lnTo>
                  <a:pt x="1034514" y="1315328"/>
                </a:lnTo>
                <a:cubicBezTo>
                  <a:pt x="1065396" y="1315328"/>
                  <a:pt x="1090325" y="1340257"/>
                  <a:pt x="1090325" y="1371139"/>
                </a:cubicBezTo>
                <a:cubicBezTo>
                  <a:pt x="1090325" y="1402021"/>
                  <a:pt x="1065210" y="1426949"/>
                  <a:pt x="1034514" y="1426949"/>
                </a:cubicBezTo>
                <a:lnTo>
                  <a:pt x="842109" y="1426949"/>
                </a:lnTo>
                <a:lnTo>
                  <a:pt x="530173" y="1426949"/>
                </a:lnTo>
                <a:lnTo>
                  <a:pt x="337768" y="1426949"/>
                </a:lnTo>
                <a:cubicBezTo>
                  <a:pt x="306886" y="1426949"/>
                  <a:pt x="281957" y="1402021"/>
                  <a:pt x="281957" y="1371139"/>
                </a:cubicBezTo>
                <a:cubicBezTo>
                  <a:pt x="281957" y="1340257"/>
                  <a:pt x="306886" y="1315328"/>
                  <a:pt x="337768" y="1315328"/>
                </a:cubicBezTo>
                <a:close/>
                <a:moveTo>
                  <a:pt x="686154" y="111621"/>
                </a:moveTo>
                <a:cubicBezTo>
                  <a:pt x="438914" y="111621"/>
                  <a:pt x="237624" y="312725"/>
                  <a:pt x="237624" y="560152"/>
                </a:cubicBezTo>
                <a:lnTo>
                  <a:pt x="237624" y="985614"/>
                </a:lnTo>
                <a:cubicBezTo>
                  <a:pt x="237624" y="996032"/>
                  <a:pt x="234833" y="1006078"/>
                  <a:pt x="229252" y="1014822"/>
                </a:cubicBezTo>
                <a:lnTo>
                  <a:pt x="155768" y="1134814"/>
                </a:lnTo>
                <a:lnTo>
                  <a:pt x="1214680" y="1134814"/>
                </a:lnTo>
                <a:lnTo>
                  <a:pt x="1143429" y="1023565"/>
                </a:lnTo>
                <a:cubicBezTo>
                  <a:pt x="1137662" y="1014636"/>
                  <a:pt x="1134685" y="1004218"/>
                  <a:pt x="1134685" y="993428"/>
                </a:cubicBezTo>
                <a:lnTo>
                  <a:pt x="1134685" y="560152"/>
                </a:lnTo>
                <a:cubicBezTo>
                  <a:pt x="1134685" y="312911"/>
                  <a:pt x="933581" y="111621"/>
                  <a:pt x="686154" y="111621"/>
                </a:cubicBezTo>
                <a:close/>
                <a:moveTo>
                  <a:pt x="686154" y="0"/>
                </a:moveTo>
                <a:cubicBezTo>
                  <a:pt x="761499" y="0"/>
                  <a:pt x="834610" y="14883"/>
                  <a:pt x="903815" y="44276"/>
                </a:cubicBezTo>
                <a:cubicBezTo>
                  <a:pt x="970416" y="72554"/>
                  <a:pt x="1030319" y="113109"/>
                  <a:pt x="1081851" y="164455"/>
                </a:cubicBezTo>
                <a:cubicBezTo>
                  <a:pt x="1133383" y="215987"/>
                  <a:pt x="1173753" y="275890"/>
                  <a:pt x="1202030" y="342491"/>
                </a:cubicBezTo>
                <a:cubicBezTo>
                  <a:pt x="1231423" y="411510"/>
                  <a:pt x="1246306" y="484808"/>
                  <a:pt x="1246306" y="560152"/>
                </a:cubicBezTo>
                <a:lnTo>
                  <a:pt x="1246306" y="977243"/>
                </a:lnTo>
                <a:lnTo>
                  <a:pt x="1363508" y="1160487"/>
                </a:lnTo>
                <a:cubicBezTo>
                  <a:pt x="1374484" y="1177603"/>
                  <a:pt x="1375229" y="1199555"/>
                  <a:pt x="1365369" y="1217414"/>
                </a:cubicBezTo>
                <a:cubicBezTo>
                  <a:pt x="1355695" y="1235273"/>
                  <a:pt x="1336905" y="1246436"/>
                  <a:pt x="1316628" y="1246436"/>
                </a:cubicBezTo>
                <a:lnTo>
                  <a:pt x="55867" y="1246436"/>
                </a:lnTo>
                <a:cubicBezTo>
                  <a:pt x="35589" y="1246436"/>
                  <a:pt x="16986" y="1235460"/>
                  <a:pt x="7126" y="1217786"/>
                </a:cubicBezTo>
                <a:cubicBezTo>
                  <a:pt x="-2734" y="1200113"/>
                  <a:pt x="-2362" y="1178533"/>
                  <a:pt x="8242" y="1161232"/>
                </a:cubicBezTo>
                <a:lnTo>
                  <a:pt x="126002" y="969801"/>
                </a:lnTo>
                <a:lnTo>
                  <a:pt x="126002" y="560152"/>
                </a:lnTo>
                <a:cubicBezTo>
                  <a:pt x="126002" y="484808"/>
                  <a:pt x="140885" y="411696"/>
                  <a:pt x="170279" y="342491"/>
                </a:cubicBezTo>
                <a:cubicBezTo>
                  <a:pt x="198556" y="275890"/>
                  <a:pt x="239112" y="215987"/>
                  <a:pt x="290458" y="164455"/>
                </a:cubicBezTo>
                <a:cubicBezTo>
                  <a:pt x="341803" y="112923"/>
                  <a:pt x="401893" y="72554"/>
                  <a:pt x="468493" y="44276"/>
                </a:cubicBezTo>
                <a:cubicBezTo>
                  <a:pt x="537512" y="14883"/>
                  <a:pt x="610810" y="0"/>
                  <a:pt x="686154" y="0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文本框 1"/>
          <p:cNvSpPr txBox="1"/>
          <p:nvPr/>
        </p:nvSpPr>
        <p:spPr>
          <a:xfrm rot="0" flipH="0" flipV="0">
            <a:off x="896518" y="287534"/>
            <a:ext cx="8907882" cy="59627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数据驱动的持续迭代机制</a:t>
            </a:r>
            <a:endParaRPr kumimoji="1" lang="zh-CN" altLang="en-US"/>
          </a:p>
        </p:txBody>
      </p:sp>
      <p:sp>
        <p:nvSpPr>
          <p:cNvPr id="23" name="任意多边形: 形状 2"/>
          <p:cNvSpPr txBox="1"/>
          <p:nvPr/>
        </p:nvSpPr>
        <p:spPr>
          <a:xfrm rot="2700000" flipH="0" flipV="0">
            <a:off x="-1254638" y="-408843"/>
            <a:ext cx="1658405" cy="1392752"/>
          </a:xfrm>
          <a:custGeom>
            <a:avLst/>
            <a:gdLst>
              <a:gd name="connsiteX0" fmla="*/ 5150735 w 5150735"/>
              <a:gd name="connsiteY0" fmla="*/ 0 h 4325662"/>
              <a:gd name="connsiteX1" fmla="*/ 5150735 w 5150735"/>
              <a:gd name="connsiteY1" fmla="*/ 2985265 h 4325662"/>
              <a:gd name="connsiteX2" fmla="*/ 3810338 w 5150735"/>
              <a:gd name="connsiteY2" fmla="*/ 4325662 h 4325662"/>
              <a:gd name="connsiteX3" fmla="*/ 0 w 5150735"/>
              <a:gd name="connsiteY3" fmla="*/ 515324 h 4325662"/>
              <a:gd name="connsiteX4" fmla="*/ 0 w 5150735"/>
              <a:gd name="connsiteY4" fmla="*/ 0 h 4325662"/>
              <a:gd name="connsiteX5" fmla="*/ 5150735 w 5150735"/>
              <a:gd name="connsiteY5" fmla="*/ 0 h 4325662"/>
            </a:gdLst>
            <a:rect l="l" t="t" r="r" b="b"/>
            <a:pathLst>
              <a:path w="5150735" h="4325662">
                <a:moveTo>
                  <a:pt x="5150735" y="0"/>
                </a:moveTo>
                <a:lnTo>
                  <a:pt x="5150735" y="2985265"/>
                </a:lnTo>
                <a:lnTo>
                  <a:pt x="3810338" y="4325662"/>
                </a:lnTo>
                <a:lnTo>
                  <a:pt x="0" y="515324"/>
                </a:lnTo>
                <a:lnTo>
                  <a:pt x="0" y="0"/>
                </a:lnTo>
                <a:lnTo>
                  <a:pt x="5150735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alpha val="0"/>
                </a:schemeClr>
              </a:gs>
            </a:gsLst>
            <a:lin ang="162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4" name="任意多边形: 形状 3"/>
          <p:cNvSpPr txBox="1"/>
          <p:nvPr/>
        </p:nvSpPr>
        <p:spPr>
          <a:xfrm rot="2700000" flipH="1" flipV="1">
            <a:off x="-295212" y="-11175"/>
            <a:ext cx="1078225" cy="79277"/>
          </a:xfrm>
          <a:custGeom>
            <a:avLst/>
            <a:gdLst>
              <a:gd name="connsiteX0" fmla="*/ 3348790 w 3348790"/>
              <a:gd name="connsiteY0" fmla="*/ 0 h 246221"/>
              <a:gd name="connsiteX1" fmla="*/ 3348790 w 3348790"/>
              <a:gd name="connsiteY1" fmla="*/ 246221 h 246221"/>
              <a:gd name="connsiteX2" fmla="*/ 0 w 3348790"/>
              <a:gd name="connsiteY2" fmla="*/ 246221 h 246221"/>
              <a:gd name="connsiteX3" fmla="*/ 0 w 3348790"/>
              <a:gd name="connsiteY3" fmla="*/ 0 h 246221"/>
              <a:gd name="connsiteX4" fmla="*/ 3348790 w 3348790"/>
              <a:gd name="connsiteY4" fmla="*/ 0 h 246221"/>
            </a:gdLst>
            <a:rect l="l" t="t" r="r" b="b"/>
            <a:pathLst>
              <a:path w="3348790" h="246221">
                <a:moveTo>
                  <a:pt x="3348790" y="0"/>
                </a:moveTo>
                <a:lnTo>
                  <a:pt x="3348790" y="246221"/>
                </a:lnTo>
                <a:lnTo>
                  <a:pt x="0" y="246221"/>
                </a:lnTo>
                <a:lnTo>
                  <a:pt x="0" y="0"/>
                </a:lnTo>
                <a:lnTo>
                  <a:pt x="3348790" y="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2">
                  <a:alpha val="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5" name="任意多边形: 形状 9"/>
          <p:cNvSpPr txBox="1"/>
          <p:nvPr/>
        </p:nvSpPr>
        <p:spPr>
          <a:xfrm rot="0" flipH="1" flipV="0">
            <a:off x="707246" y="921912"/>
            <a:ext cx="10811654" cy="79576"/>
          </a:xfrm>
          <a:custGeom>
            <a:avLst/>
            <a:gdLst>
              <a:gd name="connsiteX0" fmla="*/ 5150735 w 5150735"/>
              <a:gd name="connsiteY0" fmla="*/ 0 h 4325662"/>
              <a:gd name="connsiteX1" fmla="*/ 5150735 w 5150735"/>
              <a:gd name="connsiteY1" fmla="*/ 2985265 h 4325662"/>
              <a:gd name="connsiteX2" fmla="*/ 3810338 w 5150735"/>
              <a:gd name="connsiteY2" fmla="*/ 4325662 h 4325662"/>
              <a:gd name="connsiteX3" fmla="*/ 0 w 5150735"/>
              <a:gd name="connsiteY3" fmla="*/ 515324 h 4325662"/>
              <a:gd name="connsiteX4" fmla="*/ 0 w 5150735"/>
              <a:gd name="connsiteY4" fmla="*/ 0 h 4325662"/>
              <a:gd name="connsiteX5" fmla="*/ 5150735 w 5150735"/>
              <a:gd name="connsiteY5" fmla="*/ 0 h 4325662"/>
            </a:gdLst>
            <a:rect l="l" t="t" r="r" b="b"/>
            <a:pathLst>
              <a:path w="5150735" h="4325662">
                <a:moveTo>
                  <a:pt x="5150735" y="0"/>
                </a:moveTo>
                <a:lnTo>
                  <a:pt x="5150735" y="2985265"/>
                </a:lnTo>
                <a:lnTo>
                  <a:pt x="3810338" y="4325662"/>
                </a:lnTo>
                <a:lnTo>
                  <a:pt x="0" y="515324"/>
                </a:lnTo>
                <a:lnTo>
                  <a:pt x="0" y="0"/>
                </a:lnTo>
                <a:lnTo>
                  <a:pt x="5150735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alpha val="0"/>
                </a:schemeClr>
              </a:gs>
            </a:gsLst>
            <a:lin ang="162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/>
          <p:cNvSpPr txBox="1"/>
          <p:nvPr/>
        </p:nvSpPr>
        <p:spPr>
          <a:xfrm rot="0" flipH="0" flipV="0">
            <a:off x="1" y="1"/>
            <a:ext cx="121920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矩形: 圆顶角 8"/>
          <p:cNvSpPr txBox="1"/>
          <p:nvPr/>
        </p:nvSpPr>
        <p:spPr>
          <a:xfrm rot="13440867" flipH="0" flipV="0">
            <a:off x="8948494" y="-2004038"/>
            <a:ext cx="3438744" cy="8736277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矩形: 圆顶角 1"/>
          <p:cNvSpPr txBox="1"/>
          <p:nvPr/>
        </p:nvSpPr>
        <p:spPr>
          <a:xfrm rot="18840867" flipH="0" flipV="0">
            <a:off x="8444103" y="1981531"/>
            <a:ext cx="3438744" cy="7145639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矩形: 圆顶角 9"/>
          <p:cNvSpPr txBox="1"/>
          <p:nvPr/>
        </p:nvSpPr>
        <p:spPr>
          <a:xfrm rot="13440867" flipH="0" flipV="0">
            <a:off x="9635987" y="-557837"/>
            <a:ext cx="1776211" cy="6427234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矩形: 圆顶角 2"/>
          <p:cNvSpPr txBox="1"/>
          <p:nvPr/>
        </p:nvSpPr>
        <p:spPr>
          <a:xfrm rot="18840867" flipH="0" flipV="0">
            <a:off x="9268214" y="2909084"/>
            <a:ext cx="1776211" cy="5257010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9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椭圆 33"/>
          <p:cNvSpPr txBox="1"/>
          <p:nvPr/>
        </p:nvSpPr>
        <p:spPr>
          <a:xfrm rot="0" flipH="0" flipV="0">
            <a:off x="8479598" y="3883074"/>
            <a:ext cx="900973" cy="900973"/>
          </a:xfrm>
          <a:prstGeom prst="ellipse">
            <a:avLst/>
          </a:prstGeom>
          <a:solidFill>
            <a:schemeClr val="accent1">
              <a:lumMod val="20000"/>
              <a:lumOff val="80000"/>
              <a:alpha val="10000"/>
            </a:schemeClr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椭圆 36"/>
          <p:cNvSpPr txBox="1"/>
          <p:nvPr/>
        </p:nvSpPr>
        <p:spPr>
          <a:xfrm rot="0" flipH="0" flipV="0">
            <a:off x="673774" y="5460597"/>
            <a:ext cx="454519" cy="454519"/>
          </a:xfrm>
          <a:prstGeom prst="ellipse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2700000" scaled="0"/>
          </a:gradFill>
          <a:ln w="12700" cap="sq">
            <a:noFill/>
            <a:prstDash val="solid"/>
            <a:miter/>
          </a:ln>
          <a:effectLst>
            <a:outerShdw dist="38100" blurRad="50800" dir="5400000" sx="100000" sy="100000" kx="0" ky="0" algn="t" rotWithShape="0">
              <a:schemeClr val="accent1">
                <a:lumMod val="50000"/>
                <a:alpha val="2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箭头: 右 37"/>
          <p:cNvSpPr txBox="1"/>
          <p:nvPr/>
        </p:nvSpPr>
        <p:spPr>
          <a:xfrm rot="0" flipH="0" flipV="0">
            <a:off x="792373" y="5628352"/>
            <a:ext cx="217321" cy="119009"/>
          </a:xfrm>
          <a:prstGeom prst="rightArrow">
            <a:avLst>
              <a:gd name="adj1" fmla="val 23912"/>
              <a:gd name="adj2" fmla="val 69565"/>
            </a:avLst>
          </a:prstGeom>
          <a:solidFill>
            <a:schemeClr val="bg1"/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矩形: 圆角 38"/>
          <p:cNvSpPr txBox="1"/>
          <p:nvPr/>
        </p:nvSpPr>
        <p:spPr>
          <a:xfrm rot="0" flipH="0" flipV="0">
            <a:off x="1128291" y="5460597"/>
            <a:ext cx="5011424" cy="454518"/>
          </a:xfrm>
          <a:prstGeom prst="roundRect">
            <a:avLst>
              <a:gd name="adj" fmla="val 50000"/>
            </a:avLst>
          </a:prstGeom>
          <a:solidFill>
            <a:schemeClr val="bg1">
              <a:alpha val="30000"/>
            </a:schemeClr>
          </a:solidFill>
          <a:ln w="12700" cap="sq">
            <a:noFill/>
            <a:prstDash val="solid"/>
            <a:miter/>
          </a:ln>
          <a:effectLst>
            <a:outerShdw dist="38100" blurRad="50800" dir="5400000" sx="100000" sy="100000" kx="0" ky="0" algn="t" rotWithShape="0">
              <a:schemeClr val="accent1">
                <a:lumMod val="50000"/>
                <a:alpha val="25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11"/>
          <p:cNvSpPr txBox="1"/>
          <p:nvPr/>
        </p:nvSpPr>
        <p:spPr>
          <a:xfrm rot="0" flipH="0" flipV="0">
            <a:off x="1395718" y="5533968"/>
            <a:ext cx="1897161" cy="307777"/>
          </a:xfrm>
          <a:prstGeom prst="rect">
            <a:avLst/>
          </a:prstGeom>
          <a:noFill/>
          <a:ln w="15875" cap="sq"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PPT主讲人：喜传播</a:t>
            </a:r>
            <a:endParaRPr kumimoji="1" lang="zh-CN" altLang="en-US"/>
          </a:p>
        </p:txBody>
      </p:sp>
      <p:sp>
        <p:nvSpPr>
          <p:cNvPr id="12" name="15"/>
          <p:cNvSpPr txBox="1"/>
          <p:nvPr/>
        </p:nvSpPr>
        <p:spPr>
          <a:xfrm rot="0" flipH="0" flipV="0">
            <a:off x="3833413" y="5533968"/>
            <a:ext cx="1897161" cy="307777"/>
          </a:xfrm>
          <a:prstGeom prst="rect">
            <a:avLst/>
          </a:prstGeom>
          <a:noFill/>
          <a:ln w="15875" cap="sq"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2026.4</a:t>
            </a:r>
            <a:endParaRPr kumimoji="1" lang="zh-CN" altLang="en-US"/>
          </a:p>
        </p:txBody>
      </p:sp>
      <p:cxnSp>
        <p:nvCxnSpPr>
          <p:cNvPr id="13" name="直接连接符 41"/>
          <p:cNvCxnSpPr/>
          <p:nvPr/>
        </p:nvCxnSpPr>
        <p:spPr>
          <a:xfrm rot="0" flipH="0" flipV="0">
            <a:off x="3563146" y="5552032"/>
            <a:ext cx="0" cy="271649"/>
          </a:xfrm>
          <a:prstGeom prst="line">
            <a:avLst/>
          </a:prstGeom>
          <a:noFill/>
          <a:ln w="12700" cap="sq">
            <a:solidFill>
              <a:schemeClr val="bg1"/>
            </a:solidFill>
            <a:prstDash val="solid"/>
            <a:miter/>
          </a:ln>
        </p:spPr>
      </p:cxnSp>
      <p:sp>
        <p:nvSpPr>
          <p:cNvPr id="14" name="任意多边形: 形状 17"/>
          <p:cNvSpPr txBox="1"/>
          <p:nvPr/>
        </p:nvSpPr>
        <p:spPr>
          <a:xfrm rot="0" flipH="0" flipV="0">
            <a:off x="6088320" y="1835302"/>
            <a:ext cx="1126900" cy="887881"/>
          </a:xfrm>
          <a:custGeom>
            <a:avLst/>
            <a:gdLst>
              <a:gd name="csX0" fmla="*/ 563665 w 1126900"/>
              <a:gd name="csY0" fmla="*/ 388921 h 887881"/>
              <a:gd name="csX1" fmla="*/ 618545 w 1126900"/>
              <a:gd name="csY1" fmla="*/ 443839 h 887881"/>
              <a:gd name="csX2" fmla="*/ 563286 w 1126900"/>
              <a:gd name="csY2" fmla="*/ 499060 h 887881"/>
              <a:gd name="csX3" fmla="*/ 508406 w 1126900"/>
              <a:gd name="csY3" fmla="*/ 443460 h 887881"/>
              <a:gd name="csX4" fmla="*/ 563665 w 1126900"/>
              <a:gd name="csY4" fmla="*/ 388921 h 887881"/>
              <a:gd name="csX5" fmla="*/ 344524 w 1126900"/>
              <a:gd name="csY5" fmla="*/ 388921 h 887881"/>
              <a:gd name="csX6" fmla="*/ 399821 w 1126900"/>
              <a:gd name="csY6" fmla="*/ 444332 h 887881"/>
              <a:gd name="csX7" fmla="*/ 344562 w 1126900"/>
              <a:gd name="csY7" fmla="*/ 499060 h 887881"/>
              <a:gd name="csX8" fmla="*/ 344524 w 1126900"/>
              <a:gd name="csY8" fmla="*/ 499060 h 887881"/>
              <a:gd name="csX9" fmla="*/ 289303 w 1126900"/>
              <a:gd name="csY9" fmla="*/ 443650 h 887881"/>
              <a:gd name="csX10" fmla="*/ 344524 w 1126900"/>
              <a:gd name="csY10" fmla="*/ 388921 h 887881"/>
              <a:gd name="csX11" fmla="*/ 785837 w 1126900"/>
              <a:gd name="csY11" fmla="*/ 388769 h 887881"/>
              <a:gd name="csX12" fmla="*/ 837611 w 1126900"/>
              <a:gd name="csY12" fmla="*/ 444937 h 887881"/>
              <a:gd name="csX13" fmla="*/ 778262 w 1126900"/>
              <a:gd name="csY13" fmla="*/ 499136 h 887881"/>
              <a:gd name="csX14" fmla="*/ 727207 w 1126900"/>
              <a:gd name="csY14" fmla="*/ 441604 h 887881"/>
              <a:gd name="csX15" fmla="*/ 785837 w 1126900"/>
              <a:gd name="csY15" fmla="*/ 388769 h 887881"/>
              <a:gd name="csX16" fmla="*/ 594117 w 1126900"/>
              <a:gd name="csY16" fmla="*/ 48733 h 887881"/>
              <a:gd name="csX17" fmla="*/ 453906 w 1126900"/>
              <a:gd name="csY17" fmla="*/ 57936 h 887881"/>
              <a:gd name="csX18" fmla="*/ 268056 w 1126900"/>
              <a:gd name="csY18" fmla="*/ 123269 h 887881"/>
              <a:gd name="csX19" fmla="*/ 97810 w 1126900"/>
              <a:gd name="csY19" fmla="*/ 287228 h 887881"/>
              <a:gd name="csX20" fmla="*/ 66526 w 1126900"/>
              <a:gd name="csY20" fmla="*/ 524928 h 887881"/>
              <a:gd name="csX21" fmla="*/ 96031 w 1126900"/>
              <a:gd name="csY21" fmla="*/ 595374 h 887881"/>
              <a:gd name="csX22" fmla="*/ 111748 w 1126900"/>
              <a:gd name="csY22" fmla="*/ 657375 h 887881"/>
              <a:gd name="csX23" fmla="*/ 94250 w 1126900"/>
              <a:gd name="csY23" fmla="*/ 738767 h 887881"/>
              <a:gd name="csX24" fmla="*/ 65693 w 1126900"/>
              <a:gd name="csY24" fmla="*/ 811106 h 887881"/>
              <a:gd name="csX25" fmla="*/ 65731 w 1126900"/>
              <a:gd name="csY25" fmla="*/ 811031 h 887881"/>
              <a:gd name="csX26" fmla="*/ 77434 w 1126900"/>
              <a:gd name="csY26" fmla="*/ 803721 h 887881"/>
              <a:gd name="csX27" fmla="*/ 169431 w 1126900"/>
              <a:gd name="csY27" fmla="*/ 759257 h 887881"/>
              <a:gd name="csX28" fmla="*/ 266086 w 1126900"/>
              <a:gd name="csY28" fmla="*/ 763612 h 887881"/>
              <a:gd name="csX29" fmla="*/ 322481 w 1126900"/>
              <a:gd name="csY29" fmla="*/ 788875 h 887881"/>
              <a:gd name="csX30" fmla="*/ 572036 w 1126900"/>
              <a:gd name="csY30" fmla="*/ 839967 h 887881"/>
              <a:gd name="csX31" fmla="*/ 680508 w 1126900"/>
              <a:gd name="csY31" fmla="*/ 830157 h 887881"/>
              <a:gd name="csX32" fmla="*/ 903513 w 1126900"/>
              <a:gd name="csY32" fmla="*/ 742100 h 887881"/>
              <a:gd name="csX33" fmla="*/ 1049291 w 1126900"/>
              <a:gd name="csY33" fmla="*/ 576778 h 887881"/>
              <a:gd name="csX34" fmla="*/ 1073000 w 1126900"/>
              <a:gd name="csY34" fmla="*/ 383997 h 887881"/>
              <a:gd name="csX35" fmla="*/ 974679 w 1126900"/>
              <a:gd name="csY35" fmla="*/ 204700 h 887881"/>
              <a:gd name="csX36" fmla="*/ 789549 w 1126900"/>
              <a:gd name="csY36" fmla="*/ 87440 h 887881"/>
              <a:gd name="csX37" fmla="*/ 594117 w 1126900"/>
              <a:gd name="csY37" fmla="*/ 48733 h 887881"/>
              <a:gd name="csX38" fmla="*/ 529115 w 1126900"/>
              <a:gd name="csY38" fmla="*/ 1073 h 887881"/>
              <a:gd name="csX39" fmla="*/ 613887 w 1126900"/>
              <a:gd name="csY39" fmla="*/ 1541 h 887881"/>
              <a:gd name="csX40" fmla="*/ 863745 w 1126900"/>
              <a:gd name="csY40" fmla="*/ 67178 h 887881"/>
              <a:gd name="csX41" fmla="*/ 1041716 w 1126900"/>
              <a:gd name="csY41" fmla="*/ 208108 h 887881"/>
              <a:gd name="csX42" fmla="*/ 1123487 w 1126900"/>
              <a:gd name="csY42" fmla="*/ 395208 h 887881"/>
              <a:gd name="csX43" fmla="*/ 1072849 w 1126900"/>
              <a:gd name="csY43" fmla="*/ 634650 h 887881"/>
              <a:gd name="csX44" fmla="*/ 908020 w 1126900"/>
              <a:gd name="csY44" fmla="*/ 796260 h 887881"/>
              <a:gd name="csX45" fmla="*/ 681606 w 1126900"/>
              <a:gd name="csY45" fmla="*/ 878523 h 887881"/>
              <a:gd name="csX46" fmla="*/ 580482 w 1126900"/>
              <a:gd name="csY46" fmla="*/ 887840 h 887881"/>
              <a:gd name="csX47" fmla="*/ 580520 w 1126900"/>
              <a:gd name="csY47" fmla="*/ 887878 h 887881"/>
              <a:gd name="csX48" fmla="*/ 299567 w 1126900"/>
              <a:gd name="csY48" fmla="*/ 831445 h 887881"/>
              <a:gd name="csX49" fmla="*/ 253436 w 1126900"/>
              <a:gd name="csY49" fmla="*/ 810690 h 887881"/>
              <a:gd name="csX50" fmla="*/ 180604 w 1126900"/>
              <a:gd name="csY50" fmla="*/ 805880 h 887881"/>
              <a:gd name="csX51" fmla="*/ 87471 w 1126900"/>
              <a:gd name="csY51" fmla="*/ 854586 h 887881"/>
              <a:gd name="csX52" fmla="*/ 56414 w 1126900"/>
              <a:gd name="csY52" fmla="*/ 876516 h 887881"/>
              <a:gd name="csX53" fmla="*/ 13957 w 1126900"/>
              <a:gd name="csY53" fmla="*/ 876629 h 887881"/>
              <a:gd name="csX54" fmla="*/ 2860 w 1126900"/>
              <a:gd name="csY54" fmla="*/ 835043 h 887881"/>
              <a:gd name="csX55" fmla="*/ 45051 w 1126900"/>
              <a:gd name="csY55" fmla="*/ 733085 h 887881"/>
              <a:gd name="csX56" fmla="*/ 61489 w 1126900"/>
              <a:gd name="csY56" fmla="*/ 675138 h 887881"/>
              <a:gd name="csX57" fmla="*/ 50922 w 1126900"/>
              <a:gd name="csY57" fmla="*/ 612228 h 887881"/>
              <a:gd name="csX58" fmla="*/ 15812 w 1126900"/>
              <a:gd name="csY58" fmla="*/ 519209 h 887881"/>
              <a:gd name="csX59" fmla="*/ 40658 w 1126900"/>
              <a:gd name="csY59" fmla="*/ 293818 h 887881"/>
              <a:gd name="csX60" fmla="*/ 202495 w 1126900"/>
              <a:gd name="csY60" fmla="*/ 107362 h 887881"/>
              <a:gd name="csX61" fmla="*/ 444853 w 1126900"/>
              <a:gd name="csY61" fmla="*/ 10858 h 887881"/>
              <a:gd name="csX62" fmla="*/ 529115 w 1126900"/>
              <a:gd name="csY62" fmla="*/ 1073 h 887881"/>
            </a:gdLst>
            <a:rect l="l" t="t" r="r" b="b"/>
            <a:pathLst>
              <a:path w="1126900" h="887881">
                <a:moveTo>
                  <a:pt x="563665" y="388921"/>
                </a:moveTo>
                <a:cubicBezTo>
                  <a:pt x="594343" y="388921"/>
                  <a:pt x="618507" y="413161"/>
                  <a:pt x="618545" y="443839"/>
                </a:cubicBezTo>
                <a:cubicBezTo>
                  <a:pt x="618583" y="474896"/>
                  <a:pt x="594381" y="499098"/>
                  <a:pt x="563286" y="499060"/>
                </a:cubicBezTo>
                <a:cubicBezTo>
                  <a:pt x="532343" y="499060"/>
                  <a:pt x="508292" y="474669"/>
                  <a:pt x="508406" y="443460"/>
                </a:cubicBezTo>
                <a:cubicBezTo>
                  <a:pt x="508520" y="412896"/>
                  <a:pt x="532835" y="388921"/>
                  <a:pt x="563665" y="388921"/>
                </a:cubicBezTo>
                <a:close/>
                <a:moveTo>
                  <a:pt x="344524" y="388921"/>
                </a:moveTo>
                <a:cubicBezTo>
                  <a:pt x="375164" y="388921"/>
                  <a:pt x="399896" y="413691"/>
                  <a:pt x="399821" y="444332"/>
                </a:cubicBezTo>
                <a:cubicBezTo>
                  <a:pt x="399745" y="474480"/>
                  <a:pt x="374899" y="499060"/>
                  <a:pt x="344562" y="499060"/>
                </a:cubicBezTo>
                <a:lnTo>
                  <a:pt x="344524" y="499060"/>
                </a:lnTo>
                <a:cubicBezTo>
                  <a:pt x="313542" y="499060"/>
                  <a:pt x="289038" y="474442"/>
                  <a:pt x="289303" y="443650"/>
                </a:cubicBezTo>
                <a:cubicBezTo>
                  <a:pt x="289568" y="412972"/>
                  <a:pt x="313808" y="388959"/>
                  <a:pt x="344524" y="388921"/>
                </a:cubicBezTo>
                <a:close/>
                <a:moveTo>
                  <a:pt x="785837" y="388769"/>
                </a:moveTo>
                <a:cubicBezTo>
                  <a:pt x="814318" y="390209"/>
                  <a:pt x="838369" y="415546"/>
                  <a:pt x="837611" y="444937"/>
                </a:cubicBezTo>
                <a:cubicBezTo>
                  <a:pt x="837422" y="474820"/>
                  <a:pt x="811894" y="500954"/>
                  <a:pt x="778262" y="499136"/>
                </a:cubicBezTo>
                <a:cubicBezTo>
                  <a:pt x="750083" y="497621"/>
                  <a:pt x="725843" y="471412"/>
                  <a:pt x="727207" y="441604"/>
                </a:cubicBezTo>
                <a:cubicBezTo>
                  <a:pt x="728684" y="409752"/>
                  <a:pt x="755802" y="387254"/>
                  <a:pt x="785837" y="388769"/>
                </a:cubicBezTo>
                <a:close/>
                <a:moveTo>
                  <a:pt x="594117" y="48733"/>
                </a:moveTo>
                <a:cubicBezTo>
                  <a:pt x="546963" y="46763"/>
                  <a:pt x="500264" y="49831"/>
                  <a:pt x="453906" y="57936"/>
                </a:cubicBezTo>
                <a:cubicBezTo>
                  <a:pt x="388421" y="69412"/>
                  <a:pt x="326193" y="90508"/>
                  <a:pt x="268056" y="123269"/>
                </a:cubicBezTo>
                <a:cubicBezTo>
                  <a:pt x="197117" y="163227"/>
                  <a:pt x="137919" y="215494"/>
                  <a:pt x="97810" y="287228"/>
                </a:cubicBezTo>
                <a:cubicBezTo>
                  <a:pt x="55921" y="362143"/>
                  <a:pt x="44862" y="441377"/>
                  <a:pt x="66526" y="524928"/>
                </a:cubicBezTo>
                <a:cubicBezTo>
                  <a:pt x="73003" y="549925"/>
                  <a:pt x="84668" y="572498"/>
                  <a:pt x="96031" y="595374"/>
                </a:cubicBezTo>
                <a:cubicBezTo>
                  <a:pt x="105726" y="614842"/>
                  <a:pt x="112771" y="635218"/>
                  <a:pt x="111748" y="657375"/>
                </a:cubicBezTo>
                <a:cubicBezTo>
                  <a:pt x="110461" y="685439"/>
                  <a:pt x="104173" y="712557"/>
                  <a:pt x="94250" y="738767"/>
                </a:cubicBezTo>
                <a:cubicBezTo>
                  <a:pt x="85236" y="762589"/>
                  <a:pt x="75578" y="786109"/>
                  <a:pt x="65693" y="811106"/>
                </a:cubicBezTo>
                <a:lnTo>
                  <a:pt x="65731" y="811031"/>
                </a:lnTo>
                <a:cubicBezTo>
                  <a:pt x="70276" y="808190"/>
                  <a:pt x="73874" y="805956"/>
                  <a:pt x="77434" y="803721"/>
                </a:cubicBezTo>
                <a:cubicBezTo>
                  <a:pt x="106370" y="785314"/>
                  <a:pt x="136215" y="768763"/>
                  <a:pt x="169431" y="759257"/>
                </a:cubicBezTo>
                <a:cubicBezTo>
                  <a:pt x="202079" y="749901"/>
                  <a:pt x="234386" y="748652"/>
                  <a:pt x="266086" y="763612"/>
                </a:cubicBezTo>
                <a:cubicBezTo>
                  <a:pt x="284721" y="772399"/>
                  <a:pt x="303468" y="780997"/>
                  <a:pt x="322481" y="788875"/>
                </a:cubicBezTo>
                <a:cubicBezTo>
                  <a:pt x="402321" y="822052"/>
                  <a:pt x="485265" y="840497"/>
                  <a:pt x="572036" y="839967"/>
                </a:cubicBezTo>
                <a:cubicBezTo>
                  <a:pt x="608433" y="839740"/>
                  <a:pt x="644679" y="836596"/>
                  <a:pt x="680508" y="830157"/>
                </a:cubicBezTo>
                <a:cubicBezTo>
                  <a:pt x="760688" y="815727"/>
                  <a:pt x="835756" y="787966"/>
                  <a:pt x="903513" y="742100"/>
                </a:cubicBezTo>
                <a:cubicBezTo>
                  <a:pt x="966308" y="699604"/>
                  <a:pt x="1017060" y="646202"/>
                  <a:pt x="1049291" y="576778"/>
                </a:cubicBezTo>
                <a:cubicBezTo>
                  <a:pt x="1077887" y="515156"/>
                  <a:pt x="1086067" y="450770"/>
                  <a:pt x="1073000" y="383997"/>
                </a:cubicBezTo>
                <a:cubicBezTo>
                  <a:pt x="1059290" y="313853"/>
                  <a:pt x="1024219" y="255148"/>
                  <a:pt x="974679" y="204700"/>
                </a:cubicBezTo>
                <a:cubicBezTo>
                  <a:pt x="922185" y="151259"/>
                  <a:pt x="859389" y="113574"/>
                  <a:pt x="789549" y="87440"/>
                </a:cubicBezTo>
                <a:cubicBezTo>
                  <a:pt x="726563" y="63882"/>
                  <a:pt x="661343" y="51536"/>
                  <a:pt x="594117" y="48733"/>
                </a:cubicBezTo>
                <a:close/>
                <a:moveTo>
                  <a:pt x="529115" y="1073"/>
                </a:moveTo>
                <a:cubicBezTo>
                  <a:pt x="557284" y="-494"/>
                  <a:pt x="585538" y="-352"/>
                  <a:pt x="613887" y="1541"/>
                </a:cubicBezTo>
                <a:cubicBezTo>
                  <a:pt x="701339" y="7412"/>
                  <a:pt x="785042" y="28053"/>
                  <a:pt x="863745" y="67178"/>
                </a:cubicBezTo>
                <a:cubicBezTo>
                  <a:pt x="932941" y="101605"/>
                  <a:pt x="993578" y="147131"/>
                  <a:pt x="1041716" y="208108"/>
                </a:cubicBezTo>
                <a:cubicBezTo>
                  <a:pt x="1085234" y="263253"/>
                  <a:pt x="1114057" y="325026"/>
                  <a:pt x="1123487" y="395208"/>
                </a:cubicBezTo>
                <a:cubicBezTo>
                  <a:pt x="1135039" y="481031"/>
                  <a:pt x="1117048" y="560681"/>
                  <a:pt x="1072849" y="634650"/>
                </a:cubicBezTo>
                <a:cubicBezTo>
                  <a:pt x="1032097" y="702899"/>
                  <a:pt x="975398" y="755166"/>
                  <a:pt x="908020" y="796260"/>
                </a:cubicBezTo>
                <a:cubicBezTo>
                  <a:pt x="838142" y="838906"/>
                  <a:pt x="762317" y="865343"/>
                  <a:pt x="681606" y="878523"/>
                </a:cubicBezTo>
                <a:cubicBezTo>
                  <a:pt x="644224" y="884621"/>
                  <a:pt x="606615" y="887348"/>
                  <a:pt x="580482" y="887840"/>
                </a:cubicBezTo>
                <a:lnTo>
                  <a:pt x="580520" y="887878"/>
                </a:lnTo>
                <a:cubicBezTo>
                  <a:pt x="475077" y="888181"/>
                  <a:pt x="385732" y="867464"/>
                  <a:pt x="299567" y="831445"/>
                </a:cubicBezTo>
                <a:cubicBezTo>
                  <a:pt x="284001" y="824931"/>
                  <a:pt x="268207" y="818720"/>
                  <a:pt x="253436" y="810690"/>
                </a:cubicBezTo>
                <a:cubicBezTo>
                  <a:pt x="229613" y="797699"/>
                  <a:pt x="205525" y="798116"/>
                  <a:pt x="180604" y="805880"/>
                </a:cubicBezTo>
                <a:cubicBezTo>
                  <a:pt x="146593" y="816447"/>
                  <a:pt x="116748" y="835005"/>
                  <a:pt x="87471" y="854586"/>
                </a:cubicBezTo>
                <a:cubicBezTo>
                  <a:pt x="76942" y="861631"/>
                  <a:pt x="66716" y="869130"/>
                  <a:pt x="56414" y="876516"/>
                </a:cubicBezTo>
                <a:cubicBezTo>
                  <a:pt x="42703" y="886287"/>
                  <a:pt x="26606" y="886363"/>
                  <a:pt x="13957" y="876629"/>
                </a:cubicBezTo>
                <a:cubicBezTo>
                  <a:pt x="1079" y="866744"/>
                  <a:pt x="-3542" y="850534"/>
                  <a:pt x="2860" y="835043"/>
                </a:cubicBezTo>
                <a:cubicBezTo>
                  <a:pt x="16873" y="801032"/>
                  <a:pt x="31947" y="767437"/>
                  <a:pt x="45051" y="733085"/>
                </a:cubicBezTo>
                <a:cubicBezTo>
                  <a:pt x="52172" y="714375"/>
                  <a:pt x="56565" y="694605"/>
                  <a:pt x="61489" y="675138"/>
                </a:cubicBezTo>
                <a:cubicBezTo>
                  <a:pt x="67132" y="652792"/>
                  <a:pt x="61830" y="631923"/>
                  <a:pt x="50922" y="612228"/>
                </a:cubicBezTo>
                <a:cubicBezTo>
                  <a:pt x="34712" y="582913"/>
                  <a:pt x="22668" y="552084"/>
                  <a:pt x="15812" y="519209"/>
                </a:cubicBezTo>
                <a:cubicBezTo>
                  <a:pt x="-398" y="441301"/>
                  <a:pt x="7897" y="366120"/>
                  <a:pt x="40658" y="293818"/>
                </a:cubicBezTo>
                <a:cubicBezTo>
                  <a:pt x="76071" y="215683"/>
                  <a:pt x="132276" y="155311"/>
                  <a:pt x="202495" y="107362"/>
                </a:cubicBezTo>
                <a:cubicBezTo>
                  <a:pt x="276047" y="57179"/>
                  <a:pt x="357364" y="26273"/>
                  <a:pt x="444853" y="10858"/>
                </a:cubicBezTo>
                <a:cubicBezTo>
                  <a:pt x="472862" y="5916"/>
                  <a:pt x="500946" y="2640"/>
                  <a:pt x="529115" y="1073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9525" cap="flat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4"/>
          <p:cNvSpPr txBox="1"/>
          <p:nvPr/>
        </p:nvSpPr>
        <p:spPr>
          <a:xfrm rot="0" flipH="0" flipV="0">
            <a:off x="1016000" y="493027"/>
            <a:ext cx="5885467" cy="268909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47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谢谢大家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908449" y="2848429"/>
            <a:ext cx="5177642" cy="103777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700" b="1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如果喜欢我们的内容，欢迎多多点赞、收藏、转发。也可以关注我们，第一时间收到更新～</a:t>
            </a:r>
            <a:endParaRPr kumimoji="1" lang="zh-CN" altLang="en-US"/>
          </a:p>
        </p:txBody>
      </p:sp>
    </p:spTree>
  </p:cSld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0" flipV="0">
            <a:off x="-25400" y="-12700"/>
            <a:ext cx="12217400" cy="68707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16200000" flipH="1" flipV="1">
            <a:off x="-3600299" y="1148595"/>
            <a:ext cx="9469831" cy="4687808"/>
          </a:xfrm>
          <a:custGeom>
            <a:avLst/>
            <a:gdLst>
              <a:gd name="connsiteX0" fmla="*/ 9469831 w 9469831"/>
              <a:gd name="connsiteY0" fmla="*/ 4687808 h 4687808"/>
              <a:gd name="connsiteX1" fmla="*/ 9358050 w 9469831"/>
              <a:gd name="connsiteY1" fmla="*/ 4687808 h 4687808"/>
              <a:gd name="connsiteX2" fmla="*/ 111781 w 9469831"/>
              <a:gd name="connsiteY2" fmla="*/ 4687808 h 4687808"/>
              <a:gd name="connsiteX3" fmla="*/ 0 w 9469831"/>
              <a:gd name="connsiteY3" fmla="*/ 4687808 h 4687808"/>
              <a:gd name="connsiteX4" fmla="*/ 4723727 w 9469831"/>
              <a:gd name="connsiteY4" fmla="*/ 0 h 4687808"/>
              <a:gd name="connsiteX5" fmla="*/ 4734916 w 9469831"/>
              <a:gd name="connsiteY5" fmla="*/ 11104 h 4687808"/>
              <a:gd name="connsiteX6" fmla="*/ 4746105 w 9469831"/>
              <a:gd name="connsiteY6" fmla="*/ 0 h 4687808"/>
            </a:gdLst>
            <a:rect l="l" t="t" r="r" b="b"/>
            <a:pathLst>
              <a:path w="9469831" h="4687808">
                <a:moveTo>
                  <a:pt x="9469831" y="4687808"/>
                </a:moveTo>
                <a:lnTo>
                  <a:pt x="9358050" y="4687808"/>
                </a:lnTo>
                <a:lnTo>
                  <a:pt x="111781" y="4687808"/>
                </a:lnTo>
                <a:lnTo>
                  <a:pt x="0" y="4687808"/>
                </a:lnTo>
                <a:lnTo>
                  <a:pt x="4723727" y="0"/>
                </a:lnTo>
                <a:lnTo>
                  <a:pt x="4734916" y="11104"/>
                </a:lnTo>
                <a:lnTo>
                  <a:pt x="4746105" y="0"/>
                </a:lnTo>
                <a:close/>
              </a:path>
            </a:pathLst>
          </a:cu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0" flipV="0">
            <a:off x="2862851" y="1351083"/>
            <a:ext cx="2044700" cy="441211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r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Contents</a:t>
            </a: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0">
            <a:off x="3882653" y="1897226"/>
            <a:ext cx="1024898" cy="504177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r">
              <a:lnSpc>
                <a:spcPct val="11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目录</a:t>
            </a: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18895800" flipH="0" flipV="0">
            <a:off x="8079758" y="6392597"/>
            <a:ext cx="2180006" cy="132974"/>
          </a:xfrm>
          <a:custGeom>
            <a:avLst/>
            <a:gdLst>
              <a:gd name="connsiteX0" fmla="*/ 2180006 w 2180006"/>
              <a:gd name="connsiteY0" fmla="*/ 0 h 132974"/>
              <a:gd name="connsiteX1" fmla="*/ 2180006 w 2180006"/>
              <a:gd name="connsiteY1" fmla="*/ 132973 h 132974"/>
              <a:gd name="connsiteX2" fmla="*/ 132648 w 2180006"/>
              <a:gd name="connsiteY2" fmla="*/ 132974 h 132974"/>
              <a:gd name="connsiteX3" fmla="*/ 0 w 2180006"/>
              <a:gd name="connsiteY3" fmla="*/ 0 h 132974"/>
            </a:gdLst>
            <a:rect l="l" t="t" r="r" b="b"/>
            <a:pathLst>
              <a:path w="2180006" h="132974">
                <a:moveTo>
                  <a:pt x="2180006" y="0"/>
                </a:moveTo>
                <a:lnTo>
                  <a:pt x="2180006" y="132973"/>
                </a:lnTo>
                <a:lnTo>
                  <a:pt x="132648" y="13297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54362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13500000" flipH="0" flipV="0">
            <a:off x="-1698918" y="937450"/>
            <a:ext cx="3176772" cy="132972"/>
          </a:xfrm>
          <a:custGeom>
            <a:avLst/>
            <a:gdLst>
              <a:gd name="connsiteX0" fmla="*/ 3043801 w 3176772"/>
              <a:gd name="connsiteY0" fmla="*/ 0 h 132972"/>
              <a:gd name="connsiteX1" fmla="*/ 3176772 w 3176772"/>
              <a:gd name="connsiteY1" fmla="*/ 132972 h 132972"/>
              <a:gd name="connsiteX2" fmla="*/ 1 w 3176772"/>
              <a:gd name="connsiteY2" fmla="*/ 132972 h 132972"/>
              <a:gd name="connsiteX3" fmla="*/ 0 w 3176772"/>
              <a:gd name="connsiteY3" fmla="*/ 0 h 132972"/>
            </a:gdLst>
            <a:rect l="l" t="t" r="r" b="b"/>
            <a:pathLst>
              <a:path w="3176772" h="132972">
                <a:moveTo>
                  <a:pt x="3043801" y="0"/>
                </a:moveTo>
                <a:lnTo>
                  <a:pt x="3176772" y="132972"/>
                </a:lnTo>
                <a:lnTo>
                  <a:pt x="1" y="13297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54362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16200000" flipH="0" flipV="0">
            <a:off x="-1251721" y="4358193"/>
            <a:ext cx="4073528" cy="3981544"/>
          </a:xfrm>
          <a:custGeom>
            <a:avLst/>
            <a:gdLst>
              <a:gd name="connsiteX0" fmla="*/ 0 w 4073528"/>
              <a:gd name="connsiteY0" fmla="*/ 0 h 3981544"/>
              <a:gd name="connsiteX1" fmla="*/ 191287 w 4073528"/>
              <a:gd name="connsiteY1" fmla="*/ 0 h 3981544"/>
              <a:gd name="connsiteX2" fmla="*/ 4073528 w 4073528"/>
              <a:gd name="connsiteY2" fmla="*/ 3882237 h 3981544"/>
              <a:gd name="connsiteX3" fmla="*/ 3974219 w 4073528"/>
              <a:gd name="connsiteY3" fmla="*/ 3981544 h 3981544"/>
            </a:gdLst>
            <a:rect l="l" t="t" r="r" b="b"/>
            <a:pathLst>
              <a:path w="4073528" h="3981544">
                <a:moveTo>
                  <a:pt x="0" y="0"/>
                </a:moveTo>
                <a:lnTo>
                  <a:pt x="191287" y="0"/>
                </a:lnTo>
                <a:lnTo>
                  <a:pt x="4073528" y="3882237"/>
                </a:lnTo>
                <a:lnTo>
                  <a:pt x="3974219" y="3981544"/>
                </a:lnTo>
                <a:close/>
              </a:path>
            </a:pathLst>
          </a:custGeom>
          <a:solidFill>
            <a:schemeClr val="accent1"/>
          </a:solidFill>
          <a:ln w="54362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18900000" flipH="0" flipV="0">
            <a:off x="2718612" y="3016595"/>
            <a:ext cx="2647045" cy="2018930"/>
          </a:xfrm>
          <a:custGeom>
            <a:avLst/>
            <a:gdLst>
              <a:gd name="connsiteX0" fmla="*/ 2271599 w 2948186"/>
              <a:gd name="connsiteY0" fmla="*/ 1663507 h 2248613"/>
              <a:gd name="connsiteX1" fmla="*/ 2271598 w 2948186"/>
              <a:gd name="connsiteY1" fmla="*/ 1850981 h 2248613"/>
              <a:gd name="connsiteX2" fmla="*/ 2117068 w 2948186"/>
              <a:gd name="connsiteY2" fmla="*/ 1850982 h 2248613"/>
              <a:gd name="connsiteX3" fmla="*/ 2117068 w 2948186"/>
              <a:gd name="connsiteY3" fmla="*/ 1663507 h 2248613"/>
              <a:gd name="connsiteX4" fmla="*/ 2516376 w 2948186"/>
              <a:gd name="connsiteY4" fmla="*/ 1090377 h 2248613"/>
              <a:gd name="connsiteX5" fmla="*/ 2516376 w 2948186"/>
              <a:gd name="connsiteY5" fmla="*/ 1501410 h 2248613"/>
              <a:gd name="connsiteX6" fmla="*/ 2177508 w 2948186"/>
              <a:gd name="connsiteY6" fmla="*/ 1501410 h 2248613"/>
              <a:gd name="connsiteX7" fmla="*/ 2177508 w 2948186"/>
              <a:gd name="connsiteY7" fmla="*/ 1090377 h 2248613"/>
              <a:gd name="connsiteX8" fmla="*/ 2948186 w 2948186"/>
              <a:gd name="connsiteY8" fmla="*/ 1138927 h 2248613"/>
              <a:gd name="connsiteX9" fmla="*/ 2948185 w 2948186"/>
              <a:gd name="connsiteY9" fmla="*/ 1335814 h 2248613"/>
              <a:gd name="connsiteX10" fmla="*/ 2785812 w 2948186"/>
              <a:gd name="connsiteY10" fmla="*/ 1335815 h 2248613"/>
              <a:gd name="connsiteX11" fmla="*/ 2785811 w 2948186"/>
              <a:gd name="connsiteY11" fmla="*/ 1138927 h 2248613"/>
              <a:gd name="connsiteX12" fmla="*/ 1855906 w 2948186"/>
              <a:gd name="connsiteY12" fmla="*/ 4 h 2248613"/>
              <a:gd name="connsiteX13" fmla="*/ 1856462 w 2948186"/>
              <a:gd name="connsiteY13" fmla="*/ 324483 h 2248613"/>
              <a:gd name="connsiteX14" fmla="*/ 2175948 w 2948186"/>
              <a:gd name="connsiteY14" fmla="*/ 324484 h 2248613"/>
              <a:gd name="connsiteX15" fmla="*/ 2176504 w 2948186"/>
              <a:gd name="connsiteY15" fmla="*/ 879703 h 2248613"/>
              <a:gd name="connsiteX16" fmla="*/ 1855908 w 2948186"/>
              <a:gd name="connsiteY16" fmla="*/ 879702 h 2248613"/>
              <a:gd name="connsiteX17" fmla="*/ 1855910 w 2948186"/>
              <a:gd name="connsiteY17" fmla="*/ 1536424 h 2248613"/>
              <a:gd name="connsiteX18" fmla="*/ 2027856 w 2948186"/>
              <a:gd name="connsiteY18" fmla="*/ 1536426 h 2248613"/>
              <a:gd name="connsiteX19" fmla="*/ 2027303 w 2948186"/>
              <a:gd name="connsiteY19" fmla="*/ 2091644 h 2248613"/>
              <a:gd name="connsiteX20" fmla="*/ 1855912 w 2948186"/>
              <a:gd name="connsiteY20" fmla="*/ 2092198 h 2248613"/>
              <a:gd name="connsiteX21" fmla="*/ 1855912 w 2948186"/>
              <a:gd name="connsiteY21" fmla="*/ 2248613 h 2248613"/>
              <a:gd name="connsiteX22" fmla="*/ 6 w 2948186"/>
              <a:gd name="connsiteY22" fmla="*/ 2248608 h 2248613"/>
              <a:gd name="connsiteX23" fmla="*/ 0 w 2948186"/>
              <a:gd name="connsiteY23" fmla="*/ 0 h 2248613"/>
              <a:gd name="connsiteX24" fmla="*/ 2532486 w 2948186"/>
              <a:gd name="connsiteY24" fmla="*/ 659341 h 2248613"/>
              <a:gd name="connsiteX25" fmla="*/ 2532486 w 2948186"/>
              <a:gd name="connsiteY25" fmla="*/ 927610 h 2248613"/>
              <a:gd name="connsiteX26" fmla="*/ 2311280 w 2948186"/>
              <a:gd name="connsiteY26" fmla="*/ 927610 h 2248613"/>
              <a:gd name="connsiteX27" fmla="*/ 2311280 w 2948186"/>
              <a:gd name="connsiteY27" fmla="*/ 659340 h 2248613"/>
            </a:gdLst>
            <a:rect l="l" t="t" r="r" b="b"/>
            <a:pathLst>
              <a:path w="2948186" h="2248613">
                <a:moveTo>
                  <a:pt x="2271599" y="1663507"/>
                </a:moveTo>
                <a:lnTo>
                  <a:pt x="2271598" y="1850981"/>
                </a:lnTo>
                <a:lnTo>
                  <a:pt x="2117068" y="1850982"/>
                </a:lnTo>
                <a:lnTo>
                  <a:pt x="2117068" y="1663507"/>
                </a:lnTo>
                <a:close/>
                <a:moveTo>
                  <a:pt x="2516376" y="1090377"/>
                </a:moveTo>
                <a:lnTo>
                  <a:pt x="2516376" y="1501410"/>
                </a:lnTo>
                <a:lnTo>
                  <a:pt x="2177508" y="1501410"/>
                </a:lnTo>
                <a:lnTo>
                  <a:pt x="2177508" y="1090377"/>
                </a:lnTo>
                <a:close/>
                <a:moveTo>
                  <a:pt x="2948186" y="1138927"/>
                </a:moveTo>
                <a:lnTo>
                  <a:pt x="2948185" y="1335814"/>
                </a:lnTo>
                <a:lnTo>
                  <a:pt x="2785812" y="1335815"/>
                </a:lnTo>
                <a:lnTo>
                  <a:pt x="2785811" y="1138927"/>
                </a:lnTo>
                <a:close/>
                <a:moveTo>
                  <a:pt x="1855906" y="4"/>
                </a:moveTo>
                <a:lnTo>
                  <a:pt x="1856462" y="324483"/>
                </a:lnTo>
                <a:lnTo>
                  <a:pt x="2175948" y="324484"/>
                </a:lnTo>
                <a:lnTo>
                  <a:pt x="2176504" y="879703"/>
                </a:lnTo>
                <a:lnTo>
                  <a:pt x="1855908" y="879702"/>
                </a:lnTo>
                <a:lnTo>
                  <a:pt x="1855910" y="1536424"/>
                </a:lnTo>
                <a:lnTo>
                  <a:pt x="2027856" y="1536426"/>
                </a:lnTo>
                <a:lnTo>
                  <a:pt x="2027303" y="2091644"/>
                </a:lnTo>
                <a:lnTo>
                  <a:pt x="1855912" y="2092198"/>
                </a:lnTo>
                <a:lnTo>
                  <a:pt x="1855912" y="2248613"/>
                </a:lnTo>
                <a:lnTo>
                  <a:pt x="6" y="2248608"/>
                </a:lnTo>
                <a:lnTo>
                  <a:pt x="0" y="0"/>
                </a:lnTo>
                <a:close/>
                <a:moveTo>
                  <a:pt x="2532486" y="659341"/>
                </a:moveTo>
                <a:lnTo>
                  <a:pt x="2532486" y="927610"/>
                </a:lnTo>
                <a:lnTo>
                  <a:pt x="2311280" y="927610"/>
                </a:lnTo>
                <a:lnTo>
                  <a:pt x="2311280" y="65934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 w="139212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734783" y="2197843"/>
            <a:ext cx="2902338" cy="3029740"/>
          </a:xfrm>
          <a:custGeom>
            <a:avLst/>
            <a:gdLst>
              <a:gd name="connsiteX0" fmla="*/ 595272 w 2902338"/>
              <a:gd name="connsiteY0" fmla="*/ 187765 h 3029740"/>
              <a:gd name="connsiteX1" fmla="*/ 834888 w 2902338"/>
              <a:gd name="connsiteY1" fmla="*/ 427381 h 3029740"/>
              <a:gd name="connsiteX2" fmla="*/ 544244 w 2902338"/>
              <a:gd name="connsiteY2" fmla="*/ 718025 h 3029740"/>
              <a:gd name="connsiteX3" fmla="*/ 304629 w 2902338"/>
              <a:gd name="connsiteY3" fmla="*/ 478409 h 3029740"/>
              <a:gd name="connsiteX4" fmla="*/ 1357824 w 2902338"/>
              <a:gd name="connsiteY4" fmla="*/ 116436 h 3029740"/>
              <a:gd name="connsiteX5" fmla="*/ 1479408 w 2902338"/>
              <a:gd name="connsiteY5" fmla="*/ 238020 h 3029740"/>
              <a:gd name="connsiteX6" fmla="*/ 1590011 w 2902338"/>
              <a:gd name="connsiteY6" fmla="*/ 127418 h 3029740"/>
              <a:gd name="connsiteX7" fmla="*/ 2902338 w 2902338"/>
              <a:gd name="connsiteY7" fmla="*/ 1439738 h 3029740"/>
              <a:gd name="connsiteX8" fmla="*/ 1312328 w 2902338"/>
              <a:gd name="connsiteY8" fmla="*/ 3029740 h 3029740"/>
              <a:gd name="connsiteX9" fmla="*/ 0 w 2902338"/>
              <a:gd name="connsiteY9" fmla="*/ 1717420 h 3029740"/>
              <a:gd name="connsiteX10" fmla="*/ 229049 w 2902338"/>
              <a:gd name="connsiteY10" fmla="*/ 1487587 h 3029740"/>
              <a:gd name="connsiteX11" fmla="*/ 3138 w 2902338"/>
              <a:gd name="connsiteY11" fmla="*/ 1260892 h 3029740"/>
              <a:gd name="connsiteX12" fmla="*/ 396130 w 2902338"/>
              <a:gd name="connsiteY12" fmla="*/ 868686 h 3029740"/>
              <a:gd name="connsiteX13" fmla="*/ 622042 w 2902338"/>
              <a:gd name="connsiteY13" fmla="*/ 1094597 h 3029740"/>
              <a:gd name="connsiteX14" fmla="*/ 1086416 w 2902338"/>
              <a:gd name="connsiteY14" fmla="*/ 631010 h 3029740"/>
              <a:gd name="connsiteX15" fmla="*/ 964832 w 2902338"/>
              <a:gd name="connsiteY15" fmla="*/ 509426 h 3029740"/>
              <a:gd name="connsiteX16" fmla="*/ 1015173 w 2902338"/>
              <a:gd name="connsiteY16" fmla="*/ 114109 h 3029740"/>
              <a:gd name="connsiteX17" fmla="*/ 1124442 w 2902338"/>
              <a:gd name="connsiteY17" fmla="*/ 223379 h 3029740"/>
              <a:gd name="connsiteX18" fmla="*/ 991878 w 2902338"/>
              <a:gd name="connsiteY18" fmla="*/ 355944 h 3029740"/>
              <a:gd name="connsiteX19" fmla="*/ 882608 w 2902338"/>
              <a:gd name="connsiteY19" fmla="*/ 246674 h 3029740"/>
              <a:gd name="connsiteX20" fmla="*/ 173244 w 2902338"/>
              <a:gd name="connsiteY20" fmla="*/ 0 h 3029740"/>
              <a:gd name="connsiteX21" fmla="*/ 288060 w 2902338"/>
              <a:gd name="connsiteY21" fmla="*/ 114816 h 3029740"/>
              <a:gd name="connsiteX22" fmla="*/ 148839 w 2902338"/>
              <a:gd name="connsiteY22" fmla="*/ 254037 h 3029740"/>
              <a:gd name="connsiteX23" fmla="*/ 34023 w 2902338"/>
              <a:gd name="connsiteY23" fmla="*/ 139221 h 3029740"/>
            </a:gdLst>
            <a:rect l="l" t="t" r="r" b="b"/>
            <a:pathLst>
              <a:path w="2902338" h="3029740">
                <a:moveTo>
                  <a:pt x="595272" y="187765"/>
                </a:moveTo>
                <a:lnTo>
                  <a:pt x="834888" y="427381"/>
                </a:lnTo>
                <a:lnTo>
                  <a:pt x="544244" y="718025"/>
                </a:lnTo>
                <a:lnTo>
                  <a:pt x="304629" y="478409"/>
                </a:lnTo>
                <a:close/>
                <a:moveTo>
                  <a:pt x="1357824" y="116436"/>
                </a:moveTo>
                <a:lnTo>
                  <a:pt x="1479408" y="238020"/>
                </a:lnTo>
                <a:lnTo>
                  <a:pt x="1590011" y="127418"/>
                </a:lnTo>
                <a:lnTo>
                  <a:pt x="2902338" y="1439738"/>
                </a:lnTo>
                <a:lnTo>
                  <a:pt x="1312328" y="3029740"/>
                </a:lnTo>
                <a:lnTo>
                  <a:pt x="0" y="1717420"/>
                </a:lnTo>
                <a:lnTo>
                  <a:pt x="229049" y="1487587"/>
                </a:lnTo>
                <a:lnTo>
                  <a:pt x="3138" y="1260892"/>
                </a:lnTo>
                <a:lnTo>
                  <a:pt x="396130" y="868686"/>
                </a:lnTo>
                <a:lnTo>
                  <a:pt x="622042" y="1094597"/>
                </a:lnTo>
                <a:lnTo>
                  <a:pt x="1086416" y="631010"/>
                </a:lnTo>
                <a:lnTo>
                  <a:pt x="964832" y="509426"/>
                </a:lnTo>
                <a:close/>
                <a:moveTo>
                  <a:pt x="1015173" y="114109"/>
                </a:moveTo>
                <a:lnTo>
                  <a:pt x="1124442" y="223379"/>
                </a:lnTo>
                <a:lnTo>
                  <a:pt x="991878" y="355944"/>
                </a:lnTo>
                <a:lnTo>
                  <a:pt x="882608" y="246674"/>
                </a:lnTo>
                <a:close/>
                <a:moveTo>
                  <a:pt x="173244" y="0"/>
                </a:moveTo>
                <a:lnTo>
                  <a:pt x="288060" y="114816"/>
                </a:lnTo>
                <a:lnTo>
                  <a:pt x="148839" y="254037"/>
                </a:lnTo>
                <a:lnTo>
                  <a:pt x="34023" y="139221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 w="139271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2700000" flipH="0" flipV="0">
            <a:off x="1306187" y="3666795"/>
            <a:ext cx="2947123" cy="2248614"/>
          </a:xfrm>
          <a:custGeom>
            <a:avLst/>
            <a:gdLst>
              <a:gd name="connsiteX0" fmla="*/ 2784749 w 2947123"/>
              <a:gd name="connsiteY0" fmla="*/ 1138945 h 2248614"/>
              <a:gd name="connsiteX1" fmla="*/ 2947123 w 2947123"/>
              <a:gd name="connsiteY1" fmla="*/ 1138945 h 2248614"/>
              <a:gd name="connsiteX2" fmla="*/ 2947123 w 2947123"/>
              <a:gd name="connsiteY2" fmla="*/ 1335832 h 2248614"/>
              <a:gd name="connsiteX3" fmla="*/ 2784749 w 2947123"/>
              <a:gd name="connsiteY3" fmla="*/ 1335833 h 2248614"/>
              <a:gd name="connsiteX4" fmla="*/ 2117045 w 2947123"/>
              <a:gd name="connsiteY4" fmla="*/ 1664069 h 2248614"/>
              <a:gd name="connsiteX5" fmla="*/ 2271575 w 2947123"/>
              <a:gd name="connsiteY5" fmla="*/ 1664069 h 2248614"/>
              <a:gd name="connsiteX6" fmla="*/ 2271575 w 2947123"/>
              <a:gd name="connsiteY6" fmla="*/ 1851544 h 2248614"/>
              <a:gd name="connsiteX7" fmla="*/ 2117045 w 2947123"/>
              <a:gd name="connsiteY7" fmla="*/ 1851544 h 2248614"/>
              <a:gd name="connsiteX8" fmla="*/ 2177282 w 2947123"/>
              <a:gd name="connsiteY8" fmla="*/ 1090887 h 2248614"/>
              <a:gd name="connsiteX9" fmla="*/ 2516149 w 2947123"/>
              <a:gd name="connsiteY9" fmla="*/ 1090887 h 2248614"/>
              <a:gd name="connsiteX10" fmla="*/ 2516149 w 2947123"/>
              <a:gd name="connsiteY10" fmla="*/ 1501919 h 2248614"/>
              <a:gd name="connsiteX11" fmla="*/ 2177282 w 2947123"/>
              <a:gd name="connsiteY11" fmla="*/ 1501919 h 2248614"/>
              <a:gd name="connsiteX12" fmla="*/ 6 w 2947123"/>
              <a:gd name="connsiteY12" fmla="*/ 5 h 2248614"/>
              <a:gd name="connsiteX13" fmla="*/ 1855912 w 2947123"/>
              <a:gd name="connsiteY13" fmla="*/ 0 h 2248614"/>
              <a:gd name="connsiteX14" fmla="*/ 1855911 w 2947123"/>
              <a:gd name="connsiteY14" fmla="*/ 325033 h 2248614"/>
              <a:gd name="connsiteX15" fmla="*/ 2175952 w 2947123"/>
              <a:gd name="connsiteY15" fmla="*/ 324478 h 2248614"/>
              <a:gd name="connsiteX16" fmla="*/ 2175951 w 2947123"/>
              <a:gd name="connsiteY16" fmla="*/ 880251 h 2248614"/>
              <a:gd name="connsiteX17" fmla="*/ 1855910 w 2947123"/>
              <a:gd name="connsiteY17" fmla="*/ 879697 h 2248614"/>
              <a:gd name="connsiteX18" fmla="*/ 1855908 w 2947123"/>
              <a:gd name="connsiteY18" fmla="*/ 1536420 h 2248614"/>
              <a:gd name="connsiteX19" fmla="*/ 2027854 w 2947123"/>
              <a:gd name="connsiteY19" fmla="*/ 1536420 h 2248614"/>
              <a:gd name="connsiteX20" fmla="*/ 2027298 w 2947123"/>
              <a:gd name="connsiteY20" fmla="*/ 2091638 h 2248614"/>
              <a:gd name="connsiteX21" fmla="*/ 1855907 w 2947123"/>
              <a:gd name="connsiteY21" fmla="*/ 2092193 h 2248614"/>
              <a:gd name="connsiteX22" fmla="*/ 1855906 w 2947123"/>
              <a:gd name="connsiteY22" fmla="*/ 2248608 h 2248614"/>
              <a:gd name="connsiteX23" fmla="*/ 0 w 2947123"/>
              <a:gd name="connsiteY23" fmla="*/ 2248614 h 2248614"/>
            </a:gdLst>
            <a:rect l="l" t="t" r="r" b="b"/>
            <a:pathLst>
              <a:path w="2947123" h="2248614">
                <a:moveTo>
                  <a:pt x="2784749" y="1138945"/>
                </a:moveTo>
                <a:lnTo>
                  <a:pt x="2947123" y="1138945"/>
                </a:lnTo>
                <a:lnTo>
                  <a:pt x="2947123" y="1335832"/>
                </a:lnTo>
                <a:lnTo>
                  <a:pt x="2784749" y="1335833"/>
                </a:lnTo>
                <a:close/>
                <a:moveTo>
                  <a:pt x="2117045" y="1664069"/>
                </a:moveTo>
                <a:lnTo>
                  <a:pt x="2271575" y="1664069"/>
                </a:lnTo>
                <a:lnTo>
                  <a:pt x="2271575" y="1851544"/>
                </a:lnTo>
                <a:lnTo>
                  <a:pt x="2117045" y="1851544"/>
                </a:lnTo>
                <a:close/>
                <a:moveTo>
                  <a:pt x="2177282" y="1090887"/>
                </a:moveTo>
                <a:lnTo>
                  <a:pt x="2516149" y="1090887"/>
                </a:lnTo>
                <a:lnTo>
                  <a:pt x="2516149" y="1501919"/>
                </a:lnTo>
                <a:lnTo>
                  <a:pt x="2177282" y="1501919"/>
                </a:lnTo>
                <a:close/>
                <a:moveTo>
                  <a:pt x="6" y="5"/>
                </a:moveTo>
                <a:lnTo>
                  <a:pt x="1855912" y="0"/>
                </a:lnTo>
                <a:lnTo>
                  <a:pt x="1855911" y="325033"/>
                </a:lnTo>
                <a:lnTo>
                  <a:pt x="2175952" y="324478"/>
                </a:lnTo>
                <a:lnTo>
                  <a:pt x="2175951" y="880251"/>
                </a:lnTo>
                <a:lnTo>
                  <a:pt x="1855910" y="879697"/>
                </a:lnTo>
                <a:lnTo>
                  <a:pt x="1855908" y="1536420"/>
                </a:lnTo>
                <a:lnTo>
                  <a:pt x="2027854" y="1536420"/>
                </a:lnTo>
                <a:lnTo>
                  <a:pt x="2027298" y="2091638"/>
                </a:lnTo>
                <a:lnTo>
                  <a:pt x="1855907" y="2092193"/>
                </a:lnTo>
                <a:lnTo>
                  <a:pt x="1855906" y="2248608"/>
                </a:lnTo>
                <a:lnTo>
                  <a:pt x="0" y="2248614"/>
                </a:lnTo>
                <a:close/>
              </a:path>
            </a:pathLst>
          </a:custGeom>
          <a:solidFill>
            <a:schemeClr val="accent1">
              <a:alpha val="90000"/>
            </a:schemeClr>
          </a:solidFill>
          <a:ln w="139271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0">
            <a:off x="6588221" y="4809942"/>
            <a:ext cx="4000858" cy="835282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2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GEO优化的效果评估与迭代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5962788" y="5177892"/>
            <a:ext cx="482600" cy="504177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32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4.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0" flipV="0">
            <a:off x="6588221" y="3514250"/>
            <a:ext cx="4000858" cy="835282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2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GEO优化的实战策略与案例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5962788" y="3886651"/>
            <a:ext cx="457200" cy="504177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32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3.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0" flipH="0" flipV="0">
            <a:off x="6588221" y="2218559"/>
            <a:ext cx="4000858" cy="835282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2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GEO优化的关键技术与工具</a:t>
            </a: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0" flipH="0" flipV="0">
            <a:off x="5962788" y="2595409"/>
            <a:ext cx="482600" cy="504177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32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2.</a:t>
            </a: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0" flipH="0" flipV="0">
            <a:off x="5962788" y="1304167"/>
            <a:ext cx="495300" cy="504177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32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1.</a:t>
            </a: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0" flipH="0" flipV="0">
            <a:off x="6588221" y="922868"/>
            <a:ext cx="4000858" cy="835282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2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GEO优化的核心概念与原理</a:t>
            </a:r>
            <a:endParaRPr kumimoji="1" lang="zh-CN" altLang="en-US"/>
          </a:p>
        </p:txBody>
      </p:sp>
    </p:spTree>
  </p:cSld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矩形: 圆顶角 16"/>
          <p:cNvSpPr txBox="1"/>
          <p:nvPr/>
        </p:nvSpPr>
        <p:spPr>
          <a:xfrm rot="13440867" flipH="0" flipV="0">
            <a:off x="8919466" y="996661"/>
            <a:ext cx="3438744" cy="8736277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矩形: 圆顶角 17"/>
          <p:cNvSpPr txBox="1"/>
          <p:nvPr/>
        </p:nvSpPr>
        <p:spPr>
          <a:xfrm rot="13440867" flipH="0" flipV="0">
            <a:off x="9606959" y="2442862"/>
            <a:ext cx="1776211" cy="6427234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矩形: 圆顶角 19"/>
          <p:cNvSpPr txBox="1"/>
          <p:nvPr/>
        </p:nvSpPr>
        <p:spPr>
          <a:xfrm rot="2759133" flipH="1" flipV="0">
            <a:off x="-896084" y="-1461258"/>
            <a:ext cx="4229853" cy="8789548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矩形: 圆顶角 20"/>
          <p:cNvSpPr txBox="1"/>
          <p:nvPr/>
        </p:nvSpPr>
        <p:spPr>
          <a:xfrm rot="2759133" flipH="1" flipV="0">
            <a:off x="135223" y="-320314"/>
            <a:ext cx="2184842" cy="6466425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矩形: 圆顶角 1"/>
          <p:cNvSpPr txBox="1"/>
          <p:nvPr/>
        </p:nvSpPr>
        <p:spPr>
          <a:xfrm rot="2759133" flipH="1" flipV="0">
            <a:off x="-6941" y="3694190"/>
            <a:ext cx="2220606" cy="4614374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2">
                <a:lumMod val="60000"/>
                <a:lumOff val="4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矩形: 圆顶角 2"/>
          <p:cNvSpPr txBox="1"/>
          <p:nvPr/>
        </p:nvSpPr>
        <p:spPr>
          <a:xfrm rot="2759133" flipH="1" flipV="0">
            <a:off x="534479" y="4293167"/>
            <a:ext cx="1147007" cy="3394771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2">
                <a:lumMod val="60000"/>
                <a:lumOff val="40000"/>
                <a:alpha val="9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矩形: 圆顶角 4"/>
          <p:cNvSpPr txBox="1"/>
          <p:nvPr/>
        </p:nvSpPr>
        <p:spPr>
          <a:xfrm rot="13440867" flipH="0" flipV="0">
            <a:off x="10540353" y="-1159021"/>
            <a:ext cx="2220606" cy="5641545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矩形: 圆顶角 5"/>
          <p:cNvSpPr txBox="1"/>
          <p:nvPr/>
        </p:nvSpPr>
        <p:spPr>
          <a:xfrm rot="13440867" flipH="0" flipV="0">
            <a:off x="10984309" y="-225121"/>
            <a:ext cx="1147007" cy="4150456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矩形: 圆角 7"/>
          <p:cNvSpPr txBox="1"/>
          <p:nvPr/>
        </p:nvSpPr>
        <p:spPr>
          <a:xfrm rot="0" flipH="0" flipV="0">
            <a:off x="2315598" y="1727200"/>
            <a:ext cx="7560805" cy="4275951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爱设计-4"/>
          <p:cNvSpPr txBox="1"/>
          <p:nvPr/>
        </p:nvSpPr>
        <p:spPr>
          <a:xfrm rot="0" flipH="0" flipV="0">
            <a:off x="4942404" y="742847"/>
            <a:ext cx="2307193" cy="329143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ctr">
              <a:lnSpc>
                <a:spcPct val="110000"/>
              </a:lnSpc>
            </a:pPr>
            <a:r>
              <a:rPr kumimoji="1" lang="en-US" altLang="zh-CN" sz="115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01</a:t>
            </a:r>
            <a:endParaRPr kumimoji="1" lang="zh-CN" altLang="en-US"/>
          </a:p>
        </p:txBody>
      </p:sp>
      <p:sp>
        <p:nvSpPr>
          <p:cNvPr id="13" name="矩形 8"/>
          <p:cNvSpPr txBox="1"/>
          <p:nvPr/>
        </p:nvSpPr>
        <p:spPr>
          <a:xfrm rot="0" flipH="0" flipV="0">
            <a:off x="3224356" y="3789344"/>
            <a:ext cx="5743288" cy="194450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GEO优化的核心概念与原理</a:t>
            </a:r>
            <a:endParaRPr kumimoji="1" lang="zh-CN" altLang="en-US"/>
          </a:p>
        </p:txBody>
      </p:sp>
    </p:spTree>
  </p:cSld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1" y="1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isheji-1"/>
          <p:cNvSpPr txBox="1"/>
          <p:nvPr/>
        </p:nvSpPr>
        <p:spPr>
          <a:xfrm rot="0" flipH="0" flipV="0">
            <a:off x="690692" y="3409864"/>
            <a:ext cx="2554513" cy="2668126"/>
          </a:xfrm>
          <a:prstGeom prst="roundRect">
            <a:avLst>
              <a:gd name="adj" fmla="val 8998"/>
            </a:avLst>
          </a:prstGeom>
          <a:solidFill>
            <a:schemeClr val="bg1"/>
          </a:solidFill>
          <a:ln cap="sq">
            <a:noFill/>
          </a:ln>
          <a:effectLst>
            <a:outerShdw dist="0" blurRad="190500" dir="0" sx="102000" sy="102000" kx="0" ky="0" algn="ctr" rotWithShape="0">
              <a:schemeClr val="bg1">
                <a:lumMod val="75000"/>
                <a:alpha val="20000"/>
              </a:schemeClr>
            </a:outerShdw>
          </a:effectLst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isheji-2-1"/>
          <p:cNvSpPr txBox="1"/>
          <p:nvPr/>
        </p:nvSpPr>
        <p:spPr>
          <a:xfrm rot="0" flipH="0" flipV="0">
            <a:off x="1556590" y="2932593"/>
            <a:ext cx="822717" cy="822717"/>
          </a:xfrm>
          <a:prstGeom prst="ellipse">
            <a:avLst/>
          </a:prstGeom>
          <a:solidFill>
            <a:schemeClr val="accent1"/>
          </a:solidFill>
          <a:ln w="31750" cap="sq">
            <a:noFill/>
            <a:miter/>
          </a:ln>
          <a:effectLst>
            <a:outerShdw dist="0" blurRad="317500" dir="0" sx="108000" sy="108000" kx="0" ky="0" algn="ctr" rotWithShape="0">
              <a:schemeClr val="accent1"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isheji-2-2"/>
          <p:cNvSpPr txBox="1"/>
          <p:nvPr/>
        </p:nvSpPr>
        <p:spPr>
          <a:xfrm rot="0" flipH="0" flipV="0">
            <a:off x="1738947" y="3143464"/>
            <a:ext cx="458003" cy="400975"/>
          </a:xfrm>
          <a:custGeom>
            <a:avLst/>
            <a:gdLst>
              <a:gd name="connsiteX0" fmla="*/ 411292 w 822400"/>
              <a:gd name="connsiteY0" fmla="*/ 234366 h 720000"/>
              <a:gd name="connsiteX1" fmla="*/ 285658 w 822400"/>
              <a:gd name="connsiteY1" fmla="*/ 360000 h 720000"/>
              <a:gd name="connsiteX2" fmla="*/ 411292 w 822400"/>
              <a:gd name="connsiteY2" fmla="*/ 485635 h 720000"/>
              <a:gd name="connsiteX3" fmla="*/ 536927 w 822400"/>
              <a:gd name="connsiteY3" fmla="*/ 360000 h 720000"/>
              <a:gd name="connsiteX4" fmla="*/ 411292 w 822400"/>
              <a:gd name="connsiteY4" fmla="*/ 234366 h 720000"/>
              <a:gd name="connsiteX5" fmla="*/ 411292 w 822400"/>
              <a:gd name="connsiteY5" fmla="*/ 178938 h 720000"/>
              <a:gd name="connsiteX6" fmla="*/ 592354 w 822400"/>
              <a:gd name="connsiteY6" fmla="*/ 360000 h 720000"/>
              <a:gd name="connsiteX7" fmla="*/ 411292 w 822400"/>
              <a:gd name="connsiteY7" fmla="*/ 541063 h 720000"/>
              <a:gd name="connsiteX8" fmla="*/ 230230 w 822400"/>
              <a:gd name="connsiteY8" fmla="*/ 360000 h 720000"/>
              <a:gd name="connsiteX9" fmla="*/ 411292 w 822400"/>
              <a:gd name="connsiteY9" fmla="*/ 178938 h 720000"/>
              <a:gd name="connsiteX10" fmla="*/ 235403 w 822400"/>
              <a:gd name="connsiteY10" fmla="*/ 55427 h 720000"/>
              <a:gd name="connsiteX11" fmla="*/ 59514 w 822400"/>
              <a:gd name="connsiteY11" fmla="*/ 360000 h 720000"/>
              <a:gd name="connsiteX12" fmla="*/ 235403 w 822400"/>
              <a:gd name="connsiteY12" fmla="*/ 664573 h 720000"/>
              <a:gd name="connsiteX13" fmla="*/ 587089 w 822400"/>
              <a:gd name="connsiteY13" fmla="*/ 664573 h 720000"/>
              <a:gd name="connsiteX14" fmla="*/ 762978 w 822400"/>
              <a:gd name="connsiteY14" fmla="*/ 360000 h 720000"/>
              <a:gd name="connsiteX15" fmla="*/ 587089 w 822400"/>
              <a:gd name="connsiteY15" fmla="*/ 55427 h 720000"/>
              <a:gd name="connsiteX16" fmla="*/ 219883 w 822400"/>
              <a:gd name="connsiteY16" fmla="*/ 0 h 720000"/>
              <a:gd name="connsiteX17" fmla="*/ 602516 w 822400"/>
              <a:gd name="connsiteY17" fmla="*/ 0 h 720000"/>
              <a:gd name="connsiteX18" fmla="*/ 627274 w 822400"/>
              <a:gd name="connsiteY18" fmla="*/ 14319 h 720000"/>
              <a:gd name="connsiteX19" fmla="*/ 818590 w 822400"/>
              <a:gd name="connsiteY19" fmla="*/ 345682 h 720000"/>
              <a:gd name="connsiteX20" fmla="*/ 818590 w 822400"/>
              <a:gd name="connsiteY20" fmla="*/ 374319 h 720000"/>
              <a:gd name="connsiteX21" fmla="*/ 627366 w 822400"/>
              <a:gd name="connsiteY21" fmla="*/ 705682 h 720000"/>
              <a:gd name="connsiteX22" fmla="*/ 602608 w 822400"/>
              <a:gd name="connsiteY22" fmla="*/ 720000 h 720000"/>
              <a:gd name="connsiteX23" fmla="*/ 219976 w 822400"/>
              <a:gd name="connsiteY23" fmla="*/ 720000 h 720000"/>
              <a:gd name="connsiteX24" fmla="*/ 195218 w 822400"/>
              <a:gd name="connsiteY24" fmla="*/ 705682 h 720000"/>
              <a:gd name="connsiteX25" fmla="*/ 3810 w 822400"/>
              <a:gd name="connsiteY25" fmla="*/ 374319 h 720000"/>
              <a:gd name="connsiteX26" fmla="*/ 3810 w 822400"/>
              <a:gd name="connsiteY26" fmla="*/ 345682 h 720000"/>
              <a:gd name="connsiteX27" fmla="*/ 195126 w 822400"/>
              <a:gd name="connsiteY27" fmla="*/ 14319 h 720000"/>
              <a:gd name="connsiteX28" fmla="*/ 219883 w 822400"/>
              <a:gd name="connsiteY28" fmla="*/ 0 h 720000"/>
            </a:gdLst>
            <a:rect l="l" t="t" r="r" b="b"/>
            <a:pathLst>
              <a:path w="822400" h="720000">
                <a:moveTo>
                  <a:pt x="411292" y="234366"/>
                </a:moveTo>
                <a:cubicBezTo>
                  <a:pt x="342008" y="234366"/>
                  <a:pt x="285658" y="290716"/>
                  <a:pt x="285658" y="360000"/>
                </a:cubicBezTo>
                <a:cubicBezTo>
                  <a:pt x="285658" y="429284"/>
                  <a:pt x="342008" y="485635"/>
                  <a:pt x="411292" y="485635"/>
                </a:cubicBezTo>
                <a:cubicBezTo>
                  <a:pt x="480576" y="485635"/>
                  <a:pt x="536927" y="429284"/>
                  <a:pt x="536927" y="360000"/>
                </a:cubicBezTo>
                <a:cubicBezTo>
                  <a:pt x="536927" y="290716"/>
                  <a:pt x="480576" y="234366"/>
                  <a:pt x="411292" y="234366"/>
                </a:cubicBezTo>
                <a:close/>
                <a:moveTo>
                  <a:pt x="411292" y="178938"/>
                </a:moveTo>
                <a:cubicBezTo>
                  <a:pt x="511153" y="178938"/>
                  <a:pt x="592354" y="260139"/>
                  <a:pt x="592354" y="360000"/>
                </a:cubicBezTo>
                <a:cubicBezTo>
                  <a:pt x="592354" y="459861"/>
                  <a:pt x="511153" y="541063"/>
                  <a:pt x="411292" y="541063"/>
                </a:cubicBezTo>
                <a:cubicBezTo>
                  <a:pt x="311431" y="541063"/>
                  <a:pt x="230230" y="459861"/>
                  <a:pt x="230230" y="360000"/>
                </a:cubicBezTo>
                <a:cubicBezTo>
                  <a:pt x="230230" y="260139"/>
                  <a:pt x="311431" y="178938"/>
                  <a:pt x="411292" y="178938"/>
                </a:cubicBezTo>
                <a:close/>
                <a:moveTo>
                  <a:pt x="235403" y="55427"/>
                </a:moveTo>
                <a:lnTo>
                  <a:pt x="59514" y="360000"/>
                </a:lnTo>
                <a:lnTo>
                  <a:pt x="235403" y="664573"/>
                </a:lnTo>
                <a:lnTo>
                  <a:pt x="587089" y="664573"/>
                </a:lnTo>
                <a:lnTo>
                  <a:pt x="762978" y="360000"/>
                </a:lnTo>
                <a:lnTo>
                  <a:pt x="587089" y="55427"/>
                </a:lnTo>
                <a:close/>
                <a:moveTo>
                  <a:pt x="219883" y="0"/>
                </a:moveTo>
                <a:lnTo>
                  <a:pt x="602516" y="0"/>
                </a:lnTo>
                <a:cubicBezTo>
                  <a:pt x="612678" y="0"/>
                  <a:pt x="622193" y="5450"/>
                  <a:pt x="627274" y="14319"/>
                </a:cubicBezTo>
                <a:lnTo>
                  <a:pt x="818590" y="345682"/>
                </a:lnTo>
                <a:cubicBezTo>
                  <a:pt x="823671" y="354550"/>
                  <a:pt x="823671" y="365451"/>
                  <a:pt x="818590" y="374319"/>
                </a:cubicBezTo>
                <a:lnTo>
                  <a:pt x="627366" y="705682"/>
                </a:lnTo>
                <a:cubicBezTo>
                  <a:pt x="622285" y="714550"/>
                  <a:pt x="612770" y="720000"/>
                  <a:pt x="602608" y="720000"/>
                </a:cubicBezTo>
                <a:lnTo>
                  <a:pt x="219976" y="720000"/>
                </a:lnTo>
                <a:cubicBezTo>
                  <a:pt x="209814" y="720000"/>
                  <a:pt x="200299" y="714550"/>
                  <a:pt x="195218" y="705682"/>
                </a:cubicBezTo>
                <a:lnTo>
                  <a:pt x="3810" y="374319"/>
                </a:lnTo>
                <a:cubicBezTo>
                  <a:pt x="-1271" y="365543"/>
                  <a:pt x="-1271" y="354550"/>
                  <a:pt x="3810" y="345682"/>
                </a:cubicBezTo>
                <a:lnTo>
                  <a:pt x="195126" y="14319"/>
                </a:lnTo>
                <a:cubicBezTo>
                  <a:pt x="200207" y="5450"/>
                  <a:pt x="209721" y="0"/>
                  <a:pt x="219883" y="0"/>
                </a:cubicBezTo>
                <a:close/>
              </a:path>
            </a:pathLst>
          </a:custGeom>
          <a:solidFill>
            <a:schemeClr val="bg1"/>
          </a:solidFill>
          <a:ln w="3175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isheji-3"/>
          <p:cNvSpPr txBox="1"/>
          <p:nvPr/>
        </p:nvSpPr>
        <p:spPr>
          <a:xfrm rot="0" flipH="0" flipV="0">
            <a:off x="3448590" y="2747078"/>
            <a:ext cx="2554513" cy="3330912"/>
          </a:xfrm>
          <a:prstGeom prst="roundRect">
            <a:avLst>
              <a:gd name="adj" fmla="val 8998"/>
            </a:avLst>
          </a:prstGeom>
          <a:solidFill>
            <a:schemeClr val="bg1"/>
          </a:solidFill>
          <a:ln cap="sq">
            <a:noFill/>
          </a:ln>
          <a:effectLst>
            <a:outerShdw dist="0" blurRad="190500" dir="0" sx="102000" sy="102000" kx="0" ky="0" algn="ctr" rotWithShape="0">
              <a:schemeClr val="bg1">
                <a:lumMod val="75000"/>
                <a:alpha val="20000"/>
              </a:schemeClr>
            </a:outerShdw>
          </a:effectLst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isheji-4"/>
          <p:cNvSpPr txBox="1"/>
          <p:nvPr/>
        </p:nvSpPr>
        <p:spPr>
          <a:xfrm rot="0" flipH="0" flipV="0">
            <a:off x="4314488" y="2358780"/>
            <a:ext cx="822717" cy="822717"/>
          </a:xfrm>
          <a:prstGeom prst="ellipse">
            <a:avLst/>
          </a:prstGeom>
          <a:solidFill>
            <a:schemeClr val="accent1"/>
          </a:solidFill>
          <a:ln w="31750" cap="sq">
            <a:noFill/>
            <a:miter/>
          </a:ln>
          <a:effectLst>
            <a:outerShdw dist="0" blurRad="317500" dir="0" sx="108000" sy="108000" kx="0" ky="0" algn="ctr" rotWithShape="0">
              <a:schemeClr val="accent1"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isheji-5"/>
          <p:cNvSpPr txBox="1"/>
          <p:nvPr/>
        </p:nvSpPr>
        <p:spPr>
          <a:xfrm rot="0" flipH="0" flipV="0">
            <a:off x="4496844" y="2554299"/>
            <a:ext cx="458004" cy="431678"/>
          </a:xfrm>
          <a:custGeom>
            <a:avLst/>
            <a:gdLst>
              <a:gd name="connsiteX0" fmla="*/ 1110072 w 1498885"/>
              <a:gd name="connsiteY0" fmla="*/ 1039039 h 1412736"/>
              <a:gd name="connsiteX1" fmla="*/ 1149511 w 1498885"/>
              <a:gd name="connsiteY1" fmla="*/ 1055363 h 1412736"/>
              <a:gd name="connsiteX2" fmla="*/ 1371451 w 1498885"/>
              <a:gd name="connsiteY2" fmla="*/ 1277303 h 1412736"/>
              <a:gd name="connsiteX3" fmla="*/ 1371451 w 1498885"/>
              <a:gd name="connsiteY3" fmla="*/ 1356182 h 1412736"/>
              <a:gd name="connsiteX4" fmla="*/ 1332012 w 1498885"/>
              <a:gd name="connsiteY4" fmla="*/ 1372553 h 1412736"/>
              <a:gd name="connsiteX5" fmla="*/ 1292572 w 1498885"/>
              <a:gd name="connsiteY5" fmla="*/ 1356182 h 1412736"/>
              <a:gd name="connsiteX6" fmla="*/ 1070632 w 1498885"/>
              <a:gd name="connsiteY6" fmla="*/ 1134242 h 1412736"/>
              <a:gd name="connsiteX7" fmla="*/ 1070632 w 1498885"/>
              <a:gd name="connsiteY7" fmla="*/ 1055363 h 1412736"/>
              <a:gd name="connsiteX8" fmla="*/ 1110072 w 1498885"/>
              <a:gd name="connsiteY8" fmla="*/ 1039039 h 1412736"/>
              <a:gd name="connsiteX9" fmla="*/ 1110072 w 1498885"/>
              <a:gd name="connsiteY9" fmla="*/ 705989 h 1412736"/>
              <a:gd name="connsiteX10" fmla="*/ 1443075 w 1498885"/>
              <a:gd name="connsiteY10" fmla="*/ 705989 h 1412736"/>
              <a:gd name="connsiteX11" fmla="*/ 1498885 w 1498885"/>
              <a:gd name="connsiteY11" fmla="*/ 761800 h 1412736"/>
              <a:gd name="connsiteX12" fmla="*/ 1443075 w 1498885"/>
              <a:gd name="connsiteY12" fmla="*/ 817611 h 1412736"/>
              <a:gd name="connsiteX13" fmla="*/ 1110072 w 1498885"/>
              <a:gd name="connsiteY13" fmla="*/ 817611 h 1412736"/>
              <a:gd name="connsiteX14" fmla="*/ 1054261 w 1498885"/>
              <a:gd name="connsiteY14" fmla="*/ 761800 h 1412736"/>
              <a:gd name="connsiteX15" fmla="*/ 1110072 w 1498885"/>
              <a:gd name="connsiteY15" fmla="*/ 705989 h 1412736"/>
              <a:gd name="connsiteX16" fmla="*/ 1332012 w 1498885"/>
              <a:gd name="connsiteY16" fmla="*/ 151093 h 1412736"/>
              <a:gd name="connsiteX17" fmla="*/ 1371451 w 1498885"/>
              <a:gd name="connsiteY17" fmla="*/ 167418 h 1412736"/>
              <a:gd name="connsiteX18" fmla="*/ 1371451 w 1498885"/>
              <a:gd name="connsiteY18" fmla="*/ 246297 h 1412736"/>
              <a:gd name="connsiteX19" fmla="*/ 1149511 w 1498885"/>
              <a:gd name="connsiteY19" fmla="*/ 468236 h 1412736"/>
              <a:gd name="connsiteX20" fmla="*/ 1110072 w 1498885"/>
              <a:gd name="connsiteY20" fmla="*/ 484608 h 1412736"/>
              <a:gd name="connsiteX21" fmla="*/ 1070632 w 1498885"/>
              <a:gd name="connsiteY21" fmla="*/ 468236 h 1412736"/>
              <a:gd name="connsiteX22" fmla="*/ 1070632 w 1498885"/>
              <a:gd name="connsiteY22" fmla="*/ 389358 h 1412736"/>
              <a:gd name="connsiteX23" fmla="*/ 1292572 w 1498885"/>
              <a:gd name="connsiteY23" fmla="*/ 167418 h 1412736"/>
              <a:gd name="connsiteX24" fmla="*/ 1332012 w 1498885"/>
              <a:gd name="connsiteY24" fmla="*/ 151093 h 1412736"/>
              <a:gd name="connsiteX25" fmla="*/ 709724 w 1498885"/>
              <a:gd name="connsiteY25" fmla="*/ 111607 h 1412736"/>
              <a:gd name="connsiteX26" fmla="*/ 649635 w 1498885"/>
              <a:gd name="connsiteY26" fmla="*/ 127420 h 1412736"/>
              <a:gd name="connsiteX27" fmla="*/ 174129 w 1498885"/>
              <a:gd name="connsiteY27" fmla="*/ 394752 h 1412736"/>
              <a:gd name="connsiteX28" fmla="*/ 111621 w 1498885"/>
              <a:gd name="connsiteY28" fmla="*/ 501536 h 1412736"/>
              <a:gd name="connsiteX29" fmla="*/ 111621 w 1498885"/>
              <a:gd name="connsiteY29" fmla="*/ 910814 h 1412736"/>
              <a:gd name="connsiteX30" fmla="*/ 174129 w 1498885"/>
              <a:gd name="connsiteY30" fmla="*/ 1017598 h 1412736"/>
              <a:gd name="connsiteX31" fmla="*/ 649821 w 1498885"/>
              <a:gd name="connsiteY31" fmla="*/ 1284930 h 1412736"/>
              <a:gd name="connsiteX32" fmla="*/ 771674 w 1498885"/>
              <a:gd name="connsiteY32" fmla="*/ 1283814 h 1412736"/>
              <a:gd name="connsiteX33" fmla="*/ 832321 w 1498885"/>
              <a:gd name="connsiteY33" fmla="*/ 1178146 h 1412736"/>
              <a:gd name="connsiteX34" fmla="*/ 832321 w 1498885"/>
              <a:gd name="connsiteY34" fmla="*/ 234204 h 1412736"/>
              <a:gd name="connsiteX35" fmla="*/ 771674 w 1498885"/>
              <a:gd name="connsiteY35" fmla="*/ 128536 h 1412736"/>
              <a:gd name="connsiteX36" fmla="*/ 709724 w 1498885"/>
              <a:gd name="connsiteY36" fmla="*/ 111607 h 1412736"/>
              <a:gd name="connsiteX37" fmla="*/ 711864 w 1498885"/>
              <a:gd name="connsiteY37" fmla="*/ 9 h 1412736"/>
              <a:gd name="connsiteX38" fmla="*/ 828043 w 1498885"/>
              <a:gd name="connsiteY38" fmla="*/ 32356 h 1412736"/>
              <a:gd name="connsiteX39" fmla="*/ 943942 w 1498885"/>
              <a:gd name="connsiteY39" fmla="*/ 234390 h 1412736"/>
              <a:gd name="connsiteX40" fmla="*/ 943942 w 1498885"/>
              <a:gd name="connsiteY40" fmla="*/ 1178518 h 1412736"/>
              <a:gd name="connsiteX41" fmla="*/ 828043 w 1498885"/>
              <a:gd name="connsiteY41" fmla="*/ 1380552 h 1412736"/>
              <a:gd name="connsiteX42" fmla="*/ 709910 w 1498885"/>
              <a:gd name="connsiteY42" fmla="*/ 1412736 h 1412736"/>
              <a:gd name="connsiteX43" fmla="*/ 595126 w 1498885"/>
              <a:gd name="connsiteY43" fmla="*/ 1382413 h 1412736"/>
              <a:gd name="connsiteX44" fmla="*/ 119435 w 1498885"/>
              <a:gd name="connsiteY44" fmla="*/ 1115080 h 1412736"/>
              <a:gd name="connsiteX45" fmla="*/ 0 w 1498885"/>
              <a:gd name="connsiteY45" fmla="*/ 911000 h 1412736"/>
              <a:gd name="connsiteX46" fmla="*/ 0 w 1498885"/>
              <a:gd name="connsiteY46" fmla="*/ 501722 h 1412736"/>
              <a:gd name="connsiteX47" fmla="*/ 119435 w 1498885"/>
              <a:gd name="connsiteY47" fmla="*/ 297642 h 1412736"/>
              <a:gd name="connsiteX48" fmla="*/ 595126 w 1498885"/>
              <a:gd name="connsiteY48" fmla="*/ 30309 h 1412736"/>
              <a:gd name="connsiteX49" fmla="*/ 711864 w 1498885"/>
              <a:gd name="connsiteY49" fmla="*/ 9 h 1412736"/>
            </a:gdLst>
            <a:rect l="l" t="t" r="r" b="b"/>
            <a:pathLst>
              <a:path w="1498885" h="1412736">
                <a:moveTo>
                  <a:pt x="1110072" y="1039039"/>
                </a:moveTo>
                <a:cubicBezTo>
                  <a:pt x="1124350" y="1039039"/>
                  <a:pt x="1138628" y="1044480"/>
                  <a:pt x="1149511" y="1055363"/>
                </a:cubicBezTo>
                <a:lnTo>
                  <a:pt x="1371451" y="1277303"/>
                </a:lnTo>
                <a:cubicBezTo>
                  <a:pt x="1393217" y="1299070"/>
                  <a:pt x="1393217" y="1334416"/>
                  <a:pt x="1371451" y="1356182"/>
                </a:cubicBezTo>
                <a:cubicBezTo>
                  <a:pt x="1360661" y="1366972"/>
                  <a:pt x="1346336" y="1372553"/>
                  <a:pt x="1332012" y="1372553"/>
                </a:cubicBezTo>
                <a:cubicBezTo>
                  <a:pt x="1317687" y="1372553"/>
                  <a:pt x="1303362" y="1367158"/>
                  <a:pt x="1292572" y="1356182"/>
                </a:cubicBezTo>
                <a:lnTo>
                  <a:pt x="1070632" y="1134242"/>
                </a:lnTo>
                <a:cubicBezTo>
                  <a:pt x="1048866" y="1112476"/>
                  <a:pt x="1048866" y="1077130"/>
                  <a:pt x="1070632" y="1055363"/>
                </a:cubicBezTo>
                <a:cubicBezTo>
                  <a:pt x="1081515" y="1044480"/>
                  <a:pt x="1095793" y="1039039"/>
                  <a:pt x="1110072" y="1039039"/>
                </a:cubicBezTo>
                <a:close/>
                <a:moveTo>
                  <a:pt x="1110072" y="705989"/>
                </a:moveTo>
                <a:lnTo>
                  <a:pt x="1443075" y="705989"/>
                </a:lnTo>
                <a:cubicBezTo>
                  <a:pt x="1473956" y="705989"/>
                  <a:pt x="1498885" y="730918"/>
                  <a:pt x="1498885" y="761800"/>
                </a:cubicBezTo>
                <a:cubicBezTo>
                  <a:pt x="1498885" y="792682"/>
                  <a:pt x="1473770" y="817611"/>
                  <a:pt x="1443075" y="817611"/>
                </a:cubicBezTo>
                <a:lnTo>
                  <a:pt x="1110072" y="817611"/>
                </a:lnTo>
                <a:cubicBezTo>
                  <a:pt x="1079190" y="817611"/>
                  <a:pt x="1054261" y="792682"/>
                  <a:pt x="1054261" y="761800"/>
                </a:cubicBezTo>
                <a:cubicBezTo>
                  <a:pt x="1054261" y="730918"/>
                  <a:pt x="1079190" y="705989"/>
                  <a:pt x="1110072" y="705989"/>
                </a:cubicBezTo>
                <a:close/>
                <a:moveTo>
                  <a:pt x="1332012" y="151093"/>
                </a:moveTo>
                <a:cubicBezTo>
                  <a:pt x="1346290" y="151093"/>
                  <a:pt x="1360568" y="156535"/>
                  <a:pt x="1371451" y="167418"/>
                </a:cubicBezTo>
                <a:cubicBezTo>
                  <a:pt x="1393217" y="189184"/>
                  <a:pt x="1393217" y="224530"/>
                  <a:pt x="1371451" y="246297"/>
                </a:cubicBezTo>
                <a:lnTo>
                  <a:pt x="1149511" y="468236"/>
                </a:lnTo>
                <a:cubicBezTo>
                  <a:pt x="1138721" y="479213"/>
                  <a:pt x="1124396" y="484608"/>
                  <a:pt x="1110072" y="484608"/>
                </a:cubicBezTo>
                <a:cubicBezTo>
                  <a:pt x="1095747" y="484608"/>
                  <a:pt x="1081422" y="479213"/>
                  <a:pt x="1070632" y="468236"/>
                </a:cubicBezTo>
                <a:cubicBezTo>
                  <a:pt x="1048866" y="446470"/>
                  <a:pt x="1048866" y="411124"/>
                  <a:pt x="1070632" y="389358"/>
                </a:cubicBezTo>
                <a:lnTo>
                  <a:pt x="1292572" y="167418"/>
                </a:lnTo>
                <a:cubicBezTo>
                  <a:pt x="1303455" y="156535"/>
                  <a:pt x="1317733" y="151093"/>
                  <a:pt x="1332012" y="151093"/>
                </a:cubicBezTo>
                <a:close/>
                <a:moveTo>
                  <a:pt x="709724" y="111607"/>
                </a:moveTo>
                <a:cubicBezTo>
                  <a:pt x="689074" y="111607"/>
                  <a:pt x="668610" y="116816"/>
                  <a:pt x="649635" y="127420"/>
                </a:cubicBezTo>
                <a:lnTo>
                  <a:pt x="174129" y="394752"/>
                </a:lnTo>
                <a:cubicBezTo>
                  <a:pt x="135620" y="416332"/>
                  <a:pt x="111621" y="457260"/>
                  <a:pt x="111621" y="501536"/>
                </a:cubicBezTo>
                <a:lnTo>
                  <a:pt x="111621" y="910814"/>
                </a:lnTo>
                <a:cubicBezTo>
                  <a:pt x="111621" y="955090"/>
                  <a:pt x="135620" y="996018"/>
                  <a:pt x="174129" y="1017598"/>
                </a:cubicBezTo>
                <a:lnTo>
                  <a:pt x="649821" y="1284930"/>
                </a:lnTo>
                <a:cubicBezTo>
                  <a:pt x="688144" y="1306510"/>
                  <a:pt x="733723" y="1306138"/>
                  <a:pt x="771674" y="1283814"/>
                </a:cubicBezTo>
                <a:cubicBezTo>
                  <a:pt x="809625" y="1261676"/>
                  <a:pt x="832321" y="1222050"/>
                  <a:pt x="832321" y="1178146"/>
                </a:cubicBezTo>
                <a:lnTo>
                  <a:pt x="832321" y="234204"/>
                </a:lnTo>
                <a:cubicBezTo>
                  <a:pt x="832321" y="190113"/>
                  <a:pt x="809625" y="150674"/>
                  <a:pt x="771674" y="128536"/>
                </a:cubicBezTo>
                <a:cubicBezTo>
                  <a:pt x="752326" y="117188"/>
                  <a:pt x="731118" y="111607"/>
                  <a:pt x="709724" y="111607"/>
                </a:cubicBezTo>
                <a:close/>
                <a:moveTo>
                  <a:pt x="711864" y="9"/>
                </a:moveTo>
                <a:cubicBezTo>
                  <a:pt x="751861" y="358"/>
                  <a:pt x="791766" y="11148"/>
                  <a:pt x="828043" y="32356"/>
                </a:cubicBezTo>
                <a:cubicBezTo>
                  <a:pt x="900596" y="74772"/>
                  <a:pt x="943942" y="150302"/>
                  <a:pt x="943942" y="234390"/>
                </a:cubicBezTo>
                <a:lnTo>
                  <a:pt x="943942" y="1178518"/>
                </a:lnTo>
                <a:cubicBezTo>
                  <a:pt x="943942" y="1262606"/>
                  <a:pt x="900596" y="1338136"/>
                  <a:pt x="828043" y="1380552"/>
                </a:cubicBezTo>
                <a:cubicBezTo>
                  <a:pt x="791208" y="1401946"/>
                  <a:pt x="750466" y="1412736"/>
                  <a:pt x="709910" y="1412736"/>
                </a:cubicBezTo>
                <a:cubicBezTo>
                  <a:pt x="670471" y="1412736"/>
                  <a:pt x="631217" y="1402691"/>
                  <a:pt x="595126" y="1382413"/>
                </a:cubicBezTo>
                <a:lnTo>
                  <a:pt x="119435" y="1115080"/>
                </a:lnTo>
                <a:cubicBezTo>
                  <a:pt x="45765" y="1073594"/>
                  <a:pt x="0" y="995460"/>
                  <a:pt x="0" y="911000"/>
                </a:cubicBezTo>
                <a:lnTo>
                  <a:pt x="0" y="501722"/>
                </a:lnTo>
                <a:cubicBezTo>
                  <a:pt x="0" y="417262"/>
                  <a:pt x="45765" y="338942"/>
                  <a:pt x="119435" y="297642"/>
                </a:cubicBezTo>
                <a:lnTo>
                  <a:pt x="595126" y="30309"/>
                </a:lnTo>
                <a:cubicBezTo>
                  <a:pt x="631775" y="9752"/>
                  <a:pt x="671866" y="-340"/>
                  <a:pt x="711864" y="9"/>
                </a:cubicBezTo>
                <a:close/>
              </a:path>
            </a:pathLst>
          </a:custGeom>
          <a:solidFill>
            <a:schemeClr val="bg1"/>
          </a:solidFill>
          <a:ln w="3175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isheji-6"/>
          <p:cNvSpPr txBox="1"/>
          <p:nvPr/>
        </p:nvSpPr>
        <p:spPr>
          <a:xfrm rot="0" flipH="0" flipV="0">
            <a:off x="6206488" y="2248754"/>
            <a:ext cx="2554513" cy="3829236"/>
          </a:xfrm>
          <a:prstGeom prst="roundRect">
            <a:avLst>
              <a:gd name="adj" fmla="val 8998"/>
            </a:avLst>
          </a:prstGeom>
          <a:solidFill>
            <a:schemeClr val="bg1"/>
          </a:solidFill>
          <a:ln cap="sq">
            <a:noFill/>
          </a:ln>
          <a:effectLst>
            <a:outerShdw dist="0" blurRad="190500" dir="0" sx="102000" sy="102000" kx="0" ky="0" algn="ctr" rotWithShape="0">
              <a:schemeClr val="bg1">
                <a:lumMod val="75000"/>
                <a:alpha val="20000"/>
              </a:schemeClr>
            </a:outerShdw>
          </a:effectLst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isheji-7"/>
          <p:cNvSpPr txBox="1"/>
          <p:nvPr/>
        </p:nvSpPr>
        <p:spPr>
          <a:xfrm rot="0" flipH="0" flipV="0">
            <a:off x="7072386" y="1817216"/>
            <a:ext cx="822717" cy="822717"/>
          </a:xfrm>
          <a:prstGeom prst="ellipse">
            <a:avLst/>
          </a:prstGeom>
          <a:solidFill>
            <a:schemeClr val="accent1"/>
          </a:solidFill>
          <a:ln w="31750" cap="sq">
            <a:noFill/>
            <a:miter/>
          </a:ln>
          <a:effectLst>
            <a:outerShdw dist="0" blurRad="317500" dir="0" sx="108000" sy="108000" kx="0" ky="0" algn="ctr" rotWithShape="0">
              <a:schemeClr val="accent1"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isheji-8"/>
          <p:cNvSpPr txBox="1"/>
          <p:nvPr/>
        </p:nvSpPr>
        <p:spPr>
          <a:xfrm rot="0" flipH="0" flipV="0">
            <a:off x="7254743" y="2006961"/>
            <a:ext cx="458004" cy="443226"/>
          </a:xfrm>
          <a:custGeom>
            <a:avLst/>
            <a:gdLst>
              <a:gd name="connsiteX0" fmla="*/ 695958 w 1660735"/>
              <a:gd name="connsiteY0" fmla="*/ 752512 h 1607157"/>
              <a:gd name="connsiteX1" fmla="*/ 376349 w 1660735"/>
              <a:gd name="connsiteY1" fmla="*/ 752512 h 1607157"/>
              <a:gd name="connsiteX2" fmla="*/ 110505 w 1660735"/>
              <a:gd name="connsiteY2" fmla="*/ 642007 h 1607157"/>
              <a:gd name="connsiteX3" fmla="*/ 0 w 1660735"/>
              <a:gd name="connsiteY3" fmla="*/ 376349 h 1607157"/>
              <a:gd name="connsiteX4" fmla="*/ 110505 w 1660735"/>
              <a:gd name="connsiteY4" fmla="*/ 110505 h 1607157"/>
              <a:gd name="connsiteX5" fmla="*/ 376349 w 1660735"/>
              <a:gd name="connsiteY5" fmla="*/ 0 h 1607157"/>
              <a:gd name="connsiteX6" fmla="*/ 642193 w 1660735"/>
              <a:gd name="connsiteY6" fmla="*/ 110505 h 1607157"/>
              <a:gd name="connsiteX7" fmla="*/ 752698 w 1660735"/>
              <a:gd name="connsiteY7" fmla="*/ 376349 h 1607157"/>
              <a:gd name="connsiteX8" fmla="*/ 752698 w 1660735"/>
              <a:gd name="connsiteY8" fmla="*/ 695958 h 1607157"/>
              <a:gd name="connsiteX9" fmla="*/ 695958 w 1660735"/>
              <a:gd name="connsiteY9" fmla="*/ 752512 h 1607157"/>
              <a:gd name="connsiteX10" fmla="*/ 376349 w 1660735"/>
              <a:gd name="connsiteY10" fmla="*/ 111621 h 1607157"/>
              <a:gd name="connsiteX11" fmla="*/ 111621 w 1660735"/>
              <a:gd name="connsiteY11" fmla="*/ 376349 h 1607157"/>
              <a:gd name="connsiteX12" fmla="*/ 376349 w 1660735"/>
              <a:gd name="connsiteY12" fmla="*/ 641077 h 1607157"/>
              <a:gd name="connsiteX13" fmla="*/ 641077 w 1660735"/>
              <a:gd name="connsiteY13" fmla="*/ 641077 h 1607157"/>
              <a:gd name="connsiteX14" fmla="*/ 641077 w 1660735"/>
              <a:gd name="connsiteY14" fmla="*/ 376349 h 1607157"/>
              <a:gd name="connsiteX15" fmla="*/ 376349 w 1660735"/>
              <a:gd name="connsiteY15" fmla="*/ 111621 h 1607157"/>
              <a:gd name="connsiteX16" fmla="*/ 1284201 w 1660735"/>
              <a:gd name="connsiteY16" fmla="*/ 752512 h 1607157"/>
              <a:gd name="connsiteX17" fmla="*/ 964592 w 1660735"/>
              <a:gd name="connsiteY17" fmla="*/ 752512 h 1607157"/>
              <a:gd name="connsiteX18" fmla="*/ 908038 w 1660735"/>
              <a:gd name="connsiteY18" fmla="*/ 695958 h 1607157"/>
              <a:gd name="connsiteX19" fmla="*/ 908038 w 1660735"/>
              <a:gd name="connsiteY19" fmla="*/ 376349 h 1607157"/>
              <a:gd name="connsiteX20" fmla="*/ 1018543 w 1660735"/>
              <a:gd name="connsiteY20" fmla="*/ 110505 h 1607157"/>
              <a:gd name="connsiteX21" fmla="*/ 1284387 w 1660735"/>
              <a:gd name="connsiteY21" fmla="*/ 0 h 1607157"/>
              <a:gd name="connsiteX22" fmla="*/ 1550231 w 1660735"/>
              <a:gd name="connsiteY22" fmla="*/ 110505 h 1607157"/>
              <a:gd name="connsiteX23" fmla="*/ 1660736 w 1660735"/>
              <a:gd name="connsiteY23" fmla="*/ 376349 h 1607157"/>
              <a:gd name="connsiteX24" fmla="*/ 1550231 w 1660735"/>
              <a:gd name="connsiteY24" fmla="*/ 642193 h 1607157"/>
              <a:gd name="connsiteX25" fmla="*/ 1284201 w 1660735"/>
              <a:gd name="connsiteY25" fmla="*/ 752512 h 1607157"/>
              <a:gd name="connsiteX26" fmla="*/ 1019659 w 1660735"/>
              <a:gd name="connsiteY26" fmla="*/ 640891 h 1607157"/>
              <a:gd name="connsiteX27" fmla="*/ 1284387 w 1660735"/>
              <a:gd name="connsiteY27" fmla="*/ 640891 h 1607157"/>
              <a:gd name="connsiteX28" fmla="*/ 1549115 w 1660735"/>
              <a:gd name="connsiteY28" fmla="*/ 376163 h 1607157"/>
              <a:gd name="connsiteX29" fmla="*/ 1284387 w 1660735"/>
              <a:gd name="connsiteY29" fmla="*/ 111435 h 1607157"/>
              <a:gd name="connsiteX30" fmla="*/ 1019659 w 1660735"/>
              <a:gd name="connsiteY30" fmla="*/ 376163 h 1607157"/>
              <a:gd name="connsiteX31" fmla="*/ 1019659 w 1660735"/>
              <a:gd name="connsiteY31" fmla="*/ 640891 h 1607157"/>
              <a:gd name="connsiteX32" fmla="*/ 376349 w 1660735"/>
              <a:gd name="connsiteY32" fmla="*/ 1607158 h 1607157"/>
              <a:gd name="connsiteX33" fmla="*/ 110505 w 1660735"/>
              <a:gd name="connsiteY33" fmla="*/ 1496653 h 1607157"/>
              <a:gd name="connsiteX34" fmla="*/ 0 w 1660735"/>
              <a:gd name="connsiteY34" fmla="*/ 1230809 h 1607157"/>
              <a:gd name="connsiteX35" fmla="*/ 110505 w 1660735"/>
              <a:gd name="connsiteY35" fmla="*/ 964964 h 1607157"/>
              <a:gd name="connsiteX36" fmla="*/ 376349 w 1660735"/>
              <a:gd name="connsiteY36" fmla="*/ 854459 h 1607157"/>
              <a:gd name="connsiteX37" fmla="*/ 695958 w 1660735"/>
              <a:gd name="connsiteY37" fmla="*/ 854459 h 1607157"/>
              <a:gd name="connsiteX38" fmla="*/ 752512 w 1660735"/>
              <a:gd name="connsiteY38" fmla="*/ 911014 h 1607157"/>
              <a:gd name="connsiteX39" fmla="*/ 752512 w 1660735"/>
              <a:gd name="connsiteY39" fmla="*/ 1230623 h 1607157"/>
              <a:gd name="connsiteX40" fmla="*/ 642007 w 1660735"/>
              <a:gd name="connsiteY40" fmla="*/ 1496467 h 1607157"/>
              <a:gd name="connsiteX41" fmla="*/ 376349 w 1660735"/>
              <a:gd name="connsiteY41" fmla="*/ 1607158 h 1607157"/>
              <a:gd name="connsiteX42" fmla="*/ 376349 w 1660735"/>
              <a:gd name="connsiteY42" fmla="*/ 966267 h 1607157"/>
              <a:gd name="connsiteX43" fmla="*/ 111621 w 1660735"/>
              <a:gd name="connsiteY43" fmla="*/ 1230809 h 1607157"/>
              <a:gd name="connsiteX44" fmla="*/ 376349 w 1660735"/>
              <a:gd name="connsiteY44" fmla="*/ 1495537 h 1607157"/>
              <a:gd name="connsiteX45" fmla="*/ 641077 w 1660735"/>
              <a:gd name="connsiteY45" fmla="*/ 1230809 h 1607157"/>
              <a:gd name="connsiteX46" fmla="*/ 641077 w 1660735"/>
              <a:gd name="connsiteY46" fmla="*/ 966267 h 1607157"/>
              <a:gd name="connsiteX47" fmla="*/ 376349 w 1660735"/>
              <a:gd name="connsiteY47" fmla="*/ 966267 h 1607157"/>
              <a:gd name="connsiteX48" fmla="*/ 1284201 w 1660735"/>
              <a:gd name="connsiteY48" fmla="*/ 1607158 h 1607157"/>
              <a:gd name="connsiteX49" fmla="*/ 1018357 w 1660735"/>
              <a:gd name="connsiteY49" fmla="*/ 1496653 h 1607157"/>
              <a:gd name="connsiteX50" fmla="*/ 907852 w 1660735"/>
              <a:gd name="connsiteY50" fmla="*/ 1230809 h 1607157"/>
              <a:gd name="connsiteX51" fmla="*/ 907852 w 1660735"/>
              <a:gd name="connsiteY51" fmla="*/ 911200 h 1607157"/>
              <a:gd name="connsiteX52" fmla="*/ 964406 w 1660735"/>
              <a:gd name="connsiteY52" fmla="*/ 854646 h 1607157"/>
              <a:gd name="connsiteX53" fmla="*/ 1284015 w 1660735"/>
              <a:gd name="connsiteY53" fmla="*/ 854646 h 1607157"/>
              <a:gd name="connsiteX54" fmla="*/ 1549859 w 1660735"/>
              <a:gd name="connsiteY54" fmla="*/ 965150 h 1607157"/>
              <a:gd name="connsiteX55" fmla="*/ 1660364 w 1660735"/>
              <a:gd name="connsiteY55" fmla="*/ 1230995 h 1607157"/>
              <a:gd name="connsiteX56" fmla="*/ 1550045 w 1660735"/>
              <a:gd name="connsiteY56" fmla="*/ 1496653 h 1607157"/>
              <a:gd name="connsiteX57" fmla="*/ 1284201 w 1660735"/>
              <a:gd name="connsiteY57" fmla="*/ 1607158 h 1607157"/>
              <a:gd name="connsiteX58" fmla="*/ 1019659 w 1660735"/>
              <a:gd name="connsiteY58" fmla="*/ 966267 h 1607157"/>
              <a:gd name="connsiteX59" fmla="*/ 1019659 w 1660735"/>
              <a:gd name="connsiteY59" fmla="*/ 1230995 h 1607157"/>
              <a:gd name="connsiteX60" fmla="*/ 1284387 w 1660735"/>
              <a:gd name="connsiteY60" fmla="*/ 1495723 h 1607157"/>
              <a:gd name="connsiteX61" fmla="*/ 1549115 w 1660735"/>
              <a:gd name="connsiteY61" fmla="*/ 1230995 h 1607157"/>
              <a:gd name="connsiteX62" fmla="*/ 1284387 w 1660735"/>
              <a:gd name="connsiteY62" fmla="*/ 966267 h 1607157"/>
              <a:gd name="connsiteX63" fmla="*/ 1019659 w 1660735"/>
              <a:gd name="connsiteY63" fmla="*/ 966267 h 1607157"/>
            </a:gdLst>
            <a:rect l="l" t="t" r="r" b="b"/>
            <a:pathLst>
              <a:path w="1660735" h="1607157">
                <a:moveTo>
                  <a:pt x="695958" y="752512"/>
                </a:moveTo>
                <a:lnTo>
                  <a:pt x="376349" y="752512"/>
                </a:lnTo>
                <a:cubicBezTo>
                  <a:pt x="276262" y="752512"/>
                  <a:pt x="181756" y="713259"/>
                  <a:pt x="110505" y="642007"/>
                </a:cubicBezTo>
                <a:cubicBezTo>
                  <a:pt x="39253" y="570756"/>
                  <a:pt x="0" y="476436"/>
                  <a:pt x="0" y="376349"/>
                </a:cubicBezTo>
                <a:cubicBezTo>
                  <a:pt x="0" y="276262"/>
                  <a:pt x="39253" y="181756"/>
                  <a:pt x="110505" y="110505"/>
                </a:cubicBezTo>
                <a:cubicBezTo>
                  <a:pt x="181756" y="39253"/>
                  <a:pt x="276076" y="0"/>
                  <a:pt x="376349" y="0"/>
                </a:cubicBezTo>
                <a:cubicBezTo>
                  <a:pt x="476436" y="0"/>
                  <a:pt x="570942" y="39253"/>
                  <a:pt x="642193" y="110505"/>
                </a:cubicBezTo>
                <a:cubicBezTo>
                  <a:pt x="713445" y="181756"/>
                  <a:pt x="752698" y="276076"/>
                  <a:pt x="752698" y="376349"/>
                </a:cubicBezTo>
                <a:lnTo>
                  <a:pt x="752698" y="695958"/>
                </a:lnTo>
                <a:cubicBezTo>
                  <a:pt x="752512" y="727211"/>
                  <a:pt x="727211" y="752512"/>
                  <a:pt x="695958" y="752512"/>
                </a:cubicBezTo>
                <a:close/>
                <a:moveTo>
                  <a:pt x="376349" y="111621"/>
                </a:moveTo>
                <a:cubicBezTo>
                  <a:pt x="230498" y="111621"/>
                  <a:pt x="111621" y="230312"/>
                  <a:pt x="111621" y="376349"/>
                </a:cubicBezTo>
                <a:cubicBezTo>
                  <a:pt x="111621" y="522201"/>
                  <a:pt x="230312" y="641077"/>
                  <a:pt x="376349" y="641077"/>
                </a:cubicBezTo>
                <a:lnTo>
                  <a:pt x="641077" y="641077"/>
                </a:lnTo>
                <a:lnTo>
                  <a:pt x="641077" y="376349"/>
                </a:lnTo>
                <a:cubicBezTo>
                  <a:pt x="640891" y="230312"/>
                  <a:pt x="522201" y="111621"/>
                  <a:pt x="376349" y="111621"/>
                </a:cubicBezTo>
                <a:close/>
                <a:moveTo>
                  <a:pt x="1284201" y="752512"/>
                </a:moveTo>
                <a:lnTo>
                  <a:pt x="964592" y="752512"/>
                </a:lnTo>
                <a:cubicBezTo>
                  <a:pt x="933338" y="752512"/>
                  <a:pt x="908038" y="727025"/>
                  <a:pt x="908038" y="695958"/>
                </a:cubicBezTo>
                <a:lnTo>
                  <a:pt x="908038" y="376349"/>
                </a:lnTo>
                <a:cubicBezTo>
                  <a:pt x="908038" y="276262"/>
                  <a:pt x="947291" y="181756"/>
                  <a:pt x="1018543" y="110505"/>
                </a:cubicBezTo>
                <a:cubicBezTo>
                  <a:pt x="1089794" y="39253"/>
                  <a:pt x="1184114" y="0"/>
                  <a:pt x="1284387" y="0"/>
                </a:cubicBezTo>
                <a:cubicBezTo>
                  <a:pt x="1384660" y="0"/>
                  <a:pt x="1478980" y="39253"/>
                  <a:pt x="1550231" y="110505"/>
                </a:cubicBezTo>
                <a:cubicBezTo>
                  <a:pt x="1621482" y="181756"/>
                  <a:pt x="1660736" y="276076"/>
                  <a:pt x="1660736" y="376349"/>
                </a:cubicBezTo>
                <a:cubicBezTo>
                  <a:pt x="1660736" y="476622"/>
                  <a:pt x="1621482" y="570942"/>
                  <a:pt x="1550231" y="642193"/>
                </a:cubicBezTo>
                <a:cubicBezTo>
                  <a:pt x="1478794" y="713259"/>
                  <a:pt x="1384288" y="752512"/>
                  <a:pt x="1284201" y="752512"/>
                </a:cubicBezTo>
                <a:close/>
                <a:moveTo>
                  <a:pt x="1019659" y="640891"/>
                </a:moveTo>
                <a:lnTo>
                  <a:pt x="1284387" y="640891"/>
                </a:lnTo>
                <a:cubicBezTo>
                  <a:pt x="1430238" y="640891"/>
                  <a:pt x="1549115" y="522201"/>
                  <a:pt x="1549115" y="376163"/>
                </a:cubicBezTo>
                <a:cubicBezTo>
                  <a:pt x="1549115" y="230312"/>
                  <a:pt x="1430424" y="111435"/>
                  <a:pt x="1284387" y="111435"/>
                </a:cubicBezTo>
                <a:cubicBezTo>
                  <a:pt x="1138349" y="111435"/>
                  <a:pt x="1019659" y="230125"/>
                  <a:pt x="1019659" y="376163"/>
                </a:cubicBezTo>
                <a:lnTo>
                  <a:pt x="1019659" y="640891"/>
                </a:lnTo>
                <a:close/>
                <a:moveTo>
                  <a:pt x="376349" y="1607158"/>
                </a:moveTo>
                <a:cubicBezTo>
                  <a:pt x="276262" y="1607158"/>
                  <a:pt x="181756" y="1567904"/>
                  <a:pt x="110505" y="1496653"/>
                </a:cubicBezTo>
                <a:cubicBezTo>
                  <a:pt x="39253" y="1425401"/>
                  <a:pt x="0" y="1330896"/>
                  <a:pt x="0" y="1230809"/>
                </a:cubicBezTo>
                <a:cubicBezTo>
                  <a:pt x="0" y="1130722"/>
                  <a:pt x="39253" y="1036216"/>
                  <a:pt x="110505" y="964964"/>
                </a:cubicBezTo>
                <a:cubicBezTo>
                  <a:pt x="181756" y="893713"/>
                  <a:pt x="276076" y="854459"/>
                  <a:pt x="376349" y="854459"/>
                </a:cubicBezTo>
                <a:lnTo>
                  <a:pt x="695958" y="854459"/>
                </a:lnTo>
                <a:cubicBezTo>
                  <a:pt x="727211" y="854459"/>
                  <a:pt x="752512" y="879760"/>
                  <a:pt x="752512" y="911014"/>
                </a:cubicBezTo>
                <a:lnTo>
                  <a:pt x="752512" y="1230623"/>
                </a:lnTo>
                <a:cubicBezTo>
                  <a:pt x="752512" y="1330709"/>
                  <a:pt x="713259" y="1425215"/>
                  <a:pt x="642007" y="1496467"/>
                </a:cubicBezTo>
                <a:cubicBezTo>
                  <a:pt x="570756" y="1567718"/>
                  <a:pt x="476436" y="1607158"/>
                  <a:pt x="376349" y="1607158"/>
                </a:cubicBezTo>
                <a:close/>
                <a:moveTo>
                  <a:pt x="376349" y="966267"/>
                </a:moveTo>
                <a:cubicBezTo>
                  <a:pt x="230312" y="966267"/>
                  <a:pt x="111621" y="1084957"/>
                  <a:pt x="111621" y="1230809"/>
                </a:cubicBezTo>
                <a:cubicBezTo>
                  <a:pt x="111621" y="1376660"/>
                  <a:pt x="230312" y="1495537"/>
                  <a:pt x="376349" y="1495537"/>
                </a:cubicBezTo>
                <a:cubicBezTo>
                  <a:pt x="522201" y="1495537"/>
                  <a:pt x="641077" y="1376846"/>
                  <a:pt x="641077" y="1230809"/>
                </a:cubicBezTo>
                <a:lnTo>
                  <a:pt x="641077" y="966267"/>
                </a:lnTo>
                <a:lnTo>
                  <a:pt x="376349" y="966267"/>
                </a:lnTo>
                <a:close/>
                <a:moveTo>
                  <a:pt x="1284201" y="1607158"/>
                </a:moveTo>
                <a:cubicBezTo>
                  <a:pt x="1184114" y="1607158"/>
                  <a:pt x="1089608" y="1567904"/>
                  <a:pt x="1018357" y="1496653"/>
                </a:cubicBezTo>
                <a:cubicBezTo>
                  <a:pt x="947105" y="1425401"/>
                  <a:pt x="907852" y="1331082"/>
                  <a:pt x="907852" y="1230809"/>
                </a:cubicBezTo>
                <a:lnTo>
                  <a:pt x="907852" y="911200"/>
                </a:lnTo>
                <a:cubicBezTo>
                  <a:pt x="907852" y="879946"/>
                  <a:pt x="933152" y="854646"/>
                  <a:pt x="964406" y="854646"/>
                </a:cubicBezTo>
                <a:lnTo>
                  <a:pt x="1284015" y="854646"/>
                </a:lnTo>
                <a:cubicBezTo>
                  <a:pt x="1384102" y="854646"/>
                  <a:pt x="1478607" y="893899"/>
                  <a:pt x="1549859" y="965150"/>
                </a:cubicBezTo>
                <a:cubicBezTo>
                  <a:pt x="1621110" y="1036402"/>
                  <a:pt x="1660364" y="1130722"/>
                  <a:pt x="1660364" y="1230995"/>
                </a:cubicBezTo>
                <a:cubicBezTo>
                  <a:pt x="1660364" y="1331268"/>
                  <a:pt x="1621296" y="1425401"/>
                  <a:pt x="1550045" y="1496653"/>
                </a:cubicBezTo>
                <a:cubicBezTo>
                  <a:pt x="1478794" y="1567904"/>
                  <a:pt x="1384288" y="1607158"/>
                  <a:pt x="1284201" y="1607158"/>
                </a:cubicBezTo>
                <a:close/>
                <a:moveTo>
                  <a:pt x="1019659" y="966267"/>
                </a:moveTo>
                <a:lnTo>
                  <a:pt x="1019659" y="1230995"/>
                </a:lnTo>
                <a:cubicBezTo>
                  <a:pt x="1019659" y="1376846"/>
                  <a:pt x="1138349" y="1495723"/>
                  <a:pt x="1284387" y="1495723"/>
                </a:cubicBezTo>
                <a:cubicBezTo>
                  <a:pt x="1430424" y="1495723"/>
                  <a:pt x="1549115" y="1377032"/>
                  <a:pt x="1549115" y="1230995"/>
                </a:cubicBezTo>
                <a:cubicBezTo>
                  <a:pt x="1549115" y="1084957"/>
                  <a:pt x="1430424" y="966267"/>
                  <a:pt x="1284387" y="966267"/>
                </a:cubicBezTo>
                <a:lnTo>
                  <a:pt x="1019659" y="966267"/>
                </a:lnTo>
                <a:close/>
              </a:path>
            </a:pathLst>
          </a:custGeom>
          <a:solidFill>
            <a:schemeClr val="bg1"/>
          </a:solidFill>
          <a:ln w="3175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isheji-9"/>
          <p:cNvSpPr txBox="1"/>
          <p:nvPr/>
        </p:nvSpPr>
        <p:spPr>
          <a:xfrm rot="0" flipH="0" flipV="0">
            <a:off x="8964387" y="1665114"/>
            <a:ext cx="2554513" cy="4412875"/>
          </a:xfrm>
          <a:prstGeom prst="roundRect">
            <a:avLst>
              <a:gd name="adj" fmla="val 8998"/>
            </a:avLst>
          </a:prstGeom>
          <a:solidFill>
            <a:schemeClr val="bg1"/>
          </a:solidFill>
          <a:ln cap="sq">
            <a:noFill/>
          </a:ln>
          <a:effectLst>
            <a:outerShdw dist="0" blurRad="190500" dir="0" sx="102000" sy="102000" kx="0" ky="0" algn="ctr" rotWithShape="0">
              <a:schemeClr val="bg1">
                <a:lumMod val="75000"/>
                <a:alpha val="20000"/>
              </a:schemeClr>
            </a:outerShdw>
          </a:effectLst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isheji-10"/>
          <p:cNvSpPr txBox="1"/>
          <p:nvPr/>
        </p:nvSpPr>
        <p:spPr>
          <a:xfrm rot="0" flipH="0" flipV="0">
            <a:off x="9830285" y="1292258"/>
            <a:ext cx="822717" cy="822717"/>
          </a:xfrm>
          <a:prstGeom prst="ellipse">
            <a:avLst/>
          </a:prstGeom>
          <a:solidFill>
            <a:schemeClr val="accent1"/>
          </a:solidFill>
          <a:ln w="31750" cap="sq">
            <a:noFill/>
            <a:miter/>
          </a:ln>
          <a:effectLst>
            <a:outerShdw dist="0" blurRad="317500" dir="0" sx="108000" sy="108000" kx="0" ky="0" algn="ctr" rotWithShape="0">
              <a:schemeClr val="accent1"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isheji-11"/>
          <p:cNvSpPr txBox="1"/>
          <p:nvPr/>
        </p:nvSpPr>
        <p:spPr>
          <a:xfrm rot="0" flipH="0" flipV="0">
            <a:off x="10021414" y="1474614"/>
            <a:ext cx="440457" cy="458004"/>
          </a:xfrm>
          <a:custGeom>
            <a:avLst/>
            <a:gdLst>
              <a:gd name="connsiteX0" fmla="*/ 337768 w 1372282"/>
              <a:gd name="connsiteY0" fmla="*/ 1315328 h 1426949"/>
              <a:gd name="connsiteX1" fmla="*/ 530173 w 1372282"/>
              <a:gd name="connsiteY1" fmla="*/ 1315328 h 1426949"/>
              <a:gd name="connsiteX2" fmla="*/ 842109 w 1372282"/>
              <a:gd name="connsiteY2" fmla="*/ 1315328 h 1426949"/>
              <a:gd name="connsiteX3" fmla="*/ 1034514 w 1372282"/>
              <a:gd name="connsiteY3" fmla="*/ 1315328 h 1426949"/>
              <a:gd name="connsiteX4" fmla="*/ 1090325 w 1372282"/>
              <a:gd name="connsiteY4" fmla="*/ 1371139 h 1426949"/>
              <a:gd name="connsiteX5" fmla="*/ 1034514 w 1372282"/>
              <a:gd name="connsiteY5" fmla="*/ 1426949 h 1426949"/>
              <a:gd name="connsiteX6" fmla="*/ 842109 w 1372282"/>
              <a:gd name="connsiteY6" fmla="*/ 1426949 h 1426949"/>
              <a:gd name="connsiteX7" fmla="*/ 530173 w 1372282"/>
              <a:gd name="connsiteY7" fmla="*/ 1426949 h 1426949"/>
              <a:gd name="connsiteX8" fmla="*/ 337768 w 1372282"/>
              <a:gd name="connsiteY8" fmla="*/ 1426949 h 1426949"/>
              <a:gd name="connsiteX9" fmla="*/ 281957 w 1372282"/>
              <a:gd name="connsiteY9" fmla="*/ 1371139 h 1426949"/>
              <a:gd name="connsiteX10" fmla="*/ 337768 w 1372282"/>
              <a:gd name="connsiteY10" fmla="*/ 1315328 h 1426949"/>
              <a:gd name="connsiteX11" fmla="*/ 686154 w 1372282"/>
              <a:gd name="connsiteY11" fmla="*/ 111621 h 1426949"/>
              <a:gd name="connsiteX12" fmla="*/ 237624 w 1372282"/>
              <a:gd name="connsiteY12" fmla="*/ 560152 h 1426949"/>
              <a:gd name="connsiteX13" fmla="*/ 237624 w 1372282"/>
              <a:gd name="connsiteY13" fmla="*/ 985614 h 1426949"/>
              <a:gd name="connsiteX14" fmla="*/ 229252 w 1372282"/>
              <a:gd name="connsiteY14" fmla="*/ 1014822 h 1426949"/>
              <a:gd name="connsiteX15" fmla="*/ 155768 w 1372282"/>
              <a:gd name="connsiteY15" fmla="*/ 1134814 h 1426949"/>
              <a:gd name="connsiteX16" fmla="*/ 1214680 w 1372282"/>
              <a:gd name="connsiteY16" fmla="*/ 1134814 h 1426949"/>
              <a:gd name="connsiteX17" fmla="*/ 1143429 w 1372282"/>
              <a:gd name="connsiteY17" fmla="*/ 1023565 h 1426949"/>
              <a:gd name="connsiteX18" fmla="*/ 1134685 w 1372282"/>
              <a:gd name="connsiteY18" fmla="*/ 993428 h 1426949"/>
              <a:gd name="connsiteX19" fmla="*/ 1134685 w 1372282"/>
              <a:gd name="connsiteY19" fmla="*/ 560152 h 1426949"/>
              <a:gd name="connsiteX20" fmla="*/ 686154 w 1372282"/>
              <a:gd name="connsiteY20" fmla="*/ 111621 h 1426949"/>
              <a:gd name="connsiteX21" fmla="*/ 686154 w 1372282"/>
              <a:gd name="connsiteY21" fmla="*/ 0 h 1426949"/>
              <a:gd name="connsiteX22" fmla="*/ 903815 w 1372282"/>
              <a:gd name="connsiteY22" fmla="*/ 44276 h 1426949"/>
              <a:gd name="connsiteX23" fmla="*/ 1081851 w 1372282"/>
              <a:gd name="connsiteY23" fmla="*/ 164455 h 1426949"/>
              <a:gd name="connsiteX24" fmla="*/ 1202030 w 1372282"/>
              <a:gd name="connsiteY24" fmla="*/ 342491 h 1426949"/>
              <a:gd name="connsiteX25" fmla="*/ 1246306 w 1372282"/>
              <a:gd name="connsiteY25" fmla="*/ 560152 h 1426949"/>
              <a:gd name="connsiteX26" fmla="*/ 1246306 w 1372282"/>
              <a:gd name="connsiteY26" fmla="*/ 977243 h 1426949"/>
              <a:gd name="connsiteX27" fmla="*/ 1363508 w 1372282"/>
              <a:gd name="connsiteY27" fmla="*/ 1160487 h 1426949"/>
              <a:gd name="connsiteX28" fmla="*/ 1365369 w 1372282"/>
              <a:gd name="connsiteY28" fmla="*/ 1217414 h 1426949"/>
              <a:gd name="connsiteX29" fmla="*/ 1316628 w 1372282"/>
              <a:gd name="connsiteY29" fmla="*/ 1246436 h 1426949"/>
              <a:gd name="connsiteX30" fmla="*/ 55867 w 1372282"/>
              <a:gd name="connsiteY30" fmla="*/ 1246436 h 1426949"/>
              <a:gd name="connsiteX31" fmla="*/ 7126 w 1372282"/>
              <a:gd name="connsiteY31" fmla="*/ 1217786 h 1426949"/>
              <a:gd name="connsiteX32" fmla="*/ 8242 w 1372282"/>
              <a:gd name="connsiteY32" fmla="*/ 1161232 h 1426949"/>
              <a:gd name="connsiteX33" fmla="*/ 126002 w 1372282"/>
              <a:gd name="connsiteY33" fmla="*/ 969801 h 1426949"/>
              <a:gd name="connsiteX34" fmla="*/ 126002 w 1372282"/>
              <a:gd name="connsiteY34" fmla="*/ 560152 h 1426949"/>
              <a:gd name="connsiteX35" fmla="*/ 170279 w 1372282"/>
              <a:gd name="connsiteY35" fmla="*/ 342491 h 1426949"/>
              <a:gd name="connsiteX36" fmla="*/ 290458 w 1372282"/>
              <a:gd name="connsiteY36" fmla="*/ 164455 h 1426949"/>
              <a:gd name="connsiteX37" fmla="*/ 468493 w 1372282"/>
              <a:gd name="connsiteY37" fmla="*/ 44276 h 1426949"/>
              <a:gd name="connsiteX38" fmla="*/ 686154 w 1372282"/>
              <a:gd name="connsiteY38" fmla="*/ 0 h 1426949"/>
            </a:gdLst>
            <a:rect l="l" t="t" r="r" b="b"/>
            <a:pathLst>
              <a:path w="1372282" h="1426949">
                <a:moveTo>
                  <a:pt x="337768" y="1315328"/>
                </a:moveTo>
                <a:lnTo>
                  <a:pt x="530173" y="1315328"/>
                </a:lnTo>
                <a:lnTo>
                  <a:pt x="842109" y="1315328"/>
                </a:lnTo>
                <a:lnTo>
                  <a:pt x="1034514" y="1315328"/>
                </a:lnTo>
                <a:cubicBezTo>
                  <a:pt x="1065396" y="1315328"/>
                  <a:pt x="1090325" y="1340257"/>
                  <a:pt x="1090325" y="1371139"/>
                </a:cubicBezTo>
                <a:cubicBezTo>
                  <a:pt x="1090325" y="1402021"/>
                  <a:pt x="1065210" y="1426949"/>
                  <a:pt x="1034514" y="1426949"/>
                </a:cubicBezTo>
                <a:lnTo>
                  <a:pt x="842109" y="1426949"/>
                </a:lnTo>
                <a:lnTo>
                  <a:pt x="530173" y="1426949"/>
                </a:lnTo>
                <a:lnTo>
                  <a:pt x="337768" y="1426949"/>
                </a:lnTo>
                <a:cubicBezTo>
                  <a:pt x="306886" y="1426949"/>
                  <a:pt x="281957" y="1402021"/>
                  <a:pt x="281957" y="1371139"/>
                </a:cubicBezTo>
                <a:cubicBezTo>
                  <a:pt x="281957" y="1340257"/>
                  <a:pt x="306886" y="1315328"/>
                  <a:pt x="337768" y="1315328"/>
                </a:cubicBezTo>
                <a:close/>
                <a:moveTo>
                  <a:pt x="686154" y="111621"/>
                </a:moveTo>
                <a:cubicBezTo>
                  <a:pt x="438914" y="111621"/>
                  <a:pt x="237624" y="312725"/>
                  <a:pt x="237624" y="560152"/>
                </a:cubicBezTo>
                <a:lnTo>
                  <a:pt x="237624" y="985614"/>
                </a:lnTo>
                <a:cubicBezTo>
                  <a:pt x="237624" y="996032"/>
                  <a:pt x="234833" y="1006078"/>
                  <a:pt x="229252" y="1014822"/>
                </a:cubicBezTo>
                <a:lnTo>
                  <a:pt x="155768" y="1134814"/>
                </a:lnTo>
                <a:lnTo>
                  <a:pt x="1214680" y="1134814"/>
                </a:lnTo>
                <a:lnTo>
                  <a:pt x="1143429" y="1023565"/>
                </a:lnTo>
                <a:cubicBezTo>
                  <a:pt x="1137662" y="1014636"/>
                  <a:pt x="1134685" y="1004218"/>
                  <a:pt x="1134685" y="993428"/>
                </a:cubicBezTo>
                <a:lnTo>
                  <a:pt x="1134685" y="560152"/>
                </a:lnTo>
                <a:cubicBezTo>
                  <a:pt x="1134685" y="312911"/>
                  <a:pt x="933581" y="111621"/>
                  <a:pt x="686154" y="111621"/>
                </a:cubicBezTo>
                <a:close/>
                <a:moveTo>
                  <a:pt x="686154" y="0"/>
                </a:moveTo>
                <a:cubicBezTo>
                  <a:pt x="761499" y="0"/>
                  <a:pt x="834610" y="14883"/>
                  <a:pt x="903815" y="44276"/>
                </a:cubicBezTo>
                <a:cubicBezTo>
                  <a:pt x="970416" y="72554"/>
                  <a:pt x="1030319" y="113109"/>
                  <a:pt x="1081851" y="164455"/>
                </a:cubicBezTo>
                <a:cubicBezTo>
                  <a:pt x="1133383" y="215987"/>
                  <a:pt x="1173753" y="275890"/>
                  <a:pt x="1202030" y="342491"/>
                </a:cubicBezTo>
                <a:cubicBezTo>
                  <a:pt x="1231423" y="411510"/>
                  <a:pt x="1246306" y="484808"/>
                  <a:pt x="1246306" y="560152"/>
                </a:cubicBezTo>
                <a:lnTo>
                  <a:pt x="1246306" y="977243"/>
                </a:lnTo>
                <a:lnTo>
                  <a:pt x="1363508" y="1160487"/>
                </a:lnTo>
                <a:cubicBezTo>
                  <a:pt x="1374484" y="1177603"/>
                  <a:pt x="1375229" y="1199555"/>
                  <a:pt x="1365369" y="1217414"/>
                </a:cubicBezTo>
                <a:cubicBezTo>
                  <a:pt x="1355695" y="1235273"/>
                  <a:pt x="1336905" y="1246436"/>
                  <a:pt x="1316628" y="1246436"/>
                </a:cubicBezTo>
                <a:lnTo>
                  <a:pt x="55867" y="1246436"/>
                </a:lnTo>
                <a:cubicBezTo>
                  <a:pt x="35589" y="1246436"/>
                  <a:pt x="16986" y="1235460"/>
                  <a:pt x="7126" y="1217786"/>
                </a:cubicBezTo>
                <a:cubicBezTo>
                  <a:pt x="-2734" y="1200113"/>
                  <a:pt x="-2362" y="1178533"/>
                  <a:pt x="8242" y="1161232"/>
                </a:cubicBezTo>
                <a:lnTo>
                  <a:pt x="126002" y="969801"/>
                </a:lnTo>
                <a:lnTo>
                  <a:pt x="126002" y="560152"/>
                </a:lnTo>
                <a:cubicBezTo>
                  <a:pt x="126002" y="484808"/>
                  <a:pt x="140885" y="411696"/>
                  <a:pt x="170279" y="342491"/>
                </a:cubicBezTo>
                <a:cubicBezTo>
                  <a:pt x="198556" y="275890"/>
                  <a:pt x="239112" y="215987"/>
                  <a:pt x="290458" y="164455"/>
                </a:cubicBezTo>
                <a:cubicBezTo>
                  <a:pt x="341803" y="112923"/>
                  <a:pt x="401893" y="72554"/>
                  <a:pt x="468493" y="44276"/>
                </a:cubicBezTo>
                <a:cubicBezTo>
                  <a:pt x="537512" y="14883"/>
                  <a:pt x="610810" y="0"/>
                  <a:pt x="686154" y="0"/>
                </a:cubicBezTo>
                <a:close/>
              </a:path>
            </a:pathLst>
          </a:custGeom>
          <a:solidFill>
            <a:schemeClr val="bg1"/>
          </a:solidFill>
          <a:ln w="3175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isheji-12"/>
          <p:cNvSpPr txBox="1"/>
          <p:nvPr/>
        </p:nvSpPr>
        <p:spPr>
          <a:xfrm rot="0" flipH="0" flipV="0">
            <a:off x="6418758" y="3436788"/>
            <a:ext cx="2129972" cy="237839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95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随着生成式AI成为主流搜索入口，用户不再点击多个链接，而是直接获取AI总结的答案，迫使内容创作者必须适配AI的“阅读”与“引用”逻辑。</a:t>
            </a:r>
            <a:endParaRPr kumimoji="1" lang="zh-CN" altLang="en-US"/>
          </a:p>
        </p:txBody>
      </p:sp>
      <p:sp>
        <p:nvSpPr>
          <p:cNvPr id="16" name="isheji-13"/>
          <p:cNvSpPr txBox="1"/>
          <p:nvPr/>
        </p:nvSpPr>
        <p:spPr>
          <a:xfrm rot="0" flipH="0" flipV="0">
            <a:off x="6487744" y="2710329"/>
            <a:ext cx="1992000" cy="66481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GEO的兴起动因</a:t>
            </a:r>
            <a:endParaRPr kumimoji="1" lang="zh-CN" altLang="en-US"/>
          </a:p>
        </p:txBody>
      </p:sp>
      <p:sp>
        <p:nvSpPr>
          <p:cNvPr id="17" name="isheji-14"/>
          <p:cNvSpPr txBox="1"/>
          <p:nvPr/>
        </p:nvSpPr>
        <p:spPr>
          <a:xfrm rot="0" flipH="0" flipV="0">
            <a:off x="9176657" y="2876635"/>
            <a:ext cx="2129972" cy="293854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95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GEO适用于问答类内容、产品说明、知识库、FAQ页面等结构清晰、事实性强的内容类型，尤其在医疗、金融、教育等领域效果显著。</a:t>
            </a:r>
            <a:endParaRPr kumimoji="1" lang="zh-CN" altLang="en-US"/>
          </a:p>
        </p:txBody>
      </p:sp>
      <p:sp>
        <p:nvSpPr>
          <p:cNvPr id="18" name="isheji-15"/>
          <p:cNvSpPr txBox="1"/>
          <p:nvPr/>
        </p:nvSpPr>
        <p:spPr>
          <a:xfrm rot="0" flipH="0" flipV="0">
            <a:off x="9245643" y="2160697"/>
            <a:ext cx="1992000" cy="66481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GEO的应用场景范围</a:t>
            </a:r>
            <a:endParaRPr kumimoji="1" lang="zh-CN" altLang="en-US"/>
          </a:p>
        </p:txBody>
      </p:sp>
      <p:sp>
        <p:nvSpPr>
          <p:cNvPr id="19" name="isheji-16"/>
          <p:cNvSpPr txBox="1"/>
          <p:nvPr/>
        </p:nvSpPr>
        <p:spPr>
          <a:xfrm rot="0" flipH="0" flipV="0">
            <a:off x="3660860" y="3996942"/>
            <a:ext cx="2129972" cy="181824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95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传统SEO聚焦关键词排名和链接建设，而GEO更关注内容是否能被大模型准确理解、引用或直接用于生成答案，强调语义完整性与权威性。</a:t>
            </a:r>
            <a:endParaRPr kumimoji="1" lang="zh-CN" altLang="en-US"/>
          </a:p>
        </p:txBody>
      </p:sp>
      <p:sp>
        <p:nvSpPr>
          <p:cNvPr id="20" name="isheji-17"/>
          <p:cNvSpPr txBox="1"/>
          <p:nvPr/>
        </p:nvSpPr>
        <p:spPr>
          <a:xfrm rot="0" flipH="0" flipV="0">
            <a:off x="3729846" y="3269879"/>
            <a:ext cx="1992000" cy="66481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GEO与传统SEO的区别</a:t>
            </a:r>
            <a:endParaRPr kumimoji="1" lang="zh-CN" altLang="en-US"/>
          </a:p>
        </p:txBody>
      </p:sp>
      <p:sp>
        <p:nvSpPr>
          <p:cNvPr id="21" name="isheji-18"/>
          <p:cNvSpPr txBox="1"/>
          <p:nvPr/>
        </p:nvSpPr>
        <p:spPr>
          <a:xfrm rot="0" flipH="0" flipV="0">
            <a:off x="902962" y="4557095"/>
            <a:ext cx="2129972" cy="125808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95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GEO（Generative Engine Optimization，生成引擎优化）是指通过结构化内容、提示工程和语义策略，提升内容在AI生成式搜索引擎（如Google AI Overviews、baidu AI、豆包等）中的可见性与采纳率。</a:t>
            </a:r>
            <a:endParaRPr kumimoji="1" lang="zh-CN" altLang="en-US"/>
          </a:p>
        </p:txBody>
      </p:sp>
      <p:sp>
        <p:nvSpPr>
          <p:cNvPr id="22" name="isheji-19"/>
          <p:cNvSpPr txBox="1"/>
          <p:nvPr/>
        </p:nvSpPr>
        <p:spPr>
          <a:xfrm rot="0" flipH="0" flipV="0">
            <a:off x="971948" y="3828390"/>
            <a:ext cx="1992000" cy="66481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GEO的基本定义</a:t>
            </a:r>
            <a:endParaRPr kumimoji="1" lang="zh-CN" altLang="en-US"/>
          </a:p>
        </p:txBody>
      </p:sp>
      <p:sp>
        <p:nvSpPr>
          <p:cNvPr id="23" name="文本框 1"/>
          <p:cNvSpPr txBox="1"/>
          <p:nvPr/>
        </p:nvSpPr>
        <p:spPr>
          <a:xfrm rot="0" flipH="0" flipV="0">
            <a:off x="896518" y="287534"/>
            <a:ext cx="8907882" cy="59627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什么是GEO：定义与演进背景</a:t>
            </a:r>
            <a:endParaRPr kumimoji="1" lang="zh-CN" altLang="en-US"/>
          </a:p>
        </p:txBody>
      </p:sp>
      <p:sp>
        <p:nvSpPr>
          <p:cNvPr id="24" name="任意多边形: 形状 2"/>
          <p:cNvSpPr txBox="1"/>
          <p:nvPr/>
        </p:nvSpPr>
        <p:spPr>
          <a:xfrm rot="2700000" flipH="0" flipV="0">
            <a:off x="-1254638" y="-408843"/>
            <a:ext cx="1658405" cy="1392752"/>
          </a:xfrm>
          <a:custGeom>
            <a:avLst/>
            <a:gdLst>
              <a:gd name="connsiteX0" fmla="*/ 5150735 w 5150735"/>
              <a:gd name="connsiteY0" fmla="*/ 0 h 4325662"/>
              <a:gd name="connsiteX1" fmla="*/ 5150735 w 5150735"/>
              <a:gd name="connsiteY1" fmla="*/ 2985265 h 4325662"/>
              <a:gd name="connsiteX2" fmla="*/ 3810338 w 5150735"/>
              <a:gd name="connsiteY2" fmla="*/ 4325662 h 4325662"/>
              <a:gd name="connsiteX3" fmla="*/ 0 w 5150735"/>
              <a:gd name="connsiteY3" fmla="*/ 515324 h 4325662"/>
              <a:gd name="connsiteX4" fmla="*/ 0 w 5150735"/>
              <a:gd name="connsiteY4" fmla="*/ 0 h 4325662"/>
              <a:gd name="connsiteX5" fmla="*/ 5150735 w 5150735"/>
              <a:gd name="connsiteY5" fmla="*/ 0 h 4325662"/>
            </a:gdLst>
            <a:rect l="l" t="t" r="r" b="b"/>
            <a:pathLst>
              <a:path w="5150735" h="4325662">
                <a:moveTo>
                  <a:pt x="5150735" y="0"/>
                </a:moveTo>
                <a:lnTo>
                  <a:pt x="5150735" y="2985265"/>
                </a:lnTo>
                <a:lnTo>
                  <a:pt x="3810338" y="4325662"/>
                </a:lnTo>
                <a:lnTo>
                  <a:pt x="0" y="515324"/>
                </a:lnTo>
                <a:lnTo>
                  <a:pt x="0" y="0"/>
                </a:lnTo>
                <a:lnTo>
                  <a:pt x="5150735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alpha val="0"/>
                </a:schemeClr>
              </a:gs>
            </a:gsLst>
            <a:lin ang="162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5" name="任意多边形: 形状 3"/>
          <p:cNvSpPr txBox="1"/>
          <p:nvPr/>
        </p:nvSpPr>
        <p:spPr>
          <a:xfrm rot="2700000" flipH="1" flipV="1">
            <a:off x="-295212" y="-11175"/>
            <a:ext cx="1078225" cy="79277"/>
          </a:xfrm>
          <a:custGeom>
            <a:avLst/>
            <a:gdLst>
              <a:gd name="connsiteX0" fmla="*/ 3348790 w 3348790"/>
              <a:gd name="connsiteY0" fmla="*/ 0 h 246221"/>
              <a:gd name="connsiteX1" fmla="*/ 3348790 w 3348790"/>
              <a:gd name="connsiteY1" fmla="*/ 246221 h 246221"/>
              <a:gd name="connsiteX2" fmla="*/ 0 w 3348790"/>
              <a:gd name="connsiteY2" fmla="*/ 246221 h 246221"/>
              <a:gd name="connsiteX3" fmla="*/ 0 w 3348790"/>
              <a:gd name="connsiteY3" fmla="*/ 0 h 246221"/>
              <a:gd name="connsiteX4" fmla="*/ 3348790 w 3348790"/>
              <a:gd name="connsiteY4" fmla="*/ 0 h 246221"/>
            </a:gdLst>
            <a:rect l="l" t="t" r="r" b="b"/>
            <a:pathLst>
              <a:path w="3348790" h="246221">
                <a:moveTo>
                  <a:pt x="3348790" y="0"/>
                </a:moveTo>
                <a:lnTo>
                  <a:pt x="3348790" y="246221"/>
                </a:lnTo>
                <a:lnTo>
                  <a:pt x="0" y="246221"/>
                </a:lnTo>
                <a:lnTo>
                  <a:pt x="0" y="0"/>
                </a:lnTo>
                <a:lnTo>
                  <a:pt x="3348790" y="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2">
                  <a:alpha val="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6" name="任意多边形: 形状 9"/>
          <p:cNvSpPr txBox="1"/>
          <p:nvPr/>
        </p:nvSpPr>
        <p:spPr>
          <a:xfrm rot="0" flipH="1" flipV="0">
            <a:off x="707246" y="921912"/>
            <a:ext cx="10811654" cy="79576"/>
          </a:xfrm>
          <a:custGeom>
            <a:avLst/>
            <a:gdLst>
              <a:gd name="connsiteX0" fmla="*/ 5150735 w 5150735"/>
              <a:gd name="connsiteY0" fmla="*/ 0 h 4325662"/>
              <a:gd name="connsiteX1" fmla="*/ 5150735 w 5150735"/>
              <a:gd name="connsiteY1" fmla="*/ 2985265 h 4325662"/>
              <a:gd name="connsiteX2" fmla="*/ 3810338 w 5150735"/>
              <a:gd name="connsiteY2" fmla="*/ 4325662 h 4325662"/>
              <a:gd name="connsiteX3" fmla="*/ 0 w 5150735"/>
              <a:gd name="connsiteY3" fmla="*/ 515324 h 4325662"/>
              <a:gd name="connsiteX4" fmla="*/ 0 w 5150735"/>
              <a:gd name="connsiteY4" fmla="*/ 0 h 4325662"/>
              <a:gd name="connsiteX5" fmla="*/ 5150735 w 5150735"/>
              <a:gd name="connsiteY5" fmla="*/ 0 h 4325662"/>
            </a:gdLst>
            <a:rect l="l" t="t" r="r" b="b"/>
            <a:pathLst>
              <a:path w="5150735" h="4325662">
                <a:moveTo>
                  <a:pt x="5150735" y="0"/>
                </a:moveTo>
                <a:lnTo>
                  <a:pt x="5150735" y="2985265"/>
                </a:lnTo>
                <a:lnTo>
                  <a:pt x="3810338" y="4325662"/>
                </a:lnTo>
                <a:lnTo>
                  <a:pt x="0" y="515324"/>
                </a:lnTo>
                <a:lnTo>
                  <a:pt x="0" y="0"/>
                </a:lnTo>
                <a:lnTo>
                  <a:pt x="5150735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alpha val="0"/>
                </a:schemeClr>
              </a:gs>
            </a:gsLst>
            <a:lin ang="162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0" flipV="0">
            <a:off x="1273543" y="3381406"/>
            <a:ext cx="2164294" cy="163975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生成引擎依赖网络爬虫获取公开网页，并通过嵌入模型将文本转化为向量，再结合检索增强生成（RAG）技术从高相关性来源提取信息。</a:t>
            </a: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5400000" flipH="0" flipV="1">
            <a:off x="32251" y="4191105"/>
            <a:ext cx="2103498" cy="45719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  <a:alpha val="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0" flipV="0">
            <a:off x="982398" y="3011081"/>
            <a:ext cx="203200" cy="203200"/>
          </a:xfrm>
          <a:prstGeom prst="ellipse">
            <a:avLst/>
          </a:prstGeom>
          <a:solidFill>
            <a:schemeClr val="accent1"/>
          </a:solidFill>
          <a:ln w="19050" cap="sq">
            <a:solidFill>
              <a:schemeClr val="accent1">
                <a:lumMod val="0"/>
                <a:lumOff val="100000"/>
              </a:schemeClr>
            </a:solidFill>
            <a:miter/>
          </a:ln>
          <a:effectLst>
            <a:outerShdw dist="76200" blurRad="165100" dir="5400000" sx="100000" sy="100000" kx="0" ky="0" algn="b" rotWithShape="0">
              <a:schemeClr val="accent1">
                <a:lumMod val="100000"/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0">
            <a:off x="3924778" y="2859632"/>
            <a:ext cx="2164294" cy="163975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内容需具备明确的主题边界、权威来源标注、结构化数据（如Schema标记）以及自然语言中的因果逻辑，才能被AI视为可信引用源。</a:t>
            </a: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5400000" flipH="0" flipV="1">
            <a:off x="2677523" y="3745531"/>
            <a:ext cx="2103498" cy="45719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  <a:alpha val="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0">
            <a:off x="3627670" y="2565507"/>
            <a:ext cx="203200" cy="203200"/>
          </a:xfrm>
          <a:prstGeom prst="ellipse">
            <a:avLst/>
          </a:prstGeom>
          <a:solidFill>
            <a:schemeClr val="accent1"/>
          </a:solidFill>
          <a:ln w="19050" cap="sq">
            <a:solidFill>
              <a:schemeClr val="accent1">
                <a:lumMod val="0"/>
                <a:lumOff val="100000"/>
              </a:schemeClr>
            </a:solidFill>
            <a:miter/>
          </a:ln>
          <a:effectLst>
            <a:outerShdw dist="76200" blurRad="165100" dir="5400000" sx="100000" sy="100000" kx="0" ky="0" algn="b" rotWithShape="0">
              <a:schemeClr val="accent1">
                <a:lumMod val="100000"/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0">
            <a:off x="6503755" y="2337858"/>
            <a:ext cx="2164294" cy="163975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即使内容优质，若未匹配用户常见提问方式（如“如何”“为什么”“最佳方法”），也可能无法触发AI的引用机制，因此需围绕真实用户意图设计内容。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5400000" flipH="0" flipV="1">
            <a:off x="5256500" y="3223757"/>
            <a:ext cx="2103498" cy="45719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  <a:alpha val="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6206647" y="2043733"/>
            <a:ext cx="203200" cy="203200"/>
          </a:xfrm>
          <a:prstGeom prst="ellipse">
            <a:avLst/>
          </a:prstGeom>
          <a:solidFill>
            <a:schemeClr val="accent1"/>
          </a:solidFill>
          <a:ln w="19050" cap="sq">
            <a:solidFill>
              <a:schemeClr val="accent1">
                <a:lumMod val="0"/>
                <a:lumOff val="100000"/>
              </a:schemeClr>
            </a:solidFill>
            <a:miter/>
          </a:ln>
          <a:effectLst>
            <a:outerShdw dist="76200" blurRad="165100" dir="5400000" sx="100000" sy="100000" kx="0" ky="0" algn="b" rotWithShape="0">
              <a:schemeClr val="accent1">
                <a:lumMod val="100000"/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9045308" y="1846564"/>
            <a:ext cx="2164294" cy="163975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大多数生成引擎有上下文长度限制，且优先引用近期更新的内容，因此保持内容时效性并精炼核心信息是GEO成功的关键前提。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5400000" flipH="0" flipV="1">
            <a:off x="7798053" y="2701983"/>
            <a:ext cx="2103498" cy="45719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  <a:alpha val="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8748200" y="1552439"/>
            <a:ext cx="203200" cy="203200"/>
          </a:xfrm>
          <a:prstGeom prst="ellipse">
            <a:avLst/>
          </a:prstGeom>
          <a:solidFill>
            <a:schemeClr val="accent1"/>
          </a:solidFill>
          <a:ln w="19050" cap="sq">
            <a:solidFill>
              <a:schemeClr val="accent1">
                <a:lumMod val="0"/>
                <a:lumOff val="100000"/>
              </a:schemeClr>
            </a:solidFill>
            <a:miter/>
          </a:ln>
          <a:effectLst>
            <a:outerShdw dist="76200" blurRad="165100" dir="5400000" sx="100000" sy="100000" kx="0" ky="0" algn="b" rotWithShape="0">
              <a:schemeClr val="accent1">
                <a:lumMod val="100000"/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0" flipV="0">
            <a:off x="7963120" y="3713029"/>
            <a:ext cx="3547549" cy="2426577"/>
          </a:xfrm>
          <a:custGeom>
            <a:avLst/>
            <a:gdLst>
              <a:gd name="connsiteX0" fmla="*/ 650556 w 3547549"/>
              <a:gd name="connsiteY0" fmla="*/ 2426578 h 2426577"/>
              <a:gd name="connsiteX1" fmla="*/ 0 w 3547549"/>
              <a:gd name="connsiteY1" fmla="*/ 1995657 h 2426577"/>
              <a:gd name="connsiteX2" fmla="*/ 2896672 w 3547549"/>
              <a:gd name="connsiteY2" fmla="*/ 0 h 2426577"/>
              <a:gd name="connsiteX3" fmla="*/ 3547549 w 3547549"/>
              <a:gd name="connsiteY3" fmla="*/ 431242 h 2426577"/>
            </a:gdLst>
            <a:rect l="l" t="t" r="r" b="b"/>
            <a:pathLst>
              <a:path w="3547549" h="2426577">
                <a:moveTo>
                  <a:pt x="650556" y="2426578"/>
                </a:moveTo>
                <a:lnTo>
                  <a:pt x="0" y="1995657"/>
                </a:lnTo>
                <a:lnTo>
                  <a:pt x="2896672" y="0"/>
                </a:lnTo>
                <a:lnTo>
                  <a:pt x="3547549" y="431242"/>
                </a:lnTo>
                <a:close/>
              </a:path>
            </a:pathLst>
          </a:custGeom>
          <a:gradFill>
            <a:gsLst>
              <a:gs pos="18000">
                <a:schemeClr val="accent1">
                  <a:lumMod val="60000"/>
                  <a:lumOff val="40000"/>
                </a:schemeClr>
              </a:gs>
              <a:gs pos="79000">
                <a:schemeClr val="accent1"/>
              </a:gs>
            </a:gsLst>
            <a:lin ang="8100000" scaled="0"/>
          </a:gradFill>
          <a:ln w="32097" cap="flat">
            <a:noFill/>
            <a:miter/>
          </a:ln>
          <a:effectLst>
            <a:outerShdw dist="889000" blurRad="635000" dir="2700000" sx="90000" sy="90000" kx="0" ky="0" algn="tl" rotWithShape="0">
              <a:schemeClr val="accent1">
                <a:alpha val="3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2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9660793" y="3719451"/>
            <a:ext cx="1953271" cy="1274458"/>
          </a:xfrm>
          <a:custGeom>
            <a:avLst/>
            <a:gdLst>
              <a:gd name="connsiteX0" fmla="*/ 1953272 w 1953271"/>
              <a:gd name="connsiteY0" fmla="*/ 1195789 h 1274458"/>
              <a:gd name="connsiteX1" fmla="*/ 1953272 w 1953271"/>
              <a:gd name="connsiteY1" fmla="*/ 1274459 h 1274458"/>
              <a:gd name="connsiteX2" fmla="*/ 4174 w 1953271"/>
              <a:gd name="connsiteY2" fmla="*/ 86698 h 1274458"/>
              <a:gd name="connsiteX3" fmla="*/ 0 w 1953271"/>
              <a:gd name="connsiteY3" fmla="*/ 0 h 1274458"/>
            </a:gdLst>
            <a:rect l="l" t="t" r="r" b="b"/>
            <a:pathLst>
              <a:path w="1953271" h="1274458">
                <a:moveTo>
                  <a:pt x="1953272" y="1195789"/>
                </a:moveTo>
                <a:lnTo>
                  <a:pt x="1953272" y="1274459"/>
                </a:lnTo>
                <a:lnTo>
                  <a:pt x="4174" y="86698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3500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10800000" scaled="0"/>
          </a:gradFill>
          <a:ln w="32097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2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0" flipH="0" flipV="0">
            <a:off x="7380318" y="4090004"/>
            <a:ext cx="1186476" cy="2161988"/>
          </a:xfrm>
          <a:custGeom>
            <a:avLst/>
            <a:gdLst>
              <a:gd name="connsiteX0" fmla="*/ 1186477 w 1186476"/>
              <a:gd name="connsiteY0" fmla="*/ 2161988 h 2161988"/>
              <a:gd name="connsiteX1" fmla="*/ 535600 w 1186476"/>
              <a:gd name="connsiteY1" fmla="*/ 1731068 h 2161988"/>
              <a:gd name="connsiteX2" fmla="*/ 0 w 1186476"/>
              <a:gd name="connsiteY2" fmla="*/ 0 h 2161988"/>
              <a:gd name="connsiteX3" fmla="*/ 650876 w 1186476"/>
              <a:gd name="connsiteY3" fmla="*/ 430921 h 2161988"/>
            </a:gdLst>
            <a:rect l="l" t="t" r="r" b="b"/>
            <a:pathLst>
              <a:path w="1186476" h="2161988">
                <a:moveTo>
                  <a:pt x="1186477" y="2161988"/>
                </a:moveTo>
                <a:lnTo>
                  <a:pt x="535600" y="1731068"/>
                </a:lnTo>
                <a:lnTo>
                  <a:pt x="0" y="0"/>
                </a:lnTo>
                <a:lnTo>
                  <a:pt x="650876" y="430921"/>
                </a:lnTo>
                <a:close/>
              </a:path>
            </a:pathLst>
          </a:custGeom>
          <a:gradFill>
            <a:gsLst>
              <a:gs pos="35000">
                <a:schemeClr val="accent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10800000" scaled="0"/>
          </a:gradFill>
          <a:ln w="254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2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0" flipH="0" flipV="0">
            <a:off x="3534143" y="3977618"/>
            <a:ext cx="4543933" cy="2880382"/>
          </a:xfrm>
          <a:custGeom>
            <a:avLst/>
            <a:gdLst>
              <a:gd name="connsiteX0" fmla="*/ 3893377 w 4543933"/>
              <a:gd name="connsiteY0" fmla="*/ 0 h 2880382"/>
              <a:gd name="connsiteX1" fmla="*/ 4543933 w 4543933"/>
              <a:gd name="connsiteY1" fmla="*/ 430921 h 2880382"/>
              <a:gd name="connsiteX2" fmla="*/ 988357 w 4543933"/>
              <a:gd name="connsiteY2" fmla="*/ 2880382 h 2880382"/>
              <a:gd name="connsiteX3" fmla="*/ 299230 w 4543933"/>
              <a:gd name="connsiteY3" fmla="*/ 2880382 h 2880382"/>
              <a:gd name="connsiteX4" fmla="*/ 0 w 4543933"/>
              <a:gd name="connsiteY4" fmla="*/ 2682176 h 2880382"/>
            </a:gdLst>
            <a:rect l="l" t="t" r="r" b="b"/>
            <a:pathLst>
              <a:path w="4543933" h="2880382">
                <a:moveTo>
                  <a:pt x="3893377" y="0"/>
                </a:moveTo>
                <a:lnTo>
                  <a:pt x="4543933" y="430921"/>
                </a:lnTo>
                <a:lnTo>
                  <a:pt x="988357" y="2880382"/>
                </a:lnTo>
                <a:lnTo>
                  <a:pt x="299230" y="2880382"/>
                </a:lnTo>
                <a:lnTo>
                  <a:pt x="0" y="2682176"/>
                </a:lnTo>
                <a:close/>
              </a:path>
            </a:pathLst>
          </a:custGeom>
          <a:gradFill>
            <a:gsLst>
              <a:gs pos="18000">
                <a:schemeClr val="accent1">
                  <a:lumMod val="60000"/>
                  <a:lumOff val="40000"/>
                </a:schemeClr>
              </a:gs>
              <a:gs pos="79000">
                <a:schemeClr val="accent1"/>
              </a:gs>
            </a:gsLst>
            <a:lin ang="8100000" scaled="0"/>
          </a:gradFill>
          <a:ln w="32097" cap="flat">
            <a:noFill/>
            <a:miter/>
          </a:ln>
          <a:effectLst>
            <a:outerShdw dist="889000" blurRad="635000" dir="2700000" sx="90000" sy="90000" kx="0" ky="0" algn="tl" rotWithShape="0">
              <a:schemeClr val="accent1">
                <a:alpha val="3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2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0" flipH="0" flipV="0">
            <a:off x="2987625" y="5158636"/>
            <a:ext cx="1043400" cy="1699364"/>
          </a:xfrm>
          <a:custGeom>
            <a:avLst/>
            <a:gdLst>
              <a:gd name="connsiteX0" fmla="*/ 0 w 1043400"/>
              <a:gd name="connsiteY0" fmla="*/ 0 h 1699364"/>
              <a:gd name="connsiteX1" fmla="*/ 650876 w 1043400"/>
              <a:gd name="connsiteY1" fmla="*/ 430921 h 1699364"/>
              <a:gd name="connsiteX2" fmla="*/ 1043400 w 1043400"/>
              <a:gd name="connsiteY2" fmla="*/ 1699364 h 1699364"/>
              <a:gd name="connsiteX3" fmla="*/ 629330 w 1043400"/>
              <a:gd name="connsiteY3" fmla="*/ 1699364 h 1699364"/>
              <a:gd name="connsiteX4" fmla="*/ 499316 w 1043400"/>
              <a:gd name="connsiteY4" fmla="*/ 1613223 h 1699364"/>
            </a:gdLst>
            <a:rect l="l" t="t" r="r" b="b"/>
            <a:pathLst>
              <a:path w="1043400" h="1699364">
                <a:moveTo>
                  <a:pt x="0" y="0"/>
                </a:moveTo>
                <a:lnTo>
                  <a:pt x="650876" y="430921"/>
                </a:lnTo>
                <a:lnTo>
                  <a:pt x="1043400" y="1699364"/>
                </a:lnTo>
                <a:lnTo>
                  <a:pt x="629330" y="1699364"/>
                </a:lnTo>
                <a:lnTo>
                  <a:pt x="499316" y="1613223"/>
                </a:lnTo>
                <a:close/>
              </a:path>
            </a:pathLst>
          </a:custGeom>
          <a:gradFill>
            <a:gsLst>
              <a:gs pos="34000">
                <a:schemeClr val="accent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10800000" scaled="0"/>
          </a:gradFill>
          <a:ln w="25400" cap="flat">
            <a:noFill/>
            <a:miter/>
          </a:ln>
          <a:effectLst>
            <a:outerShdw dist="635000" blurRad="635000" dir="2700000" sx="90000" sy="90000" kx="0" ky="0" algn="tl" rotWithShape="0">
              <a:schemeClr val="accent1"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2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0" flipH="0" flipV="0">
            <a:off x="405230" y="5046572"/>
            <a:ext cx="3280475" cy="1811429"/>
          </a:xfrm>
          <a:custGeom>
            <a:avLst/>
            <a:gdLst>
              <a:gd name="connsiteX0" fmla="*/ 2629599 w 3280475"/>
              <a:gd name="connsiteY0" fmla="*/ 0 h 1811429"/>
              <a:gd name="connsiteX1" fmla="*/ 3280475 w 3280475"/>
              <a:gd name="connsiteY1" fmla="*/ 430921 h 1811429"/>
              <a:gd name="connsiteX2" fmla="*/ 1276431 w 3280475"/>
              <a:gd name="connsiteY2" fmla="*/ 1811429 h 1811429"/>
              <a:gd name="connsiteX3" fmla="*/ 0 w 3280475"/>
              <a:gd name="connsiteY3" fmla="*/ 1811429 h 1811429"/>
            </a:gdLst>
            <a:rect l="l" t="t" r="r" b="b"/>
            <a:pathLst>
              <a:path w="3280475" h="1811429">
                <a:moveTo>
                  <a:pt x="2629599" y="0"/>
                </a:moveTo>
                <a:lnTo>
                  <a:pt x="3280475" y="430921"/>
                </a:lnTo>
                <a:lnTo>
                  <a:pt x="1276431" y="1811429"/>
                </a:lnTo>
                <a:lnTo>
                  <a:pt x="0" y="1811429"/>
                </a:lnTo>
                <a:close/>
              </a:path>
            </a:pathLst>
          </a:custGeom>
          <a:gradFill>
            <a:gsLst>
              <a:gs pos="2300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alpha val="0"/>
                </a:schemeClr>
              </a:gs>
            </a:gsLst>
            <a:lin ang="8100000" scaled="0"/>
          </a:gradFill>
          <a:ln w="32097" cap="flat">
            <a:noFill/>
            <a:miter/>
          </a:ln>
          <a:effectLst>
            <a:outerShdw dist="889000" blurRad="635000" dir="2700000" sx="90000" sy="90000" kx="0" ky="0" algn="tl" rotWithShape="0">
              <a:schemeClr val="accent1">
                <a:alpha val="3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2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 rot="0" flipH="0" flipV="0">
            <a:off x="1681661" y="4144272"/>
            <a:ext cx="9849559" cy="2713729"/>
          </a:xfrm>
          <a:custGeom>
            <a:avLst/>
            <a:gdLst>
              <a:gd name="connsiteX0" fmla="*/ 2004044 w 9849559"/>
              <a:gd name="connsiteY0" fmla="*/ 1333221 h 2713729"/>
              <a:gd name="connsiteX1" fmla="*/ 2431056 w 9849559"/>
              <a:gd name="connsiteY1" fmla="*/ 2713729 h 2713729"/>
              <a:gd name="connsiteX2" fmla="*/ 2349365 w 9849559"/>
              <a:gd name="connsiteY2" fmla="*/ 2713729 h 2713729"/>
              <a:gd name="connsiteX3" fmla="*/ 1956842 w 9849559"/>
              <a:gd name="connsiteY3" fmla="*/ 1445286 h 2713729"/>
              <a:gd name="connsiteX4" fmla="*/ 115597 w 9849559"/>
              <a:gd name="connsiteY4" fmla="*/ 2713729 h 2713729"/>
              <a:gd name="connsiteX5" fmla="*/ 0 w 9849559"/>
              <a:gd name="connsiteY5" fmla="*/ 2713729 h 2713729"/>
              <a:gd name="connsiteX6" fmla="*/ 9829009 w 9849559"/>
              <a:gd name="connsiteY6" fmla="*/ 0 h 2713729"/>
              <a:gd name="connsiteX7" fmla="*/ 9849559 w 9849559"/>
              <a:gd name="connsiteY7" fmla="*/ 65505 h 2713729"/>
              <a:gd name="connsiteX8" fmla="*/ 6885135 w 9849559"/>
              <a:gd name="connsiteY8" fmla="*/ 2107722 h 2713729"/>
              <a:gd name="connsiteX9" fmla="*/ 6349534 w 9849559"/>
              <a:gd name="connsiteY9" fmla="*/ 376654 h 2713729"/>
              <a:gd name="connsiteX10" fmla="*/ 2957097 w 9849559"/>
              <a:gd name="connsiteY10" fmla="*/ 2713729 h 2713729"/>
              <a:gd name="connsiteX11" fmla="*/ 2840841 w 9849559"/>
              <a:gd name="connsiteY11" fmla="*/ 2713729 h 2713729"/>
              <a:gd name="connsiteX12" fmla="*/ 6396415 w 9849559"/>
              <a:gd name="connsiteY12" fmla="*/ 264268 h 2713729"/>
              <a:gd name="connsiteX13" fmla="*/ 6932015 w 9849559"/>
              <a:gd name="connsiteY13" fmla="*/ 1995336 h 2713729"/>
            </a:gdLst>
            <a:rect l="l" t="t" r="r" b="b"/>
            <a:pathLst>
              <a:path w="9849559" h="2713729">
                <a:moveTo>
                  <a:pt x="2004044" y="1333221"/>
                </a:moveTo>
                <a:lnTo>
                  <a:pt x="2431056" y="2713729"/>
                </a:lnTo>
                <a:lnTo>
                  <a:pt x="2349365" y="2713729"/>
                </a:lnTo>
                <a:lnTo>
                  <a:pt x="1956842" y="1445286"/>
                </a:lnTo>
                <a:lnTo>
                  <a:pt x="115597" y="2713729"/>
                </a:lnTo>
                <a:lnTo>
                  <a:pt x="0" y="2713729"/>
                </a:lnTo>
                <a:close/>
                <a:moveTo>
                  <a:pt x="9829009" y="0"/>
                </a:moveTo>
                <a:lnTo>
                  <a:pt x="9849559" y="65505"/>
                </a:lnTo>
                <a:lnTo>
                  <a:pt x="6885135" y="2107722"/>
                </a:lnTo>
                <a:lnTo>
                  <a:pt x="6349534" y="376654"/>
                </a:lnTo>
                <a:lnTo>
                  <a:pt x="2957097" y="2713729"/>
                </a:lnTo>
                <a:lnTo>
                  <a:pt x="2840841" y="2713729"/>
                </a:lnTo>
                <a:lnTo>
                  <a:pt x="6396415" y="264268"/>
                </a:lnTo>
                <a:lnTo>
                  <a:pt x="6932015" y="1995336"/>
                </a:lnTo>
                <a:close/>
              </a:path>
            </a:pathLst>
          </a:custGeom>
          <a:gradFill>
            <a:gsLst>
              <a:gs pos="2000">
                <a:schemeClr val="accent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10800000" scaled="0"/>
          </a:gradFill>
          <a:ln w="32097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20000"/>
              </a:lnSpc>
            </a:pP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 rot="0" flipH="0" flipV="0">
            <a:off x="9660793" y="3400596"/>
            <a:ext cx="2272126" cy="1514643"/>
          </a:xfrm>
          <a:custGeom>
            <a:avLst/>
            <a:gdLst>
              <a:gd name="connsiteX0" fmla="*/ 0 w 2272126"/>
              <a:gd name="connsiteY0" fmla="*/ 318856 h 1514643"/>
              <a:gd name="connsiteX1" fmla="*/ 1953272 w 2272126"/>
              <a:gd name="connsiteY1" fmla="*/ 1514644 h 1514643"/>
              <a:gd name="connsiteX2" fmla="*/ 2272127 w 2272126"/>
              <a:gd name="connsiteY2" fmla="*/ 0 h 1514643"/>
            </a:gdLst>
            <a:rect l="l" t="t" r="r" b="b"/>
            <a:pathLst>
              <a:path w="2272126" h="1514643">
                <a:moveTo>
                  <a:pt x="0" y="318856"/>
                </a:moveTo>
                <a:lnTo>
                  <a:pt x="1953272" y="1514644"/>
                </a:lnTo>
                <a:lnTo>
                  <a:pt x="2272127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79000">
                <a:schemeClr val="accent1"/>
              </a:gs>
            </a:gsLst>
            <a:lin ang="8100000" scaled="0"/>
          </a:gradFill>
          <a:ln w="32097" cap="flat">
            <a:noFill/>
            <a:miter/>
          </a:ln>
          <a:effectLst>
            <a:outerShdw dist="889000" blurRad="635000" dir="2700000" sx="90000" sy="90000" kx="0" ky="0" algn="tl" rotWithShape="0">
              <a:schemeClr val="accent1">
                <a:alpha val="3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2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 rot="0" flipH="0" flipV="0">
            <a:off x="11614064" y="3400596"/>
            <a:ext cx="318855" cy="1593314"/>
          </a:xfrm>
          <a:custGeom>
            <a:avLst/>
            <a:gdLst>
              <a:gd name="connsiteX0" fmla="*/ 318855 w 318855"/>
              <a:gd name="connsiteY0" fmla="*/ 0 h 1593314"/>
              <a:gd name="connsiteX1" fmla="*/ 312433 w 318855"/>
              <a:gd name="connsiteY1" fmla="*/ 96331 h 1593314"/>
              <a:gd name="connsiteX2" fmla="*/ 0 w 318855"/>
              <a:gd name="connsiteY2" fmla="*/ 1593314 h 1593314"/>
              <a:gd name="connsiteX3" fmla="*/ 0 w 318855"/>
              <a:gd name="connsiteY3" fmla="*/ 1514644 h 1593314"/>
            </a:gdLst>
            <a:rect l="l" t="t" r="r" b="b"/>
            <a:pathLst>
              <a:path w="318855" h="1593314">
                <a:moveTo>
                  <a:pt x="318855" y="0"/>
                </a:moveTo>
                <a:lnTo>
                  <a:pt x="312433" y="96331"/>
                </a:lnTo>
                <a:lnTo>
                  <a:pt x="0" y="1593314"/>
                </a:lnTo>
                <a:lnTo>
                  <a:pt x="0" y="1514644"/>
                </a:lnTo>
                <a:close/>
              </a:path>
            </a:pathLst>
          </a:custGeom>
          <a:gradFill>
            <a:gsLst>
              <a:gs pos="3500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10800000" scaled="0"/>
          </a:gradFill>
          <a:ln w="32097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20000"/>
              </a:lnSpc>
            </a:pP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 rot="0" flipH="0" flipV="0">
            <a:off x="1273543" y="2601415"/>
            <a:ext cx="2164294" cy="66481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生成引擎如何抓取与理解内容</a:t>
            </a: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 rot="0" flipH="0" flipV="0">
            <a:off x="3924778" y="2145603"/>
            <a:ext cx="2164294" cy="66481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内容被AI引用的关键因素</a:t>
            </a:r>
            <a:endParaRPr kumimoji="1" lang="zh-CN" altLang="en-US"/>
          </a:p>
        </p:txBody>
      </p:sp>
      <p:sp>
        <p:nvSpPr>
          <p:cNvPr id="26" name="标题 1"/>
          <p:cNvSpPr txBox="1"/>
          <p:nvPr/>
        </p:nvSpPr>
        <p:spPr>
          <a:xfrm rot="0" flipH="0" flipV="0">
            <a:off x="6503755" y="1629472"/>
            <a:ext cx="2164294" cy="66481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提示词对内容呈现的影响</a:t>
            </a:r>
            <a:endParaRPr kumimoji="1" lang="zh-CN" altLang="en-US"/>
          </a:p>
        </p:txBody>
      </p:sp>
      <p:sp>
        <p:nvSpPr>
          <p:cNvPr id="27" name="标题 1"/>
          <p:cNvSpPr txBox="1"/>
          <p:nvPr/>
        </p:nvSpPr>
        <p:spPr>
          <a:xfrm rot="0" flipH="0" flipV="0">
            <a:off x="9045308" y="1121448"/>
            <a:ext cx="2164294" cy="66481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实时性与上下文窗口限制</a:t>
            </a:r>
            <a:endParaRPr kumimoji="1" lang="zh-CN" altLang="en-US"/>
          </a:p>
        </p:txBody>
      </p:sp>
      <p:sp>
        <p:nvSpPr>
          <p:cNvPr id="28" name="文本框 1"/>
          <p:cNvSpPr txBox="1"/>
          <p:nvPr/>
        </p:nvSpPr>
        <p:spPr>
          <a:xfrm rot="0" flipH="0" flipV="0">
            <a:off x="896518" y="287534"/>
            <a:ext cx="8907882" cy="59627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GEO的工作机制与底层逻辑</a:t>
            </a:r>
            <a:endParaRPr kumimoji="1" lang="zh-CN" altLang="en-US"/>
          </a:p>
        </p:txBody>
      </p:sp>
      <p:sp>
        <p:nvSpPr>
          <p:cNvPr id="29" name="任意多边形: 形状 2"/>
          <p:cNvSpPr txBox="1"/>
          <p:nvPr/>
        </p:nvSpPr>
        <p:spPr>
          <a:xfrm rot="2700000" flipH="0" flipV="0">
            <a:off x="-1254638" y="-408843"/>
            <a:ext cx="1658405" cy="1392752"/>
          </a:xfrm>
          <a:custGeom>
            <a:avLst/>
            <a:gdLst>
              <a:gd name="connsiteX0" fmla="*/ 5150735 w 5150735"/>
              <a:gd name="connsiteY0" fmla="*/ 0 h 4325662"/>
              <a:gd name="connsiteX1" fmla="*/ 5150735 w 5150735"/>
              <a:gd name="connsiteY1" fmla="*/ 2985265 h 4325662"/>
              <a:gd name="connsiteX2" fmla="*/ 3810338 w 5150735"/>
              <a:gd name="connsiteY2" fmla="*/ 4325662 h 4325662"/>
              <a:gd name="connsiteX3" fmla="*/ 0 w 5150735"/>
              <a:gd name="connsiteY3" fmla="*/ 515324 h 4325662"/>
              <a:gd name="connsiteX4" fmla="*/ 0 w 5150735"/>
              <a:gd name="connsiteY4" fmla="*/ 0 h 4325662"/>
              <a:gd name="connsiteX5" fmla="*/ 5150735 w 5150735"/>
              <a:gd name="connsiteY5" fmla="*/ 0 h 4325662"/>
            </a:gdLst>
            <a:rect l="l" t="t" r="r" b="b"/>
            <a:pathLst>
              <a:path w="5150735" h="4325662">
                <a:moveTo>
                  <a:pt x="5150735" y="0"/>
                </a:moveTo>
                <a:lnTo>
                  <a:pt x="5150735" y="2985265"/>
                </a:lnTo>
                <a:lnTo>
                  <a:pt x="3810338" y="4325662"/>
                </a:lnTo>
                <a:lnTo>
                  <a:pt x="0" y="515324"/>
                </a:lnTo>
                <a:lnTo>
                  <a:pt x="0" y="0"/>
                </a:lnTo>
                <a:lnTo>
                  <a:pt x="5150735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alpha val="0"/>
                </a:schemeClr>
              </a:gs>
            </a:gsLst>
            <a:lin ang="162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0" name="任意多边形: 形状 3"/>
          <p:cNvSpPr txBox="1"/>
          <p:nvPr/>
        </p:nvSpPr>
        <p:spPr>
          <a:xfrm rot="2700000" flipH="1" flipV="1">
            <a:off x="-295212" y="-11175"/>
            <a:ext cx="1078225" cy="79277"/>
          </a:xfrm>
          <a:custGeom>
            <a:avLst/>
            <a:gdLst>
              <a:gd name="connsiteX0" fmla="*/ 3348790 w 3348790"/>
              <a:gd name="connsiteY0" fmla="*/ 0 h 246221"/>
              <a:gd name="connsiteX1" fmla="*/ 3348790 w 3348790"/>
              <a:gd name="connsiteY1" fmla="*/ 246221 h 246221"/>
              <a:gd name="connsiteX2" fmla="*/ 0 w 3348790"/>
              <a:gd name="connsiteY2" fmla="*/ 246221 h 246221"/>
              <a:gd name="connsiteX3" fmla="*/ 0 w 3348790"/>
              <a:gd name="connsiteY3" fmla="*/ 0 h 246221"/>
              <a:gd name="connsiteX4" fmla="*/ 3348790 w 3348790"/>
              <a:gd name="connsiteY4" fmla="*/ 0 h 246221"/>
            </a:gdLst>
            <a:rect l="l" t="t" r="r" b="b"/>
            <a:pathLst>
              <a:path w="3348790" h="246221">
                <a:moveTo>
                  <a:pt x="3348790" y="0"/>
                </a:moveTo>
                <a:lnTo>
                  <a:pt x="3348790" y="246221"/>
                </a:lnTo>
                <a:lnTo>
                  <a:pt x="0" y="246221"/>
                </a:lnTo>
                <a:lnTo>
                  <a:pt x="0" y="0"/>
                </a:lnTo>
                <a:lnTo>
                  <a:pt x="3348790" y="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2">
                  <a:alpha val="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1" name="任意多边形: 形状 9"/>
          <p:cNvSpPr txBox="1"/>
          <p:nvPr/>
        </p:nvSpPr>
        <p:spPr>
          <a:xfrm rot="0" flipH="1" flipV="0">
            <a:off x="707246" y="921912"/>
            <a:ext cx="10811654" cy="79576"/>
          </a:xfrm>
          <a:custGeom>
            <a:avLst/>
            <a:gdLst>
              <a:gd name="connsiteX0" fmla="*/ 5150735 w 5150735"/>
              <a:gd name="connsiteY0" fmla="*/ 0 h 4325662"/>
              <a:gd name="connsiteX1" fmla="*/ 5150735 w 5150735"/>
              <a:gd name="connsiteY1" fmla="*/ 2985265 h 4325662"/>
              <a:gd name="connsiteX2" fmla="*/ 3810338 w 5150735"/>
              <a:gd name="connsiteY2" fmla="*/ 4325662 h 4325662"/>
              <a:gd name="connsiteX3" fmla="*/ 0 w 5150735"/>
              <a:gd name="connsiteY3" fmla="*/ 515324 h 4325662"/>
              <a:gd name="connsiteX4" fmla="*/ 0 w 5150735"/>
              <a:gd name="connsiteY4" fmla="*/ 0 h 4325662"/>
              <a:gd name="connsiteX5" fmla="*/ 5150735 w 5150735"/>
              <a:gd name="connsiteY5" fmla="*/ 0 h 4325662"/>
            </a:gdLst>
            <a:rect l="l" t="t" r="r" b="b"/>
            <a:pathLst>
              <a:path w="5150735" h="4325662">
                <a:moveTo>
                  <a:pt x="5150735" y="0"/>
                </a:moveTo>
                <a:lnTo>
                  <a:pt x="5150735" y="2985265"/>
                </a:lnTo>
                <a:lnTo>
                  <a:pt x="3810338" y="4325662"/>
                </a:lnTo>
                <a:lnTo>
                  <a:pt x="0" y="515324"/>
                </a:lnTo>
                <a:lnTo>
                  <a:pt x="0" y="0"/>
                </a:lnTo>
                <a:lnTo>
                  <a:pt x="5150735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alpha val="0"/>
                </a:schemeClr>
              </a:gs>
            </a:gsLst>
            <a:lin ang="162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任意多边形: 形状 2"/>
          <p:cNvSpPr txBox="1"/>
          <p:nvPr/>
        </p:nvSpPr>
        <p:spPr>
          <a:xfrm rot="0" flipH="0" flipV="0">
            <a:off x="378732" y="1535457"/>
            <a:ext cx="3551464" cy="4130558"/>
          </a:xfrm>
          <a:custGeom>
            <a:avLst/>
            <a:gdLst>
              <a:gd name="csX0" fmla="*/ 0 w 3551464"/>
              <a:gd name="csY0" fmla="*/ 0 h 3665764"/>
              <a:gd name="csX1" fmla="*/ 2880717 w 3551464"/>
              <a:gd name="csY1" fmla="*/ 112514 h 3665764"/>
              <a:gd name="csX2" fmla="*/ 3551464 w 3551464"/>
              <a:gd name="csY2" fmla="*/ 125012 h 3665764"/>
              <a:gd name="csX3" fmla="*/ 3551464 w 3551464"/>
              <a:gd name="csY3" fmla="*/ 3545394 h 3665764"/>
              <a:gd name="csX4" fmla="*/ 2856607 w 3551464"/>
              <a:gd name="csY4" fmla="*/ 3557842 h 3665764"/>
              <a:gd name="csX5" fmla="*/ 0 w 3551464"/>
              <a:gd name="csY5" fmla="*/ 3665764 h 3665764"/>
              <a:gd name="csX6" fmla="*/ 0 w 3551464"/>
              <a:gd name="csY6" fmla="*/ 0 h 3665764"/>
            </a:gdLst>
            <a:rect l="l" t="t" r="r" b="b"/>
            <a:pathLst>
              <a:path w="3551464" h="3665764">
                <a:moveTo>
                  <a:pt x="0" y="0"/>
                </a:moveTo>
                <a:cubicBezTo>
                  <a:pt x="964066" y="51027"/>
                  <a:pt x="1924050" y="88276"/>
                  <a:pt x="2880717" y="112514"/>
                </a:cubicBezTo>
                <a:lnTo>
                  <a:pt x="3551464" y="125012"/>
                </a:lnTo>
                <a:lnTo>
                  <a:pt x="3551464" y="3545394"/>
                </a:lnTo>
                <a:lnTo>
                  <a:pt x="2856607" y="3557842"/>
                </a:lnTo>
                <a:cubicBezTo>
                  <a:pt x="1905680" y="3581060"/>
                  <a:pt x="953861" y="3616778"/>
                  <a:pt x="0" y="3665764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19050" cap="sq">
            <a:noFill/>
            <a:miter/>
          </a:ln>
          <a:effectLst>
            <a:outerShdw dist="0" blurRad="63500" dir="0" sx="102000" sy="102000" kx="0" ky="0" algn="ctr" rotWithShape="0">
              <a:schemeClr val="accent1">
                <a:lumMod val="40000"/>
                <a:lumOff val="60000"/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任意多边形: 形状 3"/>
          <p:cNvSpPr txBox="1"/>
          <p:nvPr/>
        </p:nvSpPr>
        <p:spPr>
          <a:xfrm rot="0" flipH="0" flipV="0">
            <a:off x="8200119" y="1535457"/>
            <a:ext cx="3600449" cy="4130558"/>
          </a:xfrm>
          <a:custGeom>
            <a:avLst/>
            <a:gdLst>
              <a:gd name="csX0" fmla="*/ 3600449 w 3600449"/>
              <a:gd name="csY0" fmla="*/ 0 h 3665764"/>
              <a:gd name="csX1" fmla="*/ 3600449 w 3600449"/>
              <a:gd name="csY1" fmla="*/ 3665764 h 3665764"/>
              <a:gd name="csX2" fmla="*/ 739250 w 3600449"/>
              <a:gd name="csY2" fmla="*/ 3562435 h 3665764"/>
              <a:gd name="csX3" fmla="*/ 0 w 3600449"/>
              <a:gd name="csY3" fmla="*/ 3548309 h 3665764"/>
              <a:gd name="csX4" fmla="*/ 0 w 3600449"/>
              <a:gd name="csY4" fmla="*/ 123231 h 3665764"/>
              <a:gd name="csX5" fmla="*/ 765656 w 3600449"/>
              <a:gd name="csY5" fmla="*/ 107922 h 3665764"/>
              <a:gd name="csX6" fmla="*/ 3600449 w 3600449"/>
              <a:gd name="csY6" fmla="*/ 0 h 3665764"/>
            </a:gdLst>
            <a:rect l="l" t="t" r="r" b="b"/>
            <a:pathLst>
              <a:path w="3600449" h="3665764">
                <a:moveTo>
                  <a:pt x="3600449" y="0"/>
                </a:moveTo>
                <a:lnTo>
                  <a:pt x="3600449" y="3665764"/>
                </a:lnTo>
                <a:cubicBezTo>
                  <a:pt x="2644547" y="3620861"/>
                  <a:pt x="1691197" y="3586163"/>
                  <a:pt x="739250" y="3562435"/>
                </a:cubicBezTo>
                <a:lnTo>
                  <a:pt x="0" y="3548309"/>
                </a:lnTo>
                <a:lnTo>
                  <a:pt x="0" y="123231"/>
                </a:lnTo>
                <a:lnTo>
                  <a:pt x="765656" y="107922"/>
                </a:lnTo>
                <a:cubicBezTo>
                  <a:pt x="1712118" y="83174"/>
                  <a:pt x="2656794" y="46945"/>
                  <a:pt x="3600449" y="0"/>
                </a:cubicBezTo>
                <a:close/>
              </a:path>
            </a:pathLst>
          </a:custGeom>
          <a:solidFill>
            <a:schemeClr val="bg1"/>
          </a:solidFill>
          <a:ln w="19050" cap="sq">
            <a:noFill/>
            <a:miter/>
          </a:ln>
          <a:effectLst>
            <a:outerShdw dist="0" blurRad="63500" dir="0" sx="102000" sy="102000" kx="0" ky="0" algn="ctr" rotWithShape="0">
              <a:schemeClr val="accent1">
                <a:lumMod val="40000"/>
                <a:lumOff val="60000"/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任意多边形: 形状 4"/>
          <p:cNvSpPr txBox="1"/>
          <p:nvPr/>
        </p:nvSpPr>
        <p:spPr>
          <a:xfrm rot="0" flipH="0" flipV="0">
            <a:off x="4289425" y="1698170"/>
            <a:ext cx="3551464" cy="3843527"/>
          </a:xfrm>
          <a:custGeom>
            <a:avLst/>
            <a:gdLst>
              <a:gd name="csX0" fmla="*/ 3551464 w 3551464"/>
              <a:gd name="csY0" fmla="*/ 0 h 3411031"/>
              <a:gd name="csX1" fmla="*/ 3551464 w 3551464"/>
              <a:gd name="csY1" fmla="*/ 3411031 h 3411031"/>
              <a:gd name="csX2" fmla="*/ 3222931 w 3551464"/>
              <a:gd name="csY2" fmla="*/ 3404753 h 3411031"/>
              <a:gd name="csX3" fmla="*/ 371777 w 3551464"/>
              <a:gd name="csY3" fmla="*/ 3401883 h 3411031"/>
              <a:gd name="csX4" fmla="*/ 0 w 3551464"/>
              <a:gd name="csY4" fmla="*/ 3408544 h 3411031"/>
              <a:gd name="csX5" fmla="*/ 0 w 3551464"/>
              <a:gd name="csY5" fmla="*/ 1292 h 3411031"/>
              <a:gd name="csX6" fmla="*/ 402632 w 3551464"/>
              <a:gd name="csY6" fmla="*/ 8794 h 3411031"/>
              <a:gd name="csX7" fmla="*/ 3255221 w 3551464"/>
              <a:gd name="csY7" fmla="*/ 5923 h 3411031"/>
              <a:gd name="csX8" fmla="*/ 3551464 w 3551464"/>
              <a:gd name="csY8" fmla="*/ 0 h 3411031"/>
            </a:gdLst>
            <a:rect l="l" t="t" r="r" b="b"/>
            <a:pathLst>
              <a:path w="3551464" h="3411031">
                <a:moveTo>
                  <a:pt x="3551464" y="0"/>
                </a:moveTo>
                <a:lnTo>
                  <a:pt x="3551464" y="3411031"/>
                </a:lnTo>
                <a:lnTo>
                  <a:pt x="3222931" y="3404753"/>
                </a:lnTo>
                <a:cubicBezTo>
                  <a:pt x="2272100" y="3392188"/>
                  <a:pt x="1322098" y="3390976"/>
                  <a:pt x="371777" y="3401883"/>
                </a:cubicBezTo>
                <a:lnTo>
                  <a:pt x="0" y="3408544"/>
                </a:lnTo>
                <a:lnTo>
                  <a:pt x="0" y="1292"/>
                </a:lnTo>
                <a:lnTo>
                  <a:pt x="402632" y="8794"/>
                </a:lnTo>
                <a:cubicBezTo>
                  <a:pt x="1356174" y="20211"/>
                  <a:pt x="2306782" y="18999"/>
                  <a:pt x="3255221" y="5923"/>
                </a:cubicBezTo>
                <a:lnTo>
                  <a:pt x="3551464" y="0"/>
                </a:lnTo>
                <a:close/>
              </a:path>
            </a:pathLst>
          </a:custGeom>
          <a:solidFill>
            <a:schemeClr val="bg1"/>
          </a:solidFill>
          <a:ln w="19050" cap="sq">
            <a:noFill/>
            <a:miter/>
          </a:ln>
          <a:effectLst>
            <a:outerShdw dist="0" blurRad="63500" dir="0" sx="102000" sy="102000" kx="0" ky="0" algn="ctr" rotWithShape="0">
              <a:schemeClr val="accent1">
                <a:lumMod val="40000"/>
                <a:lumOff val="60000"/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矩形 59"/>
          <p:cNvSpPr txBox="1"/>
          <p:nvPr/>
        </p:nvSpPr>
        <p:spPr>
          <a:xfrm rot="0" flipH="0" flipV="0">
            <a:off x="0" y="5862978"/>
            <a:ext cx="12192000" cy="811190"/>
          </a:xfrm>
          <a:custGeom>
            <a:avLst/>
            <a:gdLst>
              <a:gd name="csX0" fmla="*/ 0 w 12192000"/>
              <a:gd name="csY0" fmla="*/ 264183 h 811190"/>
              <a:gd name="csX1" fmla="*/ 12192000 w 12192000"/>
              <a:gd name="csY1" fmla="*/ 264183 h 811190"/>
              <a:gd name="csX2" fmla="*/ 12192000 w 12192000"/>
              <a:gd name="csY2" fmla="*/ 811190 h 811190"/>
              <a:gd name="csX3" fmla="*/ 0 w 12192000"/>
              <a:gd name="csY3" fmla="*/ 811190 h 811190"/>
              <a:gd name="csX4" fmla="*/ 0 w 12192000"/>
              <a:gd name="csY4" fmla="*/ 264183 h 811190"/>
            </a:gdLst>
            <a:rect l="l" t="t" r="r" b="b"/>
            <a:pathLst>
              <a:path w="12192000" h="811190">
                <a:moveTo>
                  <a:pt x="0" y="264183"/>
                </a:moveTo>
                <a:cubicBezTo>
                  <a:pt x="4243613" y="-127703"/>
                  <a:pt x="8234136" y="-46060"/>
                  <a:pt x="12192000" y="264183"/>
                </a:cubicBezTo>
                <a:lnTo>
                  <a:pt x="12192000" y="811190"/>
                </a:lnTo>
                <a:lnTo>
                  <a:pt x="0" y="811190"/>
                </a:lnTo>
                <a:lnTo>
                  <a:pt x="0" y="264183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文本框 51"/>
          <p:cNvSpPr txBox="1"/>
          <p:nvPr/>
        </p:nvSpPr>
        <p:spPr>
          <a:xfrm rot="0" flipH="0" flipV="0">
            <a:off x="582839" y="2495223"/>
            <a:ext cx="3143250" cy="286055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避免过度营销语言或模糊表述，采用主谓宾清晰的句子结构，使用标准术语，便于AI准确解析并复用关键信息。</a:t>
            </a:r>
            <a:endParaRPr kumimoji="1" lang="zh-CN" altLang="en-US"/>
          </a:p>
        </p:txBody>
      </p:sp>
      <p:sp>
        <p:nvSpPr>
          <p:cNvPr id="8" name="矩形 59"/>
          <p:cNvSpPr txBox="1"/>
          <p:nvPr/>
        </p:nvSpPr>
        <p:spPr>
          <a:xfrm rot="0" flipH="0" flipV="0">
            <a:off x="0" y="6046810"/>
            <a:ext cx="12192000" cy="811190"/>
          </a:xfrm>
          <a:custGeom>
            <a:avLst/>
            <a:gdLst>
              <a:gd name="csX0" fmla="*/ 0 w 12192000"/>
              <a:gd name="csY0" fmla="*/ 264183 h 811190"/>
              <a:gd name="csX1" fmla="*/ 12192000 w 12192000"/>
              <a:gd name="csY1" fmla="*/ 264183 h 811190"/>
              <a:gd name="csX2" fmla="*/ 12192000 w 12192000"/>
              <a:gd name="csY2" fmla="*/ 811190 h 811190"/>
              <a:gd name="csX3" fmla="*/ 0 w 12192000"/>
              <a:gd name="csY3" fmla="*/ 811190 h 811190"/>
              <a:gd name="csX4" fmla="*/ 0 w 12192000"/>
              <a:gd name="csY4" fmla="*/ 264183 h 811190"/>
            </a:gdLst>
            <a:rect l="l" t="t" r="r" b="b"/>
            <a:pathLst>
              <a:path w="12192000" h="811190">
                <a:moveTo>
                  <a:pt x="0" y="264183"/>
                </a:moveTo>
                <a:cubicBezTo>
                  <a:pt x="4243613" y="-127703"/>
                  <a:pt x="8234136" y="-46060"/>
                  <a:pt x="12192000" y="264183"/>
                </a:cubicBezTo>
                <a:lnTo>
                  <a:pt x="12192000" y="811190"/>
                </a:lnTo>
                <a:lnTo>
                  <a:pt x="0" y="811190"/>
                </a:lnTo>
                <a:lnTo>
                  <a:pt x="0" y="264183"/>
                </a:lnTo>
                <a:close/>
              </a:path>
            </a:pathLst>
          </a:cu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文本框 5"/>
          <p:cNvSpPr txBox="1"/>
          <p:nvPr/>
        </p:nvSpPr>
        <p:spPr>
          <a:xfrm rot="0" flipH="0" flipV="0">
            <a:off x="4493533" y="2498271"/>
            <a:ext cx="3143250" cy="286055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引用权威机构数据、标注信息来源、提供参考文献链接，能显著提升内容在生成结果中的可信度与引用概率。</a:t>
            </a:r>
            <a:endParaRPr kumimoji="1" lang="zh-CN" altLang="en-US"/>
          </a:p>
        </p:txBody>
      </p:sp>
      <p:sp>
        <p:nvSpPr>
          <p:cNvPr id="10" name="文本框 6"/>
          <p:cNvSpPr txBox="1"/>
          <p:nvPr/>
        </p:nvSpPr>
        <p:spPr>
          <a:xfrm rot="0" flipH="0" flipV="0">
            <a:off x="8428717" y="2495223"/>
            <a:ext cx="3143250" cy="286055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使用标题层级（H1- H3）、列表、表格、问答格式（Q&amp;A Schema）等，帮助AI快速定位核心答案，减少信息噪声干扰。</a:t>
            </a:r>
            <a:endParaRPr kumimoji="1" lang="zh-CN" altLang="en-US"/>
          </a:p>
        </p:txBody>
      </p:sp>
      <p:sp>
        <p:nvSpPr>
          <p:cNvPr id="11" name="文本框 9"/>
          <p:cNvSpPr txBox="1"/>
          <p:nvPr/>
        </p:nvSpPr>
        <p:spPr>
          <a:xfrm rot="0" flipH="0" flipV="0">
            <a:off x="581819" y="1755322"/>
            <a:ext cx="3143250" cy="67763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以AI可读性为第一优先级</a:t>
            </a:r>
            <a:endParaRPr kumimoji="1" lang="zh-CN" altLang="en-US"/>
          </a:p>
        </p:txBody>
      </p:sp>
      <p:sp>
        <p:nvSpPr>
          <p:cNvPr id="12" name="文本框 10"/>
          <p:cNvSpPr txBox="1"/>
          <p:nvPr/>
        </p:nvSpPr>
        <p:spPr>
          <a:xfrm rot="0" flipH="0" flipV="0">
            <a:off x="4493532" y="1755322"/>
            <a:ext cx="3143250" cy="67763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强化内容的权威性与可验证性</a:t>
            </a:r>
            <a:endParaRPr kumimoji="1" lang="zh-CN" altLang="en-US"/>
          </a:p>
        </p:txBody>
      </p:sp>
      <p:sp>
        <p:nvSpPr>
          <p:cNvPr id="13" name="文本框 11"/>
          <p:cNvSpPr txBox="1"/>
          <p:nvPr/>
        </p:nvSpPr>
        <p:spPr>
          <a:xfrm rot="0" flipH="0" flipV="0">
            <a:off x="8428717" y="1755322"/>
            <a:ext cx="3143250" cy="67763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结构化布局提升信息提取效率</a:t>
            </a:r>
            <a:endParaRPr kumimoji="1" lang="zh-CN" altLang="en-US"/>
          </a:p>
        </p:txBody>
      </p:sp>
      <p:sp>
        <p:nvSpPr>
          <p:cNvPr id="14" name="文本框 1"/>
          <p:cNvSpPr txBox="1"/>
          <p:nvPr/>
        </p:nvSpPr>
        <p:spPr>
          <a:xfrm rot="0" flipH="0" flipV="0">
            <a:off x="896518" y="287534"/>
            <a:ext cx="8907882" cy="59627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GEO的核心优化原则</a:t>
            </a:r>
            <a:endParaRPr kumimoji="1" lang="zh-CN" altLang="en-US"/>
          </a:p>
        </p:txBody>
      </p:sp>
      <p:sp>
        <p:nvSpPr>
          <p:cNvPr id="15" name="任意多边形: 形状 2"/>
          <p:cNvSpPr txBox="1"/>
          <p:nvPr/>
        </p:nvSpPr>
        <p:spPr>
          <a:xfrm rot="2700000" flipH="0" flipV="0">
            <a:off x="-1254638" y="-408843"/>
            <a:ext cx="1658405" cy="1392752"/>
          </a:xfrm>
          <a:custGeom>
            <a:avLst/>
            <a:gdLst>
              <a:gd name="connsiteX0" fmla="*/ 5150735 w 5150735"/>
              <a:gd name="connsiteY0" fmla="*/ 0 h 4325662"/>
              <a:gd name="connsiteX1" fmla="*/ 5150735 w 5150735"/>
              <a:gd name="connsiteY1" fmla="*/ 2985265 h 4325662"/>
              <a:gd name="connsiteX2" fmla="*/ 3810338 w 5150735"/>
              <a:gd name="connsiteY2" fmla="*/ 4325662 h 4325662"/>
              <a:gd name="connsiteX3" fmla="*/ 0 w 5150735"/>
              <a:gd name="connsiteY3" fmla="*/ 515324 h 4325662"/>
              <a:gd name="connsiteX4" fmla="*/ 0 w 5150735"/>
              <a:gd name="connsiteY4" fmla="*/ 0 h 4325662"/>
              <a:gd name="connsiteX5" fmla="*/ 5150735 w 5150735"/>
              <a:gd name="connsiteY5" fmla="*/ 0 h 4325662"/>
            </a:gdLst>
            <a:rect l="l" t="t" r="r" b="b"/>
            <a:pathLst>
              <a:path w="5150735" h="4325662">
                <a:moveTo>
                  <a:pt x="5150735" y="0"/>
                </a:moveTo>
                <a:lnTo>
                  <a:pt x="5150735" y="2985265"/>
                </a:lnTo>
                <a:lnTo>
                  <a:pt x="3810338" y="4325662"/>
                </a:lnTo>
                <a:lnTo>
                  <a:pt x="0" y="515324"/>
                </a:lnTo>
                <a:lnTo>
                  <a:pt x="0" y="0"/>
                </a:lnTo>
                <a:lnTo>
                  <a:pt x="5150735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alpha val="0"/>
                </a:schemeClr>
              </a:gs>
            </a:gsLst>
            <a:lin ang="162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任意多边形: 形状 3"/>
          <p:cNvSpPr txBox="1"/>
          <p:nvPr/>
        </p:nvSpPr>
        <p:spPr>
          <a:xfrm rot="2700000" flipH="1" flipV="1">
            <a:off x="-295212" y="-11175"/>
            <a:ext cx="1078225" cy="79277"/>
          </a:xfrm>
          <a:custGeom>
            <a:avLst/>
            <a:gdLst>
              <a:gd name="connsiteX0" fmla="*/ 3348790 w 3348790"/>
              <a:gd name="connsiteY0" fmla="*/ 0 h 246221"/>
              <a:gd name="connsiteX1" fmla="*/ 3348790 w 3348790"/>
              <a:gd name="connsiteY1" fmla="*/ 246221 h 246221"/>
              <a:gd name="connsiteX2" fmla="*/ 0 w 3348790"/>
              <a:gd name="connsiteY2" fmla="*/ 246221 h 246221"/>
              <a:gd name="connsiteX3" fmla="*/ 0 w 3348790"/>
              <a:gd name="connsiteY3" fmla="*/ 0 h 246221"/>
              <a:gd name="connsiteX4" fmla="*/ 3348790 w 3348790"/>
              <a:gd name="connsiteY4" fmla="*/ 0 h 246221"/>
            </a:gdLst>
            <a:rect l="l" t="t" r="r" b="b"/>
            <a:pathLst>
              <a:path w="3348790" h="246221">
                <a:moveTo>
                  <a:pt x="3348790" y="0"/>
                </a:moveTo>
                <a:lnTo>
                  <a:pt x="3348790" y="246221"/>
                </a:lnTo>
                <a:lnTo>
                  <a:pt x="0" y="246221"/>
                </a:lnTo>
                <a:lnTo>
                  <a:pt x="0" y="0"/>
                </a:lnTo>
                <a:lnTo>
                  <a:pt x="3348790" y="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2">
                  <a:alpha val="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任意多边形: 形状 9"/>
          <p:cNvSpPr txBox="1"/>
          <p:nvPr/>
        </p:nvSpPr>
        <p:spPr>
          <a:xfrm rot="0" flipH="1" flipV="0">
            <a:off x="707246" y="921912"/>
            <a:ext cx="10811654" cy="79576"/>
          </a:xfrm>
          <a:custGeom>
            <a:avLst/>
            <a:gdLst>
              <a:gd name="connsiteX0" fmla="*/ 5150735 w 5150735"/>
              <a:gd name="connsiteY0" fmla="*/ 0 h 4325662"/>
              <a:gd name="connsiteX1" fmla="*/ 5150735 w 5150735"/>
              <a:gd name="connsiteY1" fmla="*/ 2985265 h 4325662"/>
              <a:gd name="connsiteX2" fmla="*/ 3810338 w 5150735"/>
              <a:gd name="connsiteY2" fmla="*/ 4325662 h 4325662"/>
              <a:gd name="connsiteX3" fmla="*/ 0 w 5150735"/>
              <a:gd name="connsiteY3" fmla="*/ 515324 h 4325662"/>
              <a:gd name="connsiteX4" fmla="*/ 0 w 5150735"/>
              <a:gd name="connsiteY4" fmla="*/ 0 h 4325662"/>
              <a:gd name="connsiteX5" fmla="*/ 5150735 w 5150735"/>
              <a:gd name="connsiteY5" fmla="*/ 0 h 4325662"/>
            </a:gdLst>
            <a:rect l="l" t="t" r="r" b="b"/>
            <a:pathLst>
              <a:path w="5150735" h="4325662">
                <a:moveTo>
                  <a:pt x="5150735" y="0"/>
                </a:moveTo>
                <a:lnTo>
                  <a:pt x="5150735" y="2985265"/>
                </a:lnTo>
                <a:lnTo>
                  <a:pt x="3810338" y="4325662"/>
                </a:lnTo>
                <a:lnTo>
                  <a:pt x="0" y="515324"/>
                </a:lnTo>
                <a:lnTo>
                  <a:pt x="0" y="0"/>
                </a:lnTo>
                <a:lnTo>
                  <a:pt x="5150735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alpha val="0"/>
                </a:schemeClr>
              </a:gs>
            </a:gsLst>
            <a:lin ang="162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矩形: 圆顶角 16"/>
          <p:cNvSpPr txBox="1"/>
          <p:nvPr/>
        </p:nvSpPr>
        <p:spPr>
          <a:xfrm rot="13440867" flipH="0" flipV="0">
            <a:off x="8919466" y="996661"/>
            <a:ext cx="3438744" cy="8736277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矩形: 圆顶角 17"/>
          <p:cNvSpPr txBox="1"/>
          <p:nvPr/>
        </p:nvSpPr>
        <p:spPr>
          <a:xfrm rot="13440867" flipH="0" flipV="0">
            <a:off x="9606959" y="2442862"/>
            <a:ext cx="1776211" cy="6427234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矩形: 圆顶角 19"/>
          <p:cNvSpPr txBox="1"/>
          <p:nvPr/>
        </p:nvSpPr>
        <p:spPr>
          <a:xfrm rot="2759133" flipH="1" flipV="0">
            <a:off x="-896084" y="-1461258"/>
            <a:ext cx="4229853" cy="8789548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矩形: 圆顶角 20"/>
          <p:cNvSpPr txBox="1"/>
          <p:nvPr/>
        </p:nvSpPr>
        <p:spPr>
          <a:xfrm rot="2759133" flipH="1" flipV="0">
            <a:off x="135223" y="-320314"/>
            <a:ext cx="2184842" cy="6466425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矩形: 圆顶角 1"/>
          <p:cNvSpPr txBox="1"/>
          <p:nvPr/>
        </p:nvSpPr>
        <p:spPr>
          <a:xfrm rot="2759133" flipH="1" flipV="0">
            <a:off x="-6941" y="3694190"/>
            <a:ext cx="2220606" cy="4614374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2">
                <a:lumMod val="60000"/>
                <a:lumOff val="4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矩形: 圆顶角 2"/>
          <p:cNvSpPr txBox="1"/>
          <p:nvPr/>
        </p:nvSpPr>
        <p:spPr>
          <a:xfrm rot="2759133" flipH="1" flipV="0">
            <a:off x="534479" y="4293167"/>
            <a:ext cx="1147007" cy="3394771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2">
                <a:lumMod val="60000"/>
                <a:lumOff val="40000"/>
                <a:alpha val="9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矩形: 圆顶角 4"/>
          <p:cNvSpPr txBox="1"/>
          <p:nvPr/>
        </p:nvSpPr>
        <p:spPr>
          <a:xfrm rot="13440867" flipH="0" flipV="0">
            <a:off x="10540353" y="-1159021"/>
            <a:ext cx="2220606" cy="5641545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矩形: 圆顶角 5"/>
          <p:cNvSpPr txBox="1"/>
          <p:nvPr/>
        </p:nvSpPr>
        <p:spPr>
          <a:xfrm rot="13440867" flipH="0" flipV="0">
            <a:off x="10984309" y="-225121"/>
            <a:ext cx="1147007" cy="4150456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矩形: 圆角 7"/>
          <p:cNvSpPr txBox="1"/>
          <p:nvPr/>
        </p:nvSpPr>
        <p:spPr>
          <a:xfrm rot="0" flipH="0" flipV="0">
            <a:off x="2315598" y="1727200"/>
            <a:ext cx="7560805" cy="4275951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爱设计-4"/>
          <p:cNvSpPr txBox="1"/>
          <p:nvPr/>
        </p:nvSpPr>
        <p:spPr>
          <a:xfrm rot="0" flipH="0" flipV="0">
            <a:off x="4942404" y="742847"/>
            <a:ext cx="2307193" cy="329143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ctr">
              <a:lnSpc>
                <a:spcPct val="110000"/>
              </a:lnSpc>
            </a:pPr>
            <a:r>
              <a:rPr kumimoji="1" lang="en-US" altLang="zh-CN" sz="115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02</a:t>
            </a:r>
            <a:endParaRPr kumimoji="1" lang="zh-CN" altLang="en-US"/>
          </a:p>
        </p:txBody>
      </p:sp>
      <p:sp>
        <p:nvSpPr>
          <p:cNvPr id="13" name="矩形 8"/>
          <p:cNvSpPr txBox="1"/>
          <p:nvPr/>
        </p:nvSpPr>
        <p:spPr>
          <a:xfrm rot="0" flipH="0" flipV="0">
            <a:off x="3224356" y="3789344"/>
            <a:ext cx="5743288" cy="194450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GEO优化的关键技术与工具</a:t>
            </a:r>
            <a:endParaRPr kumimoji="1" lang="zh-CN" altLang="en-US"/>
          </a:p>
        </p:txBody>
      </p:sp>
    </p:spTree>
  </p:cSld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0" flipV="0">
            <a:off x="1273543" y="3381406"/>
            <a:ext cx="2164294" cy="163975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通过精心设计输入提示词，引导大模型输出更精准、结构化的内容。例如使用角色设定、上下文约束和输出格式指令，显著提升生成内容的相关性和可用性。</a:t>
            </a: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5400000" flipH="0" flipV="1">
            <a:off x="32251" y="4191105"/>
            <a:ext cx="2103498" cy="45719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  <a:alpha val="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0" flipV="0">
            <a:off x="982398" y="3011081"/>
            <a:ext cx="203200" cy="203200"/>
          </a:xfrm>
          <a:prstGeom prst="ellipse">
            <a:avLst/>
          </a:prstGeom>
          <a:solidFill>
            <a:schemeClr val="accent1"/>
          </a:solidFill>
          <a:ln w="19050" cap="sq">
            <a:solidFill>
              <a:schemeClr val="accent1">
                <a:lumMod val="0"/>
                <a:lumOff val="100000"/>
              </a:schemeClr>
            </a:solidFill>
            <a:miter/>
          </a:ln>
          <a:effectLst>
            <a:outerShdw dist="76200" blurRad="165100" dir="5400000" sx="100000" sy="100000" kx="0" ky="0" algn="b" rotWithShape="0">
              <a:schemeClr val="accent1">
                <a:lumMod val="100000"/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0">
            <a:off x="3924778" y="2859632"/>
            <a:ext cx="2164294" cy="163975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调整生成模型的温度（temperature）、top- p 和 top- k 等参数，可平衡内容的创造性与确定性。低温度适合事实性内容，高温度适用于创意类文本。</a:t>
            </a: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5400000" flipH="0" flipV="1">
            <a:off x="2677523" y="3745531"/>
            <a:ext cx="2103498" cy="45719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  <a:alpha val="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0">
            <a:off x="3627670" y="2565507"/>
            <a:ext cx="203200" cy="203200"/>
          </a:xfrm>
          <a:prstGeom prst="ellipse">
            <a:avLst/>
          </a:prstGeom>
          <a:solidFill>
            <a:schemeClr val="accent1"/>
          </a:solidFill>
          <a:ln w="19050" cap="sq">
            <a:solidFill>
              <a:schemeClr val="accent1">
                <a:lumMod val="0"/>
                <a:lumOff val="100000"/>
              </a:schemeClr>
            </a:solidFill>
            <a:miter/>
          </a:ln>
          <a:effectLst>
            <a:outerShdw dist="76200" blurRad="165100" dir="5400000" sx="100000" sy="100000" kx="0" ky="0" algn="b" rotWithShape="0">
              <a:schemeClr val="accent1">
                <a:lumMod val="100000"/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0">
            <a:off x="6503755" y="2337858"/>
            <a:ext cx="2164294" cy="163975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对模型原始输出进行关键词过滤、重复检测或语法修正，确保最终内容符合SEO规范和用户阅读习惯，同时规避低质或违规信息。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5400000" flipH="0" flipV="1">
            <a:off x="5256500" y="3223757"/>
            <a:ext cx="2103498" cy="45719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  <a:alpha val="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6206647" y="2043733"/>
            <a:ext cx="203200" cy="203200"/>
          </a:xfrm>
          <a:prstGeom prst="ellipse">
            <a:avLst/>
          </a:prstGeom>
          <a:solidFill>
            <a:schemeClr val="accent1"/>
          </a:solidFill>
          <a:ln w="19050" cap="sq">
            <a:solidFill>
              <a:schemeClr val="accent1">
                <a:lumMod val="0"/>
                <a:lumOff val="100000"/>
              </a:schemeClr>
            </a:solidFill>
            <a:miter/>
          </a:ln>
          <a:effectLst>
            <a:outerShdw dist="76200" blurRad="165100" dir="5400000" sx="100000" sy="100000" kx="0" ky="0" algn="b" rotWithShape="0">
              <a:schemeClr val="accent1">
                <a:lumMod val="100000"/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9045308" y="1846564"/>
            <a:ext cx="2164294" cy="163975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在交互式GEO场景中，有效维护和利用历史对话上下文，能提升内容连贯性与个性化程度，避免信息碎片化或逻辑断裂。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5400000" flipH="0" flipV="1">
            <a:off x="7798053" y="2701983"/>
            <a:ext cx="2103498" cy="45719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  <a:alpha val="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8748200" y="1552439"/>
            <a:ext cx="203200" cy="203200"/>
          </a:xfrm>
          <a:prstGeom prst="ellipse">
            <a:avLst/>
          </a:prstGeom>
          <a:solidFill>
            <a:schemeClr val="accent1"/>
          </a:solidFill>
          <a:ln w="19050" cap="sq">
            <a:solidFill>
              <a:schemeClr val="accent1">
                <a:lumMod val="0"/>
                <a:lumOff val="100000"/>
              </a:schemeClr>
            </a:solidFill>
            <a:miter/>
          </a:ln>
          <a:effectLst>
            <a:outerShdw dist="76200" blurRad="165100" dir="5400000" sx="100000" sy="100000" kx="0" ky="0" algn="b" rotWithShape="0">
              <a:schemeClr val="accent1">
                <a:lumMod val="100000"/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0" flipV="0">
            <a:off x="7963120" y="3713029"/>
            <a:ext cx="3547549" cy="2426577"/>
          </a:xfrm>
          <a:custGeom>
            <a:avLst/>
            <a:gdLst>
              <a:gd name="connsiteX0" fmla="*/ 650556 w 3547549"/>
              <a:gd name="connsiteY0" fmla="*/ 2426578 h 2426577"/>
              <a:gd name="connsiteX1" fmla="*/ 0 w 3547549"/>
              <a:gd name="connsiteY1" fmla="*/ 1995657 h 2426577"/>
              <a:gd name="connsiteX2" fmla="*/ 2896672 w 3547549"/>
              <a:gd name="connsiteY2" fmla="*/ 0 h 2426577"/>
              <a:gd name="connsiteX3" fmla="*/ 3547549 w 3547549"/>
              <a:gd name="connsiteY3" fmla="*/ 431242 h 2426577"/>
            </a:gdLst>
            <a:rect l="l" t="t" r="r" b="b"/>
            <a:pathLst>
              <a:path w="3547549" h="2426577">
                <a:moveTo>
                  <a:pt x="650556" y="2426578"/>
                </a:moveTo>
                <a:lnTo>
                  <a:pt x="0" y="1995657"/>
                </a:lnTo>
                <a:lnTo>
                  <a:pt x="2896672" y="0"/>
                </a:lnTo>
                <a:lnTo>
                  <a:pt x="3547549" y="431242"/>
                </a:lnTo>
                <a:close/>
              </a:path>
            </a:pathLst>
          </a:custGeom>
          <a:gradFill>
            <a:gsLst>
              <a:gs pos="18000">
                <a:schemeClr val="accent1">
                  <a:lumMod val="60000"/>
                  <a:lumOff val="40000"/>
                </a:schemeClr>
              </a:gs>
              <a:gs pos="79000">
                <a:schemeClr val="accent1"/>
              </a:gs>
            </a:gsLst>
            <a:lin ang="8100000" scaled="0"/>
          </a:gradFill>
          <a:ln w="32097" cap="flat">
            <a:noFill/>
            <a:miter/>
          </a:ln>
          <a:effectLst>
            <a:outerShdw dist="889000" blurRad="635000" dir="2700000" sx="90000" sy="90000" kx="0" ky="0" algn="tl" rotWithShape="0">
              <a:schemeClr val="accent1">
                <a:alpha val="3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2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9660793" y="3719451"/>
            <a:ext cx="1953271" cy="1274458"/>
          </a:xfrm>
          <a:custGeom>
            <a:avLst/>
            <a:gdLst>
              <a:gd name="connsiteX0" fmla="*/ 1953272 w 1953271"/>
              <a:gd name="connsiteY0" fmla="*/ 1195789 h 1274458"/>
              <a:gd name="connsiteX1" fmla="*/ 1953272 w 1953271"/>
              <a:gd name="connsiteY1" fmla="*/ 1274459 h 1274458"/>
              <a:gd name="connsiteX2" fmla="*/ 4174 w 1953271"/>
              <a:gd name="connsiteY2" fmla="*/ 86698 h 1274458"/>
              <a:gd name="connsiteX3" fmla="*/ 0 w 1953271"/>
              <a:gd name="connsiteY3" fmla="*/ 0 h 1274458"/>
            </a:gdLst>
            <a:rect l="l" t="t" r="r" b="b"/>
            <a:pathLst>
              <a:path w="1953271" h="1274458">
                <a:moveTo>
                  <a:pt x="1953272" y="1195789"/>
                </a:moveTo>
                <a:lnTo>
                  <a:pt x="1953272" y="1274459"/>
                </a:lnTo>
                <a:lnTo>
                  <a:pt x="4174" y="86698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3500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10800000" scaled="0"/>
          </a:gradFill>
          <a:ln w="32097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2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0" flipH="0" flipV="0">
            <a:off x="7380318" y="4090004"/>
            <a:ext cx="1186476" cy="2161988"/>
          </a:xfrm>
          <a:custGeom>
            <a:avLst/>
            <a:gdLst>
              <a:gd name="connsiteX0" fmla="*/ 1186477 w 1186476"/>
              <a:gd name="connsiteY0" fmla="*/ 2161988 h 2161988"/>
              <a:gd name="connsiteX1" fmla="*/ 535600 w 1186476"/>
              <a:gd name="connsiteY1" fmla="*/ 1731068 h 2161988"/>
              <a:gd name="connsiteX2" fmla="*/ 0 w 1186476"/>
              <a:gd name="connsiteY2" fmla="*/ 0 h 2161988"/>
              <a:gd name="connsiteX3" fmla="*/ 650876 w 1186476"/>
              <a:gd name="connsiteY3" fmla="*/ 430921 h 2161988"/>
            </a:gdLst>
            <a:rect l="l" t="t" r="r" b="b"/>
            <a:pathLst>
              <a:path w="1186476" h="2161988">
                <a:moveTo>
                  <a:pt x="1186477" y="2161988"/>
                </a:moveTo>
                <a:lnTo>
                  <a:pt x="535600" y="1731068"/>
                </a:lnTo>
                <a:lnTo>
                  <a:pt x="0" y="0"/>
                </a:lnTo>
                <a:lnTo>
                  <a:pt x="650876" y="430921"/>
                </a:lnTo>
                <a:close/>
              </a:path>
            </a:pathLst>
          </a:custGeom>
          <a:gradFill>
            <a:gsLst>
              <a:gs pos="35000">
                <a:schemeClr val="accent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10800000" scaled="0"/>
          </a:gradFill>
          <a:ln w="254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2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0" flipH="0" flipV="0">
            <a:off x="3534143" y="3977618"/>
            <a:ext cx="4543933" cy="2880382"/>
          </a:xfrm>
          <a:custGeom>
            <a:avLst/>
            <a:gdLst>
              <a:gd name="connsiteX0" fmla="*/ 3893377 w 4543933"/>
              <a:gd name="connsiteY0" fmla="*/ 0 h 2880382"/>
              <a:gd name="connsiteX1" fmla="*/ 4543933 w 4543933"/>
              <a:gd name="connsiteY1" fmla="*/ 430921 h 2880382"/>
              <a:gd name="connsiteX2" fmla="*/ 988357 w 4543933"/>
              <a:gd name="connsiteY2" fmla="*/ 2880382 h 2880382"/>
              <a:gd name="connsiteX3" fmla="*/ 299230 w 4543933"/>
              <a:gd name="connsiteY3" fmla="*/ 2880382 h 2880382"/>
              <a:gd name="connsiteX4" fmla="*/ 0 w 4543933"/>
              <a:gd name="connsiteY4" fmla="*/ 2682176 h 2880382"/>
            </a:gdLst>
            <a:rect l="l" t="t" r="r" b="b"/>
            <a:pathLst>
              <a:path w="4543933" h="2880382">
                <a:moveTo>
                  <a:pt x="3893377" y="0"/>
                </a:moveTo>
                <a:lnTo>
                  <a:pt x="4543933" y="430921"/>
                </a:lnTo>
                <a:lnTo>
                  <a:pt x="988357" y="2880382"/>
                </a:lnTo>
                <a:lnTo>
                  <a:pt x="299230" y="2880382"/>
                </a:lnTo>
                <a:lnTo>
                  <a:pt x="0" y="2682176"/>
                </a:lnTo>
                <a:close/>
              </a:path>
            </a:pathLst>
          </a:custGeom>
          <a:gradFill>
            <a:gsLst>
              <a:gs pos="18000">
                <a:schemeClr val="accent1">
                  <a:lumMod val="60000"/>
                  <a:lumOff val="40000"/>
                </a:schemeClr>
              </a:gs>
              <a:gs pos="79000">
                <a:schemeClr val="accent1"/>
              </a:gs>
            </a:gsLst>
            <a:lin ang="8100000" scaled="0"/>
          </a:gradFill>
          <a:ln w="32097" cap="flat">
            <a:noFill/>
            <a:miter/>
          </a:ln>
          <a:effectLst>
            <a:outerShdw dist="889000" blurRad="635000" dir="2700000" sx="90000" sy="90000" kx="0" ky="0" algn="tl" rotWithShape="0">
              <a:schemeClr val="accent1">
                <a:alpha val="3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2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0" flipH="0" flipV="0">
            <a:off x="2987625" y="5158636"/>
            <a:ext cx="1043400" cy="1699364"/>
          </a:xfrm>
          <a:custGeom>
            <a:avLst/>
            <a:gdLst>
              <a:gd name="connsiteX0" fmla="*/ 0 w 1043400"/>
              <a:gd name="connsiteY0" fmla="*/ 0 h 1699364"/>
              <a:gd name="connsiteX1" fmla="*/ 650876 w 1043400"/>
              <a:gd name="connsiteY1" fmla="*/ 430921 h 1699364"/>
              <a:gd name="connsiteX2" fmla="*/ 1043400 w 1043400"/>
              <a:gd name="connsiteY2" fmla="*/ 1699364 h 1699364"/>
              <a:gd name="connsiteX3" fmla="*/ 629330 w 1043400"/>
              <a:gd name="connsiteY3" fmla="*/ 1699364 h 1699364"/>
              <a:gd name="connsiteX4" fmla="*/ 499316 w 1043400"/>
              <a:gd name="connsiteY4" fmla="*/ 1613223 h 1699364"/>
            </a:gdLst>
            <a:rect l="l" t="t" r="r" b="b"/>
            <a:pathLst>
              <a:path w="1043400" h="1699364">
                <a:moveTo>
                  <a:pt x="0" y="0"/>
                </a:moveTo>
                <a:lnTo>
                  <a:pt x="650876" y="430921"/>
                </a:lnTo>
                <a:lnTo>
                  <a:pt x="1043400" y="1699364"/>
                </a:lnTo>
                <a:lnTo>
                  <a:pt x="629330" y="1699364"/>
                </a:lnTo>
                <a:lnTo>
                  <a:pt x="499316" y="1613223"/>
                </a:lnTo>
                <a:close/>
              </a:path>
            </a:pathLst>
          </a:custGeom>
          <a:gradFill>
            <a:gsLst>
              <a:gs pos="34000">
                <a:schemeClr val="accent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10800000" scaled="0"/>
          </a:gradFill>
          <a:ln w="25400" cap="flat">
            <a:noFill/>
            <a:miter/>
          </a:ln>
          <a:effectLst>
            <a:outerShdw dist="635000" blurRad="635000" dir="2700000" sx="90000" sy="90000" kx="0" ky="0" algn="tl" rotWithShape="0">
              <a:schemeClr val="accent1"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2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0" flipH="0" flipV="0">
            <a:off x="405230" y="5046572"/>
            <a:ext cx="3280475" cy="1811429"/>
          </a:xfrm>
          <a:custGeom>
            <a:avLst/>
            <a:gdLst>
              <a:gd name="connsiteX0" fmla="*/ 2629599 w 3280475"/>
              <a:gd name="connsiteY0" fmla="*/ 0 h 1811429"/>
              <a:gd name="connsiteX1" fmla="*/ 3280475 w 3280475"/>
              <a:gd name="connsiteY1" fmla="*/ 430921 h 1811429"/>
              <a:gd name="connsiteX2" fmla="*/ 1276431 w 3280475"/>
              <a:gd name="connsiteY2" fmla="*/ 1811429 h 1811429"/>
              <a:gd name="connsiteX3" fmla="*/ 0 w 3280475"/>
              <a:gd name="connsiteY3" fmla="*/ 1811429 h 1811429"/>
            </a:gdLst>
            <a:rect l="l" t="t" r="r" b="b"/>
            <a:pathLst>
              <a:path w="3280475" h="1811429">
                <a:moveTo>
                  <a:pt x="2629599" y="0"/>
                </a:moveTo>
                <a:lnTo>
                  <a:pt x="3280475" y="430921"/>
                </a:lnTo>
                <a:lnTo>
                  <a:pt x="1276431" y="1811429"/>
                </a:lnTo>
                <a:lnTo>
                  <a:pt x="0" y="1811429"/>
                </a:lnTo>
                <a:close/>
              </a:path>
            </a:pathLst>
          </a:custGeom>
          <a:gradFill>
            <a:gsLst>
              <a:gs pos="2300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alpha val="0"/>
                </a:schemeClr>
              </a:gs>
            </a:gsLst>
            <a:lin ang="8100000" scaled="0"/>
          </a:gradFill>
          <a:ln w="32097" cap="flat">
            <a:noFill/>
            <a:miter/>
          </a:ln>
          <a:effectLst>
            <a:outerShdw dist="889000" blurRad="635000" dir="2700000" sx="90000" sy="90000" kx="0" ky="0" algn="tl" rotWithShape="0">
              <a:schemeClr val="accent1">
                <a:alpha val="3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2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 rot="0" flipH="0" flipV="0">
            <a:off x="1681661" y="4144272"/>
            <a:ext cx="9849559" cy="2713729"/>
          </a:xfrm>
          <a:custGeom>
            <a:avLst/>
            <a:gdLst>
              <a:gd name="connsiteX0" fmla="*/ 2004044 w 9849559"/>
              <a:gd name="connsiteY0" fmla="*/ 1333221 h 2713729"/>
              <a:gd name="connsiteX1" fmla="*/ 2431056 w 9849559"/>
              <a:gd name="connsiteY1" fmla="*/ 2713729 h 2713729"/>
              <a:gd name="connsiteX2" fmla="*/ 2349365 w 9849559"/>
              <a:gd name="connsiteY2" fmla="*/ 2713729 h 2713729"/>
              <a:gd name="connsiteX3" fmla="*/ 1956842 w 9849559"/>
              <a:gd name="connsiteY3" fmla="*/ 1445286 h 2713729"/>
              <a:gd name="connsiteX4" fmla="*/ 115597 w 9849559"/>
              <a:gd name="connsiteY4" fmla="*/ 2713729 h 2713729"/>
              <a:gd name="connsiteX5" fmla="*/ 0 w 9849559"/>
              <a:gd name="connsiteY5" fmla="*/ 2713729 h 2713729"/>
              <a:gd name="connsiteX6" fmla="*/ 9829009 w 9849559"/>
              <a:gd name="connsiteY6" fmla="*/ 0 h 2713729"/>
              <a:gd name="connsiteX7" fmla="*/ 9849559 w 9849559"/>
              <a:gd name="connsiteY7" fmla="*/ 65505 h 2713729"/>
              <a:gd name="connsiteX8" fmla="*/ 6885135 w 9849559"/>
              <a:gd name="connsiteY8" fmla="*/ 2107722 h 2713729"/>
              <a:gd name="connsiteX9" fmla="*/ 6349534 w 9849559"/>
              <a:gd name="connsiteY9" fmla="*/ 376654 h 2713729"/>
              <a:gd name="connsiteX10" fmla="*/ 2957097 w 9849559"/>
              <a:gd name="connsiteY10" fmla="*/ 2713729 h 2713729"/>
              <a:gd name="connsiteX11" fmla="*/ 2840841 w 9849559"/>
              <a:gd name="connsiteY11" fmla="*/ 2713729 h 2713729"/>
              <a:gd name="connsiteX12" fmla="*/ 6396415 w 9849559"/>
              <a:gd name="connsiteY12" fmla="*/ 264268 h 2713729"/>
              <a:gd name="connsiteX13" fmla="*/ 6932015 w 9849559"/>
              <a:gd name="connsiteY13" fmla="*/ 1995336 h 2713729"/>
            </a:gdLst>
            <a:rect l="l" t="t" r="r" b="b"/>
            <a:pathLst>
              <a:path w="9849559" h="2713729">
                <a:moveTo>
                  <a:pt x="2004044" y="1333221"/>
                </a:moveTo>
                <a:lnTo>
                  <a:pt x="2431056" y="2713729"/>
                </a:lnTo>
                <a:lnTo>
                  <a:pt x="2349365" y="2713729"/>
                </a:lnTo>
                <a:lnTo>
                  <a:pt x="1956842" y="1445286"/>
                </a:lnTo>
                <a:lnTo>
                  <a:pt x="115597" y="2713729"/>
                </a:lnTo>
                <a:lnTo>
                  <a:pt x="0" y="2713729"/>
                </a:lnTo>
                <a:close/>
                <a:moveTo>
                  <a:pt x="9829009" y="0"/>
                </a:moveTo>
                <a:lnTo>
                  <a:pt x="9849559" y="65505"/>
                </a:lnTo>
                <a:lnTo>
                  <a:pt x="6885135" y="2107722"/>
                </a:lnTo>
                <a:lnTo>
                  <a:pt x="6349534" y="376654"/>
                </a:lnTo>
                <a:lnTo>
                  <a:pt x="2957097" y="2713729"/>
                </a:lnTo>
                <a:lnTo>
                  <a:pt x="2840841" y="2713729"/>
                </a:lnTo>
                <a:lnTo>
                  <a:pt x="6396415" y="264268"/>
                </a:lnTo>
                <a:lnTo>
                  <a:pt x="6932015" y="1995336"/>
                </a:lnTo>
                <a:close/>
              </a:path>
            </a:pathLst>
          </a:custGeom>
          <a:gradFill>
            <a:gsLst>
              <a:gs pos="2000">
                <a:schemeClr val="accent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10800000" scaled="0"/>
          </a:gradFill>
          <a:ln w="32097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20000"/>
              </a:lnSpc>
            </a:pP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 rot="0" flipH="0" flipV="0">
            <a:off x="9660793" y="3400596"/>
            <a:ext cx="2272126" cy="1514643"/>
          </a:xfrm>
          <a:custGeom>
            <a:avLst/>
            <a:gdLst>
              <a:gd name="connsiteX0" fmla="*/ 0 w 2272126"/>
              <a:gd name="connsiteY0" fmla="*/ 318856 h 1514643"/>
              <a:gd name="connsiteX1" fmla="*/ 1953272 w 2272126"/>
              <a:gd name="connsiteY1" fmla="*/ 1514644 h 1514643"/>
              <a:gd name="connsiteX2" fmla="*/ 2272127 w 2272126"/>
              <a:gd name="connsiteY2" fmla="*/ 0 h 1514643"/>
            </a:gdLst>
            <a:rect l="l" t="t" r="r" b="b"/>
            <a:pathLst>
              <a:path w="2272126" h="1514643">
                <a:moveTo>
                  <a:pt x="0" y="318856"/>
                </a:moveTo>
                <a:lnTo>
                  <a:pt x="1953272" y="1514644"/>
                </a:lnTo>
                <a:lnTo>
                  <a:pt x="2272127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79000">
                <a:schemeClr val="accent1"/>
              </a:gs>
            </a:gsLst>
            <a:lin ang="8100000" scaled="0"/>
          </a:gradFill>
          <a:ln w="32097" cap="flat">
            <a:noFill/>
            <a:miter/>
          </a:ln>
          <a:effectLst>
            <a:outerShdw dist="889000" blurRad="635000" dir="2700000" sx="90000" sy="90000" kx="0" ky="0" algn="tl" rotWithShape="0">
              <a:schemeClr val="accent1">
                <a:alpha val="3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2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 rot="0" flipH="0" flipV="0">
            <a:off x="11614064" y="3400596"/>
            <a:ext cx="318855" cy="1593314"/>
          </a:xfrm>
          <a:custGeom>
            <a:avLst/>
            <a:gdLst>
              <a:gd name="connsiteX0" fmla="*/ 318855 w 318855"/>
              <a:gd name="connsiteY0" fmla="*/ 0 h 1593314"/>
              <a:gd name="connsiteX1" fmla="*/ 312433 w 318855"/>
              <a:gd name="connsiteY1" fmla="*/ 96331 h 1593314"/>
              <a:gd name="connsiteX2" fmla="*/ 0 w 318855"/>
              <a:gd name="connsiteY2" fmla="*/ 1593314 h 1593314"/>
              <a:gd name="connsiteX3" fmla="*/ 0 w 318855"/>
              <a:gd name="connsiteY3" fmla="*/ 1514644 h 1593314"/>
            </a:gdLst>
            <a:rect l="l" t="t" r="r" b="b"/>
            <a:pathLst>
              <a:path w="318855" h="1593314">
                <a:moveTo>
                  <a:pt x="318855" y="0"/>
                </a:moveTo>
                <a:lnTo>
                  <a:pt x="312433" y="96331"/>
                </a:lnTo>
                <a:lnTo>
                  <a:pt x="0" y="1593314"/>
                </a:lnTo>
                <a:lnTo>
                  <a:pt x="0" y="1514644"/>
                </a:lnTo>
                <a:close/>
              </a:path>
            </a:pathLst>
          </a:custGeom>
          <a:gradFill>
            <a:gsLst>
              <a:gs pos="3500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10800000" scaled="0"/>
          </a:gradFill>
          <a:ln w="32097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20000"/>
              </a:lnSpc>
            </a:pP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 rot="0" flipH="0" flipV="0">
            <a:off x="1273543" y="2601415"/>
            <a:ext cx="2164294" cy="66481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提示工程（Prompt Engineering）</a:t>
            </a: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 rot="0" flipH="0" flipV="0">
            <a:off x="3924778" y="2145603"/>
            <a:ext cx="2164294" cy="66481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温度与采样参数控制</a:t>
            </a:r>
            <a:endParaRPr kumimoji="1" lang="zh-CN" altLang="en-US"/>
          </a:p>
        </p:txBody>
      </p:sp>
      <p:sp>
        <p:nvSpPr>
          <p:cNvPr id="26" name="标题 1"/>
          <p:cNvSpPr txBox="1"/>
          <p:nvPr/>
        </p:nvSpPr>
        <p:spPr>
          <a:xfrm rot="0" flipH="0" flipV="0">
            <a:off x="6503755" y="1629472"/>
            <a:ext cx="2164294" cy="66481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输出后处理与过滤机制</a:t>
            </a:r>
            <a:endParaRPr kumimoji="1" lang="zh-CN" altLang="en-US"/>
          </a:p>
        </p:txBody>
      </p:sp>
      <p:sp>
        <p:nvSpPr>
          <p:cNvPr id="27" name="标题 1"/>
          <p:cNvSpPr txBox="1"/>
          <p:nvPr/>
        </p:nvSpPr>
        <p:spPr>
          <a:xfrm rot="0" flipH="0" flipV="0">
            <a:off x="9045308" y="1121448"/>
            <a:ext cx="2164294" cy="66481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多轮对话上下文管理</a:t>
            </a:r>
            <a:endParaRPr kumimoji="1" lang="zh-CN" altLang="en-US"/>
          </a:p>
        </p:txBody>
      </p:sp>
      <p:sp>
        <p:nvSpPr>
          <p:cNvPr id="28" name="文本框 1"/>
          <p:cNvSpPr txBox="1"/>
          <p:nvPr/>
        </p:nvSpPr>
        <p:spPr>
          <a:xfrm rot="0" flipH="0" flipV="0">
            <a:off x="896518" y="287534"/>
            <a:ext cx="8907882" cy="59627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内容生成模型调优技术</a:t>
            </a:r>
            <a:endParaRPr kumimoji="1" lang="zh-CN" altLang="en-US"/>
          </a:p>
        </p:txBody>
      </p:sp>
      <p:sp>
        <p:nvSpPr>
          <p:cNvPr id="29" name="任意多边形: 形状 2"/>
          <p:cNvSpPr txBox="1"/>
          <p:nvPr/>
        </p:nvSpPr>
        <p:spPr>
          <a:xfrm rot="2700000" flipH="0" flipV="0">
            <a:off x="-1254638" y="-408843"/>
            <a:ext cx="1658405" cy="1392752"/>
          </a:xfrm>
          <a:custGeom>
            <a:avLst/>
            <a:gdLst>
              <a:gd name="connsiteX0" fmla="*/ 5150735 w 5150735"/>
              <a:gd name="connsiteY0" fmla="*/ 0 h 4325662"/>
              <a:gd name="connsiteX1" fmla="*/ 5150735 w 5150735"/>
              <a:gd name="connsiteY1" fmla="*/ 2985265 h 4325662"/>
              <a:gd name="connsiteX2" fmla="*/ 3810338 w 5150735"/>
              <a:gd name="connsiteY2" fmla="*/ 4325662 h 4325662"/>
              <a:gd name="connsiteX3" fmla="*/ 0 w 5150735"/>
              <a:gd name="connsiteY3" fmla="*/ 515324 h 4325662"/>
              <a:gd name="connsiteX4" fmla="*/ 0 w 5150735"/>
              <a:gd name="connsiteY4" fmla="*/ 0 h 4325662"/>
              <a:gd name="connsiteX5" fmla="*/ 5150735 w 5150735"/>
              <a:gd name="connsiteY5" fmla="*/ 0 h 4325662"/>
            </a:gdLst>
            <a:rect l="l" t="t" r="r" b="b"/>
            <a:pathLst>
              <a:path w="5150735" h="4325662">
                <a:moveTo>
                  <a:pt x="5150735" y="0"/>
                </a:moveTo>
                <a:lnTo>
                  <a:pt x="5150735" y="2985265"/>
                </a:lnTo>
                <a:lnTo>
                  <a:pt x="3810338" y="4325662"/>
                </a:lnTo>
                <a:lnTo>
                  <a:pt x="0" y="515324"/>
                </a:lnTo>
                <a:lnTo>
                  <a:pt x="0" y="0"/>
                </a:lnTo>
                <a:lnTo>
                  <a:pt x="5150735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alpha val="0"/>
                </a:schemeClr>
              </a:gs>
            </a:gsLst>
            <a:lin ang="162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0" name="任意多边形: 形状 3"/>
          <p:cNvSpPr txBox="1"/>
          <p:nvPr/>
        </p:nvSpPr>
        <p:spPr>
          <a:xfrm rot="2700000" flipH="1" flipV="1">
            <a:off x="-295212" y="-11175"/>
            <a:ext cx="1078225" cy="79277"/>
          </a:xfrm>
          <a:custGeom>
            <a:avLst/>
            <a:gdLst>
              <a:gd name="connsiteX0" fmla="*/ 3348790 w 3348790"/>
              <a:gd name="connsiteY0" fmla="*/ 0 h 246221"/>
              <a:gd name="connsiteX1" fmla="*/ 3348790 w 3348790"/>
              <a:gd name="connsiteY1" fmla="*/ 246221 h 246221"/>
              <a:gd name="connsiteX2" fmla="*/ 0 w 3348790"/>
              <a:gd name="connsiteY2" fmla="*/ 246221 h 246221"/>
              <a:gd name="connsiteX3" fmla="*/ 0 w 3348790"/>
              <a:gd name="connsiteY3" fmla="*/ 0 h 246221"/>
              <a:gd name="connsiteX4" fmla="*/ 3348790 w 3348790"/>
              <a:gd name="connsiteY4" fmla="*/ 0 h 246221"/>
            </a:gdLst>
            <a:rect l="l" t="t" r="r" b="b"/>
            <a:pathLst>
              <a:path w="3348790" h="246221">
                <a:moveTo>
                  <a:pt x="3348790" y="0"/>
                </a:moveTo>
                <a:lnTo>
                  <a:pt x="3348790" y="246221"/>
                </a:lnTo>
                <a:lnTo>
                  <a:pt x="0" y="246221"/>
                </a:lnTo>
                <a:lnTo>
                  <a:pt x="0" y="0"/>
                </a:lnTo>
                <a:lnTo>
                  <a:pt x="3348790" y="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2">
                  <a:alpha val="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1" name="任意多边形: 形状 9"/>
          <p:cNvSpPr txBox="1"/>
          <p:nvPr/>
        </p:nvSpPr>
        <p:spPr>
          <a:xfrm rot="0" flipH="1" flipV="0">
            <a:off x="707246" y="921912"/>
            <a:ext cx="10811654" cy="79576"/>
          </a:xfrm>
          <a:custGeom>
            <a:avLst/>
            <a:gdLst>
              <a:gd name="connsiteX0" fmla="*/ 5150735 w 5150735"/>
              <a:gd name="connsiteY0" fmla="*/ 0 h 4325662"/>
              <a:gd name="connsiteX1" fmla="*/ 5150735 w 5150735"/>
              <a:gd name="connsiteY1" fmla="*/ 2985265 h 4325662"/>
              <a:gd name="connsiteX2" fmla="*/ 3810338 w 5150735"/>
              <a:gd name="connsiteY2" fmla="*/ 4325662 h 4325662"/>
              <a:gd name="connsiteX3" fmla="*/ 0 w 5150735"/>
              <a:gd name="connsiteY3" fmla="*/ 515324 h 4325662"/>
              <a:gd name="connsiteX4" fmla="*/ 0 w 5150735"/>
              <a:gd name="connsiteY4" fmla="*/ 0 h 4325662"/>
              <a:gd name="connsiteX5" fmla="*/ 5150735 w 5150735"/>
              <a:gd name="connsiteY5" fmla="*/ 0 h 4325662"/>
            </a:gdLst>
            <a:rect l="l" t="t" r="r" b="b"/>
            <a:pathLst>
              <a:path w="5150735" h="4325662">
                <a:moveTo>
                  <a:pt x="5150735" y="0"/>
                </a:moveTo>
                <a:lnTo>
                  <a:pt x="5150735" y="2985265"/>
                </a:lnTo>
                <a:lnTo>
                  <a:pt x="3810338" y="4325662"/>
                </a:lnTo>
                <a:lnTo>
                  <a:pt x="0" y="515324"/>
                </a:lnTo>
                <a:lnTo>
                  <a:pt x="0" y="0"/>
                </a:lnTo>
                <a:lnTo>
                  <a:pt x="5150735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alpha val="0"/>
                </a:schemeClr>
              </a:gs>
            </a:gsLst>
            <a:lin ang="162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1" y="1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0" flipV="1">
            <a:off x="695400" y="3644754"/>
            <a:ext cx="10801200" cy="45720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0" flipV="0">
            <a:off x="1342627" y="2653488"/>
            <a:ext cx="3373551" cy="89732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182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如文言一心、豆包、kimi等工具在GEO中的适用场景各异，需根据目标语言、行业垂直度及输出质量要求选择合适平台。</a:t>
            </a: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0" flipV="0">
            <a:off x="1342630" y="2190789"/>
            <a:ext cx="3373551" cy="40284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主流免费AI写作辅助工具对比</a:t>
            </a: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0">
            <a:off x="862070" y="3570834"/>
            <a:ext cx="193559" cy="193559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902116" y="3610880"/>
            <a:ext cx="113467" cy="113467"/>
          </a:xfrm>
          <a:prstGeom prst="ellipse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2700000" flipH="0" flipV="0">
            <a:off x="4681052" y="2023009"/>
            <a:ext cx="1195527" cy="1195528"/>
          </a:xfrm>
          <a:custGeom>
            <a:avLst/>
            <a:gdLst>
              <a:gd name="connsiteX0" fmla="*/ 15639 w 1050702"/>
              <a:gd name="connsiteY0" fmla="*/ 15639 h 1050701"/>
              <a:gd name="connsiteX1" fmla="*/ 91153 w 1050702"/>
              <a:gd name="connsiteY1" fmla="*/ 15639 h 1050701"/>
              <a:gd name="connsiteX2" fmla="*/ 496199 w 1050702"/>
              <a:gd name="connsiteY2" fmla="*/ 420686 h 1050701"/>
              <a:gd name="connsiteX3" fmla="*/ 505580 w 1050702"/>
              <a:gd name="connsiteY3" fmla="*/ 416800 h 1050701"/>
              <a:gd name="connsiteX4" fmla="*/ 608237 w 1050702"/>
              <a:gd name="connsiteY4" fmla="*/ 416800 h 1050701"/>
              <a:gd name="connsiteX5" fmla="*/ 633902 w 1050702"/>
              <a:gd name="connsiteY5" fmla="*/ 442465 h 1050701"/>
              <a:gd name="connsiteX6" fmla="*/ 633902 w 1050702"/>
              <a:gd name="connsiteY6" fmla="*/ 545122 h 1050701"/>
              <a:gd name="connsiteX7" fmla="*/ 630016 w 1050702"/>
              <a:gd name="connsiteY7" fmla="*/ 554503 h 1050701"/>
              <a:gd name="connsiteX8" fmla="*/ 1035063 w 1050702"/>
              <a:gd name="connsiteY8" fmla="*/ 959550 h 1050701"/>
              <a:gd name="connsiteX9" fmla="*/ 1035063 w 1050702"/>
              <a:gd name="connsiteY9" fmla="*/ 1035063 h 1050701"/>
              <a:gd name="connsiteX10" fmla="*/ 1035063 w 1050702"/>
              <a:gd name="connsiteY10" fmla="*/ 1035062 h 1050701"/>
              <a:gd name="connsiteX11" fmla="*/ 959549 w 1050702"/>
              <a:gd name="connsiteY11" fmla="*/ 1035062 h 1050701"/>
              <a:gd name="connsiteX12" fmla="*/ 487987 w 1050702"/>
              <a:gd name="connsiteY12" fmla="*/ 563500 h 1050701"/>
              <a:gd name="connsiteX13" fmla="*/ 487432 w 1050702"/>
              <a:gd name="connsiteY13" fmla="*/ 563270 h 1050701"/>
              <a:gd name="connsiteX14" fmla="*/ 487202 w 1050702"/>
              <a:gd name="connsiteY14" fmla="*/ 562715 h 1050701"/>
              <a:gd name="connsiteX15" fmla="*/ 15639 w 1050702"/>
              <a:gd name="connsiteY15" fmla="*/ 91152 h 1050701"/>
              <a:gd name="connsiteX16" fmla="*/ 15639 w 1050702"/>
              <a:gd name="connsiteY16" fmla="*/ 15639 h 1050701"/>
            </a:gdLst>
            <a:rect l="l" t="t" r="r" b="b"/>
            <a:pathLst>
              <a:path w="1050702" h="1050701">
                <a:moveTo>
                  <a:pt x="15639" y="15639"/>
                </a:moveTo>
                <a:cubicBezTo>
                  <a:pt x="36492" y="-5214"/>
                  <a:pt x="70300" y="-5214"/>
                  <a:pt x="91153" y="15639"/>
                </a:cubicBezTo>
                <a:lnTo>
                  <a:pt x="496199" y="420686"/>
                </a:lnTo>
                <a:lnTo>
                  <a:pt x="505580" y="416800"/>
                </a:lnTo>
                <a:lnTo>
                  <a:pt x="608237" y="416800"/>
                </a:lnTo>
                <a:cubicBezTo>
                  <a:pt x="622411" y="416800"/>
                  <a:pt x="633902" y="428291"/>
                  <a:pt x="633902" y="442465"/>
                </a:cubicBezTo>
                <a:lnTo>
                  <a:pt x="633902" y="545122"/>
                </a:lnTo>
                <a:lnTo>
                  <a:pt x="630016" y="554503"/>
                </a:lnTo>
                <a:lnTo>
                  <a:pt x="1035063" y="959550"/>
                </a:lnTo>
                <a:cubicBezTo>
                  <a:pt x="1055915" y="980402"/>
                  <a:pt x="1055915" y="1014211"/>
                  <a:pt x="1035063" y="1035063"/>
                </a:cubicBezTo>
                <a:lnTo>
                  <a:pt x="1035063" y="1035062"/>
                </a:lnTo>
                <a:cubicBezTo>
                  <a:pt x="1014210" y="1055914"/>
                  <a:pt x="980402" y="1055914"/>
                  <a:pt x="959549" y="1035062"/>
                </a:cubicBezTo>
                <a:lnTo>
                  <a:pt x="487987" y="563500"/>
                </a:lnTo>
                <a:lnTo>
                  <a:pt x="487432" y="563270"/>
                </a:lnTo>
                <a:lnTo>
                  <a:pt x="487202" y="562715"/>
                </a:lnTo>
                <a:lnTo>
                  <a:pt x="15639" y="91152"/>
                </a:lnTo>
                <a:cubicBezTo>
                  <a:pt x="-5213" y="70299"/>
                  <a:pt x="-5213" y="36491"/>
                  <a:pt x="15639" y="15639"/>
                </a:cubicBez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0">
            <a:off x="5665932" y="2653488"/>
            <a:ext cx="3373551" cy="89732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182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将GEO工具嵌入WordPress、Shopify等内容管理系统，或与Yoast、Rank Math等SEO插件联动，可实现一键生成并自动优化元标签、标题和描述。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5665936" y="2190789"/>
            <a:ext cx="3373551" cy="40284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与CMS/SEO插件集成能力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5185375" y="3570834"/>
            <a:ext cx="193559" cy="193559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5225421" y="3610880"/>
            <a:ext cx="113467" cy="113467"/>
          </a:xfrm>
          <a:prstGeom prst="ellipse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18900000" flipH="0" flipV="1">
            <a:off x="2381863" y="4125462"/>
            <a:ext cx="1195527" cy="1195528"/>
          </a:xfrm>
          <a:custGeom>
            <a:avLst/>
            <a:gdLst>
              <a:gd name="connsiteX0" fmla="*/ 15639 w 1050702"/>
              <a:gd name="connsiteY0" fmla="*/ 15639 h 1050701"/>
              <a:gd name="connsiteX1" fmla="*/ 91153 w 1050702"/>
              <a:gd name="connsiteY1" fmla="*/ 15639 h 1050701"/>
              <a:gd name="connsiteX2" fmla="*/ 496199 w 1050702"/>
              <a:gd name="connsiteY2" fmla="*/ 420686 h 1050701"/>
              <a:gd name="connsiteX3" fmla="*/ 505580 w 1050702"/>
              <a:gd name="connsiteY3" fmla="*/ 416800 h 1050701"/>
              <a:gd name="connsiteX4" fmla="*/ 608237 w 1050702"/>
              <a:gd name="connsiteY4" fmla="*/ 416800 h 1050701"/>
              <a:gd name="connsiteX5" fmla="*/ 633902 w 1050702"/>
              <a:gd name="connsiteY5" fmla="*/ 442465 h 1050701"/>
              <a:gd name="connsiteX6" fmla="*/ 633902 w 1050702"/>
              <a:gd name="connsiteY6" fmla="*/ 545122 h 1050701"/>
              <a:gd name="connsiteX7" fmla="*/ 630016 w 1050702"/>
              <a:gd name="connsiteY7" fmla="*/ 554503 h 1050701"/>
              <a:gd name="connsiteX8" fmla="*/ 1035063 w 1050702"/>
              <a:gd name="connsiteY8" fmla="*/ 959550 h 1050701"/>
              <a:gd name="connsiteX9" fmla="*/ 1035063 w 1050702"/>
              <a:gd name="connsiteY9" fmla="*/ 1035063 h 1050701"/>
              <a:gd name="connsiteX10" fmla="*/ 1035063 w 1050702"/>
              <a:gd name="connsiteY10" fmla="*/ 1035062 h 1050701"/>
              <a:gd name="connsiteX11" fmla="*/ 959549 w 1050702"/>
              <a:gd name="connsiteY11" fmla="*/ 1035062 h 1050701"/>
              <a:gd name="connsiteX12" fmla="*/ 487987 w 1050702"/>
              <a:gd name="connsiteY12" fmla="*/ 563500 h 1050701"/>
              <a:gd name="connsiteX13" fmla="*/ 487432 w 1050702"/>
              <a:gd name="connsiteY13" fmla="*/ 563270 h 1050701"/>
              <a:gd name="connsiteX14" fmla="*/ 487202 w 1050702"/>
              <a:gd name="connsiteY14" fmla="*/ 562715 h 1050701"/>
              <a:gd name="connsiteX15" fmla="*/ 15639 w 1050702"/>
              <a:gd name="connsiteY15" fmla="*/ 91152 h 1050701"/>
              <a:gd name="connsiteX16" fmla="*/ 15639 w 1050702"/>
              <a:gd name="connsiteY16" fmla="*/ 15639 h 1050701"/>
            </a:gdLst>
            <a:rect l="l" t="t" r="r" b="b"/>
            <a:pathLst>
              <a:path w="1050702" h="1050701">
                <a:moveTo>
                  <a:pt x="15639" y="15639"/>
                </a:moveTo>
                <a:cubicBezTo>
                  <a:pt x="36492" y="-5214"/>
                  <a:pt x="70300" y="-5214"/>
                  <a:pt x="91153" y="15639"/>
                </a:cubicBezTo>
                <a:lnTo>
                  <a:pt x="496199" y="420686"/>
                </a:lnTo>
                <a:lnTo>
                  <a:pt x="505580" y="416800"/>
                </a:lnTo>
                <a:lnTo>
                  <a:pt x="608237" y="416800"/>
                </a:lnTo>
                <a:cubicBezTo>
                  <a:pt x="622411" y="416800"/>
                  <a:pt x="633902" y="428291"/>
                  <a:pt x="633902" y="442465"/>
                </a:cubicBezTo>
                <a:lnTo>
                  <a:pt x="633902" y="545122"/>
                </a:lnTo>
                <a:lnTo>
                  <a:pt x="630016" y="554503"/>
                </a:lnTo>
                <a:lnTo>
                  <a:pt x="1035063" y="959550"/>
                </a:lnTo>
                <a:cubicBezTo>
                  <a:pt x="1055915" y="980402"/>
                  <a:pt x="1055915" y="1014211"/>
                  <a:pt x="1035063" y="1035063"/>
                </a:cubicBezTo>
                <a:lnTo>
                  <a:pt x="1035063" y="1035062"/>
                </a:lnTo>
                <a:cubicBezTo>
                  <a:pt x="1014210" y="1055914"/>
                  <a:pt x="980402" y="1055914"/>
                  <a:pt x="959549" y="1035062"/>
                </a:cubicBezTo>
                <a:lnTo>
                  <a:pt x="487987" y="563500"/>
                </a:lnTo>
                <a:lnTo>
                  <a:pt x="487432" y="563270"/>
                </a:lnTo>
                <a:lnTo>
                  <a:pt x="487202" y="562715"/>
                </a:lnTo>
                <a:lnTo>
                  <a:pt x="15639" y="91152"/>
                </a:lnTo>
                <a:cubicBezTo>
                  <a:pt x="-5213" y="70299"/>
                  <a:pt x="-5213" y="36491"/>
                  <a:pt x="15639" y="15639"/>
                </a:cubicBezTo>
                <a:close/>
              </a:path>
            </a:pathLst>
          </a:cu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3366743" y="4755941"/>
            <a:ext cx="3617023" cy="89732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182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优质GEO工具应具备多语言语义理解能力，并能结合地域文化习惯调整表达方式，例如中文简繁体适配、方言用词优化等。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0" flipV="0">
            <a:off x="3366745" y="4293242"/>
            <a:ext cx="3617023" cy="40284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本地化与多语言生成支持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1">
            <a:off x="2886187" y="3570834"/>
            <a:ext cx="193559" cy="193559"/>
          </a:xfrm>
          <a:prstGeom prst="ellipse">
            <a:avLst/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0" flipH="0" flipV="1">
            <a:off x="2926232" y="3610880"/>
            <a:ext cx="113467" cy="113467"/>
          </a:xfrm>
          <a:prstGeom prst="ellipse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0" flipH="0" flipV="0">
            <a:off x="5665936" y="1928919"/>
            <a:ext cx="236694" cy="214590"/>
          </a:xfrm>
          <a:custGeom>
            <a:avLst/>
            <a:gdLst>
              <a:gd name="connsiteX0" fmla="*/ 351048 w 1543905"/>
              <a:gd name="connsiteY0" fmla="*/ 523317 h 1399728"/>
              <a:gd name="connsiteX1" fmla="*/ 351048 w 1543905"/>
              <a:gd name="connsiteY1" fmla="*/ 523317 h 1399728"/>
              <a:gd name="connsiteX2" fmla="*/ 351420 w 1543905"/>
              <a:gd name="connsiteY2" fmla="*/ 523503 h 1399728"/>
              <a:gd name="connsiteX3" fmla="*/ 351420 w 1543905"/>
              <a:gd name="connsiteY3" fmla="*/ 1020031 h 1399728"/>
              <a:gd name="connsiteX4" fmla="*/ 351048 w 1543905"/>
              <a:gd name="connsiteY4" fmla="*/ 1020403 h 1399728"/>
              <a:gd name="connsiteX5" fmla="*/ 163525 w 1543905"/>
              <a:gd name="connsiteY5" fmla="*/ 1020403 h 1399728"/>
              <a:gd name="connsiteX6" fmla="*/ 163153 w 1543905"/>
              <a:gd name="connsiteY6" fmla="*/ 1020031 h 1399728"/>
              <a:gd name="connsiteX7" fmla="*/ 163153 w 1543905"/>
              <a:gd name="connsiteY7" fmla="*/ 523503 h 1399728"/>
              <a:gd name="connsiteX8" fmla="*/ 163153 w 1543905"/>
              <a:gd name="connsiteY8" fmla="*/ 523317 h 1399728"/>
              <a:gd name="connsiteX9" fmla="*/ 163339 w 1543905"/>
              <a:gd name="connsiteY9" fmla="*/ 523131 h 1399728"/>
              <a:gd name="connsiteX10" fmla="*/ 351048 w 1543905"/>
              <a:gd name="connsiteY10" fmla="*/ 523131 h 1399728"/>
              <a:gd name="connsiteX11" fmla="*/ 351048 w 1543905"/>
              <a:gd name="connsiteY11" fmla="*/ 411696 h 1399728"/>
              <a:gd name="connsiteX12" fmla="*/ 163339 w 1543905"/>
              <a:gd name="connsiteY12" fmla="*/ 411696 h 1399728"/>
              <a:gd name="connsiteX13" fmla="*/ 51346 w 1543905"/>
              <a:gd name="connsiteY13" fmla="*/ 523689 h 1399728"/>
              <a:gd name="connsiteX14" fmla="*/ 51346 w 1543905"/>
              <a:gd name="connsiteY14" fmla="*/ 1020217 h 1399728"/>
              <a:gd name="connsiteX15" fmla="*/ 163339 w 1543905"/>
              <a:gd name="connsiteY15" fmla="*/ 1132210 h 1399728"/>
              <a:gd name="connsiteX16" fmla="*/ 351048 w 1543905"/>
              <a:gd name="connsiteY16" fmla="*/ 1132210 h 1399728"/>
              <a:gd name="connsiteX17" fmla="*/ 463042 w 1543905"/>
              <a:gd name="connsiteY17" fmla="*/ 1020217 h 1399728"/>
              <a:gd name="connsiteX18" fmla="*/ 463042 w 1543905"/>
              <a:gd name="connsiteY18" fmla="*/ 523503 h 1399728"/>
              <a:gd name="connsiteX19" fmla="*/ 351048 w 1543905"/>
              <a:gd name="connsiteY19" fmla="*/ 411696 h 1399728"/>
              <a:gd name="connsiteX20" fmla="*/ 865808 w 1543905"/>
              <a:gd name="connsiteY20" fmla="*/ 111621 h 1399728"/>
              <a:gd name="connsiteX21" fmla="*/ 866180 w 1543905"/>
              <a:gd name="connsiteY21" fmla="*/ 111807 h 1399728"/>
              <a:gd name="connsiteX22" fmla="*/ 866180 w 1543905"/>
              <a:gd name="connsiteY22" fmla="*/ 1020031 h 1399728"/>
              <a:gd name="connsiteX23" fmla="*/ 865808 w 1543905"/>
              <a:gd name="connsiteY23" fmla="*/ 1020403 h 1399728"/>
              <a:gd name="connsiteX24" fmla="*/ 678284 w 1543905"/>
              <a:gd name="connsiteY24" fmla="*/ 1020403 h 1399728"/>
              <a:gd name="connsiteX25" fmla="*/ 677912 w 1543905"/>
              <a:gd name="connsiteY25" fmla="*/ 1020031 h 1399728"/>
              <a:gd name="connsiteX26" fmla="*/ 677912 w 1543905"/>
              <a:gd name="connsiteY26" fmla="*/ 111993 h 1399728"/>
              <a:gd name="connsiteX27" fmla="*/ 677912 w 1543905"/>
              <a:gd name="connsiteY27" fmla="*/ 111807 h 1399728"/>
              <a:gd name="connsiteX28" fmla="*/ 678098 w 1543905"/>
              <a:gd name="connsiteY28" fmla="*/ 111621 h 1399728"/>
              <a:gd name="connsiteX29" fmla="*/ 865808 w 1543905"/>
              <a:gd name="connsiteY29" fmla="*/ 111621 h 1399728"/>
              <a:gd name="connsiteX30" fmla="*/ 865808 w 1543905"/>
              <a:gd name="connsiteY30" fmla="*/ 0 h 1399728"/>
              <a:gd name="connsiteX31" fmla="*/ 677912 w 1543905"/>
              <a:gd name="connsiteY31" fmla="*/ 0 h 1399728"/>
              <a:gd name="connsiteX32" fmla="*/ 565919 w 1543905"/>
              <a:gd name="connsiteY32" fmla="*/ 111993 h 1399728"/>
              <a:gd name="connsiteX33" fmla="*/ 565919 w 1543905"/>
              <a:gd name="connsiteY33" fmla="*/ 1020217 h 1399728"/>
              <a:gd name="connsiteX34" fmla="*/ 677912 w 1543905"/>
              <a:gd name="connsiteY34" fmla="*/ 1132210 h 1399728"/>
              <a:gd name="connsiteX35" fmla="*/ 865622 w 1543905"/>
              <a:gd name="connsiteY35" fmla="*/ 1132210 h 1399728"/>
              <a:gd name="connsiteX36" fmla="*/ 977615 w 1543905"/>
              <a:gd name="connsiteY36" fmla="*/ 1020217 h 1399728"/>
              <a:gd name="connsiteX37" fmla="*/ 977615 w 1543905"/>
              <a:gd name="connsiteY37" fmla="*/ 111993 h 1399728"/>
              <a:gd name="connsiteX38" fmla="*/ 865808 w 1543905"/>
              <a:gd name="connsiteY38" fmla="*/ 0 h 1399728"/>
              <a:gd name="connsiteX39" fmla="*/ 1380381 w 1543905"/>
              <a:gd name="connsiteY39" fmla="*/ 729072 h 1399728"/>
              <a:gd name="connsiteX40" fmla="*/ 1380753 w 1543905"/>
              <a:gd name="connsiteY40" fmla="*/ 729258 h 1399728"/>
              <a:gd name="connsiteX41" fmla="*/ 1380753 w 1543905"/>
              <a:gd name="connsiteY41" fmla="*/ 1020031 h 1399728"/>
              <a:gd name="connsiteX42" fmla="*/ 1380381 w 1543905"/>
              <a:gd name="connsiteY42" fmla="*/ 1020403 h 1399728"/>
              <a:gd name="connsiteX43" fmla="*/ 1192858 w 1543905"/>
              <a:gd name="connsiteY43" fmla="*/ 1020403 h 1399728"/>
              <a:gd name="connsiteX44" fmla="*/ 1192485 w 1543905"/>
              <a:gd name="connsiteY44" fmla="*/ 1020031 h 1399728"/>
              <a:gd name="connsiteX45" fmla="*/ 1192485 w 1543905"/>
              <a:gd name="connsiteY45" fmla="*/ 729444 h 1399728"/>
              <a:gd name="connsiteX46" fmla="*/ 1192485 w 1543905"/>
              <a:gd name="connsiteY46" fmla="*/ 729258 h 1399728"/>
              <a:gd name="connsiteX47" fmla="*/ 1192671 w 1543905"/>
              <a:gd name="connsiteY47" fmla="*/ 729072 h 1399728"/>
              <a:gd name="connsiteX48" fmla="*/ 1380381 w 1543905"/>
              <a:gd name="connsiteY48" fmla="*/ 729072 h 1399728"/>
              <a:gd name="connsiteX49" fmla="*/ 1380381 w 1543905"/>
              <a:gd name="connsiteY49" fmla="*/ 617451 h 1399728"/>
              <a:gd name="connsiteX50" fmla="*/ 1192671 w 1543905"/>
              <a:gd name="connsiteY50" fmla="*/ 617451 h 1399728"/>
              <a:gd name="connsiteX51" fmla="*/ 1080678 w 1543905"/>
              <a:gd name="connsiteY51" fmla="*/ 729444 h 1399728"/>
              <a:gd name="connsiteX52" fmla="*/ 1080678 w 1543905"/>
              <a:gd name="connsiteY52" fmla="*/ 1020031 h 1399728"/>
              <a:gd name="connsiteX53" fmla="*/ 1192671 w 1543905"/>
              <a:gd name="connsiteY53" fmla="*/ 1132024 h 1399728"/>
              <a:gd name="connsiteX54" fmla="*/ 1380381 w 1543905"/>
              <a:gd name="connsiteY54" fmla="*/ 1132024 h 1399728"/>
              <a:gd name="connsiteX55" fmla="*/ 1492374 w 1543905"/>
              <a:gd name="connsiteY55" fmla="*/ 1020031 h 1399728"/>
              <a:gd name="connsiteX56" fmla="*/ 1492374 w 1543905"/>
              <a:gd name="connsiteY56" fmla="*/ 729444 h 1399728"/>
              <a:gd name="connsiteX57" fmla="*/ 1380381 w 1543905"/>
              <a:gd name="connsiteY57" fmla="*/ 617451 h 1399728"/>
              <a:gd name="connsiteX58" fmla="*/ 1481956 w 1543905"/>
              <a:gd name="connsiteY58" fmla="*/ 1276201 h 1399728"/>
              <a:gd name="connsiteX59" fmla="*/ 61764 w 1543905"/>
              <a:gd name="connsiteY59" fmla="*/ 1276201 h 1399728"/>
              <a:gd name="connsiteX60" fmla="*/ 0 w 1543905"/>
              <a:gd name="connsiteY60" fmla="*/ 1337965 h 1399728"/>
              <a:gd name="connsiteX61" fmla="*/ 61764 w 1543905"/>
              <a:gd name="connsiteY61" fmla="*/ 1399729 h 1399728"/>
              <a:gd name="connsiteX62" fmla="*/ 1482142 w 1543905"/>
              <a:gd name="connsiteY62" fmla="*/ 1399729 h 1399728"/>
              <a:gd name="connsiteX63" fmla="*/ 1543906 w 1543905"/>
              <a:gd name="connsiteY63" fmla="*/ 1337965 h 1399728"/>
              <a:gd name="connsiteX64" fmla="*/ 1481956 w 1543905"/>
              <a:gd name="connsiteY64" fmla="*/ 1276201 h 1399728"/>
            </a:gdLst>
            <a:rect l="l" t="t" r="r" b="b"/>
            <a:pathLst>
              <a:path w="1543905" h="1399728">
                <a:moveTo>
                  <a:pt x="351048" y="523317"/>
                </a:moveTo>
                <a:cubicBezTo>
                  <a:pt x="351234" y="523317"/>
                  <a:pt x="351234" y="523317"/>
                  <a:pt x="351048" y="523317"/>
                </a:cubicBezTo>
                <a:cubicBezTo>
                  <a:pt x="351234" y="523317"/>
                  <a:pt x="351420" y="523503"/>
                  <a:pt x="351420" y="523503"/>
                </a:cubicBezTo>
                <a:lnTo>
                  <a:pt x="351420" y="1020031"/>
                </a:lnTo>
                <a:lnTo>
                  <a:pt x="351048" y="1020403"/>
                </a:lnTo>
                <a:lnTo>
                  <a:pt x="163525" y="1020403"/>
                </a:lnTo>
                <a:lnTo>
                  <a:pt x="163153" y="1020031"/>
                </a:lnTo>
                <a:lnTo>
                  <a:pt x="163153" y="523503"/>
                </a:lnTo>
                <a:lnTo>
                  <a:pt x="163153" y="523317"/>
                </a:lnTo>
                <a:lnTo>
                  <a:pt x="163339" y="523131"/>
                </a:lnTo>
                <a:lnTo>
                  <a:pt x="351048" y="523131"/>
                </a:lnTo>
                <a:moveTo>
                  <a:pt x="351048" y="411696"/>
                </a:moveTo>
                <a:lnTo>
                  <a:pt x="163339" y="411696"/>
                </a:lnTo>
                <a:cubicBezTo>
                  <a:pt x="101575" y="411696"/>
                  <a:pt x="51346" y="461739"/>
                  <a:pt x="51346" y="523689"/>
                </a:cubicBezTo>
                <a:lnTo>
                  <a:pt x="51346" y="1020217"/>
                </a:lnTo>
                <a:cubicBezTo>
                  <a:pt x="51346" y="1081795"/>
                  <a:pt x="101761" y="1132210"/>
                  <a:pt x="163339" y="1132210"/>
                </a:cubicBezTo>
                <a:lnTo>
                  <a:pt x="351048" y="1132210"/>
                </a:lnTo>
                <a:cubicBezTo>
                  <a:pt x="412626" y="1132210"/>
                  <a:pt x="463042" y="1081795"/>
                  <a:pt x="463042" y="1020217"/>
                </a:cubicBezTo>
                <a:lnTo>
                  <a:pt x="463042" y="523503"/>
                </a:lnTo>
                <a:cubicBezTo>
                  <a:pt x="463042" y="461739"/>
                  <a:pt x="412998" y="411696"/>
                  <a:pt x="351048" y="411696"/>
                </a:cubicBezTo>
                <a:close/>
                <a:moveTo>
                  <a:pt x="865808" y="111621"/>
                </a:moveTo>
                <a:cubicBezTo>
                  <a:pt x="865994" y="111621"/>
                  <a:pt x="866180" y="111807"/>
                  <a:pt x="866180" y="111807"/>
                </a:cubicBezTo>
                <a:lnTo>
                  <a:pt x="866180" y="1020031"/>
                </a:lnTo>
                <a:lnTo>
                  <a:pt x="865808" y="1020403"/>
                </a:lnTo>
                <a:lnTo>
                  <a:pt x="678284" y="1020403"/>
                </a:lnTo>
                <a:lnTo>
                  <a:pt x="677912" y="1020031"/>
                </a:lnTo>
                <a:lnTo>
                  <a:pt x="677912" y="111993"/>
                </a:lnTo>
                <a:lnTo>
                  <a:pt x="677912" y="111807"/>
                </a:lnTo>
                <a:lnTo>
                  <a:pt x="678098" y="111621"/>
                </a:lnTo>
                <a:lnTo>
                  <a:pt x="865808" y="111621"/>
                </a:lnTo>
                <a:moveTo>
                  <a:pt x="865808" y="0"/>
                </a:moveTo>
                <a:lnTo>
                  <a:pt x="677912" y="0"/>
                </a:lnTo>
                <a:cubicBezTo>
                  <a:pt x="616148" y="0"/>
                  <a:pt x="565919" y="50043"/>
                  <a:pt x="565919" y="111993"/>
                </a:cubicBezTo>
                <a:lnTo>
                  <a:pt x="565919" y="1020217"/>
                </a:lnTo>
                <a:cubicBezTo>
                  <a:pt x="565919" y="1081795"/>
                  <a:pt x="616335" y="1132210"/>
                  <a:pt x="677912" y="1132210"/>
                </a:cubicBezTo>
                <a:lnTo>
                  <a:pt x="865622" y="1132210"/>
                </a:lnTo>
                <a:cubicBezTo>
                  <a:pt x="927199" y="1132210"/>
                  <a:pt x="977615" y="1081795"/>
                  <a:pt x="977615" y="1020217"/>
                </a:cubicBezTo>
                <a:lnTo>
                  <a:pt x="977615" y="111993"/>
                </a:lnTo>
                <a:cubicBezTo>
                  <a:pt x="977615" y="50043"/>
                  <a:pt x="927571" y="0"/>
                  <a:pt x="865808" y="0"/>
                </a:cubicBezTo>
                <a:close/>
                <a:moveTo>
                  <a:pt x="1380381" y="729072"/>
                </a:moveTo>
                <a:cubicBezTo>
                  <a:pt x="1380567" y="729072"/>
                  <a:pt x="1380753" y="729258"/>
                  <a:pt x="1380753" y="729258"/>
                </a:cubicBezTo>
                <a:lnTo>
                  <a:pt x="1380753" y="1020031"/>
                </a:lnTo>
                <a:lnTo>
                  <a:pt x="1380381" y="1020403"/>
                </a:lnTo>
                <a:lnTo>
                  <a:pt x="1192858" y="1020403"/>
                </a:lnTo>
                <a:lnTo>
                  <a:pt x="1192485" y="1020031"/>
                </a:lnTo>
                <a:lnTo>
                  <a:pt x="1192485" y="729444"/>
                </a:lnTo>
                <a:lnTo>
                  <a:pt x="1192485" y="729258"/>
                </a:lnTo>
                <a:lnTo>
                  <a:pt x="1192671" y="729072"/>
                </a:lnTo>
                <a:lnTo>
                  <a:pt x="1380381" y="729072"/>
                </a:lnTo>
                <a:moveTo>
                  <a:pt x="1380381" y="617451"/>
                </a:moveTo>
                <a:lnTo>
                  <a:pt x="1192671" y="617451"/>
                </a:lnTo>
                <a:cubicBezTo>
                  <a:pt x="1130908" y="617451"/>
                  <a:pt x="1080678" y="667494"/>
                  <a:pt x="1080678" y="729444"/>
                </a:cubicBezTo>
                <a:lnTo>
                  <a:pt x="1080678" y="1020031"/>
                </a:lnTo>
                <a:cubicBezTo>
                  <a:pt x="1080678" y="1081608"/>
                  <a:pt x="1131094" y="1132024"/>
                  <a:pt x="1192671" y="1132024"/>
                </a:cubicBezTo>
                <a:lnTo>
                  <a:pt x="1380381" y="1132024"/>
                </a:lnTo>
                <a:cubicBezTo>
                  <a:pt x="1441959" y="1132024"/>
                  <a:pt x="1492374" y="1081608"/>
                  <a:pt x="1492374" y="1020031"/>
                </a:cubicBezTo>
                <a:lnTo>
                  <a:pt x="1492374" y="729444"/>
                </a:lnTo>
                <a:cubicBezTo>
                  <a:pt x="1492374" y="667680"/>
                  <a:pt x="1442145" y="617451"/>
                  <a:pt x="1380381" y="617451"/>
                </a:cubicBezTo>
                <a:close/>
                <a:moveTo>
                  <a:pt x="1481956" y="1276201"/>
                </a:moveTo>
                <a:lnTo>
                  <a:pt x="61764" y="1276201"/>
                </a:lnTo>
                <a:cubicBezTo>
                  <a:pt x="27719" y="1276201"/>
                  <a:pt x="0" y="1303920"/>
                  <a:pt x="0" y="1337965"/>
                </a:cubicBezTo>
                <a:cubicBezTo>
                  <a:pt x="0" y="1372009"/>
                  <a:pt x="27719" y="1399729"/>
                  <a:pt x="61764" y="1399729"/>
                </a:cubicBezTo>
                <a:lnTo>
                  <a:pt x="1482142" y="1399729"/>
                </a:lnTo>
                <a:cubicBezTo>
                  <a:pt x="1516187" y="1399729"/>
                  <a:pt x="1543906" y="1372009"/>
                  <a:pt x="1543906" y="1337965"/>
                </a:cubicBezTo>
                <a:cubicBezTo>
                  <a:pt x="1543720" y="1303734"/>
                  <a:pt x="1516187" y="1276201"/>
                  <a:pt x="1481956" y="1276201"/>
                </a:cubicBezTo>
                <a:close/>
              </a:path>
            </a:pathLst>
          </a:custGeom>
          <a:solidFill>
            <a:schemeClr val="accent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0" flipH="0" flipV="0">
            <a:off x="1342631" y="1921686"/>
            <a:ext cx="236694" cy="229057"/>
          </a:xfrm>
          <a:custGeom>
            <a:avLst/>
            <a:gdLst>
              <a:gd name="connsiteX0" fmla="*/ 695958 w 1660735"/>
              <a:gd name="connsiteY0" fmla="*/ 752512 h 1607157"/>
              <a:gd name="connsiteX1" fmla="*/ 376349 w 1660735"/>
              <a:gd name="connsiteY1" fmla="*/ 752512 h 1607157"/>
              <a:gd name="connsiteX2" fmla="*/ 110505 w 1660735"/>
              <a:gd name="connsiteY2" fmla="*/ 642007 h 1607157"/>
              <a:gd name="connsiteX3" fmla="*/ 0 w 1660735"/>
              <a:gd name="connsiteY3" fmla="*/ 376349 h 1607157"/>
              <a:gd name="connsiteX4" fmla="*/ 110505 w 1660735"/>
              <a:gd name="connsiteY4" fmla="*/ 110505 h 1607157"/>
              <a:gd name="connsiteX5" fmla="*/ 376349 w 1660735"/>
              <a:gd name="connsiteY5" fmla="*/ 0 h 1607157"/>
              <a:gd name="connsiteX6" fmla="*/ 642193 w 1660735"/>
              <a:gd name="connsiteY6" fmla="*/ 110505 h 1607157"/>
              <a:gd name="connsiteX7" fmla="*/ 752698 w 1660735"/>
              <a:gd name="connsiteY7" fmla="*/ 376349 h 1607157"/>
              <a:gd name="connsiteX8" fmla="*/ 752698 w 1660735"/>
              <a:gd name="connsiteY8" fmla="*/ 695958 h 1607157"/>
              <a:gd name="connsiteX9" fmla="*/ 695958 w 1660735"/>
              <a:gd name="connsiteY9" fmla="*/ 752512 h 1607157"/>
              <a:gd name="connsiteX10" fmla="*/ 376349 w 1660735"/>
              <a:gd name="connsiteY10" fmla="*/ 111621 h 1607157"/>
              <a:gd name="connsiteX11" fmla="*/ 111621 w 1660735"/>
              <a:gd name="connsiteY11" fmla="*/ 376349 h 1607157"/>
              <a:gd name="connsiteX12" fmla="*/ 376349 w 1660735"/>
              <a:gd name="connsiteY12" fmla="*/ 641077 h 1607157"/>
              <a:gd name="connsiteX13" fmla="*/ 641077 w 1660735"/>
              <a:gd name="connsiteY13" fmla="*/ 641077 h 1607157"/>
              <a:gd name="connsiteX14" fmla="*/ 641077 w 1660735"/>
              <a:gd name="connsiteY14" fmla="*/ 376349 h 1607157"/>
              <a:gd name="connsiteX15" fmla="*/ 376349 w 1660735"/>
              <a:gd name="connsiteY15" fmla="*/ 111621 h 1607157"/>
              <a:gd name="connsiteX16" fmla="*/ 1284201 w 1660735"/>
              <a:gd name="connsiteY16" fmla="*/ 752512 h 1607157"/>
              <a:gd name="connsiteX17" fmla="*/ 964592 w 1660735"/>
              <a:gd name="connsiteY17" fmla="*/ 752512 h 1607157"/>
              <a:gd name="connsiteX18" fmla="*/ 908038 w 1660735"/>
              <a:gd name="connsiteY18" fmla="*/ 695958 h 1607157"/>
              <a:gd name="connsiteX19" fmla="*/ 908038 w 1660735"/>
              <a:gd name="connsiteY19" fmla="*/ 376349 h 1607157"/>
              <a:gd name="connsiteX20" fmla="*/ 1018543 w 1660735"/>
              <a:gd name="connsiteY20" fmla="*/ 110505 h 1607157"/>
              <a:gd name="connsiteX21" fmla="*/ 1284387 w 1660735"/>
              <a:gd name="connsiteY21" fmla="*/ 0 h 1607157"/>
              <a:gd name="connsiteX22" fmla="*/ 1550231 w 1660735"/>
              <a:gd name="connsiteY22" fmla="*/ 110505 h 1607157"/>
              <a:gd name="connsiteX23" fmla="*/ 1660736 w 1660735"/>
              <a:gd name="connsiteY23" fmla="*/ 376349 h 1607157"/>
              <a:gd name="connsiteX24" fmla="*/ 1550231 w 1660735"/>
              <a:gd name="connsiteY24" fmla="*/ 642193 h 1607157"/>
              <a:gd name="connsiteX25" fmla="*/ 1284201 w 1660735"/>
              <a:gd name="connsiteY25" fmla="*/ 752512 h 1607157"/>
              <a:gd name="connsiteX26" fmla="*/ 1019659 w 1660735"/>
              <a:gd name="connsiteY26" fmla="*/ 640891 h 1607157"/>
              <a:gd name="connsiteX27" fmla="*/ 1284387 w 1660735"/>
              <a:gd name="connsiteY27" fmla="*/ 640891 h 1607157"/>
              <a:gd name="connsiteX28" fmla="*/ 1549115 w 1660735"/>
              <a:gd name="connsiteY28" fmla="*/ 376163 h 1607157"/>
              <a:gd name="connsiteX29" fmla="*/ 1284387 w 1660735"/>
              <a:gd name="connsiteY29" fmla="*/ 111435 h 1607157"/>
              <a:gd name="connsiteX30" fmla="*/ 1019659 w 1660735"/>
              <a:gd name="connsiteY30" fmla="*/ 376163 h 1607157"/>
              <a:gd name="connsiteX31" fmla="*/ 1019659 w 1660735"/>
              <a:gd name="connsiteY31" fmla="*/ 640891 h 1607157"/>
              <a:gd name="connsiteX32" fmla="*/ 376349 w 1660735"/>
              <a:gd name="connsiteY32" fmla="*/ 1607158 h 1607157"/>
              <a:gd name="connsiteX33" fmla="*/ 110505 w 1660735"/>
              <a:gd name="connsiteY33" fmla="*/ 1496653 h 1607157"/>
              <a:gd name="connsiteX34" fmla="*/ 0 w 1660735"/>
              <a:gd name="connsiteY34" fmla="*/ 1230809 h 1607157"/>
              <a:gd name="connsiteX35" fmla="*/ 110505 w 1660735"/>
              <a:gd name="connsiteY35" fmla="*/ 964964 h 1607157"/>
              <a:gd name="connsiteX36" fmla="*/ 376349 w 1660735"/>
              <a:gd name="connsiteY36" fmla="*/ 854459 h 1607157"/>
              <a:gd name="connsiteX37" fmla="*/ 695958 w 1660735"/>
              <a:gd name="connsiteY37" fmla="*/ 854459 h 1607157"/>
              <a:gd name="connsiteX38" fmla="*/ 752512 w 1660735"/>
              <a:gd name="connsiteY38" fmla="*/ 911014 h 1607157"/>
              <a:gd name="connsiteX39" fmla="*/ 752512 w 1660735"/>
              <a:gd name="connsiteY39" fmla="*/ 1230623 h 1607157"/>
              <a:gd name="connsiteX40" fmla="*/ 642007 w 1660735"/>
              <a:gd name="connsiteY40" fmla="*/ 1496467 h 1607157"/>
              <a:gd name="connsiteX41" fmla="*/ 376349 w 1660735"/>
              <a:gd name="connsiteY41" fmla="*/ 1607158 h 1607157"/>
              <a:gd name="connsiteX42" fmla="*/ 376349 w 1660735"/>
              <a:gd name="connsiteY42" fmla="*/ 966267 h 1607157"/>
              <a:gd name="connsiteX43" fmla="*/ 111621 w 1660735"/>
              <a:gd name="connsiteY43" fmla="*/ 1230809 h 1607157"/>
              <a:gd name="connsiteX44" fmla="*/ 376349 w 1660735"/>
              <a:gd name="connsiteY44" fmla="*/ 1495537 h 1607157"/>
              <a:gd name="connsiteX45" fmla="*/ 641077 w 1660735"/>
              <a:gd name="connsiteY45" fmla="*/ 1230809 h 1607157"/>
              <a:gd name="connsiteX46" fmla="*/ 641077 w 1660735"/>
              <a:gd name="connsiteY46" fmla="*/ 966267 h 1607157"/>
              <a:gd name="connsiteX47" fmla="*/ 376349 w 1660735"/>
              <a:gd name="connsiteY47" fmla="*/ 966267 h 1607157"/>
              <a:gd name="connsiteX48" fmla="*/ 1284201 w 1660735"/>
              <a:gd name="connsiteY48" fmla="*/ 1607158 h 1607157"/>
              <a:gd name="connsiteX49" fmla="*/ 1018357 w 1660735"/>
              <a:gd name="connsiteY49" fmla="*/ 1496653 h 1607157"/>
              <a:gd name="connsiteX50" fmla="*/ 907852 w 1660735"/>
              <a:gd name="connsiteY50" fmla="*/ 1230809 h 1607157"/>
              <a:gd name="connsiteX51" fmla="*/ 907852 w 1660735"/>
              <a:gd name="connsiteY51" fmla="*/ 911200 h 1607157"/>
              <a:gd name="connsiteX52" fmla="*/ 964406 w 1660735"/>
              <a:gd name="connsiteY52" fmla="*/ 854646 h 1607157"/>
              <a:gd name="connsiteX53" fmla="*/ 1284015 w 1660735"/>
              <a:gd name="connsiteY53" fmla="*/ 854646 h 1607157"/>
              <a:gd name="connsiteX54" fmla="*/ 1549859 w 1660735"/>
              <a:gd name="connsiteY54" fmla="*/ 965150 h 1607157"/>
              <a:gd name="connsiteX55" fmla="*/ 1660364 w 1660735"/>
              <a:gd name="connsiteY55" fmla="*/ 1230995 h 1607157"/>
              <a:gd name="connsiteX56" fmla="*/ 1550045 w 1660735"/>
              <a:gd name="connsiteY56" fmla="*/ 1496653 h 1607157"/>
              <a:gd name="connsiteX57" fmla="*/ 1284201 w 1660735"/>
              <a:gd name="connsiteY57" fmla="*/ 1607158 h 1607157"/>
              <a:gd name="connsiteX58" fmla="*/ 1019659 w 1660735"/>
              <a:gd name="connsiteY58" fmla="*/ 966267 h 1607157"/>
              <a:gd name="connsiteX59" fmla="*/ 1019659 w 1660735"/>
              <a:gd name="connsiteY59" fmla="*/ 1230995 h 1607157"/>
              <a:gd name="connsiteX60" fmla="*/ 1284387 w 1660735"/>
              <a:gd name="connsiteY60" fmla="*/ 1495723 h 1607157"/>
              <a:gd name="connsiteX61" fmla="*/ 1549115 w 1660735"/>
              <a:gd name="connsiteY61" fmla="*/ 1230995 h 1607157"/>
              <a:gd name="connsiteX62" fmla="*/ 1284387 w 1660735"/>
              <a:gd name="connsiteY62" fmla="*/ 966267 h 1607157"/>
              <a:gd name="connsiteX63" fmla="*/ 1019659 w 1660735"/>
              <a:gd name="connsiteY63" fmla="*/ 966267 h 1607157"/>
            </a:gdLst>
            <a:rect l="l" t="t" r="r" b="b"/>
            <a:pathLst>
              <a:path w="1660735" h="1607157">
                <a:moveTo>
                  <a:pt x="695958" y="752512"/>
                </a:moveTo>
                <a:lnTo>
                  <a:pt x="376349" y="752512"/>
                </a:lnTo>
                <a:cubicBezTo>
                  <a:pt x="276262" y="752512"/>
                  <a:pt x="181756" y="713259"/>
                  <a:pt x="110505" y="642007"/>
                </a:cubicBezTo>
                <a:cubicBezTo>
                  <a:pt x="39253" y="570756"/>
                  <a:pt x="0" y="476436"/>
                  <a:pt x="0" y="376349"/>
                </a:cubicBezTo>
                <a:cubicBezTo>
                  <a:pt x="0" y="276262"/>
                  <a:pt x="39253" y="181756"/>
                  <a:pt x="110505" y="110505"/>
                </a:cubicBezTo>
                <a:cubicBezTo>
                  <a:pt x="181756" y="39253"/>
                  <a:pt x="276076" y="0"/>
                  <a:pt x="376349" y="0"/>
                </a:cubicBezTo>
                <a:cubicBezTo>
                  <a:pt x="476436" y="0"/>
                  <a:pt x="570942" y="39253"/>
                  <a:pt x="642193" y="110505"/>
                </a:cubicBezTo>
                <a:cubicBezTo>
                  <a:pt x="713445" y="181756"/>
                  <a:pt x="752698" y="276076"/>
                  <a:pt x="752698" y="376349"/>
                </a:cubicBezTo>
                <a:lnTo>
                  <a:pt x="752698" y="695958"/>
                </a:lnTo>
                <a:cubicBezTo>
                  <a:pt x="752512" y="727211"/>
                  <a:pt x="727211" y="752512"/>
                  <a:pt x="695958" y="752512"/>
                </a:cubicBezTo>
                <a:close/>
                <a:moveTo>
                  <a:pt x="376349" y="111621"/>
                </a:moveTo>
                <a:cubicBezTo>
                  <a:pt x="230498" y="111621"/>
                  <a:pt x="111621" y="230312"/>
                  <a:pt x="111621" y="376349"/>
                </a:cubicBezTo>
                <a:cubicBezTo>
                  <a:pt x="111621" y="522201"/>
                  <a:pt x="230312" y="641077"/>
                  <a:pt x="376349" y="641077"/>
                </a:cubicBezTo>
                <a:lnTo>
                  <a:pt x="641077" y="641077"/>
                </a:lnTo>
                <a:lnTo>
                  <a:pt x="641077" y="376349"/>
                </a:lnTo>
                <a:cubicBezTo>
                  <a:pt x="640891" y="230312"/>
                  <a:pt x="522201" y="111621"/>
                  <a:pt x="376349" y="111621"/>
                </a:cubicBezTo>
                <a:close/>
                <a:moveTo>
                  <a:pt x="1284201" y="752512"/>
                </a:moveTo>
                <a:lnTo>
                  <a:pt x="964592" y="752512"/>
                </a:lnTo>
                <a:cubicBezTo>
                  <a:pt x="933338" y="752512"/>
                  <a:pt x="908038" y="727025"/>
                  <a:pt x="908038" y="695958"/>
                </a:cubicBezTo>
                <a:lnTo>
                  <a:pt x="908038" y="376349"/>
                </a:lnTo>
                <a:cubicBezTo>
                  <a:pt x="908038" y="276262"/>
                  <a:pt x="947291" y="181756"/>
                  <a:pt x="1018543" y="110505"/>
                </a:cubicBezTo>
                <a:cubicBezTo>
                  <a:pt x="1089794" y="39253"/>
                  <a:pt x="1184114" y="0"/>
                  <a:pt x="1284387" y="0"/>
                </a:cubicBezTo>
                <a:cubicBezTo>
                  <a:pt x="1384660" y="0"/>
                  <a:pt x="1478980" y="39253"/>
                  <a:pt x="1550231" y="110505"/>
                </a:cubicBezTo>
                <a:cubicBezTo>
                  <a:pt x="1621482" y="181756"/>
                  <a:pt x="1660736" y="276076"/>
                  <a:pt x="1660736" y="376349"/>
                </a:cubicBezTo>
                <a:cubicBezTo>
                  <a:pt x="1660736" y="476622"/>
                  <a:pt x="1621482" y="570942"/>
                  <a:pt x="1550231" y="642193"/>
                </a:cubicBezTo>
                <a:cubicBezTo>
                  <a:pt x="1478794" y="713259"/>
                  <a:pt x="1384288" y="752512"/>
                  <a:pt x="1284201" y="752512"/>
                </a:cubicBezTo>
                <a:close/>
                <a:moveTo>
                  <a:pt x="1019659" y="640891"/>
                </a:moveTo>
                <a:lnTo>
                  <a:pt x="1284387" y="640891"/>
                </a:lnTo>
                <a:cubicBezTo>
                  <a:pt x="1430238" y="640891"/>
                  <a:pt x="1549115" y="522201"/>
                  <a:pt x="1549115" y="376163"/>
                </a:cubicBezTo>
                <a:cubicBezTo>
                  <a:pt x="1549115" y="230312"/>
                  <a:pt x="1430424" y="111435"/>
                  <a:pt x="1284387" y="111435"/>
                </a:cubicBezTo>
                <a:cubicBezTo>
                  <a:pt x="1138349" y="111435"/>
                  <a:pt x="1019659" y="230125"/>
                  <a:pt x="1019659" y="376163"/>
                </a:cubicBezTo>
                <a:lnTo>
                  <a:pt x="1019659" y="640891"/>
                </a:lnTo>
                <a:close/>
                <a:moveTo>
                  <a:pt x="376349" y="1607158"/>
                </a:moveTo>
                <a:cubicBezTo>
                  <a:pt x="276262" y="1607158"/>
                  <a:pt x="181756" y="1567904"/>
                  <a:pt x="110505" y="1496653"/>
                </a:cubicBezTo>
                <a:cubicBezTo>
                  <a:pt x="39253" y="1425401"/>
                  <a:pt x="0" y="1330896"/>
                  <a:pt x="0" y="1230809"/>
                </a:cubicBezTo>
                <a:cubicBezTo>
                  <a:pt x="0" y="1130722"/>
                  <a:pt x="39253" y="1036216"/>
                  <a:pt x="110505" y="964964"/>
                </a:cubicBezTo>
                <a:cubicBezTo>
                  <a:pt x="181756" y="893713"/>
                  <a:pt x="276076" y="854459"/>
                  <a:pt x="376349" y="854459"/>
                </a:cubicBezTo>
                <a:lnTo>
                  <a:pt x="695958" y="854459"/>
                </a:lnTo>
                <a:cubicBezTo>
                  <a:pt x="727211" y="854459"/>
                  <a:pt x="752512" y="879760"/>
                  <a:pt x="752512" y="911014"/>
                </a:cubicBezTo>
                <a:lnTo>
                  <a:pt x="752512" y="1230623"/>
                </a:lnTo>
                <a:cubicBezTo>
                  <a:pt x="752512" y="1330709"/>
                  <a:pt x="713259" y="1425215"/>
                  <a:pt x="642007" y="1496467"/>
                </a:cubicBezTo>
                <a:cubicBezTo>
                  <a:pt x="570756" y="1567718"/>
                  <a:pt x="476436" y="1607158"/>
                  <a:pt x="376349" y="1607158"/>
                </a:cubicBezTo>
                <a:close/>
                <a:moveTo>
                  <a:pt x="376349" y="966267"/>
                </a:moveTo>
                <a:cubicBezTo>
                  <a:pt x="230312" y="966267"/>
                  <a:pt x="111621" y="1084957"/>
                  <a:pt x="111621" y="1230809"/>
                </a:cubicBezTo>
                <a:cubicBezTo>
                  <a:pt x="111621" y="1376660"/>
                  <a:pt x="230312" y="1495537"/>
                  <a:pt x="376349" y="1495537"/>
                </a:cubicBezTo>
                <a:cubicBezTo>
                  <a:pt x="522201" y="1495537"/>
                  <a:pt x="641077" y="1376846"/>
                  <a:pt x="641077" y="1230809"/>
                </a:cubicBezTo>
                <a:lnTo>
                  <a:pt x="641077" y="966267"/>
                </a:lnTo>
                <a:lnTo>
                  <a:pt x="376349" y="966267"/>
                </a:lnTo>
                <a:close/>
                <a:moveTo>
                  <a:pt x="1284201" y="1607158"/>
                </a:moveTo>
                <a:cubicBezTo>
                  <a:pt x="1184114" y="1607158"/>
                  <a:pt x="1089608" y="1567904"/>
                  <a:pt x="1018357" y="1496653"/>
                </a:cubicBezTo>
                <a:cubicBezTo>
                  <a:pt x="947105" y="1425401"/>
                  <a:pt x="907852" y="1331082"/>
                  <a:pt x="907852" y="1230809"/>
                </a:cubicBezTo>
                <a:lnTo>
                  <a:pt x="907852" y="911200"/>
                </a:lnTo>
                <a:cubicBezTo>
                  <a:pt x="907852" y="879946"/>
                  <a:pt x="933152" y="854646"/>
                  <a:pt x="964406" y="854646"/>
                </a:cubicBezTo>
                <a:lnTo>
                  <a:pt x="1284015" y="854646"/>
                </a:lnTo>
                <a:cubicBezTo>
                  <a:pt x="1384102" y="854646"/>
                  <a:pt x="1478607" y="893899"/>
                  <a:pt x="1549859" y="965150"/>
                </a:cubicBezTo>
                <a:cubicBezTo>
                  <a:pt x="1621110" y="1036402"/>
                  <a:pt x="1660364" y="1130722"/>
                  <a:pt x="1660364" y="1230995"/>
                </a:cubicBezTo>
                <a:cubicBezTo>
                  <a:pt x="1660364" y="1331268"/>
                  <a:pt x="1621296" y="1425401"/>
                  <a:pt x="1550045" y="1496653"/>
                </a:cubicBezTo>
                <a:cubicBezTo>
                  <a:pt x="1478794" y="1567904"/>
                  <a:pt x="1384288" y="1607158"/>
                  <a:pt x="1284201" y="1607158"/>
                </a:cubicBezTo>
                <a:close/>
                <a:moveTo>
                  <a:pt x="1019659" y="966267"/>
                </a:moveTo>
                <a:lnTo>
                  <a:pt x="1019659" y="1230995"/>
                </a:lnTo>
                <a:cubicBezTo>
                  <a:pt x="1019659" y="1376846"/>
                  <a:pt x="1138349" y="1495723"/>
                  <a:pt x="1284387" y="1495723"/>
                </a:cubicBezTo>
                <a:cubicBezTo>
                  <a:pt x="1430424" y="1495723"/>
                  <a:pt x="1549115" y="1377032"/>
                  <a:pt x="1549115" y="1230995"/>
                </a:cubicBezTo>
                <a:cubicBezTo>
                  <a:pt x="1549115" y="1084957"/>
                  <a:pt x="1430424" y="966267"/>
                  <a:pt x="1284387" y="966267"/>
                </a:cubicBezTo>
                <a:lnTo>
                  <a:pt x="1019659" y="966267"/>
                </a:lnTo>
                <a:close/>
              </a:path>
            </a:pathLst>
          </a:custGeom>
          <a:solidFill>
            <a:schemeClr val="accent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0" flipH="0" flipV="0">
            <a:off x="3366746" y="4035862"/>
            <a:ext cx="236694" cy="218958"/>
          </a:xfrm>
          <a:custGeom>
            <a:avLst/>
            <a:gdLst>
              <a:gd name="connsiteX0" fmla="*/ 56258 w 778320"/>
              <a:gd name="connsiteY0" fmla="*/ 333700 h 720001"/>
              <a:gd name="connsiteX1" fmla="*/ 56258 w 778320"/>
              <a:gd name="connsiteY1" fmla="*/ 627457 h 720001"/>
              <a:gd name="connsiteX2" fmla="*/ 66946 w 778320"/>
              <a:gd name="connsiteY2" fmla="*/ 653054 h 720001"/>
              <a:gd name="connsiteX3" fmla="*/ 92544 w 778320"/>
              <a:gd name="connsiteY3" fmla="*/ 663743 h 720001"/>
              <a:gd name="connsiteX4" fmla="*/ 685683 w 778320"/>
              <a:gd name="connsiteY4" fmla="*/ 663743 h 720001"/>
              <a:gd name="connsiteX5" fmla="*/ 711281 w 778320"/>
              <a:gd name="connsiteY5" fmla="*/ 653054 h 720001"/>
              <a:gd name="connsiteX6" fmla="*/ 721969 w 778320"/>
              <a:gd name="connsiteY6" fmla="*/ 627457 h 720001"/>
              <a:gd name="connsiteX7" fmla="*/ 721969 w 778320"/>
              <a:gd name="connsiteY7" fmla="*/ 333700 h 720001"/>
              <a:gd name="connsiteX8" fmla="*/ 92544 w 778320"/>
              <a:gd name="connsiteY8" fmla="*/ 142049 h 720001"/>
              <a:gd name="connsiteX9" fmla="*/ 56258 w 778320"/>
              <a:gd name="connsiteY9" fmla="*/ 178336 h 720001"/>
              <a:gd name="connsiteX10" fmla="*/ 56258 w 778320"/>
              <a:gd name="connsiteY10" fmla="*/ 277443 h 720001"/>
              <a:gd name="connsiteX11" fmla="*/ 721969 w 778320"/>
              <a:gd name="connsiteY11" fmla="*/ 277443 h 720001"/>
              <a:gd name="connsiteX12" fmla="*/ 721969 w 778320"/>
              <a:gd name="connsiteY12" fmla="*/ 178336 h 720001"/>
              <a:gd name="connsiteX13" fmla="*/ 685683 w 778320"/>
              <a:gd name="connsiteY13" fmla="*/ 142049 h 720001"/>
              <a:gd name="connsiteX14" fmla="*/ 561355 w 778320"/>
              <a:gd name="connsiteY14" fmla="*/ 142049 h 720001"/>
              <a:gd name="connsiteX15" fmla="*/ 561355 w 778320"/>
              <a:gd name="connsiteY15" fmla="*/ 201026 h 720001"/>
              <a:gd name="connsiteX16" fmla="*/ 533226 w 778320"/>
              <a:gd name="connsiteY16" fmla="*/ 229249 h 720001"/>
              <a:gd name="connsiteX17" fmla="*/ 505097 w 778320"/>
              <a:gd name="connsiteY17" fmla="*/ 201120 h 720001"/>
              <a:gd name="connsiteX18" fmla="*/ 505097 w 778320"/>
              <a:gd name="connsiteY18" fmla="*/ 142049 h 720001"/>
              <a:gd name="connsiteX19" fmla="*/ 273129 w 778320"/>
              <a:gd name="connsiteY19" fmla="*/ 142049 h 720001"/>
              <a:gd name="connsiteX20" fmla="*/ 273129 w 778320"/>
              <a:gd name="connsiteY20" fmla="*/ 201026 h 720001"/>
              <a:gd name="connsiteX21" fmla="*/ 245001 w 778320"/>
              <a:gd name="connsiteY21" fmla="*/ 229249 h 720001"/>
              <a:gd name="connsiteX22" fmla="*/ 216872 w 778320"/>
              <a:gd name="connsiteY22" fmla="*/ 201120 h 720001"/>
              <a:gd name="connsiteX23" fmla="*/ 216872 w 778320"/>
              <a:gd name="connsiteY23" fmla="*/ 142049 h 720001"/>
              <a:gd name="connsiteX24" fmla="*/ 245001 w 778320"/>
              <a:gd name="connsiteY24" fmla="*/ 0 h 720001"/>
              <a:gd name="connsiteX25" fmla="*/ 273129 w 778320"/>
              <a:gd name="connsiteY25" fmla="*/ 28129 h 720001"/>
              <a:gd name="connsiteX26" fmla="*/ 273129 w 778320"/>
              <a:gd name="connsiteY26" fmla="*/ 85792 h 720001"/>
              <a:gd name="connsiteX27" fmla="*/ 505097 w 778320"/>
              <a:gd name="connsiteY27" fmla="*/ 85792 h 720001"/>
              <a:gd name="connsiteX28" fmla="*/ 505097 w 778320"/>
              <a:gd name="connsiteY28" fmla="*/ 28129 h 720001"/>
              <a:gd name="connsiteX29" fmla="*/ 533226 w 778320"/>
              <a:gd name="connsiteY29" fmla="*/ 0 h 720001"/>
              <a:gd name="connsiteX30" fmla="*/ 561355 w 778320"/>
              <a:gd name="connsiteY30" fmla="*/ 28129 h 720001"/>
              <a:gd name="connsiteX31" fmla="*/ 561355 w 778320"/>
              <a:gd name="connsiteY31" fmla="*/ 85792 h 720001"/>
              <a:gd name="connsiteX32" fmla="*/ 685683 w 778320"/>
              <a:gd name="connsiteY32" fmla="*/ 85792 h 720001"/>
              <a:gd name="connsiteX33" fmla="*/ 778320 w 778320"/>
              <a:gd name="connsiteY33" fmla="*/ 178336 h 720001"/>
              <a:gd name="connsiteX34" fmla="*/ 778320 w 778320"/>
              <a:gd name="connsiteY34" fmla="*/ 627457 h 720001"/>
              <a:gd name="connsiteX35" fmla="*/ 685777 w 778320"/>
              <a:gd name="connsiteY35" fmla="*/ 720001 h 720001"/>
              <a:gd name="connsiteX36" fmla="*/ 92544 w 778320"/>
              <a:gd name="connsiteY36" fmla="*/ 720001 h 720001"/>
              <a:gd name="connsiteX37" fmla="*/ 0 w 778320"/>
              <a:gd name="connsiteY37" fmla="*/ 627457 h 720001"/>
              <a:gd name="connsiteX38" fmla="*/ 0 w 778320"/>
              <a:gd name="connsiteY38" fmla="*/ 333700 h 720001"/>
              <a:gd name="connsiteX39" fmla="*/ 0 w 778320"/>
              <a:gd name="connsiteY39" fmla="*/ 277443 h 720001"/>
              <a:gd name="connsiteX40" fmla="*/ 0 w 778320"/>
              <a:gd name="connsiteY40" fmla="*/ 178336 h 720001"/>
              <a:gd name="connsiteX41" fmla="*/ 92544 w 778320"/>
              <a:gd name="connsiteY41" fmla="*/ 85792 h 720001"/>
              <a:gd name="connsiteX42" fmla="*/ 216872 w 778320"/>
              <a:gd name="connsiteY42" fmla="*/ 85792 h 720001"/>
              <a:gd name="connsiteX43" fmla="*/ 216872 w 778320"/>
              <a:gd name="connsiteY43" fmla="*/ 28129 h 720001"/>
              <a:gd name="connsiteX44" fmla="*/ 245001 w 778320"/>
              <a:gd name="connsiteY44" fmla="*/ 0 h 720001"/>
            </a:gdLst>
            <a:rect l="l" t="t" r="r" b="b"/>
            <a:pathLst>
              <a:path w="778320" h="720001">
                <a:moveTo>
                  <a:pt x="56258" y="333700"/>
                </a:moveTo>
                <a:lnTo>
                  <a:pt x="56258" y="627457"/>
                </a:lnTo>
                <a:cubicBezTo>
                  <a:pt x="56258" y="637115"/>
                  <a:pt x="60008" y="646116"/>
                  <a:pt x="66946" y="653054"/>
                </a:cubicBezTo>
                <a:cubicBezTo>
                  <a:pt x="73885" y="659899"/>
                  <a:pt x="82980" y="663743"/>
                  <a:pt x="92544" y="663743"/>
                </a:cubicBezTo>
                <a:lnTo>
                  <a:pt x="685683" y="663743"/>
                </a:lnTo>
                <a:cubicBezTo>
                  <a:pt x="695341" y="663743"/>
                  <a:pt x="704342" y="659993"/>
                  <a:pt x="711281" y="653054"/>
                </a:cubicBezTo>
                <a:cubicBezTo>
                  <a:pt x="718125" y="646116"/>
                  <a:pt x="721969" y="637021"/>
                  <a:pt x="721969" y="627457"/>
                </a:cubicBezTo>
                <a:lnTo>
                  <a:pt x="721969" y="333700"/>
                </a:lnTo>
                <a:close/>
                <a:moveTo>
                  <a:pt x="92544" y="142049"/>
                </a:moveTo>
                <a:cubicBezTo>
                  <a:pt x="72478" y="142049"/>
                  <a:pt x="56258" y="158364"/>
                  <a:pt x="56258" y="178336"/>
                </a:cubicBezTo>
                <a:lnTo>
                  <a:pt x="56258" y="277443"/>
                </a:lnTo>
                <a:lnTo>
                  <a:pt x="721969" y="277443"/>
                </a:lnTo>
                <a:lnTo>
                  <a:pt x="721969" y="178336"/>
                </a:lnTo>
                <a:cubicBezTo>
                  <a:pt x="721969" y="158270"/>
                  <a:pt x="705655" y="142049"/>
                  <a:pt x="685683" y="142049"/>
                </a:cubicBezTo>
                <a:lnTo>
                  <a:pt x="561355" y="142049"/>
                </a:lnTo>
                <a:lnTo>
                  <a:pt x="561355" y="201026"/>
                </a:lnTo>
                <a:cubicBezTo>
                  <a:pt x="561355" y="216591"/>
                  <a:pt x="548790" y="229249"/>
                  <a:pt x="533226" y="229249"/>
                </a:cubicBezTo>
                <a:cubicBezTo>
                  <a:pt x="517661" y="229249"/>
                  <a:pt x="505097" y="216685"/>
                  <a:pt x="505097" y="201120"/>
                </a:cubicBezTo>
                <a:lnTo>
                  <a:pt x="505097" y="142049"/>
                </a:lnTo>
                <a:lnTo>
                  <a:pt x="273129" y="142049"/>
                </a:lnTo>
                <a:lnTo>
                  <a:pt x="273129" y="201026"/>
                </a:lnTo>
                <a:cubicBezTo>
                  <a:pt x="273129" y="216591"/>
                  <a:pt x="260565" y="229249"/>
                  <a:pt x="245001" y="229249"/>
                </a:cubicBezTo>
                <a:cubicBezTo>
                  <a:pt x="229436" y="229249"/>
                  <a:pt x="216872" y="216685"/>
                  <a:pt x="216872" y="201120"/>
                </a:cubicBezTo>
                <a:lnTo>
                  <a:pt x="216872" y="142049"/>
                </a:lnTo>
                <a:close/>
                <a:moveTo>
                  <a:pt x="245001" y="0"/>
                </a:moveTo>
                <a:cubicBezTo>
                  <a:pt x="260565" y="0"/>
                  <a:pt x="273129" y="12564"/>
                  <a:pt x="273129" y="28129"/>
                </a:cubicBezTo>
                <a:lnTo>
                  <a:pt x="273129" y="85792"/>
                </a:lnTo>
                <a:lnTo>
                  <a:pt x="505097" y="85792"/>
                </a:lnTo>
                <a:lnTo>
                  <a:pt x="505097" y="28129"/>
                </a:lnTo>
                <a:cubicBezTo>
                  <a:pt x="505097" y="12564"/>
                  <a:pt x="517661" y="0"/>
                  <a:pt x="533226" y="0"/>
                </a:cubicBezTo>
                <a:cubicBezTo>
                  <a:pt x="548790" y="0"/>
                  <a:pt x="561355" y="12564"/>
                  <a:pt x="561355" y="28129"/>
                </a:cubicBezTo>
                <a:lnTo>
                  <a:pt x="561355" y="85792"/>
                </a:lnTo>
                <a:lnTo>
                  <a:pt x="685683" y="85792"/>
                </a:lnTo>
                <a:cubicBezTo>
                  <a:pt x="736784" y="85792"/>
                  <a:pt x="778227" y="127235"/>
                  <a:pt x="778320" y="178336"/>
                </a:cubicBezTo>
                <a:lnTo>
                  <a:pt x="778320" y="627457"/>
                </a:lnTo>
                <a:cubicBezTo>
                  <a:pt x="778320" y="678370"/>
                  <a:pt x="736690" y="720001"/>
                  <a:pt x="685777" y="720001"/>
                </a:cubicBezTo>
                <a:lnTo>
                  <a:pt x="92544" y="720001"/>
                </a:lnTo>
                <a:cubicBezTo>
                  <a:pt x="41631" y="720001"/>
                  <a:pt x="0" y="678370"/>
                  <a:pt x="0" y="627457"/>
                </a:cubicBezTo>
                <a:lnTo>
                  <a:pt x="0" y="333700"/>
                </a:lnTo>
                <a:lnTo>
                  <a:pt x="0" y="277443"/>
                </a:lnTo>
                <a:lnTo>
                  <a:pt x="0" y="178336"/>
                </a:lnTo>
                <a:cubicBezTo>
                  <a:pt x="0" y="127235"/>
                  <a:pt x="41443" y="85792"/>
                  <a:pt x="92544" y="85792"/>
                </a:cubicBezTo>
                <a:lnTo>
                  <a:pt x="216872" y="85792"/>
                </a:lnTo>
                <a:lnTo>
                  <a:pt x="216872" y="28129"/>
                </a:lnTo>
                <a:cubicBezTo>
                  <a:pt x="216872" y="12564"/>
                  <a:pt x="229436" y="0"/>
                  <a:pt x="245001" y="0"/>
                </a:cubicBezTo>
                <a:close/>
              </a:path>
            </a:pathLst>
          </a:custGeom>
          <a:solidFill>
            <a:schemeClr val="accent2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 rot="2700000" flipH="0" flipV="0">
            <a:off x="372595" y="2023008"/>
            <a:ext cx="1195527" cy="1195528"/>
          </a:xfrm>
          <a:custGeom>
            <a:avLst/>
            <a:gdLst>
              <a:gd name="connsiteX0" fmla="*/ 15639 w 1050702"/>
              <a:gd name="connsiteY0" fmla="*/ 15639 h 1050701"/>
              <a:gd name="connsiteX1" fmla="*/ 91153 w 1050702"/>
              <a:gd name="connsiteY1" fmla="*/ 15639 h 1050701"/>
              <a:gd name="connsiteX2" fmla="*/ 496199 w 1050702"/>
              <a:gd name="connsiteY2" fmla="*/ 420686 h 1050701"/>
              <a:gd name="connsiteX3" fmla="*/ 505580 w 1050702"/>
              <a:gd name="connsiteY3" fmla="*/ 416800 h 1050701"/>
              <a:gd name="connsiteX4" fmla="*/ 608237 w 1050702"/>
              <a:gd name="connsiteY4" fmla="*/ 416800 h 1050701"/>
              <a:gd name="connsiteX5" fmla="*/ 633902 w 1050702"/>
              <a:gd name="connsiteY5" fmla="*/ 442465 h 1050701"/>
              <a:gd name="connsiteX6" fmla="*/ 633902 w 1050702"/>
              <a:gd name="connsiteY6" fmla="*/ 545122 h 1050701"/>
              <a:gd name="connsiteX7" fmla="*/ 630016 w 1050702"/>
              <a:gd name="connsiteY7" fmla="*/ 554503 h 1050701"/>
              <a:gd name="connsiteX8" fmla="*/ 1035063 w 1050702"/>
              <a:gd name="connsiteY8" fmla="*/ 959550 h 1050701"/>
              <a:gd name="connsiteX9" fmla="*/ 1035063 w 1050702"/>
              <a:gd name="connsiteY9" fmla="*/ 1035063 h 1050701"/>
              <a:gd name="connsiteX10" fmla="*/ 1035063 w 1050702"/>
              <a:gd name="connsiteY10" fmla="*/ 1035062 h 1050701"/>
              <a:gd name="connsiteX11" fmla="*/ 959549 w 1050702"/>
              <a:gd name="connsiteY11" fmla="*/ 1035062 h 1050701"/>
              <a:gd name="connsiteX12" fmla="*/ 487987 w 1050702"/>
              <a:gd name="connsiteY12" fmla="*/ 563500 h 1050701"/>
              <a:gd name="connsiteX13" fmla="*/ 487432 w 1050702"/>
              <a:gd name="connsiteY13" fmla="*/ 563270 h 1050701"/>
              <a:gd name="connsiteX14" fmla="*/ 487202 w 1050702"/>
              <a:gd name="connsiteY14" fmla="*/ 562715 h 1050701"/>
              <a:gd name="connsiteX15" fmla="*/ 15639 w 1050702"/>
              <a:gd name="connsiteY15" fmla="*/ 91152 h 1050701"/>
              <a:gd name="connsiteX16" fmla="*/ 15639 w 1050702"/>
              <a:gd name="connsiteY16" fmla="*/ 15639 h 1050701"/>
            </a:gdLst>
            <a:rect l="l" t="t" r="r" b="b"/>
            <a:pathLst>
              <a:path w="1050702" h="1050701">
                <a:moveTo>
                  <a:pt x="15639" y="15639"/>
                </a:moveTo>
                <a:cubicBezTo>
                  <a:pt x="36492" y="-5214"/>
                  <a:pt x="70300" y="-5214"/>
                  <a:pt x="91153" y="15639"/>
                </a:cubicBezTo>
                <a:lnTo>
                  <a:pt x="496199" y="420686"/>
                </a:lnTo>
                <a:lnTo>
                  <a:pt x="505580" y="416800"/>
                </a:lnTo>
                <a:lnTo>
                  <a:pt x="608237" y="416800"/>
                </a:lnTo>
                <a:cubicBezTo>
                  <a:pt x="622411" y="416800"/>
                  <a:pt x="633902" y="428291"/>
                  <a:pt x="633902" y="442465"/>
                </a:cubicBezTo>
                <a:lnTo>
                  <a:pt x="633902" y="545122"/>
                </a:lnTo>
                <a:lnTo>
                  <a:pt x="630016" y="554503"/>
                </a:lnTo>
                <a:lnTo>
                  <a:pt x="1035063" y="959550"/>
                </a:lnTo>
                <a:cubicBezTo>
                  <a:pt x="1055915" y="980402"/>
                  <a:pt x="1055915" y="1014211"/>
                  <a:pt x="1035063" y="1035063"/>
                </a:cubicBezTo>
                <a:lnTo>
                  <a:pt x="1035063" y="1035062"/>
                </a:lnTo>
                <a:cubicBezTo>
                  <a:pt x="1014210" y="1055914"/>
                  <a:pt x="980402" y="1055914"/>
                  <a:pt x="959549" y="1035062"/>
                </a:cubicBezTo>
                <a:lnTo>
                  <a:pt x="487987" y="563500"/>
                </a:lnTo>
                <a:lnTo>
                  <a:pt x="487432" y="563270"/>
                </a:lnTo>
                <a:lnTo>
                  <a:pt x="487202" y="562715"/>
                </a:lnTo>
                <a:lnTo>
                  <a:pt x="15639" y="91152"/>
                </a:lnTo>
                <a:cubicBezTo>
                  <a:pt x="-5213" y="70299"/>
                  <a:pt x="-5213" y="36491"/>
                  <a:pt x="15639" y="15639"/>
                </a:cubicBez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 rot="18900000" flipH="0" flipV="1">
            <a:off x="6715324" y="4125462"/>
            <a:ext cx="1195527" cy="1195528"/>
          </a:xfrm>
          <a:custGeom>
            <a:avLst/>
            <a:gdLst>
              <a:gd name="connsiteX0" fmla="*/ 15639 w 1050702"/>
              <a:gd name="connsiteY0" fmla="*/ 15639 h 1050701"/>
              <a:gd name="connsiteX1" fmla="*/ 91153 w 1050702"/>
              <a:gd name="connsiteY1" fmla="*/ 15639 h 1050701"/>
              <a:gd name="connsiteX2" fmla="*/ 496199 w 1050702"/>
              <a:gd name="connsiteY2" fmla="*/ 420686 h 1050701"/>
              <a:gd name="connsiteX3" fmla="*/ 505580 w 1050702"/>
              <a:gd name="connsiteY3" fmla="*/ 416800 h 1050701"/>
              <a:gd name="connsiteX4" fmla="*/ 608237 w 1050702"/>
              <a:gd name="connsiteY4" fmla="*/ 416800 h 1050701"/>
              <a:gd name="connsiteX5" fmla="*/ 633902 w 1050702"/>
              <a:gd name="connsiteY5" fmla="*/ 442465 h 1050701"/>
              <a:gd name="connsiteX6" fmla="*/ 633902 w 1050702"/>
              <a:gd name="connsiteY6" fmla="*/ 545122 h 1050701"/>
              <a:gd name="connsiteX7" fmla="*/ 630016 w 1050702"/>
              <a:gd name="connsiteY7" fmla="*/ 554503 h 1050701"/>
              <a:gd name="connsiteX8" fmla="*/ 1035063 w 1050702"/>
              <a:gd name="connsiteY8" fmla="*/ 959550 h 1050701"/>
              <a:gd name="connsiteX9" fmla="*/ 1035063 w 1050702"/>
              <a:gd name="connsiteY9" fmla="*/ 1035063 h 1050701"/>
              <a:gd name="connsiteX10" fmla="*/ 1035063 w 1050702"/>
              <a:gd name="connsiteY10" fmla="*/ 1035062 h 1050701"/>
              <a:gd name="connsiteX11" fmla="*/ 959549 w 1050702"/>
              <a:gd name="connsiteY11" fmla="*/ 1035062 h 1050701"/>
              <a:gd name="connsiteX12" fmla="*/ 487987 w 1050702"/>
              <a:gd name="connsiteY12" fmla="*/ 563500 h 1050701"/>
              <a:gd name="connsiteX13" fmla="*/ 487432 w 1050702"/>
              <a:gd name="connsiteY13" fmla="*/ 563270 h 1050701"/>
              <a:gd name="connsiteX14" fmla="*/ 487202 w 1050702"/>
              <a:gd name="connsiteY14" fmla="*/ 562715 h 1050701"/>
              <a:gd name="connsiteX15" fmla="*/ 15639 w 1050702"/>
              <a:gd name="connsiteY15" fmla="*/ 91152 h 1050701"/>
              <a:gd name="connsiteX16" fmla="*/ 15639 w 1050702"/>
              <a:gd name="connsiteY16" fmla="*/ 15639 h 1050701"/>
            </a:gdLst>
            <a:rect l="l" t="t" r="r" b="b"/>
            <a:pathLst>
              <a:path w="1050702" h="1050701">
                <a:moveTo>
                  <a:pt x="15639" y="15639"/>
                </a:moveTo>
                <a:cubicBezTo>
                  <a:pt x="36492" y="-5214"/>
                  <a:pt x="70300" y="-5214"/>
                  <a:pt x="91153" y="15639"/>
                </a:cubicBezTo>
                <a:lnTo>
                  <a:pt x="496199" y="420686"/>
                </a:lnTo>
                <a:lnTo>
                  <a:pt x="505580" y="416800"/>
                </a:lnTo>
                <a:lnTo>
                  <a:pt x="608237" y="416800"/>
                </a:lnTo>
                <a:cubicBezTo>
                  <a:pt x="622411" y="416800"/>
                  <a:pt x="633902" y="428291"/>
                  <a:pt x="633902" y="442465"/>
                </a:cubicBezTo>
                <a:lnTo>
                  <a:pt x="633902" y="545122"/>
                </a:lnTo>
                <a:lnTo>
                  <a:pt x="630016" y="554503"/>
                </a:lnTo>
                <a:lnTo>
                  <a:pt x="1035063" y="959550"/>
                </a:lnTo>
                <a:cubicBezTo>
                  <a:pt x="1055915" y="980402"/>
                  <a:pt x="1055915" y="1014211"/>
                  <a:pt x="1035063" y="1035063"/>
                </a:cubicBezTo>
                <a:lnTo>
                  <a:pt x="1035063" y="1035062"/>
                </a:lnTo>
                <a:cubicBezTo>
                  <a:pt x="1014210" y="1055914"/>
                  <a:pt x="980402" y="1055914"/>
                  <a:pt x="959549" y="1035062"/>
                </a:cubicBezTo>
                <a:lnTo>
                  <a:pt x="487987" y="563500"/>
                </a:lnTo>
                <a:lnTo>
                  <a:pt x="487432" y="563270"/>
                </a:lnTo>
                <a:lnTo>
                  <a:pt x="487202" y="562715"/>
                </a:lnTo>
                <a:lnTo>
                  <a:pt x="15639" y="91152"/>
                </a:lnTo>
                <a:cubicBezTo>
                  <a:pt x="-5213" y="70299"/>
                  <a:pt x="-5213" y="36491"/>
                  <a:pt x="15639" y="15639"/>
                </a:cubicBezTo>
                <a:close/>
              </a:path>
            </a:pathLst>
          </a:cu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 rot="0" flipH="0" flipV="0">
            <a:off x="7700204" y="4755941"/>
            <a:ext cx="3617023" cy="89732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182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通过内置数据分析功能追踪不同生成版本的点击率、停留时长等指标，快速迭代优化策略，形成“生成—测试—反馈”闭环。</a:t>
            </a: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 rot="0" flipH="0" flipV="0">
            <a:off x="7700207" y="4293242"/>
            <a:ext cx="3617023" cy="40284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性能监控与A/B测试模块</a:t>
            </a: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 rot="0" flipH="0" flipV="1">
            <a:off x="7219648" y="3570834"/>
            <a:ext cx="193559" cy="193559"/>
          </a:xfrm>
          <a:prstGeom prst="ellipse">
            <a:avLst/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6" name="标题 1"/>
          <p:cNvSpPr txBox="1"/>
          <p:nvPr/>
        </p:nvSpPr>
        <p:spPr>
          <a:xfrm rot="0" flipH="0" flipV="1">
            <a:off x="7259693" y="3610880"/>
            <a:ext cx="113467" cy="113467"/>
          </a:xfrm>
          <a:prstGeom prst="ellipse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7" name="标题 1"/>
          <p:cNvSpPr txBox="1"/>
          <p:nvPr/>
        </p:nvSpPr>
        <p:spPr>
          <a:xfrm rot="0" flipH="0" flipV="0">
            <a:off x="7700208" y="4035862"/>
            <a:ext cx="236694" cy="218958"/>
          </a:xfrm>
          <a:custGeom>
            <a:avLst/>
            <a:gdLst>
              <a:gd name="connsiteX0" fmla="*/ 56258 w 778320"/>
              <a:gd name="connsiteY0" fmla="*/ 333700 h 720001"/>
              <a:gd name="connsiteX1" fmla="*/ 56258 w 778320"/>
              <a:gd name="connsiteY1" fmla="*/ 627457 h 720001"/>
              <a:gd name="connsiteX2" fmla="*/ 66946 w 778320"/>
              <a:gd name="connsiteY2" fmla="*/ 653054 h 720001"/>
              <a:gd name="connsiteX3" fmla="*/ 92544 w 778320"/>
              <a:gd name="connsiteY3" fmla="*/ 663743 h 720001"/>
              <a:gd name="connsiteX4" fmla="*/ 685683 w 778320"/>
              <a:gd name="connsiteY4" fmla="*/ 663743 h 720001"/>
              <a:gd name="connsiteX5" fmla="*/ 711281 w 778320"/>
              <a:gd name="connsiteY5" fmla="*/ 653054 h 720001"/>
              <a:gd name="connsiteX6" fmla="*/ 721969 w 778320"/>
              <a:gd name="connsiteY6" fmla="*/ 627457 h 720001"/>
              <a:gd name="connsiteX7" fmla="*/ 721969 w 778320"/>
              <a:gd name="connsiteY7" fmla="*/ 333700 h 720001"/>
              <a:gd name="connsiteX8" fmla="*/ 92544 w 778320"/>
              <a:gd name="connsiteY8" fmla="*/ 142049 h 720001"/>
              <a:gd name="connsiteX9" fmla="*/ 56258 w 778320"/>
              <a:gd name="connsiteY9" fmla="*/ 178336 h 720001"/>
              <a:gd name="connsiteX10" fmla="*/ 56258 w 778320"/>
              <a:gd name="connsiteY10" fmla="*/ 277443 h 720001"/>
              <a:gd name="connsiteX11" fmla="*/ 721969 w 778320"/>
              <a:gd name="connsiteY11" fmla="*/ 277443 h 720001"/>
              <a:gd name="connsiteX12" fmla="*/ 721969 w 778320"/>
              <a:gd name="connsiteY12" fmla="*/ 178336 h 720001"/>
              <a:gd name="connsiteX13" fmla="*/ 685683 w 778320"/>
              <a:gd name="connsiteY13" fmla="*/ 142049 h 720001"/>
              <a:gd name="connsiteX14" fmla="*/ 561355 w 778320"/>
              <a:gd name="connsiteY14" fmla="*/ 142049 h 720001"/>
              <a:gd name="connsiteX15" fmla="*/ 561355 w 778320"/>
              <a:gd name="connsiteY15" fmla="*/ 201026 h 720001"/>
              <a:gd name="connsiteX16" fmla="*/ 533226 w 778320"/>
              <a:gd name="connsiteY16" fmla="*/ 229249 h 720001"/>
              <a:gd name="connsiteX17" fmla="*/ 505097 w 778320"/>
              <a:gd name="connsiteY17" fmla="*/ 201120 h 720001"/>
              <a:gd name="connsiteX18" fmla="*/ 505097 w 778320"/>
              <a:gd name="connsiteY18" fmla="*/ 142049 h 720001"/>
              <a:gd name="connsiteX19" fmla="*/ 273129 w 778320"/>
              <a:gd name="connsiteY19" fmla="*/ 142049 h 720001"/>
              <a:gd name="connsiteX20" fmla="*/ 273129 w 778320"/>
              <a:gd name="connsiteY20" fmla="*/ 201026 h 720001"/>
              <a:gd name="connsiteX21" fmla="*/ 245001 w 778320"/>
              <a:gd name="connsiteY21" fmla="*/ 229249 h 720001"/>
              <a:gd name="connsiteX22" fmla="*/ 216872 w 778320"/>
              <a:gd name="connsiteY22" fmla="*/ 201120 h 720001"/>
              <a:gd name="connsiteX23" fmla="*/ 216872 w 778320"/>
              <a:gd name="connsiteY23" fmla="*/ 142049 h 720001"/>
              <a:gd name="connsiteX24" fmla="*/ 245001 w 778320"/>
              <a:gd name="connsiteY24" fmla="*/ 0 h 720001"/>
              <a:gd name="connsiteX25" fmla="*/ 273129 w 778320"/>
              <a:gd name="connsiteY25" fmla="*/ 28129 h 720001"/>
              <a:gd name="connsiteX26" fmla="*/ 273129 w 778320"/>
              <a:gd name="connsiteY26" fmla="*/ 85792 h 720001"/>
              <a:gd name="connsiteX27" fmla="*/ 505097 w 778320"/>
              <a:gd name="connsiteY27" fmla="*/ 85792 h 720001"/>
              <a:gd name="connsiteX28" fmla="*/ 505097 w 778320"/>
              <a:gd name="connsiteY28" fmla="*/ 28129 h 720001"/>
              <a:gd name="connsiteX29" fmla="*/ 533226 w 778320"/>
              <a:gd name="connsiteY29" fmla="*/ 0 h 720001"/>
              <a:gd name="connsiteX30" fmla="*/ 561355 w 778320"/>
              <a:gd name="connsiteY30" fmla="*/ 28129 h 720001"/>
              <a:gd name="connsiteX31" fmla="*/ 561355 w 778320"/>
              <a:gd name="connsiteY31" fmla="*/ 85792 h 720001"/>
              <a:gd name="connsiteX32" fmla="*/ 685683 w 778320"/>
              <a:gd name="connsiteY32" fmla="*/ 85792 h 720001"/>
              <a:gd name="connsiteX33" fmla="*/ 778320 w 778320"/>
              <a:gd name="connsiteY33" fmla="*/ 178336 h 720001"/>
              <a:gd name="connsiteX34" fmla="*/ 778320 w 778320"/>
              <a:gd name="connsiteY34" fmla="*/ 627457 h 720001"/>
              <a:gd name="connsiteX35" fmla="*/ 685777 w 778320"/>
              <a:gd name="connsiteY35" fmla="*/ 720001 h 720001"/>
              <a:gd name="connsiteX36" fmla="*/ 92544 w 778320"/>
              <a:gd name="connsiteY36" fmla="*/ 720001 h 720001"/>
              <a:gd name="connsiteX37" fmla="*/ 0 w 778320"/>
              <a:gd name="connsiteY37" fmla="*/ 627457 h 720001"/>
              <a:gd name="connsiteX38" fmla="*/ 0 w 778320"/>
              <a:gd name="connsiteY38" fmla="*/ 333700 h 720001"/>
              <a:gd name="connsiteX39" fmla="*/ 0 w 778320"/>
              <a:gd name="connsiteY39" fmla="*/ 277443 h 720001"/>
              <a:gd name="connsiteX40" fmla="*/ 0 w 778320"/>
              <a:gd name="connsiteY40" fmla="*/ 178336 h 720001"/>
              <a:gd name="connsiteX41" fmla="*/ 92544 w 778320"/>
              <a:gd name="connsiteY41" fmla="*/ 85792 h 720001"/>
              <a:gd name="connsiteX42" fmla="*/ 216872 w 778320"/>
              <a:gd name="connsiteY42" fmla="*/ 85792 h 720001"/>
              <a:gd name="connsiteX43" fmla="*/ 216872 w 778320"/>
              <a:gd name="connsiteY43" fmla="*/ 28129 h 720001"/>
              <a:gd name="connsiteX44" fmla="*/ 245001 w 778320"/>
              <a:gd name="connsiteY44" fmla="*/ 0 h 720001"/>
            </a:gdLst>
            <a:rect l="l" t="t" r="r" b="b"/>
            <a:pathLst>
              <a:path w="778320" h="720001">
                <a:moveTo>
                  <a:pt x="56258" y="333700"/>
                </a:moveTo>
                <a:lnTo>
                  <a:pt x="56258" y="627457"/>
                </a:lnTo>
                <a:cubicBezTo>
                  <a:pt x="56258" y="637115"/>
                  <a:pt x="60008" y="646116"/>
                  <a:pt x="66946" y="653054"/>
                </a:cubicBezTo>
                <a:cubicBezTo>
                  <a:pt x="73885" y="659899"/>
                  <a:pt x="82980" y="663743"/>
                  <a:pt x="92544" y="663743"/>
                </a:cubicBezTo>
                <a:lnTo>
                  <a:pt x="685683" y="663743"/>
                </a:lnTo>
                <a:cubicBezTo>
                  <a:pt x="695341" y="663743"/>
                  <a:pt x="704342" y="659993"/>
                  <a:pt x="711281" y="653054"/>
                </a:cubicBezTo>
                <a:cubicBezTo>
                  <a:pt x="718125" y="646116"/>
                  <a:pt x="721969" y="637021"/>
                  <a:pt x="721969" y="627457"/>
                </a:cubicBezTo>
                <a:lnTo>
                  <a:pt x="721969" y="333700"/>
                </a:lnTo>
                <a:close/>
                <a:moveTo>
                  <a:pt x="92544" y="142049"/>
                </a:moveTo>
                <a:cubicBezTo>
                  <a:pt x="72478" y="142049"/>
                  <a:pt x="56258" y="158364"/>
                  <a:pt x="56258" y="178336"/>
                </a:cubicBezTo>
                <a:lnTo>
                  <a:pt x="56258" y="277443"/>
                </a:lnTo>
                <a:lnTo>
                  <a:pt x="721969" y="277443"/>
                </a:lnTo>
                <a:lnTo>
                  <a:pt x="721969" y="178336"/>
                </a:lnTo>
                <a:cubicBezTo>
                  <a:pt x="721969" y="158270"/>
                  <a:pt x="705655" y="142049"/>
                  <a:pt x="685683" y="142049"/>
                </a:cubicBezTo>
                <a:lnTo>
                  <a:pt x="561355" y="142049"/>
                </a:lnTo>
                <a:lnTo>
                  <a:pt x="561355" y="201026"/>
                </a:lnTo>
                <a:cubicBezTo>
                  <a:pt x="561355" y="216591"/>
                  <a:pt x="548790" y="229249"/>
                  <a:pt x="533226" y="229249"/>
                </a:cubicBezTo>
                <a:cubicBezTo>
                  <a:pt x="517661" y="229249"/>
                  <a:pt x="505097" y="216685"/>
                  <a:pt x="505097" y="201120"/>
                </a:cubicBezTo>
                <a:lnTo>
                  <a:pt x="505097" y="142049"/>
                </a:lnTo>
                <a:lnTo>
                  <a:pt x="273129" y="142049"/>
                </a:lnTo>
                <a:lnTo>
                  <a:pt x="273129" y="201026"/>
                </a:lnTo>
                <a:cubicBezTo>
                  <a:pt x="273129" y="216591"/>
                  <a:pt x="260565" y="229249"/>
                  <a:pt x="245001" y="229249"/>
                </a:cubicBezTo>
                <a:cubicBezTo>
                  <a:pt x="229436" y="229249"/>
                  <a:pt x="216872" y="216685"/>
                  <a:pt x="216872" y="201120"/>
                </a:cubicBezTo>
                <a:lnTo>
                  <a:pt x="216872" y="142049"/>
                </a:lnTo>
                <a:close/>
                <a:moveTo>
                  <a:pt x="245001" y="0"/>
                </a:moveTo>
                <a:cubicBezTo>
                  <a:pt x="260565" y="0"/>
                  <a:pt x="273129" y="12564"/>
                  <a:pt x="273129" y="28129"/>
                </a:cubicBezTo>
                <a:lnTo>
                  <a:pt x="273129" y="85792"/>
                </a:lnTo>
                <a:lnTo>
                  <a:pt x="505097" y="85792"/>
                </a:lnTo>
                <a:lnTo>
                  <a:pt x="505097" y="28129"/>
                </a:lnTo>
                <a:cubicBezTo>
                  <a:pt x="505097" y="12564"/>
                  <a:pt x="517661" y="0"/>
                  <a:pt x="533226" y="0"/>
                </a:cubicBezTo>
                <a:cubicBezTo>
                  <a:pt x="548790" y="0"/>
                  <a:pt x="561355" y="12564"/>
                  <a:pt x="561355" y="28129"/>
                </a:cubicBezTo>
                <a:lnTo>
                  <a:pt x="561355" y="85792"/>
                </a:lnTo>
                <a:lnTo>
                  <a:pt x="685683" y="85792"/>
                </a:lnTo>
                <a:cubicBezTo>
                  <a:pt x="736784" y="85792"/>
                  <a:pt x="778227" y="127235"/>
                  <a:pt x="778320" y="178336"/>
                </a:cubicBezTo>
                <a:lnTo>
                  <a:pt x="778320" y="627457"/>
                </a:lnTo>
                <a:cubicBezTo>
                  <a:pt x="778320" y="678370"/>
                  <a:pt x="736690" y="720001"/>
                  <a:pt x="685777" y="720001"/>
                </a:cubicBezTo>
                <a:lnTo>
                  <a:pt x="92544" y="720001"/>
                </a:lnTo>
                <a:cubicBezTo>
                  <a:pt x="41631" y="720001"/>
                  <a:pt x="0" y="678370"/>
                  <a:pt x="0" y="627457"/>
                </a:cubicBezTo>
                <a:lnTo>
                  <a:pt x="0" y="333700"/>
                </a:lnTo>
                <a:lnTo>
                  <a:pt x="0" y="277443"/>
                </a:lnTo>
                <a:lnTo>
                  <a:pt x="0" y="178336"/>
                </a:lnTo>
                <a:cubicBezTo>
                  <a:pt x="0" y="127235"/>
                  <a:pt x="41443" y="85792"/>
                  <a:pt x="92544" y="85792"/>
                </a:cubicBezTo>
                <a:lnTo>
                  <a:pt x="216872" y="85792"/>
                </a:lnTo>
                <a:lnTo>
                  <a:pt x="216872" y="28129"/>
                </a:lnTo>
                <a:cubicBezTo>
                  <a:pt x="216872" y="12564"/>
                  <a:pt x="229436" y="0"/>
                  <a:pt x="245001" y="0"/>
                </a:cubicBezTo>
                <a:close/>
              </a:path>
            </a:pathLst>
          </a:custGeom>
          <a:solidFill>
            <a:schemeClr val="accent2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8" name="文本框 1"/>
          <p:cNvSpPr txBox="1"/>
          <p:nvPr/>
        </p:nvSpPr>
        <p:spPr>
          <a:xfrm rot="0" flipH="0" flipV="0">
            <a:off x="896518" y="287534"/>
            <a:ext cx="8907882" cy="59627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GEO专用工具与平台</a:t>
            </a:r>
            <a:endParaRPr kumimoji="1" lang="zh-CN" altLang="en-US"/>
          </a:p>
        </p:txBody>
      </p:sp>
      <p:sp>
        <p:nvSpPr>
          <p:cNvPr id="29" name="任意多边形: 形状 2"/>
          <p:cNvSpPr txBox="1"/>
          <p:nvPr/>
        </p:nvSpPr>
        <p:spPr>
          <a:xfrm rot="2700000" flipH="0" flipV="0">
            <a:off x="-1254638" y="-408843"/>
            <a:ext cx="1658405" cy="1392752"/>
          </a:xfrm>
          <a:custGeom>
            <a:avLst/>
            <a:gdLst>
              <a:gd name="connsiteX0" fmla="*/ 5150735 w 5150735"/>
              <a:gd name="connsiteY0" fmla="*/ 0 h 4325662"/>
              <a:gd name="connsiteX1" fmla="*/ 5150735 w 5150735"/>
              <a:gd name="connsiteY1" fmla="*/ 2985265 h 4325662"/>
              <a:gd name="connsiteX2" fmla="*/ 3810338 w 5150735"/>
              <a:gd name="connsiteY2" fmla="*/ 4325662 h 4325662"/>
              <a:gd name="connsiteX3" fmla="*/ 0 w 5150735"/>
              <a:gd name="connsiteY3" fmla="*/ 515324 h 4325662"/>
              <a:gd name="connsiteX4" fmla="*/ 0 w 5150735"/>
              <a:gd name="connsiteY4" fmla="*/ 0 h 4325662"/>
              <a:gd name="connsiteX5" fmla="*/ 5150735 w 5150735"/>
              <a:gd name="connsiteY5" fmla="*/ 0 h 4325662"/>
            </a:gdLst>
            <a:rect l="l" t="t" r="r" b="b"/>
            <a:pathLst>
              <a:path w="5150735" h="4325662">
                <a:moveTo>
                  <a:pt x="5150735" y="0"/>
                </a:moveTo>
                <a:lnTo>
                  <a:pt x="5150735" y="2985265"/>
                </a:lnTo>
                <a:lnTo>
                  <a:pt x="3810338" y="4325662"/>
                </a:lnTo>
                <a:lnTo>
                  <a:pt x="0" y="515324"/>
                </a:lnTo>
                <a:lnTo>
                  <a:pt x="0" y="0"/>
                </a:lnTo>
                <a:lnTo>
                  <a:pt x="5150735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alpha val="0"/>
                </a:schemeClr>
              </a:gs>
            </a:gsLst>
            <a:lin ang="162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0" name="任意多边形: 形状 3"/>
          <p:cNvSpPr txBox="1"/>
          <p:nvPr/>
        </p:nvSpPr>
        <p:spPr>
          <a:xfrm rot="2700000" flipH="1" flipV="1">
            <a:off x="-295212" y="-11175"/>
            <a:ext cx="1078225" cy="79277"/>
          </a:xfrm>
          <a:custGeom>
            <a:avLst/>
            <a:gdLst>
              <a:gd name="connsiteX0" fmla="*/ 3348790 w 3348790"/>
              <a:gd name="connsiteY0" fmla="*/ 0 h 246221"/>
              <a:gd name="connsiteX1" fmla="*/ 3348790 w 3348790"/>
              <a:gd name="connsiteY1" fmla="*/ 246221 h 246221"/>
              <a:gd name="connsiteX2" fmla="*/ 0 w 3348790"/>
              <a:gd name="connsiteY2" fmla="*/ 246221 h 246221"/>
              <a:gd name="connsiteX3" fmla="*/ 0 w 3348790"/>
              <a:gd name="connsiteY3" fmla="*/ 0 h 246221"/>
              <a:gd name="connsiteX4" fmla="*/ 3348790 w 3348790"/>
              <a:gd name="connsiteY4" fmla="*/ 0 h 246221"/>
            </a:gdLst>
            <a:rect l="l" t="t" r="r" b="b"/>
            <a:pathLst>
              <a:path w="3348790" h="246221">
                <a:moveTo>
                  <a:pt x="3348790" y="0"/>
                </a:moveTo>
                <a:lnTo>
                  <a:pt x="3348790" y="246221"/>
                </a:lnTo>
                <a:lnTo>
                  <a:pt x="0" y="246221"/>
                </a:lnTo>
                <a:lnTo>
                  <a:pt x="0" y="0"/>
                </a:lnTo>
                <a:lnTo>
                  <a:pt x="3348790" y="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2">
                  <a:alpha val="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1" name="任意多边形: 形状 9"/>
          <p:cNvSpPr txBox="1"/>
          <p:nvPr/>
        </p:nvSpPr>
        <p:spPr>
          <a:xfrm rot="0" flipH="1" flipV="0">
            <a:off x="707246" y="921912"/>
            <a:ext cx="10811654" cy="79576"/>
          </a:xfrm>
          <a:custGeom>
            <a:avLst/>
            <a:gdLst>
              <a:gd name="connsiteX0" fmla="*/ 5150735 w 5150735"/>
              <a:gd name="connsiteY0" fmla="*/ 0 h 4325662"/>
              <a:gd name="connsiteX1" fmla="*/ 5150735 w 5150735"/>
              <a:gd name="connsiteY1" fmla="*/ 2985265 h 4325662"/>
              <a:gd name="connsiteX2" fmla="*/ 3810338 w 5150735"/>
              <a:gd name="connsiteY2" fmla="*/ 4325662 h 4325662"/>
              <a:gd name="connsiteX3" fmla="*/ 0 w 5150735"/>
              <a:gd name="connsiteY3" fmla="*/ 515324 h 4325662"/>
              <a:gd name="connsiteX4" fmla="*/ 0 w 5150735"/>
              <a:gd name="connsiteY4" fmla="*/ 0 h 4325662"/>
              <a:gd name="connsiteX5" fmla="*/ 5150735 w 5150735"/>
              <a:gd name="connsiteY5" fmla="*/ 0 h 4325662"/>
            </a:gdLst>
            <a:rect l="l" t="t" r="r" b="b"/>
            <a:pathLst>
              <a:path w="5150735" h="4325662">
                <a:moveTo>
                  <a:pt x="5150735" y="0"/>
                </a:moveTo>
                <a:lnTo>
                  <a:pt x="5150735" y="2985265"/>
                </a:lnTo>
                <a:lnTo>
                  <a:pt x="3810338" y="4325662"/>
                </a:lnTo>
                <a:lnTo>
                  <a:pt x="0" y="515324"/>
                </a:lnTo>
                <a:lnTo>
                  <a:pt x="0" y="0"/>
                </a:lnTo>
                <a:lnTo>
                  <a:pt x="5150735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alpha val="0"/>
                </a:schemeClr>
              </a:gs>
            </a:gsLst>
            <a:lin ang="162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</p:sld>
</file>

<file path=ppt/theme/_rels/theme1.xml.rels><?xml version="1.0" encoding="UTF-8" standalone="yes"?>
<Relationships xmlns="http://schemas.openxmlformats.org/package/2006/relationships">

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63CE8"/>
      </a:accent1>
      <a:accent2>
        <a:srgbClr val="C6AB6A"/>
      </a:accent2>
      <a:accent3>
        <a:srgbClr val="063CE8"/>
      </a:accent3>
      <a:accent4>
        <a:srgbClr val="C6AB6A"/>
      </a:accent4>
      <a:accent5>
        <a:srgbClr val="063CE8"/>
      </a:accent5>
      <a:accent6>
        <a:srgbClr val="C6AB6A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IGC">
    <vt:lpwstr>{"Label":"1","ContentProducer":"001191110105MA01D6BEX800000","ProduceID":"A1027D59825617Z53028955","ReservedCode1":"{\"SecurityData\":{\"Type\":\"TC260PG\",\"Version\":1,\"PubSD\":[{\"Type\":\"DS\",\"AlgID\":\"1.2.156.10197.1.501\",\"TBSData\":{\"Type\":\"LabelMataData\"},\"Signature\":\"3044022079f8be12e8d6feebe84ce7b78139e09ecab1babc5b950001ca849cbc0a024781022059d29dcc898aeb761b431289931ed26a1af9f1a56c973731f99278eb97901c58\"},{\"Type\":\"PubKey\",\"AlgID\":\"1.2.156.10197.1.501\",\"KeyValue\":\"MFkwEwYHKoZIzj0CAQYIKoEcz1UBgi0DQgAE4htNGUcC6HU4Sf91jDiDCP+kHy7sm5Nd8uJmcY3w5omySS+3GQlfi/4sr6ilLGbKi9V2Z5I0ASiAQPEvlhe2mw==\",\"Certificate\":\"MIIBgzCCASmgAwIBAgIBATAKBggqgRzPVQGDdTAtMQ4wDAYDVQQKEwVBaVBQVDEbMBkGA1UEBRMSOTExMTAxMDVNQTAxRDZCRVg4MCAXDTI1MDgwODA4Mjk1MloYDzIxMjUwODA4MDgyOTUyWjAtMQ4wDAYDVQQKEwVBaVBQVDEbMBkGA1UEBRMSOTExMTAxMDVNQTAxRDZCRVg4MFkwEwYHKoZIzj0CAQYIKoEcz1UBgi0DQgAE4htNGUcC6HU4Sf91jDiDCP+kHy7sm5Nd8uJmcY3w5omySS+3GQlfi/4sr6ilLGbKi9V2Z5I0ASiAQPEvlhe2m6M4MDYwDgYDVR0PAQH/BAQDAgWgMBMGA1UdJQQMMAoGCCsGAQUFBwMBMA8GA1UdEwEB/wQFMAMBAf8wCgYIKoEcz1UBg3UDSAAwRQIgS9o/xI9kRYojx1MkW/gD8fAbyborHu7tLo1gGuqcuMwCIQDpeKBcdxdIHGAYHLU3bTjOkcDszYUezVcY2oQW7R1oQg==\"}]}}","ContentPropagator":"001191110105MA01D6BEX800000","PropagateID":"A1027D59825617Z53028955","ReservedCode2":"{\"SecurityData\":{\"Type\":\"TC260PG\",\"Version\":1,\"PubSD\":[{\"Type\":\"DS\",\"AlgID\":\"1.2.156.10197.1.501\",\"TBSData\":{\"Type\":\"LabelMataData\"},\"Signature\":\"30440220453675af1692a8882f24bb126c342e8aa9956fbecc75ae93e637af46d2840f0102206e6fb70779822ec90c16a773f33b12f2b28934e3c5d05982110c29f8ebf217c9\"},{\"Type\":\"PubKey\",\"AlgID\":\"1.2.156.10197.1.501\",\"KeyValue\":\"MFkwEwYHKoZIzj0CAQYIKoEcz1UBgi0DQgAE4htNGUcC6HU4Sf91jDiDCP+kHy7sm5Nd8uJmcY3w5omySS+3GQlfi/4sr6ilLGbKi9V2Z5I0ASiAQPEvlhe2mw==\",\"Certificate\":\"MIIBgzCCASmgAwIBAgIBATAKBggqgRzPVQGDdTAtMQ4wDAYDVQQKEwVBaVBQVDEbMBkGA1UEBRMSOTExMTAxMDVNQTAxRDZCRVg4MCAXDTI1MDgwODA4Mjk1MloYDzIxMjUwODA4MDgyOTUyWjAtMQ4wDAYDVQQKEwVBaVBQVDEbMBkGA1UEBRMSOTExMTAxMDVNQTAxRDZCRVg4MFkwEwYHKoZIzj0CAQYIKoEcz1UBgi0DQgAE4htNGUcC6HU4Sf91jDiDCP+kHy7sm5Nd8uJmcY3w5omySS+3GQlfi/4sr6ilLGbKi9V2Z5I0ASiAQPEvlhe2m6M4MDYwDgYDVR0PAQH/BAQDAgWgMBMGA1UdJQQMMAoGCCsGAQUFBwMBMA8GA1UdEwEB/wQFMAMBAf8wCgYIKoEcz1UBg3UDSAAwRQIgS9o/xI9kRYojx1MkW/gD8fAbyborHu7tLo1gGuqcuMwCIQDpeKBcdxdIHGAYHLU3bTjOkcDszYUezVcY2oQW7R1oQg==\"}]}}"}</vt:lpwstr>
  </property>
</Properties>
</file>