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embeddedFontLst>
    <p:embeddedFont>
      <p:font typeface="OPPOSans H"/>
      <p:regular r:id="rId19"/>
    </p:embeddedFont>
    <p:embeddedFont>
      <p:font typeface="Source Han Sans CN Bold"/>
      <p:regular r:id="rId20"/>
    </p:embeddedFont>
    <p:embeddedFont>
      <p:font typeface="Source Han Sans"/>
      <p:regular r:id="rId21"/>
    </p:embeddedFont>
    <p:embeddedFont>
      <p:font typeface="OPPOSans R"/>
      <p:regular r:id="rId22"/>
    </p:embeddedFont>
    <p:embeddedFont>
      <p:font typeface="OPPOSans B"/>
      <p:regular r:id="rId23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font" Target="fonts/font1.fntdata"/>
<Relationship Id="rId20" Type="http://schemas.openxmlformats.org/officeDocument/2006/relationships/font" Target="fonts/font2.fntdata"/>
<Relationship Id="rId21" Type="http://schemas.openxmlformats.org/officeDocument/2006/relationships/font" Target="fonts/font3.fntdata"/>
<Relationship Id="rId22" Type="http://schemas.openxmlformats.org/officeDocument/2006/relationships/font" Target="fonts/font4.fntdata"/>
<Relationship Id="rId23" Type="http://schemas.openxmlformats.org/officeDocument/2006/relationships/font" Target="fonts/font5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3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4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5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4"/>
          <p:cNvSpPr txBox="1"/>
          <p:nvPr/>
        </p:nvSpPr>
        <p:spPr>
          <a:xfrm rot="0" flipH="0" flipV="0">
            <a:off x="571500" y="1077227"/>
            <a:ext cx="5885467" cy="21048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858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GEO和SEO的区别，如何进行GEO优化？</a:t>
            </a:r>
            <a:endParaRPr kumimoji="1" lang="zh-CN" altLang="en-US"/>
          </a:p>
        </p:txBody>
      </p:sp>
      <p:sp>
        <p:nvSpPr>
          <p:cNvPr id="17" name="矩形 8"/>
          <p:cNvSpPr txBox="1"/>
          <p:nvPr/>
        </p:nvSpPr>
        <p:spPr>
          <a:xfrm rot="0" flipH="0" flipV="0">
            <a:off x="570056" y="3484544"/>
            <a:ext cx="5743288" cy="8523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5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 GEO 布局完整解决方案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3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GEO的主要应用场景与实践方法</a:t>
            </a: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isheji-33"/>
          <p:cNvSpPr txBox="1"/>
          <p:nvPr/>
        </p:nvSpPr>
        <p:spPr>
          <a:xfrm rot="0" flipH="0" flipV="0">
            <a:off x="914369" y="2540080"/>
            <a:ext cx="3048066" cy="2992040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dist="0" blurRad="190500" dir="0" sx="102000" sy="102000" kx="0" ky="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4" name="isheji-34"/>
          <p:cNvCxnSpPr/>
          <p:nvPr/>
        </p:nvCxnSpPr>
        <p:spPr>
          <a:xfrm rot="0" flipH="0" flipV="0">
            <a:off x="914368" y="2540080"/>
            <a:ext cx="0" cy="2992040"/>
          </a:xfrm>
          <a:prstGeom prst="line">
            <a:avLst/>
          </a:prstGeom>
          <a:noFill/>
          <a:ln w="50800" cap="sq">
            <a:solidFill>
              <a:schemeClr val="accent1"/>
            </a:solidFill>
            <a:prstDash val="solid"/>
            <a:miter/>
          </a:ln>
        </p:spPr>
      </p:cxnSp>
      <p:sp>
        <p:nvSpPr>
          <p:cNvPr id="5" name="isheji-35"/>
          <p:cNvSpPr txBox="1"/>
          <p:nvPr/>
        </p:nvSpPr>
        <p:spPr>
          <a:xfrm rot="0" flipH="0" flipV="0">
            <a:off x="1074307" y="2743200"/>
            <a:ext cx="2711893" cy="25907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针对生成式AI模型调整提示词结构和语义引导，使输出内容更贴合目标读者兴趣与搜索引擎关键词布局，提升内容可发现性与阅读完成率。</a:t>
            </a:r>
            <a:endParaRPr kumimoji="1" lang="zh-CN" altLang="en-US"/>
          </a:p>
        </p:txBody>
      </p:sp>
      <p:sp>
        <p:nvSpPr>
          <p:cNvPr id="6" name="isheji-16"/>
          <p:cNvSpPr txBox="1"/>
          <p:nvPr/>
        </p:nvSpPr>
        <p:spPr>
          <a:xfrm rot="0" flipH="0" flipV="0">
            <a:off x="914368" y="1688397"/>
            <a:ext cx="3047969" cy="735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博客与文章生成优化</a:t>
            </a:r>
            <a:endParaRPr kumimoji="1" lang="zh-CN" altLang="en-US"/>
          </a:p>
        </p:txBody>
      </p:sp>
      <p:sp>
        <p:nvSpPr>
          <p:cNvPr id="7" name="isheji-33"/>
          <p:cNvSpPr txBox="1"/>
          <p:nvPr/>
        </p:nvSpPr>
        <p:spPr>
          <a:xfrm rot="0" flipH="0" flipV="0">
            <a:off x="4571968" y="2540080"/>
            <a:ext cx="3048066" cy="2992040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dist="0" blurRad="190500" dir="0" sx="102000" sy="102000" kx="0" ky="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8" name="isheji-34"/>
          <p:cNvCxnSpPr/>
          <p:nvPr/>
        </p:nvCxnSpPr>
        <p:spPr>
          <a:xfrm rot="0" flipH="0" flipV="0">
            <a:off x="4571967" y="2540080"/>
            <a:ext cx="0" cy="2992040"/>
          </a:xfrm>
          <a:prstGeom prst="line">
            <a:avLst/>
          </a:prstGeom>
          <a:noFill/>
          <a:ln w="50800" cap="sq">
            <a:solidFill>
              <a:schemeClr val="accent1"/>
            </a:solidFill>
            <a:prstDash val="solid"/>
            <a:miter/>
          </a:ln>
        </p:spPr>
      </p:cxnSp>
      <p:sp>
        <p:nvSpPr>
          <p:cNvPr id="9" name="isheji-35"/>
          <p:cNvSpPr txBox="1"/>
          <p:nvPr/>
        </p:nvSpPr>
        <p:spPr>
          <a:xfrm rot="0" flipH="0" flipV="0">
            <a:off x="4731907" y="2743200"/>
            <a:ext cx="2711893" cy="25907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利用GEO策略定制平台适配的语气、长度与话题标签，确保AI生成的推文、短视频脚本等在算法推荐机制中获得更高曝光与互动率。</a:t>
            </a:r>
            <a:endParaRPr kumimoji="1" lang="zh-CN" altLang="en-US"/>
          </a:p>
        </p:txBody>
      </p:sp>
      <p:sp>
        <p:nvSpPr>
          <p:cNvPr id="10" name="isheji-16"/>
          <p:cNvSpPr txBox="1"/>
          <p:nvPr/>
        </p:nvSpPr>
        <p:spPr>
          <a:xfrm rot="0" flipH="0" flipV="0">
            <a:off x="4571967" y="1688397"/>
            <a:ext cx="3047969" cy="735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社交媒体文案自动化</a:t>
            </a:r>
            <a:endParaRPr kumimoji="1" lang="zh-CN" altLang="en-US"/>
          </a:p>
        </p:txBody>
      </p:sp>
      <p:sp>
        <p:nvSpPr>
          <p:cNvPr id="11" name="isheji-33"/>
          <p:cNvSpPr txBox="1"/>
          <p:nvPr/>
        </p:nvSpPr>
        <p:spPr>
          <a:xfrm rot="0" flipH="0" flipV="0">
            <a:off x="8229567" y="2540080"/>
            <a:ext cx="3048066" cy="2992040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dist="0" blurRad="190500" dir="0" sx="102000" sy="102000" kx="0" ky="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2" name="isheji-34"/>
          <p:cNvCxnSpPr/>
          <p:nvPr/>
        </p:nvCxnSpPr>
        <p:spPr>
          <a:xfrm rot="0" flipH="0" flipV="0">
            <a:off x="8229566" y="2540080"/>
            <a:ext cx="0" cy="2992040"/>
          </a:xfrm>
          <a:prstGeom prst="line">
            <a:avLst/>
          </a:prstGeom>
          <a:noFill/>
          <a:ln w="50800" cap="sq">
            <a:solidFill>
              <a:schemeClr val="accent1"/>
            </a:solidFill>
            <a:prstDash val="solid"/>
            <a:miter/>
          </a:ln>
        </p:spPr>
      </p:cxnSp>
      <p:sp>
        <p:nvSpPr>
          <p:cNvPr id="13" name="isheji-35"/>
          <p:cNvSpPr txBox="1"/>
          <p:nvPr/>
        </p:nvSpPr>
        <p:spPr>
          <a:xfrm rot="0" flipH="0" flipV="0">
            <a:off x="8389506" y="2743200"/>
            <a:ext cx="2711893" cy="25907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通过GEO优化跨语言提示模板，使生成内容不仅语法准确，还能契合目标市场的文化语境与搜索习惯，提高国际化内容的转化效率。</a:t>
            </a:r>
            <a:endParaRPr kumimoji="1" lang="zh-CN" altLang="en-US"/>
          </a:p>
        </p:txBody>
      </p:sp>
      <p:sp>
        <p:nvSpPr>
          <p:cNvPr id="14" name="isheji-16"/>
          <p:cNvSpPr txBox="1"/>
          <p:nvPr/>
        </p:nvSpPr>
        <p:spPr>
          <a:xfrm rot="0" flipH="0" flipV="0">
            <a:off x="8229567" y="1688397"/>
            <a:ext cx="3047969" cy="735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多语言本地化内容生产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0" y="237098"/>
            <a:ext cx="11312291" cy="599115"/>
          </a:xfrm>
          <a:custGeom>
            <a:avLst/>
            <a:gdLst>
              <a:gd name="connsiteX0" fmla="*/ 0 w 10542761"/>
              <a:gd name="connsiteY0" fmla="*/ 0 h 507600"/>
              <a:gd name="connsiteX1" fmla="*/ 8886825 w 10542761"/>
              <a:gd name="connsiteY1" fmla="*/ 0 h 507600"/>
              <a:gd name="connsiteX2" fmla="*/ 8886825 w 10542761"/>
              <a:gd name="connsiteY2" fmla="*/ 383 h 507600"/>
              <a:gd name="connsiteX3" fmla="*/ 10277164 w 10542761"/>
              <a:gd name="connsiteY3" fmla="*/ 383 h 507600"/>
              <a:gd name="connsiteX4" fmla="*/ 10542761 w 10542761"/>
              <a:gd name="connsiteY4" fmla="*/ 253801 h 507600"/>
              <a:gd name="connsiteX5" fmla="*/ 10277164 w 10542761"/>
              <a:gd name="connsiteY5" fmla="*/ 507218 h 507600"/>
              <a:gd name="connsiteX6" fmla="*/ 8886825 w 10542761"/>
              <a:gd name="connsiteY6" fmla="*/ 507218 h 507600"/>
              <a:gd name="connsiteX7" fmla="*/ 8886825 w 10542761"/>
              <a:gd name="connsiteY7" fmla="*/ 507600 h 507600"/>
              <a:gd name="connsiteX8" fmla="*/ 0 w 10542761"/>
              <a:gd name="connsiteY8" fmla="*/ 507600 h 507600"/>
            </a:gdLst>
            <a:rect l="l" t="t" r="r" b="b"/>
            <a:pathLst>
              <a:path w="10542761" h="507600">
                <a:moveTo>
                  <a:pt x="0" y="0"/>
                </a:moveTo>
                <a:lnTo>
                  <a:pt x="8886825" y="0"/>
                </a:lnTo>
                <a:lnTo>
                  <a:pt x="8886825" y="383"/>
                </a:lnTo>
                <a:lnTo>
                  <a:pt x="10277164" y="383"/>
                </a:lnTo>
                <a:cubicBezTo>
                  <a:pt x="10423840" y="383"/>
                  <a:pt x="10542761" y="113851"/>
                  <a:pt x="10542761" y="253801"/>
                </a:cubicBezTo>
                <a:cubicBezTo>
                  <a:pt x="10542761" y="393751"/>
                  <a:pt x="10423840" y="507218"/>
                  <a:pt x="10277164" y="507218"/>
                </a:cubicBezTo>
                <a:lnTo>
                  <a:pt x="8886825" y="507218"/>
                </a:lnTo>
                <a:lnTo>
                  <a:pt x="8886825" y="507600"/>
                </a:lnTo>
                <a:lnTo>
                  <a:pt x="0" y="507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98709" y="295874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内容创作场景中的GEO应用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0" y="169687"/>
            <a:ext cx="879709" cy="120486"/>
          </a:xfrm>
          <a:custGeom>
            <a:avLst/>
            <a:gdLst>
              <a:gd name="connsiteX0" fmla="*/ 0 w 1685885"/>
              <a:gd name="connsiteY0" fmla="*/ 0 h 261511"/>
              <a:gd name="connsiteX1" fmla="*/ 1555130 w 1685885"/>
              <a:gd name="connsiteY1" fmla="*/ 0 h 261511"/>
              <a:gd name="connsiteX2" fmla="*/ 1685885 w 1685885"/>
              <a:gd name="connsiteY2" fmla="*/ 130756 h 261511"/>
              <a:gd name="connsiteX3" fmla="*/ 1555130 w 1685885"/>
              <a:gd name="connsiteY3" fmla="*/ 261511 h 261511"/>
              <a:gd name="connsiteX4" fmla="*/ 0 w 1685885"/>
              <a:gd name="connsiteY4" fmla="*/ 261511 h 261511"/>
            </a:gdLst>
            <a:rect l="l" t="t" r="r" b="b"/>
            <a:pathLst>
              <a:path w="1685885" h="261511">
                <a:moveTo>
                  <a:pt x="0" y="0"/>
                </a:moveTo>
                <a:lnTo>
                  <a:pt x="1555130" y="0"/>
                </a:lnTo>
                <a:cubicBezTo>
                  <a:pt x="1627339" y="0"/>
                  <a:pt x="1685885" y="58546"/>
                  <a:pt x="1685885" y="130756"/>
                </a:cubicBezTo>
                <a:cubicBezTo>
                  <a:pt x="1685885" y="202965"/>
                  <a:pt x="1627339" y="261511"/>
                  <a:pt x="1555130" y="261511"/>
                </a:cubicBezTo>
                <a:lnTo>
                  <a:pt x="0" y="26151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33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90500" y="381080"/>
            <a:ext cx="311150" cy="311150"/>
          </a:xfrm>
          <a:prstGeom prst="donu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734" y="1780673"/>
            <a:ext cx="3447780" cy="3697705"/>
          </a:xfrm>
          <a:prstGeom prst="roundRect">
            <a:avLst>
              <a:gd name="adj" fmla="val 4223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0734" y="1780674"/>
            <a:ext cx="534106" cy="565593"/>
          </a:xfrm>
          <a:prstGeom prst="diagStrip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1" flipV="1">
            <a:off x="3574408" y="4912785"/>
            <a:ext cx="534106" cy="565593"/>
          </a:xfrm>
          <a:prstGeom prst="diagStrip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67074" y="2983832"/>
            <a:ext cx="3085225" cy="19289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运用GEO方法引导AI生成包含高转化关键词、用户痛点解决方案及情感触发点的产品文案，增强电商平台的商品点击与购买意愿。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67075" y="2229853"/>
            <a:ext cx="3085224" cy="65977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产品描述与电商页面生成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365760" y="1780673"/>
            <a:ext cx="3447780" cy="3697705"/>
          </a:xfrm>
          <a:prstGeom prst="roundRect">
            <a:avLst>
              <a:gd name="adj" fmla="val 4223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365760" y="1780674"/>
            <a:ext cx="534106" cy="565593"/>
          </a:xfrm>
          <a:prstGeom prst="diagStrip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1" flipV="1">
            <a:off x="7279434" y="4912785"/>
            <a:ext cx="534106" cy="565593"/>
          </a:xfrm>
          <a:prstGeom prst="diagStrip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572099" y="2983832"/>
            <a:ext cx="3085225" cy="19289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基于历史客服数据构建GEO提示工程，使AI生成的回答既符合品牌调性，又能精准匹配用户意图，在提升满意度的同时降低人工介入率。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572100" y="2229853"/>
            <a:ext cx="3085224" cy="65977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客户服务对话脚本优化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070786" y="1780673"/>
            <a:ext cx="3447780" cy="3697705"/>
          </a:xfrm>
          <a:prstGeom prst="roundRect">
            <a:avLst>
              <a:gd name="adj" fmla="val 4223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070786" y="1780674"/>
            <a:ext cx="534106" cy="565593"/>
          </a:xfrm>
          <a:prstGeom prst="diagStrip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1" flipV="1">
            <a:off x="10984460" y="4912785"/>
            <a:ext cx="534106" cy="565593"/>
          </a:xfrm>
          <a:prstGeom prst="diagStrip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277126" y="2983832"/>
            <a:ext cx="3085225" cy="19289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结合用户行为数据设计GEO提示链，动态生成具有高度相关性和行动号召力的邮件正文，显著提升打开率、点击率与最终转化效果。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277127" y="2229853"/>
            <a:ext cx="3085224" cy="65977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营销邮件与个性化推送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0" y="237098"/>
            <a:ext cx="11312291" cy="599115"/>
          </a:xfrm>
          <a:custGeom>
            <a:avLst/>
            <a:gdLst>
              <a:gd name="connsiteX0" fmla="*/ 0 w 10542761"/>
              <a:gd name="connsiteY0" fmla="*/ 0 h 507600"/>
              <a:gd name="connsiteX1" fmla="*/ 8886825 w 10542761"/>
              <a:gd name="connsiteY1" fmla="*/ 0 h 507600"/>
              <a:gd name="connsiteX2" fmla="*/ 8886825 w 10542761"/>
              <a:gd name="connsiteY2" fmla="*/ 383 h 507600"/>
              <a:gd name="connsiteX3" fmla="*/ 10277164 w 10542761"/>
              <a:gd name="connsiteY3" fmla="*/ 383 h 507600"/>
              <a:gd name="connsiteX4" fmla="*/ 10542761 w 10542761"/>
              <a:gd name="connsiteY4" fmla="*/ 253801 h 507600"/>
              <a:gd name="connsiteX5" fmla="*/ 10277164 w 10542761"/>
              <a:gd name="connsiteY5" fmla="*/ 507218 h 507600"/>
              <a:gd name="connsiteX6" fmla="*/ 8886825 w 10542761"/>
              <a:gd name="connsiteY6" fmla="*/ 507218 h 507600"/>
              <a:gd name="connsiteX7" fmla="*/ 8886825 w 10542761"/>
              <a:gd name="connsiteY7" fmla="*/ 507600 h 507600"/>
              <a:gd name="connsiteX8" fmla="*/ 0 w 10542761"/>
              <a:gd name="connsiteY8" fmla="*/ 507600 h 507600"/>
            </a:gdLst>
            <a:rect l="l" t="t" r="r" b="b"/>
            <a:pathLst>
              <a:path w="10542761" h="507600">
                <a:moveTo>
                  <a:pt x="0" y="0"/>
                </a:moveTo>
                <a:lnTo>
                  <a:pt x="8886825" y="0"/>
                </a:lnTo>
                <a:lnTo>
                  <a:pt x="8886825" y="383"/>
                </a:lnTo>
                <a:lnTo>
                  <a:pt x="10277164" y="383"/>
                </a:lnTo>
                <a:cubicBezTo>
                  <a:pt x="10423840" y="383"/>
                  <a:pt x="10542761" y="113851"/>
                  <a:pt x="10542761" y="253801"/>
                </a:cubicBezTo>
                <a:cubicBezTo>
                  <a:pt x="10542761" y="393751"/>
                  <a:pt x="10423840" y="507218"/>
                  <a:pt x="10277164" y="507218"/>
                </a:cubicBezTo>
                <a:lnTo>
                  <a:pt x="8886825" y="507218"/>
                </a:lnTo>
                <a:lnTo>
                  <a:pt x="8886825" y="507600"/>
                </a:lnTo>
                <a:lnTo>
                  <a:pt x="0" y="507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98709" y="295874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商业与营销领域的GEO实践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0" y="169687"/>
            <a:ext cx="879709" cy="120486"/>
          </a:xfrm>
          <a:custGeom>
            <a:avLst/>
            <a:gdLst>
              <a:gd name="connsiteX0" fmla="*/ 0 w 1685885"/>
              <a:gd name="connsiteY0" fmla="*/ 0 h 261511"/>
              <a:gd name="connsiteX1" fmla="*/ 1555130 w 1685885"/>
              <a:gd name="connsiteY1" fmla="*/ 0 h 261511"/>
              <a:gd name="connsiteX2" fmla="*/ 1685885 w 1685885"/>
              <a:gd name="connsiteY2" fmla="*/ 130756 h 261511"/>
              <a:gd name="connsiteX3" fmla="*/ 1555130 w 1685885"/>
              <a:gd name="connsiteY3" fmla="*/ 261511 h 261511"/>
              <a:gd name="connsiteX4" fmla="*/ 0 w 1685885"/>
              <a:gd name="connsiteY4" fmla="*/ 261511 h 261511"/>
            </a:gdLst>
            <a:rect l="l" t="t" r="r" b="b"/>
            <a:pathLst>
              <a:path w="1685885" h="261511">
                <a:moveTo>
                  <a:pt x="0" y="0"/>
                </a:moveTo>
                <a:lnTo>
                  <a:pt x="1555130" y="0"/>
                </a:lnTo>
                <a:cubicBezTo>
                  <a:pt x="1627339" y="0"/>
                  <a:pt x="1685885" y="58546"/>
                  <a:pt x="1685885" y="130756"/>
                </a:cubicBezTo>
                <a:cubicBezTo>
                  <a:pt x="1685885" y="202965"/>
                  <a:pt x="1627339" y="261511"/>
                  <a:pt x="1555130" y="261511"/>
                </a:cubicBezTo>
                <a:lnTo>
                  <a:pt x="0" y="26151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33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90500" y="381080"/>
            <a:ext cx="311150" cy="311150"/>
          </a:xfrm>
          <a:prstGeom prst="donu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GEO的未来发展趋势与挑战</a:t>
            </a: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39598" y="2230243"/>
            <a:ext cx="3402144" cy="3100647"/>
          </a:xfrm>
          <a:prstGeom prst="hexagon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8208423" y="2230243"/>
            <a:ext cx="3402144" cy="3100647"/>
          </a:xfrm>
          <a:prstGeom prst="hexagon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35520" y="2230243"/>
            <a:ext cx="3402144" cy="3100647"/>
          </a:xfrm>
          <a:prstGeom prst="hexagon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104345" y="2230243"/>
            <a:ext cx="3402144" cy="3100647"/>
          </a:xfrm>
          <a:prstGeom prst="hexagon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480361" y="2230243"/>
            <a:ext cx="3402144" cy="3100647"/>
          </a:xfrm>
          <a:prstGeom prst="hexagon">
            <a:avLst/>
          </a:prstGeom>
          <a:solidFill>
            <a:schemeClr val="accent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376283" y="2230243"/>
            <a:ext cx="3402144" cy="3100647"/>
          </a:xfrm>
          <a:prstGeom prst="hexagon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97564" y="2372907"/>
            <a:ext cx="724384" cy="624469"/>
          </a:xfrm>
          <a:prstGeom prst="hexag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333873" y="2371492"/>
            <a:ext cx="724384" cy="624469"/>
          </a:xfrm>
          <a:prstGeom prst="hexag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066158" y="2371492"/>
            <a:ext cx="724384" cy="624469"/>
          </a:xfrm>
          <a:prstGeom prst="hexag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31673" y="2423531"/>
            <a:ext cx="850900" cy="565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267982" y="2422116"/>
            <a:ext cx="850900" cy="565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000267" y="2422116"/>
            <a:ext cx="850900" cy="565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385584" y="2230243"/>
            <a:ext cx="1929157" cy="8058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多模态内容理解能力增强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154828" y="2230243"/>
            <a:ext cx="1929157" cy="8058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实时动态反馈机制集成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894389" y="2230243"/>
            <a:ext cx="1929157" cy="8058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跨平台语义一致性优化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82421" y="3001998"/>
            <a:ext cx="2738138" cy="18027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随着大模型对文本、图像、音频等多模态数据处理能力的提升，GEO将更精准地理解用户意图，并据此优化生成内容的结构与表达方式，提高信息匹配度。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815165" y="3065498"/>
            <a:ext cx="2738138" cy="18154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未来的GEO系统将整合用户实时行为数据（如停留时间、点击偏好），通过闭环反馈不断调整生成策略，使内容更贴近当下用户的实际需求。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580126" y="2989298"/>
            <a:ext cx="2738138" cy="18154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面对不同生成引擎（如Google Gemini、百度AI搜索）的语义差异，GEO需发展出跨平台的内容适配策略，确保核心信息在各类AI引擎中保持一致性和可发现性。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0" y="237098"/>
            <a:ext cx="11312291" cy="599115"/>
          </a:xfrm>
          <a:custGeom>
            <a:avLst/>
            <a:gdLst>
              <a:gd name="connsiteX0" fmla="*/ 0 w 10542761"/>
              <a:gd name="connsiteY0" fmla="*/ 0 h 507600"/>
              <a:gd name="connsiteX1" fmla="*/ 8886825 w 10542761"/>
              <a:gd name="connsiteY1" fmla="*/ 0 h 507600"/>
              <a:gd name="connsiteX2" fmla="*/ 8886825 w 10542761"/>
              <a:gd name="connsiteY2" fmla="*/ 383 h 507600"/>
              <a:gd name="connsiteX3" fmla="*/ 10277164 w 10542761"/>
              <a:gd name="connsiteY3" fmla="*/ 383 h 507600"/>
              <a:gd name="connsiteX4" fmla="*/ 10542761 w 10542761"/>
              <a:gd name="connsiteY4" fmla="*/ 253801 h 507600"/>
              <a:gd name="connsiteX5" fmla="*/ 10277164 w 10542761"/>
              <a:gd name="connsiteY5" fmla="*/ 507218 h 507600"/>
              <a:gd name="connsiteX6" fmla="*/ 8886825 w 10542761"/>
              <a:gd name="connsiteY6" fmla="*/ 507218 h 507600"/>
              <a:gd name="connsiteX7" fmla="*/ 8886825 w 10542761"/>
              <a:gd name="connsiteY7" fmla="*/ 507600 h 507600"/>
              <a:gd name="connsiteX8" fmla="*/ 0 w 10542761"/>
              <a:gd name="connsiteY8" fmla="*/ 507600 h 507600"/>
            </a:gdLst>
            <a:rect l="l" t="t" r="r" b="b"/>
            <a:pathLst>
              <a:path w="10542761" h="507600">
                <a:moveTo>
                  <a:pt x="0" y="0"/>
                </a:moveTo>
                <a:lnTo>
                  <a:pt x="8886825" y="0"/>
                </a:lnTo>
                <a:lnTo>
                  <a:pt x="8886825" y="383"/>
                </a:lnTo>
                <a:lnTo>
                  <a:pt x="10277164" y="383"/>
                </a:lnTo>
                <a:cubicBezTo>
                  <a:pt x="10423840" y="383"/>
                  <a:pt x="10542761" y="113851"/>
                  <a:pt x="10542761" y="253801"/>
                </a:cubicBezTo>
                <a:cubicBezTo>
                  <a:pt x="10542761" y="393751"/>
                  <a:pt x="10423840" y="507218"/>
                  <a:pt x="10277164" y="507218"/>
                </a:cubicBezTo>
                <a:lnTo>
                  <a:pt x="8886825" y="507218"/>
                </a:lnTo>
                <a:lnTo>
                  <a:pt x="8886825" y="507600"/>
                </a:lnTo>
                <a:lnTo>
                  <a:pt x="0" y="507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498709" y="295874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技术演进方向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0" y="169687"/>
            <a:ext cx="879709" cy="120486"/>
          </a:xfrm>
          <a:custGeom>
            <a:avLst/>
            <a:gdLst>
              <a:gd name="connsiteX0" fmla="*/ 0 w 1685885"/>
              <a:gd name="connsiteY0" fmla="*/ 0 h 261511"/>
              <a:gd name="connsiteX1" fmla="*/ 1555130 w 1685885"/>
              <a:gd name="connsiteY1" fmla="*/ 0 h 261511"/>
              <a:gd name="connsiteX2" fmla="*/ 1685885 w 1685885"/>
              <a:gd name="connsiteY2" fmla="*/ 130756 h 261511"/>
              <a:gd name="connsiteX3" fmla="*/ 1555130 w 1685885"/>
              <a:gd name="connsiteY3" fmla="*/ 261511 h 261511"/>
              <a:gd name="connsiteX4" fmla="*/ 0 w 1685885"/>
              <a:gd name="connsiteY4" fmla="*/ 261511 h 261511"/>
            </a:gdLst>
            <a:rect l="l" t="t" r="r" b="b"/>
            <a:pathLst>
              <a:path w="1685885" h="261511">
                <a:moveTo>
                  <a:pt x="0" y="0"/>
                </a:moveTo>
                <a:lnTo>
                  <a:pt x="1555130" y="0"/>
                </a:lnTo>
                <a:cubicBezTo>
                  <a:pt x="1627339" y="0"/>
                  <a:pt x="1685885" y="58546"/>
                  <a:pt x="1685885" y="130756"/>
                </a:cubicBezTo>
                <a:cubicBezTo>
                  <a:pt x="1685885" y="202965"/>
                  <a:pt x="1627339" y="261511"/>
                  <a:pt x="1555130" y="261511"/>
                </a:cubicBezTo>
                <a:lnTo>
                  <a:pt x="0" y="26151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33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190500" y="381080"/>
            <a:ext cx="311150" cy="311150"/>
          </a:xfrm>
          <a:prstGeom prst="donu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2257020" y="1173845"/>
            <a:ext cx="8758989" cy="1347537"/>
          </a:xfrm>
          <a:prstGeom prst="roundRect">
            <a:avLst>
              <a:gd name="adj" fmla="val 9524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3568036" y="1741686"/>
            <a:ext cx="7160922" cy="59712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当前缺乏行业公认的GEO效果评估标准，导致优化结果难以量化比较，亟需建立涵盖相关性、可信度、用户满意度等维度的综合评价框架。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2700000" flipH="0" flipV="0">
            <a:off x="1504954" y="1238782"/>
            <a:ext cx="1217664" cy="1217664"/>
          </a:xfrm>
          <a:prstGeom prst="roundRect">
            <a:avLst>
              <a:gd name="adj" fmla="val 865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2700000" flipH="0" flipV="0">
            <a:off x="1597902" y="1331727"/>
            <a:ext cx="1031770" cy="1031772"/>
          </a:xfrm>
          <a:prstGeom prst="roundRect">
            <a:avLst>
              <a:gd name="adj" fmla="val 8650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2700000" flipH="0" flipV="0">
            <a:off x="2826675" y="1636498"/>
            <a:ext cx="422230" cy="422231"/>
          </a:xfrm>
          <a:prstGeom prst="roundRect">
            <a:avLst>
              <a:gd name="adj" fmla="val 865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2886952" y="1715559"/>
            <a:ext cx="301676" cy="264109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663787" y="1487613"/>
            <a:ext cx="900000" cy="72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01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3568037" y="1286431"/>
            <a:ext cx="7160922" cy="4291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评估指标体系尚未统一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2257020" y="2958431"/>
            <a:ext cx="8758989" cy="1347537"/>
          </a:xfrm>
          <a:prstGeom prst="roundRect">
            <a:avLst>
              <a:gd name="adj" fmla="val 9524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3568036" y="3526272"/>
            <a:ext cx="7160922" cy="59712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生成式AI易产生“幻觉”内容，GEO在追求高排名的同时可能无意放大虚假或误导性信息，如何平衡优化效果与事实准确性成为关键难题。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2700000" flipH="0" flipV="0">
            <a:off x="1504954" y="3023368"/>
            <a:ext cx="1217664" cy="1217664"/>
          </a:xfrm>
          <a:prstGeom prst="roundRect">
            <a:avLst>
              <a:gd name="adj" fmla="val 865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2700000" flipH="0" flipV="0">
            <a:off x="1597902" y="3116313"/>
            <a:ext cx="1031770" cy="1031772"/>
          </a:xfrm>
          <a:prstGeom prst="roundRect">
            <a:avLst>
              <a:gd name="adj" fmla="val 8650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2700000" flipH="0" flipV="0">
            <a:off x="2826675" y="3421084"/>
            <a:ext cx="422230" cy="422231"/>
          </a:xfrm>
          <a:prstGeom prst="roundRect">
            <a:avLst>
              <a:gd name="adj" fmla="val 865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2886952" y="3492664"/>
            <a:ext cx="301676" cy="279071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accent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663787" y="3272199"/>
            <a:ext cx="900000" cy="72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3568037" y="3071017"/>
            <a:ext cx="7160922" cy="4291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内容真实性与幻觉风险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2257020" y="4764751"/>
            <a:ext cx="8758989" cy="1347537"/>
          </a:xfrm>
          <a:prstGeom prst="roundRect">
            <a:avLst>
              <a:gd name="adj" fmla="val 9524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3568036" y="5332592"/>
            <a:ext cx="7160922" cy="59712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GEO依赖大量用户交互数据进行训练和调优，但在全球数据监管趋严背景下（如GDPR、中国《个人信息保护法》），如何合法合规获取并使用数据构成重大挑战。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2700000" flipH="0" flipV="0">
            <a:off x="1504954" y="4829688"/>
            <a:ext cx="1217664" cy="1217664"/>
          </a:xfrm>
          <a:prstGeom prst="roundRect">
            <a:avLst>
              <a:gd name="adj" fmla="val 865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2700000" flipH="0" flipV="0">
            <a:off x="1597902" y="4922633"/>
            <a:ext cx="1031770" cy="1031772"/>
          </a:xfrm>
          <a:prstGeom prst="roundRect">
            <a:avLst>
              <a:gd name="adj" fmla="val 8650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2700000" flipH="0" flipV="0">
            <a:off x="2826675" y="5227404"/>
            <a:ext cx="422230" cy="422231"/>
          </a:xfrm>
          <a:prstGeom prst="roundRect">
            <a:avLst>
              <a:gd name="adj" fmla="val 865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2886952" y="5296352"/>
            <a:ext cx="301676" cy="284336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1663787" y="5078519"/>
            <a:ext cx="900000" cy="72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03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3568037" y="4877337"/>
            <a:ext cx="7160922" cy="4291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隐私与数据合规压力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0" y="237098"/>
            <a:ext cx="11312291" cy="599115"/>
          </a:xfrm>
          <a:custGeom>
            <a:avLst/>
            <a:gdLst>
              <a:gd name="connsiteX0" fmla="*/ 0 w 10542761"/>
              <a:gd name="connsiteY0" fmla="*/ 0 h 507600"/>
              <a:gd name="connsiteX1" fmla="*/ 8886825 w 10542761"/>
              <a:gd name="connsiteY1" fmla="*/ 0 h 507600"/>
              <a:gd name="connsiteX2" fmla="*/ 8886825 w 10542761"/>
              <a:gd name="connsiteY2" fmla="*/ 383 h 507600"/>
              <a:gd name="connsiteX3" fmla="*/ 10277164 w 10542761"/>
              <a:gd name="connsiteY3" fmla="*/ 383 h 507600"/>
              <a:gd name="connsiteX4" fmla="*/ 10542761 w 10542761"/>
              <a:gd name="connsiteY4" fmla="*/ 253801 h 507600"/>
              <a:gd name="connsiteX5" fmla="*/ 10277164 w 10542761"/>
              <a:gd name="connsiteY5" fmla="*/ 507218 h 507600"/>
              <a:gd name="connsiteX6" fmla="*/ 8886825 w 10542761"/>
              <a:gd name="connsiteY6" fmla="*/ 507218 h 507600"/>
              <a:gd name="connsiteX7" fmla="*/ 8886825 w 10542761"/>
              <a:gd name="connsiteY7" fmla="*/ 507600 h 507600"/>
              <a:gd name="connsiteX8" fmla="*/ 0 w 10542761"/>
              <a:gd name="connsiteY8" fmla="*/ 507600 h 507600"/>
            </a:gdLst>
            <a:rect l="l" t="t" r="r" b="b"/>
            <a:pathLst>
              <a:path w="10542761" h="507600">
                <a:moveTo>
                  <a:pt x="0" y="0"/>
                </a:moveTo>
                <a:lnTo>
                  <a:pt x="8886825" y="0"/>
                </a:lnTo>
                <a:lnTo>
                  <a:pt x="8886825" y="383"/>
                </a:lnTo>
                <a:lnTo>
                  <a:pt x="10277164" y="383"/>
                </a:lnTo>
                <a:cubicBezTo>
                  <a:pt x="10423840" y="383"/>
                  <a:pt x="10542761" y="113851"/>
                  <a:pt x="10542761" y="253801"/>
                </a:cubicBezTo>
                <a:cubicBezTo>
                  <a:pt x="10542761" y="393751"/>
                  <a:pt x="10423840" y="507218"/>
                  <a:pt x="10277164" y="507218"/>
                </a:cubicBezTo>
                <a:lnTo>
                  <a:pt x="8886825" y="507218"/>
                </a:lnTo>
                <a:lnTo>
                  <a:pt x="8886825" y="507600"/>
                </a:lnTo>
                <a:lnTo>
                  <a:pt x="0" y="507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498709" y="295874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面临的核心挑战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0" y="169687"/>
            <a:ext cx="879709" cy="120486"/>
          </a:xfrm>
          <a:custGeom>
            <a:avLst/>
            <a:gdLst>
              <a:gd name="connsiteX0" fmla="*/ 0 w 1685885"/>
              <a:gd name="connsiteY0" fmla="*/ 0 h 261511"/>
              <a:gd name="connsiteX1" fmla="*/ 1555130 w 1685885"/>
              <a:gd name="connsiteY1" fmla="*/ 0 h 261511"/>
              <a:gd name="connsiteX2" fmla="*/ 1685885 w 1685885"/>
              <a:gd name="connsiteY2" fmla="*/ 130756 h 261511"/>
              <a:gd name="connsiteX3" fmla="*/ 1555130 w 1685885"/>
              <a:gd name="connsiteY3" fmla="*/ 261511 h 261511"/>
              <a:gd name="connsiteX4" fmla="*/ 0 w 1685885"/>
              <a:gd name="connsiteY4" fmla="*/ 261511 h 261511"/>
            </a:gdLst>
            <a:rect l="l" t="t" r="r" b="b"/>
            <a:pathLst>
              <a:path w="1685885" h="261511">
                <a:moveTo>
                  <a:pt x="0" y="0"/>
                </a:moveTo>
                <a:lnTo>
                  <a:pt x="1555130" y="0"/>
                </a:lnTo>
                <a:cubicBezTo>
                  <a:pt x="1627339" y="0"/>
                  <a:pt x="1685885" y="58546"/>
                  <a:pt x="1685885" y="130756"/>
                </a:cubicBezTo>
                <a:cubicBezTo>
                  <a:pt x="1685885" y="202965"/>
                  <a:pt x="1627339" y="261511"/>
                  <a:pt x="1555130" y="261511"/>
                </a:cubicBezTo>
                <a:lnTo>
                  <a:pt x="0" y="26151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33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190500" y="381080"/>
            <a:ext cx="311150" cy="311150"/>
          </a:xfrm>
          <a:prstGeom prst="donu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6473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22300" y="7343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96236" y="3376792"/>
            <a:ext cx="5395622" cy="101622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8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1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2"/>
          <p:cNvSpPr txBox="1"/>
          <p:nvPr/>
        </p:nvSpPr>
        <p:spPr>
          <a:xfrm rot="0" flipH="0" flipV="0">
            <a:off x="0" y="4100376"/>
            <a:ext cx="12192000" cy="2757623"/>
          </a:xfrm>
          <a:custGeom>
            <a:avLst/>
            <a:gdLst>
              <a:gd name="csX0" fmla="*/ 8689494 w 12192000"/>
              <a:gd name="csY0" fmla="*/ 758 h 3007638"/>
              <a:gd name="csX1" fmla="*/ 12123546 w 12192000"/>
              <a:gd name="csY1" fmla="*/ 389130 h 3007638"/>
              <a:gd name="csX2" fmla="*/ 12192000 w 12192000"/>
              <a:gd name="csY2" fmla="*/ 396814 h 3007638"/>
              <a:gd name="csX3" fmla="*/ 12192000 w 12192000"/>
              <a:gd name="csY3" fmla="*/ 3007638 h 3007638"/>
              <a:gd name="csX4" fmla="*/ 0 w 12192000"/>
              <a:gd name="csY4" fmla="*/ 3007638 h 3007638"/>
              <a:gd name="csX5" fmla="*/ 0 w 12192000"/>
              <a:gd name="csY5" fmla="*/ 535196 h 3007638"/>
              <a:gd name="csX6" fmla="*/ 46999 w 12192000"/>
              <a:gd name="csY6" fmla="*/ 535042 h 3007638"/>
              <a:gd name="csX7" fmla="*/ 2169100 w 12192000"/>
              <a:gd name="csY7" fmla="*/ 1660100 h 3007638"/>
              <a:gd name="csX8" fmla="*/ 5383373 w 12192000"/>
              <a:gd name="csY8" fmla="*/ 685542 h 3007638"/>
              <a:gd name="csX9" fmla="*/ 7733201 w 12192000"/>
              <a:gd name="csY9" fmla="*/ 83963 h 3007638"/>
              <a:gd name="csX10" fmla="*/ 8689494 w 12192000"/>
              <a:gd name="csY10" fmla="*/ 758 h 3007638"/>
            </a:gdLst>
            <a:rect l="l" t="t" r="r" b="b"/>
            <a:pathLst>
              <a:path w="12192000" h="3007638">
                <a:moveTo>
                  <a:pt x="8689494" y="758"/>
                </a:moveTo>
                <a:cubicBezTo>
                  <a:pt x="9995619" y="-17265"/>
                  <a:pt x="11368875" y="291538"/>
                  <a:pt x="12123546" y="389130"/>
                </a:cubicBezTo>
                <a:lnTo>
                  <a:pt x="12192000" y="396814"/>
                </a:lnTo>
                <a:lnTo>
                  <a:pt x="12192000" y="3007638"/>
                </a:lnTo>
                <a:lnTo>
                  <a:pt x="0" y="3007638"/>
                </a:lnTo>
                <a:lnTo>
                  <a:pt x="0" y="535196"/>
                </a:lnTo>
                <a:lnTo>
                  <a:pt x="46999" y="535042"/>
                </a:lnTo>
                <a:cubicBezTo>
                  <a:pt x="628135" y="571149"/>
                  <a:pt x="1355893" y="1646063"/>
                  <a:pt x="2169100" y="1660100"/>
                </a:cubicBezTo>
                <a:cubicBezTo>
                  <a:pt x="3098479" y="1676142"/>
                  <a:pt x="4456023" y="948231"/>
                  <a:pt x="5383373" y="685542"/>
                </a:cubicBezTo>
                <a:cubicBezTo>
                  <a:pt x="6310723" y="422853"/>
                  <a:pt x="6093597" y="370716"/>
                  <a:pt x="7733201" y="83963"/>
                </a:cubicBezTo>
                <a:cubicBezTo>
                  <a:pt x="8040627" y="30197"/>
                  <a:pt x="8362963" y="5264"/>
                  <a:pt x="8689494" y="75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  <a:alpha val="10000"/>
                </a:schemeClr>
              </a:gs>
            </a:gsLst>
            <a:lin ang="16200000" scaled="1"/>
          </a:gradFill>
          <a:ln w="4040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3"/>
          <p:cNvSpPr txBox="1"/>
          <p:nvPr/>
        </p:nvSpPr>
        <p:spPr>
          <a:xfrm rot="0" flipH="0" flipV="0">
            <a:off x="0" y="4855735"/>
            <a:ext cx="12192000" cy="2002264"/>
          </a:xfrm>
          <a:custGeom>
            <a:avLst/>
            <a:gdLst>
              <a:gd name="csX0" fmla="*/ 7461942 w 12192000"/>
              <a:gd name="csY0" fmla="*/ 512 h 2002264"/>
              <a:gd name="csX1" fmla="*/ 8005711 w 12192000"/>
              <a:gd name="csY1" fmla="*/ 5023 h 2002264"/>
              <a:gd name="csX2" fmla="*/ 12056679 w 12192000"/>
              <a:gd name="csY2" fmla="*/ 670895 h 2002264"/>
              <a:gd name="csX3" fmla="*/ 12192000 w 12192000"/>
              <a:gd name="csY3" fmla="*/ 698747 h 2002264"/>
              <a:gd name="csX4" fmla="*/ 12192000 w 12192000"/>
              <a:gd name="csY4" fmla="*/ 2002264 h 2002264"/>
              <a:gd name="csX5" fmla="*/ 0 w 12192000"/>
              <a:gd name="csY5" fmla="*/ 2002264 h 2002264"/>
              <a:gd name="csX6" fmla="*/ 0 w 12192000"/>
              <a:gd name="csY6" fmla="*/ 364003 h 2002264"/>
              <a:gd name="csX7" fmla="*/ 125630 w 12192000"/>
              <a:gd name="csY7" fmla="*/ 449109 h 2002264"/>
              <a:gd name="csX8" fmla="*/ 1119301 w 12192000"/>
              <a:gd name="csY8" fmla="*/ 895360 h 2002264"/>
              <a:gd name="csX9" fmla="*/ 4916353 w 12192000"/>
              <a:gd name="csY9" fmla="*/ 305812 h 2002264"/>
              <a:gd name="csX10" fmla="*/ 7461942 w 12192000"/>
              <a:gd name="csY10" fmla="*/ 512 h 2002264"/>
            </a:gdLst>
            <a:rect l="l" t="t" r="r" b="b"/>
            <a:pathLst>
              <a:path w="12192000" h="2002264">
                <a:moveTo>
                  <a:pt x="7461942" y="512"/>
                </a:moveTo>
                <a:cubicBezTo>
                  <a:pt x="7631663" y="-867"/>
                  <a:pt x="7812343" y="512"/>
                  <a:pt x="8005711" y="5023"/>
                </a:cubicBezTo>
                <a:cubicBezTo>
                  <a:pt x="9359289" y="36605"/>
                  <a:pt x="11124449" y="473503"/>
                  <a:pt x="12056679" y="670895"/>
                </a:cubicBezTo>
                <a:lnTo>
                  <a:pt x="12192000" y="698747"/>
                </a:lnTo>
                <a:lnTo>
                  <a:pt x="12192000" y="2002264"/>
                </a:lnTo>
                <a:lnTo>
                  <a:pt x="0" y="2002264"/>
                </a:lnTo>
                <a:lnTo>
                  <a:pt x="0" y="364003"/>
                </a:lnTo>
                <a:lnTo>
                  <a:pt x="125630" y="449109"/>
                </a:lnTo>
                <a:cubicBezTo>
                  <a:pt x="439537" y="651566"/>
                  <a:pt x="772365" y="827542"/>
                  <a:pt x="1119301" y="895360"/>
                </a:cubicBezTo>
                <a:cubicBezTo>
                  <a:pt x="2257963" y="1117944"/>
                  <a:pt x="4108856" y="478266"/>
                  <a:pt x="4916353" y="305812"/>
                </a:cubicBezTo>
                <a:cubicBezTo>
                  <a:pt x="5622912" y="154915"/>
                  <a:pt x="6273902" y="10162"/>
                  <a:pt x="7461942" y="512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  <a:ln w="4040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任意多边形: 形状 4"/>
          <p:cNvSpPr txBox="1"/>
          <p:nvPr/>
        </p:nvSpPr>
        <p:spPr>
          <a:xfrm rot="0" flipH="0" flipV="0">
            <a:off x="0" y="5299254"/>
            <a:ext cx="7100112" cy="1558747"/>
          </a:xfrm>
          <a:custGeom>
            <a:avLst/>
            <a:gdLst>
              <a:gd name="csX0" fmla="*/ 0 w 7100112"/>
              <a:gd name="csY0" fmla="*/ 0 h 1558747"/>
              <a:gd name="csX1" fmla="*/ 29891 w 7100112"/>
              <a:gd name="csY1" fmla="*/ 22371 h 1558747"/>
              <a:gd name="csX2" fmla="*/ 1840832 w 7100112"/>
              <a:gd name="csY2" fmla="*/ 1065452 h 1558747"/>
              <a:gd name="csX3" fmla="*/ 5137484 w 7100112"/>
              <a:gd name="csY3" fmla="*/ 1017326 h 1558747"/>
              <a:gd name="csX4" fmla="*/ 7061516 w 7100112"/>
              <a:gd name="csY4" fmla="*/ 1545331 h 1558747"/>
              <a:gd name="csX5" fmla="*/ 7100112 w 7100112"/>
              <a:gd name="csY5" fmla="*/ 1558747 h 1558747"/>
              <a:gd name="csX6" fmla="*/ 0 w 7100112"/>
              <a:gd name="csY6" fmla="*/ 1558747 h 1558747"/>
              <a:gd name="csX7" fmla="*/ 0 w 7100112"/>
              <a:gd name="csY7" fmla="*/ 0 h 1558747"/>
            </a:gdLst>
            <a:rect l="l" t="t" r="r" b="b"/>
            <a:pathLst>
              <a:path w="7100112" h="1558747">
                <a:moveTo>
                  <a:pt x="0" y="0"/>
                </a:moveTo>
                <a:lnTo>
                  <a:pt x="29891" y="22371"/>
                </a:lnTo>
                <a:cubicBezTo>
                  <a:pt x="518486" y="392060"/>
                  <a:pt x="1147513" y="903026"/>
                  <a:pt x="1840832" y="1065452"/>
                </a:cubicBezTo>
                <a:cubicBezTo>
                  <a:pt x="2765258" y="1282020"/>
                  <a:pt x="4255168" y="933105"/>
                  <a:pt x="5137484" y="1017326"/>
                </a:cubicBezTo>
                <a:cubicBezTo>
                  <a:pt x="5964655" y="1096283"/>
                  <a:pt x="6673743" y="1406121"/>
                  <a:pt x="7061516" y="1545331"/>
                </a:cubicBezTo>
                <a:lnTo>
                  <a:pt x="7100112" y="1558747"/>
                </a:lnTo>
                <a:lnTo>
                  <a:pt x="0" y="15587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18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5"/>
          <p:cNvSpPr txBox="1"/>
          <p:nvPr/>
        </p:nvSpPr>
        <p:spPr>
          <a:xfrm rot="0" flipH="1" flipV="0">
            <a:off x="507879" y="2401854"/>
            <a:ext cx="2644794" cy="2094328"/>
          </a:xfrm>
          <a:prstGeom prst="round2DiagRect">
            <a:avLst>
              <a:gd name="adj1" fmla="val 18461"/>
              <a:gd name="adj2" fmla="val 0"/>
            </a:avLst>
          </a:prstGeom>
          <a:solidFill>
            <a:schemeClr val="accent1"/>
          </a:solidFill>
          <a:ln w="12700" cap="sq">
            <a:noFill/>
            <a:prstDash val="solid"/>
            <a:miter/>
          </a:ln>
          <a:effectLst>
            <a:outerShdw dist="38100" blurRad="190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5"/>
          <p:cNvSpPr txBox="1"/>
          <p:nvPr/>
        </p:nvSpPr>
        <p:spPr>
          <a:xfrm rot="0" flipH="0" flipV="0">
            <a:off x="507879" y="2401853"/>
            <a:ext cx="2644794" cy="2827389"/>
          </a:xfrm>
          <a:prstGeom prst="round2DiagRect">
            <a:avLst>
              <a:gd name="adj1" fmla="val 18461"/>
              <a:gd name="adj2" fmla="val 0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  <a:effectLst>
            <a:outerShdw dist="38100" blurRad="190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6"/>
          <p:cNvSpPr txBox="1"/>
          <p:nvPr/>
        </p:nvSpPr>
        <p:spPr>
          <a:xfrm rot="0" flipH="0" flipV="0">
            <a:off x="1064926" y="2631226"/>
            <a:ext cx="1530700" cy="6660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0" name="7"/>
          <p:cNvSpPr txBox="1"/>
          <p:nvPr/>
        </p:nvSpPr>
        <p:spPr>
          <a:xfrm rot="0" flipH="0" flipV="0">
            <a:off x="706901" y="3450809"/>
            <a:ext cx="2246750" cy="11634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GEO的基本概念与核心原理</a:t>
            </a:r>
            <a:endParaRPr kumimoji="1" lang="zh-CN" altLang="en-US"/>
          </a:p>
        </p:txBody>
      </p:sp>
      <p:sp>
        <p:nvSpPr>
          <p:cNvPr id="11" name="8"/>
          <p:cNvSpPr txBox="1"/>
          <p:nvPr/>
        </p:nvSpPr>
        <p:spPr>
          <a:xfrm rot="0" flipH="0" flipV="0">
            <a:off x="1127987" y="4797265"/>
            <a:ext cx="1404578" cy="2861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D9D9D9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 one</a:t>
            </a:r>
            <a:endParaRPr kumimoji="1" lang="zh-CN" altLang="en-US"/>
          </a:p>
        </p:txBody>
      </p:sp>
      <p:sp>
        <p:nvSpPr>
          <p:cNvPr id="12" name="5"/>
          <p:cNvSpPr txBox="1"/>
          <p:nvPr/>
        </p:nvSpPr>
        <p:spPr>
          <a:xfrm rot="0" flipH="1" flipV="0">
            <a:off x="3351695" y="2401854"/>
            <a:ext cx="2644794" cy="2094328"/>
          </a:xfrm>
          <a:prstGeom prst="round2DiagRect">
            <a:avLst>
              <a:gd name="adj1" fmla="val 18461"/>
              <a:gd name="adj2" fmla="val 0"/>
            </a:avLst>
          </a:prstGeom>
          <a:solidFill>
            <a:schemeClr val="accent2"/>
          </a:solidFill>
          <a:ln w="12700" cap="sq">
            <a:noFill/>
            <a:prstDash val="solid"/>
            <a:miter/>
          </a:ln>
          <a:effectLst>
            <a:outerShdw dist="38100" blurRad="190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5"/>
          <p:cNvSpPr txBox="1"/>
          <p:nvPr/>
        </p:nvSpPr>
        <p:spPr>
          <a:xfrm rot="0" flipH="0" flipV="0">
            <a:off x="3351695" y="2401853"/>
            <a:ext cx="2644794" cy="2827389"/>
          </a:xfrm>
          <a:prstGeom prst="round2DiagRect">
            <a:avLst>
              <a:gd name="adj1" fmla="val 18461"/>
              <a:gd name="adj2" fmla="val 0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  <a:effectLst>
            <a:outerShdw dist="38100" blurRad="190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6"/>
          <p:cNvSpPr txBox="1"/>
          <p:nvPr/>
        </p:nvSpPr>
        <p:spPr>
          <a:xfrm rot="0" flipH="0" flipV="0">
            <a:off x="3908742" y="2631226"/>
            <a:ext cx="1530700" cy="6660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5" name="7"/>
          <p:cNvSpPr txBox="1"/>
          <p:nvPr/>
        </p:nvSpPr>
        <p:spPr>
          <a:xfrm rot="0" flipH="0" flipV="0">
            <a:off x="3550717" y="3450809"/>
            <a:ext cx="2246750" cy="11634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GEO与传统SEO的关键区别</a:t>
            </a:r>
            <a:endParaRPr kumimoji="1" lang="zh-CN" altLang="en-US"/>
          </a:p>
        </p:txBody>
      </p:sp>
      <p:sp>
        <p:nvSpPr>
          <p:cNvPr id="16" name="8"/>
          <p:cNvSpPr txBox="1"/>
          <p:nvPr/>
        </p:nvSpPr>
        <p:spPr>
          <a:xfrm rot="0" flipH="0" flipV="0">
            <a:off x="3971803" y="4797265"/>
            <a:ext cx="1404578" cy="2861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D9D9D9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 two</a:t>
            </a:r>
            <a:endParaRPr kumimoji="1" lang="zh-CN" altLang="en-US"/>
          </a:p>
        </p:txBody>
      </p:sp>
      <p:sp>
        <p:nvSpPr>
          <p:cNvPr id="17" name="5"/>
          <p:cNvSpPr txBox="1"/>
          <p:nvPr/>
        </p:nvSpPr>
        <p:spPr>
          <a:xfrm rot="0" flipH="1" flipV="0">
            <a:off x="6195511" y="2401854"/>
            <a:ext cx="2644794" cy="2094328"/>
          </a:xfrm>
          <a:prstGeom prst="round2DiagRect">
            <a:avLst>
              <a:gd name="adj1" fmla="val 18461"/>
              <a:gd name="adj2" fmla="val 0"/>
            </a:avLst>
          </a:prstGeom>
          <a:solidFill>
            <a:schemeClr val="accent1"/>
          </a:solidFill>
          <a:ln w="12700" cap="sq">
            <a:noFill/>
            <a:prstDash val="solid"/>
            <a:miter/>
          </a:ln>
          <a:effectLst>
            <a:outerShdw dist="38100" blurRad="190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5"/>
          <p:cNvSpPr txBox="1"/>
          <p:nvPr/>
        </p:nvSpPr>
        <p:spPr>
          <a:xfrm rot="0" flipH="0" flipV="0">
            <a:off x="6195511" y="2401853"/>
            <a:ext cx="2644794" cy="2827389"/>
          </a:xfrm>
          <a:prstGeom prst="round2DiagRect">
            <a:avLst>
              <a:gd name="adj1" fmla="val 18461"/>
              <a:gd name="adj2" fmla="val 0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  <a:effectLst>
            <a:outerShdw dist="38100" blurRad="190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6"/>
          <p:cNvSpPr txBox="1"/>
          <p:nvPr/>
        </p:nvSpPr>
        <p:spPr>
          <a:xfrm rot="0" flipH="0" flipV="0">
            <a:off x="6752558" y="2631226"/>
            <a:ext cx="1530700" cy="6660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0" name="7"/>
          <p:cNvSpPr txBox="1"/>
          <p:nvPr/>
        </p:nvSpPr>
        <p:spPr>
          <a:xfrm rot="0" flipH="0" flipV="0">
            <a:off x="6394533" y="3450809"/>
            <a:ext cx="2246750" cy="11634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GEO的主要应用场景与实践方法</a:t>
            </a:r>
            <a:endParaRPr kumimoji="1" lang="zh-CN" altLang="en-US"/>
          </a:p>
        </p:txBody>
      </p:sp>
      <p:sp>
        <p:nvSpPr>
          <p:cNvPr id="21" name="8"/>
          <p:cNvSpPr txBox="1"/>
          <p:nvPr/>
        </p:nvSpPr>
        <p:spPr>
          <a:xfrm rot="0" flipH="0" flipV="0">
            <a:off x="6815619" y="4797265"/>
            <a:ext cx="1404578" cy="2861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D9D9D9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 </a:t>
            </a:r>
            <a:r>
              <a:rPr kumimoji="1" lang="en-US" altLang="zh-CN" sz="1200">
                <a:ln w="12700">
                  <a:noFill/>
                </a:ln>
                <a:solidFill>
                  <a:srgbClr val="D9D9D9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three</a:t>
            </a:r>
            <a:endParaRPr kumimoji="1" lang="zh-CN" altLang="en-US"/>
          </a:p>
        </p:txBody>
      </p:sp>
      <p:sp>
        <p:nvSpPr>
          <p:cNvPr id="22" name="5"/>
          <p:cNvSpPr txBox="1"/>
          <p:nvPr/>
        </p:nvSpPr>
        <p:spPr>
          <a:xfrm rot="0" flipH="1" flipV="0">
            <a:off x="9039327" y="2401854"/>
            <a:ext cx="2644794" cy="2094328"/>
          </a:xfrm>
          <a:prstGeom prst="round2DiagRect">
            <a:avLst>
              <a:gd name="adj1" fmla="val 18461"/>
              <a:gd name="adj2" fmla="val 0"/>
            </a:avLst>
          </a:prstGeom>
          <a:solidFill>
            <a:schemeClr val="accent2"/>
          </a:solidFill>
          <a:ln w="12700" cap="sq">
            <a:noFill/>
            <a:prstDash val="solid"/>
            <a:miter/>
          </a:ln>
          <a:effectLst>
            <a:outerShdw dist="38100" blurRad="190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5"/>
          <p:cNvSpPr txBox="1"/>
          <p:nvPr/>
        </p:nvSpPr>
        <p:spPr>
          <a:xfrm rot="0" flipH="0" flipV="0">
            <a:off x="9039327" y="2401853"/>
            <a:ext cx="2644794" cy="2827389"/>
          </a:xfrm>
          <a:prstGeom prst="round2DiagRect">
            <a:avLst>
              <a:gd name="adj1" fmla="val 18461"/>
              <a:gd name="adj2" fmla="val 0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  <a:effectLst>
            <a:outerShdw dist="38100" blurRad="190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6"/>
          <p:cNvSpPr txBox="1"/>
          <p:nvPr/>
        </p:nvSpPr>
        <p:spPr>
          <a:xfrm rot="0" flipH="0" flipV="0">
            <a:off x="9596374" y="2631226"/>
            <a:ext cx="1530700" cy="6660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25" name="7"/>
          <p:cNvSpPr txBox="1"/>
          <p:nvPr/>
        </p:nvSpPr>
        <p:spPr>
          <a:xfrm rot="0" flipH="0" flipV="0">
            <a:off x="9238349" y="3450809"/>
            <a:ext cx="2246750" cy="11634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GEO的未来发展趋势与挑战</a:t>
            </a:r>
            <a:endParaRPr kumimoji="1" lang="zh-CN" altLang="en-US"/>
          </a:p>
        </p:txBody>
      </p:sp>
      <p:sp>
        <p:nvSpPr>
          <p:cNvPr id="26" name="8"/>
          <p:cNvSpPr txBox="1"/>
          <p:nvPr/>
        </p:nvSpPr>
        <p:spPr>
          <a:xfrm rot="0" flipH="0" flipV="0">
            <a:off x="9659435" y="4797265"/>
            <a:ext cx="1404578" cy="2861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D9D9D9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 four</a:t>
            </a:r>
            <a:endParaRPr kumimoji="1" lang="zh-CN" altLang="en-US"/>
          </a:p>
        </p:txBody>
      </p:sp>
      <p:sp>
        <p:nvSpPr>
          <p:cNvPr id="27" name="12"/>
          <p:cNvSpPr txBox="1"/>
          <p:nvPr/>
        </p:nvSpPr>
        <p:spPr>
          <a:xfrm rot="0" flipH="0" flipV="0">
            <a:off x="-429449" y="-747925"/>
            <a:ext cx="10918773" cy="186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1500">
                <a:ln w="12700">
                  <a:solidFill>
                    <a:srgbClr val="2C75FF">
                      <a:alpha val="40000"/>
                    </a:srgbClr>
                  </a:solidFill>
                </a:ln>
                <a:solidFill>
                  <a:srgbClr val="063CE8">
                    <a:alpha val="10000"/>
                  </a:srgbClr>
                </a:solidFill>
                <a:latin typeface="OPPOSans H"/>
                <a:ea typeface="OPPOSans H"/>
                <a:cs typeface="OPPOSans H"/>
              </a:rPr>
              <a:t>Contents</a:t>
            </a:r>
            <a:endParaRPr kumimoji="1" lang="zh-CN" altLang="en-US"/>
          </a:p>
        </p:txBody>
      </p:sp>
      <p:sp>
        <p:nvSpPr>
          <p:cNvPr id="28" name="45"/>
          <p:cNvSpPr txBox="1"/>
          <p:nvPr/>
        </p:nvSpPr>
        <p:spPr>
          <a:xfrm rot="0" flipH="0" flipV="0">
            <a:off x="4199289" y="922453"/>
            <a:ext cx="3793424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cxnSp>
        <p:nvCxnSpPr>
          <p:cNvPr id="29" name="46"/>
          <p:cNvCxnSpPr/>
          <p:nvPr/>
        </p:nvCxnSpPr>
        <p:spPr>
          <a:xfrm rot="0" flipH="0" flipV="0">
            <a:off x="3057967" y="1476451"/>
            <a:ext cx="1793108" cy="0"/>
          </a:xfrm>
          <a:prstGeom prst="line">
            <a:avLst/>
          </a:prstGeom>
          <a:noFill/>
          <a:ln w="19050" cap="sq">
            <a:solidFill>
              <a:schemeClr val="tx1">
                <a:lumMod val="75000"/>
                <a:lumOff val="25000"/>
                <a:alpha val="100000"/>
              </a:schemeClr>
            </a:solidFill>
            <a:prstDash val="solid"/>
            <a:miter/>
          </a:ln>
        </p:spPr>
      </p:cxnSp>
      <p:cxnSp>
        <p:nvCxnSpPr>
          <p:cNvPr id="30" name="47"/>
          <p:cNvCxnSpPr/>
          <p:nvPr/>
        </p:nvCxnSpPr>
        <p:spPr>
          <a:xfrm rot="0" flipH="1" flipV="0">
            <a:off x="7340926" y="1476451"/>
            <a:ext cx="1793108" cy="0"/>
          </a:xfrm>
          <a:prstGeom prst="line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</p:cxn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GEO的基本概念与核心原理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12"/>
          <p:cNvSpPr txBox="1"/>
          <p:nvPr/>
        </p:nvSpPr>
        <p:spPr>
          <a:xfrm rot="0" flipH="0" flipV="0">
            <a:off x="0" y="2653637"/>
            <a:ext cx="12192000" cy="3809551"/>
          </a:xfrm>
          <a:custGeom>
            <a:avLst/>
            <a:gdLst>
              <a:gd name="csX0" fmla="*/ 11201049 w 12192000"/>
              <a:gd name="csY0" fmla="*/ 1 h 2950262"/>
              <a:gd name="csX1" fmla="*/ 12131268 w 12192000"/>
              <a:gd name="csY1" fmla="*/ 26280 h 2950262"/>
              <a:gd name="csX2" fmla="*/ 12192000 w 12192000"/>
              <a:gd name="csY2" fmla="*/ 30542 h 2950262"/>
              <a:gd name="csX3" fmla="*/ 12192000 w 12192000"/>
              <a:gd name="csY3" fmla="*/ 815137 h 2950262"/>
              <a:gd name="csX4" fmla="*/ 12032451 w 12192000"/>
              <a:gd name="csY4" fmla="*/ 814930 h 2950262"/>
              <a:gd name="csX5" fmla="*/ 9944100 w 12192000"/>
              <a:gd name="csY5" fmla="*/ 953181 h 2950262"/>
              <a:gd name="csX6" fmla="*/ 7429500 w 12192000"/>
              <a:gd name="csY6" fmla="*/ 2324781 h 2950262"/>
              <a:gd name="csX7" fmla="*/ 3902529 w 12192000"/>
              <a:gd name="csY7" fmla="*/ 2259467 h 2950262"/>
              <a:gd name="csX8" fmla="*/ 2171700 w 12192000"/>
              <a:gd name="csY8" fmla="*/ 2945267 h 2950262"/>
              <a:gd name="csX9" fmla="*/ 898071 w 12192000"/>
              <a:gd name="csY9" fmla="*/ 2586038 h 2950262"/>
              <a:gd name="csX10" fmla="*/ 36740 w 12192000"/>
              <a:gd name="csY10" fmla="*/ 2749324 h 2950262"/>
              <a:gd name="csX11" fmla="*/ 0 w 12192000"/>
              <a:gd name="csY11" fmla="*/ 2759595 h 2950262"/>
              <a:gd name="csX12" fmla="*/ 0 w 12192000"/>
              <a:gd name="csY12" fmla="*/ 2340976 h 2950262"/>
              <a:gd name="csX13" fmla="*/ 122799 w 12192000"/>
              <a:gd name="csY13" fmla="*/ 2313076 h 2950262"/>
              <a:gd name="csX14" fmla="*/ 685800 w 12192000"/>
              <a:gd name="csY14" fmla="*/ 2243138 h 2950262"/>
              <a:gd name="csX15" fmla="*/ 1975757 w 12192000"/>
              <a:gd name="csY15" fmla="*/ 2537053 h 2950262"/>
              <a:gd name="csX16" fmla="*/ 4082143 w 12192000"/>
              <a:gd name="csY16" fmla="*/ 1687967 h 2950262"/>
              <a:gd name="csX17" fmla="*/ 6858000 w 12192000"/>
              <a:gd name="csY17" fmla="*/ 1671638 h 2950262"/>
              <a:gd name="csX18" fmla="*/ 9029700 w 12192000"/>
              <a:gd name="csY18" fmla="*/ 202067 h 2950262"/>
              <a:gd name="csX19" fmla="*/ 11201049 w 12192000"/>
              <a:gd name="csY19" fmla="*/ 1 h 2950262"/>
            </a:gdLst>
            <a:rect l="l" t="t" r="r" b="b"/>
            <a:pathLst>
              <a:path w="12192000" h="2950262">
                <a:moveTo>
                  <a:pt x="11201049" y="1"/>
                </a:moveTo>
                <a:cubicBezTo>
                  <a:pt x="11542249" y="-84"/>
                  <a:pt x="11864568" y="10036"/>
                  <a:pt x="12131268" y="26280"/>
                </a:cubicBezTo>
                <a:lnTo>
                  <a:pt x="12192000" y="30542"/>
                </a:lnTo>
                <a:lnTo>
                  <a:pt x="12192000" y="815137"/>
                </a:lnTo>
                <a:lnTo>
                  <a:pt x="12032451" y="814930"/>
                </a:lnTo>
                <a:cubicBezTo>
                  <a:pt x="11366897" y="811582"/>
                  <a:pt x="10517301" y="789896"/>
                  <a:pt x="9944100" y="953181"/>
                </a:cubicBezTo>
                <a:cubicBezTo>
                  <a:pt x="9026979" y="1214438"/>
                  <a:pt x="8436429" y="2107067"/>
                  <a:pt x="7429500" y="2324781"/>
                </a:cubicBezTo>
                <a:cubicBezTo>
                  <a:pt x="6422572" y="2542495"/>
                  <a:pt x="4778829" y="2156053"/>
                  <a:pt x="3902529" y="2259467"/>
                </a:cubicBezTo>
                <a:cubicBezTo>
                  <a:pt x="3026229" y="2362881"/>
                  <a:pt x="2672443" y="2890838"/>
                  <a:pt x="2171700" y="2945267"/>
                </a:cubicBezTo>
                <a:cubicBezTo>
                  <a:pt x="1670957" y="2999696"/>
                  <a:pt x="1371599" y="2591481"/>
                  <a:pt x="898071" y="2586038"/>
                </a:cubicBezTo>
                <a:cubicBezTo>
                  <a:pt x="661307" y="2583317"/>
                  <a:pt x="336097" y="2666320"/>
                  <a:pt x="36740" y="2749324"/>
                </a:cubicBezTo>
                <a:lnTo>
                  <a:pt x="0" y="2759595"/>
                </a:lnTo>
                <a:lnTo>
                  <a:pt x="0" y="2340976"/>
                </a:lnTo>
                <a:lnTo>
                  <a:pt x="122799" y="2313076"/>
                </a:lnTo>
                <a:cubicBezTo>
                  <a:pt x="320321" y="2272351"/>
                  <a:pt x="520473" y="2244159"/>
                  <a:pt x="685800" y="2243138"/>
                </a:cubicBezTo>
                <a:cubicBezTo>
                  <a:pt x="1126671" y="2240417"/>
                  <a:pt x="1409700" y="2629582"/>
                  <a:pt x="1975757" y="2537053"/>
                </a:cubicBezTo>
                <a:cubicBezTo>
                  <a:pt x="2541814" y="2444524"/>
                  <a:pt x="3268436" y="1832203"/>
                  <a:pt x="4082143" y="1687967"/>
                </a:cubicBezTo>
                <a:cubicBezTo>
                  <a:pt x="4895850" y="1543731"/>
                  <a:pt x="6033407" y="1919288"/>
                  <a:pt x="6858000" y="1671638"/>
                </a:cubicBezTo>
                <a:cubicBezTo>
                  <a:pt x="7682593" y="1423988"/>
                  <a:pt x="8069036" y="468767"/>
                  <a:pt x="9029700" y="202067"/>
                </a:cubicBezTo>
                <a:cubicBezTo>
                  <a:pt x="9570074" y="52048"/>
                  <a:pt x="10433351" y="192"/>
                  <a:pt x="11201049" y="1"/>
                </a:cubicBezTo>
                <a:close/>
              </a:path>
            </a:pathLst>
          </a:custGeom>
          <a:noFill/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10"/>
          <p:cNvSpPr txBox="1"/>
          <p:nvPr/>
        </p:nvSpPr>
        <p:spPr>
          <a:xfrm rot="0" flipH="0" flipV="0">
            <a:off x="0" y="3633351"/>
            <a:ext cx="12192000" cy="2188028"/>
          </a:xfrm>
          <a:custGeom>
            <a:avLst/>
            <a:gdLst>
              <a:gd name="csX0" fmla="*/ 11201049 w 12192000"/>
              <a:gd name="csY0" fmla="*/ 1 h 2950262"/>
              <a:gd name="csX1" fmla="*/ 12131268 w 12192000"/>
              <a:gd name="csY1" fmla="*/ 26280 h 2950262"/>
              <a:gd name="csX2" fmla="*/ 12192000 w 12192000"/>
              <a:gd name="csY2" fmla="*/ 30542 h 2950262"/>
              <a:gd name="csX3" fmla="*/ 12192000 w 12192000"/>
              <a:gd name="csY3" fmla="*/ 815137 h 2950262"/>
              <a:gd name="csX4" fmla="*/ 12032451 w 12192000"/>
              <a:gd name="csY4" fmla="*/ 814930 h 2950262"/>
              <a:gd name="csX5" fmla="*/ 9944100 w 12192000"/>
              <a:gd name="csY5" fmla="*/ 953181 h 2950262"/>
              <a:gd name="csX6" fmla="*/ 7429500 w 12192000"/>
              <a:gd name="csY6" fmla="*/ 2324781 h 2950262"/>
              <a:gd name="csX7" fmla="*/ 3902529 w 12192000"/>
              <a:gd name="csY7" fmla="*/ 2259467 h 2950262"/>
              <a:gd name="csX8" fmla="*/ 2171700 w 12192000"/>
              <a:gd name="csY8" fmla="*/ 2945267 h 2950262"/>
              <a:gd name="csX9" fmla="*/ 898071 w 12192000"/>
              <a:gd name="csY9" fmla="*/ 2586038 h 2950262"/>
              <a:gd name="csX10" fmla="*/ 36740 w 12192000"/>
              <a:gd name="csY10" fmla="*/ 2749324 h 2950262"/>
              <a:gd name="csX11" fmla="*/ 0 w 12192000"/>
              <a:gd name="csY11" fmla="*/ 2759595 h 2950262"/>
              <a:gd name="csX12" fmla="*/ 0 w 12192000"/>
              <a:gd name="csY12" fmla="*/ 2340976 h 2950262"/>
              <a:gd name="csX13" fmla="*/ 122799 w 12192000"/>
              <a:gd name="csY13" fmla="*/ 2313076 h 2950262"/>
              <a:gd name="csX14" fmla="*/ 685800 w 12192000"/>
              <a:gd name="csY14" fmla="*/ 2243138 h 2950262"/>
              <a:gd name="csX15" fmla="*/ 1975757 w 12192000"/>
              <a:gd name="csY15" fmla="*/ 2537053 h 2950262"/>
              <a:gd name="csX16" fmla="*/ 4082143 w 12192000"/>
              <a:gd name="csY16" fmla="*/ 1687967 h 2950262"/>
              <a:gd name="csX17" fmla="*/ 6858000 w 12192000"/>
              <a:gd name="csY17" fmla="*/ 1671638 h 2950262"/>
              <a:gd name="csX18" fmla="*/ 9029700 w 12192000"/>
              <a:gd name="csY18" fmla="*/ 202067 h 2950262"/>
              <a:gd name="csX19" fmla="*/ 11201049 w 12192000"/>
              <a:gd name="csY19" fmla="*/ 1 h 2950262"/>
            </a:gdLst>
            <a:rect l="l" t="t" r="r" b="b"/>
            <a:pathLst>
              <a:path w="12192000" h="2950262">
                <a:moveTo>
                  <a:pt x="11201049" y="1"/>
                </a:moveTo>
                <a:cubicBezTo>
                  <a:pt x="11542249" y="-84"/>
                  <a:pt x="11864568" y="10036"/>
                  <a:pt x="12131268" y="26280"/>
                </a:cubicBezTo>
                <a:lnTo>
                  <a:pt x="12192000" y="30542"/>
                </a:lnTo>
                <a:lnTo>
                  <a:pt x="12192000" y="815137"/>
                </a:lnTo>
                <a:lnTo>
                  <a:pt x="12032451" y="814930"/>
                </a:lnTo>
                <a:cubicBezTo>
                  <a:pt x="11366897" y="811582"/>
                  <a:pt x="10517301" y="789896"/>
                  <a:pt x="9944100" y="953181"/>
                </a:cubicBezTo>
                <a:cubicBezTo>
                  <a:pt x="9026979" y="1214438"/>
                  <a:pt x="8436429" y="2107067"/>
                  <a:pt x="7429500" y="2324781"/>
                </a:cubicBezTo>
                <a:cubicBezTo>
                  <a:pt x="6422572" y="2542495"/>
                  <a:pt x="4778829" y="2156053"/>
                  <a:pt x="3902529" y="2259467"/>
                </a:cubicBezTo>
                <a:cubicBezTo>
                  <a:pt x="3026229" y="2362881"/>
                  <a:pt x="2672443" y="2890838"/>
                  <a:pt x="2171700" y="2945267"/>
                </a:cubicBezTo>
                <a:cubicBezTo>
                  <a:pt x="1670957" y="2999696"/>
                  <a:pt x="1371599" y="2591481"/>
                  <a:pt x="898071" y="2586038"/>
                </a:cubicBezTo>
                <a:cubicBezTo>
                  <a:pt x="661307" y="2583317"/>
                  <a:pt x="336097" y="2666320"/>
                  <a:pt x="36740" y="2749324"/>
                </a:cubicBezTo>
                <a:lnTo>
                  <a:pt x="0" y="2759595"/>
                </a:lnTo>
                <a:lnTo>
                  <a:pt x="0" y="2340976"/>
                </a:lnTo>
                <a:lnTo>
                  <a:pt x="122799" y="2313076"/>
                </a:lnTo>
                <a:cubicBezTo>
                  <a:pt x="320321" y="2272351"/>
                  <a:pt x="520473" y="2244159"/>
                  <a:pt x="685800" y="2243138"/>
                </a:cubicBezTo>
                <a:cubicBezTo>
                  <a:pt x="1126671" y="2240417"/>
                  <a:pt x="1409700" y="2629582"/>
                  <a:pt x="1975757" y="2537053"/>
                </a:cubicBezTo>
                <a:cubicBezTo>
                  <a:pt x="2541814" y="2444524"/>
                  <a:pt x="3268436" y="1832203"/>
                  <a:pt x="4082143" y="1687967"/>
                </a:cubicBezTo>
                <a:cubicBezTo>
                  <a:pt x="4895850" y="1543731"/>
                  <a:pt x="6033407" y="1919288"/>
                  <a:pt x="6858000" y="1671638"/>
                </a:cubicBezTo>
                <a:cubicBezTo>
                  <a:pt x="7682593" y="1423988"/>
                  <a:pt x="8069036" y="468767"/>
                  <a:pt x="9029700" y="202067"/>
                </a:cubicBezTo>
                <a:cubicBezTo>
                  <a:pt x="9570074" y="52048"/>
                  <a:pt x="10433351" y="192"/>
                  <a:pt x="11201049" y="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9"/>
          <p:cNvSpPr txBox="1"/>
          <p:nvPr/>
        </p:nvSpPr>
        <p:spPr>
          <a:xfrm rot="0" flipH="0" flipV="0">
            <a:off x="1" y="3153697"/>
            <a:ext cx="12192000" cy="2950262"/>
          </a:xfrm>
          <a:custGeom>
            <a:avLst/>
            <a:gdLst>
              <a:gd name="csX0" fmla="*/ 11201049 w 12192000"/>
              <a:gd name="csY0" fmla="*/ 1 h 2950262"/>
              <a:gd name="csX1" fmla="*/ 12131268 w 12192000"/>
              <a:gd name="csY1" fmla="*/ 26280 h 2950262"/>
              <a:gd name="csX2" fmla="*/ 12192000 w 12192000"/>
              <a:gd name="csY2" fmla="*/ 30542 h 2950262"/>
              <a:gd name="csX3" fmla="*/ 12192000 w 12192000"/>
              <a:gd name="csY3" fmla="*/ 815137 h 2950262"/>
              <a:gd name="csX4" fmla="*/ 12032451 w 12192000"/>
              <a:gd name="csY4" fmla="*/ 814930 h 2950262"/>
              <a:gd name="csX5" fmla="*/ 9944100 w 12192000"/>
              <a:gd name="csY5" fmla="*/ 953181 h 2950262"/>
              <a:gd name="csX6" fmla="*/ 7429500 w 12192000"/>
              <a:gd name="csY6" fmla="*/ 2324781 h 2950262"/>
              <a:gd name="csX7" fmla="*/ 3902529 w 12192000"/>
              <a:gd name="csY7" fmla="*/ 2259467 h 2950262"/>
              <a:gd name="csX8" fmla="*/ 2171700 w 12192000"/>
              <a:gd name="csY8" fmla="*/ 2945267 h 2950262"/>
              <a:gd name="csX9" fmla="*/ 898071 w 12192000"/>
              <a:gd name="csY9" fmla="*/ 2586038 h 2950262"/>
              <a:gd name="csX10" fmla="*/ 36740 w 12192000"/>
              <a:gd name="csY10" fmla="*/ 2749324 h 2950262"/>
              <a:gd name="csX11" fmla="*/ 0 w 12192000"/>
              <a:gd name="csY11" fmla="*/ 2759595 h 2950262"/>
              <a:gd name="csX12" fmla="*/ 0 w 12192000"/>
              <a:gd name="csY12" fmla="*/ 2340976 h 2950262"/>
              <a:gd name="csX13" fmla="*/ 122799 w 12192000"/>
              <a:gd name="csY13" fmla="*/ 2313076 h 2950262"/>
              <a:gd name="csX14" fmla="*/ 685800 w 12192000"/>
              <a:gd name="csY14" fmla="*/ 2243138 h 2950262"/>
              <a:gd name="csX15" fmla="*/ 1975757 w 12192000"/>
              <a:gd name="csY15" fmla="*/ 2537053 h 2950262"/>
              <a:gd name="csX16" fmla="*/ 4082143 w 12192000"/>
              <a:gd name="csY16" fmla="*/ 1687967 h 2950262"/>
              <a:gd name="csX17" fmla="*/ 6858000 w 12192000"/>
              <a:gd name="csY17" fmla="*/ 1671638 h 2950262"/>
              <a:gd name="csX18" fmla="*/ 9029700 w 12192000"/>
              <a:gd name="csY18" fmla="*/ 202067 h 2950262"/>
              <a:gd name="csX19" fmla="*/ 11201049 w 12192000"/>
              <a:gd name="csY19" fmla="*/ 1 h 2950262"/>
            </a:gdLst>
            <a:rect l="l" t="t" r="r" b="b"/>
            <a:pathLst>
              <a:path w="12192000" h="2950262">
                <a:moveTo>
                  <a:pt x="11201049" y="1"/>
                </a:moveTo>
                <a:cubicBezTo>
                  <a:pt x="11542249" y="-84"/>
                  <a:pt x="11864568" y="10036"/>
                  <a:pt x="12131268" y="26280"/>
                </a:cubicBezTo>
                <a:lnTo>
                  <a:pt x="12192000" y="30542"/>
                </a:lnTo>
                <a:lnTo>
                  <a:pt x="12192000" y="815137"/>
                </a:lnTo>
                <a:lnTo>
                  <a:pt x="12032451" y="814930"/>
                </a:lnTo>
                <a:cubicBezTo>
                  <a:pt x="11366897" y="811582"/>
                  <a:pt x="10517301" y="789896"/>
                  <a:pt x="9944100" y="953181"/>
                </a:cubicBezTo>
                <a:cubicBezTo>
                  <a:pt x="9026979" y="1214438"/>
                  <a:pt x="8436429" y="2107067"/>
                  <a:pt x="7429500" y="2324781"/>
                </a:cubicBezTo>
                <a:cubicBezTo>
                  <a:pt x="6422572" y="2542495"/>
                  <a:pt x="4778829" y="2156053"/>
                  <a:pt x="3902529" y="2259467"/>
                </a:cubicBezTo>
                <a:cubicBezTo>
                  <a:pt x="3026229" y="2362881"/>
                  <a:pt x="2672443" y="2890838"/>
                  <a:pt x="2171700" y="2945267"/>
                </a:cubicBezTo>
                <a:cubicBezTo>
                  <a:pt x="1670957" y="2999696"/>
                  <a:pt x="1371599" y="2591481"/>
                  <a:pt x="898071" y="2586038"/>
                </a:cubicBezTo>
                <a:cubicBezTo>
                  <a:pt x="661307" y="2583317"/>
                  <a:pt x="336097" y="2666320"/>
                  <a:pt x="36740" y="2749324"/>
                </a:cubicBezTo>
                <a:lnTo>
                  <a:pt x="0" y="2759595"/>
                </a:lnTo>
                <a:lnTo>
                  <a:pt x="0" y="2340976"/>
                </a:lnTo>
                <a:lnTo>
                  <a:pt x="122799" y="2313076"/>
                </a:lnTo>
                <a:cubicBezTo>
                  <a:pt x="320321" y="2272351"/>
                  <a:pt x="520473" y="2244159"/>
                  <a:pt x="685800" y="2243138"/>
                </a:cubicBezTo>
                <a:cubicBezTo>
                  <a:pt x="1126671" y="2240417"/>
                  <a:pt x="1409700" y="2629582"/>
                  <a:pt x="1975757" y="2537053"/>
                </a:cubicBezTo>
                <a:cubicBezTo>
                  <a:pt x="2541814" y="2444524"/>
                  <a:pt x="3268436" y="1832203"/>
                  <a:pt x="4082143" y="1687967"/>
                </a:cubicBezTo>
                <a:cubicBezTo>
                  <a:pt x="4895850" y="1543731"/>
                  <a:pt x="6033407" y="1919288"/>
                  <a:pt x="6858000" y="1671638"/>
                </a:cubicBezTo>
                <a:cubicBezTo>
                  <a:pt x="7682593" y="1423988"/>
                  <a:pt x="8069036" y="468767"/>
                  <a:pt x="9029700" y="202067"/>
                </a:cubicBezTo>
                <a:cubicBezTo>
                  <a:pt x="9570074" y="52048"/>
                  <a:pt x="10433351" y="192"/>
                  <a:pt x="11201049" y="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等腰三角形 15"/>
          <p:cNvSpPr txBox="1"/>
          <p:nvPr/>
        </p:nvSpPr>
        <p:spPr>
          <a:xfrm rot="5400000" flipH="0" flipV="0">
            <a:off x="699241" y="2333158"/>
            <a:ext cx="335086" cy="288868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isheji-3"/>
          <p:cNvSpPr txBox="1"/>
          <p:nvPr/>
        </p:nvSpPr>
        <p:spPr>
          <a:xfrm rot="0" flipH="0" flipV="0">
            <a:off x="875731" y="2480651"/>
            <a:ext cx="3202954" cy="7116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什么是GEO</a:t>
            </a:r>
            <a:endParaRPr kumimoji="1" lang="zh-CN" altLang="en-US"/>
          </a:p>
        </p:txBody>
      </p:sp>
      <p:sp>
        <p:nvSpPr>
          <p:cNvPr id="8" name="isheji-4"/>
          <p:cNvSpPr txBox="1"/>
          <p:nvPr/>
        </p:nvSpPr>
        <p:spPr>
          <a:xfrm rot="0" flipH="0" flipV="0">
            <a:off x="875731" y="3224258"/>
            <a:ext cx="3202954" cy="1483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GEO（Generative Engine Optimization，生成引擎优化）是一种针对AI生成内容（AIGC）系统的优化策略，旨在提升内容在生成式搜索引擎或AI助手中的可见性与相关性。</a:t>
            </a:r>
            <a:endParaRPr kumimoji="1" lang="zh-CN" altLang="en-US"/>
          </a:p>
        </p:txBody>
      </p:sp>
      <p:sp>
        <p:nvSpPr>
          <p:cNvPr id="9" name="任意多边形: 形状 13"/>
          <p:cNvSpPr txBox="1"/>
          <p:nvPr/>
        </p:nvSpPr>
        <p:spPr>
          <a:xfrm rot="0" flipH="0" flipV="0">
            <a:off x="722352" y="2310049"/>
            <a:ext cx="16536" cy="3242389"/>
          </a:xfrm>
          <a:custGeom>
            <a:avLst/>
            <a:gdLst>
              <a:gd name="csX0" fmla="*/ 0 w 16536"/>
              <a:gd name="csY0" fmla="*/ 0 h 3939702"/>
              <a:gd name="csX1" fmla="*/ 16536 w 16536"/>
              <a:gd name="csY1" fmla="*/ 0 h 3939702"/>
              <a:gd name="csX2" fmla="*/ 16536 w 16536"/>
              <a:gd name="csY2" fmla="*/ 3939702 h 3939702"/>
              <a:gd name="csX3" fmla="*/ 0 w 16536"/>
              <a:gd name="csY3" fmla="*/ 3939702 h 3939702"/>
            </a:gdLst>
            <a:rect l="l" t="t" r="r" b="b"/>
            <a:pathLst>
              <a:path w="16536" h="3939702">
                <a:moveTo>
                  <a:pt x="0" y="0"/>
                </a:moveTo>
                <a:lnTo>
                  <a:pt x="16536" y="0"/>
                </a:lnTo>
                <a:lnTo>
                  <a:pt x="16536" y="3939702"/>
                </a:lnTo>
                <a:lnTo>
                  <a:pt x="0" y="393970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椭圆 14"/>
          <p:cNvSpPr txBox="1"/>
          <p:nvPr/>
        </p:nvSpPr>
        <p:spPr>
          <a:xfrm rot="0" flipH="0" flipV="1">
            <a:off x="675112" y="5500636"/>
            <a:ext cx="111016" cy="111016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等腰三角形 20"/>
          <p:cNvSpPr txBox="1"/>
          <p:nvPr/>
        </p:nvSpPr>
        <p:spPr>
          <a:xfrm rot="5400000" flipH="0" flipV="0">
            <a:off x="4474537" y="1735628"/>
            <a:ext cx="335086" cy="288868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isheji-3"/>
          <p:cNvSpPr txBox="1"/>
          <p:nvPr/>
        </p:nvSpPr>
        <p:spPr>
          <a:xfrm rot="0" flipH="0" flipV="0">
            <a:off x="4651027" y="1883121"/>
            <a:ext cx="3202954" cy="7116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GEO与SEO的区别</a:t>
            </a:r>
            <a:endParaRPr kumimoji="1" lang="zh-CN" altLang="en-US"/>
          </a:p>
        </p:txBody>
      </p:sp>
      <p:sp>
        <p:nvSpPr>
          <p:cNvPr id="13" name="isheji-4"/>
          <p:cNvSpPr txBox="1"/>
          <p:nvPr/>
        </p:nvSpPr>
        <p:spPr>
          <a:xfrm rot="0" flipH="0" flipV="0">
            <a:off x="4651027" y="2626728"/>
            <a:ext cx="3202954" cy="1483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传统SEO聚焦于关键词和网页结构以适配爬虫算法，而GEO则关注提示词设计、上下文连贯性和语义匹配，以适配大语言模型的理解逻辑。</a:t>
            </a:r>
            <a:endParaRPr kumimoji="1" lang="zh-CN" altLang="en-US"/>
          </a:p>
        </p:txBody>
      </p:sp>
      <p:sp>
        <p:nvSpPr>
          <p:cNvPr id="14" name="任意多边形: 形状 23"/>
          <p:cNvSpPr txBox="1"/>
          <p:nvPr/>
        </p:nvSpPr>
        <p:spPr>
          <a:xfrm rot="0" flipH="0" flipV="0">
            <a:off x="4497648" y="1712519"/>
            <a:ext cx="16536" cy="3242389"/>
          </a:xfrm>
          <a:custGeom>
            <a:avLst/>
            <a:gdLst>
              <a:gd name="csX0" fmla="*/ 0 w 16536"/>
              <a:gd name="csY0" fmla="*/ 0 h 3939702"/>
              <a:gd name="csX1" fmla="*/ 16536 w 16536"/>
              <a:gd name="csY1" fmla="*/ 0 h 3939702"/>
              <a:gd name="csX2" fmla="*/ 16536 w 16536"/>
              <a:gd name="csY2" fmla="*/ 3939702 h 3939702"/>
              <a:gd name="csX3" fmla="*/ 0 w 16536"/>
              <a:gd name="csY3" fmla="*/ 3939702 h 3939702"/>
            </a:gdLst>
            <a:rect l="l" t="t" r="r" b="b"/>
            <a:pathLst>
              <a:path w="16536" h="3939702">
                <a:moveTo>
                  <a:pt x="0" y="0"/>
                </a:moveTo>
                <a:lnTo>
                  <a:pt x="16536" y="0"/>
                </a:lnTo>
                <a:lnTo>
                  <a:pt x="16536" y="3939702"/>
                </a:lnTo>
                <a:lnTo>
                  <a:pt x="0" y="393970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椭圆 24"/>
          <p:cNvSpPr txBox="1"/>
          <p:nvPr/>
        </p:nvSpPr>
        <p:spPr>
          <a:xfrm rot="0" flipH="0" flipV="1">
            <a:off x="4450408" y="4903106"/>
            <a:ext cx="111016" cy="111016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等腰三角形 25"/>
          <p:cNvSpPr txBox="1"/>
          <p:nvPr/>
        </p:nvSpPr>
        <p:spPr>
          <a:xfrm rot="5400000" flipH="0" flipV="0">
            <a:off x="8286047" y="685427"/>
            <a:ext cx="335086" cy="288868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isheji-3"/>
          <p:cNvSpPr txBox="1"/>
          <p:nvPr/>
        </p:nvSpPr>
        <p:spPr>
          <a:xfrm rot="0" flipH="0" flipV="0">
            <a:off x="8462537" y="832920"/>
            <a:ext cx="3202954" cy="7116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GEO的兴起动因</a:t>
            </a:r>
            <a:endParaRPr kumimoji="1" lang="zh-CN" altLang="en-US"/>
          </a:p>
        </p:txBody>
      </p:sp>
      <p:sp>
        <p:nvSpPr>
          <p:cNvPr id="18" name="isheji-4"/>
          <p:cNvSpPr txBox="1"/>
          <p:nvPr/>
        </p:nvSpPr>
        <p:spPr>
          <a:xfrm rot="0" flipH="0" flipV="0">
            <a:off x="8462537" y="1576527"/>
            <a:ext cx="3202954" cy="1483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随着ChatGPT、百度文言一心、豆包等生成式AI成为主流信息入口，用户不再依赖传统搜索结果，促使内容创作者转向优化AI生成响应的策略，即GEO。</a:t>
            </a:r>
            <a:endParaRPr kumimoji="1" lang="zh-CN" altLang="en-US"/>
          </a:p>
        </p:txBody>
      </p:sp>
      <p:sp>
        <p:nvSpPr>
          <p:cNvPr id="19" name="任意多边形: 形状 28"/>
          <p:cNvSpPr txBox="1"/>
          <p:nvPr/>
        </p:nvSpPr>
        <p:spPr>
          <a:xfrm rot="0" flipH="0" flipV="0">
            <a:off x="8309158" y="662318"/>
            <a:ext cx="16536" cy="3242389"/>
          </a:xfrm>
          <a:custGeom>
            <a:avLst/>
            <a:gdLst>
              <a:gd name="csX0" fmla="*/ 0 w 16536"/>
              <a:gd name="csY0" fmla="*/ 0 h 3939702"/>
              <a:gd name="csX1" fmla="*/ 16536 w 16536"/>
              <a:gd name="csY1" fmla="*/ 0 h 3939702"/>
              <a:gd name="csX2" fmla="*/ 16536 w 16536"/>
              <a:gd name="csY2" fmla="*/ 3939702 h 3939702"/>
              <a:gd name="csX3" fmla="*/ 0 w 16536"/>
              <a:gd name="csY3" fmla="*/ 3939702 h 3939702"/>
            </a:gdLst>
            <a:rect l="l" t="t" r="r" b="b"/>
            <a:pathLst>
              <a:path w="16536" h="3939702">
                <a:moveTo>
                  <a:pt x="0" y="0"/>
                </a:moveTo>
                <a:lnTo>
                  <a:pt x="16536" y="0"/>
                </a:lnTo>
                <a:lnTo>
                  <a:pt x="16536" y="3939702"/>
                </a:lnTo>
                <a:lnTo>
                  <a:pt x="0" y="393970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椭圆 29"/>
          <p:cNvSpPr txBox="1"/>
          <p:nvPr/>
        </p:nvSpPr>
        <p:spPr>
          <a:xfrm rot="0" flipH="0" flipV="1">
            <a:off x="8261918" y="3852905"/>
            <a:ext cx="111016" cy="111016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0" y="237098"/>
            <a:ext cx="11312291" cy="599115"/>
          </a:xfrm>
          <a:custGeom>
            <a:avLst/>
            <a:gdLst>
              <a:gd name="connsiteX0" fmla="*/ 0 w 10542761"/>
              <a:gd name="connsiteY0" fmla="*/ 0 h 507600"/>
              <a:gd name="connsiteX1" fmla="*/ 8886825 w 10542761"/>
              <a:gd name="connsiteY1" fmla="*/ 0 h 507600"/>
              <a:gd name="connsiteX2" fmla="*/ 8886825 w 10542761"/>
              <a:gd name="connsiteY2" fmla="*/ 383 h 507600"/>
              <a:gd name="connsiteX3" fmla="*/ 10277164 w 10542761"/>
              <a:gd name="connsiteY3" fmla="*/ 383 h 507600"/>
              <a:gd name="connsiteX4" fmla="*/ 10542761 w 10542761"/>
              <a:gd name="connsiteY4" fmla="*/ 253801 h 507600"/>
              <a:gd name="connsiteX5" fmla="*/ 10277164 w 10542761"/>
              <a:gd name="connsiteY5" fmla="*/ 507218 h 507600"/>
              <a:gd name="connsiteX6" fmla="*/ 8886825 w 10542761"/>
              <a:gd name="connsiteY6" fmla="*/ 507218 h 507600"/>
              <a:gd name="connsiteX7" fmla="*/ 8886825 w 10542761"/>
              <a:gd name="connsiteY7" fmla="*/ 507600 h 507600"/>
              <a:gd name="connsiteX8" fmla="*/ 0 w 10542761"/>
              <a:gd name="connsiteY8" fmla="*/ 507600 h 507600"/>
            </a:gdLst>
            <a:rect l="l" t="t" r="r" b="b"/>
            <a:pathLst>
              <a:path w="10542761" h="507600">
                <a:moveTo>
                  <a:pt x="0" y="0"/>
                </a:moveTo>
                <a:lnTo>
                  <a:pt x="8886825" y="0"/>
                </a:lnTo>
                <a:lnTo>
                  <a:pt x="8886825" y="383"/>
                </a:lnTo>
                <a:lnTo>
                  <a:pt x="10277164" y="383"/>
                </a:lnTo>
                <a:cubicBezTo>
                  <a:pt x="10423840" y="383"/>
                  <a:pt x="10542761" y="113851"/>
                  <a:pt x="10542761" y="253801"/>
                </a:cubicBezTo>
                <a:cubicBezTo>
                  <a:pt x="10542761" y="393751"/>
                  <a:pt x="10423840" y="507218"/>
                  <a:pt x="10277164" y="507218"/>
                </a:cubicBezTo>
                <a:lnTo>
                  <a:pt x="8886825" y="507218"/>
                </a:lnTo>
                <a:lnTo>
                  <a:pt x="8886825" y="507600"/>
                </a:lnTo>
                <a:lnTo>
                  <a:pt x="0" y="507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498709" y="295874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GEO的定义与发展背景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0" y="169687"/>
            <a:ext cx="879709" cy="120486"/>
          </a:xfrm>
          <a:custGeom>
            <a:avLst/>
            <a:gdLst>
              <a:gd name="connsiteX0" fmla="*/ 0 w 1685885"/>
              <a:gd name="connsiteY0" fmla="*/ 0 h 261511"/>
              <a:gd name="connsiteX1" fmla="*/ 1555130 w 1685885"/>
              <a:gd name="connsiteY1" fmla="*/ 0 h 261511"/>
              <a:gd name="connsiteX2" fmla="*/ 1685885 w 1685885"/>
              <a:gd name="connsiteY2" fmla="*/ 130756 h 261511"/>
              <a:gd name="connsiteX3" fmla="*/ 1555130 w 1685885"/>
              <a:gd name="connsiteY3" fmla="*/ 261511 h 261511"/>
              <a:gd name="connsiteX4" fmla="*/ 0 w 1685885"/>
              <a:gd name="connsiteY4" fmla="*/ 261511 h 261511"/>
            </a:gdLst>
            <a:rect l="l" t="t" r="r" b="b"/>
            <a:pathLst>
              <a:path w="1685885" h="261511">
                <a:moveTo>
                  <a:pt x="0" y="0"/>
                </a:moveTo>
                <a:lnTo>
                  <a:pt x="1555130" y="0"/>
                </a:lnTo>
                <a:cubicBezTo>
                  <a:pt x="1627339" y="0"/>
                  <a:pt x="1685885" y="58546"/>
                  <a:pt x="1685885" y="130756"/>
                </a:cubicBezTo>
                <a:cubicBezTo>
                  <a:pt x="1685885" y="202965"/>
                  <a:pt x="1627339" y="261511"/>
                  <a:pt x="1555130" y="261511"/>
                </a:cubicBezTo>
                <a:lnTo>
                  <a:pt x="0" y="26151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33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190500" y="381080"/>
            <a:ext cx="311150" cy="311150"/>
          </a:xfrm>
          <a:prstGeom prst="donu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-2342753" y="3199808"/>
            <a:ext cx="7253624" cy="7253624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447383" y="1256624"/>
            <a:ext cx="3297234" cy="4886326"/>
          </a:xfrm>
          <a:prstGeom prst="roundRect">
            <a:avLst>
              <a:gd name="adj" fmla="val 5972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508000" dir="0" sx="101000" sy="101000" kx="0" ky="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826507" y="4040650"/>
            <a:ext cx="2538986" cy="15765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GEO强调内容需与用户查询的深层语义高度对齐，而非仅匹配表面关键词；系统会评估回答是否贴合真实场景、逻辑自洽及信息完整性。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826507" y="3211036"/>
            <a:ext cx="2538986" cy="7158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上下文感知与语义对齐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214470" y="1490929"/>
            <a:ext cx="1763061" cy="1763059"/>
          </a:xfrm>
          <a:custGeom>
            <a:avLst/>
            <a:gdLst>
              <a:gd name="T0" fmla="*/ 22 w 562"/>
              <a:gd name="T1" fmla="*/ 241 h 525"/>
              <a:gd name="T2" fmla="*/ 241 w 562"/>
              <a:gd name="T3" fmla="*/ 22 h 525"/>
              <a:gd name="T4" fmla="*/ 321 w 562"/>
              <a:gd name="T5" fmla="*/ 22 h 525"/>
              <a:gd name="T6" fmla="*/ 540 w 562"/>
              <a:gd name="T7" fmla="*/ 241 h 525"/>
              <a:gd name="T8" fmla="*/ 540 w 562"/>
              <a:gd name="T9" fmla="*/ 321 h 525"/>
              <a:gd name="T10" fmla="*/ 401 w 562"/>
              <a:gd name="T11" fmla="*/ 459 h 525"/>
              <a:gd name="T12" fmla="*/ 161 w 562"/>
              <a:gd name="T13" fmla="*/ 459 h 525"/>
              <a:gd name="T14" fmla="*/ 22 w 562"/>
              <a:gd name="T15" fmla="*/ 321 h 525"/>
              <a:gd name="T16" fmla="*/ 22 w 562"/>
              <a:gd name="T17" fmla="*/ 241 h 525"/>
            </a:gdLst>
            <a:rect l="0" t="0" r="r" b="b"/>
            <a:pathLst>
              <a:path w="562" h="525">
                <a:moveTo>
                  <a:pt x="22" y="241"/>
                </a:moveTo>
                <a:cubicBezTo>
                  <a:pt x="241" y="22"/>
                  <a:pt x="241" y="22"/>
                  <a:pt x="241" y="22"/>
                </a:cubicBezTo>
                <a:cubicBezTo>
                  <a:pt x="263" y="0"/>
                  <a:pt x="299" y="0"/>
                  <a:pt x="321" y="22"/>
                </a:cubicBezTo>
                <a:cubicBezTo>
                  <a:pt x="540" y="241"/>
                  <a:pt x="540" y="241"/>
                  <a:pt x="540" y="241"/>
                </a:cubicBezTo>
                <a:cubicBezTo>
                  <a:pt x="562" y="263"/>
                  <a:pt x="562" y="299"/>
                  <a:pt x="540" y="321"/>
                </a:cubicBezTo>
                <a:cubicBezTo>
                  <a:pt x="401" y="459"/>
                  <a:pt x="401" y="459"/>
                  <a:pt x="401" y="459"/>
                </a:cubicBezTo>
                <a:cubicBezTo>
                  <a:pt x="335" y="525"/>
                  <a:pt x="227" y="525"/>
                  <a:pt x="161" y="459"/>
                </a:cubicBezTo>
                <a:cubicBezTo>
                  <a:pt x="22" y="321"/>
                  <a:pt x="22" y="321"/>
                  <a:pt x="22" y="321"/>
                </a:cubicBezTo>
                <a:cubicBezTo>
                  <a:pt x="0" y="299"/>
                  <a:pt x="0" y="263"/>
                  <a:pt x="22" y="24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1000">
                <a:schemeClr val="accent1">
                  <a:lumMod val="60000"/>
                  <a:lumOff val="40000"/>
                </a:schemeClr>
              </a:gs>
              <a:gs pos="73000">
                <a:schemeClr val="accent1"/>
              </a:gs>
            </a:gsLst>
            <a:path path="circle">
              <a:fillToRect b="100000" r="100000"/>
            </a:path>
            <a:tileRect t="-100000" l="-100000"/>
          </a:gradFill>
          <a:ln w="12700" cap="sq">
            <a:noFill/>
            <a:miter/>
          </a:ln>
          <a:effectLst>
            <a:outerShdw dist="317500" blurRad="444500" dir="5400000" sx="92000" sy="92000" kx="0" ky="0" algn="t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379709" y="2393131"/>
            <a:ext cx="1432583" cy="7139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02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700714" y="1934966"/>
            <a:ext cx="790573" cy="790573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2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130743" y="1483637"/>
            <a:ext cx="2990863" cy="4432300"/>
          </a:xfrm>
          <a:prstGeom prst="roundRect">
            <a:avLst>
              <a:gd name="adj" fmla="val 5972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63500" dir="0" sx="101000" sy="101000" kx="0" ky="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356681" y="4229563"/>
            <a:ext cx="2538986" cy="14300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生成引擎倾向于引用来源可靠、结构清晰、专业性强的内容；GEO需通过引用权威数据、规范表述和事实核查来增强内容的可信权重。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356681" y="3466461"/>
            <a:ext cx="2538986" cy="64930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权威性与可信度信号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744644" y="1717942"/>
            <a:ext cx="1763061" cy="1763059"/>
          </a:xfrm>
          <a:custGeom>
            <a:avLst/>
            <a:gdLst>
              <a:gd name="T0" fmla="*/ 22 w 562"/>
              <a:gd name="T1" fmla="*/ 241 h 525"/>
              <a:gd name="T2" fmla="*/ 241 w 562"/>
              <a:gd name="T3" fmla="*/ 22 h 525"/>
              <a:gd name="T4" fmla="*/ 321 w 562"/>
              <a:gd name="T5" fmla="*/ 22 h 525"/>
              <a:gd name="T6" fmla="*/ 540 w 562"/>
              <a:gd name="T7" fmla="*/ 241 h 525"/>
              <a:gd name="T8" fmla="*/ 540 w 562"/>
              <a:gd name="T9" fmla="*/ 321 h 525"/>
              <a:gd name="T10" fmla="*/ 401 w 562"/>
              <a:gd name="T11" fmla="*/ 459 h 525"/>
              <a:gd name="T12" fmla="*/ 161 w 562"/>
              <a:gd name="T13" fmla="*/ 459 h 525"/>
              <a:gd name="T14" fmla="*/ 22 w 562"/>
              <a:gd name="T15" fmla="*/ 321 h 525"/>
              <a:gd name="T16" fmla="*/ 22 w 562"/>
              <a:gd name="T17" fmla="*/ 241 h 525"/>
            </a:gdLst>
            <a:rect l="0" t="0" r="r" b="b"/>
            <a:pathLst>
              <a:path w="562" h="525">
                <a:moveTo>
                  <a:pt x="22" y="241"/>
                </a:moveTo>
                <a:cubicBezTo>
                  <a:pt x="241" y="22"/>
                  <a:pt x="241" y="22"/>
                  <a:pt x="241" y="22"/>
                </a:cubicBezTo>
                <a:cubicBezTo>
                  <a:pt x="263" y="0"/>
                  <a:pt x="299" y="0"/>
                  <a:pt x="321" y="22"/>
                </a:cubicBezTo>
                <a:cubicBezTo>
                  <a:pt x="540" y="241"/>
                  <a:pt x="540" y="241"/>
                  <a:pt x="540" y="241"/>
                </a:cubicBezTo>
                <a:cubicBezTo>
                  <a:pt x="562" y="263"/>
                  <a:pt x="562" y="299"/>
                  <a:pt x="540" y="321"/>
                </a:cubicBezTo>
                <a:cubicBezTo>
                  <a:pt x="401" y="459"/>
                  <a:pt x="401" y="459"/>
                  <a:pt x="401" y="459"/>
                </a:cubicBezTo>
                <a:cubicBezTo>
                  <a:pt x="335" y="525"/>
                  <a:pt x="227" y="525"/>
                  <a:pt x="161" y="459"/>
                </a:cubicBezTo>
                <a:cubicBezTo>
                  <a:pt x="22" y="321"/>
                  <a:pt x="22" y="321"/>
                  <a:pt x="22" y="321"/>
                </a:cubicBezTo>
                <a:cubicBezTo>
                  <a:pt x="0" y="299"/>
                  <a:pt x="0" y="263"/>
                  <a:pt x="22" y="24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1000">
                <a:schemeClr val="accent1">
                  <a:lumMod val="60000"/>
                  <a:lumOff val="40000"/>
                </a:schemeClr>
              </a:gs>
              <a:gs pos="73000">
                <a:schemeClr val="accent1"/>
              </a:gs>
            </a:gsLst>
            <a:path path="circle">
              <a:fillToRect b="100000" r="100000"/>
            </a:path>
            <a:tileRect t="-100000" l="-100000"/>
          </a:gradFill>
          <a:ln w="12700" cap="sq">
            <a:noFill/>
            <a:miter/>
          </a:ln>
          <a:effectLst>
            <a:outerShdw dist="317500" blurRad="444500" dir="5400000" sx="92000" sy="92000" kx="0" ky="0" algn="t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909884" y="2620144"/>
            <a:ext cx="1432583" cy="7139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03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9176759" y="2172713"/>
            <a:ext cx="898830" cy="786914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2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070395" y="1483637"/>
            <a:ext cx="2990863" cy="4432300"/>
          </a:xfrm>
          <a:prstGeom prst="roundRect">
            <a:avLst>
              <a:gd name="adj" fmla="val 5972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63500" dir="0" sx="101000" sy="101000" kx="0" ky="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296333" y="4229563"/>
            <a:ext cx="2538986" cy="14300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提示工程是GEO的基础，通过精心构造输入指令，引导AI生成更准确、权威且符合目标意图的内容，直接影响输出质量与排名倾向。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296333" y="3466461"/>
            <a:ext cx="2538986" cy="64930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提示工程（Prompt Engineering）的作用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684296" y="1717942"/>
            <a:ext cx="1763061" cy="1763059"/>
          </a:xfrm>
          <a:custGeom>
            <a:avLst/>
            <a:gdLst>
              <a:gd name="T0" fmla="*/ 22 w 562"/>
              <a:gd name="T1" fmla="*/ 241 h 525"/>
              <a:gd name="T2" fmla="*/ 241 w 562"/>
              <a:gd name="T3" fmla="*/ 22 h 525"/>
              <a:gd name="T4" fmla="*/ 321 w 562"/>
              <a:gd name="T5" fmla="*/ 22 h 525"/>
              <a:gd name="T6" fmla="*/ 540 w 562"/>
              <a:gd name="T7" fmla="*/ 241 h 525"/>
              <a:gd name="T8" fmla="*/ 540 w 562"/>
              <a:gd name="T9" fmla="*/ 321 h 525"/>
              <a:gd name="T10" fmla="*/ 401 w 562"/>
              <a:gd name="T11" fmla="*/ 459 h 525"/>
              <a:gd name="T12" fmla="*/ 161 w 562"/>
              <a:gd name="T13" fmla="*/ 459 h 525"/>
              <a:gd name="T14" fmla="*/ 22 w 562"/>
              <a:gd name="T15" fmla="*/ 321 h 525"/>
              <a:gd name="T16" fmla="*/ 22 w 562"/>
              <a:gd name="T17" fmla="*/ 241 h 525"/>
            </a:gdLst>
            <a:rect l="0" t="0" r="r" b="b"/>
            <a:pathLst>
              <a:path w="562" h="525">
                <a:moveTo>
                  <a:pt x="22" y="241"/>
                </a:moveTo>
                <a:cubicBezTo>
                  <a:pt x="241" y="22"/>
                  <a:pt x="241" y="22"/>
                  <a:pt x="241" y="22"/>
                </a:cubicBezTo>
                <a:cubicBezTo>
                  <a:pt x="263" y="0"/>
                  <a:pt x="299" y="0"/>
                  <a:pt x="321" y="22"/>
                </a:cubicBezTo>
                <a:cubicBezTo>
                  <a:pt x="540" y="241"/>
                  <a:pt x="540" y="241"/>
                  <a:pt x="540" y="241"/>
                </a:cubicBezTo>
                <a:cubicBezTo>
                  <a:pt x="562" y="263"/>
                  <a:pt x="562" y="299"/>
                  <a:pt x="540" y="321"/>
                </a:cubicBezTo>
                <a:cubicBezTo>
                  <a:pt x="401" y="459"/>
                  <a:pt x="401" y="459"/>
                  <a:pt x="401" y="459"/>
                </a:cubicBezTo>
                <a:cubicBezTo>
                  <a:pt x="335" y="525"/>
                  <a:pt x="227" y="525"/>
                  <a:pt x="161" y="459"/>
                </a:cubicBezTo>
                <a:cubicBezTo>
                  <a:pt x="22" y="321"/>
                  <a:pt x="22" y="321"/>
                  <a:pt x="22" y="321"/>
                </a:cubicBezTo>
                <a:cubicBezTo>
                  <a:pt x="0" y="299"/>
                  <a:pt x="0" y="263"/>
                  <a:pt x="22" y="24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1000">
                <a:schemeClr val="accent1">
                  <a:lumMod val="60000"/>
                  <a:lumOff val="40000"/>
                </a:schemeClr>
              </a:gs>
              <a:gs pos="73000">
                <a:schemeClr val="accent1"/>
              </a:gs>
            </a:gsLst>
            <a:path path="circle">
              <a:fillToRect b="100000" r="100000"/>
            </a:path>
            <a:tileRect t="-100000" l="-100000"/>
          </a:gradFill>
          <a:ln w="12700" cap="sq">
            <a:noFill/>
            <a:miter/>
          </a:ln>
          <a:effectLst>
            <a:outerShdw dist="317500" blurRad="444500" dir="5400000" sx="92000" sy="92000" kx="0" ky="0" algn="t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849536" y="2620144"/>
            <a:ext cx="1432583" cy="7139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01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2116411" y="2172713"/>
            <a:ext cx="898830" cy="786914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2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0" y="237098"/>
            <a:ext cx="11312291" cy="599115"/>
          </a:xfrm>
          <a:custGeom>
            <a:avLst/>
            <a:gdLst>
              <a:gd name="connsiteX0" fmla="*/ 0 w 10542761"/>
              <a:gd name="connsiteY0" fmla="*/ 0 h 507600"/>
              <a:gd name="connsiteX1" fmla="*/ 8886825 w 10542761"/>
              <a:gd name="connsiteY1" fmla="*/ 0 h 507600"/>
              <a:gd name="connsiteX2" fmla="*/ 8886825 w 10542761"/>
              <a:gd name="connsiteY2" fmla="*/ 383 h 507600"/>
              <a:gd name="connsiteX3" fmla="*/ 10277164 w 10542761"/>
              <a:gd name="connsiteY3" fmla="*/ 383 h 507600"/>
              <a:gd name="connsiteX4" fmla="*/ 10542761 w 10542761"/>
              <a:gd name="connsiteY4" fmla="*/ 253801 h 507600"/>
              <a:gd name="connsiteX5" fmla="*/ 10277164 w 10542761"/>
              <a:gd name="connsiteY5" fmla="*/ 507218 h 507600"/>
              <a:gd name="connsiteX6" fmla="*/ 8886825 w 10542761"/>
              <a:gd name="connsiteY6" fmla="*/ 507218 h 507600"/>
              <a:gd name="connsiteX7" fmla="*/ 8886825 w 10542761"/>
              <a:gd name="connsiteY7" fmla="*/ 507600 h 507600"/>
              <a:gd name="connsiteX8" fmla="*/ 0 w 10542761"/>
              <a:gd name="connsiteY8" fmla="*/ 507600 h 507600"/>
            </a:gdLst>
            <a:rect l="l" t="t" r="r" b="b"/>
            <a:pathLst>
              <a:path w="10542761" h="507600">
                <a:moveTo>
                  <a:pt x="0" y="0"/>
                </a:moveTo>
                <a:lnTo>
                  <a:pt x="8886825" y="0"/>
                </a:lnTo>
                <a:lnTo>
                  <a:pt x="8886825" y="383"/>
                </a:lnTo>
                <a:lnTo>
                  <a:pt x="10277164" y="383"/>
                </a:lnTo>
                <a:cubicBezTo>
                  <a:pt x="10423840" y="383"/>
                  <a:pt x="10542761" y="113851"/>
                  <a:pt x="10542761" y="253801"/>
                </a:cubicBezTo>
                <a:cubicBezTo>
                  <a:pt x="10542761" y="393751"/>
                  <a:pt x="10423840" y="507218"/>
                  <a:pt x="10277164" y="507218"/>
                </a:cubicBezTo>
                <a:lnTo>
                  <a:pt x="8886825" y="507218"/>
                </a:lnTo>
                <a:lnTo>
                  <a:pt x="8886825" y="507600"/>
                </a:lnTo>
                <a:lnTo>
                  <a:pt x="0" y="507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498709" y="295874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GEO的核心运作机制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0" y="169687"/>
            <a:ext cx="879709" cy="120486"/>
          </a:xfrm>
          <a:custGeom>
            <a:avLst/>
            <a:gdLst>
              <a:gd name="connsiteX0" fmla="*/ 0 w 1685885"/>
              <a:gd name="connsiteY0" fmla="*/ 0 h 261511"/>
              <a:gd name="connsiteX1" fmla="*/ 1555130 w 1685885"/>
              <a:gd name="connsiteY1" fmla="*/ 0 h 261511"/>
              <a:gd name="connsiteX2" fmla="*/ 1685885 w 1685885"/>
              <a:gd name="connsiteY2" fmla="*/ 130756 h 261511"/>
              <a:gd name="connsiteX3" fmla="*/ 1555130 w 1685885"/>
              <a:gd name="connsiteY3" fmla="*/ 261511 h 261511"/>
              <a:gd name="connsiteX4" fmla="*/ 0 w 1685885"/>
              <a:gd name="connsiteY4" fmla="*/ 261511 h 261511"/>
            </a:gdLst>
            <a:rect l="l" t="t" r="r" b="b"/>
            <a:pathLst>
              <a:path w="1685885" h="261511">
                <a:moveTo>
                  <a:pt x="0" y="0"/>
                </a:moveTo>
                <a:lnTo>
                  <a:pt x="1555130" y="0"/>
                </a:lnTo>
                <a:cubicBezTo>
                  <a:pt x="1627339" y="0"/>
                  <a:pt x="1685885" y="58546"/>
                  <a:pt x="1685885" y="130756"/>
                </a:cubicBezTo>
                <a:cubicBezTo>
                  <a:pt x="1685885" y="202965"/>
                  <a:pt x="1627339" y="261511"/>
                  <a:pt x="1555130" y="261511"/>
                </a:cubicBezTo>
                <a:lnTo>
                  <a:pt x="0" y="26151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33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190500" y="381080"/>
            <a:ext cx="311150" cy="311150"/>
          </a:xfrm>
          <a:prstGeom prst="donu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GEO与传统SEO的关键区别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026270" y="1107061"/>
            <a:ext cx="4776410" cy="6436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查询理解方式不同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026269" y="1899121"/>
            <a:ext cx="4776410" cy="8842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传统SEO依赖关键词匹配和页面内容索引，而GEO面向生成式AI，需理解用户意图并生成结构化答案，强调语义深度而非关键词堆砌。</a:t>
            </a:r>
            <a:endParaRPr kumimoji="1" lang="zh-CN" altLang="en-US"/>
          </a:p>
        </p:txBody>
      </p:sp>
      <p:cxnSp>
        <p:nvCxnSpPr>
          <p:cNvPr id="5" name="线条 1"/>
          <p:cNvCxnSpPr/>
          <p:nvPr/>
        </p:nvCxnSpPr>
        <p:spPr>
          <a:xfrm rot="0" flipH="0" flipV="0">
            <a:off x="6026269" y="1807534"/>
            <a:ext cx="4776410" cy="0"/>
          </a:xfrm>
          <a:prstGeom prst="line">
            <a:avLst/>
          </a:prstGeom>
          <a:noFill/>
          <a:ln w="6350" cap="sq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</p:cxnSp>
      <p:sp>
        <p:nvSpPr>
          <p:cNvPr id="6" name="标题 1"/>
          <p:cNvSpPr txBox="1"/>
          <p:nvPr/>
        </p:nvSpPr>
        <p:spPr>
          <a:xfrm rot="0" flipH="0" flipV="0">
            <a:off x="11008895" y="5508144"/>
            <a:ext cx="1720332" cy="1720332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026270" y="2824218"/>
            <a:ext cx="4776410" cy="6436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结果呈现形式变化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026269" y="3616278"/>
            <a:ext cx="4776410" cy="8842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SEO结果以网页链接列表呈现，GEO则直接输出摘要、对话或合成内容，内容需适配AI模型的输出逻辑，而非仅满足爬虫抓取。</a:t>
            </a:r>
            <a:endParaRPr kumimoji="1" lang="zh-CN" altLang="en-US"/>
          </a:p>
        </p:txBody>
      </p:sp>
      <p:cxnSp>
        <p:nvCxnSpPr>
          <p:cNvPr id="9" name="线条 1"/>
          <p:cNvCxnSpPr/>
          <p:nvPr/>
        </p:nvCxnSpPr>
        <p:spPr>
          <a:xfrm rot="0" flipH="0" flipV="0">
            <a:off x="6026269" y="3524691"/>
            <a:ext cx="4776410" cy="0"/>
          </a:xfrm>
          <a:prstGeom prst="line">
            <a:avLst/>
          </a:prstGeom>
          <a:noFill/>
          <a:ln w="6350" cap="sq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</p:cxnSp>
      <p:sp>
        <p:nvSpPr>
          <p:cNvPr id="10" name="标题 1"/>
          <p:cNvSpPr txBox="1"/>
          <p:nvPr/>
        </p:nvSpPr>
        <p:spPr>
          <a:xfrm rot="0" flipH="0" flipV="0">
            <a:off x="6026270" y="4541376"/>
            <a:ext cx="4776410" cy="6436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数据源处理逻辑差异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026269" y="5333436"/>
            <a:ext cx="4776410" cy="8842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SEO优化对象是静态网页，GEO需考虑AI训练数据的时间性、权威性和上下文连贯性，内容需具备可被模型引用和整合的特性。</a:t>
            </a:r>
            <a:endParaRPr kumimoji="1" lang="zh-CN" altLang="en-US"/>
          </a:p>
        </p:txBody>
      </p:sp>
      <p:cxnSp>
        <p:nvCxnSpPr>
          <p:cNvPr id="12" name="线条 1"/>
          <p:cNvCxnSpPr/>
          <p:nvPr/>
        </p:nvCxnSpPr>
        <p:spPr>
          <a:xfrm rot="0" flipH="0" flipV="0">
            <a:off x="6026269" y="5241849"/>
            <a:ext cx="4776410" cy="0"/>
          </a:xfrm>
          <a:prstGeom prst="line">
            <a:avLst/>
          </a:prstGeom>
          <a:noFill/>
          <a:ln w="6350" cap="sq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</p:cxnSp>
      <p:sp>
        <p:nvSpPr>
          <p:cNvPr id="13" name="标题 1"/>
          <p:cNvSpPr txBox="1"/>
          <p:nvPr/>
        </p:nvSpPr>
        <p:spPr>
          <a:xfrm rot="0" flipH="0" flipV="0">
            <a:off x="11533188" y="2131204"/>
            <a:ext cx="1386027" cy="1386027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69485" y="2345098"/>
            <a:ext cx="3264221" cy="3264221"/>
          </a:xfrm>
          <a:prstGeom prst="ellipse">
            <a:avLst/>
          </a:prstGeom>
          <a:noFill/>
          <a:ln w="1905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529211" y="1706806"/>
            <a:ext cx="3460996" cy="346099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660426" y="4148465"/>
            <a:ext cx="548463" cy="54846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120340" y="2930443"/>
            <a:ext cx="294859" cy="29485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248155" y="5035703"/>
            <a:ext cx="629407" cy="629407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959727" y="2137324"/>
            <a:ext cx="2599962" cy="259996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4006504" y="1975262"/>
            <a:ext cx="887707" cy="88770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5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2791860" y="2969457"/>
            <a:ext cx="935696" cy="93569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0" y="237098"/>
            <a:ext cx="11312291" cy="599115"/>
          </a:xfrm>
          <a:custGeom>
            <a:avLst/>
            <a:gdLst>
              <a:gd name="connsiteX0" fmla="*/ 0 w 10542761"/>
              <a:gd name="connsiteY0" fmla="*/ 0 h 507600"/>
              <a:gd name="connsiteX1" fmla="*/ 8886825 w 10542761"/>
              <a:gd name="connsiteY1" fmla="*/ 0 h 507600"/>
              <a:gd name="connsiteX2" fmla="*/ 8886825 w 10542761"/>
              <a:gd name="connsiteY2" fmla="*/ 383 h 507600"/>
              <a:gd name="connsiteX3" fmla="*/ 10277164 w 10542761"/>
              <a:gd name="connsiteY3" fmla="*/ 383 h 507600"/>
              <a:gd name="connsiteX4" fmla="*/ 10542761 w 10542761"/>
              <a:gd name="connsiteY4" fmla="*/ 253801 h 507600"/>
              <a:gd name="connsiteX5" fmla="*/ 10277164 w 10542761"/>
              <a:gd name="connsiteY5" fmla="*/ 507218 h 507600"/>
              <a:gd name="connsiteX6" fmla="*/ 8886825 w 10542761"/>
              <a:gd name="connsiteY6" fmla="*/ 507218 h 507600"/>
              <a:gd name="connsiteX7" fmla="*/ 8886825 w 10542761"/>
              <a:gd name="connsiteY7" fmla="*/ 507600 h 507600"/>
              <a:gd name="connsiteX8" fmla="*/ 0 w 10542761"/>
              <a:gd name="connsiteY8" fmla="*/ 507600 h 507600"/>
            </a:gdLst>
            <a:rect l="l" t="t" r="r" b="b"/>
            <a:pathLst>
              <a:path w="10542761" h="507600">
                <a:moveTo>
                  <a:pt x="0" y="0"/>
                </a:moveTo>
                <a:lnTo>
                  <a:pt x="8886825" y="0"/>
                </a:lnTo>
                <a:lnTo>
                  <a:pt x="8886825" y="383"/>
                </a:lnTo>
                <a:lnTo>
                  <a:pt x="10277164" y="383"/>
                </a:lnTo>
                <a:cubicBezTo>
                  <a:pt x="10423840" y="383"/>
                  <a:pt x="10542761" y="113851"/>
                  <a:pt x="10542761" y="253801"/>
                </a:cubicBezTo>
                <a:cubicBezTo>
                  <a:pt x="10542761" y="393751"/>
                  <a:pt x="10423840" y="507218"/>
                  <a:pt x="10277164" y="507218"/>
                </a:cubicBezTo>
                <a:lnTo>
                  <a:pt x="8886825" y="507218"/>
                </a:lnTo>
                <a:lnTo>
                  <a:pt x="8886825" y="507600"/>
                </a:lnTo>
                <a:lnTo>
                  <a:pt x="0" y="507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498709" y="295874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搜索机制的根本差异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0" y="169687"/>
            <a:ext cx="879709" cy="120486"/>
          </a:xfrm>
          <a:custGeom>
            <a:avLst/>
            <a:gdLst>
              <a:gd name="connsiteX0" fmla="*/ 0 w 1685885"/>
              <a:gd name="connsiteY0" fmla="*/ 0 h 261511"/>
              <a:gd name="connsiteX1" fmla="*/ 1555130 w 1685885"/>
              <a:gd name="connsiteY1" fmla="*/ 0 h 261511"/>
              <a:gd name="connsiteX2" fmla="*/ 1685885 w 1685885"/>
              <a:gd name="connsiteY2" fmla="*/ 130756 h 261511"/>
              <a:gd name="connsiteX3" fmla="*/ 1555130 w 1685885"/>
              <a:gd name="connsiteY3" fmla="*/ 261511 h 261511"/>
              <a:gd name="connsiteX4" fmla="*/ 0 w 1685885"/>
              <a:gd name="connsiteY4" fmla="*/ 261511 h 261511"/>
            </a:gdLst>
            <a:rect l="l" t="t" r="r" b="b"/>
            <a:pathLst>
              <a:path w="1685885" h="261511">
                <a:moveTo>
                  <a:pt x="0" y="0"/>
                </a:moveTo>
                <a:lnTo>
                  <a:pt x="1555130" y="0"/>
                </a:lnTo>
                <a:cubicBezTo>
                  <a:pt x="1627339" y="0"/>
                  <a:pt x="1685885" y="58546"/>
                  <a:pt x="1685885" y="130756"/>
                </a:cubicBezTo>
                <a:cubicBezTo>
                  <a:pt x="1685885" y="202965"/>
                  <a:pt x="1627339" y="261511"/>
                  <a:pt x="1555130" y="261511"/>
                </a:cubicBezTo>
                <a:lnTo>
                  <a:pt x="0" y="26151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33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190500" y="381080"/>
            <a:ext cx="311150" cy="311150"/>
          </a:xfrm>
          <a:prstGeom prst="donu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27076" y="2100998"/>
            <a:ext cx="2932428" cy="2783840"/>
          </a:xfrm>
          <a:prstGeom prst="flowChartOffpageConnector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680391" y="2100998"/>
            <a:ext cx="2932428" cy="2783840"/>
          </a:xfrm>
          <a:prstGeom prst="flowChartOffpageConnector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586472" y="2100998"/>
            <a:ext cx="2932428" cy="2783840"/>
          </a:xfrm>
          <a:prstGeom prst="flowChartOffpageConnector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60400" y="5270918"/>
            <a:ext cx="10858500" cy="1016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832610" y="4976278"/>
            <a:ext cx="721360" cy="721360"/>
          </a:xfrm>
          <a:prstGeom prst="ellipse">
            <a:avLst/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2001577" y="5159609"/>
            <a:ext cx="383427" cy="354697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02189" y="2540418"/>
            <a:ext cx="2582202" cy="177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GEO不再围绕关键词密度布局，而是聚焦用户真实问题场景，要求内容精准解答潜在疑问，提升在生成结果中的引用概率。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785925" y="4976278"/>
            <a:ext cx="721360" cy="721360"/>
          </a:xfrm>
          <a:prstGeom prst="ellipse">
            <a:avLst/>
          </a:prstGeom>
          <a:gradFill>
            <a:gsLst>
              <a:gs pos="4000">
                <a:schemeClr val="accent2">
                  <a:alpha val="100000"/>
                </a:schemeClr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969624" y="5145244"/>
            <a:ext cx="353962" cy="383427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692006" y="4976278"/>
            <a:ext cx="721360" cy="721360"/>
          </a:xfrm>
          <a:prstGeom prst="ellipse">
            <a:avLst/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860973" y="5163147"/>
            <a:ext cx="383427" cy="347621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60400" y="1957529"/>
            <a:ext cx="1106168" cy="479978"/>
          </a:xfrm>
          <a:prstGeom prst="round2DiagRect">
            <a:avLst/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99160" y="1862238"/>
            <a:ext cx="574040" cy="6705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595935" y="1957529"/>
            <a:ext cx="1106168" cy="479978"/>
          </a:xfrm>
          <a:prstGeom prst="round2DiagRect">
            <a:avLst/>
          </a:prstGeom>
          <a:gradFill>
            <a:gsLst>
              <a:gs pos="4000">
                <a:schemeClr val="accent2">
                  <a:alpha val="100000"/>
                </a:schemeClr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4834695" y="1862238"/>
            <a:ext cx="574040" cy="6705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484236" y="1957529"/>
            <a:ext cx="1106168" cy="479978"/>
          </a:xfrm>
          <a:prstGeom prst="round2DiagRect">
            <a:avLst/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722995" y="1862238"/>
            <a:ext cx="574040" cy="6705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902189" y="5743776"/>
            <a:ext cx="2573900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从关键词导向到意图导向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4855504" y="5743776"/>
            <a:ext cx="2586600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结构化与事实性优先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8761585" y="5743776"/>
            <a:ext cx="2573900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实时性与上下文关联增强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4855504" y="2540418"/>
            <a:ext cx="2582202" cy="177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生成式引擎偏好清晰、权威、结构化的信息（如FAQ、知识图谱片段），GEO需强化内容的事实准确性与逻辑组织，减少模糊表述。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8761585" y="2540418"/>
            <a:ext cx="2582202" cy="177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GEO内容需具备时效敏感性，并能融入多轮对话或跨查询上下文，例如通过标注时间戳、来源和适用范围提升AI调用可信度。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0" y="237098"/>
            <a:ext cx="11312291" cy="599115"/>
          </a:xfrm>
          <a:custGeom>
            <a:avLst/>
            <a:gdLst>
              <a:gd name="connsiteX0" fmla="*/ 0 w 10542761"/>
              <a:gd name="connsiteY0" fmla="*/ 0 h 507600"/>
              <a:gd name="connsiteX1" fmla="*/ 8886825 w 10542761"/>
              <a:gd name="connsiteY1" fmla="*/ 0 h 507600"/>
              <a:gd name="connsiteX2" fmla="*/ 8886825 w 10542761"/>
              <a:gd name="connsiteY2" fmla="*/ 383 h 507600"/>
              <a:gd name="connsiteX3" fmla="*/ 10277164 w 10542761"/>
              <a:gd name="connsiteY3" fmla="*/ 383 h 507600"/>
              <a:gd name="connsiteX4" fmla="*/ 10542761 w 10542761"/>
              <a:gd name="connsiteY4" fmla="*/ 253801 h 507600"/>
              <a:gd name="connsiteX5" fmla="*/ 10277164 w 10542761"/>
              <a:gd name="connsiteY5" fmla="*/ 507218 h 507600"/>
              <a:gd name="connsiteX6" fmla="*/ 8886825 w 10542761"/>
              <a:gd name="connsiteY6" fmla="*/ 507218 h 507600"/>
              <a:gd name="connsiteX7" fmla="*/ 8886825 w 10542761"/>
              <a:gd name="connsiteY7" fmla="*/ 507600 h 507600"/>
              <a:gd name="connsiteX8" fmla="*/ 0 w 10542761"/>
              <a:gd name="connsiteY8" fmla="*/ 507600 h 507600"/>
            </a:gdLst>
            <a:rect l="l" t="t" r="r" b="b"/>
            <a:pathLst>
              <a:path w="10542761" h="507600">
                <a:moveTo>
                  <a:pt x="0" y="0"/>
                </a:moveTo>
                <a:lnTo>
                  <a:pt x="8886825" y="0"/>
                </a:lnTo>
                <a:lnTo>
                  <a:pt x="8886825" y="383"/>
                </a:lnTo>
                <a:lnTo>
                  <a:pt x="10277164" y="383"/>
                </a:lnTo>
                <a:cubicBezTo>
                  <a:pt x="10423840" y="383"/>
                  <a:pt x="10542761" y="113851"/>
                  <a:pt x="10542761" y="253801"/>
                </a:cubicBezTo>
                <a:cubicBezTo>
                  <a:pt x="10542761" y="393751"/>
                  <a:pt x="10423840" y="507218"/>
                  <a:pt x="10277164" y="507218"/>
                </a:cubicBezTo>
                <a:lnTo>
                  <a:pt x="8886825" y="507218"/>
                </a:lnTo>
                <a:lnTo>
                  <a:pt x="8886825" y="507600"/>
                </a:lnTo>
                <a:lnTo>
                  <a:pt x="0" y="507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498709" y="295874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内容策略的核心转变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0" y="169687"/>
            <a:ext cx="879709" cy="120486"/>
          </a:xfrm>
          <a:custGeom>
            <a:avLst/>
            <a:gdLst>
              <a:gd name="connsiteX0" fmla="*/ 0 w 1685885"/>
              <a:gd name="connsiteY0" fmla="*/ 0 h 261511"/>
              <a:gd name="connsiteX1" fmla="*/ 1555130 w 1685885"/>
              <a:gd name="connsiteY1" fmla="*/ 0 h 261511"/>
              <a:gd name="connsiteX2" fmla="*/ 1685885 w 1685885"/>
              <a:gd name="connsiteY2" fmla="*/ 130756 h 261511"/>
              <a:gd name="connsiteX3" fmla="*/ 1555130 w 1685885"/>
              <a:gd name="connsiteY3" fmla="*/ 261511 h 261511"/>
              <a:gd name="connsiteX4" fmla="*/ 0 w 1685885"/>
              <a:gd name="connsiteY4" fmla="*/ 261511 h 261511"/>
            </a:gdLst>
            <a:rect l="l" t="t" r="r" b="b"/>
            <a:pathLst>
              <a:path w="1685885" h="261511">
                <a:moveTo>
                  <a:pt x="0" y="0"/>
                </a:moveTo>
                <a:lnTo>
                  <a:pt x="1555130" y="0"/>
                </a:lnTo>
                <a:cubicBezTo>
                  <a:pt x="1627339" y="0"/>
                  <a:pt x="1685885" y="58546"/>
                  <a:pt x="1685885" y="130756"/>
                </a:cubicBezTo>
                <a:cubicBezTo>
                  <a:pt x="1685885" y="202965"/>
                  <a:pt x="1627339" y="261511"/>
                  <a:pt x="1555130" y="261511"/>
                </a:cubicBezTo>
                <a:lnTo>
                  <a:pt x="0" y="26151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33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190500" y="381080"/>
            <a:ext cx="311150" cy="311150"/>
          </a:xfrm>
          <a:prstGeom prst="donu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26"/>
          <p:cNvSpPr txBox="1"/>
          <p:nvPr/>
        </p:nvSpPr>
        <p:spPr>
          <a:xfrm rot="0" flipH="0" flipV="1">
            <a:off x="-1" y="3417049"/>
            <a:ext cx="12191999" cy="240551"/>
          </a:xfrm>
          <a:custGeom>
            <a:avLst/>
            <a:gdLst>
              <a:gd name="csX0" fmla="*/ 0 w 12191999"/>
              <a:gd name="csY0" fmla="*/ 81748 h 240551"/>
              <a:gd name="csX1" fmla="*/ 12191999 w 12191999"/>
              <a:gd name="csY1" fmla="*/ 81748 h 240551"/>
              <a:gd name="csX2" fmla="*/ 12191999 w 12191999"/>
              <a:gd name="csY2" fmla="*/ 0 h 240551"/>
              <a:gd name="csX3" fmla="*/ 0 w 12191999"/>
              <a:gd name="csY3" fmla="*/ 0 h 240551"/>
              <a:gd name="csX4" fmla="*/ 0 w 12191999"/>
              <a:gd name="csY4" fmla="*/ 240551 h 240551"/>
              <a:gd name="csX5" fmla="*/ 12191999 w 12191999"/>
              <a:gd name="csY5" fmla="*/ 240551 h 240551"/>
              <a:gd name="csX6" fmla="*/ 12191999 w 12191999"/>
              <a:gd name="csY6" fmla="*/ 158803 h 240551"/>
              <a:gd name="csX7" fmla="*/ 0 w 12191999"/>
              <a:gd name="csY7" fmla="*/ 158803 h 240551"/>
            </a:gdLst>
            <a:rect l="l" t="t" r="r" b="b"/>
            <a:pathLst>
              <a:path w="12191999" h="240551">
                <a:moveTo>
                  <a:pt x="0" y="81748"/>
                </a:moveTo>
                <a:lnTo>
                  <a:pt x="12191999" y="81748"/>
                </a:lnTo>
                <a:lnTo>
                  <a:pt x="12191999" y="0"/>
                </a:lnTo>
                <a:lnTo>
                  <a:pt x="0" y="0"/>
                </a:lnTo>
                <a:close/>
                <a:moveTo>
                  <a:pt x="0" y="240551"/>
                </a:moveTo>
                <a:lnTo>
                  <a:pt x="12191999" y="240551"/>
                </a:lnTo>
                <a:lnTo>
                  <a:pt x="12191999" y="158803"/>
                </a:lnTo>
                <a:lnTo>
                  <a:pt x="0" y="158803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单圆角 3"/>
          <p:cNvSpPr txBox="1"/>
          <p:nvPr/>
        </p:nvSpPr>
        <p:spPr>
          <a:xfrm rot="0" flipH="0" flipV="1">
            <a:off x="-1" y="3750066"/>
            <a:ext cx="12191999" cy="3107932"/>
          </a:xfrm>
          <a:prstGeom prst="round1Rect">
            <a:avLst>
              <a:gd name="adj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空心弧 23"/>
          <p:cNvSpPr txBox="1"/>
          <p:nvPr/>
        </p:nvSpPr>
        <p:spPr>
          <a:xfrm rot="0" flipH="0" flipV="0">
            <a:off x="8465906" y="4994952"/>
            <a:ext cx="3726092" cy="3726092"/>
          </a:xfrm>
          <a:prstGeom prst="blockArc">
            <a:avLst>
              <a:gd name="adj1" fmla="val 10800000"/>
              <a:gd name="adj2" fmla="val 32227"/>
              <a:gd name="adj3" fmla="val 20587"/>
            </a:avLst>
          </a:prstGeom>
          <a:solidFill>
            <a:schemeClr val="accent1">
              <a:alpha val="5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13"/>
          <p:cNvSpPr txBox="1"/>
          <p:nvPr/>
        </p:nvSpPr>
        <p:spPr>
          <a:xfrm rot="0" flipH="0" flipV="0">
            <a:off x="988699" y="1477366"/>
            <a:ext cx="3187078" cy="4337806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355600" dir="2700000" sx="100000" sy="100000" kx="0" ky="0" algn="tl" rotWithShape="0">
              <a:schemeClr val="tx1">
                <a:alpha val="1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2"/>
          <p:cNvSpPr txBox="1"/>
          <p:nvPr/>
        </p:nvSpPr>
        <p:spPr>
          <a:xfrm rot="0" flipH="0" flipV="0">
            <a:off x="1193321" y="1625314"/>
            <a:ext cx="2777834" cy="7056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优化目标指标变化</a:t>
            </a:r>
            <a:endParaRPr kumimoji="1" lang="zh-CN" altLang="en-US"/>
          </a:p>
        </p:txBody>
      </p:sp>
      <p:sp>
        <p:nvSpPr>
          <p:cNvPr id="8" name="文本框 16"/>
          <p:cNvSpPr txBox="1"/>
          <p:nvPr/>
        </p:nvSpPr>
        <p:spPr>
          <a:xfrm rot="0" flipH="0" flipV="0">
            <a:off x="1193320" y="2437045"/>
            <a:ext cx="2777837" cy="31418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SEO关注点击率、排名位置等流量指标，GEO则衡量内容被AI引用频率、答案准确率及用户满意度等生成质量指标。</a:t>
            </a:r>
            <a:endParaRPr kumimoji="1" lang="zh-CN" altLang="en-US"/>
          </a:p>
        </p:txBody>
      </p:sp>
      <p:sp>
        <p:nvSpPr>
          <p:cNvPr id="9" name="13"/>
          <p:cNvSpPr txBox="1"/>
          <p:nvPr/>
        </p:nvSpPr>
        <p:spPr>
          <a:xfrm rot="0" flipH="0" flipV="0">
            <a:off x="4502461" y="1477366"/>
            <a:ext cx="3187078" cy="4337806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355600" dir="2700000" sx="100000" sy="100000" kx="0" ky="0" algn="tl" rotWithShape="0">
              <a:schemeClr val="tx1">
                <a:alpha val="1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文本框 18"/>
          <p:cNvSpPr txBox="1"/>
          <p:nvPr/>
        </p:nvSpPr>
        <p:spPr>
          <a:xfrm rot="0" flipH="0" flipV="0">
            <a:off x="4707083" y="1625314"/>
            <a:ext cx="2777834" cy="7056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技术接口与数据格式要求</a:t>
            </a:r>
            <a:endParaRPr kumimoji="1" lang="zh-CN" altLang="en-US"/>
          </a:p>
        </p:txBody>
      </p:sp>
      <p:sp>
        <p:nvSpPr>
          <p:cNvPr id="11" name="文本框 19"/>
          <p:cNvSpPr txBox="1"/>
          <p:nvPr/>
        </p:nvSpPr>
        <p:spPr>
          <a:xfrm rot="0" flipH="0" flipV="0">
            <a:off x="4707082" y="2437045"/>
            <a:ext cx="2777837" cy="31418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GEO需适配AI系统的输入规范，如支持Schema标记、实体识别标签或API友好格式，便于模型高效提取和重组信息。</a:t>
            </a:r>
            <a:endParaRPr kumimoji="1" lang="zh-CN" altLang="en-US"/>
          </a:p>
        </p:txBody>
      </p:sp>
      <p:sp>
        <p:nvSpPr>
          <p:cNvPr id="12" name="13"/>
          <p:cNvSpPr txBox="1"/>
          <p:nvPr/>
        </p:nvSpPr>
        <p:spPr>
          <a:xfrm rot="0" flipH="0" flipV="0">
            <a:off x="8016223" y="1477366"/>
            <a:ext cx="3187078" cy="4337806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355600" dir="2700000" sx="100000" sy="100000" kx="0" ky="0" algn="tl" rotWithShape="0">
              <a:schemeClr val="tx1">
                <a:alpha val="1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文本框 21"/>
          <p:cNvSpPr txBox="1"/>
          <p:nvPr/>
        </p:nvSpPr>
        <p:spPr>
          <a:xfrm rot="0" flipH="0" flipV="0">
            <a:off x="8220845" y="1625314"/>
            <a:ext cx="2777834" cy="7056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测试与迭代方法革新</a:t>
            </a:r>
            <a:endParaRPr kumimoji="1" lang="zh-CN" altLang="en-US"/>
          </a:p>
        </p:txBody>
      </p:sp>
      <p:sp>
        <p:nvSpPr>
          <p:cNvPr id="14" name="文本框 22"/>
          <p:cNvSpPr txBox="1"/>
          <p:nvPr/>
        </p:nvSpPr>
        <p:spPr>
          <a:xfrm rot="0" flipH="0" flipV="0">
            <a:off x="8220844" y="2437045"/>
            <a:ext cx="2777837" cy="31418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GEO优化依赖模拟AI查询、A/B测试生成结果质量，而非仅分析搜索引擎日志，需建立面向生成引擎的反馈闭环机制。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0" y="237098"/>
            <a:ext cx="11312291" cy="599115"/>
          </a:xfrm>
          <a:custGeom>
            <a:avLst/>
            <a:gdLst>
              <a:gd name="connsiteX0" fmla="*/ 0 w 10542761"/>
              <a:gd name="connsiteY0" fmla="*/ 0 h 507600"/>
              <a:gd name="connsiteX1" fmla="*/ 8886825 w 10542761"/>
              <a:gd name="connsiteY1" fmla="*/ 0 h 507600"/>
              <a:gd name="connsiteX2" fmla="*/ 8886825 w 10542761"/>
              <a:gd name="connsiteY2" fmla="*/ 383 h 507600"/>
              <a:gd name="connsiteX3" fmla="*/ 10277164 w 10542761"/>
              <a:gd name="connsiteY3" fmla="*/ 383 h 507600"/>
              <a:gd name="connsiteX4" fmla="*/ 10542761 w 10542761"/>
              <a:gd name="connsiteY4" fmla="*/ 253801 h 507600"/>
              <a:gd name="connsiteX5" fmla="*/ 10277164 w 10542761"/>
              <a:gd name="connsiteY5" fmla="*/ 507218 h 507600"/>
              <a:gd name="connsiteX6" fmla="*/ 8886825 w 10542761"/>
              <a:gd name="connsiteY6" fmla="*/ 507218 h 507600"/>
              <a:gd name="connsiteX7" fmla="*/ 8886825 w 10542761"/>
              <a:gd name="connsiteY7" fmla="*/ 507600 h 507600"/>
              <a:gd name="connsiteX8" fmla="*/ 0 w 10542761"/>
              <a:gd name="connsiteY8" fmla="*/ 507600 h 507600"/>
            </a:gdLst>
            <a:rect l="l" t="t" r="r" b="b"/>
            <a:pathLst>
              <a:path w="10542761" h="507600">
                <a:moveTo>
                  <a:pt x="0" y="0"/>
                </a:moveTo>
                <a:lnTo>
                  <a:pt x="8886825" y="0"/>
                </a:lnTo>
                <a:lnTo>
                  <a:pt x="8886825" y="383"/>
                </a:lnTo>
                <a:lnTo>
                  <a:pt x="10277164" y="383"/>
                </a:lnTo>
                <a:cubicBezTo>
                  <a:pt x="10423840" y="383"/>
                  <a:pt x="10542761" y="113851"/>
                  <a:pt x="10542761" y="253801"/>
                </a:cubicBezTo>
                <a:cubicBezTo>
                  <a:pt x="10542761" y="393751"/>
                  <a:pt x="10423840" y="507218"/>
                  <a:pt x="10277164" y="507218"/>
                </a:cubicBezTo>
                <a:lnTo>
                  <a:pt x="8886825" y="507218"/>
                </a:lnTo>
                <a:lnTo>
                  <a:pt x="8886825" y="507600"/>
                </a:lnTo>
                <a:lnTo>
                  <a:pt x="0" y="507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98709" y="295874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技术实现与评估维度不同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0" y="169687"/>
            <a:ext cx="879709" cy="120486"/>
          </a:xfrm>
          <a:custGeom>
            <a:avLst/>
            <a:gdLst>
              <a:gd name="connsiteX0" fmla="*/ 0 w 1685885"/>
              <a:gd name="connsiteY0" fmla="*/ 0 h 261511"/>
              <a:gd name="connsiteX1" fmla="*/ 1555130 w 1685885"/>
              <a:gd name="connsiteY1" fmla="*/ 0 h 261511"/>
              <a:gd name="connsiteX2" fmla="*/ 1685885 w 1685885"/>
              <a:gd name="connsiteY2" fmla="*/ 130756 h 261511"/>
              <a:gd name="connsiteX3" fmla="*/ 1555130 w 1685885"/>
              <a:gd name="connsiteY3" fmla="*/ 261511 h 261511"/>
              <a:gd name="connsiteX4" fmla="*/ 0 w 1685885"/>
              <a:gd name="connsiteY4" fmla="*/ 261511 h 261511"/>
            </a:gdLst>
            <a:rect l="l" t="t" r="r" b="b"/>
            <a:pathLst>
              <a:path w="1685885" h="261511">
                <a:moveTo>
                  <a:pt x="0" y="0"/>
                </a:moveTo>
                <a:lnTo>
                  <a:pt x="1555130" y="0"/>
                </a:lnTo>
                <a:cubicBezTo>
                  <a:pt x="1627339" y="0"/>
                  <a:pt x="1685885" y="58546"/>
                  <a:pt x="1685885" y="130756"/>
                </a:cubicBezTo>
                <a:cubicBezTo>
                  <a:pt x="1685885" y="202965"/>
                  <a:pt x="1627339" y="261511"/>
                  <a:pt x="1555130" y="261511"/>
                </a:cubicBezTo>
                <a:lnTo>
                  <a:pt x="0" y="26151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33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90500" y="381080"/>
            <a:ext cx="311150" cy="311150"/>
          </a:xfrm>
          <a:prstGeom prst="donu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59977971Z53149370","ReservedCode1":"{\"SecurityData\":{\"Type\":\"TC260PG\",\"Version\":1,\"PubSD\":[{\"Type\":\"DS\",\"AlgID\":\"1.2.156.10197.1.501\",\"TBSData\":{\"Type\":\"LabelMataData\"},\"Signature\":\"30450221009b1a2a8410b8862a3c780fafc32aa4b09f13fc51ae77493df39481ea0b317e9f022048331c1d671ef801cc3144f35a16ef73955f0e95fd0e68471f82a89b599904b1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59977971Z53149370","ReservedCode2":"{\"SecurityData\":{\"Type\":\"TC260PG\",\"Version\":1,\"PubSD\":[{\"Type\":\"DS\",\"AlgID\":\"1.2.156.10197.1.501\",\"TBSData\":{\"Type\":\"LabelMataData\"},\"Signature\":\"304402204c978316f8bd2aecf104dacf05e0a6c5bee66b8009a57c228d3968be9ade8c9e02202e0d9e3ff87364928563f6bd6af5a12b86cfc9b24429cfb6d6c9a76b5ba746c9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