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OPPOSans H"/>
      <p:regular r:id="rId22"/>
    </p:embeddedFont>
    <p:embeddedFont>
      <p:font typeface="Source Han Sans CN Bold"/>
      <p:regular r:id="rId23"/>
    </p:embeddedFont>
    <p:embeddedFont>
      <p:font typeface="Source Han Sans"/>
      <p:regular r:id="rId24"/>
    </p:embeddedFont>
    <p:embeddedFont>
      <p:font typeface="OPPOSans B"/>
      <p:regular r:id="rId25"/>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font" Target="fonts/font1.fntdata"/>
<Relationship Id="rId23" Type="http://schemas.openxmlformats.org/officeDocument/2006/relationships/font" Target="fonts/font3.fntdata"/>
<Relationship Id="rId24" Type="http://schemas.openxmlformats.org/officeDocument/2006/relationships/font" Target="fonts/font2.fntdata"/>
<Relationship Id="rId25" Type="http://schemas.openxmlformats.org/officeDocument/2006/relationships/font" Target="fonts/font4.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329620" y="19242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85800" y="9248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Source Han Sans CN Bold"/>
                <a:ea typeface="Source Han Sans CN Bold"/>
                <a:cs typeface="Source Han Sans CN Bold"/>
              </a:rPr>
              <a:t>如何做好用户转化数据统计？</a:t>
            </a:r>
            <a:endParaRPr kumimoji="1" lang="zh-CN" altLang="en-US"/>
          </a:p>
        </p:txBody>
      </p:sp>
      <p:sp>
        <p:nvSpPr>
          <p:cNvPr id="16" name="矩形 8"/>
          <p:cNvSpPr txBox="1"/>
          <p:nvPr/>
        </p:nvSpPr>
        <p:spPr>
          <a:xfrm rot="0" flipH="0" flipV="0">
            <a:off x="684356" y="3433744"/>
            <a:ext cx="5565488" cy="839601"/>
          </a:xfrm>
          <a:prstGeom prst="rect">
            <a:avLst/>
          </a:prstGeom>
          <a:noFill/>
          <a:ln>
            <a:noFill/>
          </a:ln>
        </p:spPr>
        <p:txBody>
          <a:bodyPr vert="horz" wrap="square" lIns="0" tIns="0" rIns="0" bIns="0" rtlCol="0" anchor="t"/>
          <a:lstStyle/>
          <a:p>
            <a:pPr algn="l">
              <a:lnSpc>
                <a:spcPct val="110000"/>
              </a:lnSpc>
            </a:pPr>
            <a:r>
              <a:rPr kumimoji="1" lang="en-US" altLang="zh-CN" sz="2800" b="1">
                <a:ln w="12700">
                  <a:noFill/>
                </a:ln>
                <a:solidFill>
                  <a:srgbClr val="FFFFFF">
                    <a:alpha val="100000"/>
                  </a:srgbClr>
                </a:solidFill>
                <a:latin typeface="Source Han Sans CN Bold"/>
                <a:ea typeface="Source Han Sans CN Bold"/>
                <a:cs typeface="Source Han Sans CN Bold"/>
              </a:rPr>
              <a:t>实操干货（2026最新版）</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5322764"/>
            <a:ext cx="12192000" cy="1535236"/>
          </a:xfrm>
          <a:custGeom>
            <a:avLst/>
            <a:gdLst>
              <a:gd name="connsiteX0" fmla="*/ 1485900 w 12192000"/>
              <a:gd name="connsiteY0" fmla="*/ 0 h 1173480"/>
              <a:gd name="connsiteX1" fmla="*/ 10706100 w 12192000"/>
              <a:gd name="connsiteY1" fmla="*/ 0 h 1173480"/>
              <a:gd name="connsiteX2" fmla="*/ 12126565 w 12192000"/>
              <a:gd name="connsiteY2" fmla="*/ 845426 h 1173480"/>
              <a:gd name="connsiteX3" fmla="*/ 12192000 w 12192000"/>
              <a:gd name="connsiteY3" fmla="*/ 981260 h 1173480"/>
              <a:gd name="connsiteX4" fmla="*/ 12192000 w 12192000"/>
              <a:gd name="connsiteY4" fmla="*/ 1173480 h 1173480"/>
              <a:gd name="connsiteX5" fmla="*/ 0 w 12192000"/>
              <a:gd name="connsiteY5" fmla="*/ 1173480 h 1173480"/>
              <a:gd name="connsiteX6" fmla="*/ 0 w 12192000"/>
              <a:gd name="connsiteY6" fmla="*/ 981260 h 1173480"/>
              <a:gd name="connsiteX7" fmla="*/ 65435 w 12192000"/>
              <a:gd name="connsiteY7" fmla="*/ 845426 h 1173480"/>
              <a:gd name="connsiteX8" fmla="*/ 1485900 w 12192000"/>
              <a:gd name="connsiteY8" fmla="*/ 0 h 1173480"/>
            </a:gdLst>
            <a:rect l="l" t="t" r="r" b="b"/>
            <a:pathLst>
              <a:path w="12192000" h="1173480">
                <a:moveTo>
                  <a:pt x="1485900" y="0"/>
                </a:moveTo>
                <a:lnTo>
                  <a:pt x="10706100" y="0"/>
                </a:lnTo>
                <a:cubicBezTo>
                  <a:pt x="11319476" y="0"/>
                  <a:pt x="11853008" y="341852"/>
                  <a:pt x="12126565" y="845426"/>
                </a:cubicBezTo>
                <a:lnTo>
                  <a:pt x="12192000" y="981260"/>
                </a:lnTo>
                <a:lnTo>
                  <a:pt x="12192000" y="1173480"/>
                </a:lnTo>
                <a:lnTo>
                  <a:pt x="0" y="1173480"/>
                </a:lnTo>
                <a:lnTo>
                  <a:pt x="0" y="981260"/>
                </a:lnTo>
                <a:lnTo>
                  <a:pt x="65435" y="845426"/>
                </a:lnTo>
                <a:cubicBezTo>
                  <a:pt x="338992" y="341852"/>
                  <a:pt x="872524" y="0"/>
                  <a:pt x="1485900" y="0"/>
                </a:cubicBezTo>
                <a:close/>
              </a:path>
            </a:pathLst>
          </a:custGeom>
          <a:solidFill>
            <a:schemeClr val="accent1"/>
          </a:solidFill>
          <a:ln w="12700" cap="sq">
            <a:noFill/>
            <a:miter/>
          </a:ln>
          <a:effectLst>
            <a:outerShdw dist="38100" blurRad="50800" dir="16200000" sx="100000" sy="100000" kx="0" ky="0" algn="b" rotWithShape="0">
              <a:schemeClr val="accent1">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4" name="标题 1"/>
          <p:cNvSpPr txBox="1"/>
          <p:nvPr/>
        </p:nvSpPr>
        <p:spPr>
          <a:xfrm rot="0" flipH="0" flipV="0">
            <a:off x="737811" y="1661160"/>
            <a:ext cx="3346933" cy="4574540"/>
          </a:xfrm>
          <a:prstGeom prst="round2SameRect">
            <a:avLst>
              <a:gd name="adj1" fmla="val 50000"/>
              <a:gd name="adj2" fmla="val 0"/>
            </a:avLst>
          </a:prstGeom>
          <a:gradFill>
            <a:gsLst>
              <a:gs pos="0">
                <a:schemeClr val="bg1"/>
              </a:gs>
              <a:gs pos="100000">
                <a:schemeClr val="accent1">
                  <a:lumMod val="20000"/>
                  <a:lumOff val="80000"/>
                </a:schemeClr>
              </a:gs>
            </a:gsLst>
            <a:lin ang="2700000" scaled="0"/>
          </a:gradFill>
          <a:ln w="12700" cap="sq">
            <a:gradFill>
              <a:gsLst>
                <a:gs pos="0">
                  <a:schemeClr val="accent1"/>
                </a:gs>
                <a:gs pos="100000">
                  <a:schemeClr val="accent1">
                    <a:alpha val="0"/>
                  </a:schemeClr>
                </a:gs>
              </a:gsLst>
              <a:lin ang="5400000" scaled="0"/>
            </a:gradFill>
            <a:miter/>
          </a:ln>
          <a:effectLst>
            <a:outerShdw dist="38100" blurRad="50800" dir="2700000" sx="100000" sy="100000" kx="0" ky="0" algn="tl" rotWithShape="0">
              <a:schemeClr val="accent1">
                <a:lumMod val="75000"/>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5" name="标题 1"/>
          <p:cNvSpPr txBox="1"/>
          <p:nvPr/>
        </p:nvSpPr>
        <p:spPr>
          <a:xfrm rot="0" flipH="0" flipV="0">
            <a:off x="1711891" y="1908308"/>
            <a:ext cx="1398772" cy="1398772"/>
          </a:xfrm>
          <a:prstGeom prst="ellipse">
            <a:avLst/>
          </a:prstGeom>
          <a:gradFill>
            <a:gsLst>
              <a:gs pos="9000">
                <a:schemeClr val="accent1"/>
              </a:gs>
              <a:gs pos="100000">
                <a:schemeClr val="accent1">
                  <a:lumMod val="60000"/>
                  <a:lumOff val="40000"/>
                </a:schemeClr>
              </a:gs>
            </a:gsLst>
            <a:lin ang="2700000" scaled="0"/>
          </a:gradFill>
          <a:ln w="12700" cap="sq">
            <a:noFill/>
            <a:miter/>
          </a:ln>
          <a:effectLst>
            <a:outerShdw dist="38100" blurRad="50800" dir="2700000" sx="100000" sy="100000" kx="0" ky="0" algn="tl" rotWithShape="0">
              <a:schemeClr val="accent1">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6" name="标题 1"/>
          <p:cNvSpPr txBox="1"/>
          <p:nvPr/>
        </p:nvSpPr>
        <p:spPr>
          <a:xfrm rot="0" flipH="0" flipV="0">
            <a:off x="2181028" y="2358279"/>
            <a:ext cx="460498" cy="498832"/>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1">
                  <a:lumMod val="20000"/>
                  <a:lumOff val="80000"/>
                </a:schemeClr>
              </a:gs>
              <a:gs pos="100000">
                <a:schemeClr val="bg1"/>
              </a:gs>
            </a:gsLst>
            <a:lin ang="2700000" scaled="0"/>
          </a:gradFill>
          <a:ln w="1860" cap="flat">
            <a:noFill/>
            <a:miter/>
          </a:ln>
          <a:effectLst>
            <a:outerShdw dist="38100" blurRad="50800" dir="2700000" sx="100000" sy="100000" kx="0" ky="0" algn="tl" rotWithShape="0">
              <a:schemeClr val="accent1">
                <a:alpha val="40000"/>
              </a:schemeClr>
            </a:outerShdw>
          </a:effectLst>
        </p:spPr>
        <p:txBody>
          <a:bodyPr vert="horz" wrap="square" lIns="91440" tIns="45720" rIns="91440" bIns="45720" rtlCol="0" anchor="ctr"/>
          <a:lstStyle/>
          <a:p>
            <a:pPr algn="l">
              <a:lnSpc>
                <a:spcPct val="130000"/>
              </a:lnSpc>
            </a:pPr>
            <a:endParaRPr kumimoji="1" lang="zh-CN" altLang="en-US"/>
          </a:p>
        </p:txBody>
      </p:sp>
      <p:sp>
        <p:nvSpPr>
          <p:cNvPr id="7" name="标题 1"/>
          <p:cNvSpPr txBox="1"/>
          <p:nvPr/>
        </p:nvSpPr>
        <p:spPr>
          <a:xfrm rot="0" flipH="0" flipV="0">
            <a:off x="964977" y="4085799"/>
            <a:ext cx="2892600" cy="218165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上线前需通过模拟用户操作验证埋点是否准确触发，并检查上报数据格式与内容是否符合预期。建议建立自动化测试脚本或使用专用工具（如Debug模式）进行回归验证，确保数据源头可靠。</a:t>
            </a:r>
            <a:endParaRPr kumimoji="1" lang="zh-CN" altLang="en-US"/>
          </a:p>
        </p:txBody>
      </p:sp>
      <p:sp>
        <p:nvSpPr>
          <p:cNvPr id="8" name="标题 1"/>
          <p:cNvSpPr txBox="1"/>
          <p:nvPr/>
        </p:nvSpPr>
        <p:spPr>
          <a:xfrm rot="0" flipH="0" flipV="0">
            <a:off x="964977" y="3307081"/>
            <a:ext cx="2892600" cy="684982"/>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埋点测试与验证流程</a:t>
            </a:r>
            <a:endParaRPr kumimoji="1" lang="zh-CN" altLang="en-US"/>
          </a:p>
        </p:txBody>
      </p:sp>
      <p:sp>
        <p:nvSpPr>
          <p:cNvPr id="9" name="标题 1"/>
          <p:cNvSpPr txBox="1"/>
          <p:nvPr/>
        </p:nvSpPr>
        <p:spPr>
          <a:xfrm rot="0" flipH="0" flipV="0">
            <a:off x="8107256" y="1661160"/>
            <a:ext cx="3346933" cy="4574540"/>
          </a:xfrm>
          <a:prstGeom prst="round2SameRect">
            <a:avLst>
              <a:gd name="adj1" fmla="val 50000"/>
              <a:gd name="adj2" fmla="val 0"/>
            </a:avLst>
          </a:prstGeom>
          <a:gradFill>
            <a:gsLst>
              <a:gs pos="0">
                <a:schemeClr val="bg1"/>
              </a:gs>
              <a:gs pos="100000">
                <a:schemeClr val="accent1">
                  <a:lumMod val="20000"/>
                  <a:lumOff val="80000"/>
                </a:schemeClr>
              </a:gs>
            </a:gsLst>
            <a:lin ang="2700000" scaled="0"/>
          </a:gradFill>
          <a:ln w="12700" cap="sq">
            <a:gradFill>
              <a:gsLst>
                <a:gs pos="0">
                  <a:schemeClr val="accent1"/>
                </a:gs>
                <a:gs pos="100000">
                  <a:schemeClr val="accent1">
                    <a:alpha val="0"/>
                  </a:schemeClr>
                </a:gs>
              </a:gsLst>
              <a:lin ang="5400000" scaled="0"/>
            </a:gradFill>
            <a:miter/>
          </a:ln>
          <a:effectLst>
            <a:outerShdw dist="38100" blurRad="50800" dir="2700000" sx="100000" sy="100000" kx="0" ky="0" algn="tl" rotWithShape="0">
              <a:schemeClr val="accent1">
                <a:lumMod val="75000"/>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10" name="标题 1"/>
          <p:cNvSpPr txBox="1"/>
          <p:nvPr/>
        </p:nvSpPr>
        <p:spPr>
          <a:xfrm rot="0" flipH="0" flipV="0">
            <a:off x="9081336" y="1908308"/>
            <a:ext cx="1398772" cy="1398772"/>
          </a:xfrm>
          <a:prstGeom prst="ellipse">
            <a:avLst/>
          </a:prstGeom>
          <a:gradFill>
            <a:gsLst>
              <a:gs pos="9000">
                <a:schemeClr val="accent1"/>
              </a:gs>
              <a:gs pos="100000">
                <a:schemeClr val="accent1">
                  <a:lumMod val="60000"/>
                  <a:lumOff val="40000"/>
                </a:schemeClr>
              </a:gs>
            </a:gsLst>
            <a:lin ang="2700000" scaled="0"/>
          </a:gradFill>
          <a:ln w="12700" cap="sq">
            <a:noFill/>
            <a:miter/>
          </a:ln>
          <a:effectLst>
            <a:outerShdw dist="38100" blurRad="50800" dir="2700000" sx="100000" sy="100000" kx="0" ky="0" algn="tl" rotWithShape="0">
              <a:schemeClr val="accent1">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11" name="标题 1"/>
          <p:cNvSpPr txBox="1"/>
          <p:nvPr/>
        </p:nvSpPr>
        <p:spPr>
          <a:xfrm rot="0" flipH="1" flipV="1">
            <a:off x="9522992" y="2358279"/>
            <a:ext cx="515460" cy="49883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gradFill>
            <a:gsLst>
              <a:gs pos="0">
                <a:schemeClr val="accent1">
                  <a:lumMod val="20000"/>
                  <a:lumOff val="80000"/>
                </a:schemeClr>
              </a:gs>
              <a:gs pos="100000">
                <a:schemeClr val="bg1"/>
              </a:gs>
            </a:gsLst>
            <a:lin ang="2700000" scaled="0"/>
          </a:gradFill>
          <a:ln w="1860" cap="flat">
            <a:noFill/>
            <a:miter/>
          </a:ln>
          <a:effectLst>
            <a:outerShdw dist="38100" blurRad="50800" dir="2700000" sx="100000" sy="100000" kx="0" ky="0" algn="tl" rotWithShape="0">
              <a:schemeClr val="accent1">
                <a:alpha val="40000"/>
              </a:schemeClr>
            </a:outerShdw>
          </a:effectLst>
        </p:spPr>
        <p:txBody>
          <a:bodyPr vert="horz" wrap="square" lIns="91440" tIns="45720" rIns="91440" bIns="45720" rtlCol="0" anchor="ctr"/>
          <a:lstStyle/>
          <a:p>
            <a:pPr algn="l">
              <a:lnSpc>
                <a:spcPct val="130000"/>
              </a:lnSpc>
            </a:pPr>
            <a:endParaRPr kumimoji="1" lang="zh-CN" altLang="en-US"/>
          </a:p>
        </p:txBody>
      </p:sp>
      <p:sp>
        <p:nvSpPr>
          <p:cNvPr id="12" name="标题 1"/>
          <p:cNvSpPr txBox="1"/>
          <p:nvPr/>
        </p:nvSpPr>
        <p:spPr>
          <a:xfrm rot="0" flipH="0" flipV="0">
            <a:off x="8334422" y="4085799"/>
            <a:ext cx="2892600" cy="218165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严格遵循《个人信息保护法》等法规，在采集用户行为数据前获取明确授权，对敏感信息（如手机号、地理位置）进行脱敏或匿名化处理。确保埋点方案既满足分析需求，又符合数据安全与隐私保护要求。</a:t>
            </a:r>
            <a:endParaRPr kumimoji="1" lang="zh-CN" altLang="en-US"/>
          </a:p>
        </p:txBody>
      </p:sp>
      <p:sp>
        <p:nvSpPr>
          <p:cNvPr id="13" name="标题 1"/>
          <p:cNvSpPr txBox="1"/>
          <p:nvPr/>
        </p:nvSpPr>
        <p:spPr>
          <a:xfrm rot="0" flipH="0" flipV="0">
            <a:off x="8334422" y="3307081"/>
            <a:ext cx="2892600" cy="684982"/>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用户隐私与合规采集</a:t>
            </a:r>
            <a:endParaRPr kumimoji="1" lang="zh-CN" altLang="en-US"/>
          </a:p>
        </p:txBody>
      </p:sp>
      <p:sp>
        <p:nvSpPr>
          <p:cNvPr id="14" name="标题 1"/>
          <p:cNvSpPr txBox="1"/>
          <p:nvPr/>
        </p:nvSpPr>
        <p:spPr>
          <a:xfrm rot="0" flipH="0" flipV="0">
            <a:off x="4422534" y="1210310"/>
            <a:ext cx="3346933" cy="5025390"/>
          </a:xfrm>
          <a:prstGeom prst="round2SameRect">
            <a:avLst>
              <a:gd name="adj1" fmla="val 50000"/>
              <a:gd name="adj2" fmla="val 0"/>
            </a:avLst>
          </a:prstGeom>
          <a:gradFill>
            <a:gsLst>
              <a:gs pos="0">
                <a:schemeClr val="accent1"/>
              </a:gs>
              <a:gs pos="100000">
                <a:schemeClr val="accent1">
                  <a:lumMod val="60000"/>
                  <a:lumOff val="40000"/>
                </a:schemeClr>
              </a:gs>
            </a:gsLst>
            <a:lin ang="2700000" scaled="0"/>
          </a:gradFill>
          <a:ln w="12700" cap="sq">
            <a:gradFill>
              <a:gsLst>
                <a:gs pos="0">
                  <a:schemeClr val="accent1"/>
                </a:gs>
                <a:gs pos="100000">
                  <a:schemeClr val="accent1">
                    <a:alpha val="0"/>
                  </a:schemeClr>
                </a:gs>
              </a:gsLst>
              <a:lin ang="5400000" scaled="0"/>
            </a:gradFill>
            <a:miter/>
          </a:ln>
          <a:effectLst>
            <a:outerShdw dist="38100" blurRad="50800" dir="2700000" sx="100000" sy="100000" kx="0" ky="0" algn="tl" rotWithShape="0">
              <a:schemeClr val="accent1">
                <a:lumMod val="75000"/>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15" name="标题 1"/>
          <p:cNvSpPr txBox="1"/>
          <p:nvPr/>
        </p:nvSpPr>
        <p:spPr>
          <a:xfrm rot="0" flipH="0" flipV="0">
            <a:off x="5396614" y="1508258"/>
            <a:ext cx="1398772" cy="1398772"/>
          </a:xfrm>
          <a:prstGeom prst="ellipse">
            <a:avLst/>
          </a:prstGeom>
          <a:gradFill>
            <a:gsLst>
              <a:gs pos="0">
                <a:schemeClr val="bg1"/>
              </a:gs>
              <a:gs pos="100000">
                <a:schemeClr val="accent1">
                  <a:lumMod val="20000"/>
                  <a:lumOff val="80000"/>
                </a:schemeClr>
              </a:gs>
            </a:gsLst>
            <a:lin ang="2700000" scaled="0"/>
          </a:gradFill>
          <a:ln w="12700" cap="sq">
            <a:gradFill>
              <a:gsLst>
                <a:gs pos="0">
                  <a:schemeClr val="accent1"/>
                </a:gs>
                <a:gs pos="100000">
                  <a:schemeClr val="accent1">
                    <a:alpha val="0"/>
                  </a:schemeClr>
                </a:gs>
              </a:gsLst>
              <a:lin ang="5400000" scaled="0"/>
            </a:gradFill>
            <a:miter/>
          </a:ln>
          <a:effectLst>
            <a:outerShdw dist="38100" blurRad="50800" dir="2700000" sx="100000" sy="100000" kx="0" ky="0" algn="tl" rotWithShape="0">
              <a:schemeClr val="accent1">
                <a:alpha val="40000"/>
              </a:schemeClr>
            </a:outerShdw>
          </a:effectLst>
        </p:spPr>
        <p:txBody>
          <a:bodyPr vert="horz" wrap="square" lIns="91440" tIns="45720" rIns="91440" bIns="45720" rtlCol="0" anchor="ctr"/>
          <a:lstStyle/>
          <a:p>
            <a:pPr algn="ctr">
              <a:lnSpc>
                <a:spcPct val="130000"/>
              </a:lnSpc>
            </a:pPr>
            <a:endParaRPr kumimoji="1" lang="zh-CN" altLang="en-US"/>
          </a:p>
        </p:txBody>
      </p:sp>
      <p:sp>
        <p:nvSpPr>
          <p:cNvPr id="16" name="标题 1"/>
          <p:cNvSpPr txBox="1"/>
          <p:nvPr/>
        </p:nvSpPr>
        <p:spPr>
          <a:xfrm rot="0" flipH="0" flipV="0">
            <a:off x="5831376" y="1958229"/>
            <a:ext cx="529250" cy="498830"/>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gradFill>
            <a:gsLst>
              <a:gs pos="9000">
                <a:schemeClr val="accent1"/>
              </a:gs>
              <a:gs pos="100000">
                <a:schemeClr val="accent1">
                  <a:lumMod val="60000"/>
                  <a:lumOff val="40000"/>
                </a:schemeClr>
              </a:gs>
            </a:gsLst>
            <a:lin ang="2700000" scaled="0"/>
          </a:gradFill>
          <a:ln w="12700" cap="sq">
            <a:noFill/>
            <a:miter/>
          </a:ln>
        </p:spPr>
        <p:txBody>
          <a:bodyPr vert="horz" wrap="square" lIns="91440" tIns="45720" rIns="91440" bIns="45720" rtlCol="0" anchor="ctr"/>
          <a:lstStyle/>
          <a:p>
            <a:pPr algn="ctr">
              <a:lnSpc>
                <a:spcPct val="130000"/>
              </a:lnSpc>
            </a:pPr>
            <a:endParaRPr kumimoji="1" lang="zh-CN" altLang="en-US"/>
          </a:p>
        </p:txBody>
      </p:sp>
      <p:sp>
        <p:nvSpPr>
          <p:cNvPr id="17" name="标题 1"/>
          <p:cNvSpPr txBox="1"/>
          <p:nvPr/>
        </p:nvSpPr>
        <p:spPr>
          <a:xfrm rot="0" flipH="0" flipV="0">
            <a:off x="4663986" y="3685749"/>
            <a:ext cx="2892600" cy="218165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部署实时监控机制，检测埋点数据上报失败率、延迟或异常波动。一旦发现异常，应能快速定位是网络问题、代码错误还是配置失误，并建立日志回溯或离线补报机制减少数据缺口。</a:t>
            </a:r>
            <a:endParaRPr kumimoji="1" lang="zh-CN" altLang="en-US"/>
          </a:p>
        </p:txBody>
      </p:sp>
      <p:sp>
        <p:nvSpPr>
          <p:cNvPr id="18" name="标题 1"/>
          <p:cNvSpPr txBox="1"/>
          <p:nvPr/>
        </p:nvSpPr>
        <p:spPr>
          <a:xfrm rot="0" flipH="0" flipV="0">
            <a:off x="4663986" y="2907031"/>
            <a:ext cx="2892600" cy="684982"/>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数据丢失监控与补救</a:t>
            </a:r>
            <a:endParaRPr kumimoji="1" lang="zh-CN" altLang="en-US"/>
          </a:p>
        </p:txBody>
      </p:sp>
      <p:sp>
        <p:nvSpPr>
          <p:cNvPr id="19"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数据采集质量保障机制</a:t>
            </a:r>
            <a:endParaRPr kumimoji="1" lang="zh-CN" altLang="en-US"/>
          </a:p>
        </p:txBody>
      </p:sp>
      <p:sp>
        <p:nvSpPr>
          <p:cNvPr id="20"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1"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转化漏斗分析与优化</a:t>
            </a: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26729" y="1292548"/>
            <a:ext cx="4680798" cy="4680798"/>
          </a:xfrm>
          <a:prstGeom prst="ellipse">
            <a:avLst/>
          </a:prstGeom>
          <a:noFill/>
          <a:ln w="31750" cap="sq">
            <a:gradFill>
              <a:gsLst>
                <a:gs pos="34000">
                  <a:schemeClr val="accent1">
                    <a:alpha val="0"/>
                  </a:schemeClr>
                </a:gs>
                <a:gs pos="100000">
                  <a:schemeClr val="accent1"/>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722475" y="1888294"/>
            <a:ext cx="3489306" cy="3489306"/>
          </a:xfrm>
          <a:prstGeom prst="ellipse">
            <a:avLst/>
          </a:prstGeom>
          <a:noFill/>
          <a:ln w="31750" cap="sq">
            <a:gradFill>
              <a:gsLst>
                <a:gs pos="0">
                  <a:schemeClr val="accent1">
                    <a:lumMod val="60000"/>
                    <a:lumOff val="40000"/>
                    <a:alpha val="0"/>
                  </a:schemeClr>
                </a:gs>
                <a:gs pos="100000">
                  <a:schemeClr val="accent1">
                    <a:lumMod val="60000"/>
                    <a:lumOff val="40000"/>
                  </a:schemeClr>
                </a:gs>
              </a:gsLst>
              <a:lin ang="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1276656" y="2442475"/>
            <a:ext cx="2380944" cy="2380944"/>
          </a:xfrm>
          <a:prstGeom prst="ellipse">
            <a:avLst/>
          </a:prstGeom>
          <a:solidFill>
            <a:schemeClr val="accent1"/>
          </a:solidFill>
          <a:ln w="317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3872092" y="1712820"/>
            <a:ext cx="875382" cy="875382"/>
          </a:xfrm>
          <a:prstGeom prst="ellipse">
            <a:avLst/>
          </a:prstGeom>
          <a:solidFill>
            <a:schemeClr val="accent1"/>
          </a:solidFill>
          <a:ln w="317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3872092" y="4677693"/>
            <a:ext cx="875382" cy="875382"/>
          </a:xfrm>
          <a:prstGeom prst="ellipse">
            <a:avLst/>
          </a:prstGeom>
          <a:solidFill>
            <a:schemeClr val="accent1"/>
          </a:solidFill>
          <a:ln w="317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4352517" y="3195256"/>
            <a:ext cx="875382" cy="875382"/>
          </a:xfrm>
          <a:prstGeom prst="ellipse">
            <a:avLst/>
          </a:prstGeom>
          <a:solidFill>
            <a:schemeClr val="accent1"/>
          </a:solidFill>
          <a:ln w="317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5140863" y="1712823"/>
            <a:ext cx="5990052"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明确关键转化节点</a:t>
            </a:r>
            <a:endParaRPr kumimoji="1" lang="zh-CN" altLang="en-US"/>
          </a:p>
        </p:txBody>
      </p:sp>
      <p:sp>
        <p:nvSpPr>
          <p:cNvPr id="10" name="标题 1"/>
          <p:cNvSpPr txBox="1"/>
          <p:nvPr/>
        </p:nvSpPr>
        <p:spPr>
          <a:xfrm rot="0" flipH="0" flipV="0">
            <a:off x="5140861" y="2058699"/>
            <a:ext cx="5990052" cy="97517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转化漏斗需基于用户实际行为路径设定关键节点，如访问首页、浏览商品、加入购物车、提交订单、完成支付等，确保每个节点可被准确追踪和量化。</a:t>
            </a:r>
            <a:endParaRPr kumimoji="1" lang="zh-CN" altLang="en-US"/>
          </a:p>
        </p:txBody>
      </p:sp>
      <p:sp>
        <p:nvSpPr>
          <p:cNvPr id="11" name="标题 1"/>
          <p:cNvSpPr txBox="1"/>
          <p:nvPr/>
        </p:nvSpPr>
        <p:spPr>
          <a:xfrm rot="0" flipH="0" flipV="0">
            <a:off x="5555676" y="3195259"/>
            <a:ext cx="5990052"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区分不同业务场景的漏斗结构</a:t>
            </a:r>
            <a:endParaRPr kumimoji="1" lang="zh-CN" altLang="en-US"/>
          </a:p>
        </p:txBody>
      </p:sp>
      <p:sp>
        <p:nvSpPr>
          <p:cNvPr id="12" name="标题 1"/>
          <p:cNvSpPr txBox="1"/>
          <p:nvPr/>
        </p:nvSpPr>
        <p:spPr>
          <a:xfrm rot="0" flipH="0" flipV="0">
            <a:off x="5555673" y="3541135"/>
            <a:ext cx="5990052" cy="97517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不同产品类型（如电商、SaaS、内容平台）的转化路径差异显著，应根据业务目标定制漏斗模型，例如SaaS产品可能关注注册、试用、付费升级等阶段。</a:t>
            </a:r>
            <a:endParaRPr kumimoji="1" lang="zh-CN" altLang="en-US"/>
          </a:p>
        </p:txBody>
      </p:sp>
      <p:sp>
        <p:nvSpPr>
          <p:cNvPr id="13" name="标题 1"/>
          <p:cNvSpPr txBox="1"/>
          <p:nvPr/>
        </p:nvSpPr>
        <p:spPr>
          <a:xfrm rot="0" flipH="0" flipV="0">
            <a:off x="5140863" y="4677696"/>
            <a:ext cx="5990052" cy="30777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设置合理的转化时间窗口</a:t>
            </a:r>
            <a:endParaRPr kumimoji="1" lang="zh-CN" altLang="en-US"/>
          </a:p>
        </p:txBody>
      </p:sp>
      <p:sp>
        <p:nvSpPr>
          <p:cNvPr id="14" name="标题 1"/>
          <p:cNvSpPr txBox="1"/>
          <p:nvPr/>
        </p:nvSpPr>
        <p:spPr>
          <a:xfrm rot="0" flipH="0" flipV="0">
            <a:off x="5140861" y="5023572"/>
            <a:ext cx="5990052" cy="97517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用户从一个节点到下一个节点可能存在延迟，需结合行业数据和用户行为特征设定合理的时间窗口（如7天内完成支付视为有效转化），避免误判流失。</a:t>
            </a:r>
            <a:endParaRPr kumimoji="1" lang="zh-CN" altLang="en-US"/>
          </a:p>
        </p:txBody>
      </p:sp>
      <p:sp>
        <p:nvSpPr>
          <p:cNvPr id="15" name="标题 1"/>
          <p:cNvSpPr txBox="1"/>
          <p:nvPr/>
        </p:nvSpPr>
        <p:spPr>
          <a:xfrm rot="0" flipH="0" flipV="0">
            <a:off x="1963185" y="3135749"/>
            <a:ext cx="1007886" cy="994396"/>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0" flipH="0" flipV="0">
            <a:off x="3921663" y="1903323"/>
            <a:ext cx="757652" cy="472877"/>
          </a:xfrm>
          <a:prstGeom prst="rect">
            <a:avLst/>
          </a:prstGeom>
          <a:noFill/>
          <a:ln>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01</a:t>
            </a:r>
            <a:endParaRPr kumimoji="1" lang="zh-CN" altLang="en-US"/>
          </a:p>
        </p:txBody>
      </p:sp>
      <p:sp>
        <p:nvSpPr>
          <p:cNvPr id="17" name="标题 1"/>
          <p:cNvSpPr txBox="1"/>
          <p:nvPr/>
        </p:nvSpPr>
        <p:spPr>
          <a:xfrm rot="0" flipH="0" flipV="0">
            <a:off x="4391563" y="3401923"/>
            <a:ext cx="757652" cy="472877"/>
          </a:xfrm>
          <a:prstGeom prst="rect">
            <a:avLst/>
          </a:prstGeom>
          <a:noFill/>
          <a:ln>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02</a:t>
            </a:r>
            <a:endParaRPr kumimoji="1" lang="zh-CN" altLang="en-US"/>
          </a:p>
        </p:txBody>
      </p:sp>
      <p:sp>
        <p:nvSpPr>
          <p:cNvPr id="18" name="标题 1"/>
          <p:cNvSpPr txBox="1"/>
          <p:nvPr/>
        </p:nvSpPr>
        <p:spPr>
          <a:xfrm rot="0" flipH="0" flipV="0">
            <a:off x="3921663" y="4900523"/>
            <a:ext cx="757652" cy="472877"/>
          </a:xfrm>
          <a:prstGeom prst="rect">
            <a:avLst/>
          </a:prstGeom>
          <a:noFill/>
          <a:ln>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03</a:t>
            </a:r>
            <a:endParaRPr kumimoji="1" lang="zh-CN" altLang="en-US"/>
          </a:p>
        </p:txBody>
      </p:sp>
      <p:sp>
        <p:nvSpPr>
          <p:cNvPr id="19"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构建科学的转化漏斗模型</a:t>
            </a:r>
            <a:endParaRPr kumimoji="1" lang="zh-CN" altLang="en-US"/>
          </a:p>
        </p:txBody>
      </p:sp>
      <p:sp>
        <p:nvSpPr>
          <p:cNvPr id="20"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1"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1313543"/>
            <a:ext cx="12192000" cy="1861458"/>
          </a:xfrm>
          <a:custGeom>
            <a:avLst/>
            <a:gdLst>
              <a:gd name="connsiteX0" fmla="*/ 0 w 12192000"/>
              <a:gd name="connsiteY0" fmla="*/ 0 h 1861458"/>
              <a:gd name="connsiteX1" fmla="*/ 12192000 w 12192000"/>
              <a:gd name="connsiteY1" fmla="*/ 0 h 1861458"/>
              <a:gd name="connsiteX2" fmla="*/ 12192000 w 12192000"/>
              <a:gd name="connsiteY2" fmla="*/ 1861458 h 1861458"/>
              <a:gd name="connsiteX3" fmla="*/ 11525250 w 12192000"/>
              <a:gd name="connsiteY3" fmla="*/ 1861458 h 1861458"/>
              <a:gd name="connsiteX4" fmla="*/ 11525250 w 12192000"/>
              <a:gd name="connsiteY4" fmla="*/ 1788735 h 1861458"/>
              <a:gd name="connsiteX5" fmla="*/ 11057315 w 12192000"/>
              <a:gd name="connsiteY5" fmla="*/ 1320800 h 1861458"/>
              <a:gd name="connsiteX6" fmla="*/ 1134685 w 12192000"/>
              <a:gd name="connsiteY6" fmla="*/ 1320800 h 1861458"/>
              <a:gd name="connsiteX7" fmla="*/ 666750 w 12192000"/>
              <a:gd name="connsiteY7" fmla="*/ 1788735 h 1861458"/>
              <a:gd name="connsiteX8" fmla="*/ 666750 w 12192000"/>
              <a:gd name="connsiteY8" fmla="*/ 1861458 h 1861458"/>
              <a:gd name="connsiteX9" fmla="*/ 0 w 12192000"/>
              <a:gd name="connsiteY9" fmla="*/ 1861458 h 1861458"/>
              <a:gd name="connsiteX10" fmla="*/ 0 w 12192000"/>
              <a:gd name="connsiteY10" fmla="*/ 0 h 1861458"/>
            </a:gdLst>
            <a:rect l="l" t="t" r="r" b="b"/>
            <a:pathLst>
              <a:path w="12192000" h="1861458">
                <a:moveTo>
                  <a:pt x="0" y="0"/>
                </a:moveTo>
                <a:lnTo>
                  <a:pt x="12192000" y="0"/>
                </a:lnTo>
                <a:lnTo>
                  <a:pt x="12192000" y="1861458"/>
                </a:lnTo>
                <a:lnTo>
                  <a:pt x="11525250" y="1861458"/>
                </a:lnTo>
                <a:lnTo>
                  <a:pt x="11525250" y="1788735"/>
                </a:lnTo>
                <a:cubicBezTo>
                  <a:pt x="11525250" y="1530302"/>
                  <a:pt x="11315748" y="1320800"/>
                  <a:pt x="11057315" y="1320800"/>
                </a:cubicBezTo>
                <a:lnTo>
                  <a:pt x="1134685" y="1320800"/>
                </a:lnTo>
                <a:cubicBezTo>
                  <a:pt x="876252" y="1320800"/>
                  <a:pt x="666750" y="1530302"/>
                  <a:pt x="666750" y="1788735"/>
                </a:cubicBezTo>
                <a:lnTo>
                  <a:pt x="666750" y="1861458"/>
                </a:lnTo>
                <a:lnTo>
                  <a:pt x="0" y="1861458"/>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599787" y="1765300"/>
            <a:ext cx="10992427" cy="4914900"/>
          </a:xfrm>
          <a:prstGeom prst="roundRect">
            <a:avLst>
              <a:gd name="adj" fmla="val 4012"/>
            </a:avLst>
          </a:prstGeom>
          <a:solidFill>
            <a:schemeClr val="bg1"/>
          </a:solidFill>
          <a:ln w="63500" cap="sq">
            <a:noFill/>
            <a:miter/>
          </a:ln>
          <a:effectLst>
            <a:outerShdw dist="0" blurRad="63500" dir="0" sx="101000" sy="101000" kx="0" ky="0" algn="ctr" rotWithShape="0">
              <a:schemeClr val="tx1">
                <a:lumMod val="65000"/>
                <a:lumOff val="3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6200000" flipH="0" flipV="0">
            <a:off x="10319052" y="4985051"/>
            <a:ext cx="723298" cy="3022597"/>
          </a:xfrm>
          <a:custGeom>
            <a:avLst/>
            <a:gdLst>
              <a:gd name="connsiteX0" fmla="*/ 607030 w 607030"/>
              <a:gd name="connsiteY0" fmla="*/ 2536724 h 2536724"/>
              <a:gd name="connsiteX1" fmla="*/ 0 w 607030"/>
              <a:gd name="connsiteY1" fmla="*/ 2536724 h 2536724"/>
              <a:gd name="connsiteX2" fmla="*/ 0 w 607030"/>
              <a:gd name="connsiteY2" fmla="*/ 1825776 h 2536724"/>
              <a:gd name="connsiteX3" fmla="*/ 0 w 607030"/>
              <a:gd name="connsiteY3" fmla="*/ 1313018 h 2536724"/>
              <a:gd name="connsiteX4" fmla="*/ 0 w 607030"/>
              <a:gd name="connsiteY4" fmla="*/ 0 h 2536724"/>
              <a:gd name="connsiteX5" fmla="*/ 61133 w 607030"/>
              <a:gd name="connsiteY5" fmla="*/ 191186 h 2536724"/>
              <a:gd name="connsiteX6" fmla="*/ 391420 w 607030"/>
              <a:gd name="connsiteY6" fmla="*/ 566860 h 2536724"/>
              <a:gd name="connsiteX7" fmla="*/ 452551 w 607030"/>
              <a:gd name="connsiteY7" fmla="*/ 758046 h 2536724"/>
              <a:gd name="connsiteX8" fmla="*/ 452551 w 607030"/>
              <a:gd name="connsiteY8" fmla="*/ 1313018 h 2536724"/>
              <a:gd name="connsiteX9" fmla="*/ 454627 w 607030"/>
              <a:gd name="connsiteY9" fmla="*/ 1313018 h 2536724"/>
              <a:gd name="connsiteX10" fmla="*/ 454627 w 607030"/>
              <a:gd name="connsiteY10" fmla="*/ 2384321 h 2536724"/>
              <a:gd name="connsiteX11" fmla="*/ 607030 w 607030"/>
              <a:gd name="connsiteY11" fmla="*/ 2536724 h 2536724"/>
            </a:gdLst>
            <a:rect l="l" t="t" r="r" b="b"/>
            <a:pathLst>
              <a:path w="607030" h="2536724">
                <a:moveTo>
                  <a:pt x="607030" y="2536724"/>
                </a:moveTo>
                <a:lnTo>
                  <a:pt x="0" y="2536724"/>
                </a:lnTo>
                <a:lnTo>
                  <a:pt x="0" y="1825776"/>
                </a:lnTo>
                <a:lnTo>
                  <a:pt x="0" y="1313018"/>
                </a:lnTo>
                <a:lnTo>
                  <a:pt x="0" y="0"/>
                </a:lnTo>
                <a:cubicBezTo>
                  <a:pt x="0" y="76275"/>
                  <a:pt x="22803" y="147588"/>
                  <a:pt x="61133" y="191186"/>
                </a:cubicBezTo>
                <a:lnTo>
                  <a:pt x="391420" y="566860"/>
                </a:lnTo>
                <a:cubicBezTo>
                  <a:pt x="429749" y="610457"/>
                  <a:pt x="452551" y="681770"/>
                  <a:pt x="452551" y="758046"/>
                </a:cubicBezTo>
                <a:lnTo>
                  <a:pt x="452551" y="1313018"/>
                </a:lnTo>
                <a:lnTo>
                  <a:pt x="454627" y="1313018"/>
                </a:lnTo>
                <a:lnTo>
                  <a:pt x="454627" y="2384321"/>
                </a:lnTo>
                <a:cubicBezTo>
                  <a:pt x="454627" y="2468491"/>
                  <a:pt x="522860" y="2536724"/>
                  <a:pt x="607030" y="2536724"/>
                </a:cubicBezTo>
                <a:close/>
              </a:path>
            </a:pathLst>
          </a:custGeom>
          <a:gradFill>
            <a:gsLst>
              <a:gs pos="0">
                <a:schemeClr val="accent1">
                  <a:lumMod val="75000"/>
                </a:schemeClr>
              </a:gs>
              <a:gs pos="100000">
                <a:schemeClr val="accent1"/>
              </a:gs>
            </a:gsLst>
            <a:lin ang="7200000" scaled="0"/>
          </a:gradFill>
          <a:ln w="9525" cap="flat">
            <a:noFill/>
            <a:miter/>
          </a:ln>
          <a:effectLst>
            <a:outerShdw dist="38100" blurRad="50800" dir="13500000" sx="100000" sy="100000" kx="0" ky="0" algn="b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6200000" flipH="0" flipV="1">
            <a:off x="1286216" y="4748962"/>
            <a:ext cx="814472" cy="3403603"/>
          </a:xfrm>
          <a:custGeom>
            <a:avLst/>
            <a:gdLst>
              <a:gd name="connsiteX0" fmla="*/ 607030 w 607030"/>
              <a:gd name="connsiteY0" fmla="*/ 2536724 h 2536724"/>
              <a:gd name="connsiteX1" fmla="*/ 0 w 607030"/>
              <a:gd name="connsiteY1" fmla="*/ 2536724 h 2536724"/>
              <a:gd name="connsiteX2" fmla="*/ 0 w 607030"/>
              <a:gd name="connsiteY2" fmla="*/ 1825776 h 2536724"/>
              <a:gd name="connsiteX3" fmla="*/ 0 w 607030"/>
              <a:gd name="connsiteY3" fmla="*/ 1313018 h 2536724"/>
              <a:gd name="connsiteX4" fmla="*/ 0 w 607030"/>
              <a:gd name="connsiteY4" fmla="*/ 0 h 2536724"/>
              <a:gd name="connsiteX5" fmla="*/ 61133 w 607030"/>
              <a:gd name="connsiteY5" fmla="*/ 191186 h 2536724"/>
              <a:gd name="connsiteX6" fmla="*/ 391420 w 607030"/>
              <a:gd name="connsiteY6" fmla="*/ 566860 h 2536724"/>
              <a:gd name="connsiteX7" fmla="*/ 452551 w 607030"/>
              <a:gd name="connsiteY7" fmla="*/ 758046 h 2536724"/>
              <a:gd name="connsiteX8" fmla="*/ 452551 w 607030"/>
              <a:gd name="connsiteY8" fmla="*/ 1313018 h 2536724"/>
              <a:gd name="connsiteX9" fmla="*/ 454627 w 607030"/>
              <a:gd name="connsiteY9" fmla="*/ 1313018 h 2536724"/>
              <a:gd name="connsiteX10" fmla="*/ 454627 w 607030"/>
              <a:gd name="connsiteY10" fmla="*/ 2384321 h 2536724"/>
              <a:gd name="connsiteX11" fmla="*/ 607030 w 607030"/>
              <a:gd name="connsiteY11" fmla="*/ 2536724 h 2536724"/>
            </a:gdLst>
            <a:rect l="l" t="t" r="r" b="b"/>
            <a:pathLst>
              <a:path w="607030" h="2536724">
                <a:moveTo>
                  <a:pt x="607030" y="2536724"/>
                </a:moveTo>
                <a:lnTo>
                  <a:pt x="0" y="2536724"/>
                </a:lnTo>
                <a:lnTo>
                  <a:pt x="0" y="1825776"/>
                </a:lnTo>
                <a:lnTo>
                  <a:pt x="0" y="1313018"/>
                </a:lnTo>
                <a:lnTo>
                  <a:pt x="0" y="0"/>
                </a:lnTo>
                <a:cubicBezTo>
                  <a:pt x="0" y="76275"/>
                  <a:pt x="22803" y="147588"/>
                  <a:pt x="61133" y="191186"/>
                </a:cubicBezTo>
                <a:lnTo>
                  <a:pt x="391420" y="566860"/>
                </a:lnTo>
                <a:cubicBezTo>
                  <a:pt x="429749" y="610457"/>
                  <a:pt x="452551" y="681770"/>
                  <a:pt x="452551" y="758046"/>
                </a:cubicBezTo>
                <a:lnTo>
                  <a:pt x="452551" y="1313018"/>
                </a:lnTo>
                <a:lnTo>
                  <a:pt x="454627" y="1313018"/>
                </a:lnTo>
                <a:lnTo>
                  <a:pt x="454627" y="2384321"/>
                </a:lnTo>
                <a:cubicBezTo>
                  <a:pt x="454627" y="2468491"/>
                  <a:pt x="522860" y="2536724"/>
                  <a:pt x="607030" y="2536724"/>
                </a:cubicBezTo>
                <a:close/>
              </a:path>
            </a:pathLst>
          </a:custGeom>
          <a:gradFill>
            <a:gsLst>
              <a:gs pos="0">
                <a:schemeClr val="accent1">
                  <a:lumMod val="75000"/>
                </a:schemeClr>
              </a:gs>
              <a:gs pos="100000">
                <a:schemeClr val="accent1"/>
              </a:gs>
            </a:gsLst>
            <a:lin ang="7200000" scaled="0"/>
          </a:gradFill>
          <a:ln w="9525" cap="flat">
            <a:noFill/>
            <a:miter/>
          </a:ln>
          <a:effectLst>
            <a:outerShdw dist="38100" blurRad="50800" dir="13500000" sx="100000" sy="100000" kx="0" ky="0" algn="b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47360" y="1533072"/>
            <a:ext cx="254000" cy="25400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11790641" y="1533072"/>
            <a:ext cx="254000" cy="25400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1054975" y="2908782"/>
            <a:ext cx="3204526" cy="3098318"/>
          </a:xfrm>
          <a:prstGeom prst="roundRect">
            <a:avLst>
              <a:gd name="adj" fmla="val 5691"/>
            </a:avLst>
          </a:prstGeom>
          <a:gradFill>
            <a:gsLst>
              <a:gs pos="0">
                <a:schemeClr val="accent1">
                  <a:lumMod val="20000"/>
                  <a:lumOff val="80000"/>
                </a:schemeClr>
              </a:gs>
              <a:gs pos="100000">
                <a:schemeClr val="bg1"/>
              </a:gs>
            </a:gsLst>
            <a:lin ang="2700000" scaled="0"/>
          </a:gra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1285440" y="3200399"/>
            <a:ext cx="2743596" cy="253126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通过对比相邻节点的用户数量，计算每一步的流失率（如从加购到下单流失60%），精准定位转化效率最低的环节，作为优化优先级依据。</a:t>
            </a:r>
            <a:endParaRPr kumimoji="1" lang="zh-CN" altLang="en-US"/>
          </a:p>
        </p:txBody>
      </p:sp>
      <p:sp>
        <p:nvSpPr>
          <p:cNvPr id="11" name="标题 1"/>
          <p:cNvSpPr txBox="1"/>
          <p:nvPr/>
        </p:nvSpPr>
        <p:spPr>
          <a:xfrm rot="0" flipH="0" flipV="0">
            <a:off x="1285440" y="2057401"/>
            <a:ext cx="2743596" cy="749782"/>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计算各环节流失率与转化率</a:t>
            </a:r>
            <a:endParaRPr kumimoji="1" lang="zh-CN" altLang="en-US"/>
          </a:p>
        </p:txBody>
      </p:sp>
      <p:sp>
        <p:nvSpPr>
          <p:cNvPr id="12" name="标题 1"/>
          <p:cNvSpPr txBox="1"/>
          <p:nvPr/>
        </p:nvSpPr>
        <p:spPr>
          <a:xfrm rot="0" flipH="0" flipV="0">
            <a:off x="4493737" y="2908782"/>
            <a:ext cx="3204526" cy="3098318"/>
          </a:xfrm>
          <a:prstGeom prst="roundRect">
            <a:avLst>
              <a:gd name="adj" fmla="val 5691"/>
            </a:avLst>
          </a:prstGeom>
          <a:gradFill>
            <a:gsLst>
              <a:gs pos="0">
                <a:schemeClr val="accent1">
                  <a:lumMod val="20000"/>
                  <a:lumOff val="80000"/>
                </a:schemeClr>
              </a:gs>
              <a:gs pos="100000">
                <a:schemeClr val="bg1"/>
              </a:gs>
            </a:gsLst>
            <a:lin ang="2700000" scaled="0"/>
          </a:gra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4724202" y="3200399"/>
            <a:ext cx="2743596" cy="253126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将用户按来源渠道、设备类型、新老属性等维度分群，分析不同群体在相同漏斗中的表现差异，揭示特定人群的转化障碍。</a:t>
            </a:r>
            <a:endParaRPr kumimoji="1" lang="zh-CN" altLang="en-US"/>
          </a:p>
        </p:txBody>
      </p:sp>
      <p:sp>
        <p:nvSpPr>
          <p:cNvPr id="14" name="标题 1"/>
          <p:cNvSpPr txBox="1"/>
          <p:nvPr/>
        </p:nvSpPr>
        <p:spPr>
          <a:xfrm rot="0" flipH="0" flipV="0">
            <a:off x="4724202" y="2057401"/>
            <a:ext cx="2743596" cy="749782"/>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结合用户分群进行交叉分析</a:t>
            </a:r>
            <a:endParaRPr kumimoji="1" lang="zh-CN" altLang="en-US"/>
          </a:p>
        </p:txBody>
      </p:sp>
      <p:sp>
        <p:nvSpPr>
          <p:cNvPr id="15" name="标题 1"/>
          <p:cNvSpPr txBox="1"/>
          <p:nvPr/>
        </p:nvSpPr>
        <p:spPr>
          <a:xfrm rot="0" flipH="0" flipV="0">
            <a:off x="7932500" y="2908782"/>
            <a:ext cx="3204526" cy="3098318"/>
          </a:xfrm>
          <a:prstGeom prst="roundRect">
            <a:avLst>
              <a:gd name="adj" fmla="val 5691"/>
            </a:avLst>
          </a:prstGeom>
          <a:gradFill>
            <a:gsLst>
              <a:gs pos="0">
                <a:schemeClr val="accent1">
                  <a:lumMod val="20000"/>
                  <a:lumOff val="80000"/>
                </a:schemeClr>
              </a:gs>
              <a:gs pos="100000">
                <a:schemeClr val="bg1"/>
              </a:gs>
            </a:gsLst>
            <a:lin ang="2700000" scaled="0"/>
          </a:gra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8162965" y="3200399"/>
            <a:ext cx="2743596" cy="253126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配合前端行为分析工具（如点击热力图、页面滚动深度、会话录像），深入理解用户在高流失页面的具体操作障碍，如按钮不可见或表单填写复杂。</a:t>
            </a:r>
            <a:endParaRPr kumimoji="1" lang="zh-CN" altLang="en-US"/>
          </a:p>
        </p:txBody>
      </p:sp>
      <p:sp>
        <p:nvSpPr>
          <p:cNvPr id="17" name="标题 1"/>
          <p:cNvSpPr txBox="1"/>
          <p:nvPr/>
        </p:nvSpPr>
        <p:spPr>
          <a:xfrm rot="0" flipH="0" flipV="0">
            <a:off x="8162965" y="2057401"/>
            <a:ext cx="2743596" cy="749782"/>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利用热力图与行为回放辅助归因</a:t>
            </a:r>
            <a:endParaRPr kumimoji="1" lang="zh-CN" altLang="en-US"/>
          </a:p>
        </p:txBody>
      </p:sp>
      <p:sp>
        <p:nvSpPr>
          <p:cNvPr id="18"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识别并诊断转化瓶颈</a:t>
            </a:r>
            <a:endParaRPr kumimoji="1" lang="zh-CN" altLang="en-US"/>
          </a:p>
        </p:txBody>
      </p:sp>
      <p:sp>
        <p:nvSpPr>
          <p:cNvPr id="19"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0"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230074" y="2209799"/>
            <a:ext cx="3098042" cy="3609264"/>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496219" y="1225402"/>
            <a:ext cx="2565751" cy="3928185"/>
          </a:xfrm>
          <a:custGeom>
            <a:avLst/>
            <a:gdLst>
              <a:gd name="connsiteX0" fmla="*/ 134072 w 2565751"/>
              <a:gd name="connsiteY0" fmla="*/ 1691 h 3928185"/>
              <a:gd name="connsiteX1" fmla="*/ 211868 w 2565751"/>
              <a:gd name="connsiteY1" fmla="*/ 3823 h 3928185"/>
              <a:gd name="connsiteX2" fmla="*/ 2446762 w 2565751"/>
              <a:gd name="connsiteY2" fmla="*/ 374092 h 3928185"/>
              <a:gd name="connsiteX3" fmla="*/ 2565751 w 2565751"/>
              <a:gd name="connsiteY3" fmla="*/ 463999 h 3928185"/>
              <a:gd name="connsiteX4" fmla="*/ 2565751 w 2565751"/>
              <a:gd name="connsiteY4" fmla="*/ 1609559 h 3928185"/>
              <a:gd name="connsiteX5" fmla="*/ 2565751 w 2565751"/>
              <a:gd name="connsiteY5" fmla="*/ 1803860 h 3928185"/>
              <a:gd name="connsiteX6" fmla="*/ 2565751 w 2565751"/>
              <a:gd name="connsiteY6" fmla="*/ 3361571 h 3928185"/>
              <a:gd name="connsiteX7" fmla="*/ 2490057 w 2565751"/>
              <a:gd name="connsiteY7" fmla="*/ 3464461 h 3928185"/>
              <a:gd name="connsiteX8" fmla="*/ 2457925 w 2565751"/>
              <a:gd name="connsiteY8" fmla="*/ 3474633 h 3928185"/>
              <a:gd name="connsiteX9" fmla="*/ 1477428 w 2565751"/>
              <a:gd name="connsiteY9" fmla="*/ 3646086 h 3928185"/>
              <a:gd name="connsiteX10" fmla="*/ 1282876 w 2565751"/>
              <a:gd name="connsiteY10" fmla="*/ 3928185 h 3928185"/>
              <a:gd name="connsiteX11" fmla="*/ 1130199 w 2565751"/>
              <a:gd name="connsiteY11" fmla="*/ 3706803 h 3928185"/>
              <a:gd name="connsiteX12" fmla="*/ 374826 w 2565751"/>
              <a:gd name="connsiteY12" fmla="*/ 3838890 h 3928185"/>
              <a:gd name="connsiteX13" fmla="*/ 377670 w 2565751"/>
              <a:gd name="connsiteY13" fmla="*/ 3846001 h 3928185"/>
              <a:gd name="connsiteX14" fmla="*/ 203954 w 2565751"/>
              <a:gd name="connsiteY14" fmla="*/ 3876794 h 3928185"/>
              <a:gd name="connsiteX15" fmla="*/ 0 w 2565751"/>
              <a:gd name="connsiteY15" fmla="*/ 3757694 h 3928185"/>
              <a:gd name="connsiteX16" fmla="*/ 0 w 2565751"/>
              <a:gd name="connsiteY16" fmla="*/ 2106798 h 3928185"/>
              <a:gd name="connsiteX17" fmla="*/ 0 w 2565751"/>
              <a:gd name="connsiteY17" fmla="*/ 1125392 h 3928185"/>
              <a:gd name="connsiteX18" fmla="*/ 0 w 2565751"/>
              <a:gd name="connsiteY18" fmla="*/ 93730 h 3928185"/>
              <a:gd name="connsiteX19" fmla="*/ 134072 w 2565751"/>
              <a:gd name="connsiteY19" fmla="*/ 1691 h 3928185"/>
            </a:gdLst>
            <a:rect l="l" t="t" r="r" b="b"/>
            <a:pathLst>
              <a:path w="2565751" h="3928185">
                <a:moveTo>
                  <a:pt x="134072" y="1691"/>
                </a:moveTo>
                <a:cubicBezTo>
                  <a:pt x="158901" y="-1037"/>
                  <a:pt x="185384" y="-561"/>
                  <a:pt x="211868" y="3823"/>
                </a:cubicBezTo>
                <a:lnTo>
                  <a:pt x="2446762" y="374092"/>
                </a:lnTo>
                <a:cubicBezTo>
                  <a:pt x="2517285" y="385800"/>
                  <a:pt x="2565751" y="422379"/>
                  <a:pt x="2565751" y="463999"/>
                </a:cubicBezTo>
                <a:lnTo>
                  <a:pt x="2565751" y="1609559"/>
                </a:lnTo>
                <a:lnTo>
                  <a:pt x="2565751" y="1803860"/>
                </a:lnTo>
                <a:lnTo>
                  <a:pt x="2565751" y="3361571"/>
                </a:lnTo>
                <a:cubicBezTo>
                  <a:pt x="2565751" y="3404035"/>
                  <a:pt x="2536208" y="3442381"/>
                  <a:pt x="2490057" y="3464461"/>
                </a:cubicBezTo>
                <a:lnTo>
                  <a:pt x="2457925" y="3474633"/>
                </a:lnTo>
                <a:lnTo>
                  <a:pt x="1477428" y="3646086"/>
                </a:lnTo>
                <a:lnTo>
                  <a:pt x="1282876" y="3928185"/>
                </a:lnTo>
                <a:lnTo>
                  <a:pt x="1130199" y="3706803"/>
                </a:lnTo>
                <a:lnTo>
                  <a:pt x="374826" y="3838890"/>
                </a:lnTo>
                <a:lnTo>
                  <a:pt x="377670" y="3846001"/>
                </a:lnTo>
                <a:lnTo>
                  <a:pt x="203954" y="3876794"/>
                </a:lnTo>
                <a:cubicBezTo>
                  <a:pt x="99900" y="3895253"/>
                  <a:pt x="0" y="3836874"/>
                  <a:pt x="0" y="3757694"/>
                </a:cubicBezTo>
                <a:lnTo>
                  <a:pt x="0" y="2106798"/>
                </a:lnTo>
                <a:lnTo>
                  <a:pt x="0" y="1125392"/>
                </a:lnTo>
                <a:lnTo>
                  <a:pt x="0" y="93730"/>
                </a:lnTo>
                <a:cubicBezTo>
                  <a:pt x="0" y="46886"/>
                  <a:pt x="59587" y="9873"/>
                  <a:pt x="134072" y="1691"/>
                </a:cubicBezTo>
                <a:close/>
              </a:path>
            </a:pathLst>
          </a:custGeom>
          <a:solidFill>
            <a:schemeClr val="bg1"/>
          </a:soli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733334" y="2418485"/>
            <a:ext cx="2075856" cy="203181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随着产品功能、市场环境或用户习惯变化，定期复盘并调整漏斗结构与节点定义，确保转化分析始终贴合当前业务实际，支撑长期增长。</a:t>
            </a:r>
            <a:endParaRPr kumimoji="1" lang="zh-CN" altLang="en-US"/>
          </a:p>
        </p:txBody>
      </p:sp>
      <p:sp>
        <p:nvSpPr>
          <p:cNvPr id="6" name="标题 1"/>
          <p:cNvSpPr txBox="1"/>
          <p:nvPr/>
        </p:nvSpPr>
        <p:spPr>
          <a:xfrm rot="0" flipH="0" flipV="0">
            <a:off x="8733334" y="1635959"/>
            <a:ext cx="2091521" cy="56382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持续迭代漏斗模型与业务策略</a:t>
            </a:r>
            <a:endParaRPr kumimoji="1" lang="zh-CN" altLang="en-US"/>
          </a:p>
        </p:txBody>
      </p:sp>
      <p:sp>
        <p:nvSpPr>
          <p:cNvPr id="7" name="标题 1"/>
          <p:cNvSpPr txBox="1"/>
          <p:nvPr/>
        </p:nvSpPr>
        <p:spPr>
          <a:xfrm rot="0" flipH="0" flipV="0">
            <a:off x="8733334" y="2277229"/>
            <a:ext cx="277030" cy="45719"/>
          </a:xfrm>
          <a:prstGeom prst="round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9531974" y="5516330"/>
            <a:ext cx="481543" cy="48154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4489674" y="2209799"/>
            <a:ext cx="3098042" cy="3609264"/>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4755819" y="1225402"/>
            <a:ext cx="2565751" cy="3928185"/>
          </a:xfrm>
          <a:custGeom>
            <a:avLst/>
            <a:gdLst>
              <a:gd name="connsiteX0" fmla="*/ 134072 w 2565751"/>
              <a:gd name="connsiteY0" fmla="*/ 1691 h 3928185"/>
              <a:gd name="connsiteX1" fmla="*/ 211868 w 2565751"/>
              <a:gd name="connsiteY1" fmla="*/ 3823 h 3928185"/>
              <a:gd name="connsiteX2" fmla="*/ 2446762 w 2565751"/>
              <a:gd name="connsiteY2" fmla="*/ 374092 h 3928185"/>
              <a:gd name="connsiteX3" fmla="*/ 2565751 w 2565751"/>
              <a:gd name="connsiteY3" fmla="*/ 463999 h 3928185"/>
              <a:gd name="connsiteX4" fmla="*/ 2565751 w 2565751"/>
              <a:gd name="connsiteY4" fmla="*/ 1609559 h 3928185"/>
              <a:gd name="connsiteX5" fmla="*/ 2565751 w 2565751"/>
              <a:gd name="connsiteY5" fmla="*/ 1803860 h 3928185"/>
              <a:gd name="connsiteX6" fmla="*/ 2565751 w 2565751"/>
              <a:gd name="connsiteY6" fmla="*/ 3361571 h 3928185"/>
              <a:gd name="connsiteX7" fmla="*/ 2490057 w 2565751"/>
              <a:gd name="connsiteY7" fmla="*/ 3464461 h 3928185"/>
              <a:gd name="connsiteX8" fmla="*/ 2457925 w 2565751"/>
              <a:gd name="connsiteY8" fmla="*/ 3474633 h 3928185"/>
              <a:gd name="connsiteX9" fmla="*/ 1477428 w 2565751"/>
              <a:gd name="connsiteY9" fmla="*/ 3646086 h 3928185"/>
              <a:gd name="connsiteX10" fmla="*/ 1282876 w 2565751"/>
              <a:gd name="connsiteY10" fmla="*/ 3928185 h 3928185"/>
              <a:gd name="connsiteX11" fmla="*/ 1130199 w 2565751"/>
              <a:gd name="connsiteY11" fmla="*/ 3706803 h 3928185"/>
              <a:gd name="connsiteX12" fmla="*/ 374826 w 2565751"/>
              <a:gd name="connsiteY12" fmla="*/ 3838890 h 3928185"/>
              <a:gd name="connsiteX13" fmla="*/ 377670 w 2565751"/>
              <a:gd name="connsiteY13" fmla="*/ 3846001 h 3928185"/>
              <a:gd name="connsiteX14" fmla="*/ 203954 w 2565751"/>
              <a:gd name="connsiteY14" fmla="*/ 3876794 h 3928185"/>
              <a:gd name="connsiteX15" fmla="*/ 0 w 2565751"/>
              <a:gd name="connsiteY15" fmla="*/ 3757694 h 3928185"/>
              <a:gd name="connsiteX16" fmla="*/ 0 w 2565751"/>
              <a:gd name="connsiteY16" fmla="*/ 2106798 h 3928185"/>
              <a:gd name="connsiteX17" fmla="*/ 0 w 2565751"/>
              <a:gd name="connsiteY17" fmla="*/ 1125392 h 3928185"/>
              <a:gd name="connsiteX18" fmla="*/ 0 w 2565751"/>
              <a:gd name="connsiteY18" fmla="*/ 93730 h 3928185"/>
              <a:gd name="connsiteX19" fmla="*/ 134072 w 2565751"/>
              <a:gd name="connsiteY19" fmla="*/ 1691 h 3928185"/>
            </a:gdLst>
            <a:rect l="l" t="t" r="r" b="b"/>
            <a:pathLst>
              <a:path w="2565751" h="3928185">
                <a:moveTo>
                  <a:pt x="134072" y="1691"/>
                </a:moveTo>
                <a:cubicBezTo>
                  <a:pt x="158901" y="-1037"/>
                  <a:pt x="185384" y="-561"/>
                  <a:pt x="211868" y="3823"/>
                </a:cubicBezTo>
                <a:lnTo>
                  <a:pt x="2446762" y="374092"/>
                </a:lnTo>
                <a:cubicBezTo>
                  <a:pt x="2517285" y="385800"/>
                  <a:pt x="2565751" y="422379"/>
                  <a:pt x="2565751" y="463999"/>
                </a:cubicBezTo>
                <a:lnTo>
                  <a:pt x="2565751" y="1609559"/>
                </a:lnTo>
                <a:lnTo>
                  <a:pt x="2565751" y="1803860"/>
                </a:lnTo>
                <a:lnTo>
                  <a:pt x="2565751" y="3361571"/>
                </a:lnTo>
                <a:cubicBezTo>
                  <a:pt x="2565751" y="3404035"/>
                  <a:pt x="2536208" y="3442381"/>
                  <a:pt x="2490057" y="3464461"/>
                </a:cubicBezTo>
                <a:lnTo>
                  <a:pt x="2457925" y="3474633"/>
                </a:lnTo>
                <a:lnTo>
                  <a:pt x="1477428" y="3646086"/>
                </a:lnTo>
                <a:lnTo>
                  <a:pt x="1282876" y="3928185"/>
                </a:lnTo>
                <a:lnTo>
                  <a:pt x="1130199" y="3706803"/>
                </a:lnTo>
                <a:lnTo>
                  <a:pt x="374826" y="3838890"/>
                </a:lnTo>
                <a:lnTo>
                  <a:pt x="377670" y="3846001"/>
                </a:lnTo>
                <a:lnTo>
                  <a:pt x="203954" y="3876794"/>
                </a:lnTo>
                <a:cubicBezTo>
                  <a:pt x="99900" y="3895253"/>
                  <a:pt x="0" y="3836874"/>
                  <a:pt x="0" y="3757694"/>
                </a:cubicBezTo>
                <a:lnTo>
                  <a:pt x="0" y="2106798"/>
                </a:lnTo>
                <a:lnTo>
                  <a:pt x="0" y="1125392"/>
                </a:lnTo>
                <a:lnTo>
                  <a:pt x="0" y="93730"/>
                </a:lnTo>
                <a:cubicBezTo>
                  <a:pt x="0" y="46886"/>
                  <a:pt x="59587" y="9873"/>
                  <a:pt x="134072" y="1691"/>
                </a:cubicBezTo>
                <a:close/>
              </a:path>
            </a:pathLst>
          </a:custGeom>
          <a:solidFill>
            <a:schemeClr val="bg1"/>
          </a:soli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4992934" y="2418485"/>
            <a:ext cx="2075856" cy="203181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在数据看板中实时监控核心漏斗指标，设置阈值预警（如某日下单转化率骤降20%），便于快速响应异常波动并排查原因。</a:t>
            </a:r>
            <a:endParaRPr kumimoji="1" lang="zh-CN" altLang="en-US"/>
          </a:p>
        </p:txBody>
      </p:sp>
      <p:sp>
        <p:nvSpPr>
          <p:cNvPr id="12" name="标题 1"/>
          <p:cNvSpPr txBox="1"/>
          <p:nvPr/>
        </p:nvSpPr>
        <p:spPr>
          <a:xfrm rot="0" flipH="0" flipV="0">
            <a:off x="4992934" y="1635959"/>
            <a:ext cx="2091521" cy="56382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建立漏斗指标监控与预警机制</a:t>
            </a:r>
            <a:endParaRPr kumimoji="1" lang="zh-CN" altLang="en-US"/>
          </a:p>
        </p:txBody>
      </p:sp>
      <p:sp>
        <p:nvSpPr>
          <p:cNvPr id="13" name="标题 1"/>
          <p:cNvSpPr txBox="1"/>
          <p:nvPr/>
        </p:nvSpPr>
        <p:spPr>
          <a:xfrm rot="0" flipH="0" flipV="0">
            <a:off x="4992934" y="2277229"/>
            <a:ext cx="277030" cy="45719"/>
          </a:xfrm>
          <a:prstGeom prst="round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749275" y="2209799"/>
            <a:ext cx="3098042" cy="3609264"/>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1015420" y="1225402"/>
            <a:ext cx="2565751" cy="3928185"/>
          </a:xfrm>
          <a:custGeom>
            <a:avLst/>
            <a:gdLst>
              <a:gd name="connsiteX0" fmla="*/ 134072 w 2565751"/>
              <a:gd name="connsiteY0" fmla="*/ 1691 h 3928185"/>
              <a:gd name="connsiteX1" fmla="*/ 211868 w 2565751"/>
              <a:gd name="connsiteY1" fmla="*/ 3823 h 3928185"/>
              <a:gd name="connsiteX2" fmla="*/ 2446762 w 2565751"/>
              <a:gd name="connsiteY2" fmla="*/ 374092 h 3928185"/>
              <a:gd name="connsiteX3" fmla="*/ 2565751 w 2565751"/>
              <a:gd name="connsiteY3" fmla="*/ 463999 h 3928185"/>
              <a:gd name="connsiteX4" fmla="*/ 2565751 w 2565751"/>
              <a:gd name="connsiteY4" fmla="*/ 1609559 h 3928185"/>
              <a:gd name="connsiteX5" fmla="*/ 2565751 w 2565751"/>
              <a:gd name="connsiteY5" fmla="*/ 1803860 h 3928185"/>
              <a:gd name="connsiteX6" fmla="*/ 2565751 w 2565751"/>
              <a:gd name="connsiteY6" fmla="*/ 3361571 h 3928185"/>
              <a:gd name="connsiteX7" fmla="*/ 2490057 w 2565751"/>
              <a:gd name="connsiteY7" fmla="*/ 3464461 h 3928185"/>
              <a:gd name="connsiteX8" fmla="*/ 2457925 w 2565751"/>
              <a:gd name="connsiteY8" fmla="*/ 3474633 h 3928185"/>
              <a:gd name="connsiteX9" fmla="*/ 1477428 w 2565751"/>
              <a:gd name="connsiteY9" fmla="*/ 3646086 h 3928185"/>
              <a:gd name="connsiteX10" fmla="*/ 1282876 w 2565751"/>
              <a:gd name="connsiteY10" fmla="*/ 3928185 h 3928185"/>
              <a:gd name="connsiteX11" fmla="*/ 1130199 w 2565751"/>
              <a:gd name="connsiteY11" fmla="*/ 3706803 h 3928185"/>
              <a:gd name="connsiteX12" fmla="*/ 374826 w 2565751"/>
              <a:gd name="connsiteY12" fmla="*/ 3838890 h 3928185"/>
              <a:gd name="connsiteX13" fmla="*/ 377670 w 2565751"/>
              <a:gd name="connsiteY13" fmla="*/ 3846001 h 3928185"/>
              <a:gd name="connsiteX14" fmla="*/ 203954 w 2565751"/>
              <a:gd name="connsiteY14" fmla="*/ 3876794 h 3928185"/>
              <a:gd name="connsiteX15" fmla="*/ 0 w 2565751"/>
              <a:gd name="connsiteY15" fmla="*/ 3757694 h 3928185"/>
              <a:gd name="connsiteX16" fmla="*/ 0 w 2565751"/>
              <a:gd name="connsiteY16" fmla="*/ 2106798 h 3928185"/>
              <a:gd name="connsiteX17" fmla="*/ 0 w 2565751"/>
              <a:gd name="connsiteY17" fmla="*/ 1125392 h 3928185"/>
              <a:gd name="connsiteX18" fmla="*/ 0 w 2565751"/>
              <a:gd name="connsiteY18" fmla="*/ 93730 h 3928185"/>
              <a:gd name="connsiteX19" fmla="*/ 134072 w 2565751"/>
              <a:gd name="connsiteY19" fmla="*/ 1691 h 3928185"/>
            </a:gdLst>
            <a:rect l="l" t="t" r="r" b="b"/>
            <a:pathLst>
              <a:path w="2565751" h="3928185">
                <a:moveTo>
                  <a:pt x="134072" y="1691"/>
                </a:moveTo>
                <a:cubicBezTo>
                  <a:pt x="158901" y="-1037"/>
                  <a:pt x="185384" y="-561"/>
                  <a:pt x="211868" y="3823"/>
                </a:cubicBezTo>
                <a:lnTo>
                  <a:pt x="2446762" y="374092"/>
                </a:lnTo>
                <a:cubicBezTo>
                  <a:pt x="2517285" y="385800"/>
                  <a:pt x="2565751" y="422379"/>
                  <a:pt x="2565751" y="463999"/>
                </a:cubicBezTo>
                <a:lnTo>
                  <a:pt x="2565751" y="1609559"/>
                </a:lnTo>
                <a:lnTo>
                  <a:pt x="2565751" y="1803860"/>
                </a:lnTo>
                <a:lnTo>
                  <a:pt x="2565751" y="3361571"/>
                </a:lnTo>
                <a:cubicBezTo>
                  <a:pt x="2565751" y="3404035"/>
                  <a:pt x="2536208" y="3442381"/>
                  <a:pt x="2490057" y="3464461"/>
                </a:cubicBezTo>
                <a:lnTo>
                  <a:pt x="2457925" y="3474633"/>
                </a:lnTo>
                <a:lnTo>
                  <a:pt x="1477428" y="3646086"/>
                </a:lnTo>
                <a:lnTo>
                  <a:pt x="1282876" y="3928185"/>
                </a:lnTo>
                <a:lnTo>
                  <a:pt x="1130199" y="3706803"/>
                </a:lnTo>
                <a:lnTo>
                  <a:pt x="374826" y="3838890"/>
                </a:lnTo>
                <a:lnTo>
                  <a:pt x="377670" y="3846001"/>
                </a:lnTo>
                <a:lnTo>
                  <a:pt x="203954" y="3876794"/>
                </a:lnTo>
                <a:cubicBezTo>
                  <a:pt x="99900" y="3895253"/>
                  <a:pt x="0" y="3836874"/>
                  <a:pt x="0" y="3757694"/>
                </a:cubicBezTo>
                <a:lnTo>
                  <a:pt x="0" y="2106798"/>
                </a:lnTo>
                <a:lnTo>
                  <a:pt x="0" y="1125392"/>
                </a:lnTo>
                <a:lnTo>
                  <a:pt x="0" y="93730"/>
                </a:lnTo>
                <a:cubicBezTo>
                  <a:pt x="0" y="46886"/>
                  <a:pt x="59587" y="9873"/>
                  <a:pt x="134072" y="1691"/>
                </a:cubicBezTo>
                <a:close/>
              </a:path>
            </a:pathLst>
          </a:custGeom>
          <a:solidFill>
            <a:schemeClr val="bg1"/>
          </a:solidFill>
          <a:ln w="19050" cap="sq">
            <a:noFill/>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1252535" y="2418485"/>
            <a:ext cx="2075856" cy="203181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针对识别出的瓶颈环节，提出具体优化方案（如简化注册流程、优化CTA文案），并通过A/B测试对比新旧版本的转化效果，确保改进有效。</a:t>
            </a:r>
            <a:endParaRPr kumimoji="1" lang="zh-CN" altLang="en-US"/>
          </a:p>
        </p:txBody>
      </p:sp>
      <p:sp>
        <p:nvSpPr>
          <p:cNvPr id="17" name="标题 1"/>
          <p:cNvSpPr txBox="1"/>
          <p:nvPr/>
        </p:nvSpPr>
        <p:spPr>
          <a:xfrm rot="0" flipH="0" flipV="0">
            <a:off x="1252535" y="1635959"/>
            <a:ext cx="2091521" cy="563828"/>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设计A/B测试验证优化假设</a:t>
            </a:r>
            <a:endParaRPr kumimoji="1" lang="zh-CN" altLang="en-US"/>
          </a:p>
        </p:txBody>
      </p:sp>
      <p:sp>
        <p:nvSpPr>
          <p:cNvPr id="18" name="标题 1"/>
          <p:cNvSpPr txBox="1"/>
          <p:nvPr/>
        </p:nvSpPr>
        <p:spPr>
          <a:xfrm rot="0" flipH="0" flipV="0">
            <a:off x="1252535" y="2277229"/>
            <a:ext cx="277030" cy="45719"/>
          </a:xfrm>
          <a:prstGeom prst="round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5855229" y="5516330"/>
            <a:ext cx="481543" cy="48154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2051674" y="5516330"/>
            <a:ext cx="481543" cy="48154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实施数据驱动的漏斗优化</a:t>
            </a:r>
            <a:endParaRPr kumimoji="1" lang="zh-CN" altLang="en-US"/>
          </a:p>
        </p:txBody>
      </p:sp>
      <p:sp>
        <p:nvSpPr>
          <p:cNvPr id="22"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3"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常见误区与最佳实践</a:t>
            </a: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3155949"/>
            <a:ext cx="3365122" cy="2645084"/>
          </a:xfrm>
          <a:prstGeom prst="roundRect">
            <a:avLst>
              <a:gd name="adj" fmla="val 6411"/>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4407089" y="2740622"/>
            <a:ext cx="3365122" cy="2645084"/>
          </a:xfrm>
          <a:prstGeom prst="roundRect">
            <a:avLst>
              <a:gd name="adj" fmla="val 6411"/>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153778" y="3155949"/>
            <a:ext cx="3365122" cy="2645084"/>
          </a:xfrm>
          <a:prstGeom prst="roundRect">
            <a:avLst>
              <a:gd name="adj" fmla="val 6411"/>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659935" y="1744730"/>
            <a:ext cx="1154977" cy="3325118"/>
          </a:xfrm>
          <a:custGeom>
            <a:avLst/>
            <a:gdLst>
              <a:gd name="connsiteX0" fmla="*/ 658936 w 1154977"/>
              <a:gd name="connsiteY0" fmla="*/ 0 h 3325118"/>
              <a:gd name="connsiteX1" fmla="*/ 1142397 w 1154977"/>
              <a:gd name="connsiteY1" fmla="*/ 210162 h 3325118"/>
              <a:gd name="connsiteX2" fmla="*/ 1140331 w 1154977"/>
              <a:gd name="connsiteY2" fmla="*/ 212085 h 3325118"/>
              <a:gd name="connsiteX3" fmla="*/ 1149404 w 1154977"/>
              <a:gd name="connsiteY3" fmla="*/ 225541 h 3325118"/>
              <a:gd name="connsiteX4" fmla="*/ 1154977 w 1154977"/>
              <a:gd name="connsiteY4" fmla="*/ 253148 h 3325118"/>
              <a:gd name="connsiteX5" fmla="*/ 1084052 w 1154977"/>
              <a:gd name="connsiteY5" fmla="*/ 324073 h 3325118"/>
              <a:gd name="connsiteX6" fmla="*/ 1033900 w 1154977"/>
              <a:gd name="connsiteY6" fmla="*/ 303300 h 3325118"/>
              <a:gd name="connsiteX7" fmla="*/ 1029462 w 1154977"/>
              <a:gd name="connsiteY7" fmla="*/ 296716 h 3325118"/>
              <a:gd name="connsiteX8" fmla="*/ 974754 w 1154977"/>
              <a:gd name="connsiteY8" fmla="*/ 247053 h 3325118"/>
              <a:gd name="connsiteX9" fmla="*/ 411454 w 1154977"/>
              <a:gd name="connsiteY9" fmla="*/ 203692 h 3325118"/>
              <a:gd name="connsiteX10" fmla="*/ 156351 w 1154977"/>
              <a:gd name="connsiteY10" fmla="*/ 786702 h 3325118"/>
              <a:gd name="connsiteX11" fmla="*/ 657666 w 1154977"/>
              <a:gd name="connsiteY11" fmla="*/ 1178697 h 3325118"/>
              <a:gd name="connsiteX12" fmla="*/ 657660 w 1154977"/>
              <a:gd name="connsiteY12" fmla="*/ 1180206 h 3325118"/>
              <a:gd name="connsiteX13" fmla="*/ 660023 w 1154977"/>
              <a:gd name="connsiteY13" fmla="*/ 1179227 h 3325118"/>
              <a:gd name="connsiteX14" fmla="*/ 722704 w 1154977"/>
              <a:gd name="connsiteY14" fmla="*/ 1241908 h 3325118"/>
              <a:gd name="connsiteX15" fmla="*/ 722703 w 1154977"/>
              <a:gd name="connsiteY15" fmla="*/ 3262437 h 3325118"/>
              <a:gd name="connsiteX16" fmla="*/ 660022 w 1154977"/>
              <a:gd name="connsiteY16" fmla="*/ 3325118 h 3325118"/>
              <a:gd name="connsiteX17" fmla="*/ 660023 w 1154977"/>
              <a:gd name="connsiteY17" fmla="*/ 3325117 h 3325118"/>
              <a:gd name="connsiteX18" fmla="*/ 597342 w 1154977"/>
              <a:gd name="connsiteY18" fmla="*/ 3262436 h 3325118"/>
              <a:gd name="connsiteX19" fmla="*/ 597342 w 1154977"/>
              <a:gd name="connsiteY19" fmla="*/ 1308885 h 3325118"/>
              <a:gd name="connsiteX20" fmla="*/ 440924 w 1154977"/>
              <a:gd name="connsiteY20" fmla="*/ 1281935 h 3325118"/>
              <a:gd name="connsiteX21" fmla="*/ 20136 w 1154977"/>
              <a:gd name="connsiteY21" fmla="*/ 821098 h 3325118"/>
              <a:gd name="connsiteX22" fmla="*/ 344281 w 1154977"/>
              <a:gd name="connsiteY22" fmla="*/ 80299 h 3325118"/>
              <a:gd name="connsiteX23" fmla="*/ 658936 w 1154977"/>
              <a:gd name="connsiteY23" fmla="*/ 0 h 3325118"/>
            </a:gdLst>
            <a:rect l="l" t="t" r="r" b="b"/>
            <a:pathLst>
              <a:path w="1154977" h="3325118">
                <a:moveTo>
                  <a:pt x="658936" y="0"/>
                </a:moveTo>
                <a:cubicBezTo>
                  <a:pt x="837762" y="-125"/>
                  <a:pt x="1014147" y="72407"/>
                  <a:pt x="1142397" y="210162"/>
                </a:cubicBezTo>
                <a:lnTo>
                  <a:pt x="1140331" y="212085"/>
                </a:lnTo>
                <a:lnTo>
                  <a:pt x="1149404" y="225541"/>
                </a:lnTo>
                <a:cubicBezTo>
                  <a:pt x="1152993" y="234026"/>
                  <a:pt x="1154977" y="243355"/>
                  <a:pt x="1154977" y="253148"/>
                </a:cubicBezTo>
                <a:cubicBezTo>
                  <a:pt x="1154977" y="292319"/>
                  <a:pt x="1123223" y="324073"/>
                  <a:pt x="1084052" y="324073"/>
                </a:cubicBezTo>
                <a:cubicBezTo>
                  <a:pt x="1064467" y="324073"/>
                  <a:pt x="1046735" y="316135"/>
                  <a:pt x="1033900" y="303300"/>
                </a:cubicBezTo>
                <a:lnTo>
                  <a:pt x="1029462" y="296716"/>
                </a:lnTo>
                <a:lnTo>
                  <a:pt x="974754" y="247053"/>
                </a:lnTo>
                <a:cubicBezTo>
                  <a:pt x="814248" y="124347"/>
                  <a:pt x="593589" y="104542"/>
                  <a:pt x="411454" y="203692"/>
                </a:cubicBezTo>
                <a:cubicBezTo>
                  <a:pt x="203300" y="317006"/>
                  <a:pt x="98325" y="556916"/>
                  <a:pt x="156351" y="786702"/>
                </a:cubicBezTo>
                <a:cubicBezTo>
                  <a:pt x="214377" y="1016487"/>
                  <a:pt x="420670" y="1177794"/>
                  <a:pt x="657666" y="1178697"/>
                </a:cubicBezTo>
                <a:lnTo>
                  <a:pt x="657660" y="1180206"/>
                </a:lnTo>
                <a:lnTo>
                  <a:pt x="660023" y="1179227"/>
                </a:lnTo>
                <a:cubicBezTo>
                  <a:pt x="694641" y="1179227"/>
                  <a:pt x="722704" y="1207290"/>
                  <a:pt x="722704" y="1241908"/>
                </a:cubicBezTo>
                <a:cubicBezTo>
                  <a:pt x="722704" y="1915418"/>
                  <a:pt x="722703" y="2588927"/>
                  <a:pt x="722703" y="3262437"/>
                </a:cubicBezTo>
                <a:cubicBezTo>
                  <a:pt x="722703" y="3297055"/>
                  <a:pt x="694640" y="3325118"/>
                  <a:pt x="660022" y="3325118"/>
                </a:cubicBezTo>
                <a:lnTo>
                  <a:pt x="660023" y="3325117"/>
                </a:lnTo>
                <a:cubicBezTo>
                  <a:pt x="625405" y="3325117"/>
                  <a:pt x="597342" y="3297054"/>
                  <a:pt x="597342" y="3262436"/>
                </a:cubicBezTo>
                <a:lnTo>
                  <a:pt x="597342" y="1308885"/>
                </a:lnTo>
                <a:lnTo>
                  <a:pt x="440924" y="1281935"/>
                </a:lnTo>
                <a:cubicBezTo>
                  <a:pt x="236703" y="1210118"/>
                  <a:pt x="75433" y="1040080"/>
                  <a:pt x="20136" y="821098"/>
                </a:cubicBezTo>
                <a:cubicBezTo>
                  <a:pt x="-53595" y="529122"/>
                  <a:pt x="79791" y="224282"/>
                  <a:pt x="344281" y="80299"/>
                </a:cubicBezTo>
                <a:cubicBezTo>
                  <a:pt x="443465" y="26306"/>
                  <a:pt x="551640" y="74"/>
                  <a:pt x="658936" y="0"/>
                </a:cubicBez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894780" y="1979537"/>
            <a:ext cx="849600" cy="849600"/>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660400" y="3224528"/>
            <a:ext cx="3365122" cy="2909571"/>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822456" y="3360421"/>
            <a:ext cx="3041010" cy="566338"/>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忽略事件定义的一致性</a:t>
            </a:r>
            <a:endParaRPr kumimoji="1" lang="zh-CN" altLang="en-US"/>
          </a:p>
        </p:txBody>
      </p:sp>
      <p:sp>
        <p:nvSpPr>
          <p:cNvPr id="10" name="标题 1"/>
          <p:cNvSpPr txBox="1"/>
          <p:nvPr/>
        </p:nvSpPr>
        <p:spPr>
          <a:xfrm rot="0" flipH="0" flipV="0">
            <a:off x="822456" y="3992683"/>
            <a:ext cx="3041010" cy="19801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不同团队对“注册成功”“下单完成”等关键事件理解不一，会导致数据口径混乱。应统一事件命名、触发条件和属性字段，确保全链路数据可比对。</a:t>
            </a:r>
            <a:endParaRPr kumimoji="1" lang="zh-CN" altLang="en-US"/>
          </a:p>
        </p:txBody>
      </p:sp>
      <p:sp>
        <p:nvSpPr>
          <p:cNvPr id="11" name="标题 1"/>
          <p:cNvSpPr txBox="1"/>
          <p:nvPr/>
        </p:nvSpPr>
        <p:spPr>
          <a:xfrm rot="0" flipH="0" flipV="0">
            <a:off x="1915548" y="2119277"/>
            <a:ext cx="808064" cy="579677"/>
          </a:xfrm>
          <a:prstGeom prst="rect">
            <a:avLst/>
          </a:prstGeom>
          <a:noFill/>
          <a:ln>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Source Han Sans CN Bold"/>
                <a:ea typeface="Source Han Sans CN Bold"/>
                <a:cs typeface="Source Han Sans CN Bold"/>
              </a:rPr>
              <a:t>01</a:t>
            </a:r>
            <a:endParaRPr kumimoji="1" lang="zh-CN" altLang="en-US"/>
          </a:p>
        </p:txBody>
      </p:sp>
      <p:sp>
        <p:nvSpPr>
          <p:cNvPr id="12" name="标题 1"/>
          <p:cNvSpPr txBox="1"/>
          <p:nvPr/>
        </p:nvSpPr>
        <p:spPr>
          <a:xfrm rot="0" flipH="0" flipV="0">
            <a:off x="5406624" y="1329403"/>
            <a:ext cx="1154977" cy="3325118"/>
          </a:xfrm>
          <a:custGeom>
            <a:avLst/>
            <a:gdLst>
              <a:gd name="connsiteX0" fmla="*/ 658936 w 1154977"/>
              <a:gd name="connsiteY0" fmla="*/ 0 h 3325118"/>
              <a:gd name="connsiteX1" fmla="*/ 1142397 w 1154977"/>
              <a:gd name="connsiteY1" fmla="*/ 210162 h 3325118"/>
              <a:gd name="connsiteX2" fmla="*/ 1140331 w 1154977"/>
              <a:gd name="connsiteY2" fmla="*/ 212085 h 3325118"/>
              <a:gd name="connsiteX3" fmla="*/ 1149404 w 1154977"/>
              <a:gd name="connsiteY3" fmla="*/ 225541 h 3325118"/>
              <a:gd name="connsiteX4" fmla="*/ 1154977 w 1154977"/>
              <a:gd name="connsiteY4" fmla="*/ 253148 h 3325118"/>
              <a:gd name="connsiteX5" fmla="*/ 1084052 w 1154977"/>
              <a:gd name="connsiteY5" fmla="*/ 324073 h 3325118"/>
              <a:gd name="connsiteX6" fmla="*/ 1033900 w 1154977"/>
              <a:gd name="connsiteY6" fmla="*/ 303300 h 3325118"/>
              <a:gd name="connsiteX7" fmla="*/ 1029462 w 1154977"/>
              <a:gd name="connsiteY7" fmla="*/ 296716 h 3325118"/>
              <a:gd name="connsiteX8" fmla="*/ 974754 w 1154977"/>
              <a:gd name="connsiteY8" fmla="*/ 247053 h 3325118"/>
              <a:gd name="connsiteX9" fmla="*/ 411454 w 1154977"/>
              <a:gd name="connsiteY9" fmla="*/ 203692 h 3325118"/>
              <a:gd name="connsiteX10" fmla="*/ 156351 w 1154977"/>
              <a:gd name="connsiteY10" fmla="*/ 786702 h 3325118"/>
              <a:gd name="connsiteX11" fmla="*/ 657666 w 1154977"/>
              <a:gd name="connsiteY11" fmla="*/ 1178697 h 3325118"/>
              <a:gd name="connsiteX12" fmla="*/ 657660 w 1154977"/>
              <a:gd name="connsiteY12" fmla="*/ 1180206 h 3325118"/>
              <a:gd name="connsiteX13" fmla="*/ 660023 w 1154977"/>
              <a:gd name="connsiteY13" fmla="*/ 1179227 h 3325118"/>
              <a:gd name="connsiteX14" fmla="*/ 722704 w 1154977"/>
              <a:gd name="connsiteY14" fmla="*/ 1241908 h 3325118"/>
              <a:gd name="connsiteX15" fmla="*/ 722703 w 1154977"/>
              <a:gd name="connsiteY15" fmla="*/ 3262437 h 3325118"/>
              <a:gd name="connsiteX16" fmla="*/ 660022 w 1154977"/>
              <a:gd name="connsiteY16" fmla="*/ 3325118 h 3325118"/>
              <a:gd name="connsiteX17" fmla="*/ 660023 w 1154977"/>
              <a:gd name="connsiteY17" fmla="*/ 3325117 h 3325118"/>
              <a:gd name="connsiteX18" fmla="*/ 597342 w 1154977"/>
              <a:gd name="connsiteY18" fmla="*/ 3262436 h 3325118"/>
              <a:gd name="connsiteX19" fmla="*/ 597342 w 1154977"/>
              <a:gd name="connsiteY19" fmla="*/ 1308885 h 3325118"/>
              <a:gd name="connsiteX20" fmla="*/ 440924 w 1154977"/>
              <a:gd name="connsiteY20" fmla="*/ 1281935 h 3325118"/>
              <a:gd name="connsiteX21" fmla="*/ 20136 w 1154977"/>
              <a:gd name="connsiteY21" fmla="*/ 821098 h 3325118"/>
              <a:gd name="connsiteX22" fmla="*/ 344281 w 1154977"/>
              <a:gd name="connsiteY22" fmla="*/ 80299 h 3325118"/>
              <a:gd name="connsiteX23" fmla="*/ 658936 w 1154977"/>
              <a:gd name="connsiteY23" fmla="*/ 0 h 3325118"/>
            </a:gdLst>
            <a:rect l="l" t="t" r="r" b="b"/>
            <a:pathLst>
              <a:path w="1154977" h="3325118">
                <a:moveTo>
                  <a:pt x="658936" y="0"/>
                </a:moveTo>
                <a:cubicBezTo>
                  <a:pt x="837762" y="-125"/>
                  <a:pt x="1014147" y="72407"/>
                  <a:pt x="1142397" y="210162"/>
                </a:cubicBezTo>
                <a:lnTo>
                  <a:pt x="1140331" y="212085"/>
                </a:lnTo>
                <a:lnTo>
                  <a:pt x="1149404" y="225541"/>
                </a:lnTo>
                <a:cubicBezTo>
                  <a:pt x="1152993" y="234026"/>
                  <a:pt x="1154977" y="243355"/>
                  <a:pt x="1154977" y="253148"/>
                </a:cubicBezTo>
                <a:cubicBezTo>
                  <a:pt x="1154977" y="292319"/>
                  <a:pt x="1123223" y="324073"/>
                  <a:pt x="1084052" y="324073"/>
                </a:cubicBezTo>
                <a:cubicBezTo>
                  <a:pt x="1064467" y="324073"/>
                  <a:pt x="1046735" y="316135"/>
                  <a:pt x="1033900" y="303300"/>
                </a:cubicBezTo>
                <a:lnTo>
                  <a:pt x="1029462" y="296716"/>
                </a:lnTo>
                <a:lnTo>
                  <a:pt x="974754" y="247053"/>
                </a:lnTo>
                <a:cubicBezTo>
                  <a:pt x="814248" y="124347"/>
                  <a:pt x="593589" y="104542"/>
                  <a:pt x="411454" y="203692"/>
                </a:cubicBezTo>
                <a:cubicBezTo>
                  <a:pt x="203300" y="317006"/>
                  <a:pt x="98325" y="556916"/>
                  <a:pt x="156351" y="786702"/>
                </a:cubicBezTo>
                <a:cubicBezTo>
                  <a:pt x="214377" y="1016487"/>
                  <a:pt x="420670" y="1177794"/>
                  <a:pt x="657666" y="1178697"/>
                </a:cubicBezTo>
                <a:lnTo>
                  <a:pt x="657660" y="1180206"/>
                </a:lnTo>
                <a:lnTo>
                  <a:pt x="660023" y="1179227"/>
                </a:lnTo>
                <a:cubicBezTo>
                  <a:pt x="694641" y="1179227"/>
                  <a:pt x="722704" y="1207290"/>
                  <a:pt x="722704" y="1241908"/>
                </a:cubicBezTo>
                <a:cubicBezTo>
                  <a:pt x="722704" y="1915418"/>
                  <a:pt x="722703" y="2588927"/>
                  <a:pt x="722703" y="3262437"/>
                </a:cubicBezTo>
                <a:cubicBezTo>
                  <a:pt x="722703" y="3297055"/>
                  <a:pt x="694640" y="3325118"/>
                  <a:pt x="660022" y="3325118"/>
                </a:cubicBezTo>
                <a:lnTo>
                  <a:pt x="660023" y="3325117"/>
                </a:lnTo>
                <a:cubicBezTo>
                  <a:pt x="625405" y="3325117"/>
                  <a:pt x="597342" y="3297054"/>
                  <a:pt x="597342" y="3262436"/>
                </a:cubicBezTo>
                <a:lnTo>
                  <a:pt x="597342" y="1308885"/>
                </a:lnTo>
                <a:lnTo>
                  <a:pt x="440924" y="1281935"/>
                </a:lnTo>
                <a:cubicBezTo>
                  <a:pt x="236703" y="1210118"/>
                  <a:pt x="75433" y="1040080"/>
                  <a:pt x="20136" y="821098"/>
                </a:cubicBezTo>
                <a:cubicBezTo>
                  <a:pt x="-53595" y="529122"/>
                  <a:pt x="79791" y="224282"/>
                  <a:pt x="344281" y="80299"/>
                </a:cubicBezTo>
                <a:cubicBezTo>
                  <a:pt x="443465" y="26306"/>
                  <a:pt x="551640" y="74"/>
                  <a:pt x="658936" y="0"/>
                </a:cubicBezTo>
                <a:close/>
              </a:path>
            </a:pathLst>
          </a:custGeom>
          <a:gradFill>
            <a:gsLst>
              <a:gs pos="0">
                <a:schemeClr val="accent2"/>
              </a:gs>
              <a:gs pos="100000">
                <a:schemeClr val="accent2">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5641469" y="1564210"/>
            <a:ext cx="849600" cy="849600"/>
          </a:xfrm>
          <a:prstGeom prst="ellipse">
            <a:avLst/>
          </a:prstGeom>
          <a:gradFill>
            <a:gsLst>
              <a:gs pos="0">
                <a:schemeClr val="accent2"/>
              </a:gs>
              <a:gs pos="100000">
                <a:schemeClr val="accent2">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4407089" y="2809201"/>
            <a:ext cx="3365122" cy="2909571"/>
          </a:xfrm>
          <a:prstGeom prst="roundRect">
            <a:avLst>
              <a:gd name="adj" fmla="val 6411"/>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4569145" y="2945094"/>
            <a:ext cx="3041010" cy="566338"/>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过度依赖默认埋点</a:t>
            </a:r>
            <a:endParaRPr kumimoji="1" lang="zh-CN" altLang="en-US"/>
          </a:p>
        </p:txBody>
      </p:sp>
      <p:sp>
        <p:nvSpPr>
          <p:cNvPr id="16" name="标题 1"/>
          <p:cNvSpPr txBox="1"/>
          <p:nvPr/>
        </p:nvSpPr>
        <p:spPr>
          <a:xfrm rot="0" flipH="0" flipV="0">
            <a:off x="4569145" y="3577356"/>
            <a:ext cx="3041010" cy="19420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许多产品仅使用平台默认埋点（如页面浏览），忽略自定义行为（如按钮点击、表单填写中途退出）。这会遗漏关键转化漏斗环节，影响归因准确性。</a:t>
            </a:r>
            <a:endParaRPr kumimoji="1" lang="zh-CN" altLang="en-US"/>
          </a:p>
        </p:txBody>
      </p:sp>
      <p:sp>
        <p:nvSpPr>
          <p:cNvPr id="17" name="标题 1"/>
          <p:cNvSpPr txBox="1"/>
          <p:nvPr/>
        </p:nvSpPr>
        <p:spPr>
          <a:xfrm rot="0" flipH="0" flipV="0">
            <a:off x="5662237" y="1703950"/>
            <a:ext cx="808064" cy="579677"/>
          </a:xfrm>
          <a:prstGeom prst="rect">
            <a:avLst/>
          </a:prstGeom>
          <a:noFill/>
          <a:ln>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Source Han Sans CN Bold"/>
                <a:ea typeface="Source Han Sans CN Bold"/>
                <a:cs typeface="Source Han Sans CN Bold"/>
              </a:rPr>
              <a:t>02</a:t>
            </a:r>
            <a:endParaRPr kumimoji="1" lang="zh-CN" altLang="en-US"/>
          </a:p>
        </p:txBody>
      </p:sp>
      <p:sp>
        <p:nvSpPr>
          <p:cNvPr id="18" name="标题 1"/>
          <p:cNvSpPr txBox="1"/>
          <p:nvPr/>
        </p:nvSpPr>
        <p:spPr>
          <a:xfrm rot="0" flipH="0" flipV="0">
            <a:off x="9153313" y="1744730"/>
            <a:ext cx="1154977" cy="3325118"/>
          </a:xfrm>
          <a:custGeom>
            <a:avLst/>
            <a:gdLst>
              <a:gd name="connsiteX0" fmla="*/ 658936 w 1154977"/>
              <a:gd name="connsiteY0" fmla="*/ 0 h 3325118"/>
              <a:gd name="connsiteX1" fmla="*/ 1142397 w 1154977"/>
              <a:gd name="connsiteY1" fmla="*/ 210162 h 3325118"/>
              <a:gd name="connsiteX2" fmla="*/ 1140331 w 1154977"/>
              <a:gd name="connsiteY2" fmla="*/ 212085 h 3325118"/>
              <a:gd name="connsiteX3" fmla="*/ 1149404 w 1154977"/>
              <a:gd name="connsiteY3" fmla="*/ 225541 h 3325118"/>
              <a:gd name="connsiteX4" fmla="*/ 1154977 w 1154977"/>
              <a:gd name="connsiteY4" fmla="*/ 253148 h 3325118"/>
              <a:gd name="connsiteX5" fmla="*/ 1084052 w 1154977"/>
              <a:gd name="connsiteY5" fmla="*/ 324073 h 3325118"/>
              <a:gd name="connsiteX6" fmla="*/ 1033900 w 1154977"/>
              <a:gd name="connsiteY6" fmla="*/ 303300 h 3325118"/>
              <a:gd name="connsiteX7" fmla="*/ 1029462 w 1154977"/>
              <a:gd name="connsiteY7" fmla="*/ 296716 h 3325118"/>
              <a:gd name="connsiteX8" fmla="*/ 974754 w 1154977"/>
              <a:gd name="connsiteY8" fmla="*/ 247053 h 3325118"/>
              <a:gd name="connsiteX9" fmla="*/ 411454 w 1154977"/>
              <a:gd name="connsiteY9" fmla="*/ 203692 h 3325118"/>
              <a:gd name="connsiteX10" fmla="*/ 156351 w 1154977"/>
              <a:gd name="connsiteY10" fmla="*/ 786702 h 3325118"/>
              <a:gd name="connsiteX11" fmla="*/ 657666 w 1154977"/>
              <a:gd name="connsiteY11" fmla="*/ 1178697 h 3325118"/>
              <a:gd name="connsiteX12" fmla="*/ 657660 w 1154977"/>
              <a:gd name="connsiteY12" fmla="*/ 1180206 h 3325118"/>
              <a:gd name="connsiteX13" fmla="*/ 660023 w 1154977"/>
              <a:gd name="connsiteY13" fmla="*/ 1179227 h 3325118"/>
              <a:gd name="connsiteX14" fmla="*/ 722704 w 1154977"/>
              <a:gd name="connsiteY14" fmla="*/ 1241908 h 3325118"/>
              <a:gd name="connsiteX15" fmla="*/ 722703 w 1154977"/>
              <a:gd name="connsiteY15" fmla="*/ 3262437 h 3325118"/>
              <a:gd name="connsiteX16" fmla="*/ 660022 w 1154977"/>
              <a:gd name="connsiteY16" fmla="*/ 3325118 h 3325118"/>
              <a:gd name="connsiteX17" fmla="*/ 660023 w 1154977"/>
              <a:gd name="connsiteY17" fmla="*/ 3325117 h 3325118"/>
              <a:gd name="connsiteX18" fmla="*/ 597342 w 1154977"/>
              <a:gd name="connsiteY18" fmla="*/ 3262436 h 3325118"/>
              <a:gd name="connsiteX19" fmla="*/ 597342 w 1154977"/>
              <a:gd name="connsiteY19" fmla="*/ 1308885 h 3325118"/>
              <a:gd name="connsiteX20" fmla="*/ 440924 w 1154977"/>
              <a:gd name="connsiteY20" fmla="*/ 1281935 h 3325118"/>
              <a:gd name="connsiteX21" fmla="*/ 20136 w 1154977"/>
              <a:gd name="connsiteY21" fmla="*/ 821098 h 3325118"/>
              <a:gd name="connsiteX22" fmla="*/ 344281 w 1154977"/>
              <a:gd name="connsiteY22" fmla="*/ 80299 h 3325118"/>
              <a:gd name="connsiteX23" fmla="*/ 658936 w 1154977"/>
              <a:gd name="connsiteY23" fmla="*/ 0 h 3325118"/>
            </a:gdLst>
            <a:rect l="l" t="t" r="r" b="b"/>
            <a:pathLst>
              <a:path w="1154977" h="3325118">
                <a:moveTo>
                  <a:pt x="658936" y="0"/>
                </a:moveTo>
                <a:cubicBezTo>
                  <a:pt x="837762" y="-125"/>
                  <a:pt x="1014147" y="72407"/>
                  <a:pt x="1142397" y="210162"/>
                </a:cubicBezTo>
                <a:lnTo>
                  <a:pt x="1140331" y="212085"/>
                </a:lnTo>
                <a:lnTo>
                  <a:pt x="1149404" y="225541"/>
                </a:lnTo>
                <a:cubicBezTo>
                  <a:pt x="1152993" y="234026"/>
                  <a:pt x="1154977" y="243355"/>
                  <a:pt x="1154977" y="253148"/>
                </a:cubicBezTo>
                <a:cubicBezTo>
                  <a:pt x="1154977" y="292319"/>
                  <a:pt x="1123223" y="324073"/>
                  <a:pt x="1084052" y="324073"/>
                </a:cubicBezTo>
                <a:cubicBezTo>
                  <a:pt x="1064467" y="324073"/>
                  <a:pt x="1046735" y="316135"/>
                  <a:pt x="1033900" y="303300"/>
                </a:cubicBezTo>
                <a:lnTo>
                  <a:pt x="1029462" y="296716"/>
                </a:lnTo>
                <a:lnTo>
                  <a:pt x="974754" y="247053"/>
                </a:lnTo>
                <a:cubicBezTo>
                  <a:pt x="814248" y="124347"/>
                  <a:pt x="593589" y="104542"/>
                  <a:pt x="411454" y="203692"/>
                </a:cubicBezTo>
                <a:cubicBezTo>
                  <a:pt x="203300" y="317006"/>
                  <a:pt x="98325" y="556916"/>
                  <a:pt x="156351" y="786702"/>
                </a:cubicBezTo>
                <a:cubicBezTo>
                  <a:pt x="214377" y="1016487"/>
                  <a:pt x="420670" y="1177794"/>
                  <a:pt x="657666" y="1178697"/>
                </a:cubicBezTo>
                <a:lnTo>
                  <a:pt x="657660" y="1180206"/>
                </a:lnTo>
                <a:lnTo>
                  <a:pt x="660023" y="1179227"/>
                </a:lnTo>
                <a:cubicBezTo>
                  <a:pt x="694641" y="1179227"/>
                  <a:pt x="722704" y="1207290"/>
                  <a:pt x="722704" y="1241908"/>
                </a:cubicBezTo>
                <a:cubicBezTo>
                  <a:pt x="722704" y="1915418"/>
                  <a:pt x="722703" y="2588927"/>
                  <a:pt x="722703" y="3262437"/>
                </a:cubicBezTo>
                <a:cubicBezTo>
                  <a:pt x="722703" y="3297055"/>
                  <a:pt x="694640" y="3325118"/>
                  <a:pt x="660022" y="3325118"/>
                </a:cubicBezTo>
                <a:lnTo>
                  <a:pt x="660023" y="3325117"/>
                </a:lnTo>
                <a:cubicBezTo>
                  <a:pt x="625405" y="3325117"/>
                  <a:pt x="597342" y="3297054"/>
                  <a:pt x="597342" y="3262436"/>
                </a:cubicBezTo>
                <a:lnTo>
                  <a:pt x="597342" y="1308885"/>
                </a:lnTo>
                <a:lnTo>
                  <a:pt x="440924" y="1281935"/>
                </a:lnTo>
                <a:cubicBezTo>
                  <a:pt x="236703" y="1210118"/>
                  <a:pt x="75433" y="1040080"/>
                  <a:pt x="20136" y="821098"/>
                </a:cubicBezTo>
                <a:cubicBezTo>
                  <a:pt x="-53595" y="529122"/>
                  <a:pt x="79791" y="224282"/>
                  <a:pt x="344281" y="80299"/>
                </a:cubicBezTo>
                <a:cubicBezTo>
                  <a:pt x="443465" y="26306"/>
                  <a:pt x="551640" y="74"/>
                  <a:pt x="658936" y="0"/>
                </a:cubicBez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9388159" y="1979537"/>
            <a:ext cx="849600" cy="849600"/>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8153778" y="3224528"/>
            <a:ext cx="3365122" cy="2909571"/>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8315833" y="3360421"/>
            <a:ext cx="3041010" cy="566338"/>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未处理重复与无效数据</a:t>
            </a:r>
            <a:endParaRPr kumimoji="1" lang="zh-CN" altLang="en-US"/>
          </a:p>
        </p:txBody>
      </p:sp>
      <p:sp>
        <p:nvSpPr>
          <p:cNvPr id="22" name="标题 1"/>
          <p:cNvSpPr txBox="1"/>
          <p:nvPr/>
        </p:nvSpPr>
        <p:spPr>
          <a:xfrm rot="0" flipH="0" flipV="0">
            <a:off x="8315833" y="3992683"/>
            <a:ext cx="3041010" cy="198016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用户快速重复点击、测试流量或爬虫访问若未过滤，会虚高转化率。应在数据采集层设置去重规则和流量清洗机制，保障原始数据质量。</a:t>
            </a:r>
            <a:endParaRPr kumimoji="1" lang="zh-CN" altLang="en-US"/>
          </a:p>
        </p:txBody>
      </p:sp>
      <p:sp>
        <p:nvSpPr>
          <p:cNvPr id="23" name="标题 1"/>
          <p:cNvSpPr txBox="1"/>
          <p:nvPr/>
        </p:nvSpPr>
        <p:spPr>
          <a:xfrm rot="0" flipH="0" flipV="0">
            <a:off x="9408926" y="2119277"/>
            <a:ext cx="808064" cy="579677"/>
          </a:xfrm>
          <a:prstGeom prst="rect">
            <a:avLst/>
          </a:prstGeom>
          <a:noFill/>
          <a:ln>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Source Han Sans CN Bold"/>
                <a:ea typeface="Source Han Sans CN Bold"/>
                <a:cs typeface="Source Han Sans CN Bold"/>
              </a:rPr>
              <a:t>03</a:t>
            </a:r>
            <a:endParaRPr kumimoji="1" lang="zh-CN" altLang="en-US"/>
          </a:p>
        </p:txBody>
      </p:sp>
      <p:sp>
        <p:nvSpPr>
          <p:cNvPr id="24" name="标题 1"/>
          <p:cNvSpPr txBox="1"/>
          <p:nvPr/>
        </p:nvSpPr>
        <p:spPr>
          <a:xfrm rot="0" flipH="0" flipV="0">
            <a:off x="2810842" y="2095499"/>
            <a:ext cx="152401" cy="152401"/>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6557531" y="1680172"/>
            <a:ext cx="152401" cy="152401"/>
          </a:xfrm>
          <a:prstGeom prst="ellipse">
            <a:avLst/>
          </a:prstGeom>
          <a:gradFill>
            <a:gsLst>
              <a:gs pos="0">
                <a:schemeClr val="accent2"/>
              </a:gs>
              <a:gs pos="100000">
                <a:schemeClr val="accent2">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0" flipV="0">
            <a:off x="10304221" y="2095499"/>
            <a:ext cx="152401" cy="152401"/>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数据采集阶段的典型误区</a:t>
            </a:r>
            <a:endParaRPr kumimoji="1" lang="zh-CN" altLang="en-US"/>
          </a:p>
        </p:txBody>
      </p:sp>
      <p:sp>
        <p:nvSpPr>
          <p:cNvPr id="28"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9"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圆顶角 1"/>
          <p:cNvSpPr txBox="1"/>
          <p:nvPr/>
        </p:nvSpPr>
        <p:spPr>
          <a:xfrm rot="0" flipH="0" flipV="0">
            <a:off x="272770" y="1734702"/>
            <a:ext cx="3783496" cy="5123298"/>
          </a:xfrm>
          <a:prstGeom prst="round2SameRect">
            <a:avLst>
              <a:gd name="adj1" fmla="val 50000"/>
              <a:gd name="adj2" fmla="val 0"/>
            </a:avLst>
          </a:prstGeom>
          <a:solidFill>
            <a:schemeClr val="accent1">
              <a:lumMod val="20000"/>
              <a:lumOff val="80000"/>
              <a:alpha val="2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圆顶角 39"/>
          <p:cNvSpPr txBox="1"/>
          <p:nvPr/>
        </p:nvSpPr>
        <p:spPr>
          <a:xfrm rot="0" flipH="0" flipV="0">
            <a:off x="456368" y="1939401"/>
            <a:ext cx="3416300" cy="4918599"/>
          </a:xfrm>
          <a:prstGeom prst="round2SameRect">
            <a:avLst>
              <a:gd name="adj1" fmla="val 50000"/>
              <a:gd name="adj2" fmla="val 0"/>
            </a:avLst>
          </a:prstGeom>
          <a:gradFill>
            <a:gsLst>
              <a:gs pos="0">
                <a:schemeClr val="accent1">
                  <a:lumMod val="20000"/>
                  <a:lumOff val="80000"/>
                </a:schemeClr>
              </a:gs>
              <a:gs pos="100000">
                <a:schemeClr val="accent1"/>
              </a:gs>
            </a:gsLst>
            <a:lin ang="15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椭圆 146"/>
          <p:cNvSpPr txBox="1"/>
          <p:nvPr/>
        </p:nvSpPr>
        <p:spPr>
          <a:xfrm rot="0" flipH="0" flipV="0">
            <a:off x="1819078" y="2280419"/>
            <a:ext cx="690880" cy="69088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14"/>
          <p:cNvSpPr txBox="1"/>
          <p:nvPr/>
        </p:nvSpPr>
        <p:spPr>
          <a:xfrm rot="0" flipH="1" flipV="1">
            <a:off x="2013364" y="2479582"/>
            <a:ext cx="302308" cy="292554"/>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gradFill>
            <a:gsLst>
              <a:gs pos="0">
                <a:schemeClr val="accent1">
                  <a:lumMod val="60000"/>
                  <a:lumOff val="40000"/>
                </a:schemeClr>
              </a:gs>
              <a:gs pos="100000">
                <a:schemeClr val="accent1"/>
              </a:gs>
            </a:gsLst>
            <a:lin ang="15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矩形: 圆角 42"/>
          <p:cNvSpPr txBox="1"/>
          <p:nvPr/>
        </p:nvSpPr>
        <p:spPr>
          <a:xfrm rot="0" flipH="0" flipV="0">
            <a:off x="778630" y="3168433"/>
            <a:ext cx="2771776" cy="3361576"/>
          </a:xfrm>
          <a:prstGeom prst="roundRect">
            <a:avLst>
              <a:gd name="adj" fmla="val 12711"/>
            </a:avLst>
          </a:pr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8" name="文本框 6"/>
          <p:cNvSpPr txBox="1"/>
          <p:nvPr/>
        </p:nvSpPr>
        <p:spPr>
          <a:xfrm rot="0" flipH="0" flipV="0">
            <a:off x="1097516" y="3379306"/>
            <a:ext cx="2134003" cy="694028"/>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gradFill>
                  <a:gsLst>
                    <a:gs pos="0">
                      <a:srgbClr val="6085FB">
                        <a:alpha val="100000"/>
                      </a:srgbClr>
                    </a:gs>
                    <a:gs pos="100000">
                      <a:srgbClr val="063CE8">
                        <a:alpha val="100000"/>
                      </a:srgbClr>
                    </a:gs>
                  </a:gsLst>
                  <a:lin ang="5400000" scaled="0"/>
                </a:gradFill>
                <a:latin typeface="Source Han Sans CN Bold"/>
                <a:ea typeface="Source Han Sans CN Bold"/>
                <a:cs typeface="Source Han Sans CN Bold"/>
              </a:rPr>
              <a:t>混淆相关性与因果性</a:t>
            </a:r>
            <a:endParaRPr kumimoji="1" lang="zh-CN" altLang="en-US"/>
          </a:p>
        </p:txBody>
      </p:sp>
      <p:sp>
        <p:nvSpPr>
          <p:cNvPr id="9" name="文本框 7"/>
          <p:cNvSpPr txBox="1"/>
          <p:nvPr/>
        </p:nvSpPr>
        <p:spPr>
          <a:xfrm rot="0" flipH="0" flipV="0">
            <a:off x="1097514" y="4114701"/>
            <a:ext cx="2134003" cy="2137012"/>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观察到“使用某功能的用户留存更高”就认为该功能提升留存，可能忽略高活跃用户本身就更倾向使用该功能。需结合A/B测试或控制变量法验证因果。</a:t>
            </a:r>
            <a:endParaRPr kumimoji="1" lang="zh-CN" altLang="en-US"/>
          </a:p>
        </p:txBody>
      </p:sp>
      <p:sp>
        <p:nvSpPr>
          <p:cNvPr id="10" name="矩形: 圆顶角 134"/>
          <p:cNvSpPr txBox="1"/>
          <p:nvPr/>
        </p:nvSpPr>
        <p:spPr>
          <a:xfrm rot="0" flipH="0" flipV="0">
            <a:off x="4197902" y="1734702"/>
            <a:ext cx="3783496" cy="5123298"/>
          </a:xfrm>
          <a:prstGeom prst="round2SameRect">
            <a:avLst>
              <a:gd name="adj1" fmla="val 50000"/>
              <a:gd name="adj2" fmla="val 0"/>
            </a:avLst>
          </a:prstGeom>
          <a:solidFill>
            <a:schemeClr val="accent2">
              <a:lumMod val="20000"/>
              <a:lumOff val="80000"/>
              <a:alpha val="2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矩形: 圆顶角 135"/>
          <p:cNvSpPr txBox="1"/>
          <p:nvPr/>
        </p:nvSpPr>
        <p:spPr>
          <a:xfrm rot="0" flipH="0" flipV="0">
            <a:off x="4381500" y="1939401"/>
            <a:ext cx="3416300" cy="4918599"/>
          </a:xfrm>
          <a:prstGeom prst="round2SameRect">
            <a:avLst>
              <a:gd name="adj1" fmla="val 50000"/>
              <a:gd name="adj2" fmla="val 0"/>
            </a:avLst>
          </a:prstGeom>
          <a:gradFill>
            <a:gsLst>
              <a:gs pos="0">
                <a:schemeClr val="accent2">
                  <a:lumMod val="20000"/>
                  <a:lumOff val="80000"/>
                </a:schemeClr>
              </a:gs>
              <a:gs pos="100000">
                <a:schemeClr val="accent2"/>
              </a:gs>
            </a:gsLst>
            <a:lin ang="15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椭圆 136"/>
          <p:cNvSpPr txBox="1"/>
          <p:nvPr/>
        </p:nvSpPr>
        <p:spPr>
          <a:xfrm rot="0" flipH="0" flipV="0">
            <a:off x="5744210" y="2280419"/>
            <a:ext cx="690880" cy="69088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矩形: 圆角 138"/>
          <p:cNvSpPr txBox="1"/>
          <p:nvPr/>
        </p:nvSpPr>
        <p:spPr>
          <a:xfrm rot="0" flipH="0" flipV="0">
            <a:off x="4703762" y="3168433"/>
            <a:ext cx="2771776" cy="3361576"/>
          </a:xfrm>
          <a:prstGeom prst="roundRect">
            <a:avLst>
              <a:gd name="adj" fmla="val 12711"/>
            </a:avLst>
          </a:pr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14" name="文本框 6"/>
          <p:cNvSpPr txBox="1"/>
          <p:nvPr/>
        </p:nvSpPr>
        <p:spPr>
          <a:xfrm rot="0" flipH="0" flipV="0">
            <a:off x="5022648" y="3379306"/>
            <a:ext cx="2134003" cy="694028"/>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gradFill>
                  <a:gsLst>
                    <a:gs pos="0">
                      <a:srgbClr val="DDCDA6">
                        <a:alpha val="100000"/>
                      </a:srgbClr>
                    </a:gs>
                    <a:gs pos="100000">
                      <a:srgbClr val="C6AB6A">
                        <a:alpha val="100000"/>
                      </a:srgbClr>
                    </a:gs>
                  </a:gsLst>
                  <a:lin ang="5400000" scaled="0"/>
                </a:gradFill>
                <a:latin typeface="Source Han Sans CN Bold"/>
                <a:ea typeface="Source Han Sans CN Bold"/>
                <a:cs typeface="Source Han Sans CN Bold"/>
              </a:rPr>
              <a:t>忽视用户分群差异</a:t>
            </a:r>
            <a:endParaRPr kumimoji="1" lang="zh-CN" altLang="en-US"/>
          </a:p>
        </p:txBody>
      </p:sp>
      <p:sp>
        <p:nvSpPr>
          <p:cNvPr id="15" name="文本框 7"/>
          <p:cNvSpPr txBox="1"/>
          <p:nvPr/>
        </p:nvSpPr>
        <p:spPr>
          <a:xfrm rot="0" flipH="0" flipV="0">
            <a:off x="5022646" y="4114701"/>
            <a:ext cx="2134003" cy="2137012"/>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将新老用户、不同渠道来源或设备类型的数据混在一起分析，会掩盖真实转化瓶颈。应按用户属性细分漏斗，识别特定群体的转化障碍。</a:t>
            </a:r>
            <a:endParaRPr kumimoji="1" lang="zh-CN" altLang="en-US"/>
          </a:p>
        </p:txBody>
      </p:sp>
      <p:sp>
        <p:nvSpPr>
          <p:cNvPr id="16" name="矩形: 圆顶角 141"/>
          <p:cNvSpPr txBox="1"/>
          <p:nvPr/>
        </p:nvSpPr>
        <p:spPr>
          <a:xfrm rot="0" flipH="0" flipV="0">
            <a:off x="8123034" y="1734702"/>
            <a:ext cx="3783496" cy="5123298"/>
          </a:xfrm>
          <a:prstGeom prst="round2SameRect">
            <a:avLst>
              <a:gd name="adj1" fmla="val 50000"/>
              <a:gd name="adj2" fmla="val 0"/>
            </a:avLst>
          </a:prstGeom>
          <a:solidFill>
            <a:schemeClr val="accent1">
              <a:lumMod val="20000"/>
              <a:lumOff val="80000"/>
              <a:alpha val="2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矩形: 圆顶角 142"/>
          <p:cNvSpPr txBox="1"/>
          <p:nvPr/>
        </p:nvSpPr>
        <p:spPr>
          <a:xfrm rot="0" flipH="0" flipV="0">
            <a:off x="8306632" y="1939401"/>
            <a:ext cx="3416300" cy="4918599"/>
          </a:xfrm>
          <a:prstGeom prst="round2SameRect">
            <a:avLst>
              <a:gd name="adj1" fmla="val 50000"/>
              <a:gd name="adj2" fmla="val 0"/>
            </a:avLst>
          </a:prstGeom>
          <a:gradFill>
            <a:gsLst>
              <a:gs pos="0">
                <a:schemeClr val="accent1">
                  <a:lumMod val="20000"/>
                  <a:lumOff val="80000"/>
                </a:schemeClr>
              </a:gs>
              <a:gs pos="100000">
                <a:schemeClr val="accent1"/>
              </a:gs>
            </a:gsLst>
            <a:lin ang="15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椭圆 143"/>
          <p:cNvSpPr txBox="1"/>
          <p:nvPr/>
        </p:nvSpPr>
        <p:spPr>
          <a:xfrm rot="0" flipH="0" flipV="0">
            <a:off x="9669342" y="2280419"/>
            <a:ext cx="690880" cy="69088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矩形: 圆角 145"/>
          <p:cNvSpPr txBox="1"/>
          <p:nvPr/>
        </p:nvSpPr>
        <p:spPr>
          <a:xfrm rot="0" flipH="0" flipV="0">
            <a:off x="8628894" y="3168433"/>
            <a:ext cx="2771776" cy="3361576"/>
          </a:xfrm>
          <a:prstGeom prst="roundRect">
            <a:avLst>
              <a:gd name="adj" fmla="val 12711"/>
            </a:avLst>
          </a:pr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20" name="文本框 6"/>
          <p:cNvSpPr txBox="1"/>
          <p:nvPr/>
        </p:nvSpPr>
        <p:spPr>
          <a:xfrm rot="0" flipH="0" flipV="0">
            <a:off x="8947780" y="3379306"/>
            <a:ext cx="2134003" cy="694028"/>
          </a:xfrm>
          <a:prstGeom prst="rect">
            <a:avLst/>
          </a:prstGeom>
          <a:noFill/>
          <a:ln cap="sq">
            <a:noFill/>
          </a:ln>
        </p:spPr>
        <p:txBody>
          <a:bodyPr vert="horz" wrap="square" lIns="0" tIns="0" rIns="0" bIns="0" rtlCol="0" anchor="b"/>
          <a:lstStyle/>
          <a:p>
            <a:pPr algn="ctr">
              <a:lnSpc>
                <a:spcPct val="120000"/>
              </a:lnSpc>
            </a:pPr>
            <a:r>
              <a:rPr kumimoji="1" lang="en-US" altLang="zh-CN" sz="1600">
                <a:ln w="12700">
                  <a:noFill/>
                </a:ln>
                <a:gradFill>
                  <a:gsLst>
                    <a:gs pos="0">
                      <a:srgbClr val="6085FB">
                        <a:alpha val="100000"/>
                      </a:srgbClr>
                    </a:gs>
                    <a:gs pos="100000">
                      <a:srgbClr val="063CE8">
                        <a:alpha val="100000"/>
                      </a:srgbClr>
                    </a:gs>
                  </a:gsLst>
                  <a:lin ang="5400000" scaled="0"/>
                </a:gradFill>
                <a:latin typeface="Source Han Sans CN Bold"/>
                <a:ea typeface="Source Han Sans CN Bold"/>
                <a:cs typeface="Source Han Sans CN Bold"/>
              </a:rPr>
              <a:t>仅关注最终转化率</a:t>
            </a:r>
            <a:endParaRPr kumimoji="1" lang="zh-CN" altLang="en-US"/>
          </a:p>
        </p:txBody>
      </p:sp>
      <p:sp>
        <p:nvSpPr>
          <p:cNvPr id="21" name="文本框 7"/>
          <p:cNvSpPr txBox="1"/>
          <p:nvPr/>
        </p:nvSpPr>
        <p:spPr>
          <a:xfrm rot="0" flipH="0" flipV="0">
            <a:off x="8947778" y="4114701"/>
            <a:ext cx="2134003" cy="2137012"/>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只盯着“支付成功”等终点指标，忽略中间步骤（如加购、提交订单）的流失原因。完整的转化路径分析才能定位优化切入点。</a:t>
            </a:r>
            <a:endParaRPr kumimoji="1" lang="zh-CN" altLang="en-US"/>
          </a:p>
        </p:txBody>
      </p:sp>
      <p:sp>
        <p:nvSpPr>
          <p:cNvPr id="22" name="22"/>
          <p:cNvSpPr txBox="1"/>
          <p:nvPr/>
        </p:nvSpPr>
        <p:spPr>
          <a:xfrm rot="0" flipH="0" flipV="0">
            <a:off x="5938496" y="2479582"/>
            <a:ext cx="302308" cy="29255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2">
                  <a:lumMod val="60000"/>
                  <a:lumOff val="40000"/>
                </a:schemeClr>
              </a:gs>
              <a:gs pos="100000">
                <a:schemeClr val="accent2"/>
              </a:gs>
            </a:gsLst>
            <a:lin ang="15600000" scaled="0"/>
          </a:gra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3" name="16"/>
          <p:cNvSpPr txBox="1"/>
          <p:nvPr/>
        </p:nvSpPr>
        <p:spPr>
          <a:xfrm rot="0" flipH="0" flipV="0">
            <a:off x="9863628" y="2479582"/>
            <a:ext cx="302308" cy="292554"/>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gradFill>
            <a:gsLst>
              <a:gs pos="0">
                <a:schemeClr val="accent1">
                  <a:lumMod val="60000"/>
                  <a:lumOff val="40000"/>
                </a:schemeClr>
              </a:gs>
              <a:gs pos="100000">
                <a:schemeClr val="accent1"/>
              </a:gs>
            </a:gsLst>
            <a:lin ang="15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分析与解读中的常见偏差</a:t>
            </a:r>
            <a:endParaRPr kumimoji="1" lang="zh-CN" altLang="en-US"/>
          </a:p>
        </p:txBody>
      </p:sp>
      <p:sp>
        <p:nvSpPr>
          <p:cNvPr id="25"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6"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53440" y="173823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53440" y="348575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53440" y="523327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7385258" y="1309548"/>
            <a:ext cx="2841215" cy="2841214"/>
          </a:xfrm>
          <a:prstGeom prst="donut">
            <a:avLst>
              <a:gd name="adj" fmla="val 8294"/>
            </a:avLst>
          </a:prstGeom>
          <a:solidFill>
            <a:schemeClr val="bg1"/>
          </a:solidFill>
          <a:ln w="12700" cap="sq">
            <a:noFill/>
            <a:miter/>
          </a:ln>
          <a:effectLst>
            <a:outerShdw dist="38100" blurRad="508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7521009" y="1471535"/>
            <a:ext cx="2586114" cy="2586112"/>
          </a:xfrm>
          <a:prstGeom prst="arc">
            <a:avLst>
              <a:gd name="adj1" fmla="val 16200000"/>
              <a:gd name="adj2" fmla="val 10070155"/>
            </a:avLst>
          </a:prstGeom>
          <a:noFill/>
          <a:ln w="2825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9250732" y="3513165"/>
            <a:ext cx="1999860" cy="1999860"/>
          </a:xfrm>
          <a:prstGeom prst="donut">
            <a:avLst>
              <a:gd name="adj" fmla="val 8294"/>
            </a:avLst>
          </a:prstGeom>
          <a:solidFill>
            <a:schemeClr val="bg1"/>
          </a:solidFill>
          <a:ln w="12700" cap="sq">
            <a:noFill/>
            <a:miter/>
          </a:ln>
          <a:effectLst>
            <a:outerShdw dist="38100" blurRad="508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9310316" y="3572749"/>
            <a:ext cx="1880692" cy="1880691"/>
          </a:xfrm>
          <a:prstGeom prst="arc">
            <a:avLst>
              <a:gd name="adj1" fmla="val 16200000"/>
              <a:gd name="adj2" fmla="val 4201596"/>
            </a:avLst>
          </a:prstGeom>
          <a:noFill/>
          <a:ln w="2571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7105138" y="4418796"/>
            <a:ext cx="1679998" cy="1679998"/>
          </a:xfrm>
          <a:prstGeom prst="donut">
            <a:avLst>
              <a:gd name="adj" fmla="val 8294"/>
            </a:avLst>
          </a:prstGeom>
          <a:solidFill>
            <a:schemeClr val="bg1"/>
          </a:solidFill>
          <a:ln w="12700" cap="sq">
            <a:noFill/>
            <a:miter/>
          </a:ln>
          <a:effectLst>
            <a:outerShdw dist="38100" blurRad="50800" dir="5400000" sx="100000" sy="100000" kx="0" ky="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155192" y="4468850"/>
            <a:ext cx="1579890" cy="1579889"/>
          </a:xfrm>
          <a:prstGeom prst="arc">
            <a:avLst>
              <a:gd name="adj1" fmla="val 16200000"/>
              <a:gd name="adj2" fmla="val 13074048"/>
            </a:avLst>
          </a:prstGeom>
          <a:noFill/>
          <a:ln w="2571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19403906" flipH="0" flipV="0">
            <a:off x="10342880" y="826375"/>
            <a:ext cx="772160" cy="772160"/>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9403906" flipH="0" flipV="0">
            <a:off x="6238290" y="3567083"/>
            <a:ext cx="914302" cy="914302"/>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2196094" flipH="0" flipV="1">
            <a:off x="6153070" y="4645755"/>
            <a:ext cx="271942" cy="271942"/>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2196094" flipH="1" flipV="0">
            <a:off x="9286241" y="5931776"/>
            <a:ext cx="772160" cy="772160"/>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660400" y="2087284"/>
            <a:ext cx="5029200" cy="667881"/>
          </a:xfrm>
          <a:prstGeom prst="rect">
            <a:avLst/>
          </a:prstGeom>
          <a:noFill/>
          <a:ln>
            <a:noFill/>
          </a:ln>
        </p:spPr>
        <p:txBody>
          <a:bodyPr vert="horz" wrap="square" lIns="0" tIns="0" rIns="0" bIns="0" rtlCol="0" anchor="t"/>
          <a:lstStyle/>
          <a:p>
            <a:pPr algn="l">
              <a:lnSpc>
                <a:spcPct val="150000"/>
              </a:lnSpc>
            </a:pPr>
            <a:r>
              <a:rPr kumimoji="1" lang="en-US" altLang="zh-CN" sz="1177">
                <a:ln w="12700">
                  <a:noFill/>
                </a:ln>
                <a:solidFill>
                  <a:srgbClr val="262626">
                    <a:alpha val="100000"/>
                  </a:srgbClr>
                </a:solidFill>
                <a:latin typeface="Source Han Sans"/>
                <a:ea typeface="Source Han Sans"/>
                <a:cs typeface="Source Han Sans"/>
              </a:rPr>
              <a:t>明确定义核心转化（如付费）、辅助转化（如注册）及微转化（如视频播放30秒），形成层级化目标结构，支撑精细化运营决策。</a:t>
            </a:r>
            <a:endParaRPr kumimoji="1" lang="zh-CN" altLang="en-US"/>
          </a:p>
        </p:txBody>
      </p:sp>
      <p:sp>
        <p:nvSpPr>
          <p:cNvPr id="17" name="标题 1"/>
          <p:cNvSpPr txBox="1"/>
          <p:nvPr/>
        </p:nvSpPr>
        <p:spPr>
          <a:xfrm rot="0" flipH="0" flipV="0">
            <a:off x="660400" y="3214343"/>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1058084" y="3220020"/>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357">
                <a:ln w="12700">
                  <a:noFill/>
                </a:ln>
                <a:solidFill>
                  <a:srgbClr val="FFFFFF">
                    <a:alpha val="100000"/>
                  </a:srgbClr>
                </a:solidFill>
                <a:latin typeface="Source Han Sans CN Bold"/>
                <a:ea typeface="Source Han Sans CN Bold"/>
                <a:cs typeface="Source Han Sans CN Bold"/>
              </a:rPr>
              <a:t>实施端到端埋点验证机制</a:t>
            </a:r>
            <a:endParaRPr kumimoji="1" lang="zh-CN" altLang="en-US"/>
          </a:p>
        </p:txBody>
      </p:sp>
      <p:sp>
        <p:nvSpPr>
          <p:cNvPr id="19" name="标题 1"/>
          <p:cNvSpPr txBox="1"/>
          <p:nvPr/>
        </p:nvSpPr>
        <p:spPr>
          <a:xfrm rot="0" flipH="0" flipV="0">
            <a:off x="660400" y="3827552"/>
            <a:ext cx="5029200" cy="667881"/>
          </a:xfrm>
          <a:prstGeom prst="rect">
            <a:avLst/>
          </a:prstGeom>
          <a:noFill/>
          <a:ln>
            <a:noFill/>
          </a:ln>
        </p:spPr>
        <p:txBody>
          <a:bodyPr vert="horz" wrap="square" lIns="0" tIns="0" rIns="0" bIns="0" rtlCol="0" anchor="t"/>
          <a:lstStyle/>
          <a:p>
            <a:pPr algn="l">
              <a:lnSpc>
                <a:spcPct val="150000"/>
              </a:lnSpc>
            </a:pPr>
            <a:r>
              <a:rPr kumimoji="1" lang="en-US" altLang="zh-CN" sz="1177">
                <a:ln w="12700">
                  <a:noFill/>
                </a:ln>
                <a:solidFill>
                  <a:srgbClr val="262626">
                    <a:alpha val="100000"/>
                  </a:srgbClr>
                </a:solidFill>
                <a:latin typeface="Source Han Sans"/>
                <a:ea typeface="Source Han Sans"/>
                <a:cs typeface="Source Han Sans"/>
              </a:rPr>
              <a:t>上线前通过埋点调试工具（如Charles、神策Debug模式）验证事件触发逻辑；上线后定期抽样核对日志与业务数据库，确保数据一致性。</a:t>
            </a:r>
            <a:endParaRPr kumimoji="1" lang="zh-CN" altLang="en-US"/>
          </a:p>
        </p:txBody>
      </p:sp>
      <p:sp>
        <p:nvSpPr>
          <p:cNvPr id="20" name="标题 1"/>
          <p:cNvSpPr txBox="1"/>
          <p:nvPr/>
        </p:nvSpPr>
        <p:spPr>
          <a:xfrm rot="0" flipH="0" flipV="0">
            <a:off x="660400" y="4954610"/>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1058084" y="4939967"/>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357">
                <a:ln w="12700">
                  <a:noFill/>
                </a:ln>
                <a:solidFill>
                  <a:srgbClr val="FFFFFF">
                    <a:alpha val="100000"/>
                  </a:srgbClr>
                </a:solidFill>
                <a:latin typeface="Source Han Sans CN Bold"/>
                <a:ea typeface="Source Han Sans CN Bold"/>
                <a:cs typeface="Source Han Sans CN Bold"/>
              </a:rPr>
              <a:t>结合定性数据补充定量盲区</a:t>
            </a:r>
            <a:endParaRPr kumimoji="1" lang="zh-CN" altLang="en-US"/>
          </a:p>
        </p:txBody>
      </p:sp>
      <p:sp>
        <p:nvSpPr>
          <p:cNvPr id="22" name="标题 1"/>
          <p:cNvSpPr txBox="1"/>
          <p:nvPr/>
        </p:nvSpPr>
        <p:spPr>
          <a:xfrm rot="0" flipH="0" flipV="0">
            <a:off x="660400" y="5567819"/>
            <a:ext cx="5029200" cy="667881"/>
          </a:xfrm>
          <a:prstGeom prst="rect">
            <a:avLst/>
          </a:prstGeom>
          <a:noFill/>
          <a:ln>
            <a:noFill/>
          </a:ln>
        </p:spPr>
        <p:txBody>
          <a:bodyPr vert="horz" wrap="square" lIns="0" tIns="0" rIns="0" bIns="0" rtlCol="0" anchor="t"/>
          <a:lstStyle/>
          <a:p>
            <a:pPr algn="l">
              <a:lnSpc>
                <a:spcPct val="150000"/>
              </a:lnSpc>
            </a:pPr>
            <a:r>
              <a:rPr kumimoji="1" lang="en-US" altLang="zh-CN" sz="1177">
                <a:ln w="12700">
                  <a:noFill/>
                </a:ln>
                <a:solidFill>
                  <a:srgbClr val="262626">
                    <a:alpha val="100000"/>
                  </a:srgbClr>
                </a:solidFill>
                <a:latin typeface="Source Han Sans"/>
                <a:ea typeface="Source Han Sans"/>
                <a:cs typeface="Source Han Sans"/>
              </a:rPr>
              <a:t>在关键流失节点嵌入用户反馈问卷或会话回放，理解“为什么流失”，弥补纯数字无法揭示的行为动机，使优化建议更具针对性。</a:t>
            </a:r>
            <a:endParaRPr kumimoji="1" lang="zh-CN" altLang="en-US"/>
          </a:p>
        </p:txBody>
      </p:sp>
      <p:sp>
        <p:nvSpPr>
          <p:cNvPr id="23" name="标题 1"/>
          <p:cNvSpPr txBox="1"/>
          <p:nvPr/>
        </p:nvSpPr>
        <p:spPr>
          <a:xfrm rot="0" flipH="0" flipV="0">
            <a:off x="660400" y="1474075"/>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1058084" y="1479752"/>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357">
                <a:ln w="12700">
                  <a:noFill/>
                </a:ln>
                <a:solidFill>
                  <a:srgbClr val="FFFFFF">
                    <a:alpha val="100000"/>
                  </a:srgbClr>
                </a:solidFill>
                <a:latin typeface="Source Han Sans CN Bold"/>
                <a:ea typeface="Source Han Sans CN Bold"/>
                <a:cs typeface="Source Han Sans CN Bold"/>
              </a:rPr>
              <a:t>建立清晰的转化目标体系</a:t>
            </a:r>
            <a:endParaRPr kumimoji="1" lang="zh-CN" altLang="en-US"/>
          </a:p>
        </p:txBody>
      </p:sp>
      <p:sp>
        <p:nvSpPr>
          <p:cNvPr id="25" name="标题 1"/>
          <p:cNvSpPr txBox="1"/>
          <p:nvPr/>
        </p:nvSpPr>
        <p:spPr>
          <a:xfrm rot="0" flipH="0" flipV="0">
            <a:off x="8345505" y="2240619"/>
            <a:ext cx="941094" cy="1019432"/>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rot="0" flipH="1" flipV="1">
            <a:off x="7689449" y="5069380"/>
            <a:ext cx="493852" cy="47792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7" name="标题 1"/>
          <p:cNvSpPr txBox="1"/>
          <p:nvPr/>
        </p:nvSpPr>
        <p:spPr>
          <a:xfrm rot="0" flipH="0" flipV="0">
            <a:off x="9958085" y="4262761"/>
            <a:ext cx="586452" cy="58645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8"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提升转化统计有效性的最佳实践</a:t>
            </a:r>
            <a:endParaRPr kumimoji="1" lang="zh-CN" altLang="en-US"/>
          </a:p>
        </p:txBody>
      </p:sp>
      <p:sp>
        <p:nvSpPr>
          <p:cNvPr id="29"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30"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774700" y="6327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774700" y="3433852"/>
            <a:ext cx="4851400" cy="667881"/>
          </a:xfrm>
          <a:prstGeom prst="rect">
            <a:avLst/>
          </a:prstGeom>
          <a:noFill/>
          <a:ln>
            <a:noFill/>
          </a:ln>
        </p:spPr>
        <p:txBody>
          <a:bodyPr vert="horz" wrap="square" lIns="0" tIns="0" rIns="0" bIns="0" rtlCol="0" anchor="t"/>
          <a:lstStyle/>
          <a:p>
            <a:pPr algn="l">
              <a:lnSpc>
                <a:spcPct val="15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0"/>
            <a:ext cx="12192000" cy="6858000"/>
          </a:xfrm>
          <a:prstGeom prst="rect">
            <a:avLst/>
          </a:prstGeom>
          <a:solidFill>
            <a:schemeClr val="accent3">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4582378" y="84114"/>
            <a:ext cx="3014544" cy="348407"/>
          </a:xfrm>
          <a:prstGeom prst="rect">
            <a:avLst/>
          </a:prstGeom>
          <a:solidFill>
            <a:schemeClr val="accent2">
              <a:lumMod val="75000"/>
            </a:schemeClr>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195726" y="201305"/>
            <a:ext cx="11800548" cy="6455391"/>
          </a:xfrm>
          <a:prstGeom prst="roundRect">
            <a:avLst>
              <a:gd name="adj" fmla="val 4117"/>
            </a:avLst>
          </a:prstGeom>
          <a:solidFill>
            <a:schemeClr val="accent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426550" y="201304"/>
            <a:ext cx="11338900" cy="6455391"/>
          </a:xfrm>
          <a:custGeom>
            <a:avLst/>
            <a:gdLst>
              <a:gd name="connsiteX0" fmla="*/ 680366 w 11338900"/>
              <a:gd name="connsiteY0" fmla="*/ 3 h 6455391"/>
              <a:gd name="connsiteX1" fmla="*/ 793258 w 11338900"/>
              <a:gd name="connsiteY1" fmla="*/ 3 h 6455391"/>
              <a:gd name="connsiteX2" fmla="*/ 793258 w 11338900"/>
              <a:gd name="connsiteY2" fmla="*/ 6455391 h 6455391"/>
              <a:gd name="connsiteX3" fmla="*/ 680366 w 11338900"/>
              <a:gd name="connsiteY3" fmla="*/ 6455391 h 6455391"/>
              <a:gd name="connsiteX4" fmla="*/ 340185 w 11338900"/>
              <a:gd name="connsiteY4" fmla="*/ 3 h 6455391"/>
              <a:gd name="connsiteX5" fmla="*/ 453077 w 11338900"/>
              <a:gd name="connsiteY5" fmla="*/ 3 h 6455391"/>
              <a:gd name="connsiteX6" fmla="*/ 453077 w 11338900"/>
              <a:gd name="connsiteY6" fmla="*/ 6455391 h 6455391"/>
              <a:gd name="connsiteX7" fmla="*/ 340185 w 11338900"/>
              <a:gd name="connsiteY7" fmla="*/ 6455391 h 6455391"/>
              <a:gd name="connsiteX8" fmla="*/ 1020548 w 11338900"/>
              <a:gd name="connsiteY8" fmla="*/ 3 h 6455391"/>
              <a:gd name="connsiteX9" fmla="*/ 1133440 w 11338900"/>
              <a:gd name="connsiteY9" fmla="*/ 3 h 6455391"/>
              <a:gd name="connsiteX10" fmla="*/ 1133440 w 11338900"/>
              <a:gd name="connsiteY10" fmla="*/ 6455391 h 6455391"/>
              <a:gd name="connsiteX11" fmla="*/ 1020548 w 11338900"/>
              <a:gd name="connsiteY11" fmla="*/ 6455391 h 6455391"/>
              <a:gd name="connsiteX12" fmla="*/ 1360729 w 11338900"/>
              <a:gd name="connsiteY12" fmla="*/ 3 h 6455391"/>
              <a:gd name="connsiteX13" fmla="*/ 1473621 w 11338900"/>
              <a:gd name="connsiteY13" fmla="*/ 3 h 6455391"/>
              <a:gd name="connsiteX14" fmla="*/ 1473621 w 11338900"/>
              <a:gd name="connsiteY14" fmla="*/ 6455391 h 6455391"/>
              <a:gd name="connsiteX15" fmla="*/ 1360729 w 11338900"/>
              <a:gd name="connsiteY15" fmla="*/ 6455391 h 6455391"/>
              <a:gd name="connsiteX16" fmla="*/ 1700910 w 11338900"/>
              <a:gd name="connsiteY16" fmla="*/ 3 h 6455391"/>
              <a:gd name="connsiteX17" fmla="*/ 1813802 w 11338900"/>
              <a:gd name="connsiteY17" fmla="*/ 3 h 6455391"/>
              <a:gd name="connsiteX18" fmla="*/ 1813802 w 11338900"/>
              <a:gd name="connsiteY18" fmla="*/ 6455391 h 6455391"/>
              <a:gd name="connsiteX19" fmla="*/ 1700910 w 11338900"/>
              <a:gd name="connsiteY19" fmla="*/ 6455391 h 6455391"/>
              <a:gd name="connsiteX20" fmla="*/ 2041092 w 11338900"/>
              <a:gd name="connsiteY20" fmla="*/ 3 h 6455391"/>
              <a:gd name="connsiteX21" fmla="*/ 2153984 w 11338900"/>
              <a:gd name="connsiteY21" fmla="*/ 3 h 6455391"/>
              <a:gd name="connsiteX22" fmla="*/ 2153984 w 11338900"/>
              <a:gd name="connsiteY22" fmla="*/ 6455391 h 6455391"/>
              <a:gd name="connsiteX23" fmla="*/ 2041092 w 11338900"/>
              <a:gd name="connsiteY23" fmla="*/ 6455391 h 6455391"/>
              <a:gd name="connsiteX24" fmla="*/ 2381272 w 11338900"/>
              <a:gd name="connsiteY24" fmla="*/ 3 h 6455391"/>
              <a:gd name="connsiteX25" fmla="*/ 2494165 w 11338900"/>
              <a:gd name="connsiteY25" fmla="*/ 3 h 6455391"/>
              <a:gd name="connsiteX26" fmla="*/ 2494165 w 11338900"/>
              <a:gd name="connsiteY26" fmla="*/ 6455391 h 6455391"/>
              <a:gd name="connsiteX27" fmla="*/ 2381272 w 11338900"/>
              <a:gd name="connsiteY27" fmla="*/ 6455391 h 6455391"/>
              <a:gd name="connsiteX28" fmla="*/ 2721455 w 11338900"/>
              <a:gd name="connsiteY28" fmla="*/ 3 h 6455391"/>
              <a:gd name="connsiteX29" fmla="*/ 2834347 w 11338900"/>
              <a:gd name="connsiteY29" fmla="*/ 3 h 6455391"/>
              <a:gd name="connsiteX30" fmla="*/ 2834347 w 11338900"/>
              <a:gd name="connsiteY30" fmla="*/ 6455391 h 6455391"/>
              <a:gd name="connsiteX31" fmla="*/ 2721455 w 11338900"/>
              <a:gd name="connsiteY31" fmla="*/ 6455391 h 6455391"/>
              <a:gd name="connsiteX32" fmla="*/ 3061637 w 11338900"/>
              <a:gd name="connsiteY32" fmla="*/ 2 h 6455391"/>
              <a:gd name="connsiteX33" fmla="*/ 3174529 w 11338900"/>
              <a:gd name="connsiteY33" fmla="*/ 2 h 6455391"/>
              <a:gd name="connsiteX34" fmla="*/ 3174529 w 11338900"/>
              <a:gd name="connsiteY34" fmla="*/ 6455391 h 6455391"/>
              <a:gd name="connsiteX35" fmla="*/ 3061637 w 11338900"/>
              <a:gd name="connsiteY35" fmla="*/ 6455391 h 6455391"/>
              <a:gd name="connsiteX36" fmla="*/ 3401819 w 11338900"/>
              <a:gd name="connsiteY36" fmla="*/ 2 h 6455391"/>
              <a:gd name="connsiteX37" fmla="*/ 3514710 w 11338900"/>
              <a:gd name="connsiteY37" fmla="*/ 2 h 6455391"/>
              <a:gd name="connsiteX38" fmla="*/ 3514710 w 11338900"/>
              <a:gd name="connsiteY38" fmla="*/ 6455391 h 6455391"/>
              <a:gd name="connsiteX39" fmla="*/ 3401819 w 11338900"/>
              <a:gd name="connsiteY39" fmla="*/ 6455391 h 6455391"/>
              <a:gd name="connsiteX40" fmla="*/ 3742001 w 11338900"/>
              <a:gd name="connsiteY40" fmla="*/ 2 h 6455391"/>
              <a:gd name="connsiteX41" fmla="*/ 3854890 w 11338900"/>
              <a:gd name="connsiteY41" fmla="*/ 2 h 6455391"/>
              <a:gd name="connsiteX42" fmla="*/ 3854890 w 11338900"/>
              <a:gd name="connsiteY42" fmla="*/ 6455391 h 6455391"/>
              <a:gd name="connsiteX43" fmla="*/ 3742001 w 11338900"/>
              <a:gd name="connsiteY43" fmla="*/ 6455391 h 6455391"/>
              <a:gd name="connsiteX44" fmla="*/ 4082179 w 11338900"/>
              <a:gd name="connsiteY44" fmla="*/ 2 h 6455391"/>
              <a:gd name="connsiteX45" fmla="*/ 4195071 w 11338900"/>
              <a:gd name="connsiteY45" fmla="*/ 2 h 6455391"/>
              <a:gd name="connsiteX46" fmla="*/ 4195071 w 11338900"/>
              <a:gd name="connsiteY46" fmla="*/ 6455391 h 6455391"/>
              <a:gd name="connsiteX47" fmla="*/ 4082179 w 11338900"/>
              <a:gd name="connsiteY47" fmla="*/ 6455391 h 6455391"/>
              <a:gd name="connsiteX48" fmla="*/ 4422361 w 11338900"/>
              <a:gd name="connsiteY48" fmla="*/ 2 h 6455391"/>
              <a:gd name="connsiteX49" fmla="*/ 4535253 w 11338900"/>
              <a:gd name="connsiteY49" fmla="*/ 2 h 6455391"/>
              <a:gd name="connsiteX50" fmla="*/ 4535253 w 11338900"/>
              <a:gd name="connsiteY50" fmla="*/ 6455391 h 6455391"/>
              <a:gd name="connsiteX51" fmla="*/ 4422361 w 11338900"/>
              <a:gd name="connsiteY51" fmla="*/ 6455391 h 6455391"/>
              <a:gd name="connsiteX52" fmla="*/ 4762543 w 11338900"/>
              <a:gd name="connsiteY52" fmla="*/ 2 h 6455391"/>
              <a:gd name="connsiteX53" fmla="*/ 4875435 w 11338900"/>
              <a:gd name="connsiteY53" fmla="*/ 2 h 6455391"/>
              <a:gd name="connsiteX54" fmla="*/ 4875435 w 11338900"/>
              <a:gd name="connsiteY54" fmla="*/ 6455391 h 6455391"/>
              <a:gd name="connsiteX55" fmla="*/ 4762543 w 11338900"/>
              <a:gd name="connsiteY55" fmla="*/ 6455391 h 6455391"/>
              <a:gd name="connsiteX56" fmla="*/ 5102724 w 11338900"/>
              <a:gd name="connsiteY56" fmla="*/ 2 h 6455391"/>
              <a:gd name="connsiteX57" fmla="*/ 5215616 w 11338900"/>
              <a:gd name="connsiteY57" fmla="*/ 2 h 6455391"/>
              <a:gd name="connsiteX58" fmla="*/ 5215616 w 11338900"/>
              <a:gd name="connsiteY58" fmla="*/ 6455391 h 6455391"/>
              <a:gd name="connsiteX59" fmla="*/ 5102724 w 11338900"/>
              <a:gd name="connsiteY59" fmla="*/ 6455391 h 6455391"/>
              <a:gd name="connsiteX60" fmla="*/ 5442906 w 11338900"/>
              <a:gd name="connsiteY60" fmla="*/ 2 h 6455391"/>
              <a:gd name="connsiteX61" fmla="*/ 5555798 w 11338900"/>
              <a:gd name="connsiteY61" fmla="*/ 2 h 6455391"/>
              <a:gd name="connsiteX62" fmla="*/ 5555798 w 11338900"/>
              <a:gd name="connsiteY62" fmla="*/ 6455391 h 6455391"/>
              <a:gd name="connsiteX63" fmla="*/ 5442906 w 11338900"/>
              <a:gd name="connsiteY63" fmla="*/ 6455391 h 6455391"/>
              <a:gd name="connsiteX64" fmla="*/ 5783088 w 11338900"/>
              <a:gd name="connsiteY64" fmla="*/ 2 h 6455391"/>
              <a:gd name="connsiteX65" fmla="*/ 5895980 w 11338900"/>
              <a:gd name="connsiteY65" fmla="*/ 2 h 6455391"/>
              <a:gd name="connsiteX66" fmla="*/ 5895980 w 11338900"/>
              <a:gd name="connsiteY66" fmla="*/ 6455391 h 6455391"/>
              <a:gd name="connsiteX67" fmla="*/ 5783088 w 11338900"/>
              <a:gd name="connsiteY67" fmla="*/ 6455391 h 6455391"/>
              <a:gd name="connsiteX68" fmla="*/ 6123269 w 11338900"/>
              <a:gd name="connsiteY68" fmla="*/ 2 h 6455391"/>
              <a:gd name="connsiteX69" fmla="*/ 6236161 w 11338900"/>
              <a:gd name="connsiteY69" fmla="*/ 2 h 6455391"/>
              <a:gd name="connsiteX70" fmla="*/ 6236161 w 11338900"/>
              <a:gd name="connsiteY70" fmla="*/ 6455391 h 6455391"/>
              <a:gd name="connsiteX71" fmla="*/ 6123269 w 11338900"/>
              <a:gd name="connsiteY71" fmla="*/ 6455391 h 6455391"/>
              <a:gd name="connsiteX72" fmla="*/ 6463451 w 11338900"/>
              <a:gd name="connsiteY72" fmla="*/ 2 h 6455391"/>
              <a:gd name="connsiteX73" fmla="*/ 6576343 w 11338900"/>
              <a:gd name="connsiteY73" fmla="*/ 2 h 6455391"/>
              <a:gd name="connsiteX74" fmla="*/ 6576343 w 11338900"/>
              <a:gd name="connsiteY74" fmla="*/ 6455391 h 6455391"/>
              <a:gd name="connsiteX75" fmla="*/ 6463451 w 11338900"/>
              <a:gd name="connsiteY75" fmla="*/ 6455391 h 6455391"/>
              <a:gd name="connsiteX76" fmla="*/ 6803632 w 11338900"/>
              <a:gd name="connsiteY76" fmla="*/ 1 h 6455391"/>
              <a:gd name="connsiteX77" fmla="*/ 6916524 w 11338900"/>
              <a:gd name="connsiteY77" fmla="*/ 1 h 6455391"/>
              <a:gd name="connsiteX78" fmla="*/ 6916524 w 11338900"/>
              <a:gd name="connsiteY78" fmla="*/ 6455391 h 6455391"/>
              <a:gd name="connsiteX79" fmla="*/ 6803632 w 11338900"/>
              <a:gd name="connsiteY79" fmla="*/ 6455391 h 6455391"/>
              <a:gd name="connsiteX80" fmla="*/ 7143814 w 11338900"/>
              <a:gd name="connsiteY80" fmla="*/ 1 h 6455391"/>
              <a:gd name="connsiteX81" fmla="*/ 7256706 w 11338900"/>
              <a:gd name="connsiteY81" fmla="*/ 1 h 6455391"/>
              <a:gd name="connsiteX82" fmla="*/ 7256706 w 11338900"/>
              <a:gd name="connsiteY82" fmla="*/ 6455391 h 6455391"/>
              <a:gd name="connsiteX83" fmla="*/ 7143814 w 11338900"/>
              <a:gd name="connsiteY83" fmla="*/ 6455391 h 6455391"/>
              <a:gd name="connsiteX84" fmla="*/ 7483996 w 11338900"/>
              <a:gd name="connsiteY84" fmla="*/ 1 h 6455391"/>
              <a:gd name="connsiteX85" fmla="*/ 7596888 w 11338900"/>
              <a:gd name="connsiteY85" fmla="*/ 1 h 6455391"/>
              <a:gd name="connsiteX86" fmla="*/ 7596888 w 11338900"/>
              <a:gd name="connsiteY86" fmla="*/ 6455391 h 6455391"/>
              <a:gd name="connsiteX87" fmla="*/ 7483996 w 11338900"/>
              <a:gd name="connsiteY87" fmla="*/ 6455391 h 6455391"/>
              <a:gd name="connsiteX88" fmla="*/ 7824177 w 11338900"/>
              <a:gd name="connsiteY88" fmla="*/ 1 h 6455391"/>
              <a:gd name="connsiteX89" fmla="*/ 7937069 w 11338900"/>
              <a:gd name="connsiteY89" fmla="*/ 1 h 6455391"/>
              <a:gd name="connsiteX90" fmla="*/ 7937069 w 11338900"/>
              <a:gd name="connsiteY90" fmla="*/ 6455391 h 6455391"/>
              <a:gd name="connsiteX91" fmla="*/ 7824177 w 11338900"/>
              <a:gd name="connsiteY91" fmla="*/ 6455391 h 6455391"/>
              <a:gd name="connsiteX92" fmla="*/ 8164359 w 11338900"/>
              <a:gd name="connsiteY92" fmla="*/ 1 h 6455391"/>
              <a:gd name="connsiteX93" fmla="*/ 8277251 w 11338900"/>
              <a:gd name="connsiteY93" fmla="*/ 1 h 6455391"/>
              <a:gd name="connsiteX94" fmla="*/ 8277251 w 11338900"/>
              <a:gd name="connsiteY94" fmla="*/ 6455391 h 6455391"/>
              <a:gd name="connsiteX95" fmla="*/ 8164359 w 11338900"/>
              <a:gd name="connsiteY95" fmla="*/ 6455391 h 6455391"/>
              <a:gd name="connsiteX96" fmla="*/ 8504541 w 11338900"/>
              <a:gd name="connsiteY96" fmla="*/ 1 h 6455391"/>
              <a:gd name="connsiteX97" fmla="*/ 8617433 w 11338900"/>
              <a:gd name="connsiteY97" fmla="*/ 1 h 6455391"/>
              <a:gd name="connsiteX98" fmla="*/ 8617433 w 11338900"/>
              <a:gd name="connsiteY98" fmla="*/ 6455391 h 6455391"/>
              <a:gd name="connsiteX99" fmla="*/ 8504541 w 11338900"/>
              <a:gd name="connsiteY99" fmla="*/ 6455391 h 6455391"/>
              <a:gd name="connsiteX100" fmla="*/ 8844722 w 11338900"/>
              <a:gd name="connsiteY100" fmla="*/ 1 h 6455391"/>
              <a:gd name="connsiteX101" fmla="*/ 8957614 w 11338900"/>
              <a:gd name="connsiteY101" fmla="*/ 1 h 6455391"/>
              <a:gd name="connsiteX102" fmla="*/ 8957614 w 11338900"/>
              <a:gd name="connsiteY102" fmla="*/ 6455391 h 6455391"/>
              <a:gd name="connsiteX103" fmla="*/ 8844722 w 11338900"/>
              <a:gd name="connsiteY103" fmla="*/ 6455391 h 6455391"/>
              <a:gd name="connsiteX104" fmla="*/ 9184904 w 11338900"/>
              <a:gd name="connsiteY104" fmla="*/ 1 h 6455391"/>
              <a:gd name="connsiteX105" fmla="*/ 9297796 w 11338900"/>
              <a:gd name="connsiteY105" fmla="*/ 1 h 6455391"/>
              <a:gd name="connsiteX106" fmla="*/ 9297796 w 11338900"/>
              <a:gd name="connsiteY106" fmla="*/ 6455391 h 6455391"/>
              <a:gd name="connsiteX107" fmla="*/ 9184904 w 11338900"/>
              <a:gd name="connsiteY107" fmla="*/ 6455391 h 6455391"/>
              <a:gd name="connsiteX108" fmla="*/ 9525085 w 11338900"/>
              <a:gd name="connsiteY108" fmla="*/ 1 h 6455391"/>
              <a:gd name="connsiteX109" fmla="*/ 9637977 w 11338900"/>
              <a:gd name="connsiteY109" fmla="*/ 1 h 6455391"/>
              <a:gd name="connsiteX110" fmla="*/ 9637977 w 11338900"/>
              <a:gd name="connsiteY110" fmla="*/ 6455391 h 6455391"/>
              <a:gd name="connsiteX111" fmla="*/ 9525085 w 11338900"/>
              <a:gd name="connsiteY111" fmla="*/ 6455391 h 6455391"/>
              <a:gd name="connsiteX112" fmla="*/ 9865267 w 11338900"/>
              <a:gd name="connsiteY112" fmla="*/ 1 h 6455391"/>
              <a:gd name="connsiteX113" fmla="*/ 9978159 w 11338900"/>
              <a:gd name="connsiteY113" fmla="*/ 1 h 6455391"/>
              <a:gd name="connsiteX114" fmla="*/ 9978159 w 11338900"/>
              <a:gd name="connsiteY114" fmla="*/ 6455391 h 6455391"/>
              <a:gd name="connsiteX115" fmla="*/ 9865267 w 11338900"/>
              <a:gd name="connsiteY115" fmla="*/ 6455391 h 6455391"/>
              <a:gd name="connsiteX116" fmla="*/ 10205449 w 11338900"/>
              <a:gd name="connsiteY116" fmla="*/ 0 h 6455391"/>
              <a:gd name="connsiteX117" fmla="*/ 10318341 w 11338900"/>
              <a:gd name="connsiteY117" fmla="*/ 0 h 6455391"/>
              <a:gd name="connsiteX118" fmla="*/ 10318341 w 11338900"/>
              <a:gd name="connsiteY118" fmla="*/ 6455391 h 6455391"/>
              <a:gd name="connsiteX119" fmla="*/ 10205449 w 11338900"/>
              <a:gd name="connsiteY119" fmla="*/ 6455391 h 6455391"/>
              <a:gd name="connsiteX120" fmla="*/ 10545630 w 11338900"/>
              <a:gd name="connsiteY120" fmla="*/ 0 h 6455391"/>
              <a:gd name="connsiteX121" fmla="*/ 10658522 w 11338900"/>
              <a:gd name="connsiteY121" fmla="*/ 0 h 6455391"/>
              <a:gd name="connsiteX122" fmla="*/ 10658522 w 11338900"/>
              <a:gd name="connsiteY122" fmla="*/ 6455391 h 6455391"/>
              <a:gd name="connsiteX123" fmla="*/ 10545630 w 11338900"/>
              <a:gd name="connsiteY123" fmla="*/ 6455391 h 6455391"/>
              <a:gd name="connsiteX124" fmla="*/ 10885812 w 11338900"/>
              <a:gd name="connsiteY124" fmla="*/ 0 h 6455391"/>
              <a:gd name="connsiteX125" fmla="*/ 10998704 w 11338900"/>
              <a:gd name="connsiteY125" fmla="*/ 0 h 6455391"/>
              <a:gd name="connsiteX126" fmla="*/ 10998704 w 11338900"/>
              <a:gd name="connsiteY126" fmla="*/ 6455391 h 6455391"/>
              <a:gd name="connsiteX127" fmla="*/ 10885812 w 11338900"/>
              <a:gd name="connsiteY127" fmla="*/ 6455391 h 6455391"/>
              <a:gd name="connsiteX128" fmla="*/ 11226008 w 11338900"/>
              <a:gd name="connsiteY128" fmla="*/ 0 h 6455391"/>
              <a:gd name="connsiteX129" fmla="*/ 11338900 w 11338900"/>
              <a:gd name="connsiteY129" fmla="*/ 0 h 6455391"/>
              <a:gd name="connsiteX130" fmla="*/ 11338900 w 11338900"/>
              <a:gd name="connsiteY130" fmla="*/ 6455391 h 6455391"/>
              <a:gd name="connsiteX131" fmla="*/ 11226008 w 11338900"/>
              <a:gd name="connsiteY131" fmla="*/ 6455391 h 6455391"/>
              <a:gd name="connsiteX132" fmla="*/ 0 w 11338900"/>
              <a:gd name="connsiteY132" fmla="*/ 0 h 6455391"/>
              <a:gd name="connsiteX133" fmla="*/ 112892 w 11338900"/>
              <a:gd name="connsiteY133" fmla="*/ 0 h 6455391"/>
              <a:gd name="connsiteX134" fmla="*/ 112892 w 11338900"/>
              <a:gd name="connsiteY134" fmla="*/ 6455391 h 6455391"/>
              <a:gd name="connsiteX135" fmla="*/ 0 w 11338900"/>
              <a:gd name="connsiteY135" fmla="*/ 6455391 h 6455391"/>
            </a:gdLst>
            <a:rect l="l" t="t" r="r" b="b"/>
            <a:pathLst>
              <a:path w="11338900" h="6455391">
                <a:moveTo>
                  <a:pt x="680366" y="3"/>
                </a:moveTo>
                <a:lnTo>
                  <a:pt x="793258" y="3"/>
                </a:lnTo>
                <a:lnTo>
                  <a:pt x="793258" y="6455391"/>
                </a:lnTo>
                <a:lnTo>
                  <a:pt x="680366" y="6455391"/>
                </a:lnTo>
                <a:close/>
                <a:moveTo>
                  <a:pt x="340185" y="3"/>
                </a:moveTo>
                <a:lnTo>
                  <a:pt x="453077" y="3"/>
                </a:lnTo>
                <a:lnTo>
                  <a:pt x="453077" y="6455391"/>
                </a:lnTo>
                <a:lnTo>
                  <a:pt x="340185" y="6455391"/>
                </a:lnTo>
                <a:close/>
                <a:moveTo>
                  <a:pt x="1020548" y="3"/>
                </a:moveTo>
                <a:lnTo>
                  <a:pt x="1133440" y="3"/>
                </a:lnTo>
                <a:lnTo>
                  <a:pt x="1133440" y="6455391"/>
                </a:lnTo>
                <a:lnTo>
                  <a:pt x="1020548" y="6455391"/>
                </a:lnTo>
                <a:close/>
                <a:moveTo>
                  <a:pt x="1360729" y="3"/>
                </a:moveTo>
                <a:lnTo>
                  <a:pt x="1473621" y="3"/>
                </a:lnTo>
                <a:lnTo>
                  <a:pt x="1473621" y="6455391"/>
                </a:lnTo>
                <a:lnTo>
                  <a:pt x="1360729" y="6455391"/>
                </a:lnTo>
                <a:close/>
                <a:moveTo>
                  <a:pt x="1700910" y="3"/>
                </a:moveTo>
                <a:lnTo>
                  <a:pt x="1813802" y="3"/>
                </a:lnTo>
                <a:lnTo>
                  <a:pt x="1813802" y="6455391"/>
                </a:lnTo>
                <a:lnTo>
                  <a:pt x="1700910" y="6455391"/>
                </a:lnTo>
                <a:close/>
                <a:moveTo>
                  <a:pt x="2041092" y="3"/>
                </a:moveTo>
                <a:lnTo>
                  <a:pt x="2153984" y="3"/>
                </a:lnTo>
                <a:lnTo>
                  <a:pt x="2153984" y="6455391"/>
                </a:lnTo>
                <a:lnTo>
                  <a:pt x="2041092" y="6455391"/>
                </a:lnTo>
                <a:close/>
                <a:moveTo>
                  <a:pt x="2381272" y="3"/>
                </a:moveTo>
                <a:lnTo>
                  <a:pt x="2494165" y="3"/>
                </a:lnTo>
                <a:lnTo>
                  <a:pt x="2494165" y="6455391"/>
                </a:lnTo>
                <a:lnTo>
                  <a:pt x="2381272" y="6455391"/>
                </a:lnTo>
                <a:close/>
                <a:moveTo>
                  <a:pt x="2721455" y="3"/>
                </a:moveTo>
                <a:lnTo>
                  <a:pt x="2834347" y="3"/>
                </a:lnTo>
                <a:lnTo>
                  <a:pt x="2834347" y="6455391"/>
                </a:lnTo>
                <a:lnTo>
                  <a:pt x="2721455" y="6455391"/>
                </a:lnTo>
                <a:close/>
                <a:moveTo>
                  <a:pt x="3061637" y="2"/>
                </a:moveTo>
                <a:lnTo>
                  <a:pt x="3174529" y="2"/>
                </a:lnTo>
                <a:lnTo>
                  <a:pt x="3174529" y="6455391"/>
                </a:lnTo>
                <a:lnTo>
                  <a:pt x="3061637" y="6455391"/>
                </a:lnTo>
                <a:close/>
                <a:moveTo>
                  <a:pt x="3401819" y="2"/>
                </a:moveTo>
                <a:lnTo>
                  <a:pt x="3514710" y="2"/>
                </a:lnTo>
                <a:lnTo>
                  <a:pt x="3514710" y="6455391"/>
                </a:lnTo>
                <a:lnTo>
                  <a:pt x="3401819" y="6455391"/>
                </a:lnTo>
                <a:close/>
                <a:moveTo>
                  <a:pt x="3742001" y="2"/>
                </a:moveTo>
                <a:lnTo>
                  <a:pt x="3854890" y="2"/>
                </a:lnTo>
                <a:lnTo>
                  <a:pt x="3854890" y="6455391"/>
                </a:lnTo>
                <a:lnTo>
                  <a:pt x="3742001" y="6455391"/>
                </a:lnTo>
                <a:close/>
                <a:moveTo>
                  <a:pt x="4082179" y="2"/>
                </a:moveTo>
                <a:lnTo>
                  <a:pt x="4195071" y="2"/>
                </a:lnTo>
                <a:lnTo>
                  <a:pt x="4195071" y="6455391"/>
                </a:lnTo>
                <a:lnTo>
                  <a:pt x="4082179" y="6455391"/>
                </a:lnTo>
                <a:close/>
                <a:moveTo>
                  <a:pt x="4422361" y="2"/>
                </a:moveTo>
                <a:lnTo>
                  <a:pt x="4535253" y="2"/>
                </a:lnTo>
                <a:lnTo>
                  <a:pt x="4535253" y="6455391"/>
                </a:lnTo>
                <a:lnTo>
                  <a:pt x="4422361" y="6455391"/>
                </a:lnTo>
                <a:close/>
                <a:moveTo>
                  <a:pt x="4762543" y="2"/>
                </a:moveTo>
                <a:lnTo>
                  <a:pt x="4875435" y="2"/>
                </a:lnTo>
                <a:lnTo>
                  <a:pt x="4875435" y="6455391"/>
                </a:lnTo>
                <a:lnTo>
                  <a:pt x="4762543" y="6455391"/>
                </a:lnTo>
                <a:close/>
                <a:moveTo>
                  <a:pt x="5102724" y="2"/>
                </a:moveTo>
                <a:lnTo>
                  <a:pt x="5215616" y="2"/>
                </a:lnTo>
                <a:lnTo>
                  <a:pt x="5215616" y="6455391"/>
                </a:lnTo>
                <a:lnTo>
                  <a:pt x="5102724" y="6455391"/>
                </a:lnTo>
                <a:close/>
                <a:moveTo>
                  <a:pt x="5442906" y="2"/>
                </a:moveTo>
                <a:lnTo>
                  <a:pt x="5555798" y="2"/>
                </a:lnTo>
                <a:lnTo>
                  <a:pt x="5555798" y="6455391"/>
                </a:lnTo>
                <a:lnTo>
                  <a:pt x="5442906" y="6455391"/>
                </a:lnTo>
                <a:close/>
                <a:moveTo>
                  <a:pt x="5783088" y="2"/>
                </a:moveTo>
                <a:lnTo>
                  <a:pt x="5895980" y="2"/>
                </a:lnTo>
                <a:lnTo>
                  <a:pt x="5895980" y="6455391"/>
                </a:lnTo>
                <a:lnTo>
                  <a:pt x="5783088" y="6455391"/>
                </a:lnTo>
                <a:close/>
                <a:moveTo>
                  <a:pt x="6123269" y="2"/>
                </a:moveTo>
                <a:lnTo>
                  <a:pt x="6236161" y="2"/>
                </a:lnTo>
                <a:lnTo>
                  <a:pt x="6236161" y="6455391"/>
                </a:lnTo>
                <a:lnTo>
                  <a:pt x="6123269" y="6455391"/>
                </a:lnTo>
                <a:close/>
                <a:moveTo>
                  <a:pt x="6463451" y="2"/>
                </a:moveTo>
                <a:lnTo>
                  <a:pt x="6576343" y="2"/>
                </a:lnTo>
                <a:lnTo>
                  <a:pt x="6576343" y="6455391"/>
                </a:lnTo>
                <a:lnTo>
                  <a:pt x="6463451" y="6455391"/>
                </a:lnTo>
                <a:close/>
                <a:moveTo>
                  <a:pt x="6803632" y="1"/>
                </a:moveTo>
                <a:lnTo>
                  <a:pt x="6916524" y="1"/>
                </a:lnTo>
                <a:lnTo>
                  <a:pt x="6916524" y="6455391"/>
                </a:lnTo>
                <a:lnTo>
                  <a:pt x="6803632" y="6455391"/>
                </a:lnTo>
                <a:close/>
                <a:moveTo>
                  <a:pt x="7143814" y="1"/>
                </a:moveTo>
                <a:lnTo>
                  <a:pt x="7256706" y="1"/>
                </a:lnTo>
                <a:lnTo>
                  <a:pt x="7256706" y="6455391"/>
                </a:lnTo>
                <a:lnTo>
                  <a:pt x="7143814" y="6455391"/>
                </a:lnTo>
                <a:close/>
                <a:moveTo>
                  <a:pt x="7483996" y="1"/>
                </a:moveTo>
                <a:lnTo>
                  <a:pt x="7596888" y="1"/>
                </a:lnTo>
                <a:lnTo>
                  <a:pt x="7596888" y="6455391"/>
                </a:lnTo>
                <a:lnTo>
                  <a:pt x="7483996" y="6455391"/>
                </a:lnTo>
                <a:close/>
                <a:moveTo>
                  <a:pt x="7824177" y="1"/>
                </a:moveTo>
                <a:lnTo>
                  <a:pt x="7937069" y="1"/>
                </a:lnTo>
                <a:lnTo>
                  <a:pt x="7937069" y="6455391"/>
                </a:lnTo>
                <a:lnTo>
                  <a:pt x="7824177" y="6455391"/>
                </a:lnTo>
                <a:close/>
                <a:moveTo>
                  <a:pt x="8164359" y="1"/>
                </a:moveTo>
                <a:lnTo>
                  <a:pt x="8277251" y="1"/>
                </a:lnTo>
                <a:lnTo>
                  <a:pt x="8277251" y="6455391"/>
                </a:lnTo>
                <a:lnTo>
                  <a:pt x="8164359" y="6455391"/>
                </a:lnTo>
                <a:close/>
                <a:moveTo>
                  <a:pt x="8504541" y="1"/>
                </a:moveTo>
                <a:lnTo>
                  <a:pt x="8617433" y="1"/>
                </a:lnTo>
                <a:lnTo>
                  <a:pt x="8617433" y="6455391"/>
                </a:lnTo>
                <a:lnTo>
                  <a:pt x="8504541" y="6455391"/>
                </a:lnTo>
                <a:close/>
                <a:moveTo>
                  <a:pt x="8844722" y="1"/>
                </a:moveTo>
                <a:lnTo>
                  <a:pt x="8957614" y="1"/>
                </a:lnTo>
                <a:lnTo>
                  <a:pt x="8957614" y="6455391"/>
                </a:lnTo>
                <a:lnTo>
                  <a:pt x="8844722" y="6455391"/>
                </a:lnTo>
                <a:close/>
                <a:moveTo>
                  <a:pt x="9184904" y="1"/>
                </a:moveTo>
                <a:lnTo>
                  <a:pt x="9297796" y="1"/>
                </a:lnTo>
                <a:lnTo>
                  <a:pt x="9297796" y="6455391"/>
                </a:lnTo>
                <a:lnTo>
                  <a:pt x="9184904" y="6455391"/>
                </a:lnTo>
                <a:close/>
                <a:moveTo>
                  <a:pt x="9525085" y="1"/>
                </a:moveTo>
                <a:lnTo>
                  <a:pt x="9637977" y="1"/>
                </a:lnTo>
                <a:lnTo>
                  <a:pt x="9637977" y="6455391"/>
                </a:lnTo>
                <a:lnTo>
                  <a:pt x="9525085" y="6455391"/>
                </a:lnTo>
                <a:close/>
                <a:moveTo>
                  <a:pt x="9865267" y="1"/>
                </a:moveTo>
                <a:lnTo>
                  <a:pt x="9978159" y="1"/>
                </a:lnTo>
                <a:lnTo>
                  <a:pt x="9978159" y="6455391"/>
                </a:lnTo>
                <a:lnTo>
                  <a:pt x="9865267" y="6455391"/>
                </a:lnTo>
                <a:close/>
                <a:moveTo>
                  <a:pt x="10205449" y="0"/>
                </a:moveTo>
                <a:lnTo>
                  <a:pt x="10318341" y="0"/>
                </a:lnTo>
                <a:lnTo>
                  <a:pt x="10318341" y="6455391"/>
                </a:lnTo>
                <a:lnTo>
                  <a:pt x="10205449" y="6455391"/>
                </a:lnTo>
                <a:close/>
                <a:moveTo>
                  <a:pt x="10545630" y="0"/>
                </a:moveTo>
                <a:lnTo>
                  <a:pt x="10658522" y="0"/>
                </a:lnTo>
                <a:lnTo>
                  <a:pt x="10658522" y="6455391"/>
                </a:lnTo>
                <a:lnTo>
                  <a:pt x="10545630" y="6455391"/>
                </a:lnTo>
                <a:close/>
                <a:moveTo>
                  <a:pt x="10885812" y="0"/>
                </a:moveTo>
                <a:lnTo>
                  <a:pt x="10998704" y="0"/>
                </a:lnTo>
                <a:lnTo>
                  <a:pt x="10998704" y="6455391"/>
                </a:lnTo>
                <a:lnTo>
                  <a:pt x="10885812" y="6455391"/>
                </a:lnTo>
                <a:close/>
                <a:moveTo>
                  <a:pt x="11226008" y="0"/>
                </a:moveTo>
                <a:lnTo>
                  <a:pt x="11338900" y="0"/>
                </a:lnTo>
                <a:lnTo>
                  <a:pt x="11338900" y="6455391"/>
                </a:lnTo>
                <a:lnTo>
                  <a:pt x="11226008" y="6455391"/>
                </a:lnTo>
                <a:close/>
                <a:moveTo>
                  <a:pt x="0" y="0"/>
                </a:moveTo>
                <a:lnTo>
                  <a:pt x="112892" y="0"/>
                </a:lnTo>
                <a:lnTo>
                  <a:pt x="112892" y="6455391"/>
                </a:lnTo>
                <a:lnTo>
                  <a:pt x="0" y="6455391"/>
                </a:lnTo>
                <a:close/>
              </a:path>
            </a:pathLst>
          </a:custGeom>
          <a:solidFill>
            <a:schemeClr val="accent1">
              <a:lumMod val="60000"/>
              <a:lumOff val="40000"/>
              <a:alpha val="3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031142" y="845616"/>
            <a:ext cx="10438636" cy="5655360"/>
          </a:xfrm>
          <a:prstGeom prst="roundRect">
            <a:avLst>
              <a:gd name="adj" fmla="val 4685"/>
            </a:avLst>
          </a:prstGeom>
          <a:solidFill>
            <a:schemeClr val="accent2">
              <a:lumMod val="75000"/>
            </a:schemeClr>
          </a:solidFill>
          <a:ln w="19050"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709523" y="759088"/>
            <a:ext cx="10666227" cy="5655360"/>
          </a:xfrm>
          <a:prstGeom prst="roundRect">
            <a:avLst>
              <a:gd name="adj" fmla="val 4685"/>
            </a:avLst>
          </a:prstGeom>
          <a:solidFill>
            <a:schemeClr val="bg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2331582" y="1236959"/>
            <a:ext cx="7543800" cy="1291552"/>
          </a:xfrm>
          <a:prstGeom prst="rect">
            <a:avLst/>
          </a:prstGeom>
          <a:noFill/>
          <a:ln>
            <a:noFill/>
          </a:ln>
          <a:effectLst/>
        </p:spPr>
        <p:txBody>
          <a:bodyPr vert="horz" wrap="square" lIns="91440" tIns="45720" rIns="91440" bIns="45720" rtlCol="0" anchor="t">
            <a:spAutoFit/>
          </a:bodyPr>
          <a:lstStyle/>
          <a:p>
            <a:pPr algn="ctr">
              <a:lnSpc>
                <a:spcPct val="130000"/>
              </a:lnSpc>
            </a:pPr>
            <a:r>
              <a:rPr kumimoji="1" lang="en-US" altLang="zh-CN" sz="6000">
                <a:ln w="12700">
                  <a:noFill/>
                </a:ln>
                <a:solidFill>
                  <a:srgbClr val="063CE8">
                    <a:alpha val="100000"/>
                  </a:srgbClr>
                </a:solidFill>
                <a:latin typeface="OPPOSans H"/>
                <a:ea typeface="OPPOSans H"/>
                <a:cs typeface="OPPOSans H"/>
              </a:rPr>
              <a:t>目录</a:t>
            </a:r>
            <a:endParaRPr kumimoji="1" lang="zh-CN" altLang="en-US"/>
          </a:p>
        </p:txBody>
      </p:sp>
      <p:sp>
        <p:nvSpPr>
          <p:cNvPr id="10" name="标题 1"/>
          <p:cNvSpPr txBox="1"/>
          <p:nvPr/>
        </p:nvSpPr>
        <p:spPr>
          <a:xfrm rot="0" flipH="0" flipV="0">
            <a:off x="2304562" y="1213973"/>
            <a:ext cx="7543157" cy="1176348"/>
          </a:xfrm>
          <a:prstGeom prst="rect">
            <a:avLst/>
          </a:prstGeom>
          <a:noFill/>
          <a:ln>
            <a:noFill/>
          </a:ln>
        </p:spPr>
        <p:txBody>
          <a:bodyPr vert="horz" wrap="square" lIns="91440" tIns="45720" rIns="91440" bIns="45720" rtlCol="0" anchor="t"/>
          <a:lstStyle/>
          <a:p>
            <a:pPr algn="ctr">
              <a:lnSpc>
                <a:spcPct val="130000"/>
              </a:lnSpc>
            </a:pPr>
            <a:r>
              <a:rPr kumimoji="1" lang="en-US" altLang="zh-CN" sz="6000">
                <a:ln w="12700">
                  <a:noFill/>
                </a:ln>
                <a:solidFill>
                  <a:srgbClr val="C6AB6A">
                    <a:alpha val="100000"/>
                  </a:srgbClr>
                </a:solidFill>
                <a:latin typeface="OPPOSans H"/>
                <a:ea typeface="OPPOSans H"/>
                <a:cs typeface="OPPOSans H"/>
              </a:rPr>
              <a:t>目录</a:t>
            </a:r>
            <a:endParaRPr kumimoji="1" lang="zh-CN" altLang="en-US"/>
          </a:p>
        </p:txBody>
      </p:sp>
      <p:sp>
        <p:nvSpPr>
          <p:cNvPr id="11" name="标题 1"/>
          <p:cNvSpPr txBox="1"/>
          <p:nvPr/>
        </p:nvSpPr>
        <p:spPr>
          <a:xfrm rot="0" flipH="0" flipV="0">
            <a:off x="984511" y="2868191"/>
            <a:ext cx="1121618" cy="112161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1291508" y="3273225"/>
            <a:ext cx="1487606" cy="923330"/>
          </a:xfrm>
          <a:prstGeom prst="rect">
            <a:avLst/>
          </a:prstGeom>
          <a:noFill/>
          <a:ln>
            <a:noFill/>
          </a:ln>
        </p:spPr>
        <p:txBody>
          <a:bodyPr vert="horz" wrap="square" lIns="91440" tIns="45720" rIns="91440" bIns="45720" rtlCol="0" anchor="t"/>
          <a:lstStyle/>
          <a:p>
            <a:pPr algn="ctr">
              <a:lnSpc>
                <a:spcPct val="110000"/>
              </a:lnSpc>
            </a:pPr>
            <a:r>
              <a:rPr kumimoji="1" lang="en-US" altLang="zh-CN" sz="5400">
                <a:ln w="12700">
                  <a:noFill/>
                </a:ln>
                <a:solidFill>
                  <a:srgbClr val="262626">
                    <a:alpha val="100000"/>
                  </a:srgbClr>
                </a:solidFill>
                <a:latin typeface="OPPOSans H"/>
                <a:ea typeface="OPPOSans H"/>
                <a:cs typeface="OPPOSans H"/>
              </a:rPr>
              <a:t>01</a:t>
            </a:r>
            <a:endParaRPr kumimoji="1" lang="zh-CN" altLang="en-US"/>
          </a:p>
        </p:txBody>
      </p:sp>
      <p:sp>
        <p:nvSpPr>
          <p:cNvPr id="13" name="标题 1"/>
          <p:cNvSpPr txBox="1"/>
          <p:nvPr/>
        </p:nvSpPr>
        <p:spPr>
          <a:xfrm rot="0" flipH="0" flipV="0">
            <a:off x="3557302" y="2868191"/>
            <a:ext cx="1121618" cy="112161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3892203" y="3273225"/>
            <a:ext cx="1487606" cy="923330"/>
          </a:xfrm>
          <a:prstGeom prst="rect">
            <a:avLst/>
          </a:prstGeom>
          <a:noFill/>
          <a:ln>
            <a:noFill/>
          </a:ln>
        </p:spPr>
        <p:txBody>
          <a:bodyPr vert="horz" wrap="square" lIns="91440" tIns="45720" rIns="91440" bIns="45720" rtlCol="0" anchor="t"/>
          <a:lstStyle/>
          <a:p>
            <a:pPr algn="ctr">
              <a:lnSpc>
                <a:spcPct val="110000"/>
              </a:lnSpc>
            </a:pPr>
            <a:r>
              <a:rPr kumimoji="1" lang="en-US" altLang="zh-CN" sz="5400">
                <a:ln w="12700">
                  <a:noFill/>
                </a:ln>
                <a:solidFill>
                  <a:srgbClr val="262626">
                    <a:alpha val="100000"/>
                  </a:srgbClr>
                </a:solidFill>
                <a:latin typeface="OPPOSans H"/>
                <a:ea typeface="OPPOSans H"/>
                <a:cs typeface="OPPOSans H"/>
              </a:rPr>
              <a:t>02</a:t>
            </a:r>
            <a:endParaRPr kumimoji="1" lang="zh-CN" altLang="en-US"/>
          </a:p>
        </p:txBody>
      </p:sp>
      <p:sp>
        <p:nvSpPr>
          <p:cNvPr id="15" name="标题 1"/>
          <p:cNvSpPr txBox="1"/>
          <p:nvPr/>
        </p:nvSpPr>
        <p:spPr>
          <a:xfrm rot="0" flipH="0" flipV="0">
            <a:off x="6130093" y="2868191"/>
            <a:ext cx="1121618" cy="112161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6492898" y="3273225"/>
            <a:ext cx="1487606" cy="923330"/>
          </a:xfrm>
          <a:prstGeom prst="rect">
            <a:avLst/>
          </a:prstGeom>
          <a:noFill/>
          <a:ln>
            <a:noFill/>
          </a:ln>
        </p:spPr>
        <p:txBody>
          <a:bodyPr vert="horz" wrap="square" lIns="91440" tIns="45720" rIns="91440" bIns="45720" rtlCol="0" anchor="t"/>
          <a:lstStyle/>
          <a:p>
            <a:pPr algn="ctr">
              <a:lnSpc>
                <a:spcPct val="110000"/>
              </a:lnSpc>
            </a:pPr>
            <a:r>
              <a:rPr kumimoji="1" lang="en-US" altLang="zh-CN" sz="5400">
                <a:ln w="12700">
                  <a:noFill/>
                </a:ln>
                <a:solidFill>
                  <a:srgbClr val="262626">
                    <a:alpha val="100000"/>
                  </a:srgbClr>
                </a:solidFill>
                <a:latin typeface="OPPOSans H"/>
                <a:ea typeface="OPPOSans H"/>
                <a:cs typeface="OPPOSans H"/>
              </a:rPr>
              <a:t>03</a:t>
            </a:r>
            <a:endParaRPr kumimoji="1" lang="zh-CN" altLang="en-US"/>
          </a:p>
        </p:txBody>
      </p:sp>
      <p:sp>
        <p:nvSpPr>
          <p:cNvPr id="17" name="标题 1"/>
          <p:cNvSpPr txBox="1"/>
          <p:nvPr/>
        </p:nvSpPr>
        <p:spPr>
          <a:xfrm rot="0" flipH="0" flipV="0">
            <a:off x="8702884" y="2868191"/>
            <a:ext cx="1121618" cy="112161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9093594" y="3273225"/>
            <a:ext cx="1487606" cy="923330"/>
          </a:xfrm>
          <a:prstGeom prst="rect">
            <a:avLst/>
          </a:prstGeom>
          <a:noFill/>
          <a:ln>
            <a:noFill/>
          </a:ln>
        </p:spPr>
        <p:txBody>
          <a:bodyPr vert="horz" wrap="square" lIns="91440" tIns="45720" rIns="91440" bIns="45720" rtlCol="0" anchor="t"/>
          <a:lstStyle/>
          <a:p>
            <a:pPr algn="ctr">
              <a:lnSpc>
                <a:spcPct val="110000"/>
              </a:lnSpc>
            </a:pPr>
            <a:r>
              <a:rPr kumimoji="1" lang="en-US" altLang="zh-CN" sz="5400">
                <a:ln w="12700">
                  <a:noFill/>
                </a:ln>
                <a:solidFill>
                  <a:srgbClr val="262626">
                    <a:alpha val="100000"/>
                  </a:srgbClr>
                </a:solidFill>
                <a:latin typeface="OPPOSans H"/>
                <a:ea typeface="OPPOSans H"/>
                <a:cs typeface="OPPOSans H"/>
              </a:rPr>
              <a:t>04</a:t>
            </a:r>
            <a:endParaRPr kumimoji="1" lang="zh-CN" altLang="en-US"/>
          </a:p>
        </p:txBody>
      </p:sp>
      <p:sp>
        <p:nvSpPr>
          <p:cNvPr id="19" name="标题 1"/>
          <p:cNvSpPr txBox="1"/>
          <p:nvPr/>
        </p:nvSpPr>
        <p:spPr>
          <a:xfrm rot="0" flipH="0" flipV="0">
            <a:off x="984511" y="4145813"/>
            <a:ext cx="2454078" cy="1573858"/>
          </a:xfrm>
          <a:prstGeom prst="rect">
            <a:avLst/>
          </a:prstGeom>
          <a:noFill/>
          <a:ln>
            <a:noFill/>
          </a:ln>
        </p:spPr>
        <p:txBody>
          <a:bodyPr vert="horz" wrap="square" lIns="91440" tIns="45720" rIns="91440" bIns="45720" rtlCol="0" anchor="t"/>
          <a:lstStyle/>
          <a:p>
            <a:pPr algn="l">
              <a:lnSpc>
                <a:spcPct val="110000"/>
              </a:lnSpc>
            </a:pPr>
            <a:r>
              <a:rPr kumimoji="1" lang="en-US" altLang="zh-CN" sz="1615">
                <a:ln w="12700">
                  <a:noFill/>
                </a:ln>
                <a:solidFill>
                  <a:srgbClr val="000000">
                    <a:alpha val="100000"/>
                  </a:srgbClr>
                </a:solidFill>
                <a:latin typeface="OPPOSans H"/>
                <a:ea typeface="OPPOSans H"/>
                <a:cs typeface="OPPOSans H"/>
              </a:rPr>
              <a:t>转化数据的核心指标定义</a:t>
            </a:r>
            <a:endParaRPr kumimoji="1" lang="zh-CN" altLang="en-US"/>
          </a:p>
        </p:txBody>
      </p:sp>
      <p:sp>
        <p:nvSpPr>
          <p:cNvPr id="20" name="标题 1"/>
          <p:cNvSpPr txBox="1"/>
          <p:nvPr/>
        </p:nvSpPr>
        <p:spPr>
          <a:xfrm rot="0" flipH="0" flipV="0">
            <a:off x="3734261" y="4145813"/>
            <a:ext cx="2130697" cy="1573858"/>
          </a:xfrm>
          <a:prstGeom prst="rect">
            <a:avLst/>
          </a:prstGeom>
          <a:noFill/>
          <a:ln>
            <a:noFill/>
          </a:ln>
        </p:spPr>
        <p:txBody>
          <a:bodyPr vert="horz" wrap="square" lIns="91440" tIns="45720" rIns="91440" bIns="45720" rtlCol="0" anchor="t"/>
          <a:lstStyle/>
          <a:p>
            <a:pPr algn="l">
              <a:lnSpc>
                <a:spcPct val="110000"/>
              </a:lnSpc>
            </a:pPr>
            <a:r>
              <a:rPr kumimoji="1" lang="en-US" altLang="zh-CN" sz="1696">
                <a:ln w="12700">
                  <a:noFill/>
                </a:ln>
                <a:solidFill>
                  <a:srgbClr val="000000">
                    <a:alpha val="100000"/>
                  </a:srgbClr>
                </a:solidFill>
                <a:latin typeface="OPPOSans H"/>
                <a:ea typeface="OPPOSans H"/>
                <a:cs typeface="OPPOSans H"/>
              </a:rPr>
              <a:t>数据采集与埋点方法</a:t>
            </a:r>
            <a:endParaRPr kumimoji="1" lang="zh-CN" altLang="en-US"/>
          </a:p>
        </p:txBody>
      </p:sp>
      <p:sp>
        <p:nvSpPr>
          <p:cNvPr id="21" name="标题 1"/>
          <p:cNvSpPr txBox="1"/>
          <p:nvPr/>
        </p:nvSpPr>
        <p:spPr>
          <a:xfrm rot="0" flipH="0" flipV="0">
            <a:off x="6039058" y="4145813"/>
            <a:ext cx="2368153" cy="1573858"/>
          </a:xfrm>
          <a:prstGeom prst="rect">
            <a:avLst/>
          </a:prstGeom>
          <a:noFill/>
          <a:ln>
            <a:noFill/>
          </a:ln>
        </p:spPr>
        <p:txBody>
          <a:bodyPr vert="horz" wrap="square" lIns="91440" tIns="45720" rIns="91440" bIns="45720" rtlCol="0" anchor="t"/>
          <a:lstStyle/>
          <a:p>
            <a:pPr algn="l">
              <a:lnSpc>
                <a:spcPct val="110000"/>
              </a:lnSpc>
            </a:pPr>
            <a:r>
              <a:rPr kumimoji="1" lang="en-US" altLang="zh-CN" sz="1800">
                <a:ln w="12700">
                  <a:noFill/>
                </a:ln>
                <a:solidFill>
                  <a:srgbClr val="000000">
                    <a:alpha val="100000"/>
                  </a:srgbClr>
                </a:solidFill>
                <a:latin typeface="OPPOSans H"/>
                <a:ea typeface="OPPOSans H"/>
                <a:cs typeface="OPPOSans H"/>
              </a:rPr>
              <a:t>转化漏斗分析与优化</a:t>
            </a:r>
            <a:endParaRPr kumimoji="1" lang="zh-CN" altLang="en-US"/>
          </a:p>
        </p:txBody>
      </p:sp>
      <p:sp>
        <p:nvSpPr>
          <p:cNvPr id="22" name="标题 1"/>
          <p:cNvSpPr txBox="1"/>
          <p:nvPr/>
        </p:nvSpPr>
        <p:spPr>
          <a:xfrm rot="0" flipH="0" flipV="0">
            <a:off x="8702884" y="4145813"/>
            <a:ext cx="2641159" cy="1573858"/>
          </a:xfrm>
          <a:prstGeom prst="rect">
            <a:avLst/>
          </a:prstGeom>
          <a:noFill/>
          <a:ln>
            <a:noFill/>
          </a:ln>
        </p:spPr>
        <p:txBody>
          <a:bodyPr vert="horz" wrap="square" lIns="91440" tIns="45720" rIns="91440" bIns="45720" rtlCol="0" anchor="t"/>
          <a:lstStyle/>
          <a:p>
            <a:pPr algn="l">
              <a:lnSpc>
                <a:spcPct val="110000"/>
              </a:lnSpc>
            </a:pPr>
            <a:r>
              <a:rPr kumimoji="1" lang="en-US" altLang="zh-CN" sz="1800">
                <a:ln w="12700">
                  <a:noFill/>
                </a:ln>
                <a:solidFill>
                  <a:srgbClr val="000000">
                    <a:alpha val="100000"/>
                  </a:srgbClr>
                </a:solidFill>
                <a:latin typeface="OPPOSans H"/>
                <a:ea typeface="OPPOSans H"/>
                <a:cs typeface="OPPOSans H"/>
              </a:rPr>
              <a:t>常见误区与最佳实践</a:t>
            </a:r>
            <a:endParaRPr kumimoji="1" lang="zh-CN" altLang="en-US"/>
          </a:p>
        </p:txBody>
      </p:sp>
      <p:sp>
        <p:nvSpPr>
          <p:cNvPr id="23" name="标题 1"/>
          <p:cNvSpPr txBox="1"/>
          <p:nvPr/>
        </p:nvSpPr>
        <p:spPr>
          <a:xfrm rot="0" flipH="0" flipV="0">
            <a:off x="847957" y="4276342"/>
            <a:ext cx="136554" cy="136554"/>
          </a:xfrm>
          <a:prstGeom prst="ellipse">
            <a:avLst/>
          </a:prstGeom>
          <a:solidFill>
            <a:schemeClr val="accent2"/>
          </a:solidFill>
          <a:ln w="19050" cap="flat">
            <a:solidFill>
              <a:schemeClr val="accent1">
                <a:shade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3613173" y="4276342"/>
            <a:ext cx="136554" cy="136554"/>
          </a:xfrm>
          <a:prstGeom prst="ellipse">
            <a:avLst/>
          </a:prstGeom>
          <a:solidFill>
            <a:schemeClr val="accent2"/>
          </a:solidFill>
          <a:ln w="19050" cap="flat">
            <a:solidFill>
              <a:schemeClr val="accent1">
                <a:shade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5903969" y="4276342"/>
            <a:ext cx="136554" cy="136554"/>
          </a:xfrm>
          <a:prstGeom prst="ellipse">
            <a:avLst/>
          </a:prstGeom>
          <a:solidFill>
            <a:schemeClr val="accent2"/>
          </a:solidFill>
          <a:ln w="19050" cap="flat">
            <a:solidFill>
              <a:schemeClr val="accent1">
                <a:shade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0" flipV="0">
            <a:off x="8581311" y="4276342"/>
            <a:ext cx="136554" cy="136554"/>
          </a:xfrm>
          <a:prstGeom prst="ellipse">
            <a:avLst/>
          </a:prstGeom>
          <a:solidFill>
            <a:schemeClr val="accent2"/>
          </a:solidFill>
          <a:ln w="19050" cap="flat">
            <a:solidFill>
              <a:schemeClr val="accent1">
                <a:shade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0" flipH="0" flipV="0">
            <a:off x="4582378" y="84114"/>
            <a:ext cx="3014544" cy="486577"/>
          </a:xfrm>
          <a:custGeom>
            <a:avLst/>
            <a:gdLst>
              <a:gd name="connsiteX0" fmla="*/ 0 w 3014544"/>
              <a:gd name="connsiteY0" fmla="*/ 0 h 486577"/>
              <a:gd name="connsiteX1" fmla="*/ 3014544 w 3014544"/>
              <a:gd name="connsiteY1" fmla="*/ 0 h 486577"/>
              <a:gd name="connsiteX2" fmla="*/ 2819771 w 3014544"/>
              <a:gd name="connsiteY2" fmla="*/ 393735 h 486577"/>
              <a:gd name="connsiteX3" fmla="*/ 2819770 w 3014544"/>
              <a:gd name="connsiteY3" fmla="*/ 393737 h 486577"/>
              <a:gd name="connsiteX4" fmla="*/ 2807341 w 3014544"/>
              <a:gd name="connsiteY4" fmla="*/ 418864 h 486577"/>
              <a:gd name="connsiteX5" fmla="*/ 2786922 w 3014544"/>
              <a:gd name="connsiteY5" fmla="*/ 449148 h 486577"/>
              <a:gd name="connsiteX6" fmla="*/ 2741062 w 3014544"/>
              <a:gd name="connsiteY6" fmla="*/ 480068 h 486577"/>
              <a:gd name="connsiteX7" fmla="*/ 2708822 w 3014544"/>
              <a:gd name="connsiteY7" fmla="*/ 486577 h 486577"/>
              <a:gd name="connsiteX8" fmla="*/ 2660983 w 3014544"/>
              <a:gd name="connsiteY8" fmla="*/ 486577 h 486577"/>
              <a:gd name="connsiteX9" fmla="*/ 2660978 w 3014544"/>
              <a:gd name="connsiteY9" fmla="*/ 486576 h 486577"/>
              <a:gd name="connsiteX10" fmla="*/ 343536 w 3014544"/>
              <a:gd name="connsiteY10" fmla="*/ 486576 h 486577"/>
              <a:gd name="connsiteX11" fmla="*/ 343531 w 3014544"/>
              <a:gd name="connsiteY11" fmla="*/ 486577 h 486577"/>
              <a:gd name="connsiteX12" fmla="*/ 295692 w 3014544"/>
              <a:gd name="connsiteY12" fmla="*/ 486577 h 486577"/>
              <a:gd name="connsiteX13" fmla="*/ 263451 w 3014544"/>
              <a:gd name="connsiteY13" fmla="*/ 480068 h 486577"/>
              <a:gd name="connsiteX14" fmla="*/ 217591 w 3014544"/>
              <a:gd name="connsiteY14" fmla="*/ 449148 h 486577"/>
              <a:gd name="connsiteX15" fmla="*/ 201875 w 3014544"/>
              <a:gd name="connsiteY15" fmla="*/ 425838 h 486577"/>
              <a:gd name="connsiteX16" fmla="*/ 183323 w 3014544"/>
              <a:gd name="connsiteY16" fmla="*/ 386705 h 486577"/>
              <a:gd name="connsiteX17" fmla="*/ 183322 w 3014544"/>
              <a:gd name="connsiteY17" fmla="*/ 386703 h 486577"/>
            </a:gdLst>
            <a:rect l="l" t="t" r="r" b="b"/>
            <a:pathLst>
              <a:path w="3014544" h="486577">
                <a:moveTo>
                  <a:pt x="0" y="0"/>
                </a:moveTo>
                <a:lnTo>
                  <a:pt x="3014544" y="0"/>
                </a:lnTo>
                <a:lnTo>
                  <a:pt x="2819771" y="393735"/>
                </a:lnTo>
                <a:lnTo>
                  <a:pt x="2819770" y="393737"/>
                </a:lnTo>
                <a:lnTo>
                  <a:pt x="2807341" y="418864"/>
                </a:lnTo>
                <a:lnTo>
                  <a:pt x="2786922" y="449148"/>
                </a:lnTo>
                <a:cubicBezTo>
                  <a:pt x="2773868" y="462203"/>
                  <a:pt x="2758323" y="472767"/>
                  <a:pt x="2741062" y="480068"/>
                </a:cubicBezTo>
                <a:lnTo>
                  <a:pt x="2708822" y="486577"/>
                </a:lnTo>
                <a:lnTo>
                  <a:pt x="2660983" y="486577"/>
                </a:lnTo>
                <a:lnTo>
                  <a:pt x="2660978" y="486576"/>
                </a:lnTo>
                <a:lnTo>
                  <a:pt x="343536" y="486576"/>
                </a:lnTo>
                <a:lnTo>
                  <a:pt x="343531" y="486577"/>
                </a:lnTo>
                <a:lnTo>
                  <a:pt x="295692" y="486577"/>
                </a:lnTo>
                <a:lnTo>
                  <a:pt x="263451" y="480068"/>
                </a:lnTo>
                <a:cubicBezTo>
                  <a:pt x="246190" y="472767"/>
                  <a:pt x="230646" y="462203"/>
                  <a:pt x="217591" y="449148"/>
                </a:cubicBezTo>
                <a:lnTo>
                  <a:pt x="201875" y="425838"/>
                </a:lnTo>
                <a:lnTo>
                  <a:pt x="183323" y="386705"/>
                </a:lnTo>
                <a:lnTo>
                  <a:pt x="183322" y="386703"/>
                </a:lnTo>
                <a:close/>
              </a:path>
            </a:pathLst>
          </a:custGeom>
          <a:solidFill>
            <a:schemeClr val="accent1">
              <a:lumMod val="75000"/>
            </a:schemeClr>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rot="0" flipH="0" flipV="0">
            <a:off x="54066" y="99969"/>
            <a:ext cx="659809" cy="659809"/>
          </a:xfrm>
          <a:prstGeom prst="ellipse">
            <a:avLst/>
          </a:prstGeom>
          <a:solidFill>
            <a:schemeClr val="accent3">
              <a:lumMod val="20000"/>
              <a:lumOff val="80000"/>
            </a:schemeClr>
          </a:solidFill>
          <a:ln w="15875"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rot="0" flipH="0" flipV="0">
            <a:off x="134589" y="180492"/>
            <a:ext cx="498762" cy="498762"/>
          </a:xfrm>
          <a:prstGeom prst="ellipse">
            <a:avLst/>
          </a:prstGeom>
          <a:solidFill>
            <a:schemeClr val="accent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rot="0" flipH="0" flipV="0">
            <a:off x="54066" y="6124659"/>
            <a:ext cx="659809" cy="659809"/>
          </a:xfrm>
          <a:prstGeom prst="ellipse">
            <a:avLst/>
          </a:prstGeom>
          <a:solidFill>
            <a:schemeClr val="accent3">
              <a:lumMod val="20000"/>
              <a:lumOff val="80000"/>
            </a:schemeClr>
          </a:solidFill>
          <a:ln w="15875"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rot="0" flipH="0" flipV="0">
            <a:off x="134589" y="6205182"/>
            <a:ext cx="498762" cy="498762"/>
          </a:xfrm>
          <a:prstGeom prst="ellipse">
            <a:avLst/>
          </a:prstGeom>
          <a:solidFill>
            <a:schemeClr val="accent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rot="0" flipH="0" flipV="0">
            <a:off x="11478126" y="99969"/>
            <a:ext cx="659809" cy="659809"/>
          </a:xfrm>
          <a:prstGeom prst="ellipse">
            <a:avLst/>
          </a:prstGeom>
          <a:solidFill>
            <a:schemeClr val="accent3">
              <a:lumMod val="20000"/>
              <a:lumOff val="80000"/>
            </a:schemeClr>
          </a:solidFill>
          <a:ln w="15875"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rot="0" flipH="0" flipV="0">
            <a:off x="11558649" y="180492"/>
            <a:ext cx="498762" cy="498762"/>
          </a:xfrm>
          <a:prstGeom prst="ellipse">
            <a:avLst/>
          </a:prstGeom>
          <a:solidFill>
            <a:schemeClr val="accent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rot="0" flipH="0" flipV="0">
            <a:off x="11478126" y="6124659"/>
            <a:ext cx="659809" cy="659809"/>
          </a:xfrm>
          <a:prstGeom prst="ellipse">
            <a:avLst/>
          </a:prstGeom>
          <a:solidFill>
            <a:schemeClr val="accent3">
              <a:lumMod val="20000"/>
              <a:lumOff val="80000"/>
            </a:schemeClr>
          </a:solidFill>
          <a:ln w="15875" cap="sq">
            <a:noFill/>
            <a:miter/>
          </a:ln>
        </p:spPr>
        <p:txBody>
          <a:bodyPr vert="horz" wrap="square" lIns="91440" tIns="45720" rIns="91440" bIns="45720" rtlCol="0" anchor="ctr"/>
          <a:lstStyle/>
          <a:p>
            <a:pPr algn="ctr">
              <a:lnSpc>
                <a:spcPct val="110000"/>
              </a:lnSpc>
            </a:pPr>
            <a:endParaRPr kumimoji="1" lang="zh-CN" altLang="en-US"/>
          </a:p>
        </p:txBody>
      </p:sp>
      <p:sp>
        <p:nvSpPr>
          <p:cNvPr id="35" name="标题 1"/>
          <p:cNvSpPr txBox="1"/>
          <p:nvPr/>
        </p:nvSpPr>
        <p:spPr>
          <a:xfrm rot="0" flipH="0" flipV="0">
            <a:off x="11558649" y="6205182"/>
            <a:ext cx="498762" cy="498762"/>
          </a:xfrm>
          <a:prstGeom prst="ellipse">
            <a:avLst/>
          </a:prstGeom>
          <a:solidFill>
            <a:schemeClr val="accent1"/>
          </a:solidFill>
          <a:ln w="22225"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6" name="标题 1"/>
          <p:cNvSpPr txBox="1"/>
          <p:nvPr/>
        </p:nvSpPr>
        <p:spPr>
          <a:xfrm rot="0" flipH="0" flipV="0">
            <a:off x="228617" y="274520"/>
            <a:ext cx="310707" cy="310707"/>
          </a:xfrm>
          <a:prstGeom prst="star5">
            <a:avLst>
              <a:gd name="adj" fmla="val 25983"/>
              <a:gd name="hf" fmla="val 105146"/>
              <a:gd name="vf" fmla="val 110557"/>
            </a:avLst>
          </a:prstGeom>
          <a:solidFill>
            <a:schemeClr val="accent2"/>
          </a:solidFill>
          <a:ln w="31750" cap="sq">
            <a:solidFill>
              <a:schemeClr val="accent3">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7" name="标题 1"/>
          <p:cNvSpPr txBox="1"/>
          <p:nvPr/>
        </p:nvSpPr>
        <p:spPr>
          <a:xfrm rot="0" flipH="0" flipV="0">
            <a:off x="11652677" y="274520"/>
            <a:ext cx="310707" cy="310707"/>
          </a:xfrm>
          <a:prstGeom prst="star5">
            <a:avLst>
              <a:gd name="adj" fmla="val 25983"/>
              <a:gd name="hf" fmla="val 105146"/>
              <a:gd name="vf" fmla="val 110557"/>
            </a:avLst>
          </a:prstGeom>
          <a:solidFill>
            <a:schemeClr val="accent2"/>
          </a:solidFill>
          <a:ln w="31750" cap="sq">
            <a:solidFill>
              <a:schemeClr val="accent3">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8" name="标题 1"/>
          <p:cNvSpPr txBox="1"/>
          <p:nvPr/>
        </p:nvSpPr>
        <p:spPr>
          <a:xfrm rot="0" flipH="0" flipV="0">
            <a:off x="11652677" y="6299210"/>
            <a:ext cx="310707" cy="310707"/>
          </a:xfrm>
          <a:prstGeom prst="star5">
            <a:avLst>
              <a:gd name="adj" fmla="val 25983"/>
              <a:gd name="hf" fmla="val 105146"/>
              <a:gd name="vf" fmla="val 110557"/>
            </a:avLst>
          </a:prstGeom>
          <a:solidFill>
            <a:schemeClr val="accent2"/>
          </a:solidFill>
          <a:ln w="31750" cap="sq">
            <a:solidFill>
              <a:schemeClr val="accent3">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9" name="标题 1"/>
          <p:cNvSpPr txBox="1"/>
          <p:nvPr/>
        </p:nvSpPr>
        <p:spPr>
          <a:xfrm rot="0" flipH="0" flipV="0">
            <a:off x="228617" y="6281650"/>
            <a:ext cx="310707" cy="310707"/>
          </a:xfrm>
          <a:prstGeom prst="star5">
            <a:avLst>
              <a:gd name="adj" fmla="val 25983"/>
              <a:gd name="hf" fmla="val 105146"/>
              <a:gd name="vf" fmla="val 110557"/>
            </a:avLst>
          </a:prstGeom>
          <a:solidFill>
            <a:schemeClr val="accent2"/>
          </a:solidFill>
          <a:ln w="31750" cap="sq">
            <a:solidFill>
              <a:schemeClr val="accent3">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转化数据的核心指标定义</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082674" y="2414946"/>
            <a:ext cx="2518412" cy="2171044"/>
          </a:xfrm>
          <a:prstGeom prst="hexagon">
            <a:avLst/>
          </a:prstGeom>
          <a:solidFill>
            <a:schemeClr val="accent1"/>
          </a:solidFill>
          <a:ln cap="sq">
            <a:noFill/>
            <a:prstDash val="solid"/>
            <a:miter/>
          </a:ln>
          <a:effectLst>
            <a:outerShdw dist="254000" blurRad="762000" dir="5400000" sx="100000" sy="100000" kx="0" ky="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4" name="标题 1"/>
          <p:cNvSpPr txBox="1"/>
          <p:nvPr/>
        </p:nvSpPr>
        <p:spPr>
          <a:xfrm rot="0" flipH="0" flipV="0">
            <a:off x="3496311" y="1856884"/>
            <a:ext cx="1294704" cy="1116124"/>
          </a:xfrm>
          <a:prstGeom prst="hexagon">
            <a:avLst/>
          </a:prstGeom>
          <a:solidFill>
            <a:schemeClr val="bg1"/>
          </a:solidFill>
          <a:ln cap="sq">
            <a:noFill/>
            <a:prstDash val="solid"/>
            <a:miter/>
          </a:ln>
          <a:effectLst>
            <a:outerShdw dist="254000" blurRad="762000" dir="5400000" sx="100000" sy="100000" kx="0" ky="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0" flipH="0" flipV="0">
            <a:off x="4382136" y="2942406"/>
            <a:ext cx="1294704" cy="1116124"/>
          </a:xfrm>
          <a:prstGeom prst="hexagon">
            <a:avLst/>
          </a:prstGeom>
          <a:solidFill>
            <a:schemeClr val="bg1"/>
          </a:solidFill>
          <a:ln cap="sq">
            <a:noFill/>
            <a:prstDash val="solid"/>
            <a:miter/>
          </a:ln>
          <a:effectLst>
            <a:outerShdw dist="254000" blurRad="762000" dir="5400000" sx="100000" sy="100000" kx="0" ky="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0" flipH="0" flipV="0">
            <a:off x="3496311" y="4027928"/>
            <a:ext cx="1294704" cy="1116124"/>
          </a:xfrm>
          <a:prstGeom prst="hexagon">
            <a:avLst/>
          </a:prstGeom>
          <a:solidFill>
            <a:schemeClr val="bg1"/>
          </a:solidFill>
          <a:ln cap="sq">
            <a:noFill/>
            <a:prstDash val="solid"/>
            <a:miter/>
          </a:ln>
          <a:effectLst>
            <a:outerShdw dist="254000" blurRad="762000" dir="5400000" sx="100000" sy="100000" kx="0" ky="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rot="0" flipH="0" flipV="0">
            <a:off x="3909035" y="2164983"/>
            <a:ext cx="469255" cy="469324"/>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rot="0" flipH="0" flipV="0">
            <a:off x="4796297" y="3284781"/>
            <a:ext cx="477378" cy="46197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9" name="标题 1"/>
          <p:cNvSpPr txBox="1"/>
          <p:nvPr/>
        </p:nvSpPr>
        <p:spPr>
          <a:xfrm rot="0" flipH="0" flipV="0">
            <a:off x="3874374" y="4318000"/>
            <a:ext cx="535980" cy="53598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rot="0" flipH="1" flipV="0">
            <a:off x="2848775" y="2414948"/>
            <a:ext cx="657061" cy="2171042"/>
          </a:xfrm>
          <a:custGeom>
            <a:avLst/>
            <a:gdLst>
              <a:gd name="connsiteX0" fmla="*/ 542761 w 657061"/>
              <a:gd name="connsiteY0" fmla="*/ 0 h 2171042"/>
              <a:gd name="connsiteX1" fmla="*/ 657061 w 657061"/>
              <a:gd name="connsiteY1" fmla="*/ 0 h 2171042"/>
              <a:gd name="connsiteX2" fmla="*/ 114300 w 657061"/>
              <a:gd name="connsiteY2" fmla="*/ 1085521 h 2171042"/>
              <a:gd name="connsiteX3" fmla="*/ 657061 w 657061"/>
              <a:gd name="connsiteY3" fmla="*/ 2171042 h 2171042"/>
              <a:gd name="connsiteX4" fmla="*/ 542761 w 657061"/>
              <a:gd name="connsiteY4" fmla="*/ 2171042 h 2171042"/>
              <a:gd name="connsiteX5" fmla="*/ 0 w 657061"/>
              <a:gd name="connsiteY5" fmla="*/ 1085521 h 2171042"/>
            </a:gdLst>
            <a:rect l="l" t="t" r="r" b="b"/>
            <a:pathLst>
              <a:path w="657061" h="2171042">
                <a:moveTo>
                  <a:pt x="542761" y="0"/>
                </a:moveTo>
                <a:lnTo>
                  <a:pt x="657061" y="0"/>
                </a:lnTo>
                <a:lnTo>
                  <a:pt x="114300" y="1085521"/>
                </a:lnTo>
                <a:lnTo>
                  <a:pt x="657061" y="2171042"/>
                </a:lnTo>
                <a:lnTo>
                  <a:pt x="542761" y="2171042"/>
                </a:lnTo>
                <a:lnTo>
                  <a:pt x="0" y="1085521"/>
                </a:lnTo>
                <a:close/>
              </a:path>
            </a:pathLst>
          </a:custGeom>
          <a:solidFill>
            <a:schemeClr val="bg1"/>
          </a:solidFill>
          <a:ln cap="sq">
            <a:noFill/>
            <a:prstDash val="solid"/>
            <a:miter/>
          </a:ln>
          <a:effectLst/>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rot="0" flipH="0" flipV="0">
            <a:off x="5026024" y="1940414"/>
            <a:ext cx="5324476" cy="90438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转化事件需与业务目标强关联，例如电商场景中“下单支付”是核心转化，内容平台则可能是“注册”或“完成阅读”。明确这些行为是统计的基础。</a:t>
            </a:r>
            <a:endParaRPr kumimoji="1" lang="zh-CN" altLang="en-US"/>
          </a:p>
        </p:txBody>
      </p:sp>
      <p:sp>
        <p:nvSpPr>
          <p:cNvPr id="12" name="标题 1"/>
          <p:cNvSpPr txBox="1"/>
          <p:nvPr/>
        </p:nvSpPr>
        <p:spPr>
          <a:xfrm rot="0" flipH="0" flipV="0">
            <a:off x="5026024" y="1470514"/>
            <a:ext cx="5324476" cy="383686"/>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063CE8">
                    <a:alpha val="100000"/>
                  </a:srgbClr>
                </a:solidFill>
                <a:latin typeface="Source Han Sans CN Bold"/>
                <a:ea typeface="Source Han Sans CN Bold"/>
                <a:cs typeface="Source Han Sans CN Bold"/>
              </a:rPr>
              <a:t>定义业务目标对应的转化事件</a:t>
            </a:r>
            <a:endParaRPr kumimoji="1" lang="zh-CN" altLang="en-US"/>
          </a:p>
        </p:txBody>
      </p:sp>
      <p:sp>
        <p:nvSpPr>
          <p:cNvPr id="13" name="标题 1"/>
          <p:cNvSpPr txBox="1"/>
          <p:nvPr/>
        </p:nvSpPr>
        <p:spPr>
          <a:xfrm rot="0" flipH="0" flipV="0">
            <a:off x="5838824" y="3489814"/>
            <a:ext cx="5324476" cy="90438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微转化指用户旅程中的中间动作（如加入购物车、点击按钮），宏转化则是最终目标（如付款成功）。两者结合可全面评估用户路径效率。</a:t>
            </a:r>
            <a:endParaRPr kumimoji="1" lang="zh-CN" altLang="en-US"/>
          </a:p>
        </p:txBody>
      </p:sp>
      <p:sp>
        <p:nvSpPr>
          <p:cNvPr id="14" name="标题 1"/>
          <p:cNvSpPr txBox="1"/>
          <p:nvPr/>
        </p:nvSpPr>
        <p:spPr>
          <a:xfrm rot="0" flipH="0" flipV="0">
            <a:off x="5838824" y="3019914"/>
            <a:ext cx="5311776" cy="383686"/>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063CE8">
                    <a:alpha val="100000"/>
                  </a:srgbClr>
                </a:solidFill>
                <a:latin typeface="Source Han Sans CN Bold"/>
                <a:ea typeface="Source Han Sans CN Bold"/>
                <a:cs typeface="Source Han Sans CN Bold"/>
              </a:rPr>
              <a:t>区分微转化与宏转化</a:t>
            </a:r>
            <a:endParaRPr kumimoji="1" lang="zh-CN" altLang="en-US"/>
          </a:p>
        </p:txBody>
      </p:sp>
      <p:sp>
        <p:nvSpPr>
          <p:cNvPr id="15" name="标题 1"/>
          <p:cNvSpPr txBox="1"/>
          <p:nvPr/>
        </p:nvSpPr>
        <p:spPr>
          <a:xfrm rot="0" flipH="0" flipV="0">
            <a:off x="5026024" y="5051914"/>
            <a:ext cx="5311776" cy="90438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指标定义必须清晰无歧义，例如“活跃用户”应明确定义为当日登录并完成某操作的用户，避免与其他指标如“访问用户”混淆，确保数据口径统一。</a:t>
            </a:r>
            <a:endParaRPr kumimoji="1" lang="zh-CN" altLang="en-US"/>
          </a:p>
        </p:txBody>
      </p:sp>
      <p:sp>
        <p:nvSpPr>
          <p:cNvPr id="16" name="标题 1"/>
          <p:cNvSpPr txBox="1"/>
          <p:nvPr/>
        </p:nvSpPr>
        <p:spPr>
          <a:xfrm rot="0" flipH="0" flipV="0">
            <a:off x="5026024" y="4582014"/>
            <a:ext cx="5324476" cy="383686"/>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063CE8">
                    <a:alpha val="100000"/>
                  </a:srgbClr>
                </a:solidFill>
                <a:latin typeface="Source Han Sans CN Bold"/>
                <a:ea typeface="Source Han Sans CN Bold"/>
                <a:cs typeface="Source Han Sans CN Bold"/>
              </a:rPr>
              <a:t>避免指标定义模糊或重叠</a:t>
            </a:r>
            <a:endParaRPr kumimoji="1" lang="zh-CN" altLang="en-US"/>
          </a:p>
        </p:txBody>
      </p:sp>
      <p:sp>
        <p:nvSpPr>
          <p:cNvPr id="17" name="标题 1"/>
          <p:cNvSpPr txBox="1"/>
          <p:nvPr/>
        </p:nvSpPr>
        <p:spPr>
          <a:xfrm rot="0" flipH="0" flipV="0">
            <a:off x="2002133" y="3175172"/>
            <a:ext cx="763907" cy="720000"/>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明确关键转化行为</a:t>
            </a:r>
            <a:endParaRPr kumimoji="1" lang="zh-CN" altLang="en-US"/>
          </a:p>
        </p:txBody>
      </p:sp>
      <p:sp>
        <p:nvSpPr>
          <p:cNvPr id="19"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0"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2"/>
          <p:cNvSpPr txBox="1"/>
          <p:nvPr/>
        </p:nvSpPr>
        <p:spPr>
          <a:xfrm rot="0" flipH="0" flipV="0">
            <a:off x="552451" y="2209799"/>
            <a:ext cx="3614253" cy="4279901"/>
          </a:xfrm>
          <a:prstGeom prst="rect">
            <a:avLst/>
          </a:prstGeom>
          <a:gradFill>
            <a:gsLst>
              <a:gs pos="0">
                <a:schemeClr val="accent1">
                  <a:alpha val="8000"/>
                </a:schemeClr>
              </a:gs>
              <a:gs pos="61000">
                <a:schemeClr val="accent1">
                  <a:alpha val="0"/>
                </a:schemeClr>
              </a:gs>
            </a:gsLst>
            <a:lin ang="5400000" scaled="1"/>
          </a:gradFill>
          <a:ln w="6350" cap="sq">
            <a:gradFill>
              <a:gsLst>
                <a:gs pos="0">
                  <a:schemeClr val="accent1"/>
                </a:gs>
                <a:gs pos="95000">
                  <a:schemeClr val="accent1">
                    <a:lumMod val="20000"/>
                    <a:lumOff val="80000"/>
                  </a:schemeClr>
                </a:gs>
              </a:gsLst>
              <a:lin ang="5400000" scaled="1"/>
            </a:gra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匾額 120"/>
          <p:cNvSpPr txBox="1"/>
          <p:nvPr/>
        </p:nvSpPr>
        <p:spPr>
          <a:xfrm rot="0" flipH="0" flipV="0">
            <a:off x="619308" y="3457424"/>
            <a:ext cx="3480538" cy="3045515"/>
          </a:xfrm>
          <a:prstGeom prst="round2SameRect">
            <a:avLst>
              <a:gd name="adj1" fmla="val 7540"/>
              <a:gd name="adj2" fmla="val 0"/>
            </a:avLst>
          </a:prstGeom>
          <a:gradFill>
            <a:gsLst>
              <a:gs pos="0">
                <a:schemeClr val="accent1">
                  <a:alpha val="14000"/>
                </a:schemeClr>
              </a:gs>
              <a:gs pos="100000">
                <a:schemeClr val="accent1">
                  <a:alpha val="0"/>
                </a:schemeClr>
              </a:gs>
            </a:gsLst>
            <a:lin ang="5400000" scaled="1"/>
          </a:gradFill>
          <a:ln w="635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Shape 1"/>
          <p:cNvSpPr txBox="1"/>
          <p:nvPr/>
        </p:nvSpPr>
        <p:spPr>
          <a:xfrm rot="0" flipH="0" flipV="0">
            <a:off x="552452" y="2171463"/>
            <a:ext cx="11113200" cy="45719"/>
          </a:xfrm>
          <a:custGeom>
            <a:avLst/>
            <a:gdLst/>
            <a:rect l="l" t="t" r="r" b="b"/>
            <a:pathLst>
              <a:path w="11684000" h="50800">
                <a:moveTo>
                  <a:pt x="0" y="0"/>
                </a:moveTo>
                <a:lnTo>
                  <a:pt x="11684000" y="0"/>
                </a:lnTo>
                <a:lnTo>
                  <a:pt x="11684000" y="50800"/>
                </a:lnTo>
                <a:lnTo>
                  <a:pt x="0" y="50800"/>
                </a:lnTo>
                <a:lnTo>
                  <a:pt x="0" y="0"/>
                </a:lnTo>
                <a:close/>
              </a:path>
            </a:pathLst>
          </a:custGeom>
          <a:gradFill>
            <a:gsLst>
              <a:gs pos="10000">
                <a:schemeClr val="accent1"/>
              </a:gs>
              <a:gs pos="100000">
                <a:schemeClr val="accent1">
                  <a:lumMod val="75000"/>
                </a:schemeClr>
              </a:gs>
            </a:gsLst>
            <a:lin ang="189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Shape 2"/>
          <p:cNvSpPr txBox="1"/>
          <p:nvPr/>
        </p:nvSpPr>
        <p:spPr>
          <a:xfrm rot="0" flipH="0" flipV="0">
            <a:off x="1983064" y="1765913"/>
            <a:ext cx="753027" cy="753027"/>
          </a:xfrm>
          <a:custGeom>
            <a:avLst/>
            <a:gd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gradFill>
            <a:gsLst>
              <a:gs pos="10000">
                <a:schemeClr val="accent1"/>
              </a:gs>
              <a:gs pos="100000">
                <a:schemeClr val="accent1">
                  <a:lumMod val="75000"/>
                </a:schemeClr>
              </a:gs>
            </a:gsLst>
            <a:lin ang="189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Text 4"/>
          <p:cNvSpPr txBox="1"/>
          <p:nvPr/>
        </p:nvSpPr>
        <p:spPr>
          <a:xfrm rot="0" flipH="0" flipV="0">
            <a:off x="753977" y="2515533"/>
            <a:ext cx="3211200" cy="6966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设计符合用户路径的漏斗阶段</a:t>
            </a:r>
            <a:endParaRPr kumimoji="1" lang="zh-CN" altLang="en-US"/>
          </a:p>
        </p:txBody>
      </p:sp>
      <p:sp>
        <p:nvSpPr>
          <p:cNvPr id="8" name="Freeform 14"/>
          <p:cNvSpPr txBox="1"/>
          <p:nvPr/>
        </p:nvSpPr>
        <p:spPr>
          <a:xfrm rot="5400000" flipH="0" flipV="0">
            <a:off x="2287737" y="3115975"/>
            <a:ext cx="143680" cy="335995"/>
          </a:xfrm>
          <a:custGeom>
            <a:avLst/>
            <a:gdLst>
              <a:gd name="connsiteX0" fmla="*/ 0 w 398781"/>
              <a:gd name="connsiteY0" fmla="*/ 0 h 1092857"/>
              <a:gd name="connsiteX1" fmla="*/ 0 w 398781"/>
              <a:gd name="connsiteY1" fmla="*/ 1092858 h 1092857"/>
              <a:gd name="connsiteX2" fmla="*/ 398781 w 398781"/>
              <a:gd name="connsiteY2" fmla="*/ 546429 h 1092857"/>
            </a:gdLst>
            <a:rect l="l" t="t" r="r" b="b"/>
            <a:pathLst>
              <a:path w="398781" h="1092857">
                <a:moveTo>
                  <a:pt x="0" y="0"/>
                </a:moveTo>
                <a:lnTo>
                  <a:pt x="0" y="1092858"/>
                </a:lnTo>
                <a:lnTo>
                  <a:pt x="398781" y="546429"/>
                </a:lnTo>
                <a:close/>
              </a:path>
            </a:pathLst>
          </a:custGeom>
          <a:gradFill>
            <a:gsLst>
              <a:gs pos="23000">
                <a:schemeClr val="accent1">
                  <a:alpha val="0"/>
                </a:schemeClr>
              </a:gs>
              <a:gs pos="95000">
                <a:schemeClr val="accent1"/>
              </a:gs>
            </a:gsLst>
            <a:lin ang="0" scaled="1"/>
          </a:gradFill>
          <a:ln w="12700" cap="sq">
            <a:noFill/>
            <a:prstDash val="solid"/>
            <a:miter/>
          </a:ln>
          <a:effectLst>
            <a:outerShdw dist="127000" blurRad="317500" dir="2700000" sx="100000" sy="100000" kx="0" ky="0" algn="tl" rotWithShape="0">
              <a:srgbClr val="BF7F51">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9" name="文本框 34"/>
          <p:cNvSpPr txBox="1"/>
          <p:nvPr/>
        </p:nvSpPr>
        <p:spPr>
          <a:xfrm rot="0" flipH="0" flipV="0">
            <a:off x="753905" y="3624419"/>
            <a:ext cx="3211344" cy="2656740"/>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根据实际用户行为流程划分漏斗阶段，如“曝光→点击→注册→付费”，每个阶段对应一个可追踪的转化节点，便于定位流失环节。</a:t>
            </a:r>
            <a:endParaRPr kumimoji="1" lang="zh-CN" altLang="en-US"/>
          </a:p>
        </p:txBody>
      </p:sp>
      <p:sp>
        <p:nvSpPr>
          <p:cNvPr id="10" name="PPT-29"/>
          <p:cNvSpPr txBox="1"/>
          <p:nvPr/>
        </p:nvSpPr>
        <p:spPr>
          <a:xfrm rot="0" flipH="0" flipV="0">
            <a:off x="2179577" y="1947444"/>
            <a:ext cx="360000" cy="389965"/>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11" name="矩形 72"/>
          <p:cNvSpPr txBox="1"/>
          <p:nvPr/>
        </p:nvSpPr>
        <p:spPr>
          <a:xfrm rot="0" flipH="0" flipV="0">
            <a:off x="4296359" y="2209799"/>
            <a:ext cx="3614253" cy="4279901"/>
          </a:xfrm>
          <a:prstGeom prst="rect">
            <a:avLst/>
          </a:prstGeom>
          <a:gradFill>
            <a:gsLst>
              <a:gs pos="0">
                <a:schemeClr val="accent1">
                  <a:alpha val="8000"/>
                </a:schemeClr>
              </a:gs>
              <a:gs pos="61000">
                <a:schemeClr val="accent1">
                  <a:alpha val="0"/>
                </a:schemeClr>
              </a:gs>
            </a:gsLst>
            <a:lin ang="5400000" scaled="1"/>
          </a:gradFill>
          <a:ln w="6350" cap="sq">
            <a:gradFill>
              <a:gsLst>
                <a:gs pos="0">
                  <a:schemeClr val="accent1"/>
                </a:gs>
                <a:gs pos="95000">
                  <a:schemeClr val="accent1">
                    <a:lumMod val="20000"/>
                    <a:lumOff val="80000"/>
                  </a:schemeClr>
                </a:gs>
              </a:gsLst>
              <a:lin ang="5400000" scaled="1"/>
            </a:grad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匾額 120"/>
          <p:cNvSpPr txBox="1"/>
          <p:nvPr/>
        </p:nvSpPr>
        <p:spPr>
          <a:xfrm rot="0" flipH="0" flipV="0">
            <a:off x="4363216" y="3457424"/>
            <a:ext cx="3480538" cy="3045515"/>
          </a:xfrm>
          <a:prstGeom prst="round2SameRect">
            <a:avLst>
              <a:gd name="adj1" fmla="val 7540"/>
              <a:gd name="adj2" fmla="val 0"/>
            </a:avLst>
          </a:prstGeom>
          <a:gradFill>
            <a:gsLst>
              <a:gs pos="0">
                <a:schemeClr val="accent1">
                  <a:alpha val="14000"/>
                </a:schemeClr>
              </a:gs>
              <a:gs pos="100000">
                <a:schemeClr val="accent1">
                  <a:alpha val="0"/>
                </a:schemeClr>
              </a:gs>
            </a:gsLst>
            <a:lin ang="5400000" scaled="1"/>
          </a:gradFill>
          <a:ln w="635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Shape 2"/>
          <p:cNvSpPr txBox="1"/>
          <p:nvPr/>
        </p:nvSpPr>
        <p:spPr>
          <a:xfrm rot="0" flipH="0" flipV="0">
            <a:off x="5726972" y="1765913"/>
            <a:ext cx="753027" cy="753027"/>
          </a:xfrm>
          <a:custGeom>
            <a:avLst/>
            <a:gd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gradFill>
            <a:gsLst>
              <a:gs pos="10000">
                <a:schemeClr val="accent1"/>
              </a:gs>
              <a:gs pos="100000">
                <a:schemeClr val="accent1">
                  <a:lumMod val="75000"/>
                </a:schemeClr>
              </a:gs>
            </a:gsLst>
            <a:lin ang="189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Text 4"/>
          <p:cNvSpPr txBox="1"/>
          <p:nvPr/>
        </p:nvSpPr>
        <p:spPr>
          <a:xfrm rot="0" flipH="0" flipV="0">
            <a:off x="4497885" y="2515533"/>
            <a:ext cx="3211200" cy="6966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统一各渠道的漏斗计算逻辑</a:t>
            </a:r>
            <a:endParaRPr kumimoji="1" lang="zh-CN" altLang="en-US"/>
          </a:p>
        </p:txBody>
      </p:sp>
      <p:sp>
        <p:nvSpPr>
          <p:cNvPr id="15" name="文本框 76"/>
          <p:cNvSpPr txBox="1"/>
          <p:nvPr/>
        </p:nvSpPr>
        <p:spPr>
          <a:xfrm rot="0" flipH="0" flipV="0">
            <a:off x="4497813" y="3624419"/>
            <a:ext cx="3211344" cy="2656740"/>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不同渠道（如自然流量、广告投放）应使用相同的漏斗阶段定义和时间窗口（如7天内完成转化），确保跨渠道数据具备可比性。</a:t>
            </a:r>
            <a:endParaRPr kumimoji="1" lang="zh-CN" altLang="en-US"/>
          </a:p>
        </p:txBody>
      </p:sp>
      <p:sp>
        <p:nvSpPr>
          <p:cNvPr id="16" name="矩形 77"/>
          <p:cNvSpPr txBox="1"/>
          <p:nvPr/>
        </p:nvSpPr>
        <p:spPr>
          <a:xfrm rot="0" flipH="0" flipV="0">
            <a:off x="8040267" y="2209799"/>
            <a:ext cx="3614253" cy="4279901"/>
          </a:xfrm>
          <a:prstGeom prst="rect">
            <a:avLst/>
          </a:prstGeom>
          <a:gradFill>
            <a:gsLst>
              <a:gs pos="0">
                <a:schemeClr val="accent1">
                  <a:alpha val="8000"/>
                </a:schemeClr>
              </a:gs>
              <a:gs pos="61000">
                <a:schemeClr val="accent1">
                  <a:alpha val="0"/>
                </a:schemeClr>
              </a:gs>
            </a:gsLst>
            <a:lin ang="5400000" scaled="1"/>
          </a:gradFill>
          <a:ln w="6350" cap="sq">
            <a:gradFill>
              <a:gsLst>
                <a:gs pos="0">
                  <a:schemeClr val="accent1"/>
                </a:gs>
                <a:gs pos="95000">
                  <a:schemeClr val="accent1">
                    <a:lumMod val="20000"/>
                    <a:lumOff val="80000"/>
                  </a:schemeClr>
                </a:gs>
              </a:gsLst>
              <a:lin ang="5400000" scaled="1"/>
            </a:gradFill>
            <a:prstDash val="solid"/>
            <a:miter/>
          </a:ln>
        </p:spPr>
        <p:txBody>
          <a:bodyPr vert="horz" wrap="square" lIns="91440" tIns="45720" rIns="91440" bIns="45720" rtlCol="0" anchor="ctr"/>
          <a:lstStyle/>
          <a:p>
            <a:pPr algn="ctr">
              <a:lnSpc>
                <a:spcPct val="110000"/>
              </a:lnSpc>
            </a:pPr>
            <a:endParaRPr kumimoji="1" lang="zh-CN" altLang="en-US"/>
          </a:p>
        </p:txBody>
      </p:sp>
      <p:sp>
        <p:nvSpPr>
          <p:cNvPr id="17" name="匾額 120"/>
          <p:cNvSpPr txBox="1"/>
          <p:nvPr/>
        </p:nvSpPr>
        <p:spPr>
          <a:xfrm rot="0" flipH="0" flipV="0">
            <a:off x="8107124" y="3457424"/>
            <a:ext cx="3480538" cy="3045515"/>
          </a:xfrm>
          <a:prstGeom prst="round2SameRect">
            <a:avLst>
              <a:gd name="adj1" fmla="val 7540"/>
              <a:gd name="adj2" fmla="val 0"/>
            </a:avLst>
          </a:prstGeom>
          <a:gradFill>
            <a:gsLst>
              <a:gs pos="0">
                <a:schemeClr val="accent1">
                  <a:alpha val="14000"/>
                </a:schemeClr>
              </a:gs>
              <a:gs pos="100000">
                <a:schemeClr val="accent1">
                  <a:alpha val="0"/>
                </a:schemeClr>
              </a:gs>
            </a:gsLst>
            <a:lin ang="5400000" scaled="1"/>
          </a:gradFill>
          <a:ln w="635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8" name="Shape 2"/>
          <p:cNvSpPr txBox="1"/>
          <p:nvPr/>
        </p:nvSpPr>
        <p:spPr>
          <a:xfrm rot="0" flipH="0" flipV="0">
            <a:off x="9470880" y="1765913"/>
            <a:ext cx="753027" cy="753027"/>
          </a:xfrm>
          <a:custGeom>
            <a:avLst/>
            <a:gd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gradFill>
            <a:gsLst>
              <a:gs pos="10000">
                <a:schemeClr val="accent1"/>
              </a:gs>
              <a:gs pos="100000">
                <a:schemeClr val="accent1">
                  <a:lumMod val="75000"/>
                </a:schemeClr>
              </a:gs>
            </a:gsLst>
            <a:lin ang="189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9" name="Text 4"/>
          <p:cNvSpPr txBox="1"/>
          <p:nvPr/>
        </p:nvSpPr>
        <p:spPr>
          <a:xfrm rot="0" flipH="0" flipV="0">
            <a:off x="8241793" y="2515533"/>
            <a:ext cx="3211200" cy="696600"/>
          </a:xfrm>
          <a:prstGeom prst="rect">
            <a:avLst/>
          </a:prstGeom>
          <a:noFill/>
          <a:ln>
            <a:noFill/>
          </a:ln>
        </p:spPr>
        <p:txBody>
          <a:bodyPr vert="horz" wrap="square" lIns="0" tIns="0" rIns="0" bIns="0" rtlCol="0" anchor="ctr"/>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设置合理的转化时间窗口</a:t>
            </a:r>
            <a:endParaRPr kumimoji="1" lang="zh-CN" altLang="en-US"/>
          </a:p>
        </p:txBody>
      </p:sp>
      <p:sp>
        <p:nvSpPr>
          <p:cNvPr id="20" name="文本框 81"/>
          <p:cNvSpPr txBox="1"/>
          <p:nvPr/>
        </p:nvSpPr>
        <p:spPr>
          <a:xfrm rot="0" flipH="0" flipV="0">
            <a:off x="8241721" y="3624419"/>
            <a:ext cx="3211344" cy="2656740"/>
          </a:xfrm>
          <a:prstGeom prst="rect">
            <a:avLst/>
          </a:prstGeom>
          <a:noFill/>
          <a:ln>
            <a:noFill/>
          </a:ln>
        </p:spPr>
        <p:txBody>
          <a:bodyPr vert="horz" wrap="square" lIns="91440" tIns="45720" rIns="91440" bIns="4572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转化可能非即时发生，需根据业务特性设定归因窗口（如30天内点击广告后完成购买），避免低估延迟转化带来的效果。</a:t>
            </a:r>
            <a:endParaRPr kumimoji="1" lang="zh-CN" altLang="en-US"/>
          </a:p>
        </p:txBody>
      </p:sp>
      <p:sp>
        <p:nvSpPr>
          <p:cNvPr id="21" name="PPT-23"/>
          <p:cNvSpPr txBox="1"/>
          <p:nvPr/>
        </p:nvSpPr>
        <p:spPr>
          <a:xfrm rot="0" flipH="0" flipV="0">
            <a:off x="9667420" y="1962426"/>
            <a:ext cx="359947" cy="360000"/>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2" name="PPT-27"/>
          <p:cNvSpPr txBox="1"/>
          <p:nvPr/>
        </p:nvSpPr>
        <p:spPr>
          <a:xfrm rot="0" flipH="0" flipV="0">
            <a:off x="5917485" y="1962426"/>
            <a:ext cx="372001" cy="360000"/>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23" name="Freeform 14"/>
          <p:cNvSpPr txBox="1"/>
          <p:nvPr/>
        </p:nvSpPr>
        <p:spPr>
          <a:xfrm rot="5400000" flipH="0" flipV="0">
            <a:off x="6031645" y="3115976"/>
            <a:ext cx="143680" cy="335995"/>
          </a:xfrm>
          <a:custGeom>
            <a:avLst/>
            <a:gdLst>
              <a:gd name="connsiteX0" fmla="*/ 0 w 398781"/>
              <a:gd name="connsiteY0" fmla="*/ 0 h 1092857"/>
              <a:gd name="connsiteX1" fmla="*/ 0 w 398781"/>
              <a:gd name="connsiteY1" fmla="*/ 1092858 h 1092857"/>
              <a:gd name="connsiteX2" fmla="*/ 398781 w 398781"/>
              <a:gd name="connsiteY2" fmla="*/ 546429 h 1092857"/>
            </a:gdLst>
            <a:rect l="l" t="t" r="r" b="b"/>
            <a:pathLst>
              <a:path w="398781" h="1092857">
                <a:moveTo>
                  <a:pt x="0" y="0"/>
                </a:moveTo>
                <a:lnTo>
                  <a:pt x="0" y="1092858"/>
                </a:lnTo>
                <a:lnTo>
                  <a:pt x="398781" y="546429"/>
                </a:lnTo>
                <a:close/>
              </a:path>
            </a:pathLst>
          </a:custGeom>
          <a:gradFill>
            <a:gsLst>
              <a:gs pos="23000">
                <a:schemeClr val="accent1">
                  <a:alpha val="0"/>
                </a:schemeClr>
              </a:gs>
              <a:gs pos="95000">
                <a:schemeClr val="accent1"/>
              </a:gs>
            </a:gsLst>
            <a:lin ang="0" scaled="1"/>
          </a:gradFill>
          <a:ln w="12700" cap="sq">
            <a:noFill/>
            <a:prstDash val="solid"/>
            <a:miter/>
          </a:ln>
          <a:effectLst>
            <a:outerShdw dist="127000" blurRad="317500" dir="2700000" sx="100000" sy="100000" kx="0" ky="0" algn="tl" rotWithShape="0">
              <a:srgbClr val="BF7F51">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24" name="Freeform 14"/>
          <p:cNvSpPr txBox="1"/>
          <p:nvPr/>
        </p:nvSpPr>
        <p:spPr>
          <a:xfrm rot="5400000" flipH="0" flipV="0">
            <a:off x="9775553" y="3115977"/>
            <a:ext cx="143680" cy="335995"/>
          </a:xfrm>
          <a:custGeom>
            <a:avLst/>
            <a:gdLst>
              <a:gd name="connsiteX0" fmla="*/ 0 w 398781"/>
              <a:gd name="connsiteY0" fmla="*/ 0 h 1092857"/>
              <a:gd name="connsiteX1" fmla="*/ 0 w 398781"/>
              <a:gd name="connsiteY1" fmla="*/ 1092858 h 1092857"/>
              <a:gd name="connsiteX2" fmla="*/ 398781 w 398781"/>
              <a:gd name="connsiteY2" fmla="*/ 546429 h 1092857"/>
            </a:gdLst>
            <a:rect l="l" t="t" r="r" b="b"/>
            <a:pathLst>
              <a:path w="398781" h="1092857">
                <a:moveTo>
                  <a:pt x="0" y="0"/>
                </a:moveTo>
                <a:lnTo>
                  <a:pt x="0" y="1092858"/>
                </a:lnTo>
                <a:lnTo>
                  <a:pt x="398781" y="546429"/>
                </a:lnTo>
                <a:close/>
              </a:path>
            </a:pathLst>
          </a:custGeom>
          <a:gradFill>
            <a:gsLst>
              <a:gs pos="23000">
                <a:schemeClr val="accent1">
                  <a:alpha val="0"/>
                </a:schemeClr>
              </a:gs>
              <a:gs pos="95000">
                <a:schemeClr val="accent1"/>
              </a:gs>
            </a:gsLst>
            <a:lin ang="0" scaled="1"/>
          </a:gradFill>
          <a:ln w="12700" cap="sq">
            <a:noFill/>
            <a:prstDash val="solid"/>
            <a:miter/>
          </a:ln>
          <a:effectLst>
            <a:outerShdw dist="127000" blurRad="317500" dir="2700000" sx="100000" sy="100000" kx="0" ky="0" algn="tl" rotWithShape="0">
              <a:srgbClr val="BF7F51">
                <a:alpha val="50000"/>
              </a:srgbClr>
            </a:outerShdw>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建立标准化的转化漏斗模型</a:t>
            </a:r>
            <a:endParaRPr kumimoji="1" lang="zh-CN" altLang="en-US"/>
          </a:p>
        </p:txBody>
      </p:sp>
      <p:sp>
        <p:nvSpPr>
          <p:cNvPr id="26"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7"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7575399" y="933288"/>
            <a:ext cx="863600" cy="676987"/>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4000">
                <a:ln w="12700">
                  <a:noFill/>
                </a:ln>
                <a:solidFill>
                  <a:srgbClr val="063CE8">
                    <a:alpha val="100000"/>
                  </a:srgbClr>
                </a:solidFill>
                <a:latin typeface="Source Han Sans"/>
                <a:ea typeface="Source Han Sans"/>
                <a:cs typeface="Source Han Sans"/>
              </a:rPr>
              <a:t>01</a:t>
            </a:r>
            <a:endParaRPr kumimoji="1" lang="zh-CN" altLang="en-US"/>
          </a:p>
        </p:txBody>
      </p:sp>
      <p:sp>
        <p:nvSpPr>
          <p:cNvPr id="4" name="标题 1"/>
          <p:cNvSpPr txBox="1"/>
          <p:nvPr/>
        </p:nvSpPr>
        <p:spPr>
          <a:xfrm rot="0" flipH="0" flipV="0">
            <a:off x="660400" y="1315387"/>
            <a:ext cx="7992000" cy="1512000"/>
          </a:xfrm>
          <a:prstGeom prst="roundRect">
            <a:avLst>
              <a:gd name="adj" fmla="val 7804"/>
            </a:avLst>
          </a:prstGeom>
          <a:solidFill>
            <a:schemeClr val="bg1"/>
          </a:solidFill>
          <a:ln w="6350" cap="sq">
            <a:solidFill>
              <a:schemeClr val="accent1">
                <a:lumMod val="60000"/>
                <a:lumOff val="40000"/>
              </a:schemeClr>
            </a:solidFill>
            <a:miter/>
          </a:ln>
          <a:effectLst>
            <a:outerShdw dist="127000" blurRad="317500" dir="5400000" sx="100000" sy="100000" kx="0" ky="0" algn="t" rotWithShape="0">
              <a:schemeClr val="accent1">
                <a:lumMod val="75000"/>
                <a:alpha val="15000"/>
              </a:schemeClr>
            </a:outerShdw>
          </a:effectLst>
        </p:spPr>
        <p:txBody>
          <a:bodyPr vert="horz" wrap="square" lIns="0" tIns="0" rIns="0" bIns="0" rtlCol="0" anchor="t"/>
          <a:lstStyle/>
          <a:p>
            <a:pPr algn="just">
              <a:lnSpc>
                <a:spcPct val="110000"/>
              </a:lnSpc>
            </a:pPr>
            <a:endParaRPr kumimoji="1" lang="zh-CN" altLang="en-US"/>
          </a:p>
        </p:txBody>
      </p:sp>
      <p:sp>
        <p:nvSpPr>
          <p:cNvPr id="5" name="标题 1"/>
          <p:cNvSpPr txBox="1"/>
          <p:nvPr/>
        </p:nvSpPr>
        <p:spPr>
          <a:xfrm rot="0" flipH="0" flipV="0">
            <a:off x="1675597" y="1510516"/>
            <a:ext cx="6732000" cy="280963"/>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部署准确的数据埋点机制</a:t>
            </a:r>
            <a:endParaRPr kumimoji="1" lang="zh-CN" altLang="en-US"/>
          </a:p>
        </p:txBody>
      </p:sp>
      <p:sp>
        <p:nvSpPr>
          <p:cNvPr id="6" name="标题 1"/>
          <p:cNvSpPr txBox="1"/>
          <p:nvPr/>
        </p:nvSpPr>
        <p:spPr>
          <a:xfrm rot="0" flipH="0" flipV="0">
            <a:off x="1675599" y="1876779"/>
            <a:ext cx="6732000" cy="836660"/>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595959">
                    <a:alpha val="100000"/>
                  </a:srgbClr>
                </a:solidFill>
                <a:latin typeface="Source Han Sans"/>
                <a:ea typeface="Source Han Sans"/>
                <a:cs typeface="Source Han Sans"/>
              </a:rPr>
              <a:t>通过前端埋点、后端日志或第三方工具（如Google Analytics、神策）精准捕获用户行为，确保每个转化事件能被可靠记录。</a:t>
            </a:r>
            <a:endParaRPr kumimoji="1" lang="zh-CN" altLang="en-US"/>
          </a:p>
        </p:txBody>
      </p:sp>
      <p:sp>
        <p:nvSpPr>
          <p:cNvPr id="7" name="标题 1"/>
          <p:cNvSpPr txBox="1"/>
          <p:nvPr/>
        </p:nvSpPr>
        <p:spPr>
          <a:xfrm rot="0" flipH="0" flipV="0">
            <a:off x="964138" y="1535205"/>
            <a:ext cx="540007" cy="540000"/>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10441900" y="4340971"/>
            <a:ext cx="863600" cy="676987"/>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4000">
                <a:ln w="12700">
                  <a:noFill/>
                </a:ln>
                <a:solidFill>
                  <a:srgbClr val="063CE8">
                    <a:alpha val="100000"/>
                  </a:srgbClr>
                </a:solidFill>
                <a:latin typeface="Source Han Sans"/>
                <a:ea typeface="Source Han Sans"/>
                <a:cs typeface="Source Han Sans"/>
              </a:rPr>
              <a:t>03</a:t>
            </a:r>
            <a:endParaRPr kumimoji="1" lang="zh-CN" altLang="en-US"/>
          </a:p>
        </p:txBody>
      </p:sp>
      <p:sp>
        <p:nvSpPr>
          <p:cNvPr id="9" name="标题 1"/>
          <p:cNvSpPr txBox="1"/>
          <p:nvPr/>
        </p:nvSpPr>
        <p:spPr>
          <a:xfrm rot="0" flipH="0" flipV="0">
            <a:off x="3526900" y="4723700"/>
            <a:ext cx="7992000" cy="1512000"/>
          </a:xfrm>
          <a:prstGeom prst="roundRect">
            <a:avLst>
              <a:gd name="adj" fmla="val 7804"/>
            </a:avLst>
          </a:prstGeom>
          <a:solidFill>
            <a:schemeClr val="bg1"/>
          </a:solidFill>
          <a:ln w="6350" cap="sq">
            <a:solidFill>
              <a:schemeClr val="accent1">
                <a:lumMod val="60000"/>
                <a:lumOff val="40000"/>
              </a:schemeClr>
            </a:solidFill>
            <a:miter/>
          </a:ln>
          <a:effectLst>
            <a:outerShdw dist="127000" blurRad="317500" dir="5400000" sx="100000" sy="100000" kx="0" ky="0" algn="t" rotWithShape="0">
              <a:schemeClr val="accent1">
                <a:lumMod val="75000"/>
                <a:alpha val="15000"/>
              </a:schemeClr>
            </a:outerShdw>
          </a:effectLst>
        </p:spPr>
        <p:txBody>
          <a:bodyPr vert="horz" wrap="square" lIns="0" tIns="0" rIns="0" bIns="0" rtlCol="0" anchor="t"/>
          <a:lstStyle/>
          <a:p>
            <a:pPr algn="just">
              <a:lnSpc>
                <a:spcPct val="110000"/>
              </a:lnSpc>
            </a:pPr>
            <a:endParaRPr kumimoji="1" lang="zh-CN" altLang="en-US"/>
          </a:p>
        </p:txBody>
      </p:sp>
      <p:sp>
        <p:nvSpPr>
          <p:cNvPr id="10" name="标题 1"/>
          <p:cNvSpPr txBox="1"/>
          <p:nvPr/>
        </p:nvSpPr>
        <p:spPr>
          <a:xfrm rot="0" flipH="0" flipV="0">
            <a:off x="4542099" y="4931177"/>
            <a:ext cx="6732000" cy="280963"/>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文档化指标定义与计算逻辑</a:t>
            </a:r>
            <a:endParaRPr kumimoji="1" lang="zh-CN" altLang="en-US"/>
          </a:p>
        </p:txBody>
      </p:sp>
      <p:sp>
        <p:nvSpPr>
          <p:cNvPr id="11" name="标题 1"/>
          <p:cNvSpPr txBox="1"/>
          <p:nvPr/>
        </p:nvSpPr>
        <p:spPr>
          <a:xfrm rot="0" flipH="0" flipV="0">
            <a:off x="4542099" y="5297440"/>
            <a:ext cx="6732000" cy="836660"/>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595959">
                    <a:alpha val="100000"/>
                  </a:srgbClr>
                </a:solidFill>
                <a:latin typeface="Source Han Sans"/>
                <a:ea typeface="Source Han Sans"/>
                <a:cs typeface="Source Han Sans"/>
              </a:rPr>
              <a:t>将每个转化指标的名称、定义、计算公式、数据来源等形成标准文档，便于团队协作、新人接手及后续迭代维护。</a:t>
            </a:r>
            <a:endParaRPr kumimoji="1" lang="zh-CN" altLang="en-US"/>
          </a:p>
        </p:txBody>
      </p:sp>
      <p:sp>
        <p:nvSpPr>
          <p:cNvPr id="12" name="标题 1"/>
          <p:cNvSpPr txBox="1"/>
          <p:nvPr/>
        </p:nvSpPr>
        <p:spPr>
          <a:xfrm rot="0" flipH="0" flipV="0">
            <a:off x="3811041" y="4990191"/>
            <a:ext cx="540000" cy="446653"/>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9008649" y="2637130"/>
            <a:ext cx="863600" cy="676987"/>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4000">
                <a:ln w="12700">
                  <a:noFill/>
                </a:ln>
                <a:solidFill>
                  <a:srgbClr val="063CE8">
                    <a:alpha val="100000"/>
                  </a:srgbClr>
                </a:solidFill>
                <a:latin typeface="Source Han Sans"/>
                <a:ea typeface="Source Han Sans"/>
                <a:cs typeface="Source Han Sans"/>
              </a:rPr>
              <a:t>02</a:t>
            </a:r>
            <a:endParaRPr kumimoji="1" lang="zh-CN" altLang="en-US"/>
          </a:p>
        </p:txBody>
      </p:sp>
      <p:sp>
        <p:nvSpPr>
          <p:cNvPr id="14" name="标题 1"/>
          <p:cNvSpPr txBox="1"/>
          <p:nvPr/>
        </p:nvSpPr>
        <p:spPr>
          <a:xfrm rot="0" flipH="0" flipV="0">
            <a:off x="2093650" y="3019228"/>
            <a:ext cx="7992000" cy="1512000"/>
          </a:xfrm>
          <a:prstGeom prst="roundRect">
            <a:avLst>
              <a:gd name="adj" fmla="val 7804"/>
            </a:avLst>
          </a:prstGeom>
          <a:solidFill>
            <a:schemeClr val="bg1"/>
          </a:solidFill>
          <a:ln w="6350" cap="sq">
            <a:solidFill>
              <a:schemeClr val="accent1">
                <a:lumMod val="60000"/>
                <a:lumOff val="40000"/>
              </a:schemeClr>
            </a:solidFill>
            <a:miter/>
          </a:ln>
          <a:effectLst>
            <a:outerShdw dist="127000" blurRad="317500" dir="5400000" sx="100000" sy="100000" kx="0" ky="0" algn="t" rotWithShape="0">
              <a:schemeClr val="accent1">
                <a:lumMod val="75000"/>
                <a:alpha val="15000"/>
              </a:schemeClr>
            </a:outerShdw>
          </a:effectLst>
        </p:spPr>
        <p:txBody>
          <a:bodyPr vert="horz" wrap="square" lIns="0" tIns="0" rIns="0" bIns="0" rtlCol="0" anchor="t"/>
          <a:lstStyle/>
          <a:p>
            <a:pPr algn="just">
              <a:lnSpc>
                <a:spcPct val="110000"/>
              </a:lnSpc>
            </a:pPr>
            <a:endParaRPr kumimoji="1" lang="zh-CN" altLang="en-US"/>
          </a:p>
        </p:txBody>
      </p:sp>
      <p:sp>
        <p:nvSpPr>
          <p:cNvPr id="15" name="标题 1"/>
          <p:cNvSpPr txBox="1"/>
          <p:nvPr/>
        </p:nvSpPr>
        <p:spPr>
          <a:xfrm rot="0" flipH="0" flipV="0">
            <a:off x="3108846" y="3214357"/>
            <a:ext cx="6732000" cy="280963"/>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建立数据校验与异常监控机制</a:t>
            </a:r>
            <a:endParaRPr kumimoji="1" lang="zh-CN" altLang="en-US"/>
          </a:p>
        </p:txBody>
      </p:sp>
      <p:sp>
        <p:nvSpPr>
          <p:cNvPr id="16" name="标题 1"/>
          <p:cNvSpPr txBox="1"/>
          <p:nvPr/>
        </p:nvSpPr>
        <p:spPr>
          <a:xfrm rot="0" flipH="0" flipV="0">
            <a:off x="3108848" y="3580620"/>
            <a:ext cx="6732000" cy="836660"/>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595959">
                    <a:alpha val="100000"/>
                  </a:srgbClr>
                </a:solidFill>
                <a:latin typeface="Source Han Sans"/>
                <a:ea typeface="Source Han Sans"/>
                <a:cs typeface="Source Han Sans"/>
              </a:rPr>
              <a:t>定期核对转化数据与业务系统（如订单数据库）的一致性，设置阈值告警，及时发现埋点失效或数据异常问题。</a:t>
            </a:r>
            <a:endParaRPr kumimoji="1" lang="zh-CN" altLang="en-US"/>
          </a:p>
        </p:txBody>
      </p:sp>
      <p:sp>
        <p:nvSpPr>
          <p:cNvPr id="17" name="标题 1"/>
          <p:cNvSpPr txBox="1"/>
          <p:nvPr/>
        </p:nvSpPr>
        <p:spPr>
          <a:xfrm rot="0" flipH="0" flipV="0">
            <a:off x="2397387" y="3254563"/>
            <a:ext cx="540007" cy="508969"/>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accent1"/>
          </a:solidFill>
          <a:ln w="9525"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确保指标可追踪与可验证</a:t>
            </a:r>
            <a:endParaRPr kumimoji="1" lang="zh-CN" altLang="en-US"/>
          </a:p>
        </p:txBody>
      </p:sp>
      <p:sp>
        <p:nvSpPr>
          <p:cNvPr id="19"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0"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数据采集与埋点方法</a:t>
            </a: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98355" y="3064040"/>
            <a:ext cx="2085474" cy="208547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2462461" y="2021303"/>
            <a:ext cx="1042737" cy="1042737"/>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3232483" y="3064040"/>
            <a:ext cx="1515979" cy="1515979"/>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5303014" y="1548063"/>
            <a:ext cx="2782207" cy="4496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5303014" y="2033802"/>
            <a:ext cx="5830206" cy="728853"/>
          </a:xfrm>
          <a:prstGeom prst="rect">
            <a:avLst/>
          </a:prstGeom>
          <a:noFill/>
          <a:ln cap="sq">
            <a:noFill/>
          </a:ln>
        </p:spPr>
        <p:txBody>
          <a:bodyPr vert="horz" wrap="square" lIns="0" tIns="0" rIns="0" bIns="0" rtlCol="0" anchor="t"/>
          <a:lstStyle/>
          <a:p>
            <a:pPr algn="l">
              <a:lnSpc>
                <a:spcPct val="150000"/>
              </a:lnSpc>
            </a:pPr>
            <a:r>
              <a:rPr kumimoji="1" lang="en-US" altLang="zh-CN" sz="1265">
                <a:ln w="12700">
                  <a:noFill/>
                </a:ln>
                <a:solidFill>
                  <a:srgbClr val="262626">
                    <a:alpha val="100000"/>
                  </a:srgbClr>
                </a:solidFill>
                <a:latin typeface="Source Han Sans"/>
                <a:ea typeface="Source Han Sans"/>
                <a:cs typeface="Source Han Sans"/>
              </a:rPr>
              <a:t>全埋点通过自动采集用户在页面或应用中的所有交互行为，如点击、浏览、滚动等，无需手动配置事件。适用于快速上线、缺乏明确分析目标的初期阶段，但可能产生大量冗余数据，增加存储和处理成本。</a:t>
            </a:r>
            <a:endParaRPr kumimoji="1" lang="zh-CN" altLang="en-US"/>
          </a:p>
        </p:txBody>
      </p:sp>
      <p:sp>
        <p:nvSpPr>
          <p:cNvPr id="8" name="标题 1"/>
          <p:cNvSpPr txBox="1"/>
          <p:nvPr/>
        </p:nvSpPr>
        <p:spPr>
          <a:xfrm rot="0" flipH="0" flipV="0">
            <a:off x="5434812" y="1580147"/>
            <a:ext cx="2518610" cy="377500"/>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全埋点（无埋点）</a:t>
            </a:r>
            <a:endParaRPr kumimoji="1" lang="zh-CN" altLang="en-US"/>
          </a:p>
        </p:txBody>
      </p:sp>
      <p:sp>
        <p:nvSpPr>
          <p:cNvPr id="9" name="标题 1"/>
          <p:cNvSpPr txBox="1"/>
          <p:nvPr/>
        </p:nvSpPr>
        <p:spPr>
          <a:xfrm rot="0" flipH="0" flipV="0">
            <a:off x="5303014" y="3142412"/>
            <a:ext cx="2782207" cy="449644"/>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5303015" y="3632139"/>
            <a:ext cx="5830206" cy="728853"/>
          </a:xfrm>
          <a:prstGeom prst="rect">
            <a:avLst/>
          </a:prstGeom>
          <a:noFill/>
          <a:ln cap="sq">
            <a:noFill/>
          </a:ln>
        </p:spPr>
        <p:txBody>
          <a:bodyPr vert="horz" wrap="square" lIns="0" tIns="0" rIns="0" bIns="0" rtlCol="0" anchor="t"/>
          <a:lstStyle/>
          <a:p>
            <a:pPr algn="l">
              <a:lnSpc>
                <a:spcPct val="150000"/>
              </a:lnSpc>
            </a:pPr>
            <a:r>
              <a:rPr kumimoji="1" lang="en-US" altLang="zh-CN" sz="1265">
                <a:ln w="12700">
                  <a:noFill/>
                </a:ln>
                <a:solidFill>
                  <a:srgbClr val="262626">
                    <a:alpha val="100000"/>
                  </a:srgbClr>
                </a:solidFill>
                <a:latin typeface="Source Han Sans"/>
                <a:ea typeface="Source Han Sans"/>
                <a:cs typeface="Source Han Sans"/>
              </a:rPr>
              <a:t>代码埋点需开发人员在关键业务节点手动插入追踪代码，精准捕获特定用户行为（如提交表单、支付成功）。适合对转化路径有清晰定义的场景，数据质量高，但维护成本较高，迭代需依赖开发资源。</a:t>
            </a:r>
            <a:endParaRPr kumimoji="1" lang="zh-CN" altLang="en-US"/>
          </a:p>
        </p:txBody>
      </p:sp>
      <p:sp>
        <p:nvSpPr>
          <p:cNvPr id="11" name="标题 1"/>
          <p:cNvSpPr txBox="1"/>
          <p:nvPr/>
        </p:nvSpPr>
        <p:spPr>
          <a:xfrm rot="0" flipH="0" flipV="0">
            <a:off x="5434812" y="3178484"/>
            <a:ext cx="2518610" cy="377500"/>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代码埋点</a:t>
            </a:r>
            <a:endParaRPr kumimoji="1" lang="zh-CN" altLang="en-US"/>
          </a:p>
        </p:txBody>
      </p:sp>
      <p:sp>
        <p:nvSpPr>
          <p:cNvPr id="12" name="标题 1"/>
          <p:cNvSpPr txBox="1"/>
          <p:nvPr/>
        </p:nvSpPr>
        <p:spPr>
          <a:xfrm rot="0" flipH="0" flipV="0">
            <a:off x="5303014" y="4740750"/>
            <a:ext cx="2782207" cy="44964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5303014" y="5230477"/>
            <a:ext cx="5830206" cy="728853"/>
          </a:xfrm>
          <a:prstGeom prst="rect">
            <a:avLst/>
          </a:prstGeom>
          <a:noFill/>
          <a:ln cap="sq">
            <a:noFill/>
          </a:ln>
        </p:spPr>
        <p:txBody>
          <a:bodyPr vert="horz" wrap="square" lIns="0" tIns="0" rIns="0" bIns="0" rtlCol="0" anchor="t"/>
          <a:lstStyle/>
          <a:p>
            <a:pPr algn="l">
              <a:lnSpc>
                <a:spcPct val="150000"/>
              </a:lnSpc>
            </a:pPr>
            <a:r>
              <a:rPr kumimoji="1" lang="en-US" altLang="zh-CN" sz="1265">
                <a:ln w="12700">
                  <a:noFill/>
                </a:ln>
                <a:solidFill>
                  <a:srgbClr val="262626">
                    <a:alpha val="100000"/>
                  </a:srgbClr>
                </a:solidFill>
                <a:latin typeface="Source Han Sans"/>
                <a:ea typeface="Source Han Sans"/>
                <a:cs typeface="Source Han Sans"/>
              </a:rPr>
              <a:t>可视化埋点允许运营或产品人员通过图形界面直接圈选页面元素进行事件绑定，无需修改代码。适用于频繁调整埋点策略的敏捷团队，兼顾灵活性与准确性，但在复杂交互或动态内容场景下可能存在识别偏差。</a:t>
            </a:r>
            <a:endParaRPr kumimoji="1" lang="zh-CN" altLang="en-US"/>
          </a:p>
        </p:txBody>
      </p:sp>
      <p:sp>
        <p:nvSpPr>
          <p:cNvPr id="14" name="标题 1"/>
          <p:cNvSpPr txBox="1"/>
          <p:nvPr/>
        </p:nvSpPr>
        <p:spPr>
          <a:xfrm rot="0" flipH="0" flipV="0">
            <a:off x="5434812" y="4776822"/>
            <a:ext cx="2518610" cy="377500"/>
          </a:xfrm>
          <a:prstGeom prst="rect">
            <a:avLst/>
          </a:prstGeom>
          <a:noFill/>
          <a:ln cap="sq">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可视化埋点</a:t>
            </a:r>
            <a:endParaRPr kumimoji="1" lang="zh-CN" altLang="en-US"/>
          </a:p>
        </p:txBody>
      </p:sp>
      <p:sp>
        <p:nvSpPr>
          <p:cNvPr id="15" name="标题 1"/>
          <p:cNvSpPr txBox="1"/>
          <p:nvPr/>
        </p:nvSpPr>
        <p:spPr>
          <a:xfrm rot="0" flipH="0" flipV="0">
            <a:off x="3695895" y="3554961"/>
            <a:ext cx="589155" cy="534137"/>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0" flipH="0" flipV="0">
            <a:off x="1496565" y="3676591"/>
            <a:ext cx="889055" cy="860372"/>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rot="0" flipH="0" flipV="0">
            <a:off x="2787308" y="2360875"/>
            <a:ext cx="393043" cy="363592"/>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埋点类型与适用场景</a:t>
            </a:r>
            <a:endParaRPr kumimoji="1" lang="zh-CN" altLang="en-US"/>
          </a:p>
        </p:txBody>
      </p:sp>
      <p:sp>
        <p:nvSpPr>
          <p:cNvPr id="19"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20"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cxnSp>
        <p:nvCxnSpPr>
          <p:cNvPr id="3" name="isheji-7"/>
          <p:cNvCxnSpPr/>
          <p:nvPr/>
        </p:nvCxnSpPr>
        <p:spPr>
          <a:xfrm rot="0" flipH="0" flipV="1">
            <a:off x="6618842" y="1495948"/>
            <a:ext cx="0" cy="2347745"/>
          </a:xfrm>
          <a:prstGeom prst="line">
            <a:avLst/>
          </a:prstGeom>
          <a:noFill/>
          <a:ln w="19050" cap="sq">
            <a:solidFill>
              <a:schemeClr val="accent1"/>
            </a:solidFill>
            <a:prstDash val="solid"/>
            <a:miter/>
            <a:headEnd type="none"/>
            <a:tailEnd type="oval"/>
          </a:ln>
        </p:spPr>
      </p:cxnSp>
      <p:sp>
        <p:nvSpPr>
          <p:cNvPr id="4" name="isheji-1"/>
          <p:cNvSpPr txBox="1"/>
          <p:nvPr/>
        </p:nvSpPr>
        <p:spPr>
          <a:xfrm rot="0" flipH="0" flipV="0">
            <a:off x="0" y="1873250"/>
            <a:ext cx="11277600" cy="4457700"/>
          </a:xfrm>
          <a:custGeom>
            <a:avLst/>
            <a:gdLst>
              <a:gd name="T0" fmla="*/ 1311 w 16920"/>
              <a:gd name="T1" fmla="*/ 7223 h 8424"/>
              <a:gd name="T2" fmla="*/ 1661 w 16920"/>
              <a:gd name="T3" fmla="*/ 7222 h 8424"/>
              <a:gd name="T4" fmla="*/ 2090 w 16920"/>
              <a:gd name="T5" fmla="*/ 7210 h 8424"/>
              <a:gd name="T6" fmla="*/ 2858 w 16920"/>
              <a:gd name="T7" fmla="*/ 7164 h 8424"/>
              <a:gd name="T8" fmla="*/ 3683 w 16920"/>
              <a:gd name="T9" fmla="*/ 7074 h 8424"/>
              <a:gd name="T10" fmla="*/ 4195 w 16920"/>
              <a:gd name="T11" fmla="*/ 6996 h 8424"/>
              <a:gd name="T12" fmla="*/ 5032 w 16920"/>
              <a:gd name="T13" fmla="*/ 6736 h 8424"/>
              <a:gd name="T14" fmla="*/ 5487 w 16920"/>
              <a:gd name="T15" fmla="*/ 6362 h 8424"/>
              <a:gd name="T16" fmla="*/ 5701 w 16920"/>
              <a:gd name="T17" fmla="*/ 5921 h 8424"/>
              <a:gd name="T18" fmla="*/ 5810 w 16920"/>
              <a:gd name="T19" fmla="*/ 5460 h 8424"/>
              <a:gd name="T20" fmla="*/ 5951 w 16920"/>
              <a:gd name="T21" fmla="*/ 5030 h 8424"/>
              <a:gd name="T22" fmla="*/ 6259 w 16920"/>
              <a:gd name="T23" fmla="*/ 4680 h 8424"/>
              <a:gd name="T24" fmla="*/ 6831 w 16920"/>
              <a:gd name="T25" fmla="*/ 4447 h 8424"/>
              <a:gd name="T26" fmla="*/ 7542 w 16920"/>
              <a:gd name="T27" fmla="*/ 4298 h 8424"/>
              <a:gd name="T28" fmla="*/ 8629 w 16920"/>
              <a:gd name="T29" fmla="*/ 4121 h 8424"/>
              <a:gd name="T30" fmla="*/ 9390 w 16920"/>
              <a:gd name="T31" fmla="*/ 3943 h 8424"/>
              <a:gd name="T32" fmla="*/ 10065 w 16920"/>
              <a:gd name="T33" fmla="*/ 3659 h 8424"/>
              <a:gd name="T34" fmla="*/ 10596 w 16920"/>
              <a:gd name="T35" fmla="*/ 3212 h 8424"/>
              <a:gd name="T36" fmla="*/ 10994 w 16920"/>
              <a:gd name="T37" fmla="*/ 2633 h 8424"/>
              <a:gd name="T38" fmla="*/ 11499 w 16920"/>
              <a:gd name="T39" fmla="*/ 2223 h 8424"/>
              <a:gd name="T40" fmla="*/ 12104 w 16920"/>
              <a:gd name="T41" fmla="*/ 1970 h 8424"/>
              <a:gd name="T42" fmla="*/ 12768 w 16920"/>
              <a:gd name="T43" fmla="*/ 1828 h 8424"/>
              <a:gd name="T44" fmla="*/ 13450 w 16920"/>
              <a:gd name="T45" fmla="*/ 1749 h 8424"/>
              <a:gd name="T46" fmla="*/ 14110 w 16920"/>
              <a:gd name="T47" fmla="*/ 1686 h 8424"/>
              <a:gd name="T48" fmla="*/ 14710 w 16920"/>
              <a:gd name="T49" fmla="*/ 1590 h 8424"/>
              <a:gd name="T50" fmla="*/ 15264 w 16920"/>
              <a:gd name="T51" fmla="*/ 1379 h 8424"/>
              <a:gd name="T52" fmla="*/ 15774 w 16920"/>
              <a:gd name="T53" fmla="*/ 1070 h 8424"/>
              <a:gd name="T54" fmla="*/ 16216 w 16920"/>
              <a:gd name="T55" fmla="*/ 719 h 8424"/>
              <a:gd name="T56" fmla="*/ 16569 w 16920"/>
              <a:gd name="T57" fmla="*/ 386 h 8424"/>
              <a:gd name="T58" fmla="*/ 16870 w 16920"/>
              <a:gd name="T59" fmla="*/ 59 h 8424"/>
              <a:gd name="T60" fmla="*/ 16862 w 16920"/>
              <a:gd name="T61" fmla="*/ 114 h 8424"/>
              <a:gd name="T62" fmla="*/ 16688 w 16920"/>
              <a:gd name="T63" fmla="*/ 407 h 8424"/>
              <a:gd name="T64" fmla="*/ 16404 w 16920"/>
              <a:gd name="T65" fmla="*/ 812 h 8424"/>
              <a:gd name="T66" fmla="*/ 16012 w 16920"/>
              <a:gd name="T67" fmla="*/ 1254 h 8424"/>
              <a:gd name="T68" fmla="*/ 15517 w 16920"/>
              <a:gd name="T69" fmla="*/ 1664 h 8424"/>
              <a:gd name="T70" fmla="*/ 14920 w 16920"/>
              <a:gd name="T71" fmla="*/ 1971 h 8424"/>
              <a:gd name="T72" fmla="*/ 14248 w 16920"/>
              <a:gd name="T73" fmla="*/ 2131 h 8424"/>
              <a:gd name="T74" fmla="*/ 13332 w 16920"/>
              <a:gd name="T75" fmla="*/ 2276 h 8424"/>
              <a:gd name="T76" fmla="*/ 12726 w 16920"/>
              <a:gd name="T77" fmla="*/ 2406 h 8424"/>
              <a:gd name="T78" fmla="*/ 12177 w 16920"/>
              <a:gd name="T79" fmla="*/ 2623 h 8424"/>
              <a:gd name="T80" fmla="*/ 11702 w 16920"/>
              <a:gd name="T81" fmla="*/ 2980 h 8424"/>
              <a:gd name="T82" fmla="*/ 11315 w 16920"/>
              <a:gd name="T83" fmla="*/ 3534 h 8424"/>
              <a:gd name="T84" fmla="*/ 10944 w 16920"/>
              <a:gd name="T85" fmla="*/ 4233 h 8424"/>
              <a:gd name="T86" fmla="*/ 10300 w 16920"/>
              <a:gd name="T87" fmla="*/ 4711 h 8424"/>
              <a:gd name="T88" fmla="*/ 9479 w 16920"/>
              <a:gd name="T89" fmla="*/ 5008 h 8424"/>
              <a:gd name="T90" fmla="*/ 8621 w 16920"/>
              <a:gd name="T91" fmla="*/ 5212 h 8424"/>
              <a:gd name="T92" fmla="*/ 7861 w 16920"/>
              <a:gd name="T93" fmla="*/ 5413 h 8424"/>
              <a:gd name="T94" fmla="*/ 7341 w 16920"/>
              <a:gd name="T95" fmla="*/ 5700 h 8424"/>
              <a:gd name="T96" fmla="*/ 7185 w 16920"/>
              <a:gd name="T97" fmla="*/ 6155 h 8424"/>
              <a:gd name="T98" fmla="*/ 7083 w 16920"/>
              <a:gd name="T99" fmla="*/ 6651 h 8424"/>
              <a:gd name="T100" fmla="*/ 6852 w 16920"/>
              <a:gd name="T101" fmla="*/ 7096 h 8424"/>
              <a:gd name="T102" fmla="*/ 6490 w 16920"/>
              <a:gd name="T103" fmla="*/ 7486 h 8424"/>
              <a:gd name="T104" fmla="*/ 6002 w 16920"/>
              <a:gd name="T105" fmla="*/ 7810 h 8424"/>
              <a:gd name="T106" fmla="*/ 5389 w 16920"/>
              <a:gd name="T107" fmla="*/ 8061 h 8424"/>
              <a:gd name="T108" fmla="*/ 4653 w 16920"/>
              <a:gd name="T109" fmla="*/ 8232 h 8424"/>
              <a:gd name="T110" fmla="*/ 4156 w 16920"/>
              <a:gd name="T111" fmla="*/ 8296 h 8424"/>
              <a:gd name="T112" fmla="*/ 3710 w 16920"/>
              <a:gd name="T113" fmla="*/ 8335 h 8424"/>
              <a:gd name="T114" fmla="*/ 3242 w 16920"/>
              <a:gd name="T115" fmla="*/ 8363 h 8424"/>
              <a:gd name="T116" fmla="*/ 0 w 16920"/>
              <a:gd name="T117" fmla="*/ 8424 h 8424"/>
            </a:gdLst>
            <a:rect l="0" t="0" r="r" b="b"/>
            <a:pathLst>
              <a:path w="16920" h="8424">
                <a:moveTo>
                  <a:pt x="0" y="7222"/>
                </a:moveTo>
                <a:lnTo>
                  <a:pt x="1115" y="7222"/>
                </a:lnTo>
                <a:lnTo>
                  <a:pt x="1179" y="7222"/>
                </a:lnTo>
                <a:lnTo>
                  <a:pt x="1245" y="7223"/>
                </a:lnTo>
                <a:lnTo>
                  <a:pt x="1311" y="7223"/>
                </a:lnTo>
                <a:lnTo>
                  <a:pt x="1379" y="7223"/>
                </a:lnTo>
                <a:lnTo>
                  <a:pt x="1448" y="7223"/>
                </a:lnTo>
                <a:lnTo>
                  <a:pt x="1519" y="7223"/>
                </a:lnTo>
                <a:lnTo>
                  <a:pt x="1589" y="7222"/>
                </a:lnTo>
                <a:lnTo>
                  <a:pt x="1661" y="7222"/>
                </a:lnTo>
                <a:lnTo>
                  <a:pt x="1665" y="7222"/>
                </a:lnTo>
                <a:lnTo>
                  <a:pt x="1665" y="7221"/>
                </a:lnTo>
                <a:lnTo>
                  <a:pt x="1803" y="7219"/>
                </a:lnTo>
                <a:lnTo>
                  <a:pt x="1945" y="7216"/>
                </a:lnTo>
                <a:lnTo>
                  <a:pt x="2090" y="7210"/>
                </a:lnTo>
                <a:lnTo>
                  <a:pt x="2238" y="7204"/>
                </a:lnTo>
                <a:lnTo>
                  <a:pt x="2389" y="7197"/>
                </a:lnTo>
                <a:lnTo>
                  <a:pt x="2543" y="7187"/>
                </a:lnTo>
                <a:lnTo>
                  <a:pt x="2700" y="7177"/>
                </a:lnTo>
                <a:lnTo>
                  <a:pt x="2858" y="7164"/>
                </a:lnTo>
                <a:lnTo>
                  <a:pt x="3019" y="7150"/>
                </a:lnTo>
                <a:lnTo>
                  <a:pt x="3183" y="7134"/>
                </a:lnTo>
                <a:lnTo>
                  <a:pt x="3348" y="7116"/>
                </a:lnTo>
                <a:lnTo>
                  <a:pt x="3515" y="7096"/>
                </a:lnTo>
                <a:lnTo>
                  <a:pt x="3683" y="7074"/>
                </a:lnTo>
                <a:lnTo>
                  <a:pt x="3852" y="7051"/>
                </a:lnTo>
                <a:lnTo>
                  <a:pt x="3938" y="7038"/>
                </a:lnTo>
                <a:lnTo>
                  <a:pt x="4024" y="7024"/>
                </a:lnTo>
                <a:lnTo>
                  <a:pt x="4109" y="7010"/>
                </a:lnTo>
                <a:lnTo>
                  <a:pt x="4195" y="6996"/>
                </a:lnTo>
                <a:lnTo>
                  <a:pt x="4399" y="6955"/>
                </a:lnTo>
                <a:lnTo>
                  <a:pt x="4584" y="6909"/>
                </a:lnTo>
                <a:lnTo>
                  <a:pt x="4750" y="6857"/>
                </a:lnTo>
                <a:lnTo>
                  <a:pt x="4898" y="6799"/>
                </a:lnTo>
                <a:lnTo>
                  <a:pt x="5032" y="6736"/>
                </a:lnTo>
                <a:lnTo>
                  <a:pt x="5148" y="6670"/>
                </a:lnTo>
                <a:lnTo>
                  <a:pt x="5252" y="6598"/>
                </a:lnTo>
                <a:lnTo>
                  <a:pt x="5341" y="6523"/>
                </a:lnTo>
                <a:lnTo>
                  <a:pt x="5420" y="6444"/>
                </a:lnTo>
                <a:lnTo>
                  <a:pt x="5487" y="6362"/>
                </a:lnTo>
                <a:lnTo>
                  <a:pt x="5546" y="6277"/>
                </a:lnTo>
                <a:lnTo>
                  <a:pt x="5594" y="6191"/>
                </a:lnTo>
                <a:lnTo>
                  <a:pt x="5636" y="6102"/>
                </a:lnTo>
                <a:lnTo>
                  <a:pt x="5671" y="6012"/>
                </a:lnTo>
                <a:lnTo>
                  <a:pt x="5701" y="5921"/>
                </a:lnTo>
                <a:lnTo>
                  <a:pt x="5727" y="5828"/>
                </a:lnTo>
                <a:lnTo>
                  <a:pt x="5750" y="5736"/>
                </a:lnTo>
                <a:lnTo>
                  <a:pt x="5770" y="5644"/>
                </a:lnTo>
                <a:lnTo>
                  <a:pt x="5790" y="5551"/>
                </a:lnTo>
                <a:lnTo>
                  <a:pt x="5810" y="5460"/>
                </a:lnTo>
                <a:lnTo>
                  <a:pt x="5831" y="5369"/>
                </a:lnTo>
                <a:lnTo>
                  <a:pt x="5854" y="5282"/>
                </a:lnTo>
                <a:lnTo>
                  <a:pt x="5882" y="5195"/>
                </a:lnTo>
                <a:lnTo>
                  <a:pt x="5912" y="5111"/>
                </a:lnTo>
                <a:lnTo>
                  <a:pt x="5951" y="5030"/>
                </a:lnTo>
                <a:lnTo>
                  <a:pt x="5994" y="4952"/>
                </a:lnTo>
                <a:lnTo>
                  <a:pt x="6046" y="4877"/>
                </a:lnTo>
                <a:lnTo>
                  <a:pt x="6106" y="4807"/>
                </a:lnTo>
                <a:lnTo>
                  <a:pt x="6177" y="4741"/>
                </a:lnTo>
                <a:lnTo>
                  <a:pt x="6259" y="4680"/>
                </a:lnTo>
                <a:lnTo>
                  <a:pt x="6353" y="4623"/>
                </a:lnTo>
                <a:lnTo>
                  <a:pt x="6460" y="4572"/>
                </a:lnTo>
                <a:lnTo>
                  <a:pt x="6579" y="4526"/>
                </a:lnTo>
                <a:lnTo>
                  <a:pt x="6702" y="4484"/>
                </a:lnTo>
                <a:lnTo>
                  <a:pt x="6831" y="4447"/>
                </a:lnTo>
                <a:lnTo>
                  <a:pt x="6965" y="4412"/>
                </a:lnTo>
                <a:lnTo>
                  <a:pt x="7103" y="4380"/>
                </a:lnTo>
                <a:lnTo>
                  <a:pt x="7246" y="4351"/>
                </a:lnTo>
                <a:lnTo>
                  <a:pt x="7392" y="4323"/>
                </a:lnTo>
                <a:lnTo>
                  <a:pt x="7542" y="4298"/>
                </a:lnTo>
                <a:lnTo>
                  <a:pt x="7847" y="4248"/>
                </a:lnTo>
                <a:lnTo>
                  <a:pt x="8159" y="4200"/>
                </a:lnTo>
                <a:lnTo>
                  <a:pt x="8315" y="4175"/>
                </a:lnTo>
                <a:lnTo>
                  <a:pt x="8473" y="4149"/>
                </a:lnTo>
                <a:lnTo>
                  <a:pt x="8629" y="4121"/>
                </a:lnTo>
                <a:lnTo>
                  <a:pt x="8785" y="4091"/>
                </a:lnTo>
                <a:lnTo>
                  <a:pt x="8939" y="4060"/>
                </a:lnTo>
                <a:lnTo>
                  <a:pt x="9091" y="4024"/>
                </a:lnTo>
                <a:lnTo>
                  <a:pt x="9241" y="3986"/>
                </a:lnTo>
                <a:lnTo>
                  <a:pt x="9390" y="3943"/>
                </a:lnTo>
                <a:lnTo>
                  <a:pt x="9533" y="3897"/>
                </a:lnTo>
                <a:lnTo>
                  <a:pt x="9673" y="3845"/>
                </a:lnTo>
                <a:lnTo>
                  <a:pt x="9808" y="3789"/>
                </a:lnTo>
                <a:lnTo>
                  <a:pt x="9939" y="3726"/>
                </a:lnTo>
                <a:lnTo>
                  <a:pt x="10065" y="3659"/>
                </a:lnTo>
                <a:lnTo>
                  <a:pt x="10185" y="3584"/>
                </a:lnTo>
                <a:lnTo>
                  <a:pt x="10299" y="3502"/>
                </a:lnTo>
                <a:lnTo>
                  <a:pt x="10406" y="3413"/>
                </a:lnTo>
                <a:lnTo>
                  <a:pt x="10505" y="3317"/>
                </a:lnTo>
                <a:lnTo>
                  <a:pt x="10596" y="3212"/>
                </a:lnTo>
                <a:lnTo>
                  <a:pt x="10680" y="3098"/>
                </a:lnTo>
                <a:lnTo>
                  <a:pt x="10755" y="2975"/>
                </a:lnTo>
                <a:lnTo>
                  <a:pt x="10828" y="2852"/>
                </a:lnTo>
                <a:lnTo>
                  <a:pt x="10908" y="2739"/>
                </a:lnTo>
                <a:lnTo>
                  <a:pt x="10994" y="2633"/>
                </a:lnTo>
                <a:lnTo>
                  <a:pt x="11085" y="2536"/>
                </a:lnTo>
                <a:lnTo>
                  <a:pt x="11181" y="2447"/>
                </a:lnTo>
                <a:lnTo>
                  <a:pt x="11282" y="2366"/>
                </a:lnTo>
                <a:lnTo>
                  <a:pt x="11388" y="2291"/>
                </a:lnTo>
                <a:lnTo>
                  <a:pt x="11499" y="2223"/>
                </a:lnTo>
                <a:lnTo>
                  <a:pt x="11613" y="2162"/>
                </a:lnTo>
                <a:lnTo>
                  <a:pt x="11731" y="2105"/>
                </a:lnTo>
                <a:lnTo>
                  <a:pt x="11852" y="2055"/>
                </a:lnTo>
                <a:lnTo>
                  <a:pt x="11977" y="2010"/>
                </a:lnTo>
                <a:lnTo>
                  <a:pt x="12104" y="1970"/>
                </a:lnTo>
                <a:lnTo>
                  <a:pt x="12233" y="1934"/>
                </a:lnTo>
                <a:lnTo>
                  <a:pt x="12364" y="1902"/>
                </a:lnTo>
                <a:lnTo>
                  <a:pt x="12498" y="1875"/>
                </a:lnTo>
                <a:lnTo>
                  <a:pt x="12633" y="1849"/>
                </a:lnTo>
                <a:lnTo>
                  <a:pt x="12768" y="1828"/>
                </a:lnTo>
                <a:lnTo>
                  <a:pt x="12905" y="1808"/>
                </a:lnTo>
                <a:lnTo>
                  <a:pt x="13041" y="1791"/>
                </a:lnTo>
                <a:lnTo>
                  <a:pt x="13178" y="1776"/>
                </a:lnTo>
                <a:lnTo>
                  <a:pt x="13315" y="1763"/>
                </a:lnTo>
                <a:lnTo>
                  <a:pt x="13450" y="1749"/>
                </a:lnTo>
                <a:lnTo>
                  <a:pt x="13586" y="1737"/>
                </a:lnTo>
                <a:lnTo>
                  <a:pt x="13720" y="1725"/>
                </a:lnTo>
                <a:lnTo>
                  <a:pt x="13852" y="1713"/>
                </a:lnTo>
                <a:lnTo>
                  <a:pt x="13982" y="1700"/>
                </a:lnTo>
                <a:lnTo>
                  <a:pt x="14110" y="1686"/>
                </a:lnTo>
                <a:lnTo>
                  <a:pt x="14236" y="1672"/>
                </a:lnTo>
                <a:lnTo>
                  <a:pt x="14360" y="1655"/>
                </a:lnTo>
                <a:lnTo>
                  <a:pt x="14479" y="1637"/>
                </a:lnTo>
                <a:lnTo>
                  <a:pt x="14596" y="1616"/>
                </a:lnTo>
                <a:lnTo>
                  <a:pt x="14710" y="1590"/>
                </a:lnTo>
                <a:lnTo>
                  <a:pt x="14823" y="1558"/>
                </a:lnTo>
                <a:lnTo>
                  <a:pt x="14935" y="1521"/>
                </a:lnTo>
                <a:lnTo>
                  <a:pt x="15046" y="1478"/>
                </a:lnTo>
                <a:lnTo>
                  <a:pt x="15156" y="1430"/>
                </a:lnTo>
                <a:lnTo>
                  <a:pt x="15264" y="1379"/>
                </a:lnTo>
                <a:lnTo>
                  <a:pt x="15370" y="1323"/>
                </a:lnTo>
                <a:lnTo>
                  <a:pt x="15474" y="1263"/>
                </a:lnTo>
                <a:lnTo>
                  <a:pt x="15576" y="1201"/>
                </a:lnTo>
                <a:lnTo>
                  <a:pt x="15676" y="1136"/>
                </a:lnTo>
                <a:lnTo>
                  <a:pt x="15774" y="1070"/>
                </a:lnTo>
                <a:lnTo>
                  <a:pt x="15868" y="1001"/>
                </a:lnTo>
                <a:lnTo>
                  <a:pt x="15960" y="931"/>
                </a:lnTo>
                <a:lnTo>
                  <a:pt x="16049" y="860"/>
                </a:lnTo>
                <a:lnTo>
                  <a:pt x="16133" y="789"/>
                </a:lnTo>
                <a:lnTo>
                  <a:pt x="16216" y="719"/>
                </a:lnTo>
                <a:lnTo>
                  <a:pt x="16294" y="650"/>
                </a:lnTo>
                <a:lnTo>
                  <a:pt x="16369" y="581"/>
                </a:lnTo>
                <a:lnTo>
                  <a:pt x="16440" y="514"/>
                </a:lnTo>
                <a:lnTo>
                  <a:pt x="16507" y="449"/>
                </a:lnTo>
                <a:lnTo>
                  <a:pt x="16569" y="386"/>
                </a:lnTo>
                <a:lnTo>
                  <a:pt x="16627" y="327"/>
                </a:lnTo>
                <a:lnTo>
                  <a:pt x="16680" y="271"/>
                </a:lnTo>
                <a:lnTo>
                  <a:pt x="16729" y="219"/>
                </a:lnTo>
                <a:lnTo>
                  <a:pt x="16810" y="129"/>
                </a:lnTo>
                <a:lnTo>
                  <a:pt x="16870" y="59"/>
                </a:lnTo>
                <a:lnTo>
                  <a:pt x="16907" y="16"/>
                </a:lnTo>
                <a:lnTo>
                  <a:pt x="16920" y="0"/>
                </a:lnTo>
                <a:lnTo>
                  <a:pt x="16910" y="19"/>
                </a:lnTo>
                <a:lnTo>
                  <a:pt x="16882" y="74"/>
                </a:lnTo>
                <a:lnTo>
                  <a:pt x="16862" y="114"/>
                </a:lnTo>
                <a:lnTo>
                  <a:pt x="16835" y="161"/>
                </a:lnTo>
                <a:lnTo>
                  <a:pt x="16806" y="214"/>
                </a:lnTo>
                <a:lnTo>
                  <a:pt x="16771" y="273"/>
                </a:lnTo>
                <a:lnTo>
                  <a:pt x="16732" y="338"/>
                </a:lnTo>
                <a:lnTo>
                  <a:pt x="16688" y="407"/>
                </a:lnTo>
                <a:lnTo>
                  <a:pt x="16640" y="482"/>
                </a:lnTo>
                <a:lnTo>
                  <a:pt x="16588" y="560"/>
                </a:lnTo>
                <a:lnTo>
                  <a:pt x="16531" y="641"/>
                </a:lnTo>
                <a:lnTo>
                  <a:pt x="16470" y="726"/>
                </a:lnTo>
                <a:lnTo>
                  <a:pt x="16404" y="812"/>
                </a:lnTo>
                <a:lnTo>
                  <a:pt x="16334" y="899"/>
                </a:lnTo>
                <a:lnTo>
                  <a:pt x="16260" y="988"/>
                </a:lnTo>
                <a:lnTo>
                  <a:pt x="16182" y="1077"/>
                </a:lnTo>
                <a:lnTo>
                  <a:pt x="16099" y="1166"/>
                </a:lnTo>
                <a:lnTo>
                  <a:pt x="16012" y="1254"/>
                </a:lnTo>
                <a:lnTo>
                  <a:pt x="15921" y="1341"/>
                </a:lnTo>
                <a:lnTo>
                  <a:pt x="15827" y="1425"/>
                </a:lnTo>
                <a:lnTo>
                  <a:pt x="15727" y="1509"/>
                </a:lnTo>
                <a:lnTo>
                  <a:pt x="15624" y="1588"/>
                </a:lnTo>
                <a:lnTo>
                  <a:pt x="15517" y="1664"/>
                </a:lnTo>
                <a:lnTo>
                  <a:pt x="15405" y="1736"/>
                </a:lnTo>
                <a:lnTo>
                  <a:pt x="15289" y="1803"/>
                </a:lnTo>
                <a:lnTo>
                  <a:pt x="15171" y="1865"/>
                </a:lnTo>
                <a:lnTo>
                  <a:pt x="15047" y="1921"/>
                </a:lnTo>
                <a:lnTo>
                  <a:pt x="14920" y="1971"/>
                </a:lnTo>
                <a:lnTo>
                  <a:pt x="14789" y="2014"/>
                </a:lnTo>
                <a:lnTo>
                  <a:pt x="14655" y="2049"/>
                </a:lnTo>
                <a:lnTo>
                  <a:pt x="14518" y="2079"/>
                </a:lnTo>
                <a:lnTo>
                  <a:pt x="14383" y="2107"/>
                </a:lnTo>
                <a:lnTo>
                  <a:pt x="14248" y="2131"/>
                </a:lnTo>
                <a:lnTo>
                  <a:pt x="14113" y="2154"/>
                </a:lnTo>
                <a:lnTo>
                  <a:pt x="13848" y="2195"/>
                </a:lnTo>
                <a:lnTo>
                  <a:pt x="13587" y="2236"/>
                </a:lnTo>
                <a:lnTo>
                  <a:pt x="13459" y="2255"/>
                </a:lnTo>
                <a:lnTo>
                  <a:pt x="13332" y="2276"/>
                </a:lnTo>
                <a:lnTo>
                  <a:pt x="13207" y="2298"/>
                </a:lnTo>
                <a:lnTo>
                  <a:pt x="13083" y="2321"/>
                </a:lnTo>
                <a:lnTo>
                  <a:pt x="12962" y="2347"/>
                </a:lnTo>
                <a:lnTo>
                  <a:pt x="12843" y="2375"/>
                </a:lnTo>
                <a:lnTo>
                  <a:pt x="12726" y="2406"/>
                </a:lnTo>
                <a:lnTo>
                  <a:pt x="12611" y="2441"/>
                </a:lnTo>
                <a:lnTo>
                  <a:pt x="12499" y="2480"/>
                </a:lnTo>
                <a:lnTo>
                  <a:pt x="12389" y="2522"/>
                </a:lnTo>
                <a:lnTo>
                  <a:pt x="12282" y="2570"/>
                </a:lnTo>
                <a:lnTo>
                  <a:pt x="12177" y="2623"/>
                </a:lnTo>
                <a:lnTo>
                  <a:pt x="12077" y="2681"/>
                </a:lnTo>
                <a:lnTo>
                  <a:pt x="11978" y="2746"/>
                </a:lnTo>
                <a:lnTo>
                  <a:pt x="11883" y="2816"/>
                </a:lnTo>
                <a:lnTo>
                  <a:pt x="11791" y="2895"/>
                </a:lnTo>
                <a:lnTo>
                  <a:pt x="11702" y="2980"/>
                </a:lnTo>
                <a:lnTo>
                  <a:pt x="11617" y="3074"/>
                </a:lnTo>
                <a:lnTo>
                  <a:pt x="11536" y="3175"/>
                </a:lnTo>
                <a:lnTo>
                  <a:pt x="11458" y="3285"/>
                </a:lnTo>
                <a:lnTo>
                  <a:pt x="11385" y="3405"/>
                </a:lnTo>
                <a:lnTo>
                  <a:pt x="11315" y="3534"/>
                </a:lnTo>
                <a:lnTo>
                  <a:pt x="11250" y="3673"/>
                </a:lnTo>
                <a:lnTo>
                  <a:pt x="11188" y="3823"/>
                </a:lnTo>
                <a:lnTo>
                  <a:pt x="11121" y="3972"/>
                </a:lnTo>
                <a:lnTo>
                  <a:pt x="11039" y="4108"/>
                </a:lnTo>
                <a:lnTo>
                  <a:pt x="10944" y="4233"/>
                </a:lnTo>
                <a:lnTo>
                  <a:pt x="10836" y="4347"/>
                </a:lnTo>
                <a:lnTo>
                  <a:pt x="10717" y="4452"/>
                </a:lnTo>
                <a:lnTo>
                  <a:pt x="10587" y="4547"/>
                </a:lnTo>
                <a:lnTo>
                  <a:pt x="10447" y="4633"/>
                </a:lnTo>
                <a:lnTo>
                  <a:pt x="10300" y="4711"/>
                </a:lnTo>
                <a:lnTo>
                  <a:pt x="10146" y="4782"/>
                </a:lnTo>
                <a:lnTo>
                  <a:pt x="9985" y="4847"/>
                </a:lnTo>
                <a:lnTo>
                  <a:pt x="9820" y="4905"/>
                </a:lnTo>
                <a:lnTo>
                  <a:pt x="9651" y="4959"/>
                </a:lnTo>
                <a:lnTo>
                  <a:pt x="9479" y="5008"/>
                </a:lnTo>
                <a:lnTo>
                  <a:pt x="9306" y="5053"/>
                </a:lnTo>
                <a:lnTo>
                  <a:pt x="9133" y="5095"/>
                </a:lnTo>
                <a:lnTo>
                  <a:pt x="8960" y="5136"/>
                </a:lnTo>
                <a:lnTo>
                  <a:pt x="8789" y="5175"/>
                </a:lnTo>
                <a:lnTo>
                  <a:pt x="8621" y="5212"/>
                </a:lnTo>
                <a:lnTo>
                  <a:pt x="8456" y="5250"/>
                </a:lnTo>
                <a:lnTo>
                  <a:pt x="8297" y="5288"/>
                </a:lnTo>
                <a:lnTo>
                  <a:pt x="8144" y="5327"/>
                </a:lnTo>
                <a:lnTo>
                  <a:pt x="7999" y="5369"/>
                </a:lnTo>
                <a:lnTo>
                  <a:pt x="7861" y="5413"/>
                </a:lnTo>
                <a:lnTo>
                  <a:pt x="7733" y="5460"/>
                </a:lnTo>
                <a:lnTo>
                  <a:pt x="7617" y="5512"/>
                </a:lnTo>
                <a:lnTo>
                  <a:pt x="7511" y="5569"/>
                </a:lnTo>
                <a:lnTo>
                  <a:pt x="7419" y="5631"/>
                </a:lnTo>
                <a:lnTo>
                  <a:pt x="7341" y="5700"/>
                </a:lnTo>
                <a:lnTo>
                  <a:pt x="7278" y="5775"/>
                </a:lnTo>
                <a:lnTo>
                  <a:pt x="7231" y="5858"/>
                </a:lnTo>
                <a:lnTo>
                  <a:pt x="7201" y="5949"/>
                </a:lnTo>
                <a:lnTo>
                  <a:pt x="7190" y="6050"/>
                </a:lnTo>
                <a:lnTo>
                  <a:pt x="7185" y="6155"/>
                </a:lnTo>
                <a:lnTo>
                  <a:pt x="7175" y="6257"/>
                </a:lnTo>
                <a:lnTo>
                  <a:pt x="7160" y="6358"/>
                </a:lnTo>
                <a:lnTo>
                  <a:pt x="7140" y="6457"/>
                </a:lnTo>
                <a:lnTo>
                  <a:pt x="7114" y="6554"/>
                </a:lnTo>
                <a:lnTo>
                  <a:pt x="7083" y="6651"/>
                </a:lnTo>
                <a:lnTo>
                  <a:pt x="7047" y="6744"/>
                </a:lnTo>
                <a:lnTo>
                  <a:pt x="7006" y="6835"/>
                </a:lnTo>
                <a:lnTo>
                  <a:pt x="6959" y="6925"/>
                </a:lnTo>
                <a:lnTo>
                  <a:pt x="6908" y="7012"/>
                </a:lnTo>
                <a:lnTo>
                  <a:pt x="6852" y="7096"/>
                </a:lnTo>
                <a:lnTo>
                  <a:pt x="6789" y="7180"/>
                </a:lnTo>
                <a:lnTo>
                  <a:pt x="6723" y="7260"/>
                </a:lnTo>
                <a:lnTo>
                  <a:pt x="6650" y="7337"/>
                </a:lnTo>
                <a:lnTo>
                  <a:pt x="6572" y="7413"/>
                </a:lnTo>
                <a:lnTo>
                  <a:pt x="6490" y="7486"/>
                </a:lnTo>
                <a:lnTo>
                  <a:pt x="6403" y="7556"/>
                </a:lnTo>
                <a:lnTo>
                  <a:pt x="6310" y="7624"/>
                </a:lnTo>
                <a:lnTo>
                  <a:pt x="6213" y="7689"/>
                </a:lnTo>
                <a:lnTo>
                  <a:pt x="6110" y="7751"/>
                </a:lnTo>
                <a:lnTo>
                  <a:pt x="6002" y="7810"/>
                </a:lnTo>
                <a:lnTo>
                  <a:pt x="5889" y="7866"/>
                </a:lnTo>
                <a:lnTo>
                  <a:pt x="5772" y="7919"/>
                </a:lnTo>
                <a:lnTo>
                  <a:pt x="5649" y="7970"/>
                </a:lnTo>
                <a:lnTo>
                  <a:pt x="5522" y="8018"/>
                </a:lnTo>
                <a:lnTo>
                  <a:pt x="5389" y="8061"/>
                </a:lnTo>
                <a:lnTo>
                  <a:pt x="5252" y="8102"/>
                </a:lnTo>
                <a:lnTo>
                  <a:pt x="5110" y="8140"/>
                </a:lnTo>
                <a:lnTo>
                  <a:pt x="4962" y="8174"/>
                </a:lnTo>
                <a:lnTo>
                  <a:pt x="4810" y="8205"/>
                </a:lnTo>
                <a:lnTo>
                  <a:pt x="4653" y="8232"/>
                </a:lnTo>
                <a:lnTo>
                  <a:pt x="4491" y="8257"/>
                </a:lnTo>
                <a:lnTo>
                  <a:pt x="4410" y="8267"/>
                </a:lnTo>
                <a:lnTo>
                  <a:pt x="4326" y="8278"/>
                </a:lnTo>
                <a:lnTo>
                  <a:pt x="4242" y="8288"/>
                </a:lnTo>
                <a:lnTo>
                  <a:pt x="4156" y="8296"/>
                </a:lnTo>
                <a:lnTo>
                  <a:pt x="4069" y="8304"/>
                </a:lnTo>
                <a:lnTo>
                  <a:pt x="3980" y="8313"/>
                </a:lnTo>
                <a:lnTo>
                  <a:pt x="3892" y="8320"/>
                </a:lnTo>
                <a:lnTo>
                  <a:pt x="3801" y="8328"/>
                </a:lnTo>
                <a:lnTo>
                  <a:pt x="3710" y="8335"/>
                </a:lnTo>
                <a:lnTo>
                  <a:pt x="3618" y="8341"/>
                </a:lnTo>
                <a:lnTo>
                  <a:pt x="3525" y="8347"/>
                </a:lnTo>
                <a:lnTo>
                  <a:pt x="3431" y="8353"/>
                </a:lnTo>
                <a:lnTo>
                  <a:pt x="3336" y="8357"/>
                </a:lnTo>
                <a:lnTo>
                  <a:pt x="3242" y="8363"/>
                </a:lnTo>
                <a:lnTo>
                  <a:pt x="3147" y="8367"/>
                </a:lnTo>
                <a:lnTo>
                  <a:pt x="3052" y="8371"/>
                </a:lnTo>
                <a:lnTo>
                  <a:pt x="3053" y="8371"/>
                </a:lnTo>
                <a:lnTo>
                  <a:pt x="2642" y="8399"/>
                </a:lnTo>
                <a:lnTo>
                  <a:pt x="0" y="8424"/>
                </a:lnTo>
                <a:lnTo>
                  <a:pt x="0" y="7222"/>
                </a:lnTo>
                <a:close/>
              </a:path>
            </a:pathLst>
          </a:custGeom>
          <a:gradFill>
            <a:gsLst>
              <a:gs pos="0">
                <a:schemeClr val="accent1">
                  <a:lumMod val="40000"/>
                  <a:lumOff val="60000"/>
                </a:schemeClr>
              </a:gs>
              <a:gs pos="100000">
                <a:schemeClr val="accent1">
                  <a:lumMod val="20000"/>
                  <a:lumOff val="80000"/>
                  <a:alpha val="20000"/>
                </a:schemeClr>
              </a:gs>
            </a:gsLst>
            <a:lin ang="0" scaled="0"/>
          </a:gradFill>
          <a:ln cap="sq">
            <a:noFill/>
          </a:ln>
        </p:spPr>
        <p:txBody>
          <a:bodyPr vert="horz" wrap="square" lIns="91440" tIns="45720" rIns="91440" bIns="45720" rtlCol="0" anchor="ctr"/>
          <a:lstStyle/>
          <a:p>
            <a:pPr algn="ctr">
              <a:lnSpc>
                <a:spcPct val="110000"/>
              </a:lnSpc>
            </a:pPr>
            <a:endParaRPr kumimoji="1" lang="zh-CN" altLang="en-US"/>
          </a:p>
        </p:txBody>
      </p:sp>
      <p:sp>
        <p:nvSpPr>
          <p:cNvPr id="5" name="isheji-2"/>
          <p:cNvSpPr txBox="1"/>
          <p:nvPr/>
        </p:nvSpPr>
        <p:spPr>
          <a:xfrm rot="0" flipH="0" flipV="0">
            <a:off x="0" y="1778000"/>
            <a:ext cx="11277600" cy="4167188"/>
          </a:xfrm>
          <a:custGeom>
            <a:avLst/>
            <a:gdLst>
              <a:gd name="connsiteX0" fmla="*/ 2138204 w 11277600"/>
              <a:gd name="connsiteY0" fmla="*/ 4032250 h 4167188"/>
              <a:gd name="connsiteX1" fmla="*/ 2140871 w 11277600"/>
              <a:gd name="connsiteY1" fmla="*/ 4032250 h 4167188"/>
              <a:gd name="connsiteX2" fmla="*/ 2164873 w 11277600"/>
              <a:gd name="connsiteY2" fmla="*/ 4116388 h 4167188"/>
              <a:gd name="connsiteX3" fmla="*/ 2165540 w 11277600"/>
              <a:gd name="connsiteY3" fmla="*/ 4116388 h 4167188"/>
              <a:gd name="connsiteX4" fmla="*/ 2165540 w 11277600"/>
              <a:gd name="connsiteY4" fmla="*/ 4116917 h 4167188"/>
              <a:gd name="connsiteX5" fmla="*/ 2158206 w 11277600"/>
              <a:gd name="connsiteY5" fmla="*/ 4117446 h 4167188"/>
              <a:gd name="connsiteX6" fmla="*/ 2140871 w 11277600"/>
              <a:gd name="connsiteY6" fmla="*/ 4118505 h 4167188"/>
              <a:gd name="connsiteX7" fmla="*/ 2131537 w 11277600"/>
              <a:gd name="connsiteY7" fmla="*/ 4118505 h 4167188"/>
              <a:gd name="connsiteX8" fmla="*/ 2103534 w 11277600"/>
              <a:gd name="connsiteY8" fmla="*/ 4120092 h 4167188"/>
              <a:gd name="connsiteX9" fmla="*/ 2057530 w 11277600"/>
              <a:gd name="connsiteY9" fmla="*/ 4121680 h 4167188"/>
              <a:gd name="connsiteX10" fmla="*/ 1994191 w 11277600"/>
              <a:gd name="connsiteY10" fmla="*/ 4124326 h 4167188"/>
              <a:gd name="connsiteX11" fmla="*/ 1912850 w 11277600"/>
              <a:gd name="connsiteY11" fmla="*/ 4128030 h 4167188"/>
              <a:gd name="connsiteX12" fmla="*/ 1815507 w 11277600"/>
              <a:gd name="connsiteY12" fmla="*/ 4131205 h 4167188"/>
              <a:gd name="connsiteX13" fmla="*/ 1701496 w 11277600"/>
              <a:gd name="connsiteY13" fmla="*/ 4135438 h 4167188"/>
              <a:gd name="connsiteX14" fmla="*/ 1570817 w 11277600"/>
              <a:gd name="connsiteY14" fmla="*/ 4139142 h 4167188"/>
              <a:gd name="connsiteX15" fmla="*/ 1424803 w 11277600"/>
              <a:gd name="connsiteY15" fmla="*/ 4143376 h 4167188"/>
              <a:gd name="connsiteX16" fmla="*/ 1263454 w 11277600"/>
              <a:gd name="connsiteY16" fmla="*/ 4147609 h 4167188"/>
              <a:gd name="connsiteX17" fmla="*/ 1088104 w 11277600"/>
              <a:gd name="connsiteY17" fmla="*/ 4151842 h 4167188"/>
              <a:gd name="connsiteX18" fmla="*/ 897419 w 11277600"/>
              <a:gd name="connsiteY18" fmla="*/ 4156076 h 4167188"/>
              <a:gd name="connsiteX19" fmla="*/ 693400 w 11277600"/>
              <a:gd name="connsiteY19" fmla="*/ 4159251 h 4167188"/>
              <a:gd name="connsiteX20" fmla="*/ 475379 w 11277600"/>
              <a:gd name="connsiteY20" fmla="*/ 4162426 h 4167188"/>
              <a:gd name="connsiteX21" fmla="*/ 244024 w 11277600"/>
              <a:gd name="connsiteY21" fmla="*/ 4165601 h 4167188"/>
              <a:gd name="connsiteX22" fmla="*/ 0 w 11277600"/>
              <a:gd name="connsiteY22" fmla="*/ 4167188 h 4167188"/>
              <a:gd name="connsiteX23" fmla="*/ 0 w 11277600"/>
              <a:gd name="connsiteY23" fmla="*/ 4080405 h 4167188"/>
              <a:gd name="connsiteX24" fmla="*/ 12001 w 11277600"/>
              <a:gd name="connsiteY24" fmla="*/ 4080405 h 4167188"/>
              <a:gd name="connsiteX25" fmla="*/ 46671 w 11277600"/>
              <a:gd name="connsiteY25" fmla="*/ 4080405 h 4167188"/>
              <a:gd name="connsiteX26" fmla="*/ 101343 w 11277600"/>
              <a:gd name="connsiteY26" fmla="*/ 4079875 h 4167188"/>
              <a:gd name="connsiteX27" fmla="*/ 173350 w 11277600"/>
              <a:gd name="connsiteY27" fmla="*/ 4079346 h 4167188"/>
              <a:gd name="connsiteX28" fmla="*/ 260692 w 11277600"/>
              <a:gd name="connsiteY28" fmla="*/ 4078817 h 4167188"/>
              <a:gd name="connsiteX29" fmla="*/ 360701 w 11277600"/>
              <a:gd name="connsiteY29" fmla="*/ 4077759 h 4167188"/>
              <a:gd name="connsiteX30" fmla="*/ 471379 w 11277600"/>
              <a:gd name="connsiteY30" fmla="*/ 4076171 h 4167188"/>
              <a:gd name="connsiteX31" fmla="*/ 589390 w 11277600"/>
              <a:gd name="connsiteY31" fmla="*/ 4075113 h 4167188"/>
              <a:gd name="connsiteX32" fmla="*/ 712735 w 11277600"/>
              <a:gd name="connsiteY32" fmla="*/ 4073525 h 4167188"/>
              <a:gd name="connsiteX33" fmla="*/ 838747 w 11277600"/>
              <a:gd name="connsiteY33" fmla="*/ 4071938 h 4167188"/>
              <a:gd name="connsiteX34" fmla="*/ 966092 w 11277600"/>
              <a:gd name="connsiteY34" fmla="*/ 4070350 h 4167188"/>
              <a:gd name="connsiteX35" fmla="*/ 1090104 w 11277600"/>
              <a:gd name="connsiteY35" fmla="*/ 4068763 h 4167188"/>
              <a:gd name="connsiteX36" fmla="*/ 1210116 w 11277600"/>
              <a:gd name="connsiteY36" fmla="*/ 4066117 h 4167188"/>
              <a:gd name="connsiteX37" fmla="*/ 1322793 w 11277600"/>
              <a:gd name="connsiteY37" fmla="*/ 4063471 h 4167188"/>
              <a:gd name="connsiteX38" fmla="*/ 1425470 w 11277600"/>
              <a:gd name="connsiteY38" fmla="*/ 4061355 h 4167188"/>
              <a:gd name="connsiteX39" fmla="*/ 1516812 w 11277600"/>
              <a:gd name="connsiteY39" fmla="*/ 4058709 h 4167188"/>
              <a:gd name="connsiteX40" fmla="*/ 1597486 w 11277600"/>
              <a:gd name="connsiteY40" fmla="*/ 4055005 h 4167188"/>
              <a:gd name="connsiteX41" fmla="*/ 1672827 w 11277600"/>
              <a:gd name="connsiteY41" fmla="*/ 4052888 h 4167188"/>
              <a:gd name="connsiteX42" fmla="*/ 1741500 w 11277600"/>
              <a:gd name="connsiteY42" fmla="*/ 4050242 h 4167188"/>
              <a:gd name="connsiteX43" fmla="*/ 1804173 w 11277600"/>
              <a:gd name="connsiteY43" fmla="*/ 4047596 h 4167188"/>
              <a:gd name="connsiteX44" fmla="*/ 1860844 w 11277600"/>
              <a:gd name="connsiteY44" fmla="*/ 4044950 h 4167188"/>
              <a:gd name="connsiteX45" fmla="*/ 1912183 w 11277600"/>
              <a:gd name="connsiteY45" fmla="*/ 4043363 h 4167188"/>
              <a:gd name="connsiteX46" fmla="*/ 1957520 w 11277600"/>
              <a:gd name="connsiteY46" fmla="*/ 4041246 h 4167188"/>
              <a:gd name="connsiteX47" fmla="*/ 1997524 w 11277600"/>
              <a:gd name="connsiteY47" fmla="*/ 4039659 h 4167188"/>
              <a:gd name="connsiteX48" fmla="*/ 2032194 w 11277600"/>
              <a:gd name="connsiteY48" fmla="*/ 4037542 h 4167188"/>
              <a:gd name="connsiteX49" fmla="*/ 2061531 w 11277600"/>
              <a:gd name="connsiteY49" fmla="*/ 4035954 h 4167188"/>
              <a:gd name="connsiteX50" fmla="*/ 2086199 w 11277600"/>
              <a:gd name="connsiteY50" fmla="*/ 4034896 h 4167188"/>
              <a:gd name="connsiteX51" fmla="*/ 2106868 w 11277600"/>
              <a:gd name="connsiteY51" fmla="*/ 4033838 h 4167188"/>
              <a:gd name="connsiteX52" fmla="*/ 2121536 w 11277600"/>
              <a:gd name="connsiteY52" fmla="*/ 4033309 h 4167188"/>
              <a:gd name="connsiteX53" fmla="*/ 2132204 w 11277600"/>
              <a:gd name="connsiteY53" fmla="*/ 4032779 h 4167188"/>
              <a:gd name="connsiteX54" fmla="*/ 4108495 w 11277600"/>
              <a:gd name="connsiteY54" fmla="*/ 3357563 h 4167188"/>
              <a:gd name="connsiteX55" fmla="*/ 4207105 w 11277600"/>
              <a:gd name="connsiteY55" fmla="*/ 3394579 h 4167188"/>
              <a:gd name="connsiteX56" fmla="*/ 4207105 w 11277600"/>
              <a:gd name="connsiteY56" fmla="*/ 3396694 h 4167188"/>
              <a:gd name="connsiteX57" fmla="*/ 4206439 w 11277600"/>
              <a:gd name="connsiteY57" fmla="*/ 3405155 h 4167188"/>
              <a:gd name="connsiteX58" fmla="*/ 4205106 w 11277600"/>
              <a:gd name="connsiteY58" fmla="*/ 3417846 h 4167188"/>
              <a:gd name="connsiteX59" fmla="*/ 4201775 w 11277600"/>
              <a:gd name="connsiteY59" fmla="*/ 3435825 h 4167188"/>
              <a:gd name="connsiteX60" fmla="*/ 4199110 w 11277600"/>
              <a:gd name="connsiteY60" fmla="*/ 3445872 h 4167188"/>
              <a:gd name="connsiteX61" fmla="*/ 4195112 w 11277600"/>
              <a:gd name="connsiteY61" fmla="*/ 3457505 h 4167188"/>
              <a:gd name="connsiteX62" fmla="*/ 4191115 w 11277600"/>
              <a:gd name="connsiteY62" fmla="*/ 3470196 h 4167188"/>
              <a:gd name="connsiteX63" fmla="*/ 4185785 w 11277600"/>
              <a:gd name="connsiteY63" fmla="*/ 3483416 h 4167188"/>
              <a:gd name="connsiteX64" fmla="*/ 4179788 w 11277600"/>
              <a:gd name="connsiteY64" fmla="*/ 3497165 h 4167188"/>
              <a:gd name="connsiteX65" fmla="*/ 4171793 w 11277600"/>
              <a:gd name="connsiteY65" fmla="*/ 3512500 h 4167188"/>
              <a:gd name="connsiteX66" fmla="*/ 4163131 w 11277600"/>
              <a:gd name="connsiteY66" fmla="*/ 3528363 h 4167188"/>
              <a:gd name="connsiteX67" fmla="*/ 4153136 w 11277600"/>
              <a:gd name="connsiteY67" fmla="*/ 3544227 h 4167188"/>
              <a:gd name="connsiteX68" fmla="*/ 4141143 w 11277600"/>
              <a:gd name="connsiteY68" fmla="*/ 3561677 h 4167188"/>
              <a:gd name="connsiteX69" fmla="*/ 4127817 w 11277600"/>
              <a:gd name="connsiteY69" fmla="*/ 3579656 h 4167188"/>
              <a:gd name="connsiteX70" fmla="*/ 4113159 w 11277600"/>
              <a:gd name="connsiteY70" fmla="*/ 3598164 h 4167188"/>
              <a:gd name="connsiteX71" fmla="*/ 4096502 w 11277600"/>
              <a:gd name="connsiteY71" fmla="*/ 3617201 h 4167188"/>
              <a:gd name="connsiteX72" fmla="*/ 4077847 w 11277600"/>
              <a:gd name="connsiteY72" fmla="*/ 3636766 h 4167188"/>
              <a:gd name="connsiteX73" fmla="*/ 4057192 w 11277600"/>
              <a:gd name="connsiteY73" fmla="*/ 3656331 h 4167188"/>
              <a:gd name="connsiteX74" fmla="*/ 4035204 w 11277600"/>
              <a:gd name="connsiteY74" fmla="*/ 3676954 h 4167188"/>
              <a:gd name="connsiteX75" fmla="*/ 4010552 w 11277600"/>
              <a:gd name="connsiteY75" fmla="*/ 3697577 h 4167188"/>
              <a:gd name="connsiteX76" fmla="*/ 3983900 w 11277600"/>
              <a:gd name="connsiteY76" fmla="*/ 3718200 h 4167188"/>
              <a:gd name="connsiteX77" fmla="*/ 3954584 w 11277600"/>
              <a:gd name="connsiteY77" fmla="*/ 3739880 h 4167188"/>
              <a:gd name="connsiteX78" fmla="*/ 3922602 w 11277600"/>
              <a:gd name="connsiteY78" fmla="*/ 3761561 h 4167188"/>
              <a:gd name="connsiteX79" fmla="*/ 3888622 w 11277600"/>
              <a:gd name="connsiteY79" fmla="*/ 3783241 h 4167188"/>
              <a:gd name="connsiteX80" fmla="*/ 3851976 w 11277600"/>
              <a:gd name="connsiteY80" fmla="*/ 3804922 h 4167188"/>
              <a:gd name="connsiteX81" fmla="*/ 3812000 w 11277600"/>
              <a:gd name="connsiteY81" fmla="*/ 3827131 h 4167188"/>
              <a:gd name="connsiteX82" fmla="*/ 3770023 w 11277600"/>
              <a:gd name="connsiteY82" fmla="*/ 3848812 h 4167188"/>
              <a:gd name="connsiteX83" fmla="*/ 3724716 w 11277600"/>
              <a:gd name="connsiteY83" fmla="*/ 3871021 h 4167188"/>
              <a:gd name="connsiteX84" fmla="*/ 3689403 w 11277600"/>
              <a:gd name="connsiteY84" fmla="*/ 3886885 h 4167188"/>
              <a:gd name="connsiteX85" fmla="*/ 3652757 w 11277600"/>
              <a:gd name="connsiteY85" fmla="*/ 3901691 h 4167188"/>
              <a:gd name="connsiteX86" fmla="*/ 3614779 w 11277600"/>
              <a:gd name="connsiteY86" fmla="*/ 3916497 h 4167188"/>
              <a:gd name="connsiteX87" fmla="*/ 3575469 w 11277600"/>
              <a:gd name="connsiteY87" fmla="*/ 3929717 h 4167188"/>
              <a:gd name="connsiteX88" fmla="*/ 3534159 w 11277600"/>
              <a:gd name="connsiteY88" fmla="*/ 3943466 h 4167188"/>
              <a:gd name="connsiteX89" fmla="*/ 3492849 w 11277600"/>
              <a:gd name="connsiteY89" fmla="*/ 3955628 h 4167188"/>
              <a:gd name="connsiteX90" fmla="*/ 3449541 w 11277600"/>
              <a:gd name="connsiteY90" fmla="*/ 3967261 h 4167188"/>
              <a:gd name="connsiteX91" fmla="*/ 3406232 w 11277600"/>
              <a:gd name="connsiteY91" fmla="*/ 3978366 h 4167188"/>
              <a:gd name="connsiteX92" fmla="*/ 3362259 w 11277600"/>
              <a:gd name="connsiteY92" fmla="*/ 3988942 h 4167188"/>
              <a:gd name="connsiteX93" fmla="*/ 3317618 w 11277600"/>
              <a:gd name="connsiteY93" fmla="*/ 3999518 h 4167188"/>
              <a:gd name="connsiteX94" fmla="*/ 3271644 w 11277600"/>
              <a:gd name="connsiteY94" fmla="*/ 4007978 h 4167188"/>
              <a:gd name="connsiteX95" fmla="*/ 3225670 w 11277600"/>
              <a:gd name="connsiteY95" fmla="*/ 4016968 h 4167188"/>
              <a:gd name="connsiteX96" fmla="*/ 3179696 w 11277600"/>
              <a:gd name="connsiteY96" fmla="*/ 4025429 h 4167188"/>
              <a:gd name="connsiteX97" fmla="*/ 3133723 w 11277600"/>
              <a:gd name="connsiteY97" fmla="*/ 4033360 h 4167188"/>
              <a:gd name="connsiteX98" fmla="*/ 3087083 w 11277600"/>
              <a:gd name="connsiteY98" fmla="*/ 4040763 h 4167188"/>
              <a:gd name="connsiteX99" fmla="*/ 3040443 w 11277600"/>
              <a:gd name="connsiteY99" fmla="*/ 4047638 h 4167188"/>
              <a:gd name="connsiteX100" fmla="*/ 2994469 w 11277600"/>
              <a:gd name="connsiteY100" fmla="*/ 4053983 h 4167188"/>
              <a:gd name="connsiteX101" fmla="*/ 2947829 w 11277600"/>
              <a:gd name="connsiteY101" fmla="*/ 4059800 h 4167188"/>
              <a:gd name="connsiteX102" fmla="*/ 2903189 w 11277600"/>
              <a:gd name="connsiteY102" fmla="*/ 4065088 h 4167188"/>
              <a:gd name="connsiteX103" fmla="*/ 2857882 w 11277600"/>
              <a:gd name="connsiteY103" fmla="*/ 4070376 h 4167188"/>
              <a:gd name="connsiteX104" fmla="*/ 2813240 w 11277600"/>
              <a:gd name="connsiteY104" fmla="*/ 4075135 h 4167188"/>
              <a:gd name="connsiteX105" fmla="*/ 2769266 w 11277600"/>
              <a:gd name="connsiteY105" fmla="*/ 4079365 h 4167188"/>
              <a:gd name="connsiteX106" fmla="*/ 2725957 w 11277600"/>
              <a:gd name="connsiteY106" fmla="*/ 4083067 h 4167188"/>
              <a:gd name="connsiteX107" fmla="*/ 2684647 w 11277600"/>
              <a:gd name="connsiteY107" fmla="*/ 4087297 h 4167188"/>
              <a:gd name="connsiteX108" fmla="*/ 2603361 w 11277600"/>
              <a:gd name="connsiteY108" fmla="*/ 4093114 h 4167188"/>
              <a:gd name="connsiteX109" fmla="*/ 2528071 w 11277600"/>
              <a:gd name="connsiteY109" fmla="*/ 4098402 h 4167188"/>
              <a:gd name="connsiteX110" fmla="*/ 2458777 w 11277600"/>
              <a:gd name="connsiteY110" fmla="*/ 4102103 h 4167188"/>
              <a:gd name="connsiteX111" fmla="*/ 2394814 w 11277600"/>
              <a:gd name="connsiteY111" fmla="*/ 4105276 h 4167188"/>
              <a:gd name="connsiteX112" fmla="*/ 2367496 w 11277600"/>
              <a:gd name="connsiteY112" fmla="*/ 4021727 h 4167188"/>
              <a:gd name="connsiteX113" fmla="*/ 2413470 w 11277600"/>
              <a:gd name="connsiteY113" fmla="*/ 4020141 h 4167188"/>
              <a:gd name="connsiteX114" fmla="*/ 2462775 w 11277600"/>
              <a:gd name="connsiteY114" fmla="*/ 4016968 h 4167188"/>
              <a:gd name="connsiteX115" fmla="*/ 2516078 w 11277600"/>
              <a:gd name="connsiteY115" fmla="*/ 4013795 h 4167188"/>
              <a:gd name="connsiteX116" fmla="*/ 2573377 w 11277600"/>
              <a:gd name="connsiteY116" fmla="*/ 4010094 h 4167188"/>
              <a:gd name="connsiteX117" fmla="*/ 2633344 w 11277600"/>
              <a:gd name="connsiteY117" fmla="*/ 4004806 h 4167188"/>
              <a:gd name="connsiteX118" fmla="*/ 2695974 w 11277600"/>
              <a:gd name="connsiteY118" fmla="*/ 3998460 h 4167188"/>
              <a:gd name="connsiteX119" fmla="*/ 2761270 w 11277600"/>
              <a:gd name="connsiteY119" fmla="*/ 3992115 h 4167188"/>
              <a:gd name="connsiteX120" fmla="*/ 2829231 w 11277600"/>
              <a:gd name="connsiteY120" fmla="*/ 3983654 h 4167188"/>
              <a:gd name="connsiteX121" fmla="*/ 2897858 w 11277600"/>
              <a:gd name="connsiteY121" fmla="*/ 3974664 h 4167188"/>
              <a:gd name="connsiteX122" fmla="*/ 2969150 w 11277600"/>
              <a:gd name="connsiteY122" fmla="*/ 3964089 h 4167188"/>
              <a:gd name="connsiteX123" fmla="*/ 3005129 w 11277600"/>
              <a:gd name="connsiteY123" fmla="*/ 3958272 h 4167188"/>
              <a:gd name="connsiteX124" fmla="*/ 3041109 w 11277600"/>
              <a:gd name="connsiteY124" fmla="*/ 3952455 h 4167188"/>
              <a:gd name="connsiteX125" fmla="*/ 3077755 w 11277600"/>
              <a:gd name="connsiteY125" fmla="*/ 3946110 h 4167188"/>
              <a:gd name="connsiteX126" fmla="*/ 3114400 w 11277600"/>
              <a:gd name="connsiteY126" fmla="*/ 3939235 h 4167188"/>
              <a:gd name="connsiteX127" fmla="*/ 3151046 w 11277600"/>
              <a:gd name="connsiteY127" fmla="*/ 3932361 h 4167188"/>
              <a:gd name="connsiteX128" fmla="*/ 3188358 w 11277600"/>
              <a:gd name="connsiteY128" fmla="*/ 3924958 h 4167188"/>
              <a:gd name="connsiteX129" fmla="*/ 3225004 w 11277600"/>
              <a:gd name="connsiteY129" fmla="*/ 3916497 h 4167188"/>
              <a:gd name="connsiteX130" fmla="*/ 3262315 w 11277600"/>
              <a:gd name="connsiteY130" fmla="*/ 3908565 h 4167188"/>
              <a:gd name="connsiteX131" fmla="*/ 3298961 w 11277600"/>
              <a:gd name="connsiteY131" fmla="*/ 3899576 h 4167188"/>
              <a:gd name="connsiteX132" fmla="*/ 3336273 w 11277600"/>
              <a:gd name="connsiteY132" fmla="*/ 3890586 h 4167188"/>
              <a:gd name="connsiteX133" fmla="*/ 3372919 w 11277600"/>
              <a:gd name="connsiteY133" fmla="*/ 3881068 h 4167188"/>
              <a:gd name="connsiteX134" fmla="*/ 3409564 w 11277600"/>
              <a:gd name="connsiteY134" fmla="*/ 3871021 h 4167188"/>
              <a:gd name="connsiteX135" fmla="*/ 3462200 w 11277600"/>
              <a:gd name="connsiteY135" fmla="*/ 3855686 h 4167188"/>
              <a:gd name="connsiteX136" fmla="*/ 3512838 w 11277600"/>
              <a:gd name="connsiteY136" fmla="*/ 3838765 h 4167188"/>
              <a:gd name="connsiteX137" fmla="*/ 3560143 w 11277600"/>
              <a:gd name="connsiteY137" fmla="*/ 3820786 h 4167188"/>
              <a:gd name="connsiteX138" fmla="*/ 3605452 w 11277600"/>
              <a:gd name="connsiteY138" fmla="*/ 3802278 h 4167188"/>
              <a:gd name="connsiteX139" fmla="*/ 3648760 w 11277600"/>
              <a:gd name="connsiteY139" fmla="*/ 3783241 h 4167188"/>
              <a:gd name="connsiteX140" fmla="*/ 3688737 w 11277600"/>
              <a:gd name="connsiteY140" fmla="*/ 3763676 h 4167188"/>
              <a:gd name="connsiteX141" fmla="*/ 3726715 w 11277600"/>
              <a:gd name="connsiteY141" fmla="*/ 3743582 h 4167188"/>
              <a:gd name="connsiteX142" fmla="*/ 3762694 w 11277600"/>
              <a:gd name="connsiteY142" fmla="*/ 3722959 h 4167188"/>
              <a:gd name="connsiteX143" fmla="*/ 3796675 w 11277600"/>
              <a:gd name="connsiteY143" fmla="*/ 3701807 h 4167188"/>
              <a:gd name="connsiteX144" fmla="*/ 3827324 w 11277600"/>
              <a:gd name="connsiteY144" fmla="*/ 3680127 h 4167188"/>
              <a:gd name="connsiteX145" fmla="*/ 3857306 w 11277600"/>
              <a:gd name="connsiteY145" fmla="*/ 3658975 h 4167188"/>
              <a:gd name="connsiteX146" fmla="*/ 3884624 w 11277600"/>
              <a:gd name="connsiteY146" fmla="*/ 3637823 h 4167188"/>
              <a:gd name="connsiteX147" fmla="*/ 3909943 w 11277600"/>
              <a:gd name="connsiteY147" fmla="*/ 3616143 h 4167188"/>
              <a:gd name="connsiteX148" fmla="*/ 3933929 w 11277600"/>
              <a:gd name="connsiteY148" fmla="*/ 3595520 h 4167188"/>
              <a:gd name="connsiteX149" fmla="*/ 3955917 w 11277600"/>
              <a:gd name="connsiteY149" fmla="*/ 3573839 h 4167188"/>
              <a:gd name="connsiteX150" fmla="*/ 3975238 w 11277600"/>
              <a:gd name="connsiteY150" fmla="*/ 3553745 h 4167188"/>
              <a:gd name="connsiteX151" fmla="*/ 3993894 w 11277600"/>
              <a:gd name="connsiteY151" fmla="*/ 3533651 h 4167188"/>
              <a:gd name="connsiteX152" fmla="*/ 4010552 w 11277600"/>
              <a:gd name="connsiteY152" fmla="*/ 3514086 h 4167188"/>
              <a:gd name="connsiteX153" fmla="*/ 4025876 w 11277600"/>
              <a:gd name="connsiteY153" fmla="*/ 3495578 h 4167188"/>
              <a:gd name="connsiteX154" fmla="*/ 4039868 w 11277600"/>
              <a:gd name="connsiteY154" fmla="*/ 3477070 h 4167188"/>
              <a:gd name="connsiteX155" fmla="*/ 4052527 w 11277600"/>
              <a:gd name="connsiteY155" fmla="*/ 3460678 h 4167188"/>
              <a:gd name="connsiteX156" fmla="*/ 4062522 w 11277600"/>
              <a:gd name="connsiteY156" fmla="*/ 3444285 h 4167188"/>
              <a:gd name="connsiteX157" fmla="*/ 4071850 w 11277600"/>
              <a:gd name="connsiteY157" fmla="*/ 3428950 h 4167188"/>
              <a:gd name="connsiteX158" fmla="*/ 4080511 w 11277600"/>
              <a:gd name="connsiteY158" fmla="*/ 3415202 h 4167188"/>
              <a:gd name="connsiteX159" fmla="*/ 4093838 w 11277600"/>
              <a:gd name="connsiteY159" fmla="*/ 3390877 h 4167188"/>
              <a:gd name="connsiteX160" fmla="*/ 4102499 w 11277600"/>
              <a:gd name="connsiteY160" fmla="*/ 3373427 h 4167188"/>
              <a:gd name="connsiteX161" fmla="*/ 4107163 w 11277600"/>
              <a:gd name="connsiteY161" fmla="*/ 3361265 h 4167188"/>
              <a:gd name="connsiteX162" fmla="*/ 4987754 w 11277600"/>
              <a:gd name="connsiteY162" fmla="*/ 2533650 h 4167188"/>
              <a:gd name="connsiteX163" fmla="*/ 4993079 w 11277600"/>
              <a:gd name="connsiteY163" fmla="*/ 2533650 h 4167188"/>
              <a:gd name="connsiteX164" fmla="*/ 5090916 w 11277600"/>
              <a:gd name="connsiteY164" fmla="*/ 2558539 h 4167188"/>
              <a:gd name="connsiteX165" fmla="*/ 5084926 w 11277600"/>
              <a:gd name="connsiteY165" fmla="*/ 2559598 h 4167188"/>
              <a:gd name="connsiteX166" fmla="*/ 5066290 w 11277600"/>
              <a:gd name="connsiteY166" fmla="*/ 2562246 h 4167188"/>
              <a:gd name="connsiteX167" fmla="*/ 5034344 w 11277600"/>
              <a:gd name="connsiteY167" fmla="*/ 2567012 h 4167188"/>
              <a:gd name="connsiteX168" fmla="*/ 4987754 w 11277600"/>
              <a:gd name="connsiteY168" fmla="*/ 2574425 h 4167188"/>
              <a:gd name="connsiteX169" fmla="*/ 4925857 w 11277600"/>
              <a:gd name="connsiteY169" fmla="*/ 2585016 h 4167188"/>
              <a:gd name="connsiteX170" fmla="*/ 4847321 w 11277600"/>
              <a:gd name="connsiteY170" fmla="*/ 2598255 h 4167188"/>
              <a:gd name="connsiteX171" fmla="*/ 4752146 w 11277600"/>
              <a:gd name="connsiteY171" fmla="*/ 2615730 h 4167188"/>
              <a:gd name="connsiteX172" fmla="*/ 4638335 w 11277600"/>
              <a:gd name="connsiteY172" fmla="*/ 2636912 h 4167188"/>
              <a:gd name="connsiteX173" fmla="*/ 4608385 w 11277600"/>
              <a:gd name="connsiteY173" fmla="*/ 2644326 h 4167188"/>
              <a:gd name="connsiteX174" fmla="*/ 4580432 w 11277600"/>
              <a:gd name="connsiteY174" fmla="*/ 2654388 h 4167188"/>
              <a:gd name="connsiteX175" fmla="*/ 4553144 w 11277600"/>
              <a:gd name="connsiteY175" fmla="*/ 2666567 h 4167188"/>
              <a:gd name="connsiteX176" fmla="*/ 4527852 w 11277600"/>
              <a:gd name="connsiteY176" fmla="*/ 2681924 h 4167188"/>
              <a:gd name="connsiteX177" fmla="*/ 4503227 w 11277600"/>
              <a:gd name="connsiteY177" fmla="*/ 2699399 h 4167188"/>
              <a:gd name="connsiteX178" fmla="*/ 4481263 w 11277600"/>
              <a:gd name="connsiteY178" fmla="*/ 2718463 h 4167188"/>
              <a:gd name="connsiteX179" fmla="*/ 4459965 w 11277600"/>
              <a:gd name="connsiteY179" fmla="*/ 2739116 h 4167188"/>
              <a:gd name="connsiteX180" fmla="*/ 4439333 w 11277600"/>
              <a:gd name="connsiteY180" fmla="*/ 2761357 h 4167188"/>
              <a:gd name="connsiteX181" fmla="*/ 4421363 w 11277600"/>
              <a:gd name="connsiteY181" fmla="*/ 2785716 h 4167188"/>
              <a:gd name="connsiteX182" fmla="*/ 4403393 w 11277600"/>
              <a:gd name="connsiteY182" fmla="*/ 2810605 h 4167188"/>
              <a:gd name="connsiteX183" fmla="*/ 4386754 w 11277600"/>
              <a:gd name="connsiteY183" fmla="*/ 2836553 h 4167188"/>
              <a:gd name="connsiteX184" fmla="*/ 4372111 w 11277600"/>
              <a:gd name="connsiteY184" fmla="*/ 2863560 h 4167188"/>
              <a:gd name="connsiteX185" fmla="*/ 4357469 w 11277600"/>
              <a:gd name="connsiteY185" fmla="*/ 2891096 h 4167188"/>
              <a:gd name="connsiteX186" fmla="*/ 4344158 w 11277600"/>
              <a:gd name="connsiteY186" fmla="*/ 2918633 h 4167188"/>
              <a:gd name="connsiteX187" fmla="*/ 4332178 w 11277600"/>
              <a:gd name="connsiteY187" fmla="*/ 2946699 h 4167188"/>
              <a:gd name="connsiteX188" fmla="*/ 4320863 w 11277600"/>
              <a:gd name="connsiteY188" fmla="*/ 2974765 h 4167188"/>
              <a:gd name="connsiteX189" fmla="*/ 4311545 w 11277600"/>
              <a:gd name="connsiteY189" fmla="*/ 3002831 h 4167188"/>
              <a:gd name="connsiteX190" fmla="*/ 4302228 w 11277600"/>
              <a:gd name="connsiteY190" fmla="*/ 3030368 h 4167188"/>
              <a:gd name="connsiteX191" fmla="*/ 4294241 w 11277600"/>
              <a:gd name="connsiteY191" fmla="*/ 3057375 h 4167188"/>
              <a:gd name="connsiteX192" fmla="*/ 4286920 w 11277600"/>
              <a:gd name="connsiteY192" fmla="*/ 3082793 h 4167188"/>
              <a:gd name="connsiteX193" fmla="*/ 4280264 w 11277600"/>
              <a:gd name="connsiteY193" fmla="*/ 3108212 h 4167188"/>
              <a:gd name="connsiteX194" fmla="*/ 4274274 w 11277600"/>
              <a:gd name="connsiteY194" fmla="*/ 3132571 h 4167188"/>
              <a:gd name="connsiteX195" fmla="*/ 4268950 w 11277600"/>
              <a:gd name="connsiteY195" fmla="*/ 3155342 h 4167188"/>
              <a:gd name="connsiteX196" fmla="*/ 4264956 w 11277600"/>
              <a:gd name="connsiteY196" fmla="*/ 3175994 h 4167188"/>
              <a:gd name="connsiteX197" fmla="*/ 4257635 w 11277600"/>
              <a:gd name="connsiteY197" fmla="*/ 3213063 h 4167188"/>
              <a:gd name="connsiteX198" fmla="*/ 4253642 w 11277600"/>
              <a:gd name="connsiteY198" fmla="*/ 3241129 h 4167188"/>
              <a:gd name="connsiteX199" fmla="*/ 4250979 w 11277600"/>
              <a:gd name="connsiteY199" fmla="*/ 3259663 h 4167188"/>
              <a:gd name="connsiteX200" fmla="*/ 4250314 w 11277600"/>
              <a:gd name="connsiteY200" fmla="*/ 3265488 h 4167188"/>
              <a:gd name="connsiteX201" fmla="*/ 4171112 w 11277600"/>
              <a:gd name="connsiteY201" fmla="*/ 3242188 h 4167188"/>
              <a:gd name="connsiteX202" fmla="*/ 4171778 w 11277600"/>
              <a:gd name="connsiteY202" fmla="*/ 3237952 h 4167188"/>
              <a:gd name="connsiteX203" fmla="*/ 4173775 w 11277600"/>
              <a:gd name="connsiteY203" fmla="*/ 3224713 h 4167188"/>
              <a:gd name="connsiteX204" fmla="*/ 4178434 w 11277600"/>
              <a:gd name="connsiteY204" fmla="*/ 3204590 h 4167188"/>
              <a:gd name="connsiteX205" fmla="*/ 4183093 w 11277600"/>
              <a:gd name="connsiteY205" fmla="*/ 3177583 h 4167188"/>
              <a:gd name="connsiteX206" fmla="*/ 4189748 w 11277600"/>
              <a:gd name="connsiteY206" fmla="*/ 3145280 h 4167188"/>
              <a:gd name="connsiteX207" fmla="*/ 4197735 w 11277600"/>
              <a:gd name="connsiteY207" fmla="*/ 3108741 h 4167188"/>
              <a:gd name="connsiteX208" fmla="*/ 4207718 w 11277600"/>
              <a:gd name="connsiteY208" fmla="*/ 3067966 h 4167188"/>
              <a:gd name="connsiteX209" fmla="*/ 4219033 w 11277600"/>
              <a:gd name="connsiteY209" fmla="*/ 3024543 h 4167188"/>
              <a:gd name="connsiteX210" fmla="*/ 4225688 w 11277600"/>
              <a:gd name="connsiteY210" fmla="*/ 3002831 h 4167188"/>
              <a:gd name="connsiteX211" fmla="*/ 4232344 w 11277600"/>
              <a:gd name="connsiteY211" fmla="*/ 2980061 h 4167188"/>
              <a:gd name="connsiteX212" fmla="*/ 4239665 w 11277600"/>
              <a:gd name="connsiteY212" fmla="*/ 2957290 h 4167188"/>
              <a:gd name="connsiteX213" fmla="*/ 4246986 w 11277600"/>
              <a:gd name="connsiteY213" fmla="*/ 2934520 h 4167188"/>
              <a:gd name="connsiteX214" fmla="*/ 4254973 w 11277600"/>
              <a:gd name="connsiteY214" fmla="*/ 2911749 h 4167188"/>
              <a:gd name="connsiteX215" fmla="*/ 4263625 w 11277600"/>
              <a:gd name="connsiteY215" fmla="*/ 2888978 h 4167188"/>
              <a:gd name="connsiteX216" fmla="*/ 4272943 w 11277600"/>
              <a:gd name="connsiteY216" fmla="*/ 2866737 h 4167188"/>
              <a:gd name="connsiteX217" fmla="*/ 4282261 w 11277600"/>
              <a:gd name="connsiteY217" fmla="*/ 2845026 h 4167188"/>
              <a:gd name="connsiteX218" fmla="*/ 4292244 w 11277600"/>
              <a:gd name="connsiteY218" fmla="*/ 2823844 h 4167188"/>
              <a:gd name="connsiteX219" fmla="*/ 4302228 w 11277600"/>
              <a:gd name="connsiteY219" fmla="*/ 2802662 h 4167188"/>
              <a:gd name="connsiteX220" fmla="*/ 4313542 w 11277600"/>
              <a:gd name="connsiteY220" fmla="*/ 2782539 h 4167188"/>
              <a:gd name="connsiteX221" fmla="*/ 4324857 w 11277600"/>
              <a:gd name="connsiteY221" fmla="*/ 2763475 h 4167188"/>
              <a:gd name="connsiteX222" fmla="*/ 4336837 w 11277600"/>
              <a:gd name="connsiteY222" fmla="*/ 2744941 h 4167188"/>
              <a:gd name="connsiteX223" fmla="*/ 4348817 w 11277600"/>
              <a:gd name="connsiteY223" fmla="*/ 2728525 h 4167188"/>
              <a:gd name="connsiteX224" fmla="*/ 4361462 w 11277600"/>
              <a:gd name="connsiteY224" fmla="*/ 2712638 h 4167188"/>
              <a:gd name="connsiteX225" fmla="*/ 4374774 w 11277600"/>
              <a:gd name="connsiteY225" fmla="*/ 2698340 h 4167188"/>
              <a:gd name="connsiteX226" fmla="*/ 4389416 w 11277600"/>
              <a:gd name="connsiteY226" fmla="*/ 2684572 h 4167188"/>
              <a:gd name="connsiteX227" fmla="*/ 4405389 w 11277600"/>
              <a:gd name="connsiteY227" fmla="*/ 2672392 h 4167188"/>
              <a:gd name="connsiteX228" fmla="*/ 4423360 w 11277600"/>
              <a:gd name="connsiteY228" fmla="*/ 2660742 h 4167188"/>
              <a:gd name="connsiteX229" fmla="*/ 4442661 w 11277600"/>
              <a:gd name="connsiteY229" fmla="*/ 2649622 h 4167188"/>
              <a:gd name="connsiteX230" fmla="*/ 4463293 w 11277600"/>
              <a:gd name="connsiteY230" fmla="*/ 2638501 h 4167188"/>
              <a:gd name="connsiteX231" fmla="*/ 4485257 w 11277600"/>
              <a:gd name="connsiteY231" fmla="*/ 2628440 h 4167188"/>
              <a:gd name="connsiteX232" fmla="*/ 4508551 w 11277600"/>
              <a:gd name="connsiteY232" fmla="*/ 2619967 h 4167188"/>
              <a:gd name="connsiteX233" fmla="*/ 4532511 w 11277600"/>
              <a:gd name="connsiteY233" fmla="*/ 2610964 h 4167188"/>
              <a:gd name="connsiteX234" fmla="*/ 4557137 w 11277600"/>
              <a:gd name="connsiteY234" fmla="*/ 2603021 h 4167188"/>
              <a:gd name="connsiteX235" fmla="*/ 4582428 w 11277600"/>
              <a:gd name="connsiteY235" fmla="*/ 2595078 h 4167188"/>
              <a:gd name="connsiteX236" fmla="*/ 4607720 w 11277600"/>
              <a:gd name="connsiteY236" fmla="*/ 2588194 h 4167188"/>
              <a:gd name="connsiteX237" fmla="*/ 4633676 w 11277600"/>
              <a:gd name="connsiteY237" fmla="*/ 2581839 h 4167188"/>
              <a:gd name="connsiteX238" fmla="*/ 4659633 w 11277600"/>
              <a:gd name="connsiteY238" fmla="*/ 2576014 h 4167188"/>
              <a:gd name="connsiteX239" fmla="*/ 4686256 w 11277600"/>
              <a:gd name="connsiteY239" fmla="*/ 2570189 h 4167188"/>
              <a:gd name="connsiteX240" fmla="*/ 4712213 w 11277600"/>
              <a:gd name="connsiteY240" fmla="*/ 2565423 h 4167188"/>
              <a:gd name="connsiteX241" fmla="*/ 4738169 w 11277600"/>
              <a:gd name="connsiteY241" fmla="*/ 2560657 h 4167188"/>
              <a:gd name="connsiteX242" fmla="*/ 4764126 w 11277600"/>
              <a:gd name="connsiteY242" fmla="*/ 2556950 h 4167188"/>
              <a:gd name="connsiteX243" fmla="*/ 4788752 w 11277600"/>
              <a:gd name="connsiteY243" fmla="*/ 2553243 h 4167188"/>
              <a:gd name="connsiteX244" fmla="*/ 4812712 w 11277600"/>
              <a:gd name="connsiteY244" fmla="*/ 2549537 h 4167188"/>
              <a:gd name="connsiteX245" fmla="*/ 4836007 w 11277600"/>
              <a:gd name="connsiteY245" fmla="*/ 2546889 h 4167188"/>
              <a:gd name="connsiteX246" fmla="*/ 4878603 w 11277600"/>
              <a:gd name="connsiteY246" fmla="*/ 2542123 h 4167188"/>
              <a:gd name="connsiteX247" fmla="*/ 4917205 w 11277600"/>
              <a:gd name="connsiteY247" fmla="*/ 2538416 h 4167188"/>
              <a:gd name="connsiteX248" fmla="*/ 4949152 w 11277600"/>
              <a:gd name="connsiteY248" fmla="*/ 2536298 h 4167188"/>
              <a:gd name="connsiteX249" fmla="*/ 4973112 w 11277600"/>
              <a:gd name="connsiteY249" fmla="*/ 2534709 h 4167188"/>
              <a:gd name="connsiteX250" fmla="*/ 7006510 w 11277600"/>
              <a:gd name="connsiteY250" fmla="*/ 1973263 h 4167188"/>
              <a:gd name="connsiteX251" fmla="*/ 7060498 w 11277600"/>
              <a:gd name="connsiteY251" fmla="*/ 1988609 h 4167188"/>
              <a:gd name="connsiteX252" fmla="*/ 7057832 w 11277600"/>
              <a:gd name="connsiteY252" fmla="*/ 1992313 h 4167188"/>
              <a:gd name="connsiteX253" fmla="*/ 7049167 w 11277600"/>
              <a:gd name="connsiteY253" fmla="*/ 2003425 h 4167188"/>
              <a:gd name="connsiteX254" fmla="*/ 7041169 w 11277600"/>
              <a:gd name="connsiteY254" fmla="*/ 2011892 h 4167188"/>
              <a:gd name="connsiteX255" fmla="*/ 7031838 w 11277600"/>
              <a:gd name="connsiteY255" fmla="*/ 2021946 h 4167188"/>
              <a:gd name="connsiteX256" fmla="*/ 7019174 w 11277600"/>
              <a:gd name="connsiteY256" fmla="*/ 2033588 h 4167188"/>
              <a:gd name="connsiteX257" fmla="*/ 7003177 w 11277600"/>
              <a:gd name="connsiteY257" fmla="*/ 2046817 h 4167188"/>
              <a:gd name="connsiteX258" fmla="*/ 6984514 w 11277600"/>
              <a:gd name="connsiteY258" fmla="*/ 2062692 h 4167188"/>
              <a:gd name="connsiteX259" fmla="*/ 6961186 w 11277600"/>
              <a:gd name="connsiteY259" fmla="*/ 2079625 h 4167188"/>
              <a:gd name="connsiteX260" fmla="*/ 6934525 w 11277600"/>
              <a:gd name="connsiteY260" fmla="*/ 2097617 h 4167188"/>
              <a:gd name="connsiteX261" fmla="*/ 6903865 w 11277600"/>
              <a:gd name="connsiteY261" fmla="*/ 2118255 h 4167188"/>
              <a:gd name="connsiteX262" fmla="*/ 6867873 w 11277600"/>
              <a:gd name="connsiteY262" fmla="*/ 2140480 h 4167188"/>
              <a:gd name="connsiteX263" fmla="*/ 6827881 w 11277600"/>
              <a:gd name="connsiteY263" fmla="*/ 2163763 h 4167188"/>
              <a:gd name="connsiteX264" fmla="*/ 6805886 w 11277600"/>
              <a:gd name="connsiteY264" fmla="*/ 2176463 h 4167188"/>
              <a:gd name="connsiteX265" fmla="*/ 6782557 w 11277600"/>
              <a:gd name="connsiteY265" fmla="*/ 2188634 h 4167188"/>
              <a:gd name="connsiteX266" fmla="*/ 6757896 w 11277600"/>
              <a:gd name="connsiteY266" fmla="*/ 2201863 h 4167188"/>
              <a:gd name="connsiteX267" fmla="*/ 6731901 w 11277600"/>
              <a:gd name="connsiteY267" fmla="*/ 2215621 h 4167188"/>
              <a:gd name="connsiteX268" fmla="*/ 6702574 w 11277600"/>
              <a:gd name="connsiteY268" fmla="*/ 2228851 h 4167188"/>
              <a:gd name="connsiteX269" fmla="*/ 6668582 w 11277600"/>
              <a:gd name="connsiteY269" fmla="*/ 2243138 h 4167188"/>
              <a:gd name="connsiteX270" fmla="*/ 6629923 w 11277600"/>
              <a:gd name="connsiteY270" fmla="*/ 2256367 h 4167188"/>
              <a:gd name="connsiteX271" fmla="*/ 6587266 w 11277600"/>
              <a:gd name="connsiteY271" fmla="*/ 2270126 h 4167188"/>
              <a:gd name="connsiteX272" fmla="*/ 6541275 w 11277600"/>
              <a:gd name="connsiteY272" fmla="*/ 2283884 h 4167188"/>
              <a:gd name="connsiteX273" fmla="*/ 6491953 w 11277600"/>
              <a:gd name="connsiteY273" fmla="*/ 2297113 h 4167188"/>
              <a:gd name="connsiteX274" fmla="*/ 6438631 w 11277600"/>
              <a:gd name="connsiteY274" fmla="*/ 2310872 h 4167188"/>
              <a:gd name="connsiteX275" fmla="*/ 6383976 w 11277600"/>
              <a:gd name="connsiteY275" fmla="*/ 2323572 h 4167188"/>
              <a:gd name="connsiteX276" fmla="*/ 6326654 w 11277600"/>
              <a:gd name="connsiteY276" fmla="*/ 2336272 h 4167188"/>
              <a:gd name="connsiteX277" fmla="*/ 6267334 w 11277600"/>
              <a:gd name="connsiteY277" fmla="*/ 2349501 h 4167188"/>
              <a:gd name="connsiteX278" fmla="*/ 6206680 w 11277600"/>
              <a:gd name="connsiteY278" fmla="*/ 2362201 h 4167188"/>
              <a:gd name="connsiteX279" fmla="*/ 6145360 w 11277600"/>
              <a:gd name="connsiteY279" fmla="*/ 2373842 h 4167188"/>
              <a:gd name="connsiteX280" fmla="*/ 6082706 w 11277600"/>
              <a:gd name="connsiteY280" fmla="*/ 2386013 h 4167188"/>
              <a:gd name="connsiteX281" fmla="*/ 6020720 w 11277600"/>
              <a:gd name="connsiteY281" fmla="*/ 2397655 h 4167188"/>
              <a:gd name="connsiteX282" fmla="*/ 5958066 w 11277600"/>
              <a:gd name="connsiteY282" fmla="*/ 2408767 h 4167188"/>
              <a:gd name="connsiteX283" fmla="*/ 5896079 w 11277600"/>
              <a:gd name="connsiteY283" fmla="*/ 2419880 h 4167188"/>
              <a:gd name="connsiteX284" fmla="*/ 5775438 w 11277600"/>
              <a:gd name="connsiteY284" fmla="*/ 2439988 h 4167188"/>
              <a:gd name="connsiteX285" fmla="*/ 5660796 w 11277600"/>
              <a:gd name="connsiteY285" fmla="*/ 2458509 h 4167188"/>
              <a:gd name="connsiteX286" fmla="*/ 5554819 w 11277600"/>
              <a:gd name="connsiteY286" fmla="*/ 2474913 h 4167188"/>
              <a:gd name="connsiteX287" fmla="*/ 5462172 w 11277600"/>
              <a:gd name="connsiteY287" fmla="*/ 2488143 h 4167188"/>
              <a:gd name="connsiteX288" fmla="*/ 5384188 w 11277600"/>
              <a:gd name="connsiteY288" fmla="*/ 2499255 h 4167188"/>
              <a:gd name="connsiteX289" fmla="*/ 5326201 w 11277600"/>
              <a:gd name="connsiteY289" fmla="*/ 2507722 h 4167188"/>
              <a:gd name="connsiteX290" fmla="*/ 5287542 w 11277600"/>
              <a:gd name="connsiteY290" fmla="*/ 2512484 h 4167188"/>
              <a:gd name="connsiteX291" fmla="*/ 5274212 w 11277600"/>
              <a:gd name="connsiteY291" fmla="*/ 2514601 h 4167188"/>
              <a:gd name="connsiteX292" fmla="*/ 5148905 w 11277600"/>
              <a:gd name="connsiteY292" fmla="*/ 2492905 h 4167188"/>
              <a:gd name="connsiteX293" fmla="*/ 5158903 w 11277600"/>
              <a:gd name="connsiteY293" fmla="*/ 2491318 h 4167188"/>
              <a:gd name="connsiteX294" fmla="*/ 5185564 w 11277600"/>
              <a:gd name="connsiteY294" fmla="*/ 2487084 h 4167188"/>
              <a:gd name="connsiteX295" fmla="*/ 5228222 w 11277600"/>
              <a:gd name="connsiteY295" fmla="*/ 2479676 h 4167188"/>
              <a:gd name="connsiteX296" fmla="*/ 5283543 w 11277600"/>
              <a:gd name="connsiteY296" fmla="*/ 2470151 h 4167188"/>
              <a:gd name="connsiteX297" fmla="*/ 5352195 w 11277600"/>
              <a:gd name="connsiteY297" fmla="*/ 2459038 h 4167188"/>
              <a:gd name="connsiteX298" fmla="*/ 5430845 w 11277600"/>
              <a:gd name="connsiteY298" fmla="*/ 2445809 h 4167188"/>
              <a:gd name="connsiteX299" fmla="*/ 5517493 w 11277600"/>
              <a:gd name="connsiteY299" fmla="*/ 2430992 h 4167188"/>
              <a:gd name="connsiteX300" fmla="*/ 5611473 w 11277600"/>
              <a:gd name="connsiteY300" fmla="*/ 2414588 h 4167188"/>
              <a:gd name="connsiteX301" fmla="*/ 5709453 w 11277600"/>
              <a:gd name="connsiteY301" fmla="*/ 2397655 h 4167188"/>
              <a:gd name="connsiteX302" fmla="*/ 5810764 w 11277600"/>
              <a:gd name="connsiteY302" fmla="*/ 2379663 h 4167188"/>
              <a:gd name="connsiteX303" fmla="*/ 5912743 w 11277600"/>
              <a:gd name="connsiteY303" fmla="*/ 2361672 h 4167188"/>
              <a:gd name="connsiteX304" fmla="*/ 6015387 w 11277600"/>
              <a:gd name="connsiteY304" fmla="*/ 2343151 h 4167188"/>
              <a:gd name="connsiteX305" fmla="*/ 6114700 w 11277600"/>
              <a:gd name="connsiteY305" fmla="*/ 2324630 h 4167188"/>
              <a:gd name="connsiteX306" fmla="*/ 6210679 w 11277600"/>
              <a:gd name="connsiteY306" fmla="*/ 2306638 h 4167188"/>
              <a:gd name="connsiteX307" fmla="*/ 6299327 w 11277600"/>
              <a:gd name="connsiteY307" fmla="*/ 2289176 h 4167188"/>
              <a:gd name="connsiteX308" fmla="*/ 6381309 w 11277600"/>
              <a:gd name="connsiteY308" fmla="*/ 2272771 h 4167188"/>
              <a:gd name="connsiteX309" fmla="*/ 6418635 w 11277600"/>
              <a:gd name="connsiteY309" fmla="*/ 2264305 h 4167188"/>
              <a:gd name="connsiteX310" fmla="*/ 6455960 w 11277600"/>
              <a:gd name="connsiteY310" fmla="*/ 2255309 h 4167188"/>
              <a:gd name="connsiteX311" fmla="*/ 6491286 w 11277600"/>
              <a:gd name="connsiteY311" fmla="*/ 2245784 h 4167188"/>
              <a:gd name="connsiteX312" fmla="*/ 6525279 w 11277600"/>
              <a:gd name="connsiteY312" fmla="*/ 2235730 h 4167188"/>
              <a:gd name="connsiteX313" fmla="*/ 6558605 w 11277600"/>
              <a:gd name="connsiteY313" fmla="*/ 2225146 h 4167188"/>
              <a:gd name="connsiteX314" fmla="*/ 6591265 w 11277600"/>
              <a:gd name="connsiteY314" fmla="*/ 2213505 h 4167188"/>
              <a:gd name="connsiteX315" fmla="*/ 6621925 w 11277600"/>
              <a:gd name="connsiteY315" fmla="*/ 2201863 h 4167188"/>
              <a:gd name="connsiteX316" fmla="*/ 6651919 w 11277600"/>
              <a:gd name="connsiteY316" fmla="*/ 2190221 h 4167188"/>
              <a:gd name="connsiteX317" fmla="*/ 6679913 w 11277600"/>
              <a:gd name="connsiteY317" fmla="*/ 2178051 h 4167188"/>
              <a:gd name="connsiteX318" fmla="*/ 6707240 w 11277600"/>
              <a:gd name="connsiteY318" fmla="*/ 2165880 h 4167188"/>
              <a:gd name="connsiteX319" fmla="*/ 6733901 w 11277600"/>
              <a:gd name="connsiteY319" fmla="*/ 2153180 h 4167188"/>
              <a:gd name="connsiteX320" fmla="*/ 6758562 w 11277600"/>
              <a:gd name="connsiteY320" fmla="*/ 2140480 h 4167188"/>
              <a:gd name="connsiteX321" fmla="*/ 6782557 w 11277600"/>
              <a:gd name="connsiteY321" fmla="*/ 2128309 h 4167188"/>
              <a:gd name="connsiteX322" fmla="*/ 6805219 w 11277600"/>
              <a:gd name="connsiteY322" fmla="*/ 2115609 h 4167188"/>
              <a:gd name="connsiteX323" fmla="*/ 6827215 w 11277600"/>
              <a:gd name="connsiteY323" fmla="*/ 2103438 h 4167188"/>
              <a:gd name="connsiteX324" fmla="*/ 6847877 w 11277600"/>
              <a:gd name="connsiteY324" fmla="*/ 2091267 h 4167188"/>
              <a:gd name="connsiteX325" fmla="*/ 6866539 w 11277600"/>
              <a:gd name="connsiteY325" fmla="*/ 2079096 h 4167188"/>
              <a:gd name="connsiteX326" fmla="*/ 6884536 w 11277600"/>
              <a:gd name="connsiteY326" fmla="*/ 2067455 h 4167188"/>
              <a:gd name="connsiteX327" fmla="*/ 6901199 w 11277600"/>
              <a:gd name="connsiteY327" fmla="*/ 2056342 h 4167188"/>
              <a:gd name="connsiteX328" fmla="*/ 6916529 w 11277600"/>
              <a:gd name="connsiteY328" fmla="*/ 2045230 h 4167188"/>
              <a:gd name="connsiteX329" fmla="*/ 6943190 w 11277600"/>
              <a:gd name="connsiteY329" fmla="*/ 2025121 h 4167188"/>
              <a:gd name="connsiteX330" fmla="*/ 6965852 w 11277600"/>
              <a:gd name="connsiteY330" fmla="*/ 2007659 h 4167188"/>
              <a:gd name="connsiteX331" fmla="*/ 6983848 w 11277600"/>
              <a:gd name="connsiteY331" fmla="*/ 1993371 h 4167188"/>
              <a:gd name="connsiteX332" fmla="*/ 6996512 w 11277600"/>
              <a:gd name="connsiteY332" fmla="*/ 1982788 h 4167188"/>
              <a:gd name="connsiteX333" fmla="*/ 7003177 w 11277600"/>
              <a:gd name="connsiteY333" fmla="*/ 1975380 h 4167188"/>
              <a:gd name="connsiteX334" fmla="*/ 8090946 w 11277600"/>
              <a:gd name="connsiteY334" fmla="*/ 1225550 h 4167188"/>
              <a:gd name="connsiteX335" fmla="*/ 8176261 w 11277600"/>
              <a:gd name="connsiteY335" fmla="*/ 1248851 h 4167188"/>
              <a:gd name="connsiteX336" fmla="*/ 8168929 w 11277600"/>
              <a:gd name="connsiteY336" fmla="*/ 1249910 h 4167188"/>
              <a:gd name="connsiteX337" fmla="*/ 8148934 w 11277600"/>
              <a:gd name="connsiteY337" fmla="*/ 1252028 h 4167188"/>
              <a:gd name="connsiteX338" fmla="*/ 8134270 w 11277600"/>
              <a:gd name="connsiteY338" fmla="*/ 1254676 h 4167188"/>
              <a:gd name="connsiteX339" fmla="*/ 8114941 w 11277600"/>
              <a:gd name="connsiteY339" fmla="*/ 1258383 h 4167188"/>
              <a:gd name="connsiteX340" fmla="*/ 8092946 w 11277600"/>
              <a:gd name="connsiteY340" fmla="*/ 1263679 h 4167188"/>
              <a:gd name="connsiteX341" fmla="*/ 8067618 w 11277600"/>
              <a:gd name="connsiteY341" fmla="*/ 1271093 h 4167188"/>
              <a:gd name="connsiteX342" fmla="*/ 8038290 w 11277600"/>
              <a:gd name="connsiteY342" fmla="*/ 1280095 h 4167188"/>
              <a:gd name="connsiteX343" fmla="*/ 8005631 w 11277600"/>
              <a:gd name="connsiteY343" fmla="*/ 1291216 h 4167188"/>
              <a:gd name="connsiteX344" fmla="*/ 7968972 w 11277600"/>
              <a:gd name="connsiteY344" fmla="*/ 1304456 h 4167188"/>
              <a:gd name="connsiteX345" fmla="*/ 7929647 w 11277600"/>
              <a:gd name="connsiteY345" fmla="*/ 1320872 h 4167188"/>
              <a:gd name="connsiteX346" fmla="*/ 7908318 w 11277600"/>
              <a:gd name="connsiteY346" fmla="*/ 1329875 h 4167188"/>
              <a:gd name="connsiteX347" fmla="*/ 7886323 w 11277600"/>
              <a:gd name="connsiteY347" fmla="*/ 1339407 h 4167188"/>
              <a:gd name="connsiteX348" fmla="*/ 7862994 w 11277600"/>
              <a:gd name="connsiteY348" fmla="*/ 1349999 h 4167188"/>
              <a:gd name="connsiteX349" fmla="*/ 7839666 w 11277600"/>
              <a:gd name="connsiteY349" fmla="*/ 1361649 h 4167188"/>
              <a:gd name="connsiteX350" fmla="*/ 7815004 w 11277600"/>
              <a:gd name="connsiteY350" fmla="*/ 1373829 h 4167188"/>
              <a:gd name="connsiteX351" fmla="*/ 7788343 w 11277600"/>
              <a:gd name="connsiteY351" fmla="*/ 1387068 h 4167188"/>
              <a:gd name="connsiteX352" fmla="*/ 7762349 w 11277600"/>
              <a:gd name="connsiteY352" fmla="*/ 1400837 h 4167188"/>
              <a:gd name="connsiteX353" fmla="*/ 7734355 w 11277600"/>
              <a:gd name="connsiteY353" fmla="*/ 1416195 h 4167188"/>
              <a:gd name="connsiteX354" fmla="*/ 7707027 w 11277600"/>
              <a:gd name="connsiteY354" fmla="*/ 1431552 h 4167188"/>
              <a:gd name="connsiteX355" fmla="*/ 7678367 w 11277600"/>
              <a:gd name="connsiteY355" fmla="*/ 1448498 h 4167188"/>
              <a:gd name="connsiteX356" fmla="*/ 7650373 w 11277600"/>
              <a:gd name="connsiteY356" fmla="*/ 1466504 h 4167188"/>
              <a:gd name="connsiteX357" fmla="*/ 7621712 w 11277600"/>
              <a:gd name="connsiteY357" fmla="*/ 1485039 h 4167188"/>
              <a:gd name="connsiteX358" fmla="*/ 7593052 w 11277600"/>
              <a:gd name="connsiteY358" fmla="*/ 1504103 h 4167188"/>
              <a:gd name="connsiteX359" fmla="*/ 7565724 w 11277600"/>
              <a:gd name="connsiteY359" fmla="*/ 1523697 h 4167188"/>
              <a:gd name="connsiteX360" fmla="*/ 7537730 w 11277600"/>
              <a:gd name="connsiteY360" fmla="*/ 1543821 h 4167188"/>
              <a:gd name="connsiteX361" fmla="*/ 7510402 w 11277600"/>
              <a:gd name="connsiteY361" fmla="*/ 1564474 h 4167188"/>
              <a:gd name="connsiteX362" fmla="*/ 7483075 w 11277600"/>
              <a:gd name="connsiteY362" fmla="*/ 1585127 h 4167188"/>
              <a:gd name="connsiteX363" fmla="*/ 7456414 w 11277600"/>
              <a:gd name="connsiteY363" fmla="*/ 1606310 h 4167188"/>
              <a:gd name="connsiteX364" fmla="*/ 7429753 w 11277600"/>
              <a:gd name="connsiteY364" fmla="*/ 1627493 h 4167188"/>
              <a:gd name="connsiteX365" fmla="*/ 7404425 w 11277600"/>
              <a:gd name="connsiteY365" fmla="*/ 1648676 h 4167188"/>
              <a:gd name="connsiteX366" fmla="*/ 7355102 w 11277600"/>
              <a:gd name="connsiteY366" fmla="*/ 1690512 h 4167188"/>
              <a:gd name="connsiteX367" fmla="*/ 7307779 w 11277600"/>
              <a:gd name="connsiteY367" fmla="*/ 1730759 h 4167188"/>
              <a:gd name="connsiteX368" fmla="*/ 7265121 w 11277600"/>
              <a:gd name="connsiteY368" fmla="*/ 1769417 h 4167188"/>
              <a:gd name="connsiteX369" fmla="*/ 7225796 w 11277600"/>
              <a:gd name="connsiteY369" fmla="*/ 1805958 h 4167188"/>
              <a:gd name="connsiteX370" fmla="*/ 7191803 w 11277600"/>
              <a:gd name="connsiteY370" fmla="*/ 1838261 h 4167188"/>
              <a:gd name="connsiteX371" fmla="*/ 7161810 w 11277600"/>
              <a:gd name="connsiteY371" fmla="*/ 1866329 h 4167188"/>
              <a:gd name="connsiteX372" fmla="*/ 7137815 w 11277600"/>
              <a:gd name="connsiteY372" fmla="*/ 1890159 h 4167188"/>
              <a:gd name="connsiteX373" fmla="*/ 7120485 w 11277600"/>
              <a:gd name="connsiteY373" fmla="*/ 1908164 h 4167188"/>
              <a:gd name="connsiteX374" fmla="*/ 7109154 w 11277600"/>
              <a:gd name="connsiteY374" fmla="*/ 1918756 h 4167188"/>
              <a:gd name="connsiteX375" fmla="*/ 7105822 w 11277600"/>
              <a:gd name="connsiteY375" fmla="*/ 1922463 h 4167188"/>
              <a:gd name="connsiteX376" fmla="*/ 7058498 w 11277600"/>
              <a:gd name="connsiteY376" fmla="*/ 1910812 h 4167188"/>
              <a:gd name="connsiteX377" fmla="*/ 7059831 w 11277600"/>
              <a:gd name="connsiteY377" fmla="*/ 1909224 h 4167188"/>
              <a:gd name="connsiteX378" fmla="*/ 7065164 w 11277600"/>
              <a:gd name="connsiteY378" fmla="*/ 1902869 h 4167188"/>
              <a:gd name="connsiteX379" fmla="*/ 7074495 w 11277600"/>
              <a:gd name="connsiteY379" fmla="*/ 1892807 h 4167188"/>
              <a:gd name="connsiteX380" fmla="*/ 7086492 w 11277600"/>
              <a:gd name="connsiteY380" fmla="*/ 1879038 h 4167188"/>
              <a:gd name="connsiteX381" fmla="*/ 7102489 w 11277600"/>
              <a:gd name="connsiteY381" fmla="*/ 1862092 h 4167188"/>
              <a:gd name="connsiteX382" fmla="*/ 7121818 w 11277600"/>
              <a:gd name="connsiteY382" fmla="*/ 1841439 h 4167188"/>
              <a:gd name="connsiteX383" fmla="*/ 7144480 w 11277600"/>
              <a:gd name="connsiteY383" fmla="*/ 1818138 h 4167188"/>
              <a:gd name="connsiteX384" fmla="*/ 7170475 w 11277600"/>
              <a:gd name="connsiteY384" fmla="*/ 1792718 h 4167188"/>
              <a:gd name="connsiteX385" fmla="*/ 7199135 w 11277600"/>
              <a:gd name="connsiteY385" fmla="*/ 1764122 h 4167188"/>
              <a:gd name="connsiteX386" fmla="*/ 7231795 w 11277600"/>
              <a:gd name="connsiteY386" fmla="*/ 1733407 h 4167188"/>
              <a:gd name="connsiteX387" fmla="*/ 7267121 w 11277600"/>
              <a:gd name="connsiteY387" fmla="*/ 1700573 h 4167188"/>
              <a:gd name="connsiteX388" fmla="*/ 7305779 w 11277600"/>
              <a:gd name="connsiteY388" fmla="*/ 1666151 h 4167188"/>
              <a:gd name="connsiteX389" fmla="*/ 7347104 w 11277600"/>
              <a:gd name="connsiteY389" fmla="*/ 1630141 h 4167188"/>
              <a:gd name="connsiteX390" fmla="*/ 7391094 w 11277600"/>
              <a:gd name="connsiteY390" fmla="*/ 1592541 h 4167188"/>
              <a:gd name="connsiteX391" fmla="*/ 7438418 w 11277600"/>
              <a:gd name="connsiteY391" fmla="*/ 1554412 h 4167188"/>
              <a:gd name="connsiteX392" fmla="*/ 7488407 w 11277600"/>
              <a:gd name="connsiteY392" fmla="*/ 1515224 h 4167188"/>
              <a:gd name="connsiteX393" fmla="*/ 7514402 w 11277600"/>
              <a:gd name="connsiteY393" fmla="*/ 1495630 h 4167188"/>
              <a:gd name="connsiteX394" fmla="*/ 7540396 w 11277600"/>
              <a:gd name="connsiteY394" fmla="*/ 1477095 h 4167188"/>
              <a:gd name="connsiteX395" fmla="*/ 7566391 w 11277600"/>
              <a:gd name="connsiteY395" fmla="*/ 1459090 h 4167188"/>
              <a:gd name="connsiteX396" fmla="*/ 7593052 w 11277600"/>
              <a:gd name="connsiteY396" fmla="*/ 1441614 h 4167188"/>
              <a:gd name="connsiteX397" fmla="*/ 7619713 w 11277600"/>
              <a:gd name="connsiteY397" fmla="*/ 1425727 h 4167188"/>
              <a:gd name="connsiteX398" fmla="*/ 7645707 w 11277600"/>
              <a:gd name="connsiteY398" fmla="*/ 1409840 h 4167188"/>
              <a:gd name="connsiteX399" fmla="*/ 7672368 w 11277600"/>
              <a:gd name="connsiteY399" fmla="*/ 1395012 h 4167188"/>
              <a:gd name="connsiteX400" fmla="*/ 7698363 w 11277600"/>
              <a:gd name="connsiteY400" fmla="*/ 1380714 h 4167188"/>
              <a:gd name="connsiteX401" fmla="*/ 7723691 w 11277600"/>
              <a:gd name="connsiteY401" fmla="*/ 1367474 h 4167188"/>
              <a:gd name="connsiteX402" fmla="*/ 7749685 w 11277600"/>
              <a:gd name="connsiteY402" fmla="*/ 1354235 h 4167188"/>
              <a:gd name="connsiteX403" fmla="*/ 7774346 w 11277600"/>
              <a:gd name="connsiteY403" fmla="*/ 1342055 h 4167188"/>
              <a:gd name="connsiteX404" fmla="*/ 7799008 w 11277600"/>
              <a:gd name="connsiteY404" fmla="*/ 1330934 h 4167188"/>
              <a:gd name="connsiteX405" fmla="*/ 7823669 w 11277600"/>
              <a:gd name="connsiteY405" fmla="*/ 1319813 h 4167188"/>
              <a:gd name="connsiteX406" fmla="*/ 7846998 w 11277600"/>
              <a:gd name="connsiteY406" fmla="*/ 1309751 h 4167188"/>
              <a:gd name="connsiteX407" fmla="*/ 7870326 w 11277600"/>
              <a:gd name="connsiteY407" fmla="*/ 1300219 h 4167188"/>
              <a:gd name="connsiteX408" fmla="*/ 7892321 w 11277600"/>
              <a:gd name="connsiteY408" fmla="*/ 1291216 h 4167188"/>
              <a:gd name="connsiteX409" fmla="*/ 7934313 w 11277600"/>
              <a:gd name="connsiteY409" fmla="*/ 1274800 h 4167188"/>
              <a:gd name="connsiteX410" fmla="*/ 7972304 w 11277600"/>
              <a:gd name="connsiteY410" fmla="*/ 1261561 h 4167188"/>
              <a:gd name="connsiteX411" fmla="*/ 8006297 w 11277600"/>
              <a:gd name="connsiteY411" fmla="*/ 1250440 h 4167188"/>
              <a:gd name="connsiteX412" fmla="*/ 8035624 w 11277600"/>
              <a:gd name="connsiteY412" fmla="*/ 1241437 h 4167188"/>
              <a:gd name="connsiteX413" fmla="*/ 8058286 w 11277600"/>
              <a:gd name="connsiteY413" fmla="*/ 1234023 h 4167188"/>
              <a:gd name="connsiteX414" fmla="*/ 8076282 w 11277600"/>
              <a:gd name="connsiteY414" fmla="*/ 1229257 h 4167188"/>
              <a:gd name="connsiteX415" fmla="*/ 8086947 w 11277600"/>
              <a:gd name="connsiteY415" fmla="*/ 1226609 h 4167188"/>
              <a:gd name="connsiteX416" fmla="*/ 10150507 w 11277600"/>
              <a:gd name="connsiteY416" fmla="*/ 852488 h 4167188"/>
              <a:gd name="connsiteX417" fmla="*/ 10185832 w 11277600"/>
              <a:gd name="connsiteY417" fmla="*/ 862571 h 4167188"/>
              <a:gd name="connsiteX418" fmla="*/ 10187166 w 11277600"/>
              <a:gd name="connsiteY418" fmla="*/ 863632 h 4167188"/>
              <a:gd name="connsiteX419" fmla="*/ 10187832 w 11277600"/>
              <a:gd name="connsiteY419" fmla="*/ 865224 h 4167188"/>
              <a:gd name="connsiteX420" fmla="*/ 10187166 w 11277600"/>
              <a:gd name="connsiteY420" fmla="*/ 866816 h 4167188"/>
              <a:gd name="connsiteX421" fmla="*/ 10186499 w 11277600"/>
              <a:gd name="connsiteY421" fmla="*/ 868939 h 4167188"/>
              <a:gd name="connsiteX422" fmla="*/ 10184499 w 11277600"/>
              <a:gd name="connsiteY422" fmla="*/ 871593 h 4167188"/>
              <a:gd name="connsiteX423" fmla="*/ 10181833 w 11277600"/>
              <a:gd name="connsiteY423" fmla="*/ 875307 h 4167188"/>
              <a:gd name="connsiteX424" fmla="*/ 10177168 w 11277600"/>
              <a:gd name="connsiteY424" fmla="*/ 878491 h 4167188"/>
              <a:gd name="connsiteX425" fmla="*/ 10172502 w 11277600"/>
              <a:gd name="connsiteY425" fmla="*/ 883268 h 4167188"/>
              <a:gd name="connsiteX426" fmla="*/ 10165837 w 11277600"/>
              <a:gd name="connsiteY426" fmla="*/ 886982 h 4167188"/>
              <a:gd name="connsiteX427" fmla="*/ 10158505 w 11277600"/>
              <a:gd name="connsiteY427" fmla="*/ 891759 h 4167188"/>
              <a:gd name="connsiteX428" fmla="*/ 10149840 w 11277600"/>
              <a:gd name="connsiteY428" fmla="*/ 897065 h 4167188"/>
              <a:gd name="connsiteX429" fmla="*/ 10139842 w 11277600"/>
              <a:gd name="connsiteY429" fmla="*/ 902903 h 4167188"/>
              <a:gd name="connsiteX430" fmla="*/ 10128511 w 11277600"/>
              <a:gd name="connsiteY430" fmla="*/ 908210 h 4167188"/>
              <a:gd name="connsiteX431" fmla="*/ 10115847 w 11277600"/>
              <a:gd name="connsiteY431" fmla="*/ 914047 h 4167188"/>
              <a:gd name="connsiteX432" fmla="*/ 10101850 w 11277600"/>
              <a:gd name="connsiteY432" fmla="*/ 919885 h 4167188"/>
              <a:gd name="connsiteX433" fmla="*/ 10086520 w 11277600"/>
              <a:gd name="connsiteY433" fmla="*/ 926253 h 4167188"/>
              <a:gd name="connsiteX434" fmla="*/ 10069191 w 11277600"/>
              <a:gd name="connsiteY434" fmla="*/ 932621 h 4167188"/>
              <a:gd name="connsiteX435" fmla="*/ 10050528 w 11277600"/>
              <a:gd name="connsiteY435" fmla="*/ 938990 h 4167188"/>
              <a:gd name="connsiteX436" fmla="*/ 10029866 w 11277600"/>
              <a:gd name="connsiteY436" fmla="*/ 945889 h 4167188"/>
              <a:gd name="connsiteX437" fmla="*/ 10007870 w 11277600"/>
              <a:gd name="connsiteY437" fmla="*/ 952787 h 4167188"/>
              <a:gd name="connsiteX438" fmla="*/ 9983876 w 11277600"/>
              <a:gd name="connsiteY438" fmla="*/ 959156 h 4167188"/>
              <a:gd name="connsiteX439" fmla="*/ 9958548 w 11277600"/>
              <a:gd name="connsiteY439" fmla="*/ 966055 h 4167188"/>
              <a:gd name="connsiteX440" fmla="*/ 9931220 w 11277600"/>
              <a:gd name="connsiteY440" fmla="*/ 972954 h 4167188"/>
              <a:gd name="connsiteX441" fmla="*/ 9901893 w 11277600"/>
              <a:gd name="connsiteY441" fmla="*/ 979852 h 4167188"/>
              <a:gd name="connsiteX442" fmla="*/ 9869900 w 11277600"/>
              <a:gd name="connsiteY442" fmla="*/ 986221 h 4167188"/>
              <a:gd name="connsiteX443" fmla="*/ 9836574 w 11277600"/>
              <a:gd name="connsiteY443" fmla="*/ 993120 h 4167188"/>
              <a:gd name="connsiteX444" fmla="*/ 9801914 w 11277600"/>
              <a:gd name="connsiteY444" fmla="*/ 1000019 h 4167188"/>
              <a:gd name="connsiteX445" fmla="*/ 9763256 w 11277600"/>
              <a:gd name="connsiteY445" fmla="*/ 1005856 h 4167188"/>
              <a:gd name="connsiteX446" fmla="*/ 9723931 w 11277600"/>
              <a:gd name="connsiteY446" fmla="*/ 1012224 h 4167188"/>
              <a:gd name="connsiteX447" fmla="*/ 9682606 w 11277600"/>
              <a:gd name="connsiteY447" fmla="*/ 1018593 h 4167188"/>
              <a:gd name="connsiteX448" fmla="*/ 9637949 w 11277600"/>
              <a:gd name="connsiteY448" fmla="*/ 1024430 h 4167188"/>
              <a:gd name="connsiteX449" fmla="*/ 9591292 w 11277600"/>
              <a:gd name="connsiteY449" fmla="*/ 1030268 h 4167188"/>
              <a:gd name="connsiteX450" fmla="*/ 9491980 w 11277600"/>
              <a:gd name="connsiteY450" fmla="*/ 1041412 h 4167188"/>
              <a:gd name="connsiteX451" fmla="*/ 9387336 w 11277600"/>
              <a:gd name="connsiteY451" fmla="*/ 1054148 h 4167188"/>
              <a:gd name="connsiteX452" fmla="*/ 9278026 w 11277600"/>
              <a:gd name="connsiteY452" fmla="*/ 1067946 h 4167188"/>
              <a:gd name="connsiteX453" fmla="*/ 9166050 w 11277600"/>
              <a:gd name="connsiteY453" fmla="*/ 1081213 h 4167188"/>
              <a:gd name="connsiteX454" fmla="*/ 9052740 w 11277600"/>
              <a:gd name="connsiteY454" fmla="*/ 1096073 h 4167188"/>
              <a:gd name="connsiteX455" fmla="*/ 8941431 w 11277600"/>
              <a:gd name="connsiteY455" fmla="*/ 1110401 h 4167188"/>
              <a:gd name="connsiteX456" fmla="*/ 8832121 w 11277600"/>
              <a:gd name="connsiteY456" fmla="*/ 1124730 h 4167188"/>
              <a:gd name="connsiteX457" fmla="*/ 8727476 w 11277600"/>
              <a:gd name="connsiteY457" fmla="*/ 1139058 h 4167188"/>
              <a:gd name="connsiteX458" fmla="*/ 8628831 w 11277600"/>
              <a:gd name="connsiteY458" fmla="*/ 1152325 h 4167188"/>
              <a:gd name="connsiteX459" fmla="*/ 8536850 w 11277600"/>
              <a:gd name="connsiteY459" fmla="*/ 1166123 h 4167188"/>
              <a:gd name="connsiteX460" fmla="*/ 8456201 w 11277600"/>
              <a:gd name="connsiteY460" fmla="*/ 1178329 h 4167188"/>
              <a:gd name="connsiteX461" fmla="*/ 8385550 w 11277600"/>
              <a:gd name="connsiteY461" fmla="*/ 1190004 h 4167188"/>
              <a:gd name="connsiteX462" fmla="*/ 8355556 w 11277600"/>
              <a:gd name="connsiteY462" fmla="*/ 1195311 h 4167188"/>
              <a:gd name="connsiteX463" fmla="*/ 8327562 w 11277600"/>
              <a:gd name="connsiteY463" fmla="*/ 1200087 h 4167188"/>
              <a:gd name="connsiteX464" fmla="*/ 8304234 w 11277600"/>
              <a:gd name="connsiteY464" fmla="*/ 1204863 h 4167188"/>
              <a:gd name="connsiteX465" fmla="*/ 8285571 w 11277600"/>
              <a:gd name="connsiteY465" fmla="*/ 1209109 h 4167188"/>
              <a:gd name="connsiteX466" fmla="*/ 8270241 w 11277600"/>
              <a:gd name="connsiteY466" fmla="*/ 1213354 h 4167188"/>
              <a:gd name="connsiteX467" fmla="*/ 8258910 w 11277600"/>
              <a:gd name="connsiteY467" fmla="*/ 1216538 h 4167188"/>
              <a:gd name="connsiteX468" fmla="*/ 8252245 w 11277600"/>
              <a:gd name="connsiteY468" fmla="*/ 1219192 h 4167188"/>
              <a:gd name="connsiteX469" fmla="*/ 8250912 w 11277600"/>
              <a:gd name="connsiteY469" fmla="*/ 1222376 h 4167188"/>
              <a:gd name="connsiteX470" fmla="*/ 8188258 w 11277600"/>
              <a:gd name="connsiteY470" fmla="*/ 1201148 h 4167188"/>
              <a:gd name="connsiteX471" fmla="*/ 8190924 w 11277600"/>
              <a:gd name="connsiteY471" fmla="*/ 1200087 h 4167188"/>
              <a:gd name="connsiteX472" fmla="*/ 8199589 w 11277600"/>
              <a:gd name="connsiteY472" fmla="*/ 1196903 h 4167188"/>
              <a:gd name="connsiteX473" fmla="*/ 8213586 w 11277600"/>
              <a:gd name="connsiteY473" fmla="*/ 1192657 h 4167188"/>
              <a:gd name="connsiteX474" fmla="*/ 8234248 w 11277600"/>
              <a:gd name="connsiteY474" fmla="*/ 1185759 h 4167188"/>
              <a:gd name="connsiteX475" fmla="*/ 8261576 w 11277600"/>
              <a:gd name="connsiteY475" fmla="*/ 1177268 h 4167188"/>
              <a:gd name="connsiteX476" fmla="*/ 8296235 w 11277600"/>
              <a:gd name="connsiteY476" fmla="*/ 1168246 h 4167188"/>
              <a:gd name="connsiteX477" fmla="*/ 8338226 w 11277600"/>
              <a:gd name="connsiteY477" fmla="*/ 1157102 h 4167188"/>
              <a:gd name="connsiteX478" fmla="*/ 8388216 w 11277600"/>
              <a:gd name="connsiteY478" fmla="*/ 1145426 h 4167188"/>
              <a:gd name="connsiteX479" fmla="*/ 8446870 w 11277600"/>
              <a:gd name="connsiteY479" fmla="*/ 1132159 h 4167188"/>
              <a:gd name="connsiteX480" fmla="*/ 8513522 w 11277600"/>
              <a:gd name="connsiteY480" fmla="*/ 1118892 h 4167188"/>
              <a:gd name="connsiteX481" fmla="*/ 8551514 w 11277600"/>
              <a:gd name="connsiteY481" fmla="*/ 1111993 h 4167188"/>
              <a:gd name="connsiteX482" fmla="*/ 8590839 w 11277600"/>
              <a:gd name="connsiteY482" fmla="*/ 1104564 h 4167188"/>
              <a:gd name="connsiteX483" fmla="*/ 8632163 w 11277600"/>
              <a:gd name="connsiteY483" fmla="*/ 1097665 h 4167188"/>
              <a:gd name="connsiteX484" fmla="*/ 8676821 w 11277600"/>
              <a:gd name="connsiteY484" fmla="*/ 1090235 h 4167188"/>
              <a:gd name="connsiteX485" fmla="*/ 8723477 w 11277600"/>
              <a:gd name="connsiteY485" fmla="*/ 1082806 h 4167188"/>
              <a:gd name="connsiteX486" fmla="*/ 8772134 w 11277600"/>
              <a:gd name="connsiteY486" fmla="*/ 1074845 h 4167188"/>
              <a:gd name="connsiteX487" fmla="*/ 8824123 w 11277600"/>
              <a:gd name="connsiteY487" fmla="*/ 1067946 h 4167188"/>
              <a:gd name="connsiteX488" fmla="*/ 8878111 w 11277600"/>
              <a:gd name="connsiteY488" fmla="*/ 1059986 h 4167188"/>
              <a:gd name="connsiteX489" fmla="*/ 8935432 w 11277600"/>
              <a:gd name="connsiteY489" fmla="*/ 1052556 h 4167188"/>
              <a:gd name="connsiteX490" fmla="*/ 8995419 w 11277600"/>
              <a:gd name="connsiteY490" fmla="*/ 1044596 h 4167188"/>
              <a:gd name="connsiteX491" fmla="*/ 9057406 w 11277600"/>
              <a:gd name="connsiteY491" fmla="*/ 1037697 h 4167188"/>
              <a:gd name="connsiteX492" fmla="*/ 9122726 w 11277600"/>
              <a:gd name="connsiteY492" fmla="*/ 1029737 h 4167188"/>
              <a:gd name="connsiteX493" fmla="*/ 9188712 w 11277600"/>
              <a:gd name="connsiteY493" fmla="*/ 1022307 h 4167188"/>
              <a:gd name="connsiteX494" fmla="*/ 9252031 w 11277600"/>
              <a:gd name="connsiteY494" fmla="*/ 1014347 h 4167188"/>
              <a:gd name="connsiteX495" fmla="*/ 9313352 w 11277600"/>
              <a:gd name="connsiteY495" fmla="*/ 1006917 h 4167188"/>
              <a:gd name="connsiteX496" fmla="*/ 9371339 w 11277600"/>
              <a:gd name="connsiteY496" fmla="*/ 999488 h 4167188"/>
              <a:gd name="connsiteX497" fmla="*/ 9427994 w 11277600"/>
              <a:gd name="connsiteY497" fmla="*/ 991528 h 4167188"/>
              <a:gd name="connsiteX498" fmla="*/ 9481982 w 11277600"/>
              <a:gd name="connsiteY498" fmla="*/ 983567 h 4167188"/>
              <a:gd name="connsiteX499" fmla="*/ 9534638 w 11277600"/>
              <a:gd name="connsiteY499" fmla="*/ 976138 h 4167188"/>
              <a:gd name="connsiteX500" fmla="*/ 9583961 w 11277600"/>
              <a:gd name="connsiteY500" fmla="*/ 968177 h 4167188"/>
              <a:gd name="connsiteX501" fmla="*/ 9676608 w 11277600"/>
              <a:gd name="connsiteY501" fmla="*/ 953318 h 4167188"/>
              <a:gd name="connsiteX502" fmla="*/ 9760590 w 11277600"/>
              <a:gd name="connsiteY502" fmla="*/ 938459 h 4167188"/>
              <a:gd name="connsiteX503" fmla="*/ 9836574 w 11277600"/>
              <a:gd name="connsiteY503" fmla="*/ 924661 h 4167188"/>
              <a:gd name="connsiteX504" fmla="*/ 9903892 w 11277600"/>
              <a:gd name="connsiteY504" fmla="*/ 910863 h 4167188"/>
              <a:gd name="connsiteX505" fmla="*/ 9963213 w 11277600"/>
              <a:gd name="connsiteY505" fmla="*/ 899188 h 4167188"/>
              <a:gd name="connsiteX506" fmla="*/ 10013202 w 11277600"/>
              <a:gd name="connsiteY506" fmla="*/ 887513 h 4167188"/>
              <a:gd name="connsiteX507" fmla="*/ 10055860 w 11277600"/>
              <a:gd name="connsiteY507" fmla="*/ 877961 h 4167188"/>
              <a:gd name="connsiteX508" fmla="*/ 10089853 w 11277600"/>
              <a:gd name="connsiteY508" fmla="*/ 869470 h 4167188"/>
              <a:gd name="connsiteX509" fmla="*/ 10116514 w 11277600"/>
              <a:gd name="connsiteY509" fmla="*/ 862040 h 4167188"/>
              <a:gd name="connsiteX510" fmla="*/ 10135843 w 11277600"/>
              <a:gd name="connsiteY510" fmla="*/ 857264 h 4167188"/>
              <a:gd name="connsiteX511" fmla="*/ 10147174 w 11277600"/>
              <a:gd name="connsiteY511" fmla="*/ 854080 h 4167188"/>
              <a:gd name="connsiteX512" fmla="*/ 11277600 w 11277600"/>
              <a:gd name="connsiteY512" fmla="*/ 0 h 4167188"/>
              <a:gd name="connsiteX513" fmla="*/ 11273598 w 11277600"/>
              <a:gd name="connsiteY513" fmla="*/ 7404 h 4167188"/>
              <a:gd name="connsiteX514" fmla="*/ 11260927 w 11277600"/>
              <a:gd name="connsiteY514" fmla="*/ 27500 h 4167188"/>
              <a:gd name="connsiteX515" fmla="*/ 11238918 w 11277600"/>
              <a:gd name="connsiteY515" fmla="*/ 59759 h 4167188"/>
              <a:gd name="connsiteX516" fmla="*/ 11208906 w 11277600"/>
              <a:gd name="connsiteY516" fmla="*/ 102595 h 4167188"/>
              <a:gd name="connsiteX517" fmla="*/ 11190899 w 11277600"/>
              <a:gd name="connsiteY517" fmla="*/ 126922 h 4167188"/>
              <a:gd name="connsiteX518" fmla="*/ 11170891 w 11277600"/>
              <a:gd name="connsiteY518" fmla="*/ 154421 h 4167188"/>
              <a:gd name="connsiteX519" fmla="*/ 11148215 w 11277600"/>
              <a:gd name="connsiteY519" fmla="*/ 182979 h 4167188"/>
              <a:gd name="connsiteX520" fmla="*/ 11124873 w 11277600"/>
              <a:gd name="connsiteY520" fmla="*/ 213651 h 4167188"/>
              <a:gd name="connsiteX521" fmla="*/ 11097529 w 11277600"/>
              <a:gd name="connsiteY521" fmla="*/ 246440 h 4167188"/>
              <a:gd name="connsiteX522" fmla="*/ 11069518 w 11277600"/>
              <a:gd name="connsiteY522" fmla="*/ 280285 h 4167188"/>
              <a:gd name="connsiteX523" fmla="*/ 11039506 w 11277600"/>
              <a:gd name="connsiteY523" fmla="*/ 315189 h 4167188"/>
              <a:gd name="connsiteX524" fmla="*/ 11006826 w 11277600"/>
              <a:gd name="connsiteY524" fmla="*/ 351150 h 4167188"/>
              <a:gd name="connsiteX525" fmla="*/ 10943468 w 11277600"/>
              <a:gd name="connsiteY525" fmla="*/ 396630 h 4167188"/>
              <a:gd name="connsiteX526" fmla="*/ 10877442 w 11277600"/>
              <a:gd name="connsiteY526" fmla="*/ 442111 h 4167188"/>
              <a:gd name="connsiteX527" fmla="*/ 10811416 w 11277600"/>
              <a:gd name="connsiteY527" fmla="*/ 487591 h 4167188"/>
              <a:gd name="connsiteX528" fmla="*/ 10745389 w 11277600"/>
              <a:gd name="connsiteY528" fmla="*/ 532013 h 4167188"/>
              <a:gd name="connsiteX529" fmla="*/ 10679363 w 11277600"/>
              <a:gd name="connsiteY529" fmla="*/ 575378 h 4167188"/>
              <a:gd name="connsiteX530" fmla="*/ 10615338 w 11277600"/>
              <a:gd name="connsiteY530" fmla="*/ 617156 h 4167188"/>
              <a:gd name="connsiteX531" fmla="*/ 10553980 w 11277600"/>
              <a:gd name="connsiteY531" fmla="*/ 656819 h 4167188"/>
              <a:gd name="connsiteX532" fmla="*/ 10494623 w 11277600"/>
              <a:gd name="connsiteY532" fmla="*/ 694367 h 4167188"/>
              <a:gd name="connsiteX533" fmla="*/ 10440602 w 11277600"/>
              <a:gd name="connsiteY533" fmla="*/ 729271 h 4167188"/>
              <a:gd name="connsiteX534" fmla="*/ 10390582 w 11277600"/>
              <a:gd name="connsiteY534" fmla="*/ 760472 h 4167188"/>
              <a:gd name="connsiteX535" fmla="*/ 10345898 w 11277600"/>
              <a:gd name="connsiteY535" fmla="*/ 788501 h 4167188"/>
              <a:gd name="connsiteX536" fmla="*/ 10307883 w 11277600"/>
              <a:gd name="connsiteY536" fmla="*/ 811770 h 4167188"/>
              <a:gd name="connsiteX537" fmla="*/ 10276537 w 11277600"/>
              <a:gd name="connsiteY537" fmla="*/ 830808 h 4167188"/>
              <a:gd name="connsiteX538" fmla="*/ 10253862 w 11277600"/>
              <a:gd name="connsiteY538" fmla="*/ 845615 h 4167188"/>
              <a:gd name="connsiteX539" fmla="*/ 10239189 w 11277600"/>
              <a:gd name="connsiteY539" fmla="*/ 854077 h 4167188"/>
              <a:gd name="connsiteX540" fmla="*/ 10234521 w 11277600"/>
              <a:gd name="connsiteY540" fmla="*/ 857250 h 4167188"/>
              <a:gd name="connsiteX541" fmla="*/ 10181833 w 11277600"/>
              <a:gd name="connsiteY541" fmla="*/ 836625 h 4167188"/>
              <a:gd name="connsiteX542" fmla="*/ 10185835 w 11277600"/>
              <a:gd name="connsiteY542" fmla="*/ 833452 h 4167188"/>
              <a:gd name="connsiteX543" fmla="*/ 10197839 w 11277600"/>
              <a:gd name="connsiteY543" fmla="*/ 827106 h 4167188"/>
              <a:gd name="connsiteX544" fmla="*/ 10217180 w 11277600"/>
              <a:gd name="connsiteY544" fmla="*/ 815471 h 4167188"/>
              <a:gd name="connsiteX545" fmla="*/ 10242524 w 11277600"/>
              <a:gd name="connsiteY545" fmla="*/ 800135 h 4167188"/>
              <a:gd name="connsiteX546" fmla="*/ 10273202 w 11277600"/>
              <a:gd name="connsiteY546" fmla="*/ 781097 h 4167188"/>
              <a:gd name="connsiteX547" fmla="*/ 10309884 w 11277600"/>
              <a:gd name="connsiteY547" fmla="*/ 758886 h 4167188"/>
              <a:gd name="connsiteX548" fmla="*/ 10349900 w 11277600"/>
              <a:gd name="connsiteY548" fmla="*/ 734030 h 4167188"/>
              <a:gd name="connsiteX549" fmla="*/ 10394584 w 11277600"/>
              <a:gd name="connsiteY549" fmla="*/ 706530 h 4167188"/>
              <a:gd name="connsiteX550" fmla="*/ 10441269 w 11277600"/>
              <a:gd name="connsiteY550" fmla="*/ 676915 h 4167188"/>
              <a:gd name="connsiteX551" fmla="*/ 10490622 w 11277600"/>
              <a:gd name="connsiteY551" fmla="*/ 646243 h 4167188"/>
              <a:gd name="connsiteX552" fmla="*/ 10541309 w 11277600"/>
              <a:gd name="connsiteY552" fmla="*/ 613983 h 4167188"/>
              <a:gd name="connsiteX553" fmla="*/ 10593329 w 11277600"/>
              <a:gd name="connsiteY553" fmla="*/ 580138 h 4167188"/>
              <a:gd name="connsiteX554" fmla="*/ 10644683 w 11277600"/>
              <a:gd name="connsiteY554" fmla="*/ 546292 h 4167188"/>
              <a:gd name="connsiteX555" fmla="*/ 10696703 w 11277600"/>
              <a:gd name="connsiteY555" fmla="*/ 511917 h 4167188"/>
              <a:gd name="connsiteX556" fmla="*/ 10746723 w 11277600"/>
              <a:gd name="connsiteY556" fmla="*/ 478072 h 4167188"/>
              <a:gd name="connsiteX557" fmla="*/ 10794742 w 11277600"/>
              <a:gd name="connsiteY557" fmla="*/ 444226 h 4167188"/>
              <a:gd name="connsiteX558" fmla="*/ 10816751 w 11277600"/>
              <a:gd name="connsiteY558" fmla="*/ 427303 h 4167188"/>
              <a:gd name="connsiteX559" fmla="*/ 10838760 w 11277600"/>
              <a:gd name="connsiteY559" fmla="*/ 411438 h 4167188"/>
              <a:gd name="connsiteX560" fmla="*/ 10860101 w 11277600"/>
              <a:gd name="connsiteY560" fmla="*/ 395572 h 4167188"/>
              <a:gd name="connsiteX561" fmla="*/ 10880776 w 11277600"/>
              <a:gd name="connsiteY561" fmla="*/ 379707 h 4167188"/>
              <a:gd name="connsiteX562" fmla="*/ 10918124 w 11277600"/>
              <a:gd name="connsiteY562" fmla="*/ 349563 h 4167188"/>
              <a:gd name="connsiteX563" fmla="*/ 10951471 w 11277600"/>
              <a:gd name="connsiteY563" fmla="*/ 321006 h 4167188"/>
              <a:gd name="connsiteX564" fmla="*/ 10982817 w 11277600"/>
              <a:gd name="connsiteY564" fmla="*/ 293506 h 4167188"/>
              <a:gd name="connsiteX565" fmla="*/ 11009494 w 11277600"/>
              <a:gd name="connsiteY565" fmla="*/ 268122 h 4167188"/>
              <a:gd name="connsiteX566" fmla="*/ 11034170 w 11277600"/>
              <a:gd name="connsiteY566" fmla="*/ 244324 h 4167188"/>
              <a:gd name="connsiteX567" fmla="*/ 11055512 w 11277600"/>
              <a:gd name="connsiteY567" fmla="*/ 222642 h 4167188"/>
              <a:gd name="connsiteX568" fmla="*/ 11072852 w 11277600"/>
              <a:gd name="connsiteY568" fmla="*/ 203075 h 4167188"/>
              <a:gd name="connsiteX569" fmla="*/ 11088859 w 11277600"/>
              <a:gd name="connsiteY569" fmla="*/ 185094 h 4167188"/>
              <a:gd name="connsiteX570" fmla="*/ 11101530 w 11277600"/>
              <a:gd name="connsiteY570" fmla="*/ 170286 h 4167188"/>
              <a:gd name="connsiteX571" fmla="*/ 11111534 w 11277600"/>
              <a:gd name="connsiteY571" fmla="*/ 157594 h 4167188"/>
              <a:gd name="connsiteX572" fmla="*/ 11124873 w 11277600"/>
              <a:gd name="connsiteY572" fmla="*/ 140143 h 4167188"/>
              <a:gd name="connsiteX573" fmla="*/ 11128874 w 11277600"/>
              <a:gd name="connsiteY573" fmla="*/ 133797 h 4167188"/>
              <a:gd name="connsiteX574" fmla="*/ 11162888 w 11277600"/>
              <a:gd name="connsiteY574" fmla="*/ 105239 h 4167188"/>
              <a:gd name="connsiteX575" fmla="*/ 11192233 w 11277600"/>
              <a:gd name="connsiteY575" fmla="*/ 78797 h 4167188"/>
              <a:gd name="connsiteX576" fmla="*/ 11217576 w 11277600"/>
              <a:gd name="connsiteY576" fmla="*/ 56057 h 4167188"/>
              <a:gd name="connsiteX577" fmla="*/ 11238918 w 11277600"/>
              <a:gd name="connsiteY577" fmla="*/ 37019 h 4167188"/>
              <a:gd name="connsiteX578" fmla="*/ 11255591 w 11277600"/>
              <a:gd name="connsiteY578" fmla="*/ 21154 h 4167188"/>
              <a:gd name="connsiteX579" fmla="*/ 11267596 w 11277600"/>
              <a:gd name="connsiteY579" fmla="*/ 9519 h 4167188"/>
              <a:gd name="connsiteX580" fmla="*/ 11274932 w 11277600"/>
              <a:gd name="connsiteY580" fmla="*/ 2115 h 4167188"/>
            </a:gdLst>
            <a:rect l="l" t="t" r="r" b="b"/>
            <a:pathLst>
              <a:path w="11277600" h="4167188">
                <a:moveTo>
                  <a:pt x="2138204" y="4032250"/>
                </a:moveTo>
                <a:lnTo>
                  <a:pt x="2140871" y="4032250"/>
                </a:lnTo>
                <a:lnTo>
                  <a:pt x="2164873" y="4116388"/>
                </a:lnTo>
                <a:lnTo>
                  <a:pt x="2165540" y="4116388"/>
                </a:lnTo>
                <a:lnTo>
                  <a:pt x="2165540" y="4116917"/>
                </a:lnTo>
                <a:lnTo>
                  <a:pt x="2158206" y="4117446"/>
                </a:lnTo>
                <a:lnTo>
                  <a:pt x="2140871" y="4118505"/>
                </a:lnTo>
                <a:lnTo>
                  <a:pt x="2131537" y="4118505"/>
                </a:lnTo>
                <a:lnTo>
                  <a:pt x="2103534" y="4120092"/>
                </a:lnTo>
                <a:lnTo>
                  <a:pt x="2057530" y="4121680"/>
                </a:lnTo>
                <a:lnTo>
                  <a:pt x="1994191" y="4124326"/>
                </a:lnTo>
                <a:lnTo>
                  <a:pt x="1912850" y="4128030"/>
                </a:lnTo>
                <a:lnTo>
                  <a:pt x="1815507" y="4131205"/>
                </a:lnTo>
                <a:lnTo>
                  <a:pt x="1701496" y="4135438"/>
                </a:lnTo>
                <a:lnTo>
                  <a:pt x="1570817" y="4139142"/>
                </a:lnTo>
                <a:lnTo>
                  <a:pt x="1424803" y="4143376"/>
                </a:lnTo>
                <a:lnTo>
                  <a:pt x="1263454" y="4147609"/>
                </a:lnTo>
                <a:lnTo>
                  <a:pt x="1088104" y="4151842"/>
                </a:lnTo>
                <a:lnTo>
                  <a:pt x="897419" y="4156076"/>
                </a:lnTo>
                <a:lnTo>
                  <a:pt x="693400" y="4159251"/>
                </a:lnTo>
                <a:lnTo>
                  <a:pt x="475379" y="4162426"/>
                </a:lnTo>
                <a:lnTo>
                  <a:pt x="244024" y="4165601"/>
                </a:lnTo>
                <a:lnTo>
                  <a:pt x="0" y="4167188"/>
                </a:lnTo>
                <a:lnTo>
                  <a:pt x="0" y="4080405"/>
                </a:lnTo>
                <a:lnTo>
                  <a:pt x="12001" y="4080405"/>
                </a:lnTo>
                <a:lnTo>
                  <a:pt x="46671" y="4080405"/>
                </a:lnTo>
                <a:lnTo>
                  <a:pt x="101343" y="4079875"/>
                </a:lnTo>
                <a:lnTo>
                  <a:pt x="173350" y="4079346"/>
                </a:lnTo>
                <a:lnTo>
                  <a:pt x="260692" y="4078817"/>
                </a:lnTo>
                <a:lnTo>
                  <a:pt x="360701" y="4077759"/>
                </a:lnTo>
                <a:lnTo>
                  <a:pt x="471379" y="4076171"/>
                </a:lnTo>
                <a:lnTo>
                  <a:pt x="589390" y="4075113"/>
                </a:lnTo>
                <a:lnTo>
                  <a:pt x="712735" y="4073525"/>
                </a:lnTo>
                <a:lnTo>
                  <a:pt x="838747" y="4071938"/>
                </a:lnTo>
                <a:lnTo>
                  <a:pt x="966092" y="4070350"/>
                </a:lnTo>
                <a:lnTo>
                  <a:pt x="1090104" y="4068763"/>
                </a:lnTo>
                <a:lnTo>
                  <a:pt x="1210116" y="4066117"/>
                </a:lnTo>
                <a:lnTo>
                  <a:pt x="1322793" y="4063471"/>
                </a:lnTo>
                <a:lnTo>
                  <a:pt x="1425470" y="4061355"/>
                </a:lnTo>
                <a:lnTo>
                  <a:pt x="1516812" y="4058709"/>
                </a:lnTo>
                <a:lnTo>
                  <a:pt x="1597486" y="4055005"/>
                </a:lnTo>
                <a:lnTo>
                  <a:pt x="1672827" y="4052888"/>
                </a:lnTo>
                <a:lnTo>
                  <a:pt x="1741500" y="4050242"/>
                </a:lnTo>
                <a:lnTo>
                  <a:pt x="1804173" y="4047596"/>
                </a:lnTo>
                <a:lnTo>
                  <a:pt x="1860844" y="4044950"/>
                </a:lnTo>
                <a:lnTo>
                  <a:pt x="1912183" y="4043363"/>
                </a:lnTo>
                <a:lnTo>
                  <a:pt x="1957520" y="4041246"/>
                </a:lnTo>
                <a:lnTo>
                  <a:pt x="1997524" y="4039659"/>
                </a:lnTo>
                <a:lnTo>
                  <a:pt x="2032194" y="4037542"/>
                </a:lnTo>
                <a:lnTo>
                  <a:pt x="2061531" y="4035954"/>
                </a:lnTo>
                <a:lnTo>
                  <a:pt x="2086199" y="4034896"/>
                </a:lnTo>
                <a:lnTo>
                  <a:pt x="2106868" y="4033838"/>
                </a:lnTo>
                <a:lnTo>
                  <a:pt x="2121536" y="4033309"/>
                </a:lnTo>
                <a:lnTo>
                  <a:pt x="2132204" y="4032779"/>
                </a:lnTo>
                <a:close/>
                <a:moveTo>
                  <a:pt x="4108495" y="3357563"/>
                </a:moveTo>
                <a:lnTo>
                  <a:pt x="4207105" y="3394579"/>
                </a:lnTo>
                <a:lnTo>
                  <a:pt x="4207105" y="3396694"/>
                </a:lnTo>
                <a:lnTo>
                  <a:pt x="4206439" y="3405155"/>
                </a:lnTo>
                <a:lnTo>
                  <a:pt x="4205106" y="3417846"/>
                </a:lnTo>
                <a:lnTo>
                  <a:pt x="4201775" y="3435825"/>
                </a:lnTo>
                <a:lnTo>
                  <a:pt x="4199110" y="3445872"/>
                </a:lnTo>
                <a:lnTo>
                  <a:pt x="4195112" y="3457505"/>
                </a:lnTo>
                <a:lnTo>
                  <a:pt x="4191115" y="3470196"/>
                </a:lnTo>
                <a:lnTo>
                  <a:pt x="4185785" y="3483416"/>
                </a:lnTo>
                <a:lnTo>
                  <a:pt x="4179788" y="3497165"/>
                </a:lnTo>
                <a:lnTo>
                  <a:pt x="4171793" y="3512500"/>
                </a:lnTo>
                <a:lnTo>
                  <a:pt x="4163131" y="3528363"/>
                </a:lnTo>
                <a:lnTo>
                  <a:pt x="4153136" y="3544227"/>
                </a:lnTo>
                <a:lnTo>
                  <a:pt x="4141143" y="3561677"/>
                </a:lnTo>
                <a:lnTo>
                  <a:pt x="4127817" y="3579656"/>
                </a:lnTo>
                <a:lnTo>
                  <a:pt x="4113159" y="3598164"/>
                </a:lnTo>
                <a:lnTo>
                  <a:pt x="4096502" y="3617201"/>
                </a:lnTo>
                <a:lnTo>
                  <a:pt x="4077847" y="3636766"/>
                </a:lnTo>
                <a:lnTo>
                  <a:pt x="4057192" y="3656331"/>
                </a:lnTo>
                <a:lnTo>
                  <a:pt x="4035204" y="3676954"/>
                </a:lnTo>
                <a:lnTo>
                  <a:pt x="4010552" y="3697577"/>
                </a:lnTo>
                <a:lnTo>
                  <a:pt x="3983900" y="3718200"/>
                </a:lnTo>
                <a:lnTo>
                  <a:pt x="3954584" y="3739880"/>
                </a:lnTo>
                <a:lnTo>
                  <a:pt x="3922602" y="3761561"/>
                </a:lnTo>
                <a:lnTo>
                  <a:pt x="3888622" y="3783241"/>
                </a:lnTo>
                <a:lnTo>
                  <a:pt x="3851976" y="3804922"/>
                </a:lnTo>
                <a:lnTo>
                  <a:pt x="3812000" y="3827131"/>
                </a:lnTo>
                <a:lnTo>
                  <a:pt x="3770023" y="3848812"/>
                </a:lnTo>
                <a:lnTo>
                  <a:pt x="3724716" y="3871021"/>
                </a:lnTo>
                <a:lnTo>
                  <a:pt x="3689403" y="3886885"/>
                </a:lnTo>
                <a:lnTo>
                  <a:pt x="3652757" y="3901691"/>
                </a:lnTo>
                <a:lnTo>
                  <a:pt x="3614779" y="3916497"/>
                </a:lnTo>
                <a:lnTo>
                  <a:pt x="3575469" y="3929717"/>
                </a:lnTo>
                <a:lnTo>
                  <a:pt x="3534159" y="3943466"/>
                </a:lnTo>
                <a:lnTo>
                  <a:pt x="3492849" y="3955628"/>
                </a:lnTo>
                <a:lnTo>
                  <a:pt x="3449541" y="3967261"/>
                </a:lnTo>
                <a:lnTo>
                  <a:pt x="3406232" y="3978366"/>
                </a:lnTo>
                <a:lnTo>
                  <a:pt x="3362259" y="3988942"/>
                </a:lnTo>
                <a:lnTo>
                  <a:pt x="3317618" y="3999518"/>
                </a:lnTo>
                <a:lnTo>
                  <a:pt x="3271644" y="4007978"/>
                </a:lnTo>
                <a:lnTo>
                  <a:pt x="3225670" y="4016968"/>
                </a:lnTo>
                <a:lnTo>
                  <a:pt x="3179696" y="4025429"/>
                </a:lnTo>
                <a:lnTo>
                  <a:pt x="3133723" y="4033360"/>
                </a:lnTo>
                <a:lnTo>
                  <a:pt x="3087083" y="4040763"/>
                </a:lnTo>
                <a:lnTo>
                  <a:pt x="3040443" y="4047638"/>
                </a:lnTo>
                <a:lnTo>
                  <a:pt x="2994469" y="4053983"/>
                </a:lnTo>
                <a:lnTo>
                  <a:pt x="2947829" y="4059800"/>
                </a:lnTo>
                <a:lnTo>
                  <a:pt x="2903189" y="4065088"/>
                </a:lnTo>
                <a:lnTo>
                  <a:pt x="2857882" y="4070376"/>
                </a:lnTo>
                <a:lnTo>
                  <a:pt x="2813240" y="4075135"/>
                </a:lnTo>
                <a:lnTo>
                  <a:pt x="2769266" y="4079365"/>
                </a:lnTo>
                <a:lnTo>
                  <a:pt x="2725957" y="4083067"/>
                </a:lnTo>
                <a:lnTo>
                  <a:pt x="2684647" y="4087297"/>
                </a:lnTo>
                <a:lnTo>
                  <a:pt x="2603361" y="4093114"/>
                </a:lnTo>
                <a:lnTo>
                  <a:pt x="2528071" y="4098402"/>
                </a:lnTo>
                <a:lnTo>
                  <a:pt x="2458777" y="4102103"/>
                </a:lnTo>
                <a:lnTo>
                  <a:pt x="2394814" y="4105276"/>
                </a:lnTo>
                <a:lnTo>
                  <a:pt x="2367496" y="4021727"/>
                </a:lnTo>
                <a:lnTo>
                  <a:pt x="2413470" y="4020141"/>
                </a:lnTo>
                <a:lnTo>
                  <a:pt x="2462775" y="4016968"/>
                </a:lnTo>
                <a:lnTo>
                  <a:pt x="2516078" y="4013795"/>
                </a:lnTo>
                <a:lnTo>
                  <a:pt x="2573377" y="4010094"/>
                </a:lnTo>
                <a:lnTo>
                  <a:pt x="2633344" y="4004806"/>
                </a:lnTo>
                <a:lnTo>
                  <a:pt x="2695974" y="3998460"/>
                </a:lnTo>
                <a:lnTo>
                  <a:pt x="2761270" y="3992115"/>
                </a:lnTo>
                <a:lnTo>
                  <a:pt x="2829231" y="3983654"/>
                </a:lnTo>
                <a:lnTo>
                  <a:pt x="2897858" y="3974664"/>
                </a:lnTo>
                <a:lnTo>
                  <a:pt x="2969150" y="3964089"/>
                </a:lnTo>
                <a:lnTo>
                  <a:pt x="3005129" y="3958272"/>
                </a:lnTo>
                <a:lnTo>
                  <a:pt x="3041109" y="3952455"/>
                </a:lnTo>
                <a:lnTo>
                  <a:pt x="3077755" y="3946110"/>
                </a:lnTo>
                <a:lnTo>
                  <a:pt x="3114400" y="3939235"/>
                </a:lnTo>
                <a:lnTo>
                  <a:pt x="3151046" y="3932361"/>
                </a:lnTo>
                <a:lnTo>
                  <a:pt x="3188358" y="3924958"/>
                </a:lnTo>
                <a:lnTo>
                  <a:pt x="3225004" y="3916497"/>
                </a:lnTo>
                <a:lnTo>
                  <a:pt x="3262315" y="3908565"/>
                </a:lnTo>
                <a:lnTo>
                  <a:pt x="3298961" y="3899576"/>
                </a:lnTo>
                <a:lnTo>
                  <a:pt x="3336273" y="3890586"/>
                </a:lnTo>
                <a:lnTo>
                  <a:pt x="3372919" y="3881068"/>
                </a:lnTo>
                <a:lnTo>
                  <a:pt x="3409564" y="3871021"/>
                </a:lnTo>
                <a:lnTo>
                  <a:pt x="3462200" y="3855686"/>
                </a:lnTo>
                <a:lnTo>
                  <a:pt x="3512838" y="3838765"/>
                </a:lnTo>
                <a:lnTo>
                  <a:pt x="3560143" y="3820786"/>
                </a:lnTo>
                <a:lnTo>
                  <a:pt x="3605452" y="3802278"/>
                </a:lnTo>
                <a:lnTo>
                  <a:pt x="3648760" y="3783241"/>
                </a:lnTo>
                <a:lnTo>
                  <a:pt x="3688737" y="3763676"/>
                </a:lnTo>
                <a:lnTo>
                  <a:pt x="3726715" y="3743582"/>
                </a:lnTo>
                <a:lnTo>
                  <a:pt x="3762694" y="3722959"/>
                </a:lnTo>
                <a:lnTo>
                  <a:pt x="3796675" y="3701807"/>
                </a:lnTo>
                <a:lnTo>
                  <a:pt x="3827324" y="3680127"/>
                </a:lnTo>
                <a:lnTo>
                  <a:pt x="3857306" y="3658975"/>
                </a:lnTo>
                <a:lnTo>
                  <a:pt x="3884624" y="3637823"/>
                </a:lnTo>
                <a:lnTo>
                  <a:pt x="3909943" y="3616143"/>
                </a:lnTo>
                <a:lnTo>
                  <a:pt x="3933929" y="3595520"/>
                </a:lnTo>
                <a:lnTo>
                  <a:pt x="3955917" y="3573839"/>
                </a:lnTo>
                <a:lnTo>
                  <a:pt x="3975238" y="3553745"/>
                </a:lnTo>
                <a:lnTo>
                  <a:pt x="3993894" y="3533651"/>
                </a:lnTo>
                <a:lnTo>
                  <a:pt x="4010552" y="3514086"/>
                </a:lnTo>
                <a:lnTo>
                  <a:pt x="4025876" y="3495578"/>
                </a:lnTo>
                <a:lnTo>
                  <a:pt x="4039868" y="3477070"/>
                </a:lnTo>
                <a:lnTo>
                  <a:pt x="4052527" y="3460678"/>
                </a:lnTo>
                <a:lnTo>
                  <a:pt x="4062522" y="3444285"/>
                </a:lnTo>
                <a:lnTo>
                  <a:pt x="4071850" y="3428950"/>
                </a:lnTo>
                <a:lnTo>
                  <a:pt x="4080511" y="3415202"/>
                </a:lnTo>
                <a:lnTo>
                  <a:pt x="4093838" y="3390877"/>
                </a:lnTo>
                <a:lnTo>
                  <a:pt x="4102499" y="3373427"/>
                </a:lnTo>
                <a:lnTo>
                  <a:pt x="4107163" y="3361265"/>
                </a:lnTo>
                <a:close/>
                <a:moveTo>
                  <a:pt x="4987754" y="2533650"/>
                </a:moveTo>
                <a:lnTo>
                  <a:pt x="4993079" y="2533650"/>
                </a:lnTo>
                <a:lnTo>
                  <a:pt x="5090916" y="2558539"/>
                </a:lnTo>
                <a:lnTo>
                  <a:pt x="5084926" y="2559598"/>
                </a:lnTo>
                <a:lnTo>
                  <a:pt x="5066290" y="2562246"/>
                </a:lnTo>
                <a:lnTo>
                  <a:pt x="5034344" y="2567012"/>
                </a:lnTo>
                <a:lnTo>
                  <a:pt x="4987754" y="2574425"/>
                </a:lnTo>
                <a:lnTo>
                  <a:pt x="4925857" y="2585016"/>
                </a:lnTo>
                <a:lnTo>
                  <a:pt x="4847321" y="2598255"/>
                </a:lnTo>
                <a:lnTo>
                  <a:pt x="4752146" y="2615730"/>
                </a:lnTo>
                <a:lnTo>
                  <a:pt x="4638335" y="2636912"/>
                </a:lnTo>
                <a:lnTo>
                  <a:pt x="4608385" y="2644326"/>
                </a:lnTo>
                <a:lnTo>
                  <a:pt x="4580432" y="2654388"/>
                </a:lnTo>
                <a:lnTo>
                  <a:pt x="4553144" y="2666567"/>
                </a:lnTo>
                <a:lnTo>
                  <a:pt x="4527852" y="2681924"/>
                </a:lnTo>
                <a:lnTo>
                  <a:pt x="4503227" y="2699399"/>
                </a:lnTo>
                <a:lnTo>
                  <a:pt x="4481263" y="2718463"/>
                </a:lnTo>
                <a:lnTo>
                  <a:pt x="4459965" y="2739116"/>
                </a:lnTo>
                <a:lnTo>
                  <a:pt x="4439333" y="2761357"/>
                </a:lnTo>
                <a:lnTo>
                  <a:pt x="4421363" y="2785716"/>
                </a:lnTo>
                <a:lnTo>
                  <a:pt x="4403393" y="2810605"/>
                </a:lnTo>
                <a:lnTo>
                  <a:pt x="4386754" y="2836553"/>
                </a:lnTo>
                <a:lnTo>
                  <a:pt x="4372111" y="2863560"/>
                </a:lnTo>
                <a:lnTo>
                  <a:pt x="4357469" y="2891096"/>
                </a:lnTo>
                <a:lnTo>
                  <a:pt x="4344158" y="2918633"/>
                </a:lnTo>
                <a:lnTo>
                  <a:pt x="4332178" y="2946699"/>
                </a:lnTo>
                <a:lnTo>
                  <a:pt x="4320863" y="2974765"/>
                </a:lnTo>
                <a:lnTo>
                  <a:pt x="4311545" y="3002831"/>
                </a:lnTo>
                <a:lnTo>
                  <a:pt x="4302228" y="3030368"/>
                </a:lnTo>
                <a:lnTo>
                  <a:pt x="4294241" y="3057375"/>
                </a:lnTo>
                <a:lnTo>
                  <a:pt x="4286920" y="3082793"/>
                </a:lnTo>
                <a:lnTo>
                  <a:pt x="4280264" y="3108212"/>
                </a:lnTo>
                <a:lnTo>
                  <a:pt x="4274274" y="3132571"/>
                </a:lnTo>
                <a:lnTo>
                  <a:pt x="4268950" y="3155342"/>
                </a:lnTo>
                <a:lnTo>
                  <a:pt x="4264956" y="3175994"/>
                </a:lnTo>
                <a:lnTo>
                  <a:pt x="4257635" y="3213063"/>
                </a:lnTo>
                <a:lnTo>
                  <a:pt x="4253642" y="3241129"/>
                </a:lnTo>
                <a:lnTo>
                  <a:pt x="4250979" y="3259663"/>
                </a:lnTo>
                <a:lnTo>
                  <a:pt x="4250314" y="3265488"/>
                </a:lnTo>
                <a:lnTo>
                  <a:pt x="4171112" y="3242188"/>
                </a:lnTo>
                <a:lnTo>
                  <a:pt x="4171778" y="3237952"/>
                </a:lnTo>
                <a:lnTo>
                  <a:pt x="4173775" y="3224713"/>
                </a:lnTo>
                <a:lnTo>
                  <a:pt x="4178434" y="3204590"/>
                </a:lnTo>
                <a:lnTo>
                  <a:pt x="4183093" y="3177583"/>
                </a:lnTo>
                <a:lnTo>
                  <a:pt x="4189748" y="3145280"/>
                </a:lnTo>
                <a:lnTo>
                  <a:pt x="4197735" y="3108741"/>
                </a:lnTo>
                <a:lnTo>
                  <a:pt x="4207718" y="3067966"/>
                </a:lnTo>
                <a:lnTo>
                  <a:pt x="4219033" y="3024543"/>
                </a:lnTo>
                <a:lnTo>
                  <a:pt x="4225688" y="3002831"/>
                </a:lnTo>
                <a:lnTo>
                  <a:pt x="4232344" y="2980061"/>
                </a:lnTo>
                <a:lnTo>
                  <a:pt x="4239665" y="2957290"/>
                </a:lnTo>
                <a:lnTo>
                  <a:pt x="4246986" y="2934520"/>
                </a:lnTo>
                <a:lnTo>
                  <a:pt x="4254973" y="2911749"/>
                </a:lnTo>
                <a:lnTo>
                  <a:pt x="4263625" y="2888978"/>
                </a:lnTo>
                <a:lnTo>
                  <a:pt x="4272943" y="2866737"/>
                </a:lnTo>
                <a:lnTo>
                  <a:pt x="4282261" y="2845026"/>
                </a:lnTo>
                <a:lnTo>
                  <a:pt x="4292244" y="2823844"/>
                </a:lnTo>
                <a:lnTo>
                  <a:pt x="4302228" y="2802662"/>
                </a:lnTo>
                <a:lnTo>
                  <a:pt x="4313542" y="2782539"/>
                </a:lnTo>
                <a:lnTo>
                  <a:pt x="4324857" y="2763475"/>
                </a:lnTo>
                <a:lnTo>
                  <a:pt x="4336837" y="2744941"/>
                </a:lnTo>
                <a:lnTo>
                  <a:pt x="4348817" y="2728525"/>
                </a:lnTo>
                <a:lnTo>
                  <a:pt x="4361462" y="2712638"/>
                </a:lnTo>
                <a:lnTo>
                  <a:pt x="4374774" y="2698340"/>
                </a:lnTo>
                <a:lnTo>
                  <a:pt x="4389416" y="2684572"/>
                </a:lnTo>
                <a:lnTo>
                  <a:pt x="4405389" y="2672392"/>
                </a:lnTo>
                <a:lnTo>
                  <a:pt x="4423360" y="2660742"/>
                </a:lnTo>
                <a:lnTo>
                  <a:pt x="4442661" y="2649622"/>
                </a:lnTo>
                <a:lnTo>
                  <a:pt x="4463293" y="2638501"/>
                </a:lnTo>
                <a:lnTo>
                  <a:pt x="4485257" y="2628440"/>
                </a:lnTo>
                <a:lnTo>
                  <a:pt x="4508551" y="2619967"/>
                </a:lnTo>
                <a:lnTo>
                  <a:pt x="4532511" y="2610964"/>
                </a:lnTo>
                <a:lnTo>
                  <a:pt x="4557137" y="2603021"/>
                </a:lnTo>
                <a:lnTo>
                  <a:pt x="4582428" y="2595078"/>
                </a:lnTo>
                <a:lnTo>
                  <a:pt x="4607720" y="2588194"/>
                </a:lnTo>
                <a:lnTo>
                  <a:pt x="4633676" y="2581839"/>
                </a:lnTo>
                <a:lnTo>
                  <a:pt x="4659633" y="2576014"/>
                </a:lnTo>
                <a:lnTo>
                  <a:pt x="4686256" y="2570189"/>
                </a:lnTo>
                <a:lnTo>
                  <a:pt x="4712213" y="2565423"/>
                </a:lnTo>
                <a:lnTo>
                  <a:pt x="4738169" y="2560657"/>
                </a:lnTo>
                <a:lnTo>
                  <a:pt x="4764126" y="2556950"/>
                </a:lnTo>
                <a:lnTo>
                  <a:pt x="4788752" y="2553243"/>
                </a:lnTo>
                <a:lnTo>
                  <a:pt x="4812712" y="2549537"/>
                </a:lnTo>
                <a:lnTo>
                  <a:pt x="4836007" y="2546889"/>
                </a:lnTo>
                <a:lnTo>
                  <a:pt x="4878603" y="2542123"/>
                </a:lnTo>
                <a:lnTo>
                  <a:pt x="4917205" y="2538416"/>
                </a:lnTo>
                <a:lnTo>
                  <a:pt x="4949152" y="2536298"/>
                </a:lnTo>
                <a:lnTo>
                  <a:pt x="4973112" y="2534709"/>
                </a:lnTo>
                <a:close/>
                <a:moveTo>
                  <a:pt x="7006510" y="1973263"/>
                </a:moveTo>
                <a:lnTo>
                  <a:pt x="7060498" y="1988609"/>
                </a:lnTo>
                <a:lnTo>
                  <a:pt x="7057832" y="1992313"/>
                </a:lnTo>
                <a:lnTo>
                  <a:pt x="7049167" y="2003425"/>
                </a:lnTo>
                <a:lnTo>
                  <a:pt x="7041169" y="2011892"/>
                </a:lnTo>
                <a:lnTo>
                  <a:pt x="7031838" y="2021946"/>
                </a:lnTo>
                <a:lnTo>
                  <a:pt x="7019174" y="2033588"/>
                </a:lnTo>
                <a:lnTo>
                  <a:pt x="7003177" y="2046817"/>
                </a:lnTo>
                <a:lnTo>
                  <a:pt x="6984514" y="2062692"/>
                </a:lnTo>
                <a:lnTo>
                  <a:pt x="6961186" y="2079625"/>
                </a:lnTo>
                <a:lnTo>
                  <a:pt x="6934525" y="2097617"/>
                </a:lnTo>
                <a:lnTo>
                  <a:pt x="6903865" y="2118255"/>
                </a:lnTo>
                <a:lnTo>
                  <a:pt x="6867873" y="2140480"/>
                </a:lnTo>
                <a:lnTo>
                  <a:pt x="6827881" y="2163763"/>
                </a:lnTo>
                <a:lnTo>
                  <a:pt x="6805886" y="2176463"/>
                </a:lnTo>
                <a:lnTo>
                  <a:pt x="6782557" y="2188634"/>
                </a:lnTo>
                <a:lnTo>
                  <a:pt x="6757896" y="2201863"/>
                </a:lnTo>
                <a:lnTo>
                  <a:pt x="6731901" y="2215621"/>
                </a:lnTo>
                <a:lnTo>
                  <a:pt x="6702574" y="2228851"/>
                </a:lnTo>
                <a:lnTo>
                  <a:pt x="6668582" y="2243138"/>
                </a:lnTo>
                <a:lnTo>
                  <a:pt x="6629923" y="2256367"/>
                </a:lnTo>
                <a:lnTo>
                  <a:pt x="6587266" y="2270126"/>
                </a:lnTo>
                <a:lnTo>
                  <a:pt x="6541275" y="2283884"/>
                </a:lnTo>
                <a:lnTo>
                  <a:pt x="6491953" y="2297113"/>
                </a:lnTo>
                <a:lnTo>
                  <a:pt x="6438631" y="2310872"/>
                </a:lnTo>
                <a:lnTo>
                  <a:pt x="6383976" y="2323572"/>
                </a:lnTo>
                <a:lnTo>
                  <a:pt x="6326654" y="2336272"/>
                </a:lnTo>
                <a:lnTo>
                  <a:pt x="6267334" y="2349501"/>
                </a:lnTo>
                <a:lnTo>
                  <a:pt x="6206680" y="2362201"/>
                </a:lnTo>
                <a:lnTo>
                  <a:pt x="6145360" y="2373842"/>
                </a:lnTo>
                <a:lnTo>
                  <a:pt x="6082706" y="2386013"/>
                </a:lnTo>
                <a:lnTo>
                  <a:pt x="6020720" y="2397655"/>
                </a:lnTo>
                <a:lnTo>
                  <a:pt x="5958066" y="2408767"/>
                </a:lnTo>
                <a:lnTo>
                  <a:pt x="5896079" y="2419880"/>
                </a:lnTo>
                <a:lnTo>
                  <a:pt x="5775438" y="2439988"/>
                </a:lnTo>
                <a:lnTo>
                  <a:pt x="5660796" y="2458509"/>
                </a:lnTo>
                <a:lnTo>
                  <a:pt x="5554819" y="2474913"/>
                </a:lnTo>
                <a:lnTo>
                  <a:pt x="5462172" y="2488143"/>
                </a:lnTo>
                <a:lnTo>
                  <a:pt x="5384188" y="2499255"/>
                </a:lnTo>
                <a:lnTo>
                  <a:pt x="5326201" y="2507722"/>
                </a:lnTo>
                <a:lnTo>
                  <a:pt x="5287542" y="2512484"/>
                </a:lnTo>
                <a:lnTo>
                  <a:pt x="5274212" y="2514601"/>
                </a:lnTo>
                <a:lnTo>
                  <a:pt x="5148905" y="2492905"/>
                </a:lnTo>
                <a:lnTo>
                  <a:pt x="5158903" y="2491318"/>
                </a:lnTo>
                <a:lnTo>
                  <a:pt x="5185564" y="2487084"/>
                </a:lnTo>
                <a:lnTo>
                  <a:pt x="5228222" y="2479676"/>
                </a:lnTo>
                <a:lnTo>
                  <a:pt x="5283543" y="2470151"/>
                </a:lnTo>
                <a:lnTo>
                  <a:pt x="5352195" y="2459038"/>
                </a:lnTo>
                <a:lnTo>
                  <a:pt x="5430845" y="2445809"/>
                </a:lnTo>
                <a:lnTo>
                  <a:pt x="5517493" y="2430992"/>
                </a:lnTo>
                <a:lnTo>
                  <a:pt x="5611473" y="2414588"/>
                </a:lnTo>
                <a:lnTo>
                  <a:pt x="5709453" y="2397655"/>
                </a:lnTo>
                <a:lnTo>
                  <a:pt x="5810764" y="2379663"/>
                </a:lnTo>
                <a:lnTo>
                  <a:pt x="5912743" y="2361672"/>
                </a:lnTo>
                <a:lnTo>
                  <a:pt x="6015387" y="2343151"/>
                </a:lnTo>
                <a:lnTo>
                  <a:pt x="6114700" y="2324630"/>
                </a:lnTo>
                <a:lnTo>
                  <a:pt x="6210679" y="2306638"/>
                </a:lnTo>
                <a:lnTo>
                  <a:pt x="6299327" y="2289176"/>
                </a:lnTo>
                <a:lnTo>
                  <a:pt x="6381309" y="2272771"/>
                </a:lnTo>
                <a:lnTo>
                  <a:pt x="6418635" y="2264305"/>
                </a:lnTo>
                <a:lnTo>
                  <a:pt x="6455960" y="2255309"/>
                </a:lnTo>
                <a:lnTo>
                  <a:pt x="6491286" y="2245784"/>
                </a:lnTo>
                <a:lnTo>
                  <a:pt x="6525279" y="2235730"/>
                </a:lnTo>
                <a:lnTo>
                  <a:pt x="6558605" y="2225146"/>
                </a:lnTo>
                <a:lnTo>
                  <a:pt x="6591265" y="2213505"/>
                </a:lnTo>
                <a:lnTo>
                  <a:pt x="6621925" y="2201863"/>
                </a:lnTo>
                <a:lnTo>
                  <a:pt x="6651919" y="2190221"/>
                </a:lnTo>
                <a:lnTo>
                  <a:pt x="6679913" y="2178051"/>
                </a:lnTo>
                <a:lnTo>
                  <a:pt x="6707240" y="2165880"/>
                </a:lnTo>
                <a:lnTo>
                  <a:pt x="6733901" y="2153180"/>
                </a:lnTo>
                <a:lnTo>
                  <a:pt x="6758562" y="2140480"/>
                </a:lnTo>
                <a:lnTo>
                  <a:pt x="6782557" y="2128309"/>
                </a:lnTo>
                <a:lnTo>
                  <a:pt x="6805219" y="2115609"/>
                </a:lnTo>
                <a:lnTo>
                  <a:pt x="6827215" y="2103438"/>
                </a:lnTo>
                <a:lnTo>
                  <a:pt x="6847877" y="2091267"/>
                </a:lnTo>
                <a:lnTo>
                  <a:pt x="6866539" y="2079096"/>
                </a:lnTo>
                <a:lnTo>
                  <a:pt x="6884536" y="2067455"/>
                </a:lnTo>
                <a:lnTo>
                  <a:pt x="6901199" y="2056342"/>
                </a:lnTo>
                <a:lnTo>
                  <a:pt x="6916529" y="2045230"/>
                </a:lnTo>
                <a:lnTo>
                  <a:pt x="6943190" y="2025121"/>
                </a:lnTo>
                <a:lnTo>
                  <a:pt x="6965852" y="2007659"/>
                </a:lnTo>
                <a:lnTo>
                  <a:pt x="6983848" y="1993371"/>
                </a:lnTo>
                <a:lnTo>
                  <a:pt x="6996512" y="1982788"/>
                </a:lnTo>
                <a:lnTo>
                  <a:pt x="7003177" y="1975380"/>
                </a:lnTo>
                <a:close/>
                <a:moveTo>
                  <a:pt x="8090946" y="1225550"/>
                </a:moveTo>
                <a:lnTo>
                  <a:pt x="8176261" y="1248851"/>
                </a:lnTo>
                <a:lnTo>
                  <a:pt x="8168929" y="1249910"/>
                </a:lnTo>
                <a:lnTo>
                  <a:pt x="8148934" y="1252028"/>
                </a:lnTo>
                <a:lnTo>
                  <a:pt x="8134270" y="1254676"/>
                </a:lnTo>
                <a:lnTo>
                  <a:pt x="8114941" y="1258383"/>
                </a:lnTo>
                <a:lnTo>
                  <a:pt x="8092946" y="1263679"/>
                </a:lnTo>
                <a:lnTo>
                  <a:pt x="8067618" y="1271093"/>
                </a:lnTo>
                <a:lnTo>
                  <a:pt x="8038290" y="1280095"/>
                </a:lnTo>
                <a:lnTo>
                  <a:pt x="8005631" y="1291216"/>
                </a:lnTo>
                <a:lnTo>
                  <a:pt x="7968972" y="1304456"/>
                </a:lnTo>
                <a:lnTo>
                  <a:pt x="7929647" y="1320872"/>
                </a:lnTo>
                <a:lnTo>
                  <a:pt x="7908318" y="1329875"/>
                </a:lnTo>
                <a:lnTo>
                  <a:pt x="7886323" y="1339407"/>
                </a:lnTo>
                <a:lnTo>
                  <a:pt x="7862994" y="1349999"/>
                </a:lnTo>
                <a:lnTo>
                  <a:pt x="7839666" y="1361649"/>
                </a:lnTo>
                <a:lnTo>
                  <a:pt x="7815004" y="1373829"/>
                </a:lnTo>
                <a:lnTo>
                  <a:pt x="7788343" y="1387068"/>
                </a:lnTo>
                <a:lnTo>
                  <a:pt x="7762349" y="1400837"/>
                </a:lnTo>
                <a:lnTo>
                  <a:pt x="7734355" y="1416195"/>
                </a:lnTo>
                <a:lnTo>
                  <a:pt x="7707027" y="1431552"/>
                </a:lnTo>
                <a:lnTo>
                  <a:pt x="7678367" y="1448498"/>
                </a:lnTo>
                <a:lnTo>
                  <a:pt x="7650373" y="1466504"/>
                </a:lnTo>
                <a:lnTo>
                  <a:pt x="7621712" y="1485039"/>
                </a:lnTo>
                <a:lnTo>
                  <a:pt x="7593052" y="1504103"/>
                </a:lnTo>
                <a:lnTo>
                  <a:pt x="7565724" y="1523697"/>
                </a:lnTo>
                <a:lnTo>
                  <a:pt x="7537730" y="1543821"/>
                </a:lnTo>
                <a:lnTo>
                  <a:pt x="7510402" y="1564474"/>
                </a:lnTo>
                <a:lnTo>
                  <a:pt x="7483075" y="1585127"/>
                </a:lnTo>
                <a:lnTo>
                  <a:pt x="7456414" y="1606310"/>
                </a:lnTo>
                <a:lnTo>
                  <a:pt x="7429753" y="1627493"/>
                </a:lnTo>
                <a:lnTo>
                  <a:pt x="7404425" y="1648676"/>
                </a:lnTo>
                <a:lnTo>
                  <a:pt x="7355102" y="1690512"/>
                </a:lnTo>
                <a:lnTo>
                  <a:pt x="7307779" y="1730759"/>
                </a:lnTo>
                <a:lnTo>
                  <a:pt x="7265121" y="1769417"/>
                </a:lnTo>
                <a:lnTo>
                  <a:pt x="7225796" y="1805958"/>
                </a:lnTo>
                <a:lnTo>
                  <a:pt x="7191803" y="1838261"/>
                </a:lnTo>
                <a:lnTo>
                  <a:pt x="7161810" y="1866329"/>
                </a:lnTo>
                <a:lnTo>
                  <a:pt x="7137815" y="1890159"/>
                </a:lnTo>
                <a:lnTo>
                  <a:pt x="7120485" y="1908164"/>
                </a:lnTo>
                <a:lnTo>
                  <a:pt x="7109154" y="1918756"/>
                </a:lnTo>
                <a:lnTo>
                  <a:pt x="7105822" y="1922463"/>
                </a:lnTo>
                <a:lnTo>
                  <a:pt x="7058498" y="1910812"/>
                </a:lnTo>
                <a:lnTo>
                  <a:pt x="7059831" y="1909224"/>
                </a:lnTo>
                <a:lnTo>
                  <a:pt x="7065164" y="1902869"/>
                </a:lnTo>
                <a:lnTo>
                  <a:pt x="7074495" y="1892807"/>
                </a:lnTo>
                <a:lnTo>
                  <a:pt x="7086492" y="1879038"/>
                </a:lnTo>
                <a:lnTo>
                  <a:pt x="7102489" y="1862092"/>
                </a:lnTo>
                <a:lnTo>
                  <a:pt x="7121818" y="1841439"/>
                </a:lnTo>
                <a:lnTo>
                  <a:pt x="7144480" y="1818138"/>
                </a:lnTo>
                <a:lnTo>
                  <a:pt x="7170475" y="1792718"/>
                </a:lnTo>
                <a:lnTo>
                  <a:pt x="7199135" y="1764122"/>
                </a:lnTo>
                <a:lnTo>
                  <a:pt x="7231795" y="1733407"/>
                </a:lnTo>
                <a:lnTo>
                  <a:pt x="7267121" y="1700573"/>
                </a:lnTo>
                <a:lnTo>
                  <a:pt x="7305779" y="1666151"/>
                </a:lnTo>
                <a:lnTo>
                  <a:pt x="7347104" y="1630141"/>
                </a:lnTo>
                <a:lnTo>
                  <a:pt x="7391094" y="1592541"/>
                </a:lnTo>
                <a:lnTo>
                  <a:pt x="7438418" y="1554412"/>
                </a:lnTo>
                <a:lnTo>
                  <a:pt x="7488407" y="1515224"/>
                </a:lnTo>
                <a:lnTo>
                  <a:pt x="7514402" y="1495630"/>
                </a:lnTo>
                <a:lnTo>
                  <a:pt x="7540396" y="1477095"/>
                </a:lnTo>
                <a:lnTo>
                  <a:pt x="7566391" y="1459090"/>
                </a:lnTo>
                <a:lnTo>
                  <a:pt x="7593052" y="1441614"/>
                </a:lnTo>
                <a:lnTo>
                  <a:pt x="7619713" y="1425727"/>
                </a:lnTo>
                <a:lnTo>
                  <a:pt x="7645707" y="1409840"/>
                </a:lnTo>
                <a:lnTo>
                  <a:pt x="7672368" y="1395012"/>
                </a:lnTo>
                <a:lnTo>
                  <a:pt x="7698363" y="1380714"/>
                </a:lnTo>
                <a:lnTo>
                  <a:pt x="7723691" y="1367474"/>
                </a:lnTo>
                <a:lnTo>
                  <a:pt x="7749685" y="1354235"/>
                </a:lnTo>
                <a:lnTo>
                  <a:pt x="7774346" y="1342055"/>
                </a:lnTo>
                <a:lnTo>
                  <a:pt x="7799008" y="1330934"/>
                </a:lnTo>
                <a:lnTo>
                  <a:pt x="7823669" y="1319813"/>
                </a:lnTo>
                <a:lnTo>
                  <a:pt x="7846998" y="1309751"/>
                </a:lnTo>
                <a:lnTo>
                  <a:pt x="7870326" y="1300219"/>
                </a:lnTo>
                <a:lnTo>
                  <a:pt x="7892321" y="1291216"/>
                </a:lnTo>
                <a:lnTo>
                  <a:pt x="7934313" y="1274800"/>
                </a:lnTo>
                <a:lnTo>
                  <a:pt x="7972304" y="1261561"/>
                </a:lnTo>
                <a:lnTo>
                  <a:pt x="8006297" y="1250440"/>
                </a:lnTo>
                <a:lnTo>
                  <a:pt x="8035624" y="1241437"/>
                </a:lnTo>
                <a:lnTo>
                  <a:pt x="8058286" y="1234023"/>
                </a:lnTo>
                <a:lnTo>
                  <a:pt x="8076282" y="1229257"/>
                </a:lnTo>
                <a:lnTo>
                  <a:pt x="8086947" y="1226609"/>
                </a:lnTo>
                <a:close/>
                <a:moveTo>
                  <a:pt x="10150507" y="852488"/>
                </a:moveTo>
                <a:lnTo>
                  <a:pt x="10185832" y="862571"/>
                </a:lnTo>
                <a:lnTo>
                  <a:pt x="10187166" y="863632"/>
                </a:lnTo>
                <a:lnTo>
                  <a:pt x="10187832" y="865224"/>
                </a:lnTo>
                <a:lnTo>
                  <a:pt x="10187166" y="866816"/>
                </a:lnTo>
                <a:lnTo>
                  <a:pt x="10186499" y="868939"/>
                </a:lnTo>
                <a:lnTo>
                  <a:pt x="10184499" y="871593"/>
                </a:lnTo>
                <a:lnTo>
                  <a:pt x="10181833" y="875307"/>
                </a:lnTo>
                <a:lnTo>
                  <a:pt x="10177168" y="878491"/>
                </a:lnTo>
                <a:lnTo>
                  <a:pt x="10172502" y="883268"/>
                </a:lnTo>
                <a:lnTo>
                  <a:pt x="10165837" y="886982"/>
                </a:lnTo>
                <a:lnTo>
                  <a:pt x="10158505" y="891759"/>
                </a:lnTo>
                <a:lnTo>
                  <a:pt x="10149840" y="897065"/>
                </a:lnTo>
                <a:lnTo>
                  <a:pt x="10139842" y="902903"/>
                </a:lnTo>
                <a:lnTo>
                  <a:pt x="10128511" y="908210"/>
                </a:lnTo>
                <a:lnTo>
                  <a:pt x="10115847" y="914047"/>
                </a:lnTo>
                <a:lnTo>
                  <a:pt x="10101850" y="919885"/>
                </a:lnTo>
                <a:lnTo>
                  <a:pt x="10086520" y="926253"/>
                </a:lnTo>
                <a:lnTo>
                  <a:pt x="10069191" y="932621"/>
                </a:lnTo>
                <a:lnTo>
                  <a:pt x="10050528" y="938990"/>
                </a:lnTo>
                <a:lnTo>
                  <a:pt x="10029866" y="945889"/>
                </a:lnTo>
                <a:lnTo>
                  <a:pt x="10007870" y="952787"/>
                </a:lnTo>
                <a:lnTo>
                  <a:pt x="9983876" y="959156"/>
                </a:lnTo>
                <a:lnTo>
                  <a:pt x="9958548" y="966055"/>
                </a:lnTo>
                <a:lnTo>
                  <a:pt x="9931220" y="972954"/>
                </a:lnTo>
                <a:lnTo>
                  <a:pt x="9901893" y="979852"/>
                </a:lnTo>
                <a:lnTo>
                  <a:pt x="9869900" y="986221"/>
                </a:lnTo>
                <a:lnTo>
                  <a:pt x="9836574" y="993120"/>
                </a:lnTo>
                <a:lnTo>
                  <a:pt x="9801914" y="1000019"/>
                </a:lnTo>
                <a:lnTo>
                  <a:pt x="9763256" y="1005856"/>
                </a:lnTo>
                <a:lnTo>
                  <a:pt x="9723931" y="1012224"/>
                </a:lnTo>
                <a:lnTo>
                  <a:pt x="9682606" y="1018593"/>
                </a:lnTo>
                <a:lnTo>
                  <a:pt x="9637949" y="1024430"/>
                </a:lnTo>
                <a:lnTo>
                  <a:pt x="9591292" y="1030268"/>
                </a:lnTo>
                <a:lnTo>
                  <a:pt x="9491980" y="1041412"/>
                </a:lnTo>
                <a:lnTo>
                  <a:pt x="9387336" y="1054148"/>
                </a:lnTo>
                <a:lnTo>
                  <a:pt x="9278026" y="1067946"/>
                </a:lnTo>
                <a:lnTo>
                  <a:pt x="9166050" y="1081213"/>
                </a:lnTo>
                <a:lnTo>
                  <a:pt x="9052740" y="1096073"/>
                </a:lnTo>
                <a:lnTo>
                  <a:pt x="8941431" y="1110401"/>
                </a:lnTo>
                <a:lnTo>
                  <a:pt x="8832121" y="1124730"/>
                </a:lnTo>
                <a:lnTo>
                  <a:pt x="8727476" y="1139058"/>
                </a:lnTo>
                <a:lnTo>
                  <a:pt x="8628831" y="1152325"/>
                </a:lnTo>
                <a:lnTo>
                  <a:pt x="8536850" y="1166123"/>
                </a:lnTo>
                <a:lnTo>
                  <a:pt x="8456201" y="1178329"/>
                </a:lnTo>
                <a:lnTo>
                  <a:pt x="8385550" y="1190004"/>
                </a:lnTo>
                <a:lnTo>
                  <a:pt x="8355556" y="1195311"/>
                </a:lnTo>
                <a:lnTo>
                  <a:pt x="8327562" y="1200087"/>
                </a:lnTo>
                <a:lnTo>
                  <a:pt x="8304234" y="1204863"/>
                </a:lnTo>
                <a:lnTo>
                  <a:pt x="8285571" y="1209109"/>
                </a:lnTo>
                <a:lnTo>
                  <a:pt x="8270241" y="1213354"/>
                </a:lnTo>
                <a:lnTo>
                  <a:pt x="8258910" y="1216538"/>
                </a:lnTo>
                <a:lnTo>
                  <a:pt x="8252245" y="1219192"/>
                </a:lnTo>
                <a:lnTo>
                  <a:pt x="8250912" y="1222376"/>
                </a:lnTo>
                <a:lnTo>
                  <a:pt x="8188258" y="1201148"/>
                </a:lnTo>
                <a:lnTo>
                  <a:pt x="8190924" y="1200087"/>
                </a:lnTo>
                <a:lnTo>
                  <a:pt x="8199589" y="1196903"/>
                </a:lnTo>
                <a:lnTo>
                  <a:pt x="8213586" y="1192657"/>
                </a:lnTo>
                <a:lnTo>
                  <a:pt x="8234248" y="1185759"/>
                </a:lnTo>
                <a:lnTo>
                  <a:pt x="8261576" y="1177268"/>
                </a:lnTo>
                <a:lnTo>
                  <a:pt x="8296235" y="1168246"/>
                </a:lnTo>
                <a:lnTo>
                  <a:pt x="8338226" y="1157102"/>
                </a:lnTo>
                <a:lnTo>
                  <a:pt x="8388216" y="1145426"/>
                </a:lnTo>
                <a:lnTo>
                  <a:pt x="8446870" y="1132159"/>
                </a:lnTo>
                <a:lnTo>
                  <a:pt x="8513522" y="1118892"/>
                </a:lnTo>
                <a:lnTo>
                  <a:pt x="8551514" y="1111993"/>
                </a:lnTo>
                <a:lnTo>
                  <a:pt x="8590839" y="1104564"/>
                </a:lnTo>
                <a:lnTo>
                  <a:pt x="8632163" y="1097665"/>
                </a:lnTo>
                <a:lnTo>
                  <a:pt x="8676821" y="1090235"/>
                </a:lnTo>
                <a:lnTo>
                  <a:pt x="8723477" y="1082806"/>
                </a:lnTo>
                <a:lnTo>
                  <a:pt x="8772134" y="1074845"/>
                </a:lnTo>
                <a:lnTo>
                  <a:pt x="8824123" y="1067946"/>
                </a:lnTo>
                <a:lnTo>
                  <a:pt x="8878111" y="1059986"/>
                </a:lnTo>
                <a:lnTo>
                  <a:pt x="8935432" y="1052556"/>
                </a:lnTo>
                <a:lnTo>
                  <a:pt x="8995419" y="1044596"/>
                </a:lnTo>
                <a:lnTo>
                  <a:pt x="9057406" y="1037697"/>
                </a:lnTo>
                <a:lnTo>
                  <a:pt x="9122726" y="1029737"/>
                </a:lnTo>
                <a:lnTo>
                  <a:pt x="9188712" y="1022307"/>
                </a:lnTo>
                <a:lnTo>
                  <a:pt x="9252031" y="1014347"/>
                </a:lnTo>
                <a:lnTo>
                  <a:pt x="9313352" y="1006917"/>
                </a:lnTo>
                <a:lnTo>
                  <a:pt x="9371339" y="999488"/>
                </a:lnTo>
                <a:lnTo>
                  <a:pt x="9427994" y="991528"/>
                </a:lnTo>
                <a:lnTo>
                  <a:pt x="9481982" y="983567"/>
                </a:lnTo>
                <a:lnTo>
                  <a:pt x="9534638" y="976138"/>
                </a:lnTo>
                <a:lnTo>
                  <a:pt x="9583961" y="968177"/>
                </a:lnTo>
                <a:lnTo>
                  <a:pt x="9676608" y="953318"/>
                </a:lnTo>
                <a:lnTo>
                  <a:pt x="9760590" y="938459"/>
                </a:lnTo>
                <a:lnTo>
                  <a:pt x="9836574" y="924661"/>
                </a:lnTo>
                <a:lnTo>
                  <a:pt x="9903892" y="910863"/>
                </a:lnTo>
                <a:lnTo>
                  <a:pt x="9963213" y="899188"/>
                </a:lnTo>
                <a:lnTo>
                  <a:pt x="10013202" y="887513"/>
                </a:lnTo>
                <a:lnTo>
                  <a:pt x="10055860" y="877961"/>
                </a:lnTo>
                <a:lnTo>
                  <a:pt x="10089853" y="869470"/>
                </a:lnTo>
                <a:lnTo>
                  <a:pt x="10116514" y="862040"/>
                </a:lnTo>
                <a:lnTo>
                  <a:pt x="10135843" y="857264"/>
                </a:lnTo>
                <a:lnTo>
                  <a:pt x="10147174" y="854080"/>
                </a:lnTo>
                <a:close/>
                <a:moveTo>
                  <a:pt x="11277600" y="0"/>
                </a:moveTo>
                <a:lnTo>
                  <a:pt x="11273598" y="7404"/>
                </a:lnTo>
                <a:lnTo>
                  <a:pt x="11260927" y="27500"/>
                </a:lnTo>
                <a:lnTo>
                  <a:pt x="11238918" y="59759"/>
                </a:lnTo>
                <a:lnTo>
                  <a:pt x="11208906" y="102595"/>
                </a:lnTo>
                <a:lnTo>
                  <a:pt x="11190899" y="126922"/>
                </a:lnTo>
                <a:lnTo>
                  <a:pt x="11170891" y="154421"/>
                </a:lnTo>
                <a:lnTo>
                  <a:pt x="11148215" y="182979"/>
                </a:lnTo>
                <a:lnTo>
                  <a:pt x="11124873" y="213651"/>
                </a:lnTo>
                <a:lnTo>
                  <a:pt x="11097529" y="246440"/>
                </a:lnTo>
                <a:lnTo>
                  <a:pt x="11069518" y="280285"/>
                </a:lnTo>
                <a:lnTo>
                  <a:pt x="11039506" y="315189"/>
                </a:lnTo>
                <a:lnTo>
                  <a:pt x="11006826" y="351150"/>
                </a:lnTo>
                <a:lnTo>
                  <a:pt x="10943468" y="396630"/>
                </a:lnTo>
                <a:lnTo>
                  <a:pt x="10877442" y="442111"/>
                </a:lnTo>
                <a:lnTo>
                  <a:pt x="10811416" y="487591"/>
                </a:lnTo>
                <a:lnTo>
                  <a:pt x="10745389" y="532013"/>
                </a:lnTo>
                <a:lnTo>
                  <a:pt x="10679363" y="575378"/>
                </a:lnTo>
                <a:lnTo>
                  <a:pt x="10615338" y="617156"/>
                </a:lnTo>
                <a:lnTo>
                  <a:pt x="10553980" y="656819"/>
                </a:lnTo>
                <a:lnTo>
                  <a:pt x="10494623" y="694367"/>
                </a:lnTo>
                <a:lnTo>
                  <a:pt x="10440602" y="729271"/>
                </a:lnTo>
                <a:lnTo>
                  <a:pt x="10390582" y="760472"/>
                </a:lnTo>
                <a:lnTo>
                  <a:pt x="10345898" y="788501"/>
                </a:lnTo>
                <a:lnTo>
                  <a:pt x="10307883" y="811770"/>
                </a:lnTo>
                <a:lnTo>
                  <a:pt x="10276537" y="830808"/>
                </a:lnTo>
                <a:lnTo>
                  <a:pt x="10253862" y="845615"/>
                </a:lnTo>
                <a:lnTo>
                  <a:pt x="10239189" y="854077"/>
                </a:lnTo>
                <a:lnTo>
                  <a:pt x="10234521" y="857250"/>
                </a:lnTo>
                <a:lnTo>
                  <a:pt x="10181833" y="836625"/>
                </a:lnTo>
                <a:lnTo>
                  <a:pt x="10185835" y="833452"/>
                </a:lnTo>
                <a:lnTo>
                  <a:pt x="10197839" y="827106"/>
                </a:lnTo>
                <a:lnTo>
                  <a:pt x="10217180" y="815471"/>
                </a:lnTo>
                <a:lnTo>
                  <a:pt x="10242524" y="800135"/>
                </a:lnTo>
                <a:lnTo>
                  <a:pt x="10273202" y="781097"/>
                </a:lnTo>
                <a:lnTo>
                  <a:pt x="10309884" y="758886"/>
                </a:lnTo>
                <a:lnTo>
                  <a:pt x="10349900" y="734030"/>
                </a:lnTo>
                <a:lnTo>
                  <a:pt x="10394584" y="706530"/>
                </a:lnTo>
                <a:lnTo>
                  <a:pt x="10441269" y="676915"/>
                </a:lnTo>
                <a:lnTo>
                  <a:pt x="10490622" y="646243"/>
                </a:lnTo>
                <a:lnTo>
                  <a:pt x="10541309" y="613983"/>
                </a:lnTo>
                <a:lnTo>
                  <a:pt x="10593329" y="580138"/>
                </a:lnTo>
                <a:lnTo>
                  <a:pt x="10644683" y="546292"/>
                </a:lnTo>
                <a:lnTo>
                  <a:pt x="10696703" y="511917"/>
                </a:lnTo>
                <a:lnTo>
                  <a:pt x="10746723" y="478072"/>
                </a:lnTo>
                <a:lnTo>
                  <a:pt x="10794742" y="444226"/>
                </a:lnTo>
                <a:lnTo>
                  <a:pt x="10816751" y="427303"/>
                </a:lnTo>
                <a:lnTo>
                  <a:pt x="10838760" y="411438"/>
                </a:lnTo>
                <a:lnTo>
                  <a:pt x="10860101" y="395572"/>
                </a:lnTo>
                <a:lnTo>
                  <a:pt x="10880776" y="379707"/>
                </a:lnTo>
                <a:lnTo>
                  <a:pt x="10918124" y="349563"/>
                </a:lnTo>
                <a:lnTo>
                  <a:pt x="10951471" y="321006"/>
                </a:lnTo>
                <a:lnTo>
                  <a:pt x="10982817" y="293506"/>
                </a:lnTo>
                <a:lnTo>
                  <a:pt x="11009494" y="268122"/>
                </a:lnTo>
                <a:lnTo>
                  <a:pt x="11034170" y="244324"/>
                </a:lnTo>
                <a:lnTo>
                  <a:pt x="11055512" y="222642"/>
                </a:lnTo>
                <a:lnTo>
                  <a:pt x="11072852" y="203075"/>
                </a:lnTo>
                <a:lnTo>
                  <a:pt x="11088859" y="185094"/>
                </a:lnTo>
                <a:lnTo>
                  <a:pt x="11101530" y="170286"/>
                </a:lnTo>
                <a:lnTo>
                  <a:pt x="11111534" y="157594"/>
                </a:lnTo>
                <a:lnTo>
                  <a:pt x="11124873" y="140143"/>
                </a:lnTo>
                <a:lnTo>
                  <a:pt x="11128874" y="133797"/>
                </a:lnTo>
                <a:lnTo>
                  <a:pt x="11162888" y="105239"/>
                </a:lnTo>
                <a:lnTo>
                  <a:pt x="11192233" y="78797"/>
                </a:lnTo>
                <a:lnTo>
                  <a:pt x="11217576" y="56057"/>
                </a:lnTo>
                <a:lnTo>
                  <a:pt x="11238918" y="37019"/>
                </a:lnTo>
                <a:lnTo>
                  <a:pt x="11255591" y="21154"/>
                </a:lnTo>
                <a:lnTo>
                  <a:pt x="11267596" y="9519"/>
                </a:lnTo>
                <a:lnTo>
                  <a:pt x="11274932" y="2115"/>
                </a:lnTo>
                <a:close/>
              </a:path>
            </a:pathLst>
          </a:custGeom>
          <a:solidFill>
            <a:schemeClr val="bg1"/>
          </a:solidFill>
          <a:ln cap="sq">
            <a:noFill/>
          </a:ln>
        </p:spPr>
        <p:txBody>
          <a:bodyPr vert="horz" wrap="square" lIns="91440" tIns="45720" rIns="91440" bIns="45720" rtlCol="0" anchor="ctr"/>
          <a:lstStyle/>
          <a:p>
            <a:pPr algn="ctr">
              <a:lnSpc>
                <a:spcPct val="110000"/>
              </a:lnSpc>
            </a:pPr>
            <a:endParaRPr kumimoji="1" lang="zh-CN" altLang="en-US"/>
          </a:p>
        </p:txBody>
      </p:sp>
      <p:cxnSp>
        <p:nvCxnSpPr>
          <p:cNvPr id="6" name="isheji-3"/>
          <p:cNvCxnSpPr/>
          <p:nvPr/>
        </p:nvCxnSpPr>
        <p:spPr>
          <a:xfrm rot="0" flipH="0" flipV="1">
            <a:off x="881309" y="3886483"/>
            <a:ext cx="0" cy="1797837"/>
          </a:xfrm>
          <a:prstGeom prst="line">
            <a:avLst/>
          </a:prstGeom>
          <a:noFill/>
          <a:ln w="19050" cap="sq">
            <a:solidFill>
              <a:schemeClr val="accent1"/>
            </a:solidFill>
            <a:prstDash val="solid"/>
            <a:miter/>
            <a:headEnd type="none"/>
            <a:tailEnd type="oval"/>
          </a:ln>
        </p:spPr>
      </p:cxnSp>
      <p:cxnSp>
        <p:nvCxnSpPr>
          <p:cNvPr id="7" name="isheji-5"/>
          <p:cNvCxnSpPr/>
          <p:nvPr/>
        </p:nvCxnSpPr>
        <p:spPr>
          <a:xfrm rot="0" flipH="0" flipV="1">
            <a:off x="3915898" y="2724406"/>
            <a:ext cx="0" cy="1862904"/>
          </a:xfrm>
          <a:prstGeom prst="line">
            <a:avLst/>
          </a:prstGeom>
          <a:noFill/>
          <a:ln w="19050" cap="sq">
            <a:solidFill>
              <a:schemeClr val="accent2"/>
            </a:solidFill>
            <a:prstDash val="solid"/>
            <a:miter/>
            <a:headEnd type="none"/>
            <a:tailEnd type="oval"/>
          </a:ln>
        </p:spPr>
      </p:cxnSp>
      <p:sp>
        <p:nvSpPr>
          <p:cNvPr id="8" name="isheji-17"/>
          <p:cNvSpPr txBox="1"/>
          <p:nvPr/>
        </p:nvSpPr>
        <p:spPr>
          <a:xfrm rot="0" flipH="0" flipV="0">
            <a:off x="4006387" y="2797156"/>
            <a:ext cx="2442033" cy="954744"/>
          </a:xfrm>
          <a:prstGeom prst="rect">
            <a:avLst/>
          </a:prstGeom>
          <a:noFill/>
          <a:ln>
            <a:noFill/>
          </a:ln>
        </p:spPr>
        <p:txBody>
          <a:bodyPr vert="horz" wrap="square" lIns="0" tIns="0" rIns="0" bIns="0" rtlCol="0" anchor="t"/>
          <a:lstStyle/>
          <a:p>
            <a:pPr algn="l">
              <a:lnSpc>
                <a:spcPct val="150000"/>
              </a:lnSpc>
            </a:pPr>
            <a:r>
              <a:rPr kumimoji="1" lang="en-US" altLang="zh-CN" sz="884">
                <a:ln w="12700">
                  <a:noFill/>
                </a:ln>
                <a:solidFill>
                  <a:srgbClr val="262626">
                    <a:alpha val="100000"/>
                  </a:srgbClr>
                </a:solidFill>
                <a:latin typeface="Source Han Sans"/>
                <a:ea typeface="Source Han Sans"/>
                <a:cs typeface="Source Han Sans"/>
              </a:rPr>
              <a:t>制定统一的事件命名规则（如“click_register_button”）和属性结构（如page_url、user_id、device_type），避免命名混乱导致数据整合困难。属性应包含上下文信息，便于多维度交叉分析用户行为路径。</a:t>
            </a:r>
            <a:endParaRPr kumimoji="1" lang="zh-CN" altLang="en-US"/>
          </a:p>
        </p:txBody>
      </p:sp>
      <p:sp>
        <p:nvSpPr>
          <p:cNvPr id="9" name="isheji-18"/>
          <p:cNvSpPr txBox="1"/>
          <p:nvPr/>
        </p:nvSpPr>
        <p:spPr>
          <a:xfrm rot="0" flipH="0" flipV="0">
            <a:off x="984270" y="3970343"/>
            <a:ext cx="2442033" cy="954744"/>
          </a:xfrm>
          <a:prstGeom prst="rect">
            <a:avLst/>
          </a:prstGeom>
          <a:noFill/>
          <a:ln>
            <a:noFill/>
          </a:ln>
        </p:spPr>
        <p:txBody>
          <a:bodyPr vert="horz" wrap="square" lIns="0" tIns="0" rIns="0" bIns="0" rtlCol="0" anchor="t"/>
          <a:lstStyle/>
          <a:p>
            <a:pPr algn="l">
              <a:lnSpc>
                <a:spcPct val="150000"/>
              </a:lnSpc>
            </a:pPr>
            <a:r>
              <a:rPr kumimoji="1" lang="en-US" altLang="zh-CN" sz="884">
                <a:ln w="12700">
                  <a:noFill/>
                </a:ln>
                <a:solidFill>
                  <a:srgbClr val="262626">
                    <a:alpha val="100000"/>
                  </a:srgbClr>
                </a:solidFill>
                <a:latin typeface="Source Han Sans"/>
                <a:ea typeface="Source Han Sans"/>
                <a:cs typeface="Source Han Sans"/>
              </a:rPr>
              <a:t>明确从用户触达到最终转化的关键步骤（如访问首页→注册→下单→支付），基于业务目标识别必须追踪的节点。每个节点应对应一个可量化的埋点事件，确保后续漏斗分析具备完整性和可解释性。</a:t>
            </a:r>
            <a:endParaRPr kumimoji="1" lang="zh-CN" altLang="en-US"/>
          </a:p>
        </p:txBody>
      </p:sp>
      <p:sp>
        <p:nvSpPr>
          <p:cNvPr id="10" name="isheji-20"/>
          <p:cNvSpPr txBox="1"/>
          <p:nvPr/>
        </p:nvSpPr>
        <p:spPr>
          <a:xfrm rot="0" flipH="0" flipV="0">
            <a:off x="6710891" y="917828"/>
            <a:ext cx="2203912" cy="664436"/>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避免过度埋点与数据噪声</a:t>
            </a:r>
            <a:endParaRPr kumimoji="1" lang="zh-CN" altLang="en-US"/>
          </a:p>
        </p:txBody>
      </p:sp>
      <p:sp>
        <p:nvSpPr>
          <p:cNvPr id="11" name="isheji-22"/>
          <p:cNvSpPr txBox="1"/>
          <p:nvPr/>
        </p:nvSpPr>
        <p:spPr>
          <a:xfrm rot="0" flipH="0" flipV="0">
            <a:off x="4006388" y="2116598"/>
            <a:ext cx="2203912" cy="664436"/>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C6AB6A">
                    <a:alpha val="100000"/>
                  </a:srgbClr>
                </a:solidFill>
                <a:latin typeface="Source Han Sans CN Bold"/>
                <a:ea typeface="Source Han Sans CN Bold"/>
                <a:cs typeface="Source Han Sans CN Bold"/>
              </a:rPr>
              <a:t>事件命名规范与属性设计</a:t>
            </a:r>
            <a:endParaRPr kumimoji="1" lang="zh-CN" altLang="en-US"/>
          </a:p>
        </p:txBody>
      </p:sp>
      <p:sp>
        <p:nvSpPr>
          <p:cNvPr id="12" name="isheji-24"/>
          <p:cNvSpPr txBox="1"/>
          <p:nvPr/>
        </p:nvSpPr>
        <p:spPr>
          <a:xfrm rot="0" flipH="0" flipV="0">
            <a:off x="984271" y="3294783"/>
            <a:ext cx="2203912" cy="664436"/>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定义核心转化漏斗</a:t>
            </a:r>
            <a:endParaRPr kumimoji="1" lang="zh-CN" altLang="en-US"/>
          </a:p>
        </p:txBody>
      </p:sp>
      <p:sp>
        <p:nvSpPr>
          <p:cNvPr id="13" name="isheji-26"/>
          <p:cNvSpPr txBox="1"/>
          <p:nvPr/>
        </p:nvSpPr>
        <p:spPr>
          <a:xfrm rot="0" flipH="0" flipV="0">
            <a:off x="6710890" y="1596822"/>
            <a:ext cx="2442033" cy="954744"/>
          </a:xfrm>
          <a:prstGeom prst="rect">
            <a:avLst/>
          </a:prstGeom>
          <a:noFill/>
          <a:ln>
            <a:noFill/>
          </a:ln>
        </p:spPr>
        <p:txBody>
          <a:bodyPr vert="horz" wrap="square" lIns="0" tIns="0" rIns="0" bIns="0" rtlCol="0" anchor="t"/>
          <a:lstStyle/>
          <a:p>
            <a:pPr algn="l">
              <a:lnSpc>
                <a:spcPct val="150000"/>
              </a:lnSpc>
            </a:pPr>
            <a:r>
              <a:rPr kumimoji="1" lang="en-US" altLang="zh-CN" sz="884">
                <a:ln w="12700">
                  <a:noFill/>
                </a:ln>
                <a:solidFill>
                  <a:srgbClr val="262626">
                    <a:alpha val="100000"/>
                  </a:srgbClr>
                </a:solidFill>
                <a:latin typeface="Source Han Sans"/>
                <a:ea typeface="Source Han Sans"/>
                <a:cs typeface="Source Han Sans"/>
              </a:rPr>
              <a:t>聚焦对转化决策有直接影响的行为进行埋点，避免记录无关操作（如页面内多次滚动）。过度埋点不仅浪费资源，还会干扰核心指标识别，降低数据分析效率和准确性。</a:t>
            </a:r>
            <a:endParaRPr kumimoji="1" lang="zh-CN" altLang="en-US"/>
          </a:p>
        </p:txBody>
      </p:sp>
      <p:sp>
        <p:nvSpPr>
          <p:cNvPr id="14" name="标题 1"/>
          <p:cNvSpPr txBox="1"/>
          <p:nvPr/>
        </p:nvSpPr>
        <p:spPr>
          <a:xfrm rot="0" flipH="0" flipV="0">
            <a:off x="579455" y="238458"/>
            <a:ext cx="10377569" cy="536419"/>
          </a:xfrm>
          <a:prstGeom prst="rect">
            <a:avLst/>
          </a:prstGeom>
          <a:noFill/>
          <a:ln>
            <a:noFill/>
          </a:ln>
        </p:spPr>
        <p:txBody>
          <a:bodyPr vert="horz" wrap="square" lIns="0" tIns="0" rIns="0" bIns="0" rtlCol="0" anchor="t"/>
          <a:lstStyle/>
          <a:p>
            <a:pPr algn="l">
              <a:lnSpc>
                <a:spcPct val="130000"/>
              </a:lnSpc>
            </a:pPr>
            <a:r>
              <a:rPr kumimoji="1" lang="en-US" altLang="zh-CN" sz="2800">
                <a:ln w="8890">
                  <a:noFill/>
                </a:ln>
                <a:solidFill>
                  <a:srgbClr val="262626">
                    <a:alpha val="100000"/>
                  </a:srgbClr>
                </a:solidFill>
                <a:latin typeface="Source Han Sans CN Bold"/>
                <a:ea typeface="Source Han Sans CN Bold"/>
                <a:cs typeface="Source Han Sans CN Bold"/>
              </a:rPr>
              <a:t>关键转化节点识别与埋点设计</a:t>
            </a:r>
            <a:endParaRPr kumimoji="1" lang="zh-CN" altLang="en-US"/>
          </a:p>
        </p:txBody>
      </p:sp>
      <p:sp>
        <p:nvSpPr>
          <p:cNvPr id="15" name="标题 1"/>
          <p:cNvSpPr txBox="1"/>
          <p:nvPr/>
        </p:nvSpPr>
        <p:spPr>
          <a:xfrm rot="0" flipH="0" flipV="0">
            <a:off x="0" y="419734"/>
            <a:ext cx="428561" cy="121453"/>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
        <p:nvSpPr>
          <p:cNvPr id="16" name="标题 1"/>
          <p:cNvSpPr txBox="1"/>
          <p:nvPr/>
        </p:nvSpPr>
        <p:spPr>
          <a:xfrm rot="5400000" flipH="0" flipV="0">
            <a:off x="-145315" y="292497"/>
            <a:ext cx="719190" cy="134200"/>
          </a:xfrm>
          <a:prstGeom prst="rect">
            <a:avLst/>
          </a:prstGeom>
          <a:solidFill>
            <a:schemeClr val="accent1"/>
          </a:solidFill>
          <a:ln w="25400" cap="sq">
            <a:solidFill>
              <a:schemeClr val="bg1"/>
            </a:solidFill>
            <a:prstDash val="solid"/>
            <a:miter/>
          </a:ln>
          <a:effectLst>
            <a:outerShdw dist="0" blurRad="63500" dir="0" sx="100000" sy="100000" kx="0" ky="0" algn="ctr" rotWithShape="0">
              <a:srgbClr val="000000">
                <a:alpha val="40000"/>
              </a:srgbClr>
            </a:outerShdw>
          </a:effectLst>
        </p:spPr>
        <p:txBody>
          <a:bodyPr vert="horz" wrap="square" lIns="0" tIns="0" rIns="0" bIns="0" rtlCol="0" anchor="ctr"/>
          <a:lstStyle/>
          <a:p>
            <a:pPr algn="ctr">
              <a:lnSpc>
                <a:spcPct val="110000"/>
              </a:lnSpc>
            </a:pP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59956891Z53133035","ReservedCode1":"{\"SecurityData\":{\"Type\":\"TC260PG\",\"Version\":1,\"PubSD\":[{\"Type\":\"DS\",\"AlgID\":\"1.2.156.10197.1.501\",\"TBSData\":{\"Type\":\"LabelMataData\"},\"Signature\":\"3046022100cda3acacdc0a9a5e73d2b036451d0e00e38eb4fe5f5502a44b7643077d92c179022100c7e92a46c72bf03d06f32a13e0d90e29a4fb57e8f88b2ed5351d781cf9c1caee\"},{\"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59956891Z53133035","ReservedCode2":"{\"SecurityData\":{\"Type\":\"TC260PG\",\"Version\":1,\"PubSD\":[{\"Type\":\"DS\",\"AlgID\":\"1.2.156.10197.1.501\",\"TBSData\":{\"Type\":\"LabelMataData\"},\"Signature\":\"304402207465f84ab9c514412d12b777bddd9678678084d74c1bf970593fdf90ebd2b10d02205213ea2a513da512f113acb5e54c7130a10043fcdb2e4bfa1160f04653491adc\"},{\"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