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OPPOSans H"/>
      <p:regular r:id="rId20"/>
    </p:embeddedFont>
    <p:embeddedFont>
      <p:font typeface="Source Han Sans CN Bold"/>
      <p:regular r:id="rId21"/>
    </p:embeddedFont>
    <p:embeddedFont>
      <p:font typeface="Source Han Sans"/>
      <p:regular r:id="rId22"/>
    </p:embeddedFont>
    <p:embeddedFont>
      <p:font typeface="OPPOSans R"/>
      <p:regular r:id="rId23"/>
    </p:embeddedFont>
    <p:embeddedFont>
      <p:font typeface="OPPOSans B"/>
      <p:regular r:id="rId24"/>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font" Target="fonts/font1.fntdata"/>
<Relationship Id="rId21" Type="http://schemas.openxmlformats.org/officeDocument/2006/relationships/font" Target="fonts/font4.fntdata"/>
<Relationship Id="rId22" Type="http://schemas.openxmlformats.org/officeDocument/2006/relationships/font" Target="fonts/font2.fntdata"/>
<Relationship Id="rId23" Type="http://schemas.openxmlformats.org/officeDocument/2006/relationships/font" Target="fonts/font3.fntdata"/>
<Relationship Id="rId24" Type="http://schemas.openxmlformats.org/officeDocument/2006/relationships/font" Target="fonts/font5.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5834320" y="23560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520700" y="9248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075">
                <a:ln w="12700">
                  <a:noFill/>
                </a:ln>
                <a:solidFill>
                  <a:srgbClr val="FFFFFF">
                    <a:alpha val="100000"/>
                  </a:srgbClr>
                </a:solidFill>
                <a:latin typeface="Source Han Sans CN Bold"/>
                <a:ea typeface="Source Han Sans CN Bold"/>
                <a:cs typeface="Source Han Sans CN Bold"/>
              </a:rPr>
              <a:t>如何分析您的数字营销策略？（2026年实操版）</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多渠道效果评估与优化</a:t>
            </a: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746576" y="1785255"/>
            <a:ext cx="3363686" cy="3929743"/>
          </a:xfrm>
          <a:prstGeom prst="rect">
            <a:avLst/>
          </a:prstGeom>
          <a:solidFill>
            <a:schemeClr val="bg1"/>
          </a:solidFill>
          <a:ln w="25400" cap="sq">
            <a:solidFill>
              <a:schemeClr val="bg1">
                <a:lumMod val="95000"/>
              </a:schemeClr>
            </a:solidFill>
            <a:miter/>
          </a:ln>
          <a:effectLst>
            <a:outerShdw dist="0" blurRad="127000" dir="0" sx="100000" sy="100000" kx="0" ky="0" algn="ctr" rotWithShape="0">
              <a:schemeClr val="accent1">
                <a:alpha val="20000"/>
              </a:schemeClr>
            </a:outerShdw>
          </a:effectLst>
        </p:spPr>
        <p:txBody>
          <a:bodyPr vert="horz" wrap="square" lIns="0" tIns="0" rIns="0" bIns="0" rtlCol="0" anchor="ctr"/>
          <a:lstStyle/>
          <a:p>
            <a:pPr algn="ctr">
              <a:lnSpc>
                <a:spcPct val="110000"/>
              </a:lnSpc>
            </a:pPr>
            <a:endParaRPr kumimoji="1" lang="zh-CN" altLang="en-US"/>
          </a:p>
        </p:txBody>
      </p:sp>
      <p:sp>
        <p:nvSpPr>
          <p:cNvPr id="4" name="标题 1"/>
          <p:cNvSpPr txBox="1"/>
          <p:nvPr/>
        </p:nvSpPr>
        <p:spPr>
          <a:xfrm rot="0" flipH="0" flipV="0">
            <a:off x="1943100" y="2081376"/>
            <a:ext cx="1977346" cy="684000"/>
          </a:xfrm>
          <a:prstGeom prst="rect">
            <a:avLst/>
          </a:prstGeom>
          <a:noFill/>
          <a:ln>
            <a:noFill/>
          </a:ln>
        </p:spPr>
        <p:txBody>
          <a:bodyPr vert="horz" wrap="square" lIns="0" tIns="0" rIns="0" bIns="0" rtlCol="0" anchor="ctr"/>
          <a:lstStyle/>
          <a:p>
            <a:pPr algn="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理解不同归因模型的适用场景</a:t>
            </a:r>
            <a:endParaRPr kumimoji="1" lang="zh-CN" altLang="en-US"/>
          </a:p>
        </p:txBody>
      </p:sp>
      <p:sp>
        <p:nvSpPr>
          <p:cNvPr id="5" name="标题 1"/>
          <p:cNvSpPr txBox="1"/>
          <p:nvPr/>
        </p:nvSpPr>
        <p:spPr>
          <a:xfrm rot="16200000" flipH="0" flipV="0">
            <a:off x="764257" y="1962530"/>
            <a:ext cx="1172998" cy="801190"/>
          </a:xfrm>
          <a:custGeom>
            <a:avLst/>
            <a:gdLst>
              <a:gd name="connsiteX0" fmla="*/ 1172998 w 1172998"/>
              <a:gd name="connsiteY0" fmla="*/ 0 h 801190"/>
              <a:gd name="connsiteX1" fmla="*/ 1172998 w 1172998"/>
              <a:gd name="connsiteY1" fmla="*/ 801190 h 801190"/>
              <a:gd name="connsiteX2" fmla="*/ 400595 w 1172998"/>
              <a:gd name="connsiteY2" fmla="*/ 801190 h 801190"/>
              <a:gd name="connsiteX3" fmla="*/ 0 w 1172998"/>
              <a:gd name="connsiteY3" fmla="*/ 400595 h 801190"/>
              <a:gd name="connsiteX4" fmla="*/ 400595 w 1172998"/>
              <a:gd name="connsiteY4" fmla="*/ 0 h 801190"/>
            </a:gdLst>
            <a:rect l="l" t="t" r="r" b="b"/>
            <a:pathLst>
              <a:path w="1172998" h="801190">
                <a:moveTo>
                  <a:pt x="1172998" y="0"/>
                </a:moveTo>
                <a:lnTo>
                  <a:pt x="1172998" y="801190"/>
                </a:lnTo>
                <a:lnTo>
                  <a:pt x="400595" y="801190"/>
                </a:lnTo>
                <a:cubicBezTo>
                  <a:pt x="179352" y="801190"/>
                  <a:pt x="0" y="621838"/>
                  <a:pt x="0" y="400595"/>
                </a:cubicBezTo>
                <a:cubicBezTo>
                  <a:pt x="0" y="179352"/>
                  <a:pt x="179352" y="0"/>
                  <a:pt x="400595"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952630" y="1605289"/>
            <a:ext cx="984613" cy="184034"/>
          </a:xfrm>
          <a:prstGeom prst="round2SameRect">
            <a:avLst>
              <a:gd name="adj1" fmla="val 50000"/>
              <a:gd name="adj2" fmla="val 0"/>
            </a:avLst>
          </a:prstGeom>
          <a:solidFill>
            <a:schemeClr val="accent1"/>
          </a:solidFill>
          <a:ln cap="sq">
            <a:noFill/>
            <a:prstDash val="solid"/>
            <a:miter/>
          </a:ln>
        </p:spPr>
        <p:txBody>
          <a:bodyPr vert="horz" wrap="square" lIns="0" tIns="0" rIns="0" bIns="0" rtlCol="0" anchor="ctr"/>
          <a:lstStyle/>
          <a:p>
            <a:pPr algn="ctr">
              <a:lnSpc>
                <a:spcPct val="110000"/>
              </a:lnSpc>
            </a:pPr>
            <a:endParaRPr kumimoji="1" lang="zh-CN" altLang="en-US"/>
          </a:p>
        </p:txBody>
      </p:sp>
      <p:sp>
        <p:nvSpPr>
          <p:cNvPr id="7" name="标题 1"/>
          <p:cNvSpPr txBox="1"/>
          <p:nvPr/>
        </p:nvSpPr>
        <p:spPr>
          <a:xfrm rot="0" flipH="0" flipV="0">
            <a:off x="1753821" y="1605289"/>
            <a:ext cx="222949" cy="184034"/>
          </a:xfrm>
          <a:custGeom>
            <a:avLst/>
            <a:gdLst>
              <a:gd name="connsiteX0" fmla="*/ 344091 w 688182"/>
              <a:gd name="connsiteY0" fmla="*/ 0 h 360510"/>
              <a:gd name="connsiteX1" fmla="*/ 688182 w 688182"/>
              <a:gd name="connsiteY1" fmla="*/ 344091 h 360510"/>
              <a:gd name="connsiteX2" fmla="*/ 686527 w 688182"/>
              <a:gd name="connsiteY2" fmla="*/ 360510 h 360510"/>
              <a:gd name="connsiteX3" fmla="*/ 1655 w 688182"/>
              <a:gd name="connsiteY3" fmla="*/ 360510 h 360510"/>
              <a:gd name="connsiteX4" fmla="*/ 0 w 688182"/>
              <a:gd name="connsiteY4" fmla="*/ 344091 h 360510"/>
              <a:gd name="connsiteX5" fmla="*/ 344091 w 688182"/>
              <a:gd name="connsiteY5" fmla="*/ 0 h 360510"/>
            </a:gdLst>
            <a:rect l="l" t="t" r="r" b="b"/>
            <a:pathLst>
              <a:path w="688182" h="360510">
                <a:moveTo>
                  <a:pt x="344091" y="0"/>
                </a:moveTo>
                <a:cubicBezTo>
                  <a:pt x="534127" y="0"/>
                  <a:pt x="688182" y="154055"/>
                  <a:pt x="688182" y="344091"/>
                </a:cubicBezTo>
                <a:lnTo>
                  <a:pt x="686527" y="360510"/>
                </a:lnTo>
                <a:lnTo>
                  <a:pt x="1655" y="360510"/>
                </a:lnTo>
                <a:lnTo>
                  <a:pt x="0" y="344091"/>
                </a:lnTo>
                <a:cubicBezTo>
                  <a:pt x="0" y="154055"/>
                  <a:pt x="154055" y="0"/>
                  <a:pt x="344091" y="0"/>
                </a:cubicBezTo>
                <a:close/>
              </a:path>
            </a:pathLst>
          </a:custGeom>
          <a:solidFill>
            <a:schemeClr val="accent1">
              <a:lumMod val="7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946708" y="3106847"/>
            <a:ext cx="2963424" cy="2319865"/>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404040">
                    <a:alpha val="100000"/>
                  </a:srgbClr>
                </a:solidFill>
                <a:latin typeface="Source Han Sans"/>
                <a:ea typeface="Source Han Sans"/>
                <a:cs typeface="Source Han Sans"/>
              </a:rPr>
              <a:t>2026年主流归因模型包括首次点击、末次点击、线性、时间衰减和数据驱动模型。企业应根据客户旅程复杂度选择合适模型，例如高客单价产品适合数据驱动归因，而快消品可采用末次点击简化分析。</a:t>
            </a:r>
            <a:endParaRPr kumimoji="1" lang="zh-CN" altLang="en-US"/>
          </a:p>
        </p:txBody>
      </p:sp>
      <p:sp>
        <p:nvSpPr>
          <p:cNvPr id="9" name="标题 1"/>
          <p:cNvSpPr txBox="1"/>
          <p:nvPr/>
        </p:nvSpPr>
        <p:spPr>
          <a:xfrm rot="0" flipH="0" flipV="0">
            <a:off x="1593098" y="5619748"/>
            <a:ext cx="1670643" cy="95250"/>
          </a:xfrm>
          <a:prstGeom prst="rect">
            <a:avLst/>
          </a:prstGeom>
          <a:solidFill>
            <a:schemeClr val="accent1"/>
          </a:solidFill>
          <a:ln cap="sq">
            <a:noFill/>
            <a:prstDash val="solid"/>
            <a:miter/>
          </a:ln>
        </p:spPr>
        <p:txBody>
          <a:bodyPr vert="horz" wrap="square" lIns="0" tIns="0" rIns="0" bIns="0" rtlCol="0" anchor="ctr"/>
          <a:lstStyle/>
          <a:p>
            <a:pPr algn="ctr">
              <a:lnSpc>
                <a:spcPct val="110000"/>
              </a:lnSpc>
            </a:pPr>
            <a:endParaRPr kumimoji="1" lang="zh-CN" altLang="en-US"/>
          </a:p>
        </p:txBody>
      </p:sp>
      <p:sp>
        <p:nvSpPr>
          <p:cNvPr id="10" name="标题 1"/>
          <p:cNvSpPr txBox="1"/>
          <p:nvPr/>
        </p:nvSpPr>
        <p:spPr>
          <a:xfrm rot="0" flipH="0" flipV="0">
            <a:off x="4414157" y="1785255"/>
            <a:ext cx="3363686" cy="3929743"/>
          </a:xfrm>
          <a:prstGeom prst="rect">
            <a:avLst/>
          </a:prstGeom>
          <a:solidFill>
            <a:schemeClr val="bg1"/>
          </a:solidFill>
          <a:ln w="25400" cap="sq">
            <a:solidFill>
              <a:schemeClr val="bg1">
                <a:lumMod val="95000"/>
              </a:schemeClr>
            </a:solidFill>
            <a:miter/>
          </a:ln>
          <a:effectLst>
            <a:outerShdw dist="0" blurRad="127000" dir="0" sx="100000" sy="100000" kx="0" ky="0" algn="ctr" rotWithShape="0">
              <a:schemeClr val="accent1">
                <a:alpha val="20000"/>
              </a:schemeClr>
            </a:outerShdw>
          </a:effectLst>
        </p:spPr>
        <p:txBody>
          <a:bodyPr vert="horz" wrap="square" lIns="0" tIns="0" rIns="0" bIns="0" rtlCol="0" anchor="ctr"/>
          <a:lstStyle/>
          <a:p>
            <a:pPr algn="ctr">
              <a:lnSpc>
                <a:spcPct val="110000"/>
              </a:lnSpc>
            </a:pPr>
            <a:endParaRPr kumimoji="1" lang="zh-CN" altLang="en-US"/>
          </a:p>
        </p:txBody>
      </p:sp>
      <p:sp>
        <p:nvSpPr>
          <p:cNvPr id="11" name="标题 1"/>
          <p:cNvSpPr txBox="1"/>
          <p:nvPr/>
        </p:nvSpPr>
        <p:spPr>
          <a:xfrm rot="0" flipH="0" flipV="0">
            <a:off x="5638800" y="2081376"/>
            <a:ext cx="1949227" cy="684000"/>
          </a:xfrm>
          <a:prstGeom prst="rect">
            <a:avLst/>
          </a:prstGeom>
          <a:noFill/>
          <a:ln>
            <a:noFill/>
          </a:ln>
        </p:spPr>
        <p:txBody>
          <a:bodyPr vert="horz" wrap="square" lIns="0" tIns="0" rIns="0" bIns="0" rtlCol="0" anchor="ctr"/>
          <a:lstStyle/>
          <a:p>
            <a:pPr algn="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实施跨设备归因追踪</a:t>
            </a:r>
            <a:endParaRPr kumimoji="1" lang="zh-CN" altLang="en-US"/>
          </a:p>
        </p:txBody>
      </p:sp>
      <p:sp>
        <p:nvSpPr>
          <p:cNvPr id="12" name="标题 1"/>
          <p:cNvSpPr txBox="1"/>
          <p:nvPr/>
        </p:nvSpPr>
        <p:spPr>
          <a:xfrm rot="16200000" flipH="0" flipV="0">
            <a:off x="4431838" y="1962530"/>
            <a:ext cx="1172998" cy="801190"/>
          </a:xfrm>
          <a:custGeom>
            <a:avLst/>
            <a:gdLst>
              <a:gd name="connsiteX0" fmla="*/ 1172998 w 1172998"/>
              <a:gd name="connsiteY0" fmla="*/ 0 h 801190"/>
              <a:gd name="connsiteX1" fmla="*/ 1172998 w 1172998"/>
              <a:gd name="connsiteY1" fmla="*/ 801190 h 801190"/>
              <a:gd name="connsiteX2" fmla="*/ 400595 w 1172998"/>
              <a:gd name="connsiteY2" fmla="*/ 801190 h 801190"/>
              <a:gd name="connsiteX3" fmla="*/ 0 w 1172998"/>
              <a:gd name="connsiteY3" fmla="*/ 400595 h 801190"/>
              <a:gd name="connsiteX4" fmla="*/ 400595 w 1172998"/>
              <a:gd name="connsiteY4" fmla="*/ 0 h 801190"/>
            </a:gdLst>
            <a:rect l="l" t="t" r="r" b="b"/>
            <a:pathLst>
              <a:path w="1172998" h="801190">
                <a:moveTo>
                  <a:pt x="1172998" y="0"/>
                </a:moveTo>
                <a:lnTo>
                  <a:pt x="1172998" y="801190"/>
                </a:lnTo>
                <a:lnTo>
                  <a:pt x="400595" y="801190"/>
                </a:lnTo>
                <a:cubicBezTo>
                  <a:pt x="179352" y="801190"/>
                  <a:pt x="0" y="621838"/>
                  <a:pt x="0" y="400595"/>
                </a:cubicBezTo>
                <a:cubicBezTo>
                  <a:pt x="0" y="179352"/>
                  <a:pt x="179352" y="0"/>
                  <a:pt x="400595"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rot="0" flipH="0" flipV="0">
            <a:off x="4620211" y="1605289"/>
            <a:ext cx="984613" cy="184034"/>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5421402" y="1605289"/>
            <a:ext cx="222949" cy="184034"/>
          </a:xfrm>
          <a:custGeom>
            <a:avLst/>
            <a:gdLst>
              <a:gd name="connsiteX0" fmla="*/ 344091 w 688182"/>
              <a:gd name="connsiteY0" fmla="*/ 0 h 360510"/>
              <a:gd name="connsiteX1" fmla="*/ 688182 w 688182"/>
              <a:gd name="connsiteY1" fmla="*/ 344091 h 360510"/>
              <a:gd name="connsiteX2" fmla="*/ 686527 w 688182"/>
              <a:gd name="connsiteY2" fmla="*/ 360510 h 360510"/>
              <a:gd name="connsiteX3" fmla="*/ 1655 w 688182"/>
              <a:gd name="connsiteY3" fmla="*/ 360510 h 360510"/>
              <a:gd name="connsiteX4" fmla="*/ 0 w 688182"/>
              <a:gd name="connsiteY4" fmla="*/ 344091 h 360510"/>
              <a:gd name="connsiteX5" fmla="*/ 344091 w 688182"/>
              <a:gd name="connsiteY5" fmla="*/ 0 h 360510"/>
            </a:gdLst>
            <a:rect l="l" t="t" r="r" b="b"/>
            <a:pathLst>
              <a:path w="688182" h="360510">
                <a:moveTo>
                  <a:pt x="344091" y="0"/>
                </a:moveTo>
                <a:cubicBezTo>
                  <a:pt x="534127" y="0"/>
                  <a:pt x="688182" y="154055"/>
                  <a:pt x="688182" y="344091"/>
                </a:cubicBezTo>
                <a:lnTo>
                  <a:pt x="686527" y="360510"/>
                </a:lnTo>
                <a:lnTo>
                  <a:pt x="1655" y="360510"/>
                </a:lnTo>
                <a:lnTo>
                  <a:pt x="0" y="344091"/>
                </a:lnTo>
                <a:cubicBezTo>
                  <a:pt x="0" y="154055"/>
                  <a:pt x="154055" y="0"/>
                  <a:pt x="344091" y="0"/>
                </a:cubicBezTo>
                <a:close/>
              </a:path>
            </a:pathLst>
          </a:custGeom>
          <a:solidFill>
            <a:schemeClr val="accent1">
              <a:lumMod val="7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4614289" y="3106846"/>
            <a:ext cx="2963424" cy="2319865"/>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404040">
                    <a:alpha val="100000"/>
                  </a:srgbClr>
                </a:solidFill>
                <a:latin typeface="Source Han Sans"/>
                <a:ea typeface="Source Han Sans"/>
                <a:cs typeface="Source Han Sans"/>
              </a:rPr>
              <a:t>随着用户在手机、平板、PC间频繁切换，需部署统一ID系统（如登录态+Cookie+设备指纹融合）实现跨设备行为串联，确保各触点贡献被准确记录，避免渠道效果被低估或重复计算。</a:t>
            </a:r>
            <a:endParaRPr kumimoji="1" lang="zh-CN" altLang="en-US"/>
          </a:p>
        </p:txBody>
      </p:sp>
      <p:sp>
        <p:nvSpPr>
          <p:cNvPr id="16" name="标题 1"/>
          <p:cNvSpPr txBox="1"/>
          <p:nvPr/>
        </p:nvSpPr>
        <p:spPr>
          <a:xfrm rot="0" flipH="0" flipV="0">
            <a:off x="5260679" y="5619748"/>
            <a:ext cx="1670643" cy="95250"/>
          </a:xfrm>
          <a:prstGeom prst="rect">
            <a:avLst/>
          </a:prstGeom>
          <a:solidFill>
            <a:schemeClr val="accent1"/>
          </a:solidFill>
          <a:ln cap="sq">
            <a:noFill/>
            <a:prstDash val="solid"/>
            <a:miter/>
          </a:ln>
        </p:spPr>
        <p:txBody>
          <a:bodyPr vert="horz" wrap="square" lIns="0" tIns="0" rIns="0" bIns="0" rtlCol="0" anchor="ctr"/>
          <a:lstStyle/>
          <a:p>
            <a:pPr algn="ctr">
              <a:lnSpc>
                <a:spcPct val="110000"/>
              </a:lnSpc>
            </a:pPr>
            <a:endParaRPr kumimoji="1" lang="zh-CN" altLang="en-US"/>
          </a:p>
        </p:txBody>
      </p:sp>
      <p:sp>
        <p:nvSpPr>
          <p:cNvPr id="17" name="标题 1"/>
          <p:cNvSpPr txBox="1"/>
          <p:nvPr/>
        </p:nvSpPr>
        <p:spPr>
          <a:xfrm rot="0" flipH="0" flipV="0">
            <a:off x="8081738" y="1785255"/>
            <a:ext cx="3363686" cy="3929743"/>
          </a:xfrm>
          <a:prstGeom prst="rect">
            <a:avLst/>
          </a:prstGeom>
          <a:solidFill>
            <a:schemeClr val="bg1"/>
          </a:solidFill>
          <a:ln w="25400" cap="sq">
            <a:solidFill>
              <a:schemeClr val="bg1">
                <a:lumMod val="95000"/>
              </a:schemeClr>
            </a:solidFill>
            <a:miter/>
          </a:ln>
          <a:effectLst>
            <a:outerShdw dist="0" blurRad="127000" dir="0" sx="100000" sy="100000" kx="0" ky="0" algn="ctr" rotWithShape="0">
              <a:schemeClr val="accent1">
                <a:alpha val="20000"/>
              </a:schemeClr>
            </a:outerShdw>
          </a:effectLst>
        </p:spPr>
        <p:txBody>
          <a:bodyPr vert="horz" wrap="square" lIns="0" tIns="0" rIns="0" bIns="0" rtlCol="0" anchor="ctr"/>
          <a:lstStyle/>
          <a:p>
            <a:pPr algn="ctr">
              <a:lnSpc>
                <a:spcPct val="110000"/>
              </a:lnSpc>
            </a:pPr>
            <a:endParaRPr kumimoji="1" lang="zh-CN" altLang="en-US"/>
          </a:p>
        </p:txBody>
      </p:sp>
      <p:sp>
        <p:nvSpPr>
          <p:cNvPr id="18" name="标题 1"/>
          <p:cNvSpPr txBox="1"/>
          <p:nvPr/>
        </p:nvSpPr>
        <p:spPr>
          <a:xfrm rot="0" flipH="0" flipV="0">
            <a:off x="9309100" y="2081376"/>
            <a:ext cx="1946508" cy="684000"/>
          </a:xfrm>
          <a:prstGeom prst="rect">
            <a:avLst/>
          </a:prstGeom>
          <a:noFill/>
          <a:ln>
            <a:noFill/>
          </a:ln>
        </p:spPr>
        <p:txBody>
          <a:bodyPr vert="horz" wrap="square" lIns="0" tIns="0" rIns="0" bIns="0" rtlCol="0" anchor="ctr"/>
          <a:lstStyle/>
          <a:p>
            <a:pPr algn="r">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利用AI驱动的动态归因优化</a:t>
            </a:r>
            <a:endParaRPr kumimoji="1" lang="zh-CN" altLang="en-US"/>
          </a:p>
        </p:txBody>
      </p:sp>
      <p:sp>
        <p:nvSpPr>
          <p:cNvPr id="19" name="标题 1"/>
          <p:cNvSpPr txBox="1"/>
          <p:nvPr/>
        </p:nvSpPr>
        <p:spPr>
          <a:xfrm rot="16200000" flipH="0" flipV="0">
            <a:off x="8099419" y="1962530"/>
            <a:ext cx="1172998" cy="801190"/>
          </a:xfrm>
          <a:custGeom>
            <a:avLst/>
            <a:gdLst>
              <a:gd name="connsiteX0" fmla="*/ 1172998 w 1172998"/>
              <a:gd name="connsiteY0" fmla="*/ 0 h 801190"/>
              <a:gd name="connsiteX1" fmla="*/ 1172998 w 1172998"/>
              <a:gd name="connsiteY1" fmla="*/ 801190 h 801190"/>
              <a:gd name="connsiteX2" fmla="*/ 400595 w 1172998"/>
              <a:gd name="connsiteY2" fmla="*/ 801190 h 801190"/>
              <a:gd name="connsiteX3" fmla="*/ 0 w 1172998"/>
              <a:gd name="connsiteY3" fmla="*/ 400595 h 801190"/>
              <a:gd name="connsiteX4" fmla="*/ 400595 w 1172998"/>
              <a:gd name="connsiteY4" fmla="*/ 0 h 801190"/>
            </a:gdLst>
            <a:rect l="l" t="t" r="r" b="b"/>
            <a:pathLst>
              <a:path w="1172998" h="801190">
                <a:moveTo>
                  <a:pt x="1172998" y="0"/>
                </a:moveTo>
                <a:lnTo>
                  <a:pt x="1172998" y="801190"/>
                </a:lnTo>
                <a:lnTo>
                  <a:pt x="400595" y="801190"/>
                </a:lnTo>
                <a:cubicBezTo>
                  <a:pt x="179352" y="801190"/>
                  <a:pt x="0" y="621838"/>
                  <a:pt x="0" y="400595"/>
                </a:cubicBezTo>
                <a:cubicBezTo>
                  <a:pt x="0" y="179352"/>
                  <a:pt x="179352" y="0"/>
                  <a:pt x="400595" y="0"/>
                </a:cubicBezTo>
                <a:close/>
              </a:path>
            </a:pathLst>
          </a:cu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8287792" y="1605289"/>
            <a:ext cx="984613" cy="184034"/>
          </a:xfrm>
          <a:prstGeom prst="round2SameRect">
            <a:avLst>
              <a:gd name="adj1" fmla="val 50000"/>
              <a:gd name="adj2" fmla="val 0"/>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9088983" y="1605289"/>
            <a:ext cx="222949" cy="184034"/>
          </a:xfrm>
          <a:custGeom>
            <a:avLst/>
            <a:gdLst>
              <a:gd name="connsiteX0" fmla="*/ 344091 w 688182"/>
              <a:gd name="connsiteY0" fmla="*/ 0 h 360510"/>
              <a:gd name="connsiteX1" fmla="*/ 688182 w 688182"/>
              <a:gd name="connsiteY1" fmla="*/ 344091 h 360510"/>
              <a:gd name="connsiteX2" fmla="*/ 686527 w 688182"/>
              <a:gd name="connsiteY2" fmla="*/ 360510 h 360510"/>
              <a:gd name="connsiteX3" fmla="*/ 1655 w 688182"/>
              <a:gd name="connsiteY3" fmla="*/ 360510 h 360510"/>
              <a:gd name="connsiteX4" fmla="*/ 0 w 688182"/>
              <a:gd name="connsiteY4" fmla="*/ 344091 h 360510"/>
              <a:gd name="connsiteX5" fmla="*/ 344091 w 688182"/>
              <a:gd name="connsiteY5" fmla="*/ 0 h 360510"/>
            </a:gdLst>
            <a:rect l="l" t="t" r="r" b="b"/>
            <a:pathLst>
              <a:path w="688182" h="360510">
                <a:moveTo>
                  <a:pt x="344091" y="0"/>
                </a:moveTo>
                <a:cubicBezTo>
                  <a:pt x="534127" y="0"/>
                  <a:pt x="688182" y="154055"/>
                  <a:pt x="688182" y="344091"/>
                </a:cubicBezTo>
                <a:lnTo>
                  <a:pt x="686527" y="360510"/>
                </a:lnTo>
                <a:lnTo>
                  <a:pt x="1655" y="360510"/>
                </a:lnTo>
                <a:lnTo>
                  <a:pt x="0" y="344091"/>
                </a:lnTo>
                <a:cubicBezTo>
                  <a:pt x="0" y="154055"/>
                  <a:pt x="154055" y="0"/>
                  <a:pt x="344091" y="0"/>
                </a:cubicBezTo>
                <a:close/>
              </a:path>
            </a:pathLst>
          </a:custGeom>
          <a:solidFill>
            <a:schemeClr val="accent1">
              <a:lumMod val="75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0">
            <a:off x="8281870" y="3106847"/>
            <a:ext cx="2963424" cy="2319865"/>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404040">
                    <a:alpha val="100000"/>
                  </a:srgbClr>
                </a:solidFill>
                <a:latin typeface="Source Han Sans"/>
                <a:ea typeface="Source Han Sans"/>
                <a:cs typeface="Source Han Sans"/>
              </a:rPr>
              <a:t>借助机器学习算法实时分析用户路径数据，动态调整各触点权重。例如，某电商平台通过AI归因发现短视频广告在决策中期作用显著，随即提升其预算占比，ROI提升22%。</a:t>
            </a:r>
            <a:endParaRPr kumimoji="1" lang="zh-CN" altLang="en-US"/>
          </a:p>
        </p:txBody>
      </p:sp>
      <p:sp>
        <p:nvSpPr>
          <p:cNvPr id="23" name="标题 1"/>
          <p:cNvSpPr txBox="1"/>
          <p:nvPr/>
        </p:nvSpPr>
        <p:spPr>
          <a:xfrm rot="0" flipH="0" flipV="0">
            <a:off x="8928260" y="5619748"/>
            <a:ext cx="1670643" cy="95250"/>
          </a:xfrm>
          <a:prstGeom prst="rect">
            <a:avLst/>
          </a:prstGeom>
          <a:solidFill>
            <a:schemeClr val="accent1"/>
          </a:solidFill>
          <a:ln cap="sq">
            <a:noFill/>
            <a:prstDash val="solid"/>
            <a:miter/>
          </a:ln>
        </p:spPr>
        <p:txBody>
          <a:bodyPr vert="horz" wrap="square" lIns="0" tIns="0" rIns="0" bIns="0" rtlCol="0" anchor="ctr"/>
          <a:lstStyle/>
          <a:p>
            <a:pPr algn="ctr">
              <a:lnSpc>
                <a:spcPct val="110000"/>
              </a:lnSpc>
            </a:pPr>
            <a:endParaRPr kumimoji="1" lang="zh-CN" altLang="en-US"/>
          </a:p>
        </p:txBody>
      </p:sp>
      <p:sp>
        <p:nvSpPr>
          <p:cNvPr id="24" name="标题 1"/>
          <p:cNvSpPr txBox="1"/>
          <p:nvPr/>
        </p:nvSpPr>
        <p:spPr>
          <a:xfrm rot="0" flipH="0" flipV="0">
            <a:off x="990600" y="1903576"/>
            <a:ext cx="758146" cy="684000"/>
          </a:xfrm>
          <a:prstGeom prst="rect">
            <a:avLst/>
          </a:prstGeom>
          <a:noFill/>
          <a:ln>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OPPOSans H"/>
                <a:ea typeface="OPPOSans H"/>
                <a:cs typeface="OPPOSans H"/>
              </a:rPr>
              <a:t>01</a:t>
            </a:r>
            <a:endParaRPr kumimoji="1" lang="zh-CN" altLang="en-US"/>
          </a:p>
        </p:txBody>
      </p:sp>
      <p:sp>
        <p:nvSpPr>
          <p:cNvPr id="25" name="标题 1"/>
          <p:cNvSpPr txBox="1"/>
          <p:nvPr/>
        </p:nvSpPr>
        <p:spPr>
          <a:xfrm rot="0" flipH="0" flipV="0">
            <a:off x="4635500" y="1903576"/>
            <a:ext cx="758146" cy="684000"/>
          </a:xfrm>
          <a:prstGeom prst="rect">
            <a:avLst/>
          </a:prstGeom>
          <a:noFill/>
          <a:ln>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OPPOSans H"/>
                <a:ea typeface="OPPOSans H"/>
                <a:cs typeface="OPPOSans H"/>
              </a:rPr>
              <a:t>02</a:t>
            </a:r>
            <a:endParaRPr kumimoji="1" lang="zh-CN" altLang="en-US"/>
          </a:p>
        </p:txBody>
      </p:sp>
      <p:sp>
        <p:nvSpPr>
          <p:cNvPr id="26" name="标题 1"/>
          <p:cNvSpPr txBox="1"/>
          <p:nvPr/>
        </p:nvSpPr>
        <p:spPr>
          <a:xfrm rot="0" flipH="0" flipV="0">
            <a:off x="8331200" y="1903576"/>
            <a:ext cx="758146" cy="684000"/>
          </a:xfrm>
          <a:prstGeom prst="rect">
            <a:avLst/>
          </a:prstGeom>
          <a:noFill/>
          <a:ln>
            <a:noFill/>
          </a:ln>
        </p:spPr>
        <p:txBody>
          <a:bodyPr vert="horz" wrap="square" lIns="0" tIns="0" rIns="0" bIns="0" rtlCol="0" anchor="ctr"/>
          <a:lstStyle/>
          <a:p>
            <a:pPr algn="ctr">
              <a:lnSpc>
                <a:spcPct val="130000"/>
              </a:lnSpc>
            </a:pPr>
            <a:r>
              <a:rPr kumimoji="1" lang="en-US" altLang="zh-CN" sz="3200">
                <a:ln w="12700">
                  <a:noFill/>
                </a:ln>
                <a:solidFill>
                  <a:srgbClr val="FFFFFF">
                    <a:alpha val="100000"/>
                  </a:srgbClr>
                </a:solidFill>
                <a:latin typeface="OPPOSans H"/>
                <a:ea typeface="OPPOSans H"/>
                <a:cs typeface="OPPOSans H"/>
              </a:rPr>
              <a:t>03</a:t>
            </a:r>
            <a:endParaRPr kumimoji="1" lang="zh-CN" altLang="en-US"/>
          </a:p>
        </p:txBody>
      </p:sp>
      <p:sp>
        <p:nvSpPr>
          <p:cNvPr id="27"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渠道归因模型的选择与应用</a:t>
            </a: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9900000" flipH="0" flipV="0">
            <a:off x="7683500" y="3327400"/>
            <a:ext cx="2609677" cy="2609219"/>
          </a:xfrm>
          <a:prstGeom prst="ellipse">
            <a:avLst/>
          </a:prstGeom>
          <a:noFill/>
          <a:ln w="63500" cap="rnd">
            <a:gradFill>
              <a:gsLst>
                <a:gs pos="0">
                  <a:schemeClr val="accent3"/>
                </a:gs>
                <a:gs pos="100000">
                  <a:schemeClr val="accent3">
                    <a:lumMod val="60000"/>
                    <a:lumOff val="40000"/>
                    <a:alpha val="0"/>
                  </a:schemeClr>
                </a:gs>
              </a:gsLst>
              <a:lin ang="5400000" scaled="0"/>
            </a:gradFill>
            <a:round/>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8900000" flipH="0" flipV="0">
            <a:off x="6731000" y="1498600"/>
            <a:ext cx="2819151" cy="2818654"/>
          </a:xfrm>
          <a:prstGeom prst="ellipse">
            <a:avLst/>
          </a:prstGeom>
          <a:noFill/>
          <a:ln w="63500" cap="rnd">
            <a:gradFill>
              <a:gsLst>
                <a:gs pos="0">
                  <a:schemeClr val="accent2"/>
                </a:gs>
                <a:gs pos="100000">
                  <a:schemeClr val="accent2">
                    <a:lumMod val="60000"/>
                    <a:lumOff val="40000"/>
                    <a:alpha val="0"/>
                  </a:schemeClr>
                </a:gs>
              </a:gsLst>
              <a:lin ang="5400000" scaled="0"/>
            </a:gradFill>
            <a:round/>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3096342" flipH="0" flipV="0">
            <a:off x="8436934" y="1502588"/>
            <a:ext cx="2818800" cy="2818800"/>
          </a:xfrm>
          <a:prstGeom prst="ellipse">
            <a:avLst/>
          </a:prstGeom>
          <a:noFill/>
          <a:ln w="63500" cap="rnd">
            <a:gradFill>
              <a:gsLst>
                <a:gs pos="0">
                  <a:schemeClr val="accent1"/>
                </a:gs>
                <a:gs pos="100000">
                  <a:schemeClr val="accent1">
                    <a:lumMod val="60000"/>
                    <a:lumOff val="40000"/>
                    <a:alpha val="0"/>
                  </a:schemeClr>
                </a:gs>
              </a:gsLst>
              <a:lin ang="5400000" scaled="0"/>
            </a:gradFill>
            <a:round/>
          </a:ln>
        </p:spPr>
        <p:txBody>
          <a:bodyPr vert="horz" wrap="square" lIns="91440" tIns="45720" rIns="91440" bIns="45720" rtlCol="0" anchor="ctr"/>
          <a:lstStyle/>
          <a:p>
            <a:pPr algn="ctr">
              <a:lnSpc>
                <a:spcPct val="110000"/>
              </a:lnSpc>
            </a:pPr>
            <a:endParaRPr kumimoji="1" lang="zh-CN" altLang="en-US"/>
          </a:p>
        </p:txBody>
      </p:sp>
      <p:cxnSp>
        <p:nvCxnSpPr>
          <p:cNvPr id="6" name="线条 1"/>
          <p:cNvCxnSpPr/>
          <p:nvPr/>
        </p:nvCxnSpPr>
        <p:spPr>
          <a:xfrm rot="0" flipH="0" flipV="0">
            <a:off x="965200" y="2950429"/>
            <a:ext cx="4667250" cy="0"/>
          </a:xfrm>
          <a:prstGeom prst="line">
            <a:avLst/>
          </a:prstGeom>
          <a:noFill/>
          <a:ln w="12700" cap="sq">
            <a:gradFill>
              <a:gsLst>
                <a:gs pos="0">
                  <a:schemeClr val="bg1">
                    <a:lumMod val="75000"/>
                  </a:schemeClr>
                </a:gs>
                <a:gs pos="100000">
                  <a:schemeClr val="bg1">
                    <a:lumMod val="50000"/>
                    <a:alpha val="0"/>
                  </a:schemeClr>
                </a:gs>
              </a:gsLst>
              <a:lin ang="0" scaled="0"/>
            </a:gradFill>
            <a:miter/>
          </a:ln>
        </p:spPr>
      </p:cxnSp>
      <p:sp>
        <p:nvSpPr>
          <p:cNvPr id="7" name="标题 1"/>
          <p:cNvSpPr txBox="1"/>
          <p:nvPr/>
        </p:nvSpPr>
        <p:spPr>
          <a:xfrm rot="0" flipH="0" flipV="0">
            <a:off x="957720" y="1605414"/>
            <a:ext cx="616630" cy="527465"/>
          </a:xfrm>
          <a:prstGeom prst="rect">
            <a:avLst/>
          </a:prstGeom>
          <a:noFill/>
          <a:ln>
            <a:noFill/>
          </a:ln>
        </p:spPr>
        <p:txBody>
          <a:bodyPr vert="horz" wrap="square" lIns="0" tIns="0" rIns="0" bIns="0" rtlCol="0" anchor="t"/>
          <a:lstStyle/>
          <a:p>
            <a:pPr algn="l">
              <a:lnSpc>
                <a:spcPct val="115833"/>
              </a:lnSpc>
            </a:pPr>
            <a:r>
              <a:rPr kumimoji="1" lang="en-US" altLang="zh-CN" sz="3200">
                <a:ln w="12700">
                  <a:noFill/>
                </a:ln>
                <a:solidFill>
                  <a:srgbClr val="063CE8">
                    <a:alpha val="100000"/>
                  </a:srgbClr>
                </a:solidFill>
                <a:latin typeface="OPPOSans H"/>
                <a:ea typeface="OPPOSans H"/>
                <a:cs typeface="OPPOSans H"/>
              </a:rPr>
              <a:t>01</a:t>
            </a:r>
            <a:endParaRPr kumimoji="1" lang="zh-CN" altLang="en-US"/>
          </a:p>
        </p:txBody>
      </p:sp>
      <p:cxnSp>
        <p:nvCxnSpPr>
          <p:cNvPr id="8" name="线条 1"/>
          <p:cNvCxnSpPr/>
          <p:nvPr/>
        </p:nvCxnSpPr>
        <p:spPr>
          <a:xfrm rot="0" flipH="0" flipV="0">
            <a:off x="965200" y="4471621"/>
            <a:ext cx="4667250" cy="0"/>
          </a:xfrm>
          <a:prstGeom prst="line">
            <a:avLst/>
          </a:prstGeom>
          <a:noFill/>
          <a:ln w="12700" cap="sq">
            <a:gradFill>
              <a:gsLst>
                <a:gs pos="0">
                  <a:schemeClr val="bg1">
                    <a:lumMod val="75000"/>
                  </a:schemeClr>
                </a:gs>
                <a:gs pos="100000">
                  <a:schemeClr val="bg1">
                    <a:lumMod val="50000"/>
                    <a:alpha val="0"/>
                  </a:schemeClr>
                </a:gs>
              </a:gsLst>
              <a:lin ang="0" scaled="0"/>
            </a:gradFill>
            <a:miter/>
          </a:ln>
        </p:spPr>
      </p:cxnSp>
      <p:sp>
        <p:nvSpPr>
          <p:cNvPr id="9" name="标题 1"/>
          <p:cNvSpPr txBox="1"/>
          <p:nvPr/>
        </p:nvSpPr>
        <p:spPr>
          <a:xfrm rot="0" flipH="0" flipV="0">
            <a:off x="957720" y="3179447"/>
            <a:ext cx="616630" cy="527465"/>
          </a:xfrm>
          <a:prstGeom prst="rect">
            <a:avLst/>
          </a:prstGeom>
          <a:noFill/>
          <a:ln>
            <a:noFill/>
          </a:ln>
        </p:spPr>
        <p:txBody>
          <a:bodyPr vert="horz" wrap="square" lIns="0" tIns="0" rIns="0" bIns="0" rtlCol="0" anchor="t"/>
          <a:lstStyle/>
          <a:p>
            <a:pPr algn="l">
              <a:lnSpc>
                <a:spcPct val="115833"/>
              </a:lnSpc>
            </a:pPr>
            <a:r>
              <a:rPr kumimoji="1" lang="en-US" altLang="zh-CN" sz="3200">
                <a:ln w="12700">
                  <a:noFill/>
                </a:ln>
                <a:solidFill>
                  <a:srgbClr val="C6AB6A">
                    <a:alpha val="100000"/>
                  </a:srgbClr>
                </a:solidFill>
                <a:latin typeface="OPPOSans H"/>
                <a:ea typeface="OPPOSans H"/>
                <a:cs typeface="OPPOSans H"/>
              </a:rPr>
              <a:t>02</a:t>
            </a:r>
            <a:endParaRPr kumimoji="1" lang="zh-CN" altLang="en-US"/>
          </a:p>
        </p:txBody>
      </p:sp>
      <p:cxnSp>
        <p:nvCxnSpPr>
          <p:cNvPr id="10" name="线条 1"/>
          <p:cNvCxnSpPr/>
          <p:nvPr/>
        </p:nvCxnSpPr>
        <p:spPr>
          <a:xfrm rot="0" flipH="0" flipV="0">
            <a:off x="965200" y="5981700"/>
            <a:ext cx="4667250" cy="0"/>
          </a:xfrm>
          <a:prstGeom prst="line">
            <a:avLst/>
          </a:prstGeom>
          <a:noFill/>
          <a:ln w="12700" cap="sq">
            <a:gradFill>
              <a:gsLst>
                <a:gs pos="0">
                  <a:schemeClr val="bg1">
                    <a:lumMod val="75000"/>
                  </a:schemeClr>
                </a:gs>
                <a:gs pos="100000">
                  <a:schemeClr val="bg1">
                    <a:lumMod val="50000"/>
                    <a:alpha val="0"/>
                  </a:schemeClr>
                </a:gs>
              </a:gsLst>
              <a:lin ang="0" scaled="0"/>
            </a:gradFill>
            <a:miter/>
          </a:ln>
        </p:spPr>
      </p:cxnSp>
      <p:sp>
        <p:nvSpPr>
          <p:cNvPr id="11" name="标题 1"/>
          <p:cNvSpPr txBox="1"/>
          <p:nvPr/>
        </p:nvSpPr>
        <p:spPr>
          <a:xfrm rot="0" flipH="0" flipV="0">
            <a:off x="957720" y="4700639"/>
            <a:ext cx="616630" cy="527465"/>
          </a:xfrm>
          <a:prstGeom prst="rect">
            <a:avLst/>
          </a:prstGeom>
          <a:noFill/>
          <a:ln>
            <a:noFill/>
          </a:ln>
        </p:spPr>
        <p:txBody>
          <a:bodyPr vert="horz" wrap="square" lIns="0" tIns="0" rIns="0" bIns="0" rtlCol="0" anchor="t"/>
          <a:lstStyle/>
          <a:p>
            <a:pPr algn="l">
              <a:lnSpc>
                <a:spcPct val="115833"/>
              </a:lnSpc>
            </a:pPr>
            <a:r>
              <a:rPr kumimoji="1" lang="en-US" altLang="zh-CN" sz="3200">
                <a:ln w="12700">
                  <a:noFill/>
                </a:ln>
                <a:solidFill>
                  <a:srgbClr val="063CE8">
                    <a:alpha val="100000"/>
                  </a:srgbClr>
                </a:solidFill>
                <a:latin typeface="OPPOSans H"/>
                <a:ea typeface="OPPOSans H"/>
                <a:cs typeface="OPPOSans H"/>
              </a:rPr>
              <a:t>03</a:t>
            </a:r>
            <a:endParaRPr kumimoji="1" lang="zh-CN" altLang="en-US"/>
          </a:p>
        </p:txBody>
      </p:sp>
      <p:sp>
        <p:nvSpPr>
          <p:cNvPr id="12" name="标题 1"/>
          <p:cNvSpPr txBox="1"/>
          <p:nvPr/>
        </p:nvSpPr>
        <p:spPr>
          <a:xfrm rot="0" flipH="0" flipV="0">
            <a:off x="9880626" y="2473941"/>
            <a:ext cx="628650" cy="608368"/>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tx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8699500" y="4570669"/>
            <a:ext cx="615949" cy="580546"/>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tx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7464375" y="2463800"/>
            <a:ext cx="533503" cy="577913"/>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tx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0" flipH="0" flipV="0">
            <a:off x="8412163" y="2921000"/>
            <a:ext cx="1166812" cy="1119690"/>
          </a:xfrm>
          <a:custGeom>
            <a:avLst/>
            <a:gdLst>
              <a:gd name="connsiteX0" fmla="*/ 826289 w 827532"/>
              <a:gd name="connsiteY0" fmla="*/ 92065 h 846006"/>
              <a:gd name="connsiteX1" fmla="*/ 410618 w 827532"/>
              <a:gd name="connsiteY1" fmla="*/ 844540 h 846006"/>
              <a:gd name="connsiteX2" fmla="*/ -1243 w 827532"/>
              <a:gd name="connsiteY2" fmla="*/ 88446 h 846006"/>
              <a:gd name="connsiteX3" fmla="*/ 826289 w 827532"/>
              <a:gd name="connsiteY3" fmla="*/ 91874 h 846006"/>
            </a:gdLst>
            <a:rect l="l" t="t" r="r" b="b"/>
            <a:pathLst>
              <a:path w="827532" h="846006">
                <a:moveTo>
                  <a:pt x="826289" y="92065"/>
                </a:moveTo>
                <a:cubicBezTo>
                  <a:pt x="800571" y="390484"/>
                  <a:pt x="649505" y="663946"/>
                  <a:pt x="410618" y="844540"/>
                </a:cubicBezTo>
                <a:cubicBezTo>
                  <a:pt x="172493" y="662136"/>
                  <a:pt x="22854" y="387435"/>
                  <a:pt x="-1243" y="88446"/>
                </a:cubicBezTo>
                <a:cubicBezTo>
                  <a:pt x="261552" y="-32617"/>
                  <a:pt x="564447" y="-31379"/>
                  <a:pt x="826289" y="91874"/>
                </a:cubicBezTo>
                <a:close/>
              </a:path>
            </a:pathLst>
          </a:custGeom>
          <a:gradFill>
            <a:gsLst>
              <a:gs pos="0">
                <a:schemeClr val="accent1"/>
              </a:gs>
              <a:gs pos="100000">
                <a:schemeClr val="accent1">
                  <a:lumMod val="60000"/>
                  <a:lumOff val="40000"/>
                  <a:alpha val="100000"/>
                </a:schemeClr>
              </a:gs>
            </a:gsLst>
            <a:lin ang="13500000" scaled="0"/>
          </a:gradFill>
          <a:ln cap="sq">
            <a:noFill/>
            <a:prstDash val="solid"/>
            <a:miter/>
          </a:ln>
          <a:effectLst>
            <a:outerShdw dist="203200" blurRad="330200" dir="5400000" sx="90000" sy="9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1599044" y="1636911"/>
            <a:ext cx="4535056" cy="36470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404040">
                    <a:alpha val="100000"/>
                  </a:srgbClr>
                </a:solidFill>
                <a:latin typeface="Source Han Sans CN Bold"/>
                <a:ea typeface="Source Han Sans CN Bold"/>
                <a:cs typeface="Source Han Sans CN Bold"/>
              </a:rPr>
              <a:t>定义渠道级KPI矩阵</a:t>
            </a:r>
            <a:endParaRPr kumimoji="1" lang="zh-CN" altLang="en-US"/>
          </a:p>
        </p:txBody>
      </p:sp>
      <p:sp>
        <p:nvSpPr>
          <p:cNvPr id="17" name="标题 1"/>
          <p:cNvSpPr txBox="1"/>
          <p:nvPr/>
        </p:nvSpPr>
        <p:spPr>
          <a:xfrm rot="0" flipH="0" flipV="0">
            <a:off x="967780" y="2110957"/>
            <a:ext cx="5166320" cy="572354"/>
          </a:xfrm>
          <a:prstGeom prst="rect">
            <a:avLst/>
          </a:prstGeom>
          <a:noFill/>
          <a:ln>
            <a:noFill/>
          </a:ln>
        </p:spPr>
        <p:txBody>
          <a:bodyPr vert="horz" wrap="square" lIns="0" tIns="0" rIns="0" bIns="0" rtlCol="0" anchor="t"/>
          <a:lstStyle/>
          <a:p>
            <a:pPr algn="l">
              <a:lnSpc>
                <a:spcPct val="150000"/>
              </a:lnSpc>
            </a:pPr>
            <a:r>
              <a:rPr kumimoji="1" lang="en-US" altLang="zh-CN" sz="917">
                <a:ln w="12700">
                  <a:noFill/>
                </a:ln>
                <a:solidFill>
                  <a:srgbClr val="262626">
                    <a:alpha val="100000"/>
                  </a:srgbClr>
                </a:solidFill>
                <a:latin typeface="Source Han Sans"/>
                <a:ea typeface="Source Han Sans"/>
                <a:cs typeface="Source Han Sans"/>
              </a:rPr>
              <a:t>按渠道特性设定差异化指标：社交媒体关注互动率与粉丝转化成本，搜索引擎侧重CPC与跳出率，邮件营销则追踪打开率与二次购买率，避免“一刀切”式评估导致误判。</a:t>
            </a:r>
            <a:endParaRPr kumimoji="1" lang="zh-CN" altLang="en-US"/>
          </a:p>
        </p:txBody>
      </p:sp>
      <p:sp>
        <p:nvSpPr>
          <p:cNvPr id="18" name="标题 1"/>
          <p:cNvSpPr txBox="1"/>
          <p:nvPr/>
        </p:nvSpPr>
        <p:spPr>
          <a:xfrm rot="0" flipH="0" flipV="0">
            <a:off x="1599044" y="3217294"/>
            <a:ext cx="4535056" cy="36470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404040">
                    <a:alpha val="100000"/>
                  </a:srgbClr>
                </a:solidFill>
                <a:latin typeface="Source Han Sans CN Bold"/>
                <a:ea typeface="Source Han Sans CN Bold"/>
                <a:cs typeface="Source Han Sans CN Bold"/>
              </a:rPr>
              <a:t>建立实时数据看板</a:t>
            </a:r>
            <a:endParaRPr kumimoji="1" lang="zh-CN" altLang="en-US"/>
          </a:p>
        </p:txBody>
      </p:sp>
      <p:sp>
        <p:nvSpPr>
          <p:cNvPr id="19" name="标题 1"/>
          <p:cNvSpPr txBox="1"/>
          <p:nvPr/>
        </p:nvSpPr>
        <p:spPr>
          <a:xfrm rot="0" flipH="0" flipV="0">
            <a:off x="968177" y="3696103"/>
            <a:ext cx="5165923" cy="508400"/>
          </a:xfrm>
          <a:prstGeom prst="rect">
            <a:avLst/>
          </a:prstGeom>
          <a:noFill/>
          <a:ln>
            <a:noFill/>
          </a:ln>
        </p:spPr>
        <p:txBody>
          <a:bodyPr vert="horz" wrap="square" lIns="0" tIns="0" rIns="0" bIns="0" rtlCol="0" anchor="t"/>
          <a:lstStyle/>
          <a:p>
            <a:pPr algn="l">
              <a:lnSpc>
                <a:spcPct val="150000"/>
              </a:lnSpc>
            </a:pPr>
            <a:r>
              <a:rPr kumimoji="1" lang="en-US" altLang="zh-CN" sz="917">
                <a:ln w="12700">
                  <a:noFill/>
                </a:ln>
                <a:solidFill>
                  <a:srgbClr val="262626">
                    <a:alpha val="100000"/>
                  </a:srgbClr>
                </a:solidFill>
                <a:latin typeface="Source Han Sans"/>
                <a:ea typeface="Source Han Sans"/>
                <a:cs typeface="Source Han Sans"/>
              </a:rPr>
              <a:t>整合Google Analytics 4、Meta Ads Manager、抖音巨量引擎等平台API，搭建统一仪表盘，每小时更新关键指标。当某渠道CTR连续2小时低于阈值时自动触发预警，支持快速响应。</a:t>
            </a:r>
            <a:endParaRPr kumimoji="1" lang="zh-CN" altLang="en-US"/>
          </a:p>
        </p:txBody>
      </p:sp>
      <p:sp>
        <p:nvSpPr>
          <p:cNvPr id="20" name="标题 1"/>
          <p:cNvSpPr txBox="1"/>
          <p:nvPr/>
        </p:nvSpPr>
        <p:spPr>
          <a:xfrm rot="0" flipH="0" flipV="0">
            <a:off x="1599044" y="4727175"/>
            <a:ext cx="4535056" cy="364707"/>
          </a:xfrm>
          <a:prstGeom prst="rect">
            <a:avLst/>
          </a:prstGeom>
          <a:noFill/>
          <a:ln>
            <a:noFill/>
          </a:ln>
        </p:spPr>
        <p:txBody>
          <a:bodyPr vert="horz" wrap="square" lIns="0" tIns="0" rIns="0" bIns="0" rtlCol="0" anchor="b"/>
          <a:lstStyle/>
          <a:p>
            <a:pPr algn="l">
              <a:lnSpc>
                <a:spcPct val="130000"/>
              </a:lnSpc>
            </a:pPr>
            <a:r>
              <a:rPr kumimoji="1" lang="en-US" altLang="zh-CN" sz="1600">
                <a:ln w="12700">
                  <a:noFill/>
                </a:ln>
                <a:solidFill>
                  <a:srgbClr val="404040">
                    <a:alpha val="100000"/>
                  </a:srgbClr>
                </a:solidFill>
                <a:latin typeface="Source Han Sans CN Bold"/>
                <a:ea typeface="Source Han Sans CN Bold"/>
                <a:cs typeface="Source Han Sans CN Bold"/>
              </a:rPr>
              <a:t>分析增量效果与自然流量干扰</a:t>
            </a:r>
            <a:endParaRPr kumimoji="1" lang="zh-CN" altLang="en-US"/>
          </a:p>
        </p:txBody>
      </p:sp>
      <p:sp>
        <p:nvSpPr>
          <p:cNvPr id="21" name="标题 1"/>
          <p:cNvSpPr txBox="1"/>
          <p:nvPr/>
        </p:nvSpPr>
        <p:spPr>
          <a:xfrm rot="0" flipH="0" flipV="0">
            <a:off x="968177" y="5206182"/>
            <a:ext cx="5165923" cy="508400"/>
          </a:xfrm>
          <a:prstGeom prst="rect">
            <a:avLst/>
          </a:prstGeom>
          <a:noFill/>
          <a:ln>
            <a:noFill/>
          </a:ln>
        </p:spPr>
        <p:txBody>
          <a:bodyPr vert="horz" wrap="square" lIns="0" tIns="0" rIns="0" bIns="0" rtlCol="0" anchor="t"/>
          <a:lstStyle/>
          <a:p>
            <a:pPr algn="l">
              <a:lnSpc>
                <a:spcPct val="150000"/>
              </a:lnSpc>
            </a:pPr>
            <a:r>
              <a:rPr kumimoji="1" lang="en-US" altLang="zh-CN" sz="917">
                <a:ln w="12700">
                  <a:noFill/>
                </a:ln>
                <a:solidFill>
                  <a:srgbClr val="262626">
                    <a:alpha val="100000"/>
                  </a:srgbClr>
                </a:solidFill>
                <a:latin typeface="Source Han Sans"/>
                <a:ea typeface="Source Han Sans"/>
                <a:cs typeface="Source Han Sans"/>
              </a:rPr>
              <a:t>通过UTM参数隔离付费活动流量，并采用A/B测试对比开启/关闭广告期间的自然搜索变化。某美妆品牌发现信息流广告带动了30%的自然搜索增长，据此调整了整体预算分配逻辑。</a:t>
            </a:r>
            <a:endParaRPr kumimoji="1" lang="zh-CN" altLang="en-US"/>
          </a:p>
        </p:txBody>
      </p:sp>
      <p:sp>
        <p:nvSpPr>
          <p:cNvPr id="22"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核心指标体系的构建与监控</a:t>
            </a: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平行四边形 20"/>
          <p:cNvSpPr txBox="1"/>
          <p:nvPr/>
        </p:nvSpPr>
        <p:spPr>
          <a:xfrm rot="0" flipH="0" flipV="0">
            <a:off x="5994400" y="1512555"/>
            <a:ext cx="6083300" cy="2194591"/>
          </a:xfrm>
          <a:prstGeom prst="parallelogram">
            <a:avLst/>
          </a:prstGeom>
          <a:noFill/>
          <a:ln w="12700" cap="sq">
            <a:gradFill>
              <a:gsLst>
                <a:gs pos="0">
                  <a:schemeClr val="accent1">
                    <a:lumMod val="75000"/>
                  </a:schemeClr>
                </a:gs>
                <a:gs pos="100000">
                  <a:schemeClr val="accent1">
                    <a:lumMod val="5000"/>
                    <a:lumOff val="95000"/>
                    <a:alpha val="0"/>
                  </a:schemeClr>
                </a:gs>
              </a:gsLst>
              <a:lin ang="0" scaled="0"/>
            </a:gradFill>
            <a:miter/>
          </a:ln>
          <a:effectLst/>
        </p:spPr>
        <p:txBody>
          <a:bodyPr vert="horz" wrap="square" lIns="0" tIns="0" rIns="0" bIns="0" rtlCol="0" anchor="ctr"/>
          <a:lstStyle/>
          <a:p>
            <a:pPr algn="ctr">
              <a:lnSpc>
                <a:spcPct val="110000"/>
              </a:lnSpc>
            </a:pPr>
            <a:endParaRPr kumimoji="1" lang="zh-CN" altLang="en-US"/>
          </a:p>
        </p:txBody>
      </p:sp>
      <p:sp>
        <p:nvSpPr>
          <p:cNvPr id="4" name="平行四边形 15"/>
          <p:cNvSpPr txBox="1"/>
          <p:nvPr/>
        </p:nvSpPr>
        <p:spPr>
          <a:xfrm rot="0" flipH="0" flipV="0">
            <a:off x="6235700" y="1599298"/>
            <a:ext cx="5257800" cy="2021105"/>
          </a:xfrm>
          <a:prstGeom prst="parallelogram">
            <a:avLst/>
          </a:prstGeom>
          <a:gradFill>
            <a:gsLst>
              <a:gs pos="0">
                <a:schemeClr val="accent1">
                  <a:lumMod val="60000"/>
                  <a:lumOff val="40000"/>
                </a:schemeClr>
              </a:gs>
              <a:gs pos="100000">
                <a:schemeClr val="accent1">
                  <a:lumMod val="0"/>
                  <a:lumOff val="100000"/>
                </a:schemeClr>
              </a:gs>
            </a:gsLst>
            <a:lin ang="0" scaled="0"/>
          </a:gradFill>
          <a:ln w="12700" cap="sq">
            <a:noFill/>
            <a:miter/>
          </a:ln>
          <a:effectLst/>
        </p:spPr>
        <p:txBody>
          <a:bodyPr vert="horz" wrap="square" lIns="0" tIns="0" rIns="0" bIns="0" rtlCol="0" anchor="ctr"/>
          <a:lstStyle/>
          <a:p>
            <a:pPr algn="ctr">
              <a:lnSpc>
                <a:spcPct val="110000"/>
              </a:lnSpc>
            </a:pPr>
            <a:endParaRPr kumimoji="1" lang="zh-CN" altLang="en-US"/>
          </a:p>
        </p:txBody>
      </p:sp>
      <p:sp>
        <p:nvSpPr>
          <p:cNvPr id="5" name="平行四边形 23"/>
          <p:cNvSpPr txBox="1"/>
          <p:nvPr/>
        </p:nvSpPr>
        <p:spPr>
          <a:xfrm rot="0" flipH="1" flipV="1">
            <a:off x="317500" y="1512555"/>
            <a:ext cx="6083300" cy="2194591"/>
          </a:xfrm>
          <a:prstGeom prst="parallelogram">
            <a:avLst/>
          </a:prstGeom>
          <a:noFill/>
          <a:ln w="12700" cap="sq">
            <a:gradFill>
              <a:gsLst>
                <a:gs pos="0">
                  <a:schemeClr val="accent1">
                    <a:lumMod val="75000"/>
                  </a:schemeClr>
                </a:gs>
                <a:gs pos="100000">
                  <a:schemeClr val="accent1">
                    <a:lumMod val="5000"/>
                    <a:lumOff val="95000"/>
                    <a:alpha val="0"/>
                  </a:schemeClr>
                </a:gs>
              </a:gsLst>
              <a:lin ang="0" scaled="0"/>
            </a:gradFill>
            <a:miter/>
          </a:ln>
          <a:effectLst/>
        </p:spPr>
        <p:txBody>
          <a:bodyPr vert="horz" wrap="square" lIns="0" tIns="0" rIns="0" bIns="0" rtlCol="0" anchor="ctr"/>
          <a:lstStyle/>
          <a:p>
            <a:pPr algn="ctr">
              <a:lnSpc>
                <a:spcPct val="110000"/>
              </a:lnSpc>
            </a:pPr>
            <a:endParaRPr kumimoji="1" lang="zh-CN" altLang="en-US"/>
          </a:p>
        </p:txBody>
      </p:sp>
      <p:sp>
        <p:nvSpPr>
          <p:cNvPr id="6" name="平行四边形 24"/>
          <p:cNvSpPr txBox="1"/>
          <p:nvPr/>
        </p:nvSpPr>
        <p:spPr>
          <a:xfrm rot="0" flipH="1" flipV="1">
            <a:off x="901700" y="1599298"/>
            <a:ext cx="5257800" cy="2021105"/>
          </a:xfrm>
          <a:prstGeom prst="parallelogram">
            <a:avLst/>
          </a:prstGeom>
          <a:gradFill>
            <a:gsLst>
              <a:gs pos="0">
                <a:schemeClr val="accent1">
                  <a:lumMod val="60000"/>
                  <a:lumOff val="40000"/>
                </a:schemeClr>
              </a:gs>
              <a:gs pos="100000">
                <a:schemeClr val="accent1">
                  <a:lumMod val="0"/>
                  <a:lumOff val="100000"/>
                </a:schemeClr>
              </a:gs>
            </a:gsLst>
            <a:lin ang="0" scaled="0"/>
          </a:gradFill>
          <a:ln w="12700" cap="sq">
            <a:noFill/>
            <a:miter/>
          </a:ln>
          <a:effectLst/>
        </p:spPr>
        <p:txBody>
          <a:bodyPr vert="horz" wrap="square" lIns="0" tIns="0" rIns="0" bIns="0" rtlCol="0" anchor="ctr"/>
          <a:lstStyle/>
          <a:p>
            <a:pPr algn="ctr">
              <a:lnSpc>
                <a:spcPct val="110000"/>
              </a:lnSpc>
            </a:pPr>
            <a:endParaRPr kumimoji="1" lang="zh-CN" altLang="en-US"/>
          </a:p>
        </p:txBody>
      </p:sp>
      <p:sp>
        <p:nvSpPr>
          <p:cNvPr id="7" name="文本框 27"/>
          <p:cNvSpPr txBox="1"/>
          <p:nvPr/>
        </p:nvSpPr>
        <p:spPr>
          <a:xfrm rot="0" flipH="0" flipV="0">
            <a:off x="2763374" y="1646065"/>
            <a:ext cx="2764039" cy="790312"/>
          </a:xfrm>
          <a:prstGeom prst="rect">
            <a:avLst/>
          </a:prstGeom>
          <a:noFill/>
          <a:ln>
            <a:noFill/>
          </a:ln>
        </p:spPr>
        <p:txBody>
          <a:bodyPr vert="horz" wrap="square" lIns="0" tIns="0" rIns="0" bIns="0" rtlCol="0" anchor="ctr"/>
          <a:lstStyle/>
          <a:p>
            <a:pPr algn="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执行高频小步迭代测试</a:t>
            </a:r>
            <a:endParaRPr kumimoji="1" lang="zh-CN" altLang="en-US"/>
          </a:p>
        </p:txBody>
      </p:sp>
      <p:sp>
        <p:nvSpPr>
          <p:cNvPr id="8" name="文本框 28"/>
          <p:cNvSpPr txBox="1"/>
          <p:nvPr/>
        </p:nvSpPr>
        <p:spPr>
          <a:xfrm rot="0" flipH="0" flipV="0">
            <a:off x="6867787" y="1646065"/>
            <a:ext cx="2822313" cy="790312"/>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自动化预算再分配机制</a:t>
            </a:r>
            <a:endParaRPr kumimoji="1" lang="zh-CN" altLang="en-US"/>
          </a:p>
        </p:txBody>
      </p:sp>
      <p:sp>
        <p:nvSpPr>
          <p:cNvPr id="9" name="文本框 29"/>
          <p:cNvSpPr txBox="1"/>
          <p:nvPr/>
        </p:nvSpPr>
        <p:spPr>
          <a:xfrm rot="0" flipH="0" flipV="0">
            <a:off x="1787525" y="2450750"/>
            <a:ext cx="3714750" cy="1029704"/>
          </a:xfrm>
          <a:prstGeom prst="rect">
            <a:avLst/>
          </a:prstGeom>
          <a:noFill/>
          <a:ln>
            <a:noFill/>
          </a:ln>
        </p:spPr>
        <p:txBody>
          <a:bodyPr vert="horz" wrap="square" lIns="0" tIns="0" rIns="0" bIns="0" rtlCol="0" anchor="t"/>
          <a:lstStyle/>
          <a:p>
            <a:pPr algn="r">
              <a:lnSpc>
                <a:spcPct val="150000"/>
              </a:lnSpc>
            </a:pPr>
            <a:r>
              <a:rPr kumimoji="1" lang="en-US" altLang="zh-CN" sz="1349">
                <a:ln w="12700">
                  <a:noFill/>
                </a:ln>
                <a:solidFill>
                  <a:srgbClr val="262626">
                    <a:alpha val="100000"/>
                  </a:srgbClr>
                </a:solidFill>
                <a:latin typeface="Source Han Sans"/>
                <a:ea typeface="Source Han Sans"/>
                <a:cs typeface="Source Han Sans"/>
              </a:rPr>
              <a:t>每周对至少两个渠道进行创意、出价或受众组合的A/B测试。例如，将同一落地页的CTA按钮从“立即购买”改为“限时特惠”，使电商渠道转化率提升8.5%。</a:t>
            </a:r>
            <a:endParaRPr kumimoji="1" lang="zh-CN" altLang="en-US"/>
          </a:p>
        </p:txBody>
      </p:sp>
      <p:sp>
        <p:nvSpPr>
          <p:cNvPr id="10" name="文本框 30"/>
          <p:cNvSpPr txBox="1"/>
          <p:nvPr/>
        </p:nvSpPr>
        <p:spPr>
          <a:xfrm rot="0" flipH="0" flipV="0">
            <a:off x="6829425" y="2450750"/>
            <a:ext cx="3714750" cy="1029704"/>
          </a:xfrm>
          <a:prstGeom prst="rect">
            <a:avLst/>
          </a:prstGeom>
          <a:noFill/>
          <a:ln>
            <a:noFill/>
          </a:ln>
        </p:spPr>
        <p:txBody>
          <a:bodyPr vert="horz" wrap="square" lIns="0" tIns="0" rIns="0" bIns="0" rtlCol="0" anchor="t"/>
          <a:lstStyle/>
          <a:p>
            <a:pPr algn="l">
              <a:lnSpc>
                <a:spcPct val="150000"/>
              </a:lnSpc>
            </a:pPr>
            <a:r>
              <a:rPr kumimoji="1" lang="en-US" altLang="zh-CN" sz="1349">
                <a:ln w="12700">
                  <a:noFill/>
                </a:ln>
                <a:solidFill>
                  <a:srgbClr val="262626">
                    <a:alpha val="100000"/>
                  </a:srgbClr>
                </a:solidFill>
                <a:latin typeface="Source Han Sans"/>
                <a:ea typeface="Source Han Sans"/>
                <a:cs typeface="Source Han Sans"/>
              </a:rPr>
              <a:t>设置规则引擎：当日预算消耗达80%且ROAS高于目标值120%时，自动追加20%预算；反之则暂停投放。该机制帮助某教育机构在Q3节省无效支出17万元。</a:t>
            </a:r>
            <a:endParaRPr kumimoji="1" lang="zh-CN" altLang="en-US"/>
          </a:p>
        </p:txBody>
      </p:sp>
      <p:sp>
        <p:nvSpPr>
          <p:cNvPr id="11" name="箭头: 右 40"/>
          <p:cNvSpPr txBox="1"/>
          <p:nvPr/>
        </p:nvSpPr>
        <p:spPr>
          <a:xfrm rot="0" flipH="0" flipV="0">
            <a:off x="476249" y="6159500"/>
            <a:ext cx="11385551" cy="560528"/>
          </a:xfrm>
          <a:prstGeom prst="rightArrow">
            <a:avLst/>
          </a:prstGeom>
          <a:gradFill>
            <a:gsLst>
              <a:gs pos="0">
                <a:schemeClr val="accent1">
                  <a:lumMod val="0"/>
                  <a:lumOff val="100000"/>
                  <a:alpha val="0"/>
                </a:schemeClr>
              </a:gs>
              <a:gs pos="100000">
                <a:schemeClr val="accent1">
                  <a:lumMod val="60000"/>
                  <a:lumOff val="40000"/>
                </a:schemeClr>
              </a:gs>
            </a:gsLst>
            <a:lin ang="0" scaled="0"/>
          </a:gradFill>
          <a:ln w="12700" cap="sq">
            <a:noFill/>
            <a:miter/>
          </a:ln>
        </p:spPr>
        <p:txBody>
          <a:bodyPr vert="horz" wrap="square" lIns="0" tIns="0" rIns="0" bIns="0" rtlCol="0" anchor="ctr"/>
          <a:lstStyle/>
          <a:p>
            <a:pPr algn="ctr">
              <a:lnSpc>
                <a:spcPct val="110000"/>
              </a:lnSpc>
            </a:pPr>
            <a:endParaRPr kumimoji="1" lang="zh-CN" altLang="en-US"/>
          </a:p>
        </p:txBody>
      </p:sp>
      <p:sp>
        <p:nvSpPr>
          <p:cNvPr id="12" name="平行四边形 3"/>
          <p:cNvSpPr txBox="1"/>
          <p:nvPr/>
        </p:nvSpPr>
        <p:spPr>
          <a:xfrm rot="0" flipH="1" flipV="1">
            <a:off x="2362200" y="3875459"/>
            <a:ext cx="6083300" cy="2194591"/>
          </a:xfrm>
          <a:prstGeom prst="parallelogram">
            <a:avLst/>
          </a:prstGeom>
          <a:noFill/>
          <a:ln w="12700" cap="sq">
            <a:gradFill>
              <a:gsLst>
                <a:gs pos="0">
                  <a:schemeClr val="accent1"/>
                </a:gs>
                <a:gs pos="100000">
                  <a:schemeClr val="accent1">
                    <a:lumMod val="5000"/>
                    <a:lumOff val="95000"/>
                    <a:alpha val="0"/>
                  </a:schemeClr>
                </a:gs>
              </a:gsLst>
              <a:lin ang="0" scaled="0"/>
            </a:gradFill>
            <a:miter/>
          </a:ln>
          <a:effectLst/>
        </p:spPr>
        <p:txBody>
          <a:bodyPr vert="horz" wrap="square" lIns="0" tIns="0" rIns="0" bIns="0" rtlCol="0" anchor="ctr"/>
          <a:lstStyle/>
          <a:p>
            <a:pPr algn="ctr">
              <a:lnSpc>
                <a:spcPct val="110000"/>
              </a:lnSpc>
            </a:pPr>
            <a:endParaRPr kumimoji="1" lang="zh-CN" altLang="en-US"/>
          </a:p>
        </p:txBody>
      </p:sp>
      <p:sp>
        <p:nvSpPr>
          <p:cNvPr id="13" name="平行四边形 4"/>
          <p:cNvSpPr txBox="1"/>
          <p:nvPr/>
        </p:nvSpPr>
        <p:spPr>
          <a:xfrm rot="0" flipH="1" flipV="1">
            <a:off x="2946400" y="3962202"/>
            <a:ext cx="5257800" cy="2021105"/>
          </a:xfrm>
          <a:prstGeom prst="parallelogram">
            <a:avLst/>
          </a:prstGeom>
          <a:gradFill>
            <a:gsLst>
              <a:gs pos="0">
                <a:schemeClr val="accent1">
                  <a:lumMod val="60000"/>
                  <a:lumOff val="40000"/>
                </a:schemeClr>
              </a:gs>
              <a:gs pos="100000">
                <a:schemeClr val="accent1">
                  <a:lumMod val="0"/>
                  <a:lumOff val="100000"/>
                </a:schemeClr>
              </a:gs>
            </a:gsLst>
            <a:lin ang="0" scaled="0"/>
          </a:gradFill>
          <a:ln w="12700" cap="sq">
            <a:noFill/>
            <a:miter/>
          </a:ln>
          <a:effectLst/>
        </p:spPr>
        <p:txBody>
          <a:bodyPr vert="horz" wrap="square" lIns="0" tIns="0" rIns="0" bIns="0" rtlCol="0" anchor="ctr"/>
          <a:lstStyle/>
          <a:p>
            <a:pPr algn="ctr">
              <a:lnSpc>
                <a:spcPct val="110000"/>
              </a:lnSpc>
            </a:pPr>
            <a:endParaRPr kumimoji="1" lang="zh-CN" altLang="en-US"/>
          </a:p>
        </p:txBody>
      </p:sp>
      <p:sp>
        <p:nvSpPr>
          <p:cNvPr id="14" name="文本框 5"/>
          <p:cNvSpPr txBox="1"/>
          <p:nvPr/>
        </p:nvSpPr>
        <p:spPr>
          <a:xfrm rot="0" flipH="0" flipV="0">
            <a:off x="4769974" y="4008969"/>
            <a:ext cx="2824625" cy="790312"/>
          </a:xfrm>
          <a:prstGeom prst="rect">
            <a:avLst/>
          </a:prstGeom>
          <a:noFill/>
          <a:ln>
            <a:noFill/>
          </a:ln>
        </p:spPr>
        <p:txBody>
          <a:bodyPr vert="horz" wrap="square" lIns="0" tIns="0" rIns="0" bIns="0" rtlCol="0" anchor="ctr"/>
          <a:lstStyle/>
          <a:p>
            <a:pPr algn="r">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构建渠道协同效应模型</a:t>
            </a:r>
            <a:endParaRPr kumimoji="1" lang="zh-CN" altLang="en-US"/>
          </a:p>
        </p:txBody>
      </p:sp>
      <p:sp>
        <p:nvSpPr>
          <p:cNvPr id="15" name="文本框 7"/>
          <p:cNvSpPr txBox="1"/>
          <p:nvPr/>
        </p:nvSpPr>
        <p:spPr>
          <a:xfrm rot="0" flipH="0" flipV="0">
            <a:off x="3832225" y="4813654"/>
            <a:ext cx="3714750" cy="1029704"/>
          </a:xfrm>
          <a:prstGeom prst="rect">
            <a:avLst/>
          </a:prstGeom>
          <a:noFill/>
          <a:ln>
            <a:noFill/>
          </a:ln>
        </p:spPr>
        <p:txBody>
          <a:bodyPr vert="horz" wrap="square" lIns="0" tIns="0" rIns="0" bIns="0" rtlCol="0" anchor="t"/>
          <a:lstStyle/>
          <a:p>
            <a:pPr algn="r">
              <a:lnSpc>
                <a:spcPct val="150000"/>
              </a:lnSpc>
            </a:pPr>
            <a:r>
              <a:rPr kumimoji="1" lang="en-US" altLang="zh-CN" sz="1349">
                <a:ln w="12700">
                  <a:noFill/>
                </a:ln>
                <a:solidFill>
                  <a:srgbClr val="262626">
                    <a:alpha val="100000"/>
                  </a:srgbClr>
                </a:solidFill>
                <a:latin typeface="Source Han Sans"/>
                <a:ea typeface="Source Han Sans"/>
                <a:cs typeface="Source Han Sans"/>
              </a:rPr>
              <a:t>分析多渠道组合对转化的影响，如“短视频曝光+搜索关键词点击”的用户LTV比单一渠道高3.2倍。据此设计跨渠道内容联动策略，例如在短视频结尾植入搜索关键词提示。</a:t>
            </a:r>
            <a:endParaRPr kumimoji="1" lang="zh-CN" altLang="en-US"/>
          </a:p>
        </p:txBody>
      </p:sp>
      <p:sp>
        <p:nvSpPr>
          <p:cNvPr id="16" name="PPT-12"/>
          <p:cNvSpPr txBox="1"/>
          <p:nvPr/>
        </p:nvSpPr>
        <p:spPr>
          <a:xfrm rot="5400000" flipH="1" flipV="1">
            <a:off x="744744" y="5111113"/>
            <a:ext cx="765884" cy="1328273"/>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lumMod val="20000"/>
                  <a:lumOff val="80000"/>
                  <a:alpha val="0"/>
                </a:schemeClr>
              </a:gs>
            </a:gsLst>
            <a:lin ang="2700000" scaled="0"/>
          </a:gradFill>
          <a:ln w="26366" cap="flat">
            <a:noFill/>
            <a:miter/>
          </a:ln>
        </p:spPr>
        <p:txBody>
          <a:bodyPr vert="horz" wrap="square" lIns="0" tIns="0" rIns="0" bIns="0" rtlCol="0" anchor="ctr"/>
          <a:lstStyle/>
          <a:p>
            <a:pPr algn="l">
              <a:lnSpc>
                <a:spcPct val="100000"/>
              </a:lnSpc>
            </a:pPr>
            <a:endParaRPr kumimoji="1" lang="zh-CN" altLang="en-US"/>
          </a:p>
        </p:txBody>
      </p:sp>
      <p:sp>
        <p:nvSpPr>
          <p:cNvPr id="17" name="PPT-12"/>
          <p:cNvSpPr txBox="1"/>
          <p:nvPr/>
        </p:nvSpPr>
        <p:spPr>
          <a:xfrm rot="5400000" flipH="0" flipV="0">
            <a:off x="10497221" y="1018501"/>
            <a:ext cx="765884" cy="1461100"/>
          </a:xfrm>
          <a:custGeom>
            <a:avLst/>
            <a:gdLst>
              <a:gd name="connsiteX0" fmla="*/ 0 w 812409"/>
              <a:gd name="connsiteY0" fmla="*/ 1532499 h 1564151"/>
              <a:gd name="connsiteX1" fmla="*/ 31653 w 812409"/>
              <a:gd name="connsiteY1" fmla="*/ 1564151 h 1564151"/>
              <a:gd name="connsiteX2" fmla="*/ 63304 w 812409"/>
              <a:gd name="connsiteY2" fmla="*/ 1532499 h 1564151"/>
              <a:gd name="connsiteX3" fmla="*/ 31653 w 812409"/>
              <a:gd name="connsiteY3" fmla="*/ 1500847 h 1564151"/>
              <a:gd name="connsiteX4" fmla="*/ 0 w 812409"/>
              <a:gd name="connsiteY4" fmla="*/ 1532499 h 1564151"/>
              <a:gd name="connsiteX5" fmla="*/ 187276 w 812409"/>
              <a:gd name="connsiteY5" fmla="*/ 1532499 h 1564151"/>
              <a:gd name="connsiteX6" fmla="*/ 218929 w 812409"/>
              <a:gd name="connsiteY6" fmla="*/ 1564151 h 1564151"/>
              <a:gd name="connsiteX7" fmla="*/ 250581 w 812409"/>
              <a:gd name="connsiteY7" fmla="*/ 1532499 h 1564151"/>
              <a:gd name="connsiteX8" fmla="*/ 218929 w 812409"/>
              <a:gd name="connsiteY8" fmla="*/ 1500847 h 1564151"/>
              <a:gd name="connsiteX9" fmla="*/ 187276 w 812409"/>
              <a:gd name="connsiteY9" fmla="*/ 1532499 h 1564151"/>
              <a:gd name="connsiteX10" fmla="*/ 374553 w 812409"/>
              <a:gd name="connsiteY10" fmla="*/ 1532499 h 1564151"/>
              <a:gd name="connsiteX11" fmla="*/ 406204 w 812409"/>
              <a:gd name="connsiteY11" fmla="*/ 1564151 h 1564151"/>
              <a:gd name="connsiteX12" fmla="*/ 437857 w 812409"/>
              <a:gd name="connsiteY12" fmla="*/ 1532499 h 1564151"/>
              <a:gd name="connsiteX13" fmla="*/ 406204 w 812409"/>
              <a:gd name="connsiteY13" fmla="*/ 1500847 h 1564151"/>
              <a:gd name="connsiteX14" fmla="*/ 374553 w 812409"/>
              <a:gd name="connsiteY14" fmla="*/ 1532499 h 1564151"/>
              <a:gd name="connsiteX15" fmla="*/ 561829 w 812409"/>
              <a:gd name="connsiteY15" fmla="*/ 1532499 h 1564151"/>
              <a:gd name="connsiteX16" fmla="*/ 593481 w 812409"/>
              <a:gd name="connsiteY16" fmla="*/ 1564151 h 1564151"/>
              <a:gd name="connsiteX17" fmla="*/ 625133 w 812409"/>
              <a:gd name="connsiteY17" fmla="*/ 1532499 h 1564151"/>
              <a:gd name="connsiteX18" fmla="*/ 593481 w 812409"/>
              <a:gd name="connsiteY18" fmla="*/ 1500847 h 1564151"/>
              <a:gd name="connsiteX19" fmla="*/ 561829 w 812409"/>
              <a:gd name="connsiteY19" fmla="*/ 1532499 h 1564151"/>
              <a:gd name="connsiteX20" fmla="*/ 749104 w 812409"/>
              <a:gd name="connsiteY20" fmla="*/ 1532499 h 1564151"/>
              <a:gd name="connsiteX21" fmla="*/ 780757 w 812409"/>
              <a:gd name="connsiteY21" fmla="*/ 1564151 h 1564151"/>
              <a:gd name="connsiteX22" fmla="*/ 812410 w 812409"/>
              <a:gd name="connsiteY22" fmla="*/ 1532499 h 1564151"/>
              <a:gd name="connsiteX23" fmla="*/ 780757 w 812409"/>
              <a:gd name="connsiteY23" fmla="*/ 1500847 h 1564151"/>
              <a:gd name="connsiteX24" fmla="*/ 749104 w 812409"/>
              <a:gd name="connsiteY24" fmla="*/ 1532499 h 1564151"/>
              <a:gd name="connsiteX25" fmla="*/ 187276 w 812409"/>
              <a:gd name="connsiteY25" fmla="*/ 1345223 h 1564151"/>
              <a:gd name="connsiteX26" fmla="*/ 218929 w 812409"/>
              <a:gd name="connsiteY26" fmla="*/ 1376875 h 1564151"/>
              <a:gd name="connsiteX27" fmla="*/ 250581 w 812409"/>
              <a:gd name="connsiteY27" fmla="*/ 1345223 h 1564151"/>
              <a:gd name="connsiteX28" fmla="*/ 218929 w 812409"/>
              <a:gd name="connsiteY28" fmla="*/ 1313571 h 1564151"/>
              <a:gd name="connsiteX29" fmla="*/ 187276 w 812409"/>
              <a:gd name="connsiteY29" fmla="*/ 1345223 h 1564151"/>
              <a:gd name="connsiteX30" fmla="*/ 374553 w 812409"/>
              <a:gd name="connsiteY30" fmla="*/ 1345223 h 1564151"/>
              <a:gd name="connsiteX31" fmla="*/ 406204 w 812409"/>
              <a:gd name="connsiteY31" fmla="*/ 1376875 h 1564151"/>
              <a:gd name="connsiteX32" fmla="*/ 437857 w 812409"/>
              <a:gd name="connsiteY32" fmla="*/ 1345223 h 1564151"/>
              <a:gd name="connsiteX33" fmla="*/ 406204 w 812409"/>
              <a:gd name="connsiteY33" fmla="*/ 1313571 h 1564151"/>
              <a:gd name="connsiteX34" fmla="*/ 374553 w 812409"/>
              <a:gd name="connsiteY34" fmla="*/ 1345223 h 1564151"/>
              <a:gd name="connsiteX35" fmla="*/ 561829 w 812409"/>
              <a:gd name="connsiteY35" fmla="*/ 1345223 h 1564151"/>
              <a:gd name="connsiteX36" fmla="*/ 593481 w 812409"/>
              <a:gd name="connsiteY36" fmla="*/ 1376875 h 1564151"/>
              <a:gd name="connsiteX37" fmla="*/ 625133 w 812409"/>
              <a:gd name="connsiteY37" fmla="*/ 1345223 h 1564151"/>
              <a:gd name="connsiteX38" fmla="*/ 593481 w 812409"/>
              <a:gd name="connsiteY38" fmla="*/ 1313571 h 1564151"/>
              <a:gd name="connsiteX39" fmla="*/ 561829 w 812409"/>
              <a:gd name="connsiteY39" fmla="*/ 1345223 h 1564151"/>
              <a:gd name="connsiteX40" fmla="*/ 749104 w 812409"/>
              <a:gd name="connsiteY40" fmla="*/ 1345223 h 1564151"/>
              <a:gd name="connsiteX41" fmla="*/ 780757 w 812409"/>
              <a:gd name="connsiteY41" fmla="*/ 1376875 h 1564151"/>
              <a:gd name="connsiteX42" fmla="*/ 812410 w 812409"/>
              <a:gd name="connsiteY42" fmla="*/ 1345223 h 1564151"/>
              <a:gd name="connsiteX43" fmla="*/ 780757 w 812409"/>
              <a:gd name="connsiteY43" fmla="*/ 1313571 h 1564151"/>
              <a:gd name="connsiteX44" fmla="*/ 749104 w 812409"/>
              <a:gd name="connsiteY44" fmla="*/ 1345223 h 1564151"/>
              <a:gd name="connsiteX45" fmla="*/ 187276 w 812409"/>
              <a:gd name="connsiteY45" fmla="*/ 1157947 h 1564151"/>
              <a:gd name="connsiteX46" fmla="*/ 218929 w 812409"/>
              <a:gd name="connsiteY46" fmla="*/ 1189599 h 1564151"/>
              <a:gd name="connsiteX47" fmla="*/ 250581 w 812409"/>
              <a:gd name="connsiteY47" fmla="*/ 1157947 h 1564151"/>
              <a:gd name="connsiteX48" fmla="*/ 218929 w 812409"/>
              <a:gd name="connsiteY48" fmla="*/ 1126295 h 1564151"/>
              <a:gd name="connsiteX49" fmla="*/ 187276 w 812409"/>
              <a:gd name="connsiteY49" fmla="*/ 1157947 h 1564151"/>
              <a:gd name="connsiteX50" fmla="*/ 374553 w 812409"/>
              <a:gd name="connsiteY50" fmla="*/ 1157947 h 1564151"/>
              <a:gd name="connsiteX51" fmla="*/ 406204 w 812409"/>
              <a:gd name="connsiteY51" fmla="*/ 1189599 h 1564151"/>
              <a:gd name="connsiteX52" fmla="*/ 437857 w 812409"/>
              <a:gd name="connsiteY52" fmla="*/ 1157947 h 1564151"/>
              <a:gd name="connsiteX53" fmla="*/ 406204 w 812409"/>
              <a:gd name="connsiteY53" fmla="*/ 1126295 h 1564151"/>
              <a:gd name="connsiteX54" fmla="*/ 374553 w 812409"/>
              <a:gd name="connsiteY54" fmla="*/ 1157947 h 1564151"/>
              <a:gd name="connsiteX55" fmla="*/ 561829 w 812409"/>
              <a:gd name="connsiteY55" fmla="*/ 1157947 h 1564151"/>
              <a:gd name="connsiteX56" fmla="*/ 593481 w 812409"/>
              <a:gd name="connsiteY56" fmla="*/ 1189599 h 1564151"/>
              <a:gd name="connsiteX57" fmla="*/ 625133 w 812409"/>
              <a:gd name="connsiteY57" fmla="*/ 1157947 h 1564151"/>
              <a:gd name="connsiteX58" fmla="*/ 593481 w 812409"/>
              <a:gd name="connsiteY58" fmla="*/ 1126295 h 1564151"/>
              <a:gd name="connsiteX59" fmla="*/ 561829 w 812409"/>
              <a:gd name="connsiteY59" fmla="*/ 1157947 h 1564151"/>
              <a:gd name="connsiteX60" fmla="*/ 749104 w 812409"/>
              <a:gd name="connsiteY60" fmla="*/ 1157947 h 1564151"/>
              <a:gd name="connsiteX61" fmla="*/ 780757 w 812409"/>
              <a:gd name="connsiteY61" fmla="*/ 1189599 h 1564151"/>
              <a:gd name="connsiteX62" fmla="*/ 812410 w 812409"/>
              <a:gd name="connsiteY62" fmla="*/ 1157947 h 1564151"/>
              <a:gd name="connsiteX63" fmla="*/ 780757 w 812409"/>
              <a:gd name="connsiteY63" fmla="*/ 1126295 h 1564151"/>
              <a:gd name="connsiteX64" fmla="*/ 749104 w 812409"/>
              <a:gd name="connsiteY64" fmla="*/ 1157947 h 1564151"/>
              <a:gd name="connsiteX65" fmla="*/ 187276 w 812409"/>
              <a:gd name="connsiteY65" fmla="*/ 970670 h 1564151"/>
              <a:gd name="connsiteX66" fmla="*/ 218929 w 812409"/>
              <a:gd name="connsiteY66" fmla="*/ 1002323 h 1564151"/>
              <a:gd name="connsiteX67" fmla="*/ 250581 w 812409"/>
              <a:gd name="connsiteY67" fmla="*/ 970670 h 1564151"/>
              <a:gd name="connsiteX68" fmla="*/ 218929 w 812409"/>
              <a:gd name="connsiteY68" fmla="*/ 939018 h 1564151"/>
              <a:gd name="connsiteX69" fmla="*/ 187276 w 812409"/>
              <a:gd name="connsiteY69" fmla="*/ 970670 h 1564151"/>
              <a:gd name="connsiteX70" fmla="*/ 374553 w 812409"/>
              <a:gd name="connsiteY70" fmla="*/ 970670 h 1564151"/>
              <a:gd name="connsiteX71" fmla="*/ 406204 w 812409"/>
              <a:gd name="connsiteY71" fmla="*/ 1002323 h 1564151"/>
              <a:gd name="connsiteX72" fmla="*/ 437857 w 812409"/>
              <a:gd name="connsiteY72" fmla="*/ 970670 h 1564151"/>
              <a:gd name="connsiteX73" fmla="*/ 406204 w 812409"/>
              <a:gd name="connsiteY73" fmla="*/ 939018 h 1564151"/>
              <a:gd name="connsiteX74" fmla="*/ 374553 w 812409"/>
              <a:gd name="connsiteY74" fmla="*/ 970670 h 1564151"/>
              <a:gd name="connsiteX75" fmla="*/ 561829 w 812409"/>
              <a:gd name="connsiteY75" fmla="*/ 970670 h 1564151"/>
              <a:gd name="connsiteX76" fmla="*/ 593481 w 812409"/>
              <a:gd name="connsiteY76" fmla="*/ 1002323 h 1564151"/>
              <a:gd name="connsiteX77" fmla="*/ 625133 w 812409"/>
              <a:gd name="connsiteY77" fmla="*/ 970670 h 1564151"/>
              <a:gd name="connsiteX78" fmla="*/ 593481 w 812409"/>
              <a:gd name="connsiteY78" fmla="*/ 939018 h 1564151"/>
              <a:gd name="connsiteX79" fmla="*/ 561829 w 812409"/>
              <a:gd name="connsiteY79" fmla="*/ 970670 h 1564151"/>
              <a:gd name="connsiteX80" fmla="*/ 749104 w 812409"/>
              <a:gd name="connsiteY80" fmla="*/ 970670 h 1564151"/>
              <a:gd name="connsiteX81" fmla="*/ 780757 w 812409"/>
              <a:gd name="connsiteY81" fmla="*/ 1002323 h 1564151"/>
              <a:gd name="connsiteX82" fmla="*/ 812410 w 812409"/>
              <a:gd name="connsiteY82" fmla="*/ 970670 h 1564151"/>
              <a:gd name="connsiteX83" fmla="*/ 780757 w 812409"/>
              <a:gd name="connsiteY83" fmla="*/ 939018 h 1564151"/>
              <a:gd name="connsiteX84" fmla="*/ 749104 w 812409"/>
              <a:gd name="connsiteY84" fmla="*/ 970670 h 1564151"/>
              <a:gd name="connsiteX85" fmla="*/ 187276 w 812409"/>
              <a:gd name="connsiteY85" fmla="*/ 783395 h 1564151"/>
              <a:gd name="connsiteX86" fmla="*/ 218929 w 812409"/>
              <a:gd name="connsiteY86" fmla="*/ 815047 h 1564151"/>
              <a:gd name="connsiteX87" fmla="*/ 250581 w 812409"/>
              <a:gd name="connsiteY87" fmla="*/ 783395 h 1564151"/>
              <a:gd name="connsiteX88" fmla="*/ 218929 w 812409"/>
              <a:gd name="connsiteY88" fmla="*/ 751742 h 1564151"/>
              <a:gd name="connsiteX89" fmla="*/ 187276 w 812409"/>
              <a:gd name="connsiteY89" fmla="*/ 783395 h 1564151"/>
              <a:gd name="connsiteX90" fmla="*/ 374553 w 812409"/>
              <a:gd name="connsiteY90" fmla="*/ 783395 h 1564151"/>
              <a:gd name="connsiteX91" fmla="*/ 406204 w 812409"/>
              <a:gd name="connsiteY91" fmla="*/ 815047 h 1564151"/>
              <a:gd name="connsiteX92" fmla="*/ 437857 w 812409"/>
              <a:gd name="connsiteY92" fmla="*/ 783395 h 1564151"/>
              <a:gd name="connsiteX93" fmla="*/ 406204 w 812409"/>
              <a:gd name="connsiteY93" fmla="*/ 751742 h 1564151"/>
              <a:gd name="connsiteX94" fmla="*/ 374553 w 812409"/>
              <a:gd name="connsiteY94" fmla="*/ 783395 h 1564151"/>
              <a:gd name="connsiteX95" fmla="*/ 561829 w 812409"/>
              <a:gd name="connsiteY95" fmla="*/ 783395 h 1564151"/>
              <a:gd name="connsiteX96" fmla="*/ 593481 w 812409"/>
              <a:gd name="connsiteY96" fmla="*/ 815047 h 1564151"/>
              <a:gd name="connsiteX97" fmla="*/ 625133 w 812409"/>
              <a:gd name="connsiteY97" fmla="*/ 783395 h 1564151"/>
              <a:gd name="connsiteX98" fmla="*/ 593481 w 812409"/>
              <a:gd name="connsiteY98" fmla="*/ 751742 h 1564151"/>
              <a:gd name="connsiteX99" fmla="*/ 561829 w 812409"/>
              <a:gd name="connsiteY99" fmla="*/ 783395 h 1564151"/>
              <a:gd name="connsiteX100" fmla="*/ 749104 w 812409"/>
              <a:gd name="connsiteY100" fmla="*/ 783395 h 1564151"/>
              <a:gd name="connsiteX101" fmla="*/ 780757 w 812409"/>
              <a:gd name="connsiteY101" fmla="*/ 815047 h 1564151"/>
              <a:gd name="connsiteX102" fmla="*/ 812410 w 812409"/>
              <a:gd name="connsiteY102" fmla="*/ 783395 h 1564151"/>
              <a:gd name="connsiteX103" fmla="*/ 780757 w 812409"/>
              <a:gd name="connsiteY103" fmla="*/ 751742 h 1564151"/>
              <a:gd name="connsiteX104" fmla="*/ 749104 w 812409"/>
              <a:gd name="connsiteY104" fmla="*/ 783395 h 1564151"/>
              <a:gd name="connsiteX105" fmla="*/ 187276 w 812409"/>
              <a:gd name="connsiteY105" fmla="*/ 596118 h 1564151"/>
              <a:gd name="connsiteX106" fmla="*/ 218929 w 812409"/>
              <a:gd name="connsiteY106" fmla="*/ 627770 h 1564151"/>
              <a:gd name="connsiteX107" fmla="*/ 250581 w 812409"/>
              <a:gd name="connsiteY107" fmla="*/ 596118 h 1564151"/>
              <a:gd name="connsiteX108" fmla="*/ 218929 w 812409"/>
              <a:gd name="connsiteY108" fmla="*/ 564466 h 1564151"/>
              <a:gd name="connsiteX109" fmla="*/ 187276 w 812409"/>
              <a:gd name="connsiteY109" fmla="*/ 596118 h 1564151"/>
              <a:gd name="connsiteX110" fmla="*/ 374553 w 812409"/>
              <a:gd name="connsiteY110" fmla="*/ 596118 h 1564151"/>
              <a:gd name="connsiteX111" fmla="*/ 406204 w 812409"/>
              <a:gd name="connsiteY111" fmla="*/ 627770 h 1564151"/>
              <a:gd name="connsiteX112" fmla="*/ 437857 w 812409"/>
              <a:gd name="connsiteY112" fmla="*/ 596118 h 1564151"/>
              <a:gd name="connsiteX113" fmla="*/ 406204 w 812409"/>
              <a:gd name="connsiteY113" fmla="*/ 564466 h 1564151"/>
              <a:gd name="connsiteX114" fmla="*/ 374553 w 812409"/>
              <a:gd name="connsiteY114" fmla="*/ 596118 h 1564151"/>
              <a:gd name="connsiteX115" fmla="*/ 561829 w 812409"/>
              <a:gd name="connsiteY115" fmla="*/ 596118 h 1564151"/>
              <a:gd name="connsiteX116" fmla="*/ 593481 w 812409"/>
              <a:gd name="connsiteY116" fmla="*/ 627770 h 1564151"/>
              <a:gd name="connsiteX117" fmla="*/ 625133 w 812409"/>
              <a:gd name="connsiteY117" fmla="*/ 596118 h 1564151"/>
              <a:gd name="connsiteX118" fmla="*/ 593481 w 812409"/>
              <a:gd name="connsiteY118" fmla="*/ 564466 h 1564151"/>
              <a:gd name="connsiteX119" fmla="*/ 561829 w 812409"/>
              <a:gd name="connsiteY119" fmla="*/ 596118 h 1564151"/>
              <a:gd name="connsiteX120" fmla="*/ 749104 w 812409"/>
              <a:gd name="connsiteY120" fmla="*/ 596118 h 1564151"/>
              <a:gd name="connsiteX121" fmla="*/ 780757 w 812409"/>
              <a:gd name="connsiteY121" fmla="*/ 627770 h 1564151"/>
              <a:gd name="connsiteX122" fmla="*/ 812410 w 812409"/>
              <a:gd name="connsiteY122" fmla="*/ 596118 h 1564151"/>
              <a:gd name="connsiteX123" fmla="*/ 780757 w 812409"/>
              <a:gd name="connsiteY123" fmla="*/ 564466 h 1564151"/>
              <a:gd name="connsiteX124" fmla="*/ 749104 w 812409"/>
              <a:gd name="connsiteY124" fmla="*/ 596118 h 1564151"/>
              <a:gd name="connsiteX125" fmla="*/ 187276 w 812409"/>
              <a:gd name="connsiteY125" fmla="*/ 408842 h 1564151"/>
              <a:gd name="connsiteX126" fmla="*/ 218929 w 812409"/>
              <a:gd name="connsiteY126" fmla="*/ 440495 h 1564151"/>
              <a:gd name="connsiteX127" fmla="*/ 250581 w 812409"/>
              <a:gd name="connsiteY127" fmla="*/ 408842 h 1564151"/>
              <a:gd name="connsiteX128" fmla="*/ 218929 w 812409"/>
              <a:gd name="connsiteY128" fmla="*/ 377190 h 1564151"/>
              <a:gd name="connsiteX129" fmla="*/ 187276 w 812409"/>
              <a:gd name="connsiteY129" fmla="*/ 408842 h 1564151"/>
              <a:gd name="connsiteX130" fmla="*/ 374553 w 812409"/>
              <a:gd name="connsiteY130" fmla="*/ 408842 h 1564151"/>
              <a:gd name="connsiteX131" fmla="*/ 406204 w 812409"/>
              <a:gd name="connsiteY131" fmla="*/ 440495 h 1564151"/>
              <a:gd name="connsiteX132" fmla="*/ 437857 w 812409"/>
              <a:gd name="connsiteY132" fmla="*/ 408842 h 1564151"/>
              <a:gd name="connsiteX133" fmla="*/ 406204 w 812409"/>
              <a:gd name="connsiteY133" fmla="*/ 377190 h 1564151"/>
              <a:gd name="connsiteX134" fmla="*/ 374553 w 812409"/>
              <a:gd name="connsiteY134" fmla="*/ 408842 h 1564151"/>
              <a:gd name="connsiteX135" fmla="*/ 561829 w 812409"/>
              <a:gd name="connsiteY135" fmla="*/ 408842 h 1564151"/>
              <a:gd name="connsiteX136" fmla="*/ 593481 w 812409"/>
              <a:gd name="connsiteY136" fmla="*/ 440495 h 1564151"/>
              <a:gd name="connsiteX137" fmla="*/ 625133 w 812409"/>
              <a:gd name="connsiteY137" fmla="*/ 408842 h 1564151"/>
              <a:gd name="connsiteX138" fmla="*/ 593481 w 812409"/>
              <a:gd name="connsiteY138" fmla="*/ 377190 h 1564151"/>
              <a:gd name="connsiteX139" fmla="*/ 561829 w 812409"/>
              <a:gd name="connsiteY139" fmla="*/ 408842 h 1564151"/>
              <a:gd name="connsiteX140" fmla="*/ 749104 w 812409"/>
              <a:gd name="connsiteY140" fmla="*/ 408842 h 1564151"/>
              <a:gd name="connsiteX141" fmla="*/ 780757 w 812409"/>
              <a:gd name="connsiteY141" fmla="*/ 440495 h 1564151"/>
              <a:gd name="connsiteX142" fmla="*/ 812410 w 812409"/>
              <a:gd name="connsiteY142" fmla="*/ 408842 h 1564151"/>
              <a:gd name="connsiteX143" fmla="*/ 780757 w 812409"/>
              <a:gd name="connsiteY143" fmla="*/ 377190 h 1564151"/>
              <a:gd name="connsiteX144" fmla="*/ 749104 w 812409"/>
              <a:gd name="connsiteY144" fmla="*/ 408842 h 1564151"/>
              <a:gd name="connsiteX145" fmla="*/ 187276 w 812409"/>
              <a:gd name="connsiteY145" fmla="*/ 218928 h 1564151"/>
              <a:gd name="connsiteX146" fmla="*/ 218929 w 812409"/>
              <a:gd name="connsiteY146" fmla="*/ 250581 h 1564151"/>
              <a:gd name="connsiteX147" fmla="*/ 250581 w 812409"/>
              <a:gd name="connsiteY147" fmla="*/ 218928 h 1564151"/>
              <a:gd name="connsiteX148" fmla="*/ 218929 w 812409"/>
              <a:gd name="connsiteY148" fmla="*/ 187276 h 1564151"/>
              <a:gd name="connsiteX149" fmla="*/ 187276 w 812409"/>
              <a:gd name="connsiteY149" fmla="*/ 218928 h 1564151"/>
              <a:gd name="connsiteX150" fmla="*/ 374553 w 812409"/>
              <a:gd name="connsiteY150" fmla="*/ 218928 h 1564151"/>
              <a:gd name="connsiteX151" fmla="*/ 406204 w 812409"/>
              <a:gd name="connsiteY151" fmla="*/ 250581 h 1564151"/>
              <a:gd name="connsiteX152" fmla="*/ 437857 w 812409"/>
              <a:gd name="connsiteY152" fmla="*/ 218928 h 1564151"/>
              <a:gd name="connsiteX153" fmla="*/ 406204 w 812409"/>
              <a:gd name="connsiteY153" fmla="*/ 187276 h 1564151"/>
              <a:gd name="connsiteX154" fmla="*/ 374553 w 812409"/>
              <a:gd name="connsiteY154" fmla="*/ 218928 h 1564151"/>
              <a:gd name="connsiteX155" fmla="*/ 561829 w 812409"/>
              <a:gd name="connsiteY155" fmla="*/ 218928 h 1564151"/>
              <a:gd name="connsiteX156" fmla="*/ 593481 w 812409"/>
              <a:gd name="connsiteY156" fmla="*/ 250581 h 1564151"/>
              <a:gd name="connsiteX157" fmla="*/ 625133 w 812409"/>
              <a:gd name="connsiteY157" fmla="*/ 218928 h 1564151"/>
              <a:gd name="connsiteX158" fmla="*/ 593481 w 812409"/>
              <a:gd name="connsiteY158" fmla="*/ 187276 h 1564151"/>
              <a:gd name="connsiteX159" fmla="*/ 561829 w 812409"/>
              <a:gd name="connsiteY159" fmla="*/ 218928 h 1564151"/>
              <a:gd name="connsiteX160" fmla="*/ 749104 w 812409"/>
              <a:gd name="connsiteY160" fmla="*/ 218928 h 1564151"/>
              <a:gd name="connsiteX161" fmla="*/ 780757 w 812409"/>
              <a:gd name="connsiteY161" fmla="*/ 250581 h 1564151"/>
              <a:gd name="connsiteX162" fmla="*/ 812410 w 812409"/>
              <a:gd name="connsiteY162" fmla="*/ 218928 h 1564151"/>
              <a:gd name="connsiteX163" fmla="*/ 780757 w 812409"/>
              <a:gd name="connsiteY163" fmla="*/ 187276 h 1564151"/>
              <a:gd name="connsiteX164" fmla="*/ 749104 w 812409"/>
              <a:gd name="connsiteY164" fmla="*/ 218928 h 1564151"/>
              <a:gd name="connsiteX165" fmla="*/ 187276 w 812409"/>
              <a:gd name="connsiteY165" fmla="*/ 31652 h 1564151"/>
              <a:gd name="connsiteX166" fmla="*/ 218929 w 812409"/>
              <a:gd name="connsiteY166" fmla="*/ 63304 h 1564151"/>
              <a:gd name="connsiteX167" fmla="*/ 250581 w 812409"/>
              <a:gd name="connsiteY167" fmla="*/ 31652 h 1564151"/>
              <a:gd name="connsiteX168" fmla="*/ 218929 w 812409"/>
              <a:gd name="connsiteY168" fmla="*/ 0 h 1564151"/>
              <a:gd name="connsiteX169" fmla="*/ 187276 w 812409"/>
              <a:gd name="connsiteY169" fmla="*/ 31652 h 1564151"/>
              <a:gd name="connsiteX170" fmla="*/ 374553 w 812409"/>
              <a:gd name="connsiteY170" fmla="*/ 31652 h 1564151"/>
              <a:gd name="connsiteX171" fmla="*/ 406204 w 812409"/>
              <a:gd name="connsiteY171" fmla="*/ 63304 h 1564151"/>
              <a:gd name="connsiteX172" fmla="*/ 437857 w 812409"/>
              <a:gd name="connsiteY172" fmla="*/ 31652 h 1564151"/>
              <a:gd name="connsiteX173" fmla="*/ 406204 w 812409"/>
              <a:gd name="connsiteY173" fmla="*/ 0 h 1564151"/>
              <a:gd name="connsiteX174" fmla="*/ 374553 w 812409"/>
              <a:gd name="connsiteY174" fmla="*/ 31652 h 1564151"/>
              <a:gd name="connsiteX175" fmla="*/ 561829 w 812409"/>
              <a:gd name="connsiteY175" fmla="*/ 31652 h 1564151"/>
              <a:gd name="connsiteX176" fmla="*/ 593481 w 812409"/>
              <a:gd name="connsiteY176" fmla="*/ 63304 h 1564151"/>
              <a:gd name="connsiteX177" fmla="*/ 625133 w 812409"/>
              <a:gd name="connsiteY177" fmla="*/ 31652 h 1564151"/>
              <a:gd name="connsiteX178" fmla="*/ 593481 w 812409"/>
              <a:gd name="connsiteY178" fmla="*/ 0 h 1564151"/>
              <a:gd name="connsiteX179" fmla="*/ 561829 w 812409"/>
              <a:gd name="connsiteY179" fmla="*/ 31652 h 1564151"/>
              <a:gd name="connsiteX180" fmla="*/ 749104 w 812409"/>
              <a:gd name="connsiteY180" fmla="*/ 31652 h 1564151"/>
              <a:gd name="connsiteX181" fmla="*/ 780757 w 812409"/>
              <a:gd name="connsiteY181" fmla="*/ 63304 h 1564151"/>
              <a:gd name="connsiteX182" fmla="*/ 812410 w 812409"/>
              <a:gd name="connsiteY182" fmla="*/ 31652 h 1564151"/>
              <a:gd name="connsiteX183" fmla="*/ 780757 w 812409"/>
              <a:gd name="connsiteY183" fmla="*/ 0 h 1564151"/>
              <a:gd name="connsiteX184" fmla="*/ 749104 w 812409"/>
              <a:gd name="connsiteY184" fmla="*/ 31652 h 1564151"/>
              <a:gd name="connsiteX185" fmla="*/ 31653 w 812409"/>
              <a:gd name="connsiteY185" fmla="*/ 1379513 h 1564151"/>
              <a:gd name="connsiteX186" fmla="*/ 63304 w 812409"/>
              <a:gd name="connsiteY186" fmla="*/ 1347861 h 1564151"/>
              <a:gd name="connsiteX187" fmla="*/ 31653 w 812409"/>
              <a:gd name="connsiteY187" fmla="*/ 1316208 h 1564151"/>
              <a:gd name="connsiteX188" fmla="*/ 0 w 812409"/>
              <a:gd name="connsiteY188" fmla="*/ 1347861 h 1564151"/>
              <a:gd name="connsiteX189" fmla="*/ 31653 w 812409"/>
              <a:gd name="connsiteY189" fmla="*/ 1379513 h 1564151"/>
              <a:gd name="connsiteX190" fmla="*/ 31653 w 812409"/>
              <a:gd name="connsiteY190" fmla="*/ 1189599 h 1564151"/>
              <a:gd name="connsiteX191" fmla="*/ 63304 w 812409"/>
              <a:gd name="connsiteY191" fmla="*/ 1157947 h 1564151"/>
              <a:gd name="connsiteX192" fmla="*/ 31653 w 812409"/>
              <a:gd name="connsiteY192" fmla="*/ 1126295 h 1564151"/>
              <a:gd name="connsiteX193" fmla="*/ 0 w 812409"/>
              <a:gd name="connsiteY193" fmla="*/ 1157947 h 1564151"/>
              <a:gd name="connsiteX194" fmla="*/ 31653 w 812409"/>
              <a:gd name="connsiteY194" fmla="*/ 1189599 h 1564151"/>
              <a:gd name="connsiteX195" fmla="*/ 31653 w 812409"/>
              <a:gd name="connsiteY195" fmla="*/ 1002323 h 1564151"/>
              <a:gd name="connsiteX196" fmla="*/ 63304 w 812409"/>
              <a:gd name="connsiteY196" fmla="*/ 970670 h 1564151"/>
              <a:gd name="connsiteX197" fmla="*/ 31653 w 812409"/>
              <a:gd name="connsiteY197" fmla="*/ 939018 h 1564151"/>
              <a:gd name="connsiteX198" fmla="*/ 0 w 812409"/>
              <a:gd name="connsiteY198" fmla="*/ 970670 h 1564151"/>
              <a:gd name="connsiteX199" fmla="*/ 31653 w 812409"/>
              <a:gd name="connsiteY199" fmla="*/ 1002323 h 1564151"/>
              <a:gd name="connsiteX200" fmla="*/ 31653 w 812409"/>
              <a:gd name="connsiteY200" fmla="*/ 815047 h 1564151"/>
              <a:gd name="connsiteX201" fmla="*/ 63304 w 812409"/>
              <a:gd name="connsiteY201" fmla="*/ 783395 h 1564151"/>
              <a:gd name="connsiteX202" fmla="*/ 31653 w 812409"/>
              <a:gd name="connsiteY202" fmla="*/ 751742 h 1564151"/>
              <a:gd name="connsiteX203" fmla="*/ 0 w 812409"/>
              <a:gd name="connsiteY203" fmla="*/ 783395 h 1564151"/>
              <a:gd name="connsiteX204" fmla="*/ 31653 w 812409"/>
              <a:gd name="connsiteY204" fmla="*/ 815047 h 1564151"/>
              <a:gd name="connsiteX205" fmla="*/ 31653 w 812409"/>
              <a:gd name="connsiteY205" fmla="*/ 627770 h 1564151"/>
              <a:gd name="connsiteX206" fmla="*/ 63304 w 812409"/>
              <a:gd name="connsiteY206" fmla="*/ 596118 h 1564151"/>
              <a:gd name="connsiteX207" fmla="*/ 31653 w 812409"/>
              <a:gd name="connsiteY207" fmla="*/ 564466 h 1564151"/>
              <a:gd name="connsiteX208" fmla="*/ 0 w 812409"/>
              <a:gd name="connsiteY208" fmla="*/ 596118 h 1564151"/>
              <a:gd name="connsiteX209" fmla="*/ 31653 w 812409"/>
              <a:gd name="connsiteY209" fmla="*/ 627770 h 1564151"/>
              <a:gd name="connsiteX210" fmla="*/ 31653 w 812409"/>
              <a:gd name="connsiteY210" fmla="*/ 440495 h 1564151"/>
              <a:gd name="connsiteX211" fmla="*/ 63304 w 812409"/>
              <a:gd name="connsiteY211" fmla="*/ 408842 h 1564151"/>
              <a:gd name="connsiteX212" fmla="*/ 31653 w 812409"/>
              <a:gd name="connsiteY212" fmla="*/ 377190 h 1564151"/>
              <a:gd name="connsiteX213" fmla="*/ 0 w 812409"/>
              <a:gd name="connsiteY213" fmla="*/ 408842 h 1564151"/>
              <a:gd name="connsiteX214" fmla="*/ 31653 w 812409"/>
              <a:gd name="connsiteY214" fmla="*/ 440495 h 1564151"/>
              <a:gd name="connsiteX215" fmla="*/ 31653 w 812409"/>
              <a:gd name="connsiteY215" fmla="*/ 253218 h 1564151"/>
              <a:gd name="connsiteX216" fmla="*/ 63304 w 812409"/>
              <a:gd name="connsiteY216" fmla="*/ 221566 h 1564151"/>
              <a:gd name="connsiteX217" fmla="*/ 31653 w 812409"/>
              <a:gd name="connsiteY217" fmla="*/ 189914 h 1564151"/>
              <a:gd name="connsiteX218" fmla="*/ 0 w 812409"/>
              <a:gd name="connsiteY218" fmla="*/ 221566 h 1564151"/>
              <a:gd name="connsiteX219" fmla="*/ 31653 w 812409"/>
              <a:gd name="connsiteY219" fmla="*/ 253218 h 1564151"/>
              <a:gd name="connsiteX220" fmla="*/ 31653 w 812409"/>
              <a:gd name="connsiteY220" fmla="*/ 65942 h 1564151"/>
              <a:gd name="connsiteX221" fmla="*/ 63304 w 812409"/>
              <a:gd name="connsiteY221" fmla="*/ 34290 h 1564151"/>
              <a:gd name="connsiteX222" fmla="*/ 31653 w 812409"/>
              <a:gd name="connsiteY222" fmla="*/ 2637 h 1564151"/>
              <a:gd name="connsiteX223" fmla="*/ 0 w 812409"/>
              <a:gd name="connsiteY223" fmla="*/ 34290 h 1564151"/>
              <a:gd name="connsiteX224" fmla="*/ 31653 w 812409"/>
              <a:gd name="connsiteY224" fmla="*/ 65942 h 1564151"/>
            </a:gdLst>
            <a:rect l="l" t="t" r="r" b="b"/>
            <a:pathLst>
              <a:path w="812409" h="1564151">
                <a:moveTo>
                  <a:pt x="0" y="1532499"/>
                </a:moveTo>
                <a:cubicBezTo>
                  <a:pt x="0" y="1550963"/>
                  <a:pt x="15826" y="1564151"/>
                  <a:pt x="31653" y="1564151"/>
                </a:cubicBezTo>
                <a:cubicBezTo>
                  <a:pt x="50116" y="1564151"/>
                  <a:pt x="63304" y="1548325"/>
                  <a:pt x="63304" y="1532499"/>
                </a:cubicBezTo>
                <a:cubicBezTo>
                  <a:pt x="63304" y="1516673"/>
                  <a:pt x="47479" y="1500847"/>
                  <a:pt x="31653" y="1500847"/>
                </a:cubicBezTo>
                <a:cubicBezTo>
                  <a:pt x="13188" y="1500847"/>
                  <a:pt x="0" y="1516673"/>
                  <a:pt x="0" y="1532499"/>
                </a:cubicBezTo>
                <a:close/>
                <a:moveTo>
                  <a:pt x="187276" y="1532499"/>
                </a:moveTo>
                <a:cubicBezTo>
                  <a:pt x="187276" y="1550963"/>
                  <a:pt x="203103" y="1564151"/>
                  <a:pt x="218929" y="1564151"/>
                </a:cubicBezTo>
                <a:cubicBezTo>
                  <a:pt x="237392" y="1564151"/>
                  <a:pt x="250581" y="1548325"/>
                  <a:pt x="250581" y="1532499"/>
                </a:cubicBezTo>
                <a:cubicBezTo>
                  <a:pt x="250581" y="1516673"/>
                  <a:pt x="234754" y="1500847"/>
                  <a:pt x="218929" y="1500847"/>
                </a:cubicBezTo>
                <a:cubicBezTo>
                  <a:pt x="200465" y="1500847"/>
                  <a:pt x="187276" y="1516673"/>
                  <a:pt x="187276" y="1532499"/>
                </a:cubicBezTo>
                <a:close/>
                <a:moveTo>
                  <a:pt x="374553" y="1532499"/>
                </a:moveTo>
                <a:cubicBezTo>
                  <a:pt x="374553" y="1550963"/>
                  <a:pt x="390379" y="1564151"/>
                  <a:pt x="406204" y="1564151"/>
                </a:cubicBezTo>
                <a:cubicBezTo>
                  <a:pt x="424669" y="1564151"/>
                  <a:pt x="437857" y="1548325"/>
                  <a:pt x="437857" y="1532499"/>
                </a:cubicBezTo>
                <a:cubicBezTo>
                  <a:pt x="437857" y="1516673"/>
                  <a:pt x="422031" y="1500847"/>
                  <a:pt x="406204" y="1500847"/>
                </a:cubicBezTo>
                <a:cubicBezTo>
                  <a:pt x="387741" y="1500847"/>
                  <a:pt x="374553" y="1516673"/>
                  <a:pt x="374553" y="1532499"/>
                </a:cubicBezTo>
                <a:close/>
                <a:moveTo>
                  <a:pt x="561829" y="1532499"/>
                </a:moveTo>
                <a:cubicBezTo>
                  <a:pt x="561829" y="1550963"/>
                  <a:pt x="577654" y="1564151"/>
                  <a:pt x="593481" y="1564151"/>
                </a:cubicBezTo>
                <a:cubicBezTo>
                  <a:pt x="611945" y="1564151"/>
                  <a:pt x="625133" y="1548325"/>
                  <a:pt x="625133" y="1532499"/>
                </a:cubicBezTo>
                <a:cubicBezTo>
                  <a:pt x="625133" y="1516673"/>
                  <a:pt x="609307" y="1500847"/>
                  <a:pt x="593481" y="1500847"/>
                </a:cubicBezTo>
                <a:cubicBezTo>
                  <a:pt x="575017" y="1500847"/>
                  <a:pt x="561829" y="1516673"/>
                  <a:pt x="561829" y="1532499"/>
                </a:cubicBezTo>
                <a:close/>
                <a:moveTo>
                  <a:pt x="749104" y="1532499"/>
                </a:moveTo>
                <a:cubicBezTo>
                  <a:pt x="749104" y="1550963"/>
                  <a:pt x="764931" y="1564151"/>
                  <a:pt x="780757" y="1564151"/>
                </a:cubicBezTo>
                <a:cubicBezTo>
                  <a:pt x="799221" y="1564151"/>
                  <a:pt x="812410" y="1548325"/>
                  <a:pt x="812410" y="1532499"/>
                </a:cubicBezTo>
                <a:cubicBezTo>
                  <a:pt x="812410" y="1516673"/>
                  <a:pt x="796583" y="1500847"/>
                  <a:pt x="780757" y="1500847"/>
                </a:cubicBezTo>
                <a:cubicBezTo>
                  <a:pt x="764931" y="1500847"/>
                  <a:pt x="749104" y="1516673"/>
                  <a:pt x="749104" y="1532499"/>
                </a:cubicBezTo>
                <a:close/>
                <a:moveTo>
                  <a:pt x="187276" y="1345223"/>
                </a:moveTo>
                <a:cubicBezTo>
                  <a:pt x="187276" y="1363687"/>
                  <a:pt x="203103" y="1376875"/>
                  <a:pt x="218929" y="1376875"/>
                </a:cubicBezTo>
                <a:cubicBezTo>
                  <a:pt x="237392" y="1376875"/>
                  <a:pt x="250581" y="1361049"/>
                  <a:pt x="250581" y="1345223"/>
                </a:cubicBezTo>
                <a:cubicBezTo>
                  <a:pt x="250581" y="1326759"/>
                  <a:pt x="234754" y="1313571"/>
                  <a:pt x="218929" y="1313571"/>
                </a:cubicBezTo>
                <a:cubicBezTo>
                  <a:pt x="200465" y="1313571"/>
                  <a:pt x="187276" y="1326759"/>
                  <a:pt x="187276" y="1345223"/>
                </a:cubicBezTo>
                <a:close/>
                <a:moveTo>
                  <a:pt x="374553" y="1345223"/>
                </a:moveTo>
                <a:cubicBezTo>
                  <a:pt x="374553" y="1363687"/>
                  <a:pt x="390379" y="1376875"/>
                  <a:pt x="406204" y="1376875"/>
                </a:cubicBezTo>
                <a:cubicBezTo>
                  <a:pt x="424669" y="1376875"/>
                  <a:pt x="437857" y="1361049"/>
                  <a:pt x="437857" y="1345223"/>
                </a:cubicBezTo>
                <a:cubicBezTo>
                  <a:pt x="437857" y="1326759"/>
                  <a:pt x="422031" y="1313571"/>
                  <a:pt x="406204" y="1313571"/>
                </a:cubicBezTo>
                <a:cubicBezTo>
                  <a:pt x="387741" y="1313571"/>
                  <a:pt x="374553" y="1326759"/>
                  <a:pt x="374553" y="1345223"/>
                </a:cubicBezTo>
                <a:close/>
                <a:moveTo>
                  <a:pt x="561829" y="1345223"/>
                </a:moveTo>
                <a:cubicBezTo>
                  <a:pt x="561829" y="1363687"/>
                  <a:pt x="577654" y="1376875"/>
                  <a:pt x="593481" y="1376875"/>
                </a:cubicBezTo>
                <a:cubicBezTo>
                  <a:pt x="611945" y="1376875"/>
                  <a:pt x="625133" y="1361049"/>
                  <a:pt x="625133" y="1345223"/>
                </a:cubicBezTo>
                <a:cubicBezTo>
                  <a:pt x="625133" y="1326759"/>
                  <a:pt x="609307" y="1313571"/>
                  <a:pt x="593481" y="1313571"/>
                </a:cubicBezTo>
                <a:cubicBezTo>
                  <a:pt x="575017" y="1313571"/>
                  <a:pt x="561829" y="1326759"/>
                  <a:pt x="561829" y="1345223"/>
                </a:cubicBezTo>
                <a:close/>
                <a:moveTo>
                  <a:pt x="749104" y="1345223"/>
                </a:moveTo>
                <a:cubicBezTo>
                  <a:pt x="749104" y="1363687"/>
                  <a:pt x="764931" y="1376875"/>
                  <a:pt x="780757" y="1376875"/>
                </a:cubicBezTo>
                <a:cubicBezTo>
                  <a:pt x="799221" y="1376875"/>
                  <a:pt x="812410" y="1361049"/>
                  <a:pt x="812410" y="1345223"/>
                </a:cubicBezTo>
                <a:cubicBezTo>
                  <a:pt x="812410" y="1326759"/>
                  <a:pt x="796583" y="1313571"/>
                  <a:pt x="780757" y="1313571"/>
                </a:cubicBezTo>
                <a:cubicBezTo>
                  <a:pt x="764931" y="1313571"/>
                  <a:pt x="749104" y="1326759"/>
                  <a:pt x="749104" y="1345223"/>
                </a:cubicBezTo>
                <a:close/>
                <a:moveTo>
                  <a:pt x="187276" y="1157947"/>
                </a:moveTo>
                <a:cubicBezTo>
                  <a:pt x="187276" y="1176411"/>
                  <a:pt x="203103" y="1189599"/>
                  <a:pt x="218929" y="1189599"/>
                </a:cubicBezTo>
                <a:cubicBezTo>
                  <a:pt x="237392" y="1189599"/>
                  <a:pt x="250581" y="1173773"/>
                  <a:pt x="250581" y="1157947"/>
                </a:cubicBezTo>
                <a:cubicBezTo>
                  <a:pt x="250581" y="1139483"/>
                  <a:pt x="234754" y="1126295"/>
                  <a:pt x="218929" y="1126295"/>
                </a:cubicBezTo>
                <a:cubicBezTo>
                  <a:pt x="200465" y="1126295"/>
                  <a:pt x="187276" y="1139483"/>
                  <a:pt x="187276" y="1157947"/>
                </a:cubicBezTo>
                <a:close/>
                <a:moveTo>
                  <a:pt x="374553" y="1157947"/>
                </a:moveTo>
                <a:cubicBezTo>
                  <a:pt x="374553" y="1176411"/>
                  <a:pt x="390379" y="1189599"/>
                  <a:pt x="406204" y="1189599"/>
                </a:cubicBezTo>
                <a:cubicBezTo>
                  <a:pt x="424669" y="1189599"/>
                  <a:pt x="437857" y="1173773"/>
                  <a:pt x="437857" y="1157947"/>
                </a:cubicBezTo>
                <a:cubicBezTo>
                  <a:pt x="437857" y="1139483"/>
                  <a:pt x="422031" y="1126295"/>
                  <a:pt x="406204" y="1126295"/>
                </a:cubicBezTo>
                <a:cubicBezTo>
                  <a:pt x="387741" y="1126295"/>
                  <a:pt x="374553" y="1139483"/>
                  <a:pt x="374553" y="1157947"/>
                </a:cubicBezTo>
                <a:close/>
                <a:moveTo>
                  <a:pt x="561829" y="1157947"/>
                </a:moveTo>
                <a:cubicBezTo>
                  <a:pt x="561829" y="1176411"/>
                  <a:pt x="577654" y="1189599"/>
                  <a:pt x="593481" y="1189599"/>
                </a:cubicBezTo>
                <a:cubicBezTo>
                  <a:pt x="611945" y="1189599"/>
                  <a:pt x="625133" y="1173773"/>
                  <a:pt x="625133" y="1157947"/>
                </a:cubicBezTo>
                <a:cubicBezTo>
                  <a:pt x="625133" y="1139483"/>
                  <a:pt x="609307" y="1126295"/>
                  <a:pt x="593481" y="1126295"/>
                </a:cubicBezTo>
                <a:cubicBezTo>
                  <a:pt x="575017" y="1126295"/>
                  <a:pt x="561829" y="1139483"/>
                  <a:pt x="561829" y="1157947"/>
                </a:cubicBezTo>
                <a:close/>
                <a:moveTo>
                  <a:pt x="749104" y="1157947"/>
                </a:moveTo>
                <a:cubicBezTo>
                  <a:pt x="749104" y="1176411"/>
                  <a:pt x="764931" y="1189599"/>
                  <a:pt x="780757" y="1189599"/>
                </a:cubicBezTo>
                <a:cubicBezTo>
                  <a:pt x="799221" y="1189599"/>
                  <a:pt x="812410" y="1173773"/>
                  <a:pt x="812410" y="1157947"/>
                </a:cubicBezTo>
                <a:cubicBezTo>
                  <a:pt x="812410" y="1139483"/>
                  <a:pt x="796583" y="1126295"/>
                  <a:pt x="780757" y="1126295"/>
                </a:cubicBezTo>
                <a:cubicBezTo>
                  <a:pt x="764931" y="1126295"/>
                  <a:pt x="749104" y="1139483"/>
                  <a:pt x="749104" y="1157947"/>
                </a:cubicBezTo>
                <a:close/>
                <a:moveTo>
                  <a:pt x="187276" y="970670"/>
                </a:moveTo>
                <a:cubicBezTo>
                  <a:pt x="187276" y="989135"/>
                  <a:pt x="203103" y="1002323"/>
                  <a:pt x="218929" y="1002323"/>
                </a:cubicBezTo>
                <a:cubicBezTo>
                  <a:pt x="237392" y="1002323"/>
                  <a:pt x="250581" y="986497"/>
                  <a:pt x="250581" y="970670"/>
                </a:cubicBezTo>
                <a:cubicBezTo>
                  <a:pt x="250581" y="952207"/>
                  <a:pt x="234754" y="939018"/>
                  <a:pt x="218929" y="939018"/>
                </a:cubicBezTo>
                <a:cubicBezTo>
                  <a:pt x="200465" y="939018"/>
                  <a:pt x="187276" y="952207"/>
                  <a:pt x="187276" y="970670"/>
                </a:cubicBezTo>
                <a:close/>
                <a:moveTo>
                  <a:pt x="374553" y="970670"/>
                </a:moveTo>
                <a:cubicBezTo>
                  <a:pt x="374553" y="989135"/>
                  <a:pt x="390379" y="1002323"/>
                  <a:pt x="406204" y="1002323"/>
                </a:cubicBezTo>
                <a:cubicBezTo>
                  <a:pt x="424669" y="1002323"/>
                  <a:pt x="437857" y="986497"/>
                  <a:pt x="437857" y="970670"/>
                </a:cubicBezTo>
                <a:cubicBezTo>
                  <a:pt x="437857" y="952207"/>
                  <a:pt x="422031" y="939018"/>
                  <a:pt x="406204" y="939018"/>
                </a:cubicBezTo>
                <a:cubicBezTo>
                  <a:pt x="387741" y="939018"/>
                  <a:pt x="374553" y="952207"/>
                  <a:pt x="374553" y="970670"/>
                </a:cubicBezTo>
                <a:close/>
                <a:moveTo>
                  <a:pt x="561829" y="970670"/>
                </a:moveTo>
                <a:cubicBezTo>
                  <a:pt x="561829" y="989135"/>
                  <a:pt x="577654" y="1002323"/>
                  <a:pt x="593481" y="1002323"/>
                </a:cubicBezTo>
                <a:cubicBezTo>
                  <a:pt x="611945" y="1002323"/>
                  <a:pt x="625133" y="986497"/>
                  <a:pt x="625133" y="970670"/>
                </a:cubicBezTo>
                <a:cubicBezTo>
                  <a:pt x="625133" y="952207"/>
                  <a:pt x="609307" y="939018"/>
                  <a:pt x="593481" y="939018"/>
                </a:cubicBezTo>
                <a:cubicBezTo>
                  <a:pt x="575017" y="939018"/>
                  <a:pt x="561829" y="952207"/>
                  <a:pt x="561829" y="970670"/>
                </a:cubicBezTo>
                <a:close/>
                <a:moveTo>
                  <a:pt x="749104" y="970670"/>
                </a:moveTo>
                <a:cubicBezTo>
                  <a:pt x="749104" y="989135"/>
                  <a:pt x="764931" y="1002323"/>
                  <a:pt x="780757" y="1002323"/>
                </a:cubicBezTo>
                <a:cubicBezTo>
                  <a:pt x="799221" y="1002323"/>
                  <a:pt x="812410" y="986497"/>
                  <a:pt x="812410" y="970670"/>
                </a:cubicBezTo>
                <a:cubicBezTo>
                  <a:pt x="812410" y="952207"/>
                  <a:pt x="796583" y="939018"/>
                  <a:pt x="780757" y="939018"/>
                </a:cubicBezTo>
                <a:cubicBezTo>
                  <a:pt x="764931" y="939018"/>
                  <a:pt x="749104" y="952207"/>
                  <a:pt x="749104" y="970670"/>
                </a:cubicBezTo>
                <a:close/>
                <a:moveTo>
                  <a:pt x="187276" y="783395"/>
                </a:moveTo>
                <a:cubicBezTo>
                  <a:pt x="187276" y="801858"/>
                  <a:pt x="203103" y="815047"/>
                  <a:pt x="218929" y="815047"/>
                </a:cubicBezTo>
                <a:cubicBezTo>
                  <a:pt x="237392" y="815047"/>
                  <a:pt x="250581" y="799220"/>
                  <a:pt x="250581" y="783395"/>
                </a:cubicBezTo>
                <a:cubicBezTo>
                  <a:pt x="250581" y="764931"/>
                  <a:pt x="234754" y="751742"/>
                  <a:pt x="218929" y="751742"/>
                </a:cubicBezTo>
                <a:cubicBezTo>
                  <a:pt x="200465" y="751742"/>
                  <a:pt x="187276" y="764931"/>
                  <a:pt x="187276" y="783395"/>
                </a:cubicBezTo>
                <a:close/>
                <a:moveTo>
                  <a:pt x="374553" y="783395"/>
                </a:moveTo>
                <a:cubicBezTo>
                  <a:pt x="374553" y="801858"/>
                  <a:pt x="390379" y="815047"/>
                  <a:pt x="406204" y="815047"/>
                </a:cubicBezTo>
                <a:cubicBezTo>
                  <a:pt x="424669" y="815047"/>
                  <a:pt x="437857" y="799220"/>
                  <a:pt x="437857" y="783395"/>
                </a:cubicBezTo>
                <a:cubicBezTo>
                  <a:pt x="437857" y="764931"/>
                  <a:pt x="422031" y="751742"/>
                  <a:pt x="406204" y="751742"/>
                </a:cubicBezTo>
                <a:cubicBezTo>
                  <a:pt x="387741" y="751742"/>
                  <a:pt x="374553" y="764931"/>
                  <a:pt x="374553" y="783395"/>
                </a:cubicBezTo>
                <a:close/>
                <a:moveTo>
                  <a:pt x="561829" y="783395"/>
                </a:moveTo>
                <a:cubicBezTo>
                  <a:pt x="561829" y="801858"/>
                  <a:pt x="577654" y="815047"/>
                  <a:pt x="593481" y="815047"/>
                </a:cubicBezTo>
                <a:cubicBezTo>
                  <a:pt x="611945" y="815047"/>
                  <a:pt x="625133" y="799220"/>
                  <a:pt x="625133" y="783395"/>
                </a:cubicBezTo>
                <a:cubicBezTo>
                  <a:pt x="625133" y="764931"/>
                  <a:pt x="609307" y="751742"/>
                  <a:pt x="593481" y="751742"/>
                </a:cubicBezTo>
                <a:cubicBezTo>
                  <a:pt x="575017" y="751742"/>
                  <a:pt x="561829" y="764931"/>
                  <a:pt x="561829" y="783395"/>
                </a:cubicBezTo>
                <a:close/>
                <a:moveTo>
                  <a:pt x="749104" y="783395"/>
                </a:moveTo>
                <a:cubicBezTo>
                  <a:pt x="749104" y="801858"/>
                  <a:pt x="764931" y="815047"/>
                  <a:pt x="780757" y="815047"/>
                </a:cubicBezTo>
                <a:cubicBezTo>
                  <a:pt x="799221" y="815047"/>
                  <a:pt x="812410" y="799220"/>
                  <a:pt x="812410" y="783395"/>
                </a:cubicBezTo>
                <a:cubicBezTo>
                  <a:pt x="812410" y="764931"/>
                  <a:pt x="796583" y="751742"/>
                  <a:pt x="780757" y="751742"/>
                </a:cubicBezTo>
                <a:cubicBezTo>
                  <a:pt x="764931" y="751742"/>
                  <a:pt x="749104" y="764931"/>
                  <a:pt x="749104" y="783395"/>
                </a:cubicBezTo>
                <a:close/>
                <a:moveTo>
                  <a:pt x="187276" y="596118"/>
                </a:moveTo>
                <a:cubicBezTo>
                  <a:pt x="187276" y="614582"/>
                  <a:pt x="203103" y="627770"/>
                  <a:pt x="218929" y="627770"/>
                </a:cubicBezTo>
                <a:cubicBezTo>
                  <a:pt x="237392" y="627770"/>
                  <a:pt x="250581" y="611945"/>
                  <a:pt x="250581" y="596118"/>
                </a:cubicBezTo>
                <a:cubicBezTo>
                  <a:pt x="250581" y="580292"/>
                  <a:pt x="234754" y="564466"/>
                  <a:pt x="218929" y="564466"/>
                </a:cubicBezTo>
                <a:cubicBezTo>
                  <a:pt x="200465" y="561828"/>
                  <a:pt x="187276" y="577654"/>
                  <a:pt x="187276" y="596118"/>
                </a:cubicBezTo>
                <a:close/>
                <a:moveTo>
                  <a:pt x="374553" y="596118"/>
                </a:moveTo>
                <a:cubicBezTo>
                  <a:pt x="374553" y="614582"/>
                  <a:pt x="390379" y="627770"/>
                  <a:pt x="406204" y="627770"/>
                </a:cubicBezTo>
                <a:cubicBezTo>
                  <a:pt x="424669" y="627770"/>
                  <a:pt x="437857" y="611945"/>
                  <a:pt x="437857" y="596118"/>
                </a:cubicBezTo>
                <a:cubicBezTo>
                  <a:pt x="437857" y="580292"/>
                  <a:pt x="422031" y="564466"/>
                  <a:pt x="406204" y="564466"/>
                </a:cubicBezTo>
                <a:cubicBezTo>
                  <a:pt x="387741" y="561828"/>
                  <a:pt x="374553" y="577654"/>
                  <a:pt x="374553" y="596118"/>
                </a:cubicBezTo>
                <a:close/>
                <a:moveTo>
                  <a:pt x="561829" y="596118"/>
                </a:moveTo>
                <a:cubicBezTo>
                  <a:pt x="561829" y="614582"/>
                  <a:pt x="577654" y="627770"/>
                  <a:pt x="593481" y="627770"/>
                </a:cubicBezTo>
                <a:cubicBezTo>
                  <a:pt x="611945" y="627770"/>
                  <a:pt x="625133" y="611945"/>
                  <a:pt x="625133" y="596118"/>
                </a:cubicBezTo>
                <a:cubicBezTo>
                  <a:pt x="625133" y="580292"/>
                  <a:pt x="609307" y="564466"/>
                  <a:pt x="593481" y="564466"/>
                </a:cubicBezTo>
                <a:cubicBezTo>
                  <a:pt x="575017" y="561828"/>
                  <a:pt x="561829" y="577654"/>
                  <a:pt x="561829" y="596118"/>
                </a:cubicBezTo>
                <a:close/>
                <a:moveTo>
                  <a:pt x="749104" y="596118"/>
                </a:moveTo>
                <a:cubicBezTo>
                  <a:pt x="749104" y="614582"/>
                  <a:pt x="764931" y="627770"/>
                  <a:pt x="780757" y="627770"/>
                </a:cubicBezTo>
                <a:cubicBezTo>
                  <a:pt x="799221" y="627770"/>
                  <a:pt x="812410" y="611945"/>
                  <a:pt x="812410" y="596118"/>
                </a:cubicBezTo>
                <a:cubicBezTo>
                  <a:pt x="812410" y="580292"/>
                  <a:pt x="796583" y="564466"/>
                  <a:pt x="780757" y="564466"/>
                </a:cubicBezTo>
                <a:cubicBezTo>
                  <a:pt x="764931" y="561828"/>
                  <a:pt x="749104" y="577654"/>
                  <a:pt x="749104" y="596118"/>
                </a:cubicBezTo>
                <a:close/>
                <a:moveTo>
                  <a:pt x="187276" y="408842"/>
                </a:moveTo>
                <a:cubicBezTo>
                  <a:pt x="187276" y="427306"/>
                  <a:pt x="203103" y="440495"/>
                  <a:pt x="218929" y="440495"/>
                </a:cubicBezTo>
                <a:cubicBezTo>
                  <a:pt x="237392" y="440495"/>
                  <a:pt x="250581" y="424668"/>
                  <a:pt x="250581" y="408842"/>
                </a:cubicBezTo>
                <a:cubicBezTo>
                  <a:pt x="250581" y="390378"/>
                  <a:pt x="234754" y="377190"/>
                  <a:pt x="218929" y="377190"/>
                </a:cubicBezTo>
                <a:cubicBezTo>
                  <a:pt x="200465" y="374552"/>
                  <a:pt x="187276" y="390378"/>
                  <a:pt x="187276" y="408842"/>
                </a:cubicBezTo>
                <a:close/>
                <a:moveTo>
                  <a:pt x="374553" y="408842"/>
                </a:moveTo>
                <a:cubicBezTo>
                  <a:pt x="374553" y="427306"/>
                  <a:pt x="390379" y="440495"/>
                  <a:pt x="406204" y="440495"/>
                </a:cubicBezTo>
                <a:cubicBezTo>
                  <a:pt x="424669" y="440495"/>
                  <a:pt x="437857" y="424668"/>
                  <a:pt x="437857" y="408842"/>
                </a:cubicBezTo>
                <a:cubicBezTo>
                  <a:pt x="437857" y="390378"/>
                  <a:pt x="422031" y="377190"/>
                  <a:pt x="406204" y="377190"/>
                </a:cubicBezTo>
                <a:cubicBezTo>
                  <a:pt x="387741" y="374552"/>
                  <a:pt x="374553" y="390378"/>
                  <a:pt x="374553" y="408842"/>
                </a:cubicBezTo>
                <a:close/>
                <a:moveTo>
                  <a:pt x="561829" y="408842"/>
                </a:moveTo>
                <a:cubicBezTo>
                  <a:pt x="561829" y="427306"/>
                  <a:pt x="577654" y="440495"/>
                  <a:pt x="593481" y="440495"/>
                </a:cubicBezTo>
                <a:cubicBezTo>
                  <a:pt x="611945" y="440495"/>
                  <a:pt x="625133" y="424668"/>
                  <a:pt x="625133" y="408842"/>
                </a:cubicBezTo>
                <a:cubicBezTo>
                  <a:pt x="625133" y="390378"/>
                  <a:pt x="609307" y="377190"/>
                  <a:pt x="593481" y="377190"/>
                </a:cubicBezTo>
                <a:cubicBezTo>
                  <a:pt x="575017" y="374552"/>
                  <a:pt x="561829" y="390378"/>
                  <a:pt x="561829" y="408842"/>
                </a:cubicBezTo>
                <a:close/>
                <a:moveTo>
                  <a:pt x="749104" y="408842"/>
                </a:moveTo>
                <a:cubicBezTo>
                  <a:pt x="749104" y="427306"/>
                  <a:pt x="764931" y="440495"/>
                  <a:pt x="780757" y="440495"/>
                </a:cubicBezTo>
                <a:cubicBezTo>
                  <a:pt x="799221" y="440495"/>
                  <a:pt x="812410" y="424668"/>
                  <a:pt x="812410" y="408842"/>
                </a:cubicBezTo>
                <a:cubicBezTo>
                  <a:pt x="812410" y="390378"/>
                  <a:pt x="796583" y="377190"/>
                  <a:pt x="780757" y="377190"/>
                </a:cubicBezTo>
                <a:cubicBezTo>
                  <a:pt x="764931" y="374552"/>
                  <a:pt x="749104" y="390378"/>
                  <a:pt x="749104" y="408842"/>
                </a:cubicBezTo>
                <a:close/>
                <a:moveTo>
                  <a:pt x="187276" y="218928"/>
                </a:moveTo>
                <a:cubicBezTo>
                  <a:pt x="187276" y="237392"/>
                  <a:pt x="203103" y="250581"/>
                  <a:pt x="218929" y="250581"/>
                </a:cubicBezTo>
                <a:cubicBezTo>
                  <a:pt x="237392" y="250581"/>
                  <a:pt x="250581" y="234754"/>
                  <a:pt x="250581" y="218928"/>
                </a:cubicBezTo>
                <a:cubicBezTo>
                  <a:pt x="250581" y="200464"/>
                  <a:pt x="234754" y="187276"/>
                  <a:pt x="218929" y="187276"/>
                </a:cubicBezTo>
                <a:cubicBezTo>
                  <a:pt x="200465" y="187276"/>
                  <a:pt x="187276" y="203102"/>
                  <a:pt x="187276" y="218928"/>
                </a:cubicBezTo>
                <a:close/>
                <a:moveTo>
                  <a:pt x="374553" y="218928"/>
                </a:moveTo>
                <a:cubicBezTo>
                  <a:pt x="374553" y="237392"/>
                  <a:pt x="390379" y="250581"/>
                  <a:pt x="406204" y="250581"/>
                </a:cubicBezTo>
                <a:cubicBezTo>
                  <a:pt x="424669" y="250581"/>
                  <a:pt x="437857" y="234754"/>
                  <a:pt x="437857" y="218928"/>
                </a:cubicBezTo>
                <a:cubicBezTo>
                  <a:pt x="437857" y="200464"/>
                  <a:pt x="422031" y="187276"/>
                  <a:pt x="406204" y="187276"/>
                </a:cubicBezTo>
                <a:cubicBezTo>
                  <a:pt x="387741" y="187276"/>
                  <a:pt x="374553" y="203102"/>
                  <a:pt x="374553" y="218928"/>
                </a:cubicBezTo>
                <a:close/>
                <a:moveTo>
                  <a:pt x="561829" y="218928"/>
                </a:moveTo>
                <a:cubicBezTo>
                  <a:pt x="561829" y="237392"/>
                  <a:pt x="577654" y="250581"/>
                  <a:pt x="593481" y="250581"/>
                </a:cubicBezTo>
                <a:cubicBezTo>
                  <a:pt x="611945" y="250581"/>
                  <a:pt x="625133" y="234754"/>
                  <a:pt x="625133" y="218928"/>
                </a:cubicBezTo>
                <a:cubicBezTo>
                  <a:pt x="625133" y="200464"/>
                  <a:pt x="609307" y="187276"/>
                  <a:pt x="593481" y="187276"/>
                </a:cubicBezTo>
                <a:cubicBezTo>
                  <a:pt x="575017" y="187276"/>
                  <a:pt x="561829" y="203102"/>
                  <a:pt x="561829" y="218928"/>
                </a:cubicBezTo>
                <a:close/>
                <a:moveTo>
                  <a:pt x="749104" y="218928"/>
                </a:moveTo>
                <a:cubicBezTo>
                  <a:pt x="749104" y="237392"/>
                  <a:pt x="764931" y="250581"/>
                  <a:pt x="780757" y="250581"/>
                </a:cubicBezTo>
                <a:cubicBezTo>
                  <a:pt x="799221" y="250581"/>
                  <a:pt x="812410" y="234754"/>
                  <a:pt x="812410" y="218928"/>
                </a:cubicBezTo>
                <a:cubicBezTo>
                  <a:pt x="812410" y="200464"/>
                  <a:pt x="796583" y="187276"/>
                  <a:pt x="780757" y="187276"/>
                </a:cubicBezTo>
                <a:cubicBezTo>
                  <a:pt x="764931" y="187276"/>
                  <a:pt x="749104" y="203102"/>
                  <a:pt x="749104" y="218928"/>
                </a:cubicBezTo>
                <a:close/>
                <a:moveTo>
                  <a:pt x="187276" y="31652"/>
                </a:moveTo>
                <a:cubicBezTo>
                  <a:pt x="187276" y="50116"/>
                  <a:pt x="203103" y="63304"/>
                  <a:pt x="218929" y="63304"/>
                </a:cubicBezTo>
                <a:cubicBezTo>
                  <a:pt x="237392" y="63304"/>
                  <a:pt x="250581" y="47478"/>
                  <a:pt x="250581" y="31652"/>
                </a:cubicBezTo>
                <a:cubicBezTo>
                  <a:pt x="250581" y="15826"/>
                  <a:pt x="234754" y="0"/>
                  <a:pt x="218929" y="0"/>
                </a:cubicBezTo>
                <a:cubicBezTo>
                  <a:pt x="200465" y="0"/>
                  <a:pt x="187276" y="15826"/>
                  <a:pt x="187276" y="31652"/>
                </a:cubicBezTo>
                <a:close/>
                <a:moveTo>
                  <a:pt x="374553" y="31652"/>
                </a:moveTo>
                <a:cubicBezTo>
                  <a:pt x="374553" y="50116"/>
                  <a:pt x="390379" y="63304"/>
                  <a:pt x="406204" y="63304"/>
                </a:cubicBezTo>
                <a:cubicBezTo>
                  <a:pt x="424669" y="63304"/>
                  <a:pt x="437857" y="47478"/>
                  <a:pt x="437857" y="31652"/>
                </a:cubicBezTo>
                <a:cubicBezTo>
                  <a:pt x="437857" y="15826"/>
                  <a:pt x="422031" y="0"/>
                  <a:pt x="406204" y="0"/>
                </a:cubicBezTo>
                <a:cubicBezTo>
                  <a:pt x="387741" y="0"/>
                  <a:pt x="374553" y="15826"/>
                  <a:pt x="374553" y="31652"/>
                </a:cubicBezTo>
                <a:close/>
                <a:moveTo>
                  <a:pt x="561829" y="31652"/>
                </a:moveTo>
                <a:cubicBezTo>
                  <a:pt x="561829" y="50116"/>
                  <a:pt x="577654" y="63304"/>
                  <a:pt x="593481" y="63304"/>
                </a:cubicBezTo>
                <a:cubicBezTo>
                  <a:pt x="611945" y="63304"/>
                  <a:pt x="625133" y="47478"/>
                  <a:pt x="625133" y="31652"/>
                </a:cubicBezTo>
                <a:cubicBezTo>
                  <a:pt x="625133" y="15826"/>
                  <a:pt x="609307" y="0"/>
                  <a:pt x="593481" y="0"/>
                </a:cubicBezTo>
                <a:cubicBezTo>
                  <a:pt x="575017" y="0"/>
                  <a:pt x="561829" y="15826"/>
                  <a:pt x="561829" y="31652"/>
                </a:cubicBezTo>
                <a:close/>
                <a:moveTo>
                  <a:pt x="749104" y="31652"/>
                </a:moveTo>
                <a:cubicBezTo>
                  <a:pt x="749104" y="50116"/>
                  <a:pt x="764931" y="63304"/>
                  <a:pt x="780757" y="63304"/>
                </a:cubicBezTo>
                <a:cubicBezTo>
                  <a:pt x="799221" y="63304"/>
                  <a:pt x="812410" y="47478"/>
                  <a:pt x="812410" y="31652"/>
                </a:cubicBezTo>
                <a:cubicBezTo>
                  <a:pt x="812410" y="15826"/>
                  <a:pt x="796583" y="0"/>
                  <a:pt x="780757" y="0"/>
                </a:cubicBezTo>
                <a:cubicBezTo>
                  <a:pt x="764931" y="0"/>
                  <a:pt x="749104" y="15826"/>
                  <a:pt x="749104" y="31652"/>
                </a:cubicBezTo>
                <a:close/>
                <a:moveTo>
                  <a:pt x="31653" y="1379513"/>
                </a:moveTo>
                <a:cubicBezTo>
                  <a:pt x="50116" y="1379513"/>
                  <a:pt x="63304" y="1363687"/>
                  <a:pt x="63304" y="1347861"/>
                </a:cubicBezTo>
                <a:cubicBezTo>
                  <a:pt x="63304" y="1329397"/>
                  <a:pt x="47479" y="1316208"/>
                  <a:pt x="31653" y="1316208"/>
                </a:cubicBezTo>
                <a:cubicBezTo>
                  <a:pt x="13188" y="1316208"/>
                  <a:pt x="0" y="1332035"/>
                  <a:pt x="0" y="1347861"/>
                </a:cubicBezTo>
                <a:cubicBezTo>
                  <a:pt x="0" y="1363687"/>
                  <a:pt x="13188" y="1379513"/>
                  <a:pt x="31653" y="1379513"/>
                </a:cubicBezTo>
                <a:close/>
                <a:moveTo>
                  <a:pt x="31653" y="1189599"/>
                </a:moveTo>
                <a:cubicBezTo>
                  <a:pt x="50116" y="1189599"/>
                  <a:pt x="63304" y="1173773"/>
                  <a:pt x="63304" y="1157947"/>
                </a:cubicBezTo>
                <a:cubicBezTo>
                  <a:pt x="63304" y="1139483"/>
                  <a:pt x="47479" y="1126295"/>
                  <a:pt x="31653" y="1126295"/>
                </a:cubicBezTo>
                <a:cubicBezTo>
                  <a:pt x="13188" y="1126295"/>
                  <a:pt x="0" y="1142121"/>
                  <a:pt x="0" y="1157947"/>
                </a:cubicBezTo>
                <a:cubicBezTo>
                  <a:pt x="0" y="1176411"/>
                  <a:pt x="13188" y="1189599"/>
                  <a:pt x="31653" y="1189599"/>
                </a:cubicBezTo>
                <a:close/>
                <a:moveTo>
                  <a:pt x="31653" y="1002323"/>
                </a:moveTo>
                <a:cubicBezTo>
                  <a:pt x="50116" y="1002323"/>
                  <a:pt x="63304" y="986497"/>
                  <a:pt x="63304" y="970670"/>
                </a:cubicBezTo>
                <a:cubicBezTo>
                  <a:pt x="63304" y="952207"/>
                  <a:pt x="47479" y="939018"/>
                  <a:pt x="31653" y="939018"/>
                </a:cubicBezTo>
                <a:cubicBezTo>
                  <a:pt x="13188" y="939018"/>
                  <a:pt x="0" y="954845"/>
                  <a:pt x="0" y="970670"/>
                </a:cubicBezTo>
                <a:cubicBezTo>
                  <a:pt x="0" y="989135"/>
                  <a:pt x="13188" y="1002323"/>
                  <a:pt x="31653" y="1002323"/>
                </a:cubicBezTo>
                <a:close/>
                <a:moveTo>
                  <a:pt x="31653" y="815047"/>
                </a:moveTo>
                <a:cubicBezTo>
                  <a:pt x="50116" y="815047"/>
                  <a:pt x="63304" y="799220"/>
                  <a:pt x="63304" y="783395"/>
                </a:cubicBezTo>
                <a:cubicBezTo>
                  <a:pt x="63304" y="764931"/>
                  <a:pt x="47479" y="751742"/>
                  <a:pt x="31653" y="751742"/>
                </a:cubicBezTo>
                <a:cubicBezTo>
                  <a:pt x="13188" y="751742"/>
                  <a:pt x="0" y="767568"/>
                  <a:pt x="0" y="783395"/>
                </a:cubicBezTo>
                <a:cubicBezTo>
                  <a:pt x="0" y="801858"/>
                  <a:pt x="13188" y="815047"/>
                  <a:pt x="31653" y="815047"/>
                </a:cubicBezTo>
                <a:close/>
                <a:moveTo>
                  <a:pt x="31653" y="627770"/>
                </a:moveTo>
                <a:cubicBezTo>
                  <a:pt x="50116" y="627770"/>
                  <a:pt x="63304" y="611945"/>
                  <a:pt x="63304" y="596118"/>
                </a:cubicBezTo>
                <a:cubicBezTo>
                  <a:pt x="63304" y="580292"/>
                  <a:pt x="47479" y="564466"/>
                  <a:pt x="31653" y="564466"/>
                </a:cubicBezTo>
                <a:cubicBezTo>
                  <a:pt x="13188" y="564466"/>
                  <a:pt x="0" y="580292"/>
                  <a:pt x="0" y="596118"/>
                </a:cubicBezTo>
                <a:cubicBezTo>
                  <a:pt x="0" y="611945"/>
                  <a:pt x="13188" y="627770"/>
                  <a:pt x="31653" y="627770"/>
                </a:cubicBezTo>
                <a:close/>
                <a:moveTo>
                  <a:pt x="31653" y="440495"/>
                </a:moveTo>
                <a:cubicBezTo>
                  <a:pt x="50116" y="440495"/>
                  <a:pt x="63304" y="424668"/>
                  <a:pt x="63304" y="408842"/>
                </a:cubicBezTo>
                <a:cubicBezTo>
                  <a:pt x="63304" y="390378"/>
                  <a:pt x="47479" y="377190"/>
                  <a:pt x="31653" y="377190"/>
                </a:cubicBezTo>
                <a:cubicBezTo>
                  <a:pt x="13188" y="377190"/>
                  <a:pt x="0" y="393016"/>
                  <a:pt x="0" y="408842"/>
                </a:cubicBezTo>
                <a:cubicBezTo>
                  <a:pt x="0" y="424668"/>
                  <a:pt x="13188" y="440495"/>
                  <a:pt x="31653" y="440495"/>
                </a:cubicBezTo>
                <a:close/>
                <a:moveTo>
                  <a:pt x="31653" y="253218"/>
                </a:moveTo>
                <a:cubicBezTo>
                  <a:pt x="50116" y="253218"/>
                  <a:pt x="63304" y="237392"/>
                  <a:pt x="63304" y="221566"/>
                </a:cubicBezTo>
                <a:cubicBezTo>
                  <a:pt x="63304" y="203102"/>
                  <a:pt x="47479" y="189914"/>
                  <a:pt x="31653" y="189914"/>
                </a:cubicBezTo>
                <a:cubicBezTo>
                  <a:pt x="13188" y="189914"/>
                  <a:pt x="0" y="205740"/>
                  <a:pt x="0" y="221566"/>
                </a:cubicBezTo>
                <a:cubicBezTo>
                  <a:pt x="0" y="237392"/>
                  <a:pt x="13188" y="253218"/>
                  <a:pt x="31653" y="253218"/>
                </a:cubicBezTo>
                <a:close/>
                <a:moveTo>
                  <a:pt x="31653" y="65942"/>
                </a:moveTo>
                <a:cubicBezTo>
                  <a:pt x="50116" y="65942"/>
                  <a:pt x="63304" y="50116"/>
                  <a:pt x="63304" y="34290"/>
                </a:cubicBezTo>
                <a:cubicBezTo>
                  <a:pt x="63304" y="18464"/>
                  <a:pt x="47479" y="2637"/>
                  <a:pt x="31653" y="2637"/>
                </a:cubicBezTo>
                <a:cubicBezTo>
                  <a:pt x="13188" y="2637"/>
                  <a:pt x="0" y="18464"/>
                  <a:pt x="0" y="34290"/>
                </a:cubicBezTo>
                <a:cubicBezTo>
                  <a:pt x="0" y="50116"/>
                  <a:pt x="13188" y="65942"/>
                  <a:pt x="31653" y="65942"/>
                </a:cubicBezTo>
                <a:close/>
              </a:path>
            </a:pathLst>
          </a:custGeom>
          <a:gradFill>
            <a:gsLst>
              <a:gs pos="0">
                <a:schemeClr val="accent1"/>
              </a:gs>
              <a:gs pos="100000">
                <a:schemeClr val="accent1">
                  <a:lumMod val="20000"/>
                  <a:lumOff val="80000"/>
                  <a:alpha val="0"/>
                </a:schemeClr>
              </a:gs>
            </a:gsLst>
            <a:lin ang="2700000" scaled="0"/>
          </a:gradFill>
          <a:ln w="26366" cap="flat">
            <a:noFill/>
            <a:miter/>
          </a:ln>
        </p:spPr>
        <p:txBody>
          <a:bodyPr vert="horz" wrap="square" lIns="0" tIns="0" rIns="0" bIns="0" rtlCol="0" anchor="ctr"/>
          <a:lstStyle/>
          <a:p>
            <a:pPr algn="l">
              <a:lnSpc>
                <a:spcPct val="100000"/>
              </a:lnSpc>
            </a:pPr>
            <a:endParaRPr kumimoji="1" lang="zh-CN" altLang="en-US"/>
          </a:p>
        </p:txBody>
      </p:sp>
      <p:sp>
        <p:nvSpPr>
          <p:cNvPr id="18"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基于数据洞察的持续优化闭环</a:t>
            </a: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484">
                <a:ln w="12700">
                  <a:noFill/>
                </a:ln>
                <a:solidFill>
                  <a:srgbClr val="262626">
                    <a:alpha val="100000"/>
                  </a:srgbClr>
                </a:solidFill>
                <a:latin typeface="Source Han Sans CN Bold"/>
                <a:ea typeface="Source Han Sans CN Bold"/>
                <a:cs typeface="Source Han Sans CN Bold"/>
              </a:rPr>
              <a:t>AI与自动化趋势下的策略调整</a:t>
            </a: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779546" y="2531200"/>
            <a:ext cx="1919129" cy="516890"/>
          </a:xfrm>
          <a:custGeom>
            <a:avLst/>
            <a:gdLst>
              <a:gd name="T0" fmla="*/ 1099 w 1099"/>
              <a:gd name="T1" fmla="*/ 148 h 296"/>
              <a:gd name="T2" fmla="*/ 952 w 1099"/>
              <a:gd name="T3" fmla="*/ 296 h 296"/>
              <a:gd name="T4" fmla="*/ 0 w 1099"/>
              <a:gd name="T5" fmla="*/ 296 h 296"/>
              <a:gd name="T6" fmla="*/ 148 w 1099"/>
              <a:gd name="T7" fmla="*/ 148 h 296"/>
              <a:gd name="T8" fmla="*/ 0 w 1099"/>
              <a:gd name="T9" fmla="*/ 0 h 296"/>
              <a:gd name="T10" fmla="*/ 952 w 1099"/>
              <a:gd name="T11" fmla="*/ 0 h 296"/>
              <a:gd name="T12" fmla="*/ 1099 w 1099"/>
              <a:gd name="T13" fmla="*/ 148 h 296"/>
            </a:gdLst>
            <a:rect l="0" t="0" r="r" b="b"/>
            <a:pathLst>
              <a:path w="1099" h="296">
                <a:moveTo>
                  <a:pt x="1099" y="148"/>
                </a:moveTo>
                <a:lnTo>
                  <a:pt x="952" y="296"/>
                </a:lnTo>
                <a:lnTo>
                  <a:pt x="0" y="296"/>
                </a:lnTo>
                <a:lnTo>
                  <a:pt x="148" y="148"/>
                </a:lnTo>
                <a:lnTo>
                  <a:pt x="0" y="0"/>
                </a:lnTo>
                <a:lnTo>
                  <a:pt x="952" y="0"/>
                </a:lnTo>
                <a:lnTo>
                  <a:pt x="1099" y="148"/>
                </a:lnTo>
                <a:close/>
              </a:path>
            </a:pathLst>
          </a:custGeom>
          <a:solidFill>
            <a:schemeClr val="bg2">
              <a:alpha val="1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4" name="标题 1"/>
          <p:cNvSpPr txBox="1"/>
          <p:nvPr/>
        </p:nvSpPr>
        <p:spPr>
          <a:xfrm rot="0" flipH="0" flipV="0">
            <a:off x="779546" y="2374037"/>
            <a:ext cx="1919129" cy="593725"/>
          </a:xfrm>
          <a:custGeom>
            <a:avLst/>
            <a:gdLst>
              <a:gd name="T0" fmla="*/ 1099 w 1099"/>
              <a:gd name="T1" fmla="*/ 148 h 340"/>
              <a:gd name="T2" fmla="*/ 1099 w 1099"/>
              <a:gd name="T3" fmla="*/ 192 h 340"/>
              <a:gd name="T4" fmla="*/ 952 w 1099"/>
              <a:gd name="T5" fmla="*/ 340 h 340"/>
              <a:gd name="T6" fmla="*/ 0 w 1099"/>
              <a:gd name="T7" fmla="*/ 340 h 340"/>
              <a:gd name="T8" fmla="*/ 0 w 1099"/>
              <a:gd name="T9" fmla="*/ 294 h 340"/>
              <a:gd name="T10" fmla="*/ 148 w 1099"/>
              <a:gd name="T11" fmla="*/ 148 h 340"/>
              <a:gd name="T12" fmla="*/ 124 w 1099"/>
              <a:gd name="T13" fmla="*/ 170 h 340"/>
              <a:gd name="T14" fmla="*/ 0 w 1099"/>
              <a:gd name="T15" fmla="*/ 46 h 340"/>
              <a:gd name="T16" fmla="*/ 0 w 1099"/>
              <a:gd name="T17" fmla="*/ 0 h 340"/>
              <a:gd name="T18" fmla="*/ 952 w 1099"/>
              <a:gd name="T19" fmla="*/ 0 h 340"/>
              <a:gd name="T20" fmla="*/ 1099 w 1099"/>
              <a:gd name="T21" fmla="*/ 148 h 340"/>
            </a:gdLst>
            <a:rect l="0" t="0" r="r" b="b"/>
            <a:pathLst>
              <a:path w="1099" h="340">
                <a:moveTo>
                  <a:pt x="1099" y="148"/>
                </a:moveTo>
                <a:lnTo>
                  <a:pt x="1099" y="192"/>
                </a:lnTo>
                <a:lnTo>
                  <a:pt x="952" y="340"/>
                </a:lnTo>
                <a:lnTo>
                  <a:pt x="0" y="340"/>
                </a:lnTo>
                <a:lnTo>
                  <a:pt x="0" y="294"/>
                </a:lnTo>
                <a:lnTo>
                  <a:pt x="148" y="148"/>
                </a:lnTo>
                <a:lnTo>
                  <a:pt x="124" y="170"/>
                </a:lnTo>
                <a:lnTo>
                  <a:pt x="0" y="46"/>
                </a:lnTo>
                <a:lnTo>
                  <a:pt x="0" y="0"/>
                </a:lnTo>
                <a:lnTo>
                  <a:pt x="952" y="0"/>
                </a:lnTo>
                <a:lnTo>
                  <a:pt x="1099" y="148"/>
                </a:lnTo>
                <a:close/>
              </a:path>
            </a:pathLst>
          </a:custGeom>
          <a:solidFill>
            <a:schemeClr val="accent1"/>
          </a:solidFill>
          <a:ln cap="sq">
            <a:noFill/>
          </a:ln>
        </p:spPr>
        <p:txBody>
          <a:bodyPr vert="horz" wrap="square" lIns="91440" tIns="45720" rIns="91440" bIns="45720" rtlCol="0" anchor="t"/>
          <a:lstStyle/>
          <a:p>
            <a:pPr algn="l">
              <a:lnSpc>
                <a:spcPct val="110000"/>
              </a:lnSpc>
            </a:pPr>
            <a:endParaRPr kumimoji="1" lang="zh-CN" altLang="en-US"/>
          </a:p>
        </p:txBody>
      </p:sp>
      <p:sp>
        <p:nvSpPr>
          <p:cNvPr id="5" name="标题 1"/>
          <p:cNvSpPr txBox="1"/>
          <p:nvPr/>
        </p:nvSpPr>
        <p:spPr>
          <a:xfrm rot="0" flipH="0" flipV="0">
            <a:off x="779546" y="2887435"/>
            <a:ext cx="1662430" cy="80327"/>
          </a:xfrm>
          <a:prstGeom prst="rect">
            <a:avLst/>
          </a:pr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6" name="标题 1"/>
          <p:cNvSpPr txBox="1"/>
          <p:nvPr/>
        </p:nvSpPr>
        <p:spPr>
          <a:xfrm rot="0" flipH="0" flipV="0">
            <a:off x="2441975" y="2632483"/>
            <a:ext cx="256699" cy="335280"/>
          </a:xfrm>
          <a:custGeom>
            <a:avLst/>
            <a:gdLst>
              <a:gd name="T0" fmla="*/ 0 w 147"/>
              <a:gd name="T1" fmla="*/ 192 h 192"/>
              <a:gd name="T2" fmla="*/ 0 w 147"/>
              <a:gd name="T3" fmla="*/ 146 h 192"/>
              <a:gd name="T4" fmla="*/ 147 w 147"/>
              <a:gd name="T5" fmla="*/ 0 h 192"/>
              <a:gd name="T6" fmla="*/ 147 w 147"/>
              <a:gd name="T7" fmla="*/ 44 h 192"/>
              <a:gd name="T8" fmla="*/ 0 w 147"/>
              <a:gd name="T9" fmla="*/ 192 h 192"/>
            </a:gdLst>
            <a:rect l="0" t="0" r="r" b="b"/>
            <a:pathLst>
              <a:path w="147" h="192">
                <a:moveTo>
                  <a:pt x="0" y="192"/>
                </a:moveTo>
                <a:lnTo>
                  <a:pt x="0" y="146"/>
                </a:lnTo>
                <a:lnTo>
                  <a:pt x="147" y="0"/>
                </a:lnTo>
                <a:lnTo>
                  <a:pt x="147" y="44"/>
                </a:lnTo>
                <a:lnTo>
                  <a:pt x="0" y="192"/>
                </a:lnTo>
                <a:close/>
              </a:path>
            </a:pathLst>
          </a:cu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7" name="标题 1"/>
          <p:cNvSpPr txBox="1"/>
          <p:nvPr/>
        </p:nvSpPr>
        <p:spPr>
          <a:xfrm rot="0" flipH="0" flipV="0">
            <a:off x="779546" y="2374037"/>
            <a:ext cx="258445" cy="296863"/>
          </a:xfrm>
          <a:custGeom>
            <a:avLst/>
            <a:gdLst>
              <a:gd name="T0" fmla="*/ 0 w 148"/>
              <a:gd name="T1" fmla="*/ 46 h 170"/>
              <a:gd name="T2" fmla="*/ 0 w 148"/>
              <a:gd name="T3" fmla="*/ 0 h 170"/>
              <a:gd name="T4" fmla="*/ 148 w 148"/>
              <a:gd name="T5" fmla="*/ 148 h 170"/>
              <a:gd name="T6" fmla="*/ 124 w 148"/>
              <a:gd name="T7" fmla="*/ 170 h 170"/>
              <a:gd name="T8" fmla="*/ 0 w 148"/>
              <a:gd name="T9" fmla="*/ 46 h 170"/>
            </a:gdLst>
            <a:rect l="0" t="0" r="r" b="b"/>
            <a:pathLst>
              <a:path w="148" h="170">
                <a:moveTo>
                  <a:pt x="0" y="46"/>
                </a:moveTo>
                <a:lnTo>
                  <a:pt x="0" y="0"/>
                </a:lnTo>
                <a:lnTo>
                  <a:pt x="148" y="148"/>
                </a:lnTo>
                <a:lnTo>
                  <a:pt x="124" y="170"/>
                </a:lnTo>
                <a:lnTo>
                  <a:pt x="0" y="46"/>
                </a:lnTo>
                <a:close/>
              </a:path>
            </a:pathLst>
          </a:cu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8" name="标题 1"/>
          <p:cNvSpPr txBox="1"/>
          <p:nvPr/>
        </p:nvSpPr>
        <p:spPr>
          <a:xfrm rot="0" flipH="0" flipV="0">
            <a:off x="1184676" y="2506753"/>
            <a:ext cx="1110615" cy="247967"/>
          </a:xfrm>
          <a:prstGeom prst="ellipse">
            <a:avLst/>
          </a:pr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9" name="标题 1"/>
          <p:cNvSpPr txBox="1"/>
          <p:nvPr/>
        </p:nvSpPr>
        <p:spPr>
          <a:xfrm rot="0" flipH="0" flipV="0">
            <a:off x="1325716" y="1791337"/>
            <a:ext cx="828536" cy="828534"/>
          </a:xfrm>
          <a:prstGeom prst="ellipse">
            <a:avLst/>
          </a:pr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rot="0" flipH="0" flipV="0">
            <a:off x="1315294" y="1780914"/>
            <a:ext cx="849380" cy="849378"/>
          </a:xfrm>
          <a:custGeom>
            <a:avLst/>
            <a:gdLst>
              <a:gd name="T0" fmla="*/ 163 w 326"/>
              <a:gd name="T1" fmla="*/ 326 h 326"/>
              <a:gd name="T2" fmla="*/ 0 w 326"/>
              <a:gd name="T3" fmla="*/ 163 h 326"/>
              <a:gd name="T4" fmla="*/ 163 w 326"/>
              <a:gd name="T5" fmla="*/ 0 h 326"/>
              <a:gd name="T6" fmla="*/ 326 w 326"/>
              <a:gd name="T7" fmla="*/ 163 h 326"/>
              <a:gd name="T8" fmla="*/ 163 w 326"/>
              <a:gd name="T9" fmla="*/ 326 h 326"/>
              <a:gd name="T10" fmla="*/ 163 w 326"/>
              <a:gd name="T11" fmla="*/ 8 h 326"/>
              <a:gd name="T12" fmla="*/ 8 w 326"/>
              <a:gd name="T13" fmla="*/ 163 h 326"/>
              <a:gd name="T14" fmla="*/ 163 w 326"/>
              <a:gd name="T15" fmla="*/ 318 h 326"/>
              <a:gd name="T16" fmla="*/ 318 w 326"/>
              <a:gd name="T17" fmla="*/ 163 h 326"/>
              <a:gd name="T18" fmla="*/ 163 w 326"/>
              <a:gd name="T19" fmla="*/ 8 h 326"/>
            </a:gdLst>
            <a:rect l="0" t="0" r="r" b="b"/>
            <a:pathLst>
              <a:path w="326" h="326">
                <a:moveTo>
                  <a:pt x="163" y="326"/>
                </a:moveTo>
                <a:cubicBezTo>
                  <a:pt x="73" y="326"/>
                  <a:pt x="0" y="253"/>
                  <a:pt x="0" y="163"/>
                </a:cubicBezTo>
                <a:cubicBezTo>
                  <a:pt x="0" y="73"/>
                  <a:pt x="73" y="0"/>
                  <a:pt x="163" y="0"/>
                </a:cubicBezTo>
                <a:cubicBezTo>
                  <a:pt x="253" y="0"/>
                  <a:pt x="326" y="73"/>
                  <a:pt x="326" y="163"/>
                </a:cubicBezTo>
                <a:cubicBezTo>
                  <a:pt x="326" y="253"/>
                  <a:pt x="253" y="326"/>
                  <a:pt x="163" y="326"/>
                </a:cubicBezTo>
                <a:close/>
                <a:moveTo>
                  <a:pt x="163" y="8"/>
                </a:moveTo>
                <a:cubicBezTo>
                  <a:pt x="78" y="8"/>
                  <a:pt x="8" y="78"/>
                  <a:pt x="8" y="163"/>
                </a:cubicBezTo>
                <a:cubicBezTo>
                  <a:pt x="8" y="248"/>
                  <a:pt x="78" y="318"/>
                  <a:pt x="163" y="318"/>
                </a:cubicBezTo>
                <a:cubicBezTo>
                  <a:pt x="248" y="318"/>
                  <a:pt x="318" y="248"/>
                  <a:pt x="318" y="163"/>
                </a:cubicBezTo>
                <a:cubicBezTo>
                  <a:pt x="318" y="78"/>
                  <a:pt x="248" y="8"/>
                  <a:pt x="163" y="8"/>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11" name="标题 1"/>
          <p:cNvSpPr txBox="1"/>
          <p:nvPr/>
        </p:nvSpPr>
        <p:spPr>
          <a:xfrm rot="0" flipH="0" flipV="0">
            <a:off x="1509371" y="2003868"/>
            <a:ext cx="461224" cy="403794"/>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12" name="标题 1"/>
          <p:cNvSpPr txBox="1"/>
          <p:nvPr/>
        </p:nvSpPr>
        <p:spPr>
          <a:xfrm rot="0" flipH="0" flipV="0">
            <a:off x="779546" y="3863487"/>
            <a:ext cx="3312000" cy="162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利用AI驱动的预测分析工具，可基于用户行为历史和市场趋势实时生成转化率、客户流失等关键指标预测，帮助营销人员提前调整预算分配与内容策略。</a:t>
            </a:r>
            <a:endParaRPr kumimoji="1" lang="zh-CN" altLang="en-US"/>
          </a:p>
        </p:txBody>
      </p:sp>
      <p:cxnSp>
        <p:nvCxnSpPr>
          <p:cNvPr id="13" name="线条 1"/>
          <p:cNvCxnSpPr/>
          <p:nvPr/>
        </p:nvCxnSpPr>
        <p:spPr>
          <a:xfrm rot="0" flipH="0" flipV="0">
            <a:off x="779546" y="3744830"/>
            <a:ext cx="198000" cy="0"/>
          </a:xfrm>
          <a:prstGeom prst="line">
            <a:avLst/>
          </a:prstGeom>
          <a:noFill/>
          <a:ln w="27940" cap="rnd">
            <a:solidFill>
              <a:schemeClr val="accent1"/>
            </a:solidFill>
            <a:miter/>
          </a:ln>
        </p:spPr>
      </p:cxnSp>
      <p:sp>
        <p:nvSpPr>
          <p:cNvPr id="14" name="标题 1"/>
          <p:cNvSpPr txBox="1"/>
          <p:nvPr/>
        </p:nvSpPr>
        <p:spPr>
          <a:xfrm rot="0" flipH="0" flipV="0">
            <a:off x="767361" y="2993888"/>
            <a:ext cx="3312000" cy="653217"/>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404040">
                    <a:alpha val="100000"/>
                  </a:srgbClr>
                </a:solidFill>
                <a:latin typeface="Source Han Sans CN Bold"/>
                <a:ea typeface="Source Han Sans CN Bold"/>
                <a:cs typeface="Source Han Sans CN Bold"/>
              </a:rPr>
              <a:t>实时数据洞察与预测建模</a:t>
            </a:r>
            <a:endParaRPr kumimoji="1" lang="zh-CN" altLang="en-US"/>
          </a:p>
        </p:txBody>
      </p:sp>
      <p:sp>
        <p:nvSpPr>
          <p:cNvPr id="15" name="标题 1"/>
          <p:cNvSpPr txBox="1"/>
          <p:nvPr/>
        </p:nvSpPr>
        <p:spPr>
          <a:xfrm rot="0" flipH="0" flipV="0">
            <a:off x="4516733" y="2534692"/>
            <a:ext cx="1920875" cy="513397"/>
          </a:xfrm>
          <a:custGeom>
            <a:avLst/>
            <a:gdLst>
              <a:gd name="T0" fmla="*/ 1100 w 1100"/>
              <a:gd name="T1" fmla="*/ 148 h 294"/>
              <a:gd name="T2" fmla="*/ 952 w 1100"/>
              <a:gd name="T3" fmla="*/ 294 h 294"/>
              <a:gd name="T4" fmla="*/ 0 w 1100"/>
              <a:gd name="T5" fmla="*/ 294 h 294"/>
              <a:gd name="T6" fmla="*/ 146 w 1100"/>
              <a:gd name="T7" fmla="*/ 148 h 294"/>
              <a:gd name="T8" fmla="*/ 0 w 1100"/>
              <a:gd name="T9" fmla="*/ 0 h 294"/>
              <a:gd name="T10" fmla="*/ 952 w 1100"/>
              <a:gd name="T11" fmla="*/ 0 h 294"/>
              <a:gd name="T12" fmla="*/ 1100 w 1100"/>
              <a:gd name="T13" fmla="*/ 148 h 294"/>
            </a:gdLst>
            <a:rect l="0" t="0" r="r" b="b"/>
            <a:pathLst>
              <a:path w="1100" h="294">
                <a:moveTo>
                  <a:pt x="1100" y="148"/>
                </a:moveTo>
                <a:lnTo>
                  <a:pt x="952" y="294"/>
                </a:lnTo>
                <a:lnTo>
                  <a:pt x="0" y="294"/>
                </a:lnTo>
                <a:lnTo>
                  <a:pt x="146" y="148"/>
                </a:lnTo>
                <a:lnTo>
                  <a:pt x="0" y="0"/>
                </a:lnTo>
                <a:lnTo>
                  <a:pt x="952" y="0"/>
                </a:lnTo>
                <a:lnTo>
                  <a:pt x="1100" y="148"/>
                </a:lnTo>
                <a:close/>
              </a:path>
            </a:pathLst>
          </a:custGeom>
          <a:solidFill>
            <a:schemeClr val="bg2">
              <a:alpha val="1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16" name="标题 1"/>
          <p:cNvSpPr txBox="1"/>
          <p:nvPr/>
        </p:nvSpPr>
        <p:spPr>
          <a:xfrm rot="0" flipH="0" flipV="0">
            <a:off x="4516733" y="2377529"/>
            <a:ext cx="1920875" cy="593725"/>
          </a:xfrm>
          <a:custGeom>
            <a:avLst/>
            <a:gdLst>
              <a:gd name="T0" fmla="*/ 1100 w 1100"/>
              <a:gd name="T1" fmla="*/ 146 h 340"/>
              <a:gd name="T2" fmla="*/ 1100 w 1100"/>
              <a:gd name="T3" fmla="*/ 192 h 340"/>
              <a:gd name="T4" fmla="*/ 952 w 1100"/>
              <a:gd name="T5" fmla="*/ 340 h 340"/>
              <a:gd name="T6" fmla="*/ 0 w 1100"/>
              <a:gd name="T7" fmla="*/ 340 h 340"/>
              <a:gd name="T8" fmla="*/ 0 w 1100"/>
              <a:gd name="T9" fmla="*/ 294 h 340"/>
              <a:gd name="T10" fmla="*/ 124 w 1100"/>
              <a:gd name="T11" fmla="*/ 170 h 340"/>
              <a:gd name="T12" fmla="*/ 0 w 1100"/>
              <a:gd name="T13" fmla="*/ 44 h 340"/>
              <a:gd name="T14" fmla="*/ 0 w 1100"/>
              <a:gd name="T15" fmla="*/ 0 h 340"/>
              <a:gd name="T16" fmla="*/ 952 w 1100"/>
              <a:gd name="T17" fmla="*/ 0 h 340"/>
              <a:gd name="T18" fmla="*/ 1100 w 1100"/>
              <a:gd name="T19" fmla="*/ 146 h 340"/>
            </a:gdLst>
            <a:rect l="0" t="0" r="r" b="b"/>
            <a:pathLst>
              <a:path w="1100" h="340">
                <a:moveTo>
                  <a:pt x="1100" y="146"/>
                </a:moveTo>
                <a:lnTo>
                  <a:pt x="1100" y="192"/>
                </a:lnTo>
                <a:lnTo>
                  <a:pt x="952" y="340"/>
                </a:lnTo>
                <a:lnTo>
                  <a:pt x="0" y="340"/>
                </a:lnTo>
                <a:lnTo>
                  <a:pt x="0" y="294"/>
                </a:lnTo>
                <a:lnTo>
                  <a:pt x="124" y="170"/>
                </a:lnTo>
                <a:lnTo>
                  <a:pt x="0" y="44"/>
                </a:lnTo>
                <a:lnTo>
                  <a:pt x="0" y="0"/>
                </a:lnTo>
                <a:lnTo>
                  <a:pt x="952" y="0"/>
                </a:lnTo>
                <a:lnTo>
                  <a:pt x="1100" y="146"/>
                </a:lnTo>
                <a:close/>
              </a:path>
            </a:pathLst>
          </a:custGeom>
          <a:solidFill>
            <a:schemeClr val="accent2"/>
          </a:solidFill>
          <a:ln cap="sq">
            <a:noFill/>
          </a:ln>
        </p:spPr>
        <p:txBody>
          <a:bodyPr vert="horz" wrap="square" lIns="91440" tIns="45720" rIns="91440" bIns="45720" rtlCol="0" anchor="t"/>
          <a:lstStyle/>
          <a:p>
            <a:pPr algn="l">
              <a:lnSpc>
                <a:spcPct val="110000"/>
              </a:lnSpc>
            </a:pPr>
            <a:endParaRPr kumimoji="1" lang="zh-CN" altLang="en-US"/>
          </a:p>
        </p:txBody>
      </p:sp>
      <p:sp>
        <p:nvSpPr>
          <p:cNvPr id="17" name="标题 1"/>
          <p:cNvSpPr txBox="1"/>
          <p:nvPr/>
        </p:nvSpPr>
        <p:spPr>
          <a:xfrm rot="0" flipH="0" flipV="0">
            <a:off x="4516733" y="2890928"/>
            <a:ext cx="1662430" cy="80327"/>
          </a:xfrm>
          <a:prstGeom prst="rect">
            <a:avLst/>
          </a:prstGeom>
          <a:solidFill>
            <a:schemeClr val="accent2">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18" name="标题 1"/>
          <p:cNvSpPr txBox="1"/>
          <p:nvPr/>
        </p:nvSpPr>
        <p:spPr>
          <a:xfrm rot="0" flipH="0" flipV="0">
            <a:off x="6179164" y="2632483"/>
            <a:ext cx="258445" cy="338772"/>
          </a:xfrm>
          <a:custGeom>
            <a:avLst/>
            <a:gdLst>
              <a:gd name="T0" fmla="*/ 0 w 148"/>
              <a:gd name="T1" fmla="*/ 194 h 194"/>
              <a:gd name="T2" fmla="*/ 0 w 148"/>
              <a:gd name="T3" fmla="*/ 148 h 194"/>
              <a:gd name="T4" fmla="*/ 148 w 148"/>
              <a:gd name="T5" fmla="*/ 0 h 194"/>
              <a:gd name="T6" fmla="*/ 148 w 148"/>
              <a:gd name="T7" fmla="*/ 46 h 194"/>
              <a:gd name="T8" fmla="*/ 0 w 148"/>
              <a:gd name="T9" fmla="*/ 194 h 194"/>
            </a:gdLst>
            <a:rect l="0" t="0" r="r" b="b"/>
            <a:pathLst>
              <a:path w="148" h="194">
                <a:moveTo>
                  <a:pt x="0" y="194"/>
                </a:moveTo>
                <a:lnTo>
                  <a:pt x="0" y="148"/>
                </a:lnTo>
                <a:lnTo>
                  <a:pt x="148" y="0"/>
                </a:lnTo>
                <a:lnTo>
                  <a:pt x="148" y="46"/>
                </a:lnTo>
                <a:lnTo>
                  <a:pt x="0" y="194"/>
                </a:lnTo>
                <a:close/>
              </a:path>
            </a:pathLst>
          </a:custGeom>
          <a:solidFill>
            <a:schemeClr val="accent2">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19" name="标题 1"/>
          <p:cNvSpPr txBox="1"/>
          <p:nvPr/>
        </p:nvSpPr>
        <p:spPr>
          <a:xfrm rot="0" flipH="0" flipV="0">
            <a:off x="4516733" y="2377529"/>
            <a:ext cx="254953" cy="296863"/>
          </a:xfrm>
          <a:custGeom>
            <a:avLst/>
            <a:gdLst>
              <a:gd name="T0" fmla="*/ 0 w 146"/>
              <a:gd name="T1" fmla="*/ 44 h 170"/>
              <a:gd name="T2" fmla="*/ 0 w 146"/>
              <a:gd name="T3" fmla="*/ 0 h 170"/>
              <a:gd name="T4" fmla="*/ 146 w 146"/>
              <a:gd name="T5" fmla="*/ 146 h 170"/>
              <a:gd name="T6" fmla="*/ 124 w 146"/>
              <a:gd name="T7" fmla="*/ 170 h 170"/>
              <a:gd name="T8" fmla="*/ 0 w 146"/>
              <a:gd name="T9" fmla="*/ 44 h 170"/>
            </a:gdLst>
            <a:rect l="0" t="0" r="r" b="b"/>
            <a:pathLst>
              <a:path w="146" h="170">
                <a:moveTo>
                  <a:pt x="0" y="44"/>
                </a:moveTo>
                <a:lnTo>
                  <a:pt x="0" y="0"/>
                </a:lnTo>
                <a:lnTo>
                  <a:pt x="146" y="146"/>
                </a:lnTo>
                <a:lnTo>
                  <a:pt x="124" y="170"/>
                </a:lnTo>
                <a:lnTo>
                  <a:pt x="0" y="44"/>
                </a:lnTo>
                <a:close/>
              </a:path>
            </a:pathLst>
          </a:custGeom>
          <a:solidFill>
            <a:schemeClr val="accent2">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20" name="标题 1"/>
          <p:cNvSpPr txBox="1"/>
          <p:nvPr/>
        </p:nvSpPr>
        <p:spPr>
          <a:xfrm rot="0" flipH="0" flipV="0">
            <a:off x="4921864" y="2510245"/>
            <a:ext cx="1107123" cy="247967"/>
          </a:xfrm>
          <a:prstGeom prst="ellipse">
            <a:avLst/>
          </a:prstGeom>
          <a:solidFill>
            <a:schemeClr val="accent2">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21" name="标题 1"/>
          <p:cNvSpPr txBox="1"/>
          <p:nvPr/>
        </p:nvSpPr>
        <p:spPr>
          <a:xfrm rot="0" flipH="0" flipV="0">
            <a:off x="5062460" y="1794387"/>
            <a:ext cx="825930" cy="825928"/>
          </a:xfrm>
          <a:prstGeom prst="ellipse">
            <a:avLst/>
          </a:pr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22" name="标题 1"/>
          <p:cNvSpPr txBox="1"/>
          <p:nvPr/>
        </p:nvSpPr>
        <p:spPr>
          <a:xfrm rot="0" flipH="0" flipV="0">
            <a:off x="5052039" y="1783965"/>
            <a:ext cx="846774" cy="846772"/>
          </a:xfrm>
          <a:custGeom>
            <a:avLst/>
            <a:gdLst>
              <a:gd name="T0" fmla="*/ 163 w 325"/>
              <a:gd name="T1" fmla="*/ 325 h 325"/>
              <a:gd name="T2" fmla="*/ 0 w 325"/>
              <a:gd name="T3" fmla="*/ 163 h 325"/>
              <a:gd name="T4" fmla="*/ 163 w 325"/>
              <a:gd name="T5" fmla="*/ 0 h 325"/>
              <a:gd name="T6" fmla="*/ 325 w 325"/>
              <a:gd name="T7" fmla="*/ 163 h 325"/>
              <a:gd name="T8" fmla="*/ 163 w 325"/>
              <a:gd name="T9" fmla="*/ 325 h 325"/>
              <a:gd name="T10" fmla="*/ 163 w 325"/>
              <a:gd name="T11" fmla="*/ 8 h 325"/>
              <a:gd name="T12" fmla="*/ 8 w 325"/>
              <a:gd name="T13" fmla="*/ 163 h 325"/>
              <a:gd name="T14" fmla="*/ 163 w 325"/>
              <a:gd name="T15" fmla="*/ 317 h 325"/>
              <a:gd name="T16" fmla="*/ 317 w 325"/>
              <a:gd name="T17" fmla="*/ 163 h 325"/>
              <a:gd name="T18" fmla="*/ 163 w 325"/>
              <a:gd name="T19" fmla="*/ 8 h 325"/>
            </a:gdLst>
            <a:rect l="0" t="0" r="r" b="b"/>
            <a:pathLst>
              <a:path w="325" h="325">
                <a:moveTo>
                  <a:pt x="163" y="325"/>
                </a:moveTo>
                <a:cubicBezTo>
                  <a:pt x="73" y="325"/>
                  <a:pt x="0" y="252"/>
                  <a:pt x="0" y="163"/>
                </a:cubicBezTo>
                <a:cubicBezTo>
                  <a:pt x="0" y="73"/>
                  <a:pt x="73" y="0"/>
                  <a:pt x="163" y="0"/>
                </a:cubicBezTo>
                <a:cubicBezTo>
                  <a:pt x="252" y="0"/>
                  <a:pt x="325" y="73"/>
                  <a:pt x="325" y="163"/>
                </a:cubicBezTo>
                <a:cubicBezTo>
                  <a:pt x="325" y="252"/>
                  <a:pt x="252" y="325"/>
                  <a:pt x="163" y="325"/>
                </a:cubicBezTo>
                <a:close/>
                <a:moveTo>
                  <a:pt x="163" y="8"/>
                </a:moveTo>
                <a:cubicBezTo>
                  <a:pt x="77" y="8"/>
                  <a:pt x="8" y="77"/>
                  <a:pt x="8" y="163"/>
                </a:cubicBezTo>
                <a:cubicBezTo>
                  <a:pt x="8" y="248"/>
                  <a:pt x="77" y="317"/>
                  <a:pt x="163" y="317"/>
                </a:cubicBezTo>
                <a:cubicBezTo>
                  <a:pt x="248" y="317"/>
                  <a:pt x="317" y="248"/>
                  <a:pt x="317" y="163"/>
                </a:cubicBezTo>
                <a:cubicBezTo>
                  <a:pt x="317" y="77"/>
                  <a:pt x="248" y="8"/>
                  <a:pt x="163" y="8"/>
                </a:cubicBezTo>
                <a:close/>
              </a:path>
            </a:pathLst>
          </a:custGeom>
          <a:solidFill>
            <a:schemeClr val="accent2"/>
          </a:solidFill>
          <a:ln cap="sq">
            <a:noFill/>
          </a:ln>
        </p:spPr>
        <p:txBody>
          <a:bodyPr vert="horz" wrap="square" lIns="91440" tIns="45720" rIns="91440" bIns="45720" rtlCol="0" anchor="t"/>
          <a:lstStyle/>
          <a:p>
            <a:pPr algn="l">
              <a:lnSpc>
                <a:spcPct val="110000"/>
              </a:lnSpc>
            </a:pPr>
            <a:endParaRPr kumimoji="1" lang="zh-CN" altLang="en-US"/>
          </a:p>
        </p:txBody>
      </p:sp>
      <p:sp>
        <p:nvSpPr>
          <p:cNvPr id="23" name="标题 1"/>
          <p:cNvSpPr txBox="1"/>
          <p:nvPr/>
        </p:nvSpPr>
        <p:spPr>
          <a:xfrm rot="0" flipH="0" flipV="0">
            <a:off x="5258994" y="2030664"/>
            <a:ext cx="436354" cy="395604"/>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accent2"/>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24" name="标题 1"/>
          <p:cNvSpPr txBox="1"/>
          <p:nvPr/>
        </p:nvSpPr>
        <p:spPr>
          <a:xfrm rot="0" flipH="0" flipV="0">
            <a:off x="4516733" y="3863487"/>
            <a:ext cx="3312000" cy="162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通过集成AI的自动化测试平台，系统可自动运行多变量测试并快速识别高绩效广告素材或落地页组合，显著缩短优化周期并提升ROI。</a:t>
            </a:r>
            <a:endParaRPr kumimoji="1" lang="zh-CN" altLang="en-US"/>
          </a:p>
        </p:txBody>
      </p:sp>
      <p:cxnSp>
        <p:nvCxnSpPr>
          <p:cNvPr id="25" name="线条 1"/>
          <p:cNvCxnSpPr/>
          <p:nvPr/>
        </p:nvCxnSpPr>
        <p:spPr>
          <a:xfrm rot="0" flipH="0" flipV="0">
            <a:off x="4516733" y="3744830"/>
            <a:ext cx="198000" cy="0"/>
          </a:xfrm>
          <a:prstGeom prst="line">
            <a:avLst/>
          </a:prstGeom>
          <a:noFill/>
          <a:ln w="27940" cap="rnd">
            <a:solidFill>
              <a:schemeClr val="accent2"/>
            </a:solidFill>
            <a:miter/>
          </a:ln>
        </p:spPr>
      </p:cxnSp>
      <p:sp>
        <p:nvSpPr>
          <p:cNvPr id="26" name="标题 1"/>
          <p:cNvSpPr txBox="1"/>
          <p:nvPr/>
        </p:nvSpPr>
        <p:spPr>
          <a:xfrm rot="0" flipH="0" flipV="0">
            <a:off x="4504549" y="2993888"/>
            <a:ext cx="3312000" cy="653217"/>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404040">
                    <a:alpha val="100000"/>
                  </a:srgbClr>
                </a:solidFill>
                <a:latin typeface="Source Han Sans CN Bold"/>
                <a:ea typeface="Source Han Sans CN Bold"/>
                <a:cs typeface="Source Han Sans CN Bold"/>
              </a:rPr>
              <a:t>自动化A/B测试与创意优化</a:t>
            </a:r>
            <a:endParaRPr kumimoji="1" lang="zh-CN" altLang="en-US"/>
          </a:p>
        </p:txBody>
      </p:sp>
      <p:sp>
        <p:nvSpPr>
          <p:cNvPr id="27" name="标题 1"/>
          <p:cNvSpPr txBox="1"/>
          <p:nvPr/>
        </p:nvSpPr>
        <p:spPr>
          <a:xfrm rot="0" flipH="0" flipV="0">
            <a:off x="8206900" y="2531200"/>
            <a:ext cx="1920875" cy="516890"/>
          </a:xfrm>
          <a:custGeom>
            <a:avLst/>
            <a:gdLst>
              <a:gd name="T0" fmla="*/ 1100 w 1100"/>
              <a:gd name="T1" fmla="*/ 148 h 296"/>
              <a:gd name="T2" fmla="*/ 954 w 1100"/>
              <a:gd name="T3" fmla="*/ 296 h 296"/>
              <a:gd name="T4" fmla="*/ 0 w 1100"/>
              <a:gd name="T5" fmla="*/ 296 h 296"/>
              <a:gd name="T6" fmla="*/ 148 w 1100"/>
              <a:gd name="T7" fmla="*/ 148 h 296"/>
              <a:gd name="T8" fmla="*/ 0 w 1100"/>
              <a:gd name="T9" fmla="*/ 0 h 296"/>
              <a:gd name="T10" fmla="*/ 954 w 1100"/>
              <a:gd name="T11" fmla="*/ 0 h 296"/>
              <a:gd name="T12" fmla="*/ 1100 w 1100"/>
              <a:gd name="T13" fmla="*/ 148 h 296"/>
            </a:gdLst>
            <a:rect l="0" t="0" r="r" b="b"/>
            <a:pathLst>
              <a:path w="1100" h="296">
                <a:moveTo>
                  <a:pt x="1100" y="148"/>
                </a:moveTo>
                <a:lnTo>
                  <a:pt x="954" y="296"/>
                </a:lnTo>
                <a:lnTo>
                  <a:pt x="0" y="296"/>
                </a:lnTo>
                <a:lnTo>
                  <a:pt x="148" y="148"/>
                </a:lnTo>
                <a:lnTo>
                  <a:pt x="0" y="0"/>
                </a:lnTo>
                <a:lnTo>
                  <a:pt x="954" y="0"/>
                </a:lnTo>
                <a:lnTo>
                  <a:pt x="1100" y="148"/>
                </a:lnTo>
                <a:close/>
              </a:path>
            </a:pathLst>
          </a:custGeom>
          <a:solidFill>
            <a:schemeClr val="bg2">
              <a:alpha val="10000"/>
            </a:schemeClr>
          </a:solidFill>
          <a:ln cap="sq">
            <a:noFill/>
          </a:ln>
        </p:spPr>
        <p:txBody>
          <a:bodyPr vert="horz" wrap="square" lIns="91440" tIns="45720" rIns="91440" bIns="45720" rtlCol="0" anchor="t"/>
          <a:lstStyle/>
          <a:p>
            <a:pPr algn="l">
              <a:lnSpc>
                <a:spcPct val="110000"/>
              </a:lnSpc>
            </a:pPr>
            <a:endParaRPr kumimoji="1" lang="zh-CN" altLang="en-US"/>
          </a:p>
        </p:txBody>
      </p:sp>
      <p:sp>
        <p:nvSpPr>
          <p:cNvPr id="28" name="标题 1"/>
          <p:cNvSpPr txBox="1"/>
          <p:nvPr/>
        </p:nvSpPr>
        <p:spPr>
          <a:xfrm rot="0" flipH="0" flipV="0">
            <a:off x="8206900" y="2374037"/>
            <a:ext cx="1920875" cy="593725"/>
          </a:xfrm>
          <a:custGeom>
            <a:avLst/>
            <a:gdLst>
              <a:gd name="T0" fmla="*/ 1100 w 1100"/>
              <a:gd name="T1" fmla="*/ 148 h 340"/>
              <a:gd name="T2" fmla="*/ 1100 w 1100"/>
              <a:gd name="T3" fmla="*/ 194 h 340"/>
              <a:gd name="T4" fmla="*/ 954 w 1100"/>
              <a:gd name="T5" fmla="*/ 340 h 340"/>
              <a:gd name="T6" fmla="*/ 0 w 1100"/>
              <a:gd name="T7" fmla="*/ 340 h 340"/>
              <a:gd name="T8" fmla="*/ 0 w 1100"/>
              <a:gd name="T9" fmla="*/ 296 h 340"/>
              <a:gd name="T10" fmla="*/ 126 w 1100"/>
              <a:gd name="T11" fmla="*/ 170 h 340"/>
              <a:gd name="T12" fmla="*/ 0 w 1100"/>
              <a:gd name="T13" fmla="*/ 46 h 340"/>
              <a:gd name="T14" fmla="*/ 0 w 1100"/>
              <a:gd name="T15" fmla="*/ 0 h 340"/>
              <a:gd name="T16" fmla="*/ 954 w 1100"/>
              <a:gd name="T17" fmla="*/ 0 h 340"/>
              <a:gd name="T18" fmla="*/ 1100 w 1100"/>
              <a:gd name="T19" fmla="*/ 148 h 340"/>
            </a:gdLst>
            <a:rect l="0" t="0" r="r" b="b"/>
            <a:pathLst>
              <a:path w="1100" h="340">
                <a:moveTo>
                  <a:pt x="1100" y="148"/>
                </a:moveTo>
                <a:lnTo>
                  <a:pt x="1100" y="194"/>
                </a:lnTo>
                <a:lnTo>
                  <a:pt x="954" y="340"/>
                </a:lnTo>
                <a:lnTo>
                  <a:pt x="0" y="340"/>
                </a:lnTo>
                <a:lnTo>
                  <a:pt x="0" y="296"/>
                </a:lnTo>
                <a:lnTo>
                  <a:pt x="126" y="170"/>
                </a:lnTo>
                <a:lnTo>
                  <a:pt x="0" y="46"/>
                </a:lnTo>
                <a:lnTo>
                  <a:pt x="0" y="0"/>
                </a:lnTo>
                <a:lnTo>
                  <a:pt x="954" y="0"/>
                </a:lnTo>
                <a:lnTo>
                  <a:pt x="1100" y="148"/>
                </a:lnTo>
                <a:close/>
              </a:path>
            </a:pathLst>
          </a:custGeom>
          <a:solidFill>
            <a:schemeClr val="accent1"/>
          </a:solidFill>
          <a:ln cap="sq">
            <a:noFill/>
          </a:ln>
        </p:spPr>
        <p:txBody>
          <a:bodyPr vert="horz" wrap="square" lIns="91440" tIns="45720" rIns="91440" bIns="45720" rtlCol="0" anchor="t"/>
          <a:lstStyle/>
          <a:p>
            <a:pPr algn="l">
              <a:lnSpc>
                <a:spcPct val="110000"/>
              </a:lnSpc>
            </a:pPr>
            <a:endParaRPr kumimoji="1" lang="zh-CN" altLang="en-US"/>
          </a:p>
        </p:txBody>
      </p:sp>
      <p:sp>
        <p:nvSpPr>
          <p:cNvPr id="29" name="标题 1"/>
          <p:cNvSpPr txBox="1"/>
          <p:nvPr/>
        </p:nvSpPr>
        <p:spPr>
          <a:xfrm rot="0" flipH="0" flipV="0">
            <a:off x="8206900" y="2890928"/>
            <a:ext cx="1665923" cy="76835"/>
          </a:xfrm>
          <a:prstGeom prst="rect">
            <a:avLst/>
          </a:pr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30" name="标题 1"/>
          <p:cNvSpPr txBox="1"/>
          <p:nvPr/>
        </p:nvSpPr>
        <p:spPr>
          <a:xfrm rot="0" flipH="0" flipV="0">
            <a:off x="9872822" y="2632483"/>
            <a:ext cx="254953" cy="335280"/>
          </a:xfrm>
          <a:custGeom>
            <a:avLst/>
            <a:gdLst>
              <a:gd name="T0" fmla="*/ 0 w 146"/>
              <a:gd name="T1" fmla="*/ 192 h 192"/>
              <a:gd name="T2" fmla="*/ 0 w 146"/>
              <a:gd name="T3" fmla="*/ 148 h 192"/>
              <a:gd name="T4" fmla="*/ 146 w 146"/>
              <a:gd name="T5" fmla="*/ 0 h 192"/>
              <a:gd name="T6" fmla="*/ 146 w 146"/>
              <a:gd name="T7" fmla="*/ 46 h 192"/>
              <a:gd name="T8" fmla="*/ 0 w 146"/>
              <a:gd name="T9" fmla="*/ 192 h 192"/>
            </a:gdLst>
            <a:rect l="0" t="0" r="r" b="b"/>
            <a:pathLst>
              <a:path w="146" h="192">
                <a:moveTo>
                  <a:pt x="0" y="192"/>
                </a:moveTo>
                <a:lnTo>
                  <a:pt x="0" y="148"/>
                </a:lnTo>
                <a:lnTo>
                  <a:pt x="146" y="0"/>
                </a:lnTo>
                <a:lnTo>
                  <a:pt x="146" y="46"/>
                </a:lnTo>
                <a:lnTo>
                  <a:pt x="0" y="192"/>
                </a:lnTo>
                <a:close/>
              </a:path>
            </a:pathLst>
          </a:cu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31" name="标题 1"/>
          <p:cNvSpPr txBox="1"/>
          <p:nvPr/>
        </p:nvSpPr>
        <p:spPr>
          <a:xfrm rot="0" flipH="0" flipV="0">
            <a:off x="8206900" y="2374037"/>
            <a:ext cx="258445" cy="296863"/>
          </a:xfrm>
          <a:custGeom>
            <a:avLst/>
            <a:gdLst>
              <a:gd name="T0" fmla="*/ 0 w 148"/>
              <a:gd name="T1" fmla="*/ 46 h 170"/>
              <a:gd name="T2" fmla="*/ 0 w 148"/>
              <a:gd name="T3" fmla="*/ 0 h 170"/>
              <a:gd name="T4" fmla="*/ 148 w 148"/>
              <a:gd name="T5" fmla="*/ 148 h 170"/>
              <a:gd name="T6" fmla="*/ 126 w 148"/>
              <a:gd name="T7" fmla="*/ 170 h 170"/>
              <a:gd name="T8" fmla="*/ 0 w 148"/>
              <a:gd name="T9" fmla="*/ 46 h 170"/>
            </a:gdLst>
            <a:rect l="0" t="0" r="r" b="b"/>
            <a:pathLst>
              <a:path w="148" h="170">
                <a:moveTo>
                  <a:pt x="0" y="46"/>
                </a:moveTo>
                <a:lnTo>
                  <a:pt x="0" y="0"/>
                </a:lnTo>
                <a:lnTo>
                  <a:pt x="148" y="148"/>
                </a:lnTo>
                <a:lnTo>
                  <a:pt x="126" y="170"/>
                </a:lnTo>
                <a:lnTo>
                  <a:pt x="0" y="46"/>
                </a:lnTo>
                <a:close/>
              </a:path>
            </a:pathLst>
          </a:cu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32" name="标题 1"/>
          <p:cNvSpPr txBox="1"/>
          <p:nvPr/>
        </p:nvSpPr>
        <p:spPr>
          <a:xfrm rot="0" flipH="0" flipV="0">
            <a:off x="8615522" y="2506753"/>
            <a:ext cx="1107123" cy="247967"/>
          </a:xfrm>
          <a:prstGeom prst="ellipse">
            <a:avLst/>
          </a:prstGeom>
          <a:solidFill>
            <a:schemeClr val="accent1">
              <a:lumMod val="50000"/>
              <a:alpha val="30000"/>
            </a:schemeClr>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33" name="标题 1"/>
          <p:cNvSpPr txBox="1"/>
          <p:nvPr/>
        </p:nvSpPr>
        <p:spPr>
          <a:xfrm rot="0" flipH="0" flipV="0">
            <a:off x="8756119" y="1791337"/>
            <a:ext cx="825930" cy="828534"/>
          </a:xfrm>
          <a:prstGeom prst="ellipse">
            <a:avLst/>
          </a:prstGeom>
          <a:solidFill>
            <a:schemeClr val="bg1"/>
          </a:solidFill>
          <a:ln cap="sq">
            <a:noFill/>
          </a:ln>
        </p:spPr>
        <p:txBody>
          <a:bodyPr vert="horz" wrap="square" lIns="91440" tIns="45720" rIns="91440" bIns="45720" rtlCol="0" anchor="t"/>
          <a:lstStyle/>
          <a:p>
            <a:pPr algn="l">
              <a:lnSpc>
                <a:spcPct val="110000"/>
              </a:lnSpc>
            </a:pPr>
            <a:endParaRPr kumimoji="1" lang="zh-CN" altLang="en-US"/>
          </a:p>
        </p:txBody>
      </p:sp>
      <p:sp>
        <p:nvSpPr>
          <p:cNvPr id="34" name="标题 1"/>
          <p:cNvSpPr txBox="1"/>
          <p:nvPr/>
        </p:nvSpPr>
        <p:spPr>
          <a:xfrm rot="0" flipH="0" flipV="0">
            <a:off x="8745697" y="1780914"/>
            <a:ext cx="846774" cy="849378"/>
          </a:xfrm>
          <a:custGeom>
            <a:avLst/>
            <a:gdLst>
              <a:gd name="T0" fmla="*/ 162 w 325"/>
              <a:gd name="T1" fmla="*/ 326 h 326"/>
              <a:gd name="T2" fmla="*/ 0 w 325"/>
              <a:gd name="T3" fmla="*/ 163 h 326"/>
              <a:gd name="T4" fmla="*/ 162 w 325"/>
              <a:gd name="T5" fmla="*/ 0 h 326"/>
              <a:gd name="T6" fmla="*/ 325 w 325"/>
              <a:gd name="T7" fmla="*/ 163 h 326"/>
              <a:gd name="T8" fmla="*/ 162 w 325"/>
              <a:gd name="T9" fmla="*/ 326 h 326"/>
              <a:gd name="T10" fmla="*/ 162 w 325"/>
              <a:gd name="T11" fmla="*/ 8 h 326"/>
              <a:gd name="T12" fmla="*/ 8 w 325"/>
              <a:gd name="T13" fmla="*/ 163 h 326"/>
              <a:gd name="T14" fmla="*/ 162 w 325"/>
              <a:gd name="T15" fmla="*/ 318 h 326"/>
              <a:gd name="T16" fmla="*/ 317 w 325"/>
              <a:gd name="T17" fmla="*/ 163 h 326"/>
              <a:gd name="T18" fmla="*/ 162 w 325"/>
              <a:gd name="T19" fmla="*/ 8 h 326"/>
            </a:gdLst>
            <a:rect l="0" t="0" r="r" b="b"/>
            <a:pathLst>
              <a:path w="325" h="326">
                <a:moveTo>
                  <a:pt x="162" y="326"/>
                </a:moveTo>
                <a:cubicBezTo>
                  <a:pt x="73" y="326"/>
                  <a:pt x="0" y="253"/>
                  <a:pt x="0" y="163"/>
                </a:cubicBezTo>
                <a:cubicBezTo>
                  <a:pt x="0" y="73"/>
                  <a:pt x="73" y="0"/>
                  <a:pt x="162" y="0"/>
                </a:cubicBezTo>
                <a:cubicBezTo>
                  <a:pt x="252" y="0"/>
                  <a:pt x="325" y="73"/>
                  <a:pt x="325" y="163"/>
                </a:cubicBezTo>
                <a:cubicBezTo>
                  <a:pt x="325" y="253"/>
                  <a:pt x="252" y="326"/>
                  <a:pt x="162" y="326"/>
                </a:cubicBezTo>
                <a:close/>
                <a:moveTo>
                  <a:pt x="162" y="8"/>
                </a:moveTo>
                <a:cubicBezTo>
                  <a:pt x="77" y="8"/>
                  <a:pt x="8" y="78"/>
                  <a:pt x="8" y="163"/>
                </a:cubicBezTo>
                <a:cubicBezTo>
                  <a:pt x="8" y="248"/>
                  <a:pt x="77" y="318"/>
                  <a:pt x="162" y="318"/>
                </a:cubicBezTo>
                <a:cubicBezTo>
                  <a:pt x="248" y="318"/>
                  <a:pt x="317" y="248"/>
                  <a:pt x="317" y="163"/>
                </a:cubicBezTo>
                <a:cubicBezTo>
                  <a:pt x="317" y="78"/>
                  <a:pt x="248" y="8"/>
                  <a:pt x="162" y="8"/>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35" name="标题 1"/>
          <p:cNvSpPr txBox="1"/>
          <p:nvPr/>
        </p:nvSpPr>
        <p:spPr>
          <a:xfrm rot="0" flipH="0" flipV="0">
            <a:off x="8961597" y="2028604"/>
            <a:ext cx="411484" cy="340354"/>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accent1"/>
          </a:solidFill>
          <a:ln cap="sq">
            <a:noFill/>
            <a:prstDash val="solid"/>
          </a:ln>
        </p:spPr>
        <p:txBody>
          <a:bodyPr vert="horz" wrap="square" lIns="91440" tIns="45720" rIns="91440" bIns="45720" rtlCol="0" anchor="t"/>
          <a:lstStyle/>
          <a:p>
            <a:pPr algn="l">
              <a:lnSpc>
                <a:spcPct val="110000"/>
              </a:lnSpc>
            </a:pPr>
            <a:endParaRPr kumimoji="1" lang="zh-CN" altLang="en-US"/>
          </a:p>
        </p:txBody>
      </p:sp>
      <p:sp>
        <p:nvSpPr>
          <p:cNvPr id="36" name="标题 1"/>
          <p:cNvSpPr txBox="1"/>
          <p:nvPr/>
        </p:nvSpPr>
        <p:spPr>
          <a:xfrm rot="0" flipH="0" flipV="0">
            <a:off x="8206900" y="3863487"/>
            <a:ext cx="3312000" cy="1620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借助机器学习算法，平台能根据用户实时互动行为动态划分微受众群体，并自动推送高度定制化的内容，提升点击率与转化效率。</a:t>
            </a:r>
            <a:endParaRPr kumimoji="1" lang="zh-CN" altLang="en-US"/>
          </a:p>
        </p:txBody>
      </p:sp>
      <p:cxnSp>
        <p:nvCxnSpPr>
          <p:cNvPr id="37" name="线条 1"/>
          <p:cNvCxnSpPr/>
          <p:nvPr/>
        </p:nvCxnSpPr>
        <p:spPr>
          <a:xfrm rot="0" flipH="0" flipV="0">
            <a:off x="8206900" y="3744830"/>
            <a:ext cx="198000" cy="0"/>
          </a:xfrm>
          <a:prstGeom prst="line">
            <a:avLst/>
          </a:prstGeom>
          <a:noFill/>
          <a:ln w="27940" cap="rnd">
            <a:solidFill>
              <a:schemeClr val="accent1"/>
            </a:solidFill>
            <a:miter/>
          </a:ln>
        </p:spPr>
      </p:cxnSp>
      <p:sp>
        <p:nvSpPr>
          <p:cNvPr id="38" name="标题 1"/>
          <p:cNvSpPr txBox="1"/>
          <p:nvPr/>
        </p:nvSpPr>
        <p:spPr>
          <a:xfrm rot="0" flipH="0" flipV="0">
            <a:off x="8194715" y="2993888"/>
            <a:ext cx="3312000" cy="653217"/>
          </a:xfrm>
          <a:prstGeom prst="rect">
            <a:avLst/>
          </a:prstGeom>
          <a:noFill/>
          <a:ln>
            <a:noFill/>
          </a:ln>
        </p:spPr>
        <p:txBody>
          <a:bodyPr vert="horz" wrap="square" lIns="0" tIns="0" rIns="0" bIns="0" rtlCol="0" anchor="b"/>
          <a:lstStyle/>
          <a:p>
            <a:pPr algn="l">
              <a:lnSpc>
                <a:spcPct val="120000"/>
              </a:lnSpc>
            </a:pPr>
            <a:r>
              <a:rPr kumimoji="1" lang="en-US" altLang="zh-CN" sz="1600">
                <a:ln w="12700">
                  <a:noFill/>
                </a:ln>
                <a:solidFill>
                  <a:srgbClr val="404040">
                    <a:alpha val="100000"/>
                  </a:srgbClr>
                </a:solidFill>
                <a:latin typeface="Source Han Sans CN Bold"/>
                <a:ea typeface="Source Han Sans CN Bold"/>
                <a:cs typeface="Source Han Sans CN Bold"/>
              </a:rPr>
              <a:t>动态受众细分与个性化触达</a:t>
            </a:r>
            <a:endParaRPr kumimoji="1" lang="zh-CN" altLang="en-US"/>
          </a:p>
        </p:txBody>
      </p:sp>
      <p:sp>
        <p:nvSpPr>
          <p:cNvPr id="39"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40"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1"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智能工具驱动的营销决策优化</a:t>
            </a: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4746524" y="1403189"/>
            <a:ext cx="6787716" cy="4492018"/>
          </a:xfrm>
          <a:prstGeom prst="rect">
            <a:avLst/>
          </a:prstGeom>
          <a:solidFill>
            <a:schemeClr val="bg1"/>
          </a:solidFill>
          <a:ln w="12700" cap="sq">
            <a:solidFill>
              <a:schemeClr val="accent1">
                <a:alpha val="57000"/>
              </a:schemeClr>
            </a:solidFill>
            <a:miter/>
          </a:ln>
          <a:effectLst>
            <a:outerShdw dist="241300" blurRad="508000" dir="5400000" sx="95000" sy="95000" kx="0" ky="0" algn="t" rotWithShape="0">
              <a:schemeClr val="accent1">
                <a:alpha val="2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39078" y="1823168"/>
            <a:ext cx="3149167" cy="3102528"/>
          </a:xfrm>
          <a:prstGeom prst="roundRect">
            <a:avLst>
              <a:gd name="adj" fmla="val 1910"/>
            </a:avLst>
          </a:prstGeom>
          <a:solidFill>
            <a:schemeClr val="accent1">
              <a:lumMod val="20000"/>
              <a:lumOff val="80000"/>
              <a:alpha val="15079"/>
            </a:schemeClr>
          </a:solidFill>
          <a:ln w="15875"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flipH="0" flipV="0">
            <a:off x="991863" y="3414136"/>
            <a:ext cx="1432588" cy="1234990"/>
          </a:xfrm>
          <a:prstGeom prst="hexagon">
            <a:avLst>
              <a:gd name="adj" fmla="val 28974"/>
              <a:gd name="vf" fmla="val 115470"/>
            </a:avLst>
          </a:prstGeom>
          <a:gradFill>
            <a:gsLst>
              <a:gs pos="0">
                <a:schemeClr val="accent1"/>
              </a:gs>
              <a:gs pos="100000">
                <a:schemeClr val="accent2"/>
              </a:gs>
            </a:gsLst>
            <a:lin ang="135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5400000" flipH="0" flipV="0">
            <a:off x="1060979" y="3467115"/>
            <a:ext cx="1294357" cy="1119320"/>
          </a:xfrm>
          <a:prstGeom prst="hexagon">
            <a:avLst>
              <a:gd name="adj" fmla="val 28974"/>
              <a:gd name="vf" fmla="val 115470"/>
            </a:avLst>
          </a:prstGeom>
          <a:noFill/>
          <a:ln w="15240" cap="sq">
            <a:solidFill>
              <a:schemeClr val="bg1"/>
            </a:soli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5400000" flipH="0" flipV="0">
            <a:off x="1735282" y="2122003"/>
            <a:ext cx="1432588" cy="1234990"/>
          </a:xfrm>
          <a:prstGeom prst="hexagon">
            <a:avLst>
              <a:gd name="adj" fmla="val 28974"/>
              <a:gd name="vf" fmla="val 115470"/>
            </a:avLst>
          </a:prstGeom>
          <a:gradFill>
            <a:gsLst>
              <a:gs pos="0">
                <a:schemeClr val="accent1"/>
              </a:gs>
              <a:gs pos="100000">
                <a:schemeClr val="accent2"/>
              </a:gs>
            </a:gsLst>
            <a:lin ang="135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5400000" flipH="0" flipV="0">
            <a:off x="1804398" y="2174982"/>
            <a:ext cx="1294357" cy="1119320"/>
          </a:xfrm>
          <a:prstGeom prst="hexagon">
            <a:avLst>
              <a:gd name="adj" fmla="val 28974"/>
              <a:gd name="vf" fmla="val 115470"/>
            </a:avLst>
          </a:prstGeom>
          <a:noFill/>
          <a:ln w="15240" cap="sq">
            <a:solidFill>
              <a:schemeClr val="bg1"/>
            </a:solid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5400000" flipH="0" flipV="0">
            <a:off x="2505251" y="3414136"/>
            <a:ext cx="1432588" cy="1234990"/>
          </a:xfrm>
          <a:prstGeom prst="hexagon">
            <a:avLst>
              <a:gd name="adj" fmla="val 28974"/>
              <a:gd name="vf" fmla="val 115470"/>
            </a:avLst>
          </a:prstGeom>
          <a:gradFill>
            <a:gsLst>
              <a:gs pos="0">
                <a:schemeClr val="accent1"/>
              </a:gs>
              <a:gs pos="100000">
                <a:schemeClr val="accent2"/>
              </a:gs>
            </a:gsLst>
            <a:lin ang="13500000" scaled="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5400000" flipH="0" flipV="0">
            <a:off x="2574367" y="3467115"/>
            <a:ext cx="1294357" cy="1119320"/>
          </a:xfrm>
          <a:prstGeom prst="hexagon">
            <a:avLst>
              <a:gd name="adj" fmla="val 28974"/>
              <a:gd name="vf" fmla="val 115470"/>
            </a:avLst>
          </a:prstGeom>
          <a:noFill/>
          <a:ln w="15240" cap="sq">
            <a:solidFill>
              <a:schemeClr val="bg1"/>
            </a:solid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1419789" y="3763847"/>
            <a:ext cx="553729" cy="553729"/>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0" flipH="0" flipV="1">
            <a:off x="2944680" y="3748492"/>
            <a:ext cx="553729" cy="553729"/>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2142361" y="2463834"/>
            <a:ext cx="610764" cy="553728"/>
          </a:xfrm>
          <a:custGeom>
            <a:avLst/>
            <a:gdLst>
              <a:gd name="connsiteX0" fmla="*/ 351048 w 1543905"/>
              <a:gd name="connsiteY0" fmla="*/ 523317 h 1399728"/>
              <a:gd name="connsiteX1" fmla="*/ 351048 w 1543905"/>
              <a:gd name="connsiteY1" fmla="*/ 523317 h 1399728"/>
              <a:gd name="connsiteX2" fmla="*/ 351420 w 1543905"/>
              <a:gd name="connsiteY2" fmla="*/ 523503 h 1399728"/>
              <a:gd name="connsiteX3" fmla="*/ 351420 w 1543905"/>
              <a:gd name="connsiteY3" fmla="*/ 1020031 h 1399728"/>
              <a:gd name="connsiteX4" fmla="*/ 351048 w 1543905"/>
              <a:gd name="connsiteY4" fmla="*/ 1020403 h 1399728"/>
              <a:gd name="connsiteX5" fmla="*/ 163525 w 1543905"/>
              <a:gd name="connsiteY5" fmla="*/ 1020403 h 1399728"/>
              <a:gd name="connsiteX6" fmla="*/ 163153 w 1543905"/>
              <a:gd name="connsiteY6" fmla="*/ 1020031 h 1399728"/>
              <a:gd name="connsiteX7" fmla="*/ 163153 w 1543905"/>
              <a:gd name="connsiteY7" fmla="*/ 523503 h 1399728"/>
              <a:gd name="connsiteX8" fmla="*/ 163153 w 1543905"/>
              <a:gd name="connsiteY8" fmla="*/ 523317 h 1399728"/>
              <a:gd name="connsiteX9" fmla="*/ 163339 w 1543905"/>
              <a:gd name="connsiteY9" fmla="*/ 523131 h 1399728"/>
              <a:gd name="connsiteX10" fmla="*/ 351048 w 1543905"/>
              <a:gd name="connsiteY10" fmla="*/ 523131 h 1399728"/>
              <a:gd name="connsiteX11" fmla="*/ 351048 w 1543905"/>
              <a:gd name="connsiteY11" fmla="*/ 411696 h 1399728"/>
              <a:gd name="connsiteX12" fmla="*/ 163339 w 1543905"/>
              <a:gd name="connsiteY12" fmla="*/ 411696 h 1399728"/>
              <a:gd name="connsiteX13" fmla="*/ 51346 w 1543905"/>
              <a:gd name="connsiteY13" fmla="*/ 523689 h 1399728"/>
              <a:gd name="connsiteX14" fmla="*/ 51346 w 1543905"/>
              <a:gd name="connsiteY14" fmla="*/ 1020217 h 1399728"/>
              <a:gd name="connsiteX15" fmla="*/ 163339 w 1543905"/>
              <a:gd name="connsiteY15" fmla="*/ 1132210 h 1399728"/>
              <a:gd name="connsiteX16" fmla="*/ 351048 w 1543905"/>
              <a:gd name="connsiteY16" fmla="*/ 1132210 h 1399728"/>
              <a:gd name="connsiteX17" fmla="*/ 463042 w 1543905"/>
              <a:gd name="connsiteY17" fmla="*/ 1020217 h 1399728"/>
              <a:gd name="connsiteX18" fmla="*/ 463042 w 1543905"/>
              <a:gd name="connsiteY18" fmla="*/ 523503 h 1399728"/>
              <a:gd name="connsiteX19" fmla="*/ 351048 w 1543905"/>
              <a:gd name="connsiteY19" fmla="*/ 411696 h 1399728"/>
              <a:gd name="connsiteX20" fmla="*/ 865808 w 1543905"/>
              <a:gd name="connsiteY20" fmla="*/ 111621 h 1399728"/>
              <a:gd name="connsiteX21" fmla="*/ 866180 w 1543905"/>
              <a:gd name="connsiteY21" fmla="*/ 111807 h 1399728"/>
              <a:gd name="connsiteX22" fmla="*/ 866180 w 1543905"/>
              <a:gd name="connsiteY22" fmla="*/ 1020031 h 1399728"/>
              <a:gd name="connsiteX23" fmla="*/ 865808 w 1543905"/>
              <a:gd name="connsiteY23" fmla="*/ 1020403 h 1399728"/>
              <a:gd name="connsiteX24" fmla="*/ 678284 w 1543905"/>
              <a:gd name="connsiteY24" fmla="*/ 1020403 h 1399728"/>
              <a:gd name="connsiteX25" fmla="*/ 677912 w 1543905"/>
              <a:gd name="connsiteY25" fmla="*/ 1020031 h 1399728"/>
              <a:gd name="connsiteX26" fmla="*/ 677912 w 1543905"/>
              <a:gd name="connsiteY26" fmla="*/ 111993 h 1399728"/>
              <a:gd name="connsiteX27" fmla="*/ 677912 w 1543905"/>
              <a:gd name="connsiteY27" fmla="*/ 111807 h 1399728"/>
              <a:gd name="connsiteX28" fmla="*/ 678098 w 1543905"/>
              <a:gd name="connsiteY28" fmla="*/ 111621 h 1399728"/>
              <a:gd name="connsiteX29" fmla="*/ 865808 w 1543905"/>
              <a:gd name="connsiteY29" fmla="*/ 111621 h 1399728"/>
              <a:gd name="connsiteX30" fmla="*/ 865808 w 1543905"/>
              <a:gd name="connsiteY30" fmla="*/ 0 h 1399728"/>
              <a:gd name="connsiteX31" fmla="*/ 677912 w 1543905"/>
              <a:gd name="connsiteY31" fmla="*/ 0 h 1399728"/>
              <a:gd name="connsiteX32" fmla="*/ 565919 w 1543905"/>
              <a:gd name="connsiteY32" fmla="*/ 111993 h 1399728"/>
              <a:gd name="connsiteX33" fmla="*/ 565919 w 1543905"/>
              <a:gd name="connsiteY33" fmla="*/ 1020217 h 1399728"/>
              <a:gd name="connsiteX34" fmla="*/ 677912 w 1543905"/>
              <a:gd name="connsiteY34" fmla="*/ 1132210 h 1399728"/>
              <a:gd name="connsiteX35" fmla="*/ 865622 w 1543905"/>
              <a:gd name="connsiteY35" fmla="*/ 1132210 h 1399728"/>
              <a:gd name="connsiteX36" fmla="*/ 977615 w 1543905"/>
              <a:gd name="connsiteY36" fmla="*/ 1020217 h 1399728"/>
              <a:gd name="connsiteX37" fmla="*/ 977615 w 1543905"/>
              <a:gd name="connsiteY37" fmla="*/ 111993 h 1399728"/>
              <a:gd name="connsiteX38" fmla="*/ 865808 w 1543905"/>
              <a:gd name="connsiteY38" fmla="*/ 0 h 1399728"/>
              <a:gd name="connsiteX39" fmla="*/ 1380381 w 1543905"/>
              <a:gd name="connsiteY39" fmla="*/ 729072 h 1399728"/>
              <a:gd name="connsiteX40" fmla="*/ 1380753 w 1543905"/>
              <a:gd name="connsiteY40" fmla="*/ 729258 h 1399728"/>
              <a:gd name="connsiteX41" fmla="*/ 1380753 w 1543905"/>
              <a:gd name="connsiteY41" fmla="*/ 1020031 h 1399728"/>
              <a:gd name="connsiteX42" fmla="*/ 1380381 w 1543905"/>
              <a:gd name="connsiteY42" fmla="*/ 1020403 h 1399728"/>
              <a:gd name="connsiteX43" fmla="*/ 1192858 w 1543905"/>
              <a:gd name="connsiteY43" fmla="*/ 1020403 h 1399728"/>
              <a:gd name="connsiteX44" fmla="*/ 1192485 w 1543905"/>
              <a:gd name="connsiteY44" fmla="*/ 1020031 h 1399728"/>
              <a:gd name="connsiteX45" fmla="*/ 1192485 w 1543905"/>
              <a:gd name="connsiteY45" fmla="*/ 729444 h 1399728"/>
              <a:gd name="connsiteX46" fmla="*/ 1192485 w 1543905"/>
              <a:gd name="connsiteY46" fmla="*/ 729258 h 1399728"/>
              <a:gd name="connsiteX47" fmla="*/ 1192671 w 1543905"/>
              <a:gd name="connsiteY47" fmla="*/ 729072 h 1399728"/>
              <a:gd name="connsiteX48" fmla="*/ 1380381 w 1543905"/>
              <a:gd name="connsiteY48" fmla="*/ 729072 h 1399728"/>
              <a:gd name="connsiteX49" fmla="*/ 1380381 w 1543905"/>
              <a:gd name="connsiteY49" fmla="*/ 617451 h 1399728"/>
              <a:gd name="connsiteX50" fmla="*/ 1192671 w 1543905"/>
              <a:gd name="connsiteY50" fmla="*/ 617451 h 1399728"/>
              <a:gd name="connsiteX51" fmla="*/ 1080678 w 1543905"/>
              <a:gd name="connsiteY51" fmla="*/ 729444 h 1399728"/>
              <a:gd name="connsiteX52" fmla="*/ 1080678 w 1543905"/>
              <a:gd name="connsiteY52" fmla="*/ 1020031 h 1399728"/>
              <a:gd name="connsiteX53" fmla="*/ 1192671 w 1543905"/>
              <a:gd name="connsiteY53" fmla="*/ 1132024 h 1399728"/>
              <a:gd name="connsiteX54" fmla="*/ 1380381 w 1543905"/>
              <a:gd name="connsiteY54" fmla="*/ 1132024 h 1399728"/>
              <a:gd name="connsiteX55" fmla="*/ 1492374 w 1543905"/>
              <a:gd name="connsiteY55" fmla="*/ 1020031 h 1399728"/>
              <a:gd name="connsiteX56" fmla="*/ 1492374 w 1543905"/>
              <a:gd name="connsiteY56" fmla="*/ 729444 h 1399728"/>
              <a:gd name="connsiteX57" fmla="*/ 1380381 w 1543905"/>
              <a:gd name="connsiteY57" fmla="*/ 617451 h 1399728"/>
              <a:gd name="connsiteX58" fmla="*/ 1481956 w 1543905"/>
              <a:gd name="connsiteY58" fmla="*/ 1276201 h 1399728"/>
              <a:gd name="connsiteX59" fmla="*/ 61764 w 1543905"/>
              <a:gd name="connsiteY59" fmla="*/ 1276201 h 1399728"/>
              <a:gd name="connsiteX60" fmla="*/ 0 w 1543905"/>
              <a:gd name="connsiteY60" fmla="*/ 1337965 h 1399728"/>
              <a:gd name="connsiteX61" fmla="*/ 61764 w 1543905"/>
              <a:gd name="connsiteY61" fmla="*/ 1399729 h 1399728"/>
              <a:gd name="connsiteX62" fmla="*/ 1482142 w 1543905"/>
              <a:gd name="connsiteY62" fmla="*/ 1399729 h 1399728"/>
              <a:gd name="connsiteX63" fmla="*/ 1543906 w 1543905"/>
              <a:gd name="connsiteY63" fmla="*/ 1337965 h 1399728"/>
              <a:gd name="connsiteX64" fmla="*/ 1481956 w 1543905"/>
              <a:gd name="connsiteY64" fmla="*/ 1276201 h 1399728"/>
            </a:gdLst>
            <a:rect l="l" t="t" r="r" b="b"/>
            <a:pathLst>
              <a:path w="1543905" h="1399728">
                <a:moveTo>
                  <a:pt x="351048" y="523317"/>
                </a:moveTo>
                <a:cubicBezTo>
                  <a:pt x="351234" y="523317"/>
                  <a:pt x="351234" y="523317"/>
                  <a:pt x="351048" y="523317"/>
                </a:cubicBezTo>
                <a:cubicBezTo>
                  <a:pt x="351234" y="523317"/>
                  <a:pt x="351420" y="523503"/>
                  <a:pt x="351420" y="523503"/>
                </a:cubicBezTo>
                <a:lnTo>
                  <a:pt x="351420" y="1020031"/>
                </a:lnTo>
                <a:lnTo>
                  <a:pt x="351048" y="1020403"/>
                </a:lnTo>
                <a:lnTo>
                  <a:pt x="163525" y="1020403"/>
                </a:lnTo>
                <a:lnTo>
                  <a:pt x="163153" y="1020031"/>
                </a:lnTo>
                <a:lnTo>
                  <a:pt x="163153" y="523503"/>
                </a:lnTo>
                <a:lnTo>
                  <a:pt x="163153" y="523317"/>
                </a:lnTo>
                <a:lnTo>
                  <a:pt x="163339" y="523131"/>
                </a:lnTo>
                <a:lnTo>
                  <a:pt x="351048" y="523131"/>
                </a:lnTo>
                <a:moveTo>
                  <a:pt x="351048" y="411696"/>
                </a:moveTo>
                <a:lnTo>
                  <a:pt x="163339" y="411696"/>
                </a:lnTo>
                <a:cubicBezTo>
                  <a:pt x="101575" y="411696"/>
                  <a:pt x="51346" y="461739"/>
                  <a:pt x="51346" y="523689"/>
                </a:cubicBezTo>
                <a:lnTo>
                  <a:pt x="51346" y="1020217"/>
                </a:lnTo>
                <a:cubicBezTo>
                  <a:pt x="51346" y="1081795"/>
                  <a:pt x="101761" y="1132210"/>
                  <a:pt x="163339" y="1132210"/>
                </a:cubicBezTo>
                <a:lnTo>
                  <a:pt x="351048" y="1132210"/>
                </a:lnTo>
                <a:cubicBezTo>
                  <a:pt x="412626" y="1132210"/>
                  <a:pt x="463042" y="1081795"/>
                  <a:pt x="463042" y="1020217"/>
                </a:cubicBezTo>
                <a:lnTo>
                  <a:pt x="463042" y="523503"/>
                </a:lnTo>
                <a:cubicBezTo>
                  <a:pt x="463042" y="461739"/>
                  <a:pt x="412998" y="411696"/>
                  <a:pt x="351048" y="411696"/>
                </a:cubicBezTo>
                <a:close/>
                <a:moveTo>
                  <a:pt x="865808" y="111621"/>
                </a:moveTo>
                <a:cubicBezTo>
                  <a:pt x="865994" y="111621"/>
                  <a:pt x="866180" y="111807"/>
                  <a:pt x="866180" y="111807"/>
                </a:cubicBezTo>
                <a:lnTo>
                  <a:pt x="866180" y="1020031"/>
                </a:lnTo>
                <a:lnTo>
                  <a:pt x="865808" y="1020403"/>
                </a:lnTo>
                <a:lnTo>
                  <a:pt x="678284" y="1020403"/>
                </a:lnTo>
                <a:lnTo>
                  <a:pt x="677912" y="1020031"/>
                </a:lnTo>
                <a:lnTo>
                  <a:pt x="677912" y="111993"/>
                </a:lnTo>
                <a:lnTo>
                  <a:pt x="677912" y="111807"/>
                </a:lnTo>
                <a:lnTo>
                  <a:pt x="678098" y="111621"/>
                </a:lnTo>
                <a:lnTo>
                  <a:pt x="865808" y="111621"/>
                </a:lnTo>
                <a:moveTo>
                  <a:pt x="865808" y="0"/>
                </a:moveTo>
                <a:lnTo>
                  <a:pt x="677912" y="0"/>
                </a:lnTo>
                <a:cubicBezTo>
                  <a:pt x="616148" y="0"/>
                  <a:pt x="565919" y="50043"/>
                  <a:pt x="565919" y="111993"/>
                </a:cubicBezTo>
                <a:lnTo>
                  <a:pt x="565919" y="1020217"/>
                </a:lnTo>
                <a:cubicBezTo>
                  <a:pt x="565919" y="1081795"/>
                  <a:pt x="616335" y="1132210"/>
                  <a:pt x="677912" y="1132210"/>
                </a:cubicBezTo>
                <a:lnTo>
                  <a:pt x="865622" y="1132210"/>
                </a:lnTo>
                <a:cubicBezTo>
                  <a:pt x="927199" y="1132210"/>
                  <a:pt x="977615" y="1081795"/>
                  <a:pt x="977615" y="1020217"/>
                </a:cubicBezTo>
                <a:lnTo>
                  <a:pt x="977615" y="111993"/>
                </a:lnTo>
                <a:cubicBezTo>
                  <a:pt x="977615" y="50043"/>
                  <a:pt x="927571" y="0"/>
                  <a:pt x="865808" y="0"/>
                </a:cubicBezTo>
                <a:close/>
                <a:moveTo>
                  <a:pt x="1380381" y="729072"/>
                </a:moveTo>
                <a:cubicBezTo>
                  <a:pt x="1380567" y="729072"/>
                  <a:pt x="1380753" y="729258"/>
                  <a:pt x="1380753" y="729258"/>
                </a:cubicBezTo>
                <a:lnTo>
                  <a:pt x="1380753" y="1020031"/>
                </a:lnTo>
                <a:lnTo>
                  <a:pt x="1380381" y="1020403"/>
                </a:lnTo>
                <a:lnTo>
                  <a:pt x="1192858" y="1020403"/>
                </a:lnTo>
                <a:lnTo>
                  <a:pt x="1192485" y="1020031"/>
                </a:lnTo>
                <a:lnTo>
                  <a:pt x="1192485" y="729444"/>
                </a:lnTo>
                <a:lnTo>
                  <a:pt x="1192485" y="729258"/>
                </a:lnTo>
                <a:lnTo>
                  <a:pt x="1192671" y="729072"/>
                </a:lnTo>
                <a:lnTo>
                  <a:pt x="1380381" y="729072"/>
                </a:lnTo>
                <a:moveTo>
                  <a:pt x="1380381" y="617451"/>
                </a:moveTo>
                <a:lnTo>
                  <a:pt x="1192671" y="617451"/>
                </a:lnTo>
                <a:cubicBezTo>
                  <a:pt x="1130908" y="617451"/>
                  <a:pt x="1080678" y="667494"/>
                  <a:pt x="1080678" y="729444"/>
                </a:cubicBezTo>
                <a:lnTo>
                  <a:pt x="1080678" y="1020031"/>
                </a:lnTo>
                <a:cubicBezTo>
                  <a:pt x="1080678" y="1081608"/>
                  <a:pt x="1131094" y="1132024"/>
                  <a:pt x="1192671" y="1132024"/>
                </a:cubicBezTo>
                <a:lnTo>
                  <a:pt x="1380381" y="1132024"/>
                </a:lnTo>
                <a:cubicBezTo>
                  <a:pt x="1441959" y="1132024"/>
                  <a:pt x="1492374" y="1081608"/>
                  <a:pt x="1492374" y="1020031"/>
                </a:cubicBezTo>
                <a:lnTo>
                  <a:pt x="1492374" y="729444"/>
                </a:lnTo>
                <a:cubicBezTo>
                  <a:pt x="1492374" y="667680"/>
                  <a:pt x="1442145" y="617451"/>
                  <a:pt x="1380381" y="617451"/>
                </a:cubicBezTo>
                <a:close/>
                <a:moveTo>
                  <a:pt x="1481956" y="1276201"/>
                </a:moveTo>
                <a:lnTo>
                  <a:pt x="61764" y="1276201"/>
                </a:lnTo>
                <a:cubicBezTo>
                  <a:pt x="27719" y="1276201"/>
                  <a:pt x="0" y="1303920"/>
                  <a:pt x="0" y="1337965"/>
                </a:cubicBezTo>
                <a:cubicBezTo>
                  <a:pt x="0" y="1372009"/>
                  <a:pt x="27719" y="1399729"/>
                  <a:pt x="61764" y="1399729"/>
                </a:cubicBezTo>
                <a:lnTo>
                  <a:pt x="1482142" y="1399729"/>
                </a:lnTo>
                <a:cubicBezTo>
                  <a:pt x="1516187" y="1399729"/>
                  <a:pt x="1543906" y="1372009"/>
                  <a:pt x="1543906" y="1337965"/>
                </a:cubicBezTo>
                <a:cubicBezTo>
                  <a:pt x="1543720" y="1303734"/>
                  <a:pt x="1516187" y="1276201"/>
                  <a:pt x="1481956" y="12762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1772591" y="5864591"/>
            <a:ext cx="3229911" cy="322991"/>
          </a:xfrm>
          <a:prstGeom prst="ellipse">
            <a:avLst/>
          </a:prstGeom>
          <a:gradFill>
            <a:gsLst>
              <a:gs pos="0">
                <a:schemeClr val="tx1">
                  <a:lumMod val="65000"/>
                  <a:lumOff val="35000"/>
                  <a:alpha val="50000"/>
                </a:schemeClr>
              </a:gs>
              <a:gs pos="100000">
                <a:schemeClr val="bg1">
                  <a:alpha val="0"/>
                </a:schemeClr>
              </a:gs>
            </a:gsLst>
            <a:path path="circle">
              <a:fillToRect l="50000" t="50000" r="50000" b="50000"/>
            </a:path>
            <a:tileRect/>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657760" y="1586406"/>
            <a:ext cx="3559876" cy="4383246"/>
          </a:xfrm>
          <a:custGeom>
            <a:avLst/>
            <a:gdLst>
              <a:gd name="connsiteX0" fmla="*/ 255436 w 3366206"/>
              <a:gd name="connsiteY0" fmla="*/ 0 h 4144780"/>
              <a:gd name="connsiteX1" fmla="*/ 2909935 w 3366206"/>
              <a:gd name="connsiteY1" fmla="*/ 0 h 4144780"/>
              <a:gd name="connsiteX2" fmla="*/ 2909935 w 3366206"/>
              <a:gd name="connsiteY2" fmla="*/ 414339 h 4144780"/>
              <a:gd name="connsiteX3" fmla="*/ 3362326 w 3366206"/>
              <a:gd name="connsiteY3" fmla="*/ 414339 h 4144780"/>
              <a:gd name="connsiteX4" fmla="*/ 3362326 w 3366206"/>
              <a:gd name="connsiteY4" fmla="*/ 3106890 h 4144780"/>
              <a:gd name="connsiteX5" fmla="*/ 3308350 w 3366206"/>
              <a:gd name="connsiteY5" fmla="*/ 3419476 h 4144780"/>
              <a:gd name="connsiteX6" fmla="*/ 2579870 w 3366206"/>
              <a:gd name="connsiteY6" fmla="*/ 4144780 h 4144780"/>
              <a:gd name="connsiteX7" fmla="*/ 2579870 w 3366206"/>
              <a:gd name="connsiteY7" fmla="*/ 3362326 h 4144780"/>
              <a:gd name="connsiteX8" fmla="*/ 255436 w 3366206"/>
              <a:gd name="connsiteY8" fmla="*/ 3362326 h 4144780"/>
              <a:gd name="connsiteX9" fmla="*/ 0 w 3366206"/>
              <a:gd name="connsiteY9" fmla="*/ 3106890 h 4144780"/>
              <a:gd name="connsiteX10" fmla="*/ 0 w 3366206"/>
              <a:gd name="connsiteY10" fmla="*/ 255436 h 4144780"/>
              <a:gd name="connsiteX11" fmla="*/ 255436 w 3366206"/>
              <a:gd name="connsiteY11" fmla="*/ 0 h 4144780"/>
              <a:gd name="connsiteX0-1" fmla="*/ 2909935 w 3366206"/>
              <a:gd name="connsiteY0-2" fmla="*/ 414339 h 4144780"/>
              <a:gd name="connsiteX1-3" fmla="*/ 3362326 w 3366206"/>
              <a:gd name="connsiteY1-4" fmla="*/ 414339 h 4144780"/>
              <a:gd name="connsiteX2-5" fmla="*/ 3362326 w 3366206"/>
              <a:gd name="connsiteY2-6" fmla="*/ 3106890 h 4144780"/>
              <a:gd name="connsiteX3-7" fmla="*/ 3308350 w 3366206"/>
              <a:gd name="connsiteY3-8" fmla="*/ 3419476 h 4144780"/>
              <a:gd name="connsiteX4-9" fmla="*/ 2579870 w 3366206"/>
              <a:gd name="connsiteY4-10" fmla="*/ 4144780 h 4144780"/>
              <a:gd name="connsiteX5-11" fmla="*/ 2579870 w 3366206"/>
              <a:gd name="connsiteY5-12" fmla="*/ 3362326 h 4144780"/>
              <a:gd name="connsiteX6-13" fmla="*/ 255436 w 3366206"/>
              <a:gd name="connsiteY6-14" fmla="*/ 3362326 h 4144780"/>
              <a:gd name="connsiteX7-15" fmla="*/ 0 w 3366206"/>
              <a:gd name="connsiteY7-16" fmla="*/ 3106890 h 4144780"/>
              <a:gd name="connsiteX8-17" fmla="*/ 0 w 3366206"/>
              <a:gd name="connsiteY8-18" fmla="*/ 255436 h 4144780"/>
              <a:gd name="connsiteX9-19" fmla="*/ 255436 w 3366206"/>
              <a:gd name="connsiteY9-20" fmla="*/ 0 h 4144780"/>
              <a:gd name="connsiteX10-21" fmla="*/ 2909935 w 3366206"/>
              <a:gd name="connsiteY10-22" fmla="*/ 0 h 4144780"/>
              <a:gd name="connsiteX11-23" fmla="*/ 3001375 w 3366206"/>
              <a:gd name="connsiteY11-24" fmla="*/ 505779 h 4144780"/>
              <a:gd name="connsiteX0-25" fmla="*/ 2909935 w 3366206"/>
              <a:gd name="connsiteY0-26" fmla="*/ 414339 h 4144780"/>
              <a:gd name="connsiteX1-27" fmla="*/ 3362326 w 3366206"/>
              <a:gd name="connsiteY1-28" fmla="*/ 414339 h 4144780"/>
              <a:gd name="connsiteX2-29" fmla="*/ 3362326 w 3366206"/>
              <a:gd name="connsiteY2-30" fmla="*/ 3106890 h 4144780"/>
              <a:gd name="connsiteX3-31" fmla="*/ 3308350 w 3366206"/>
              <a:gd name="connsiteY3-32" fmla="*/ 3419476 h 4144780"/>
              <a:gd name="connsiteX4-33" fmla="*/ 2579870 w 3366206"/>
              <a:gd name="connsiteY4-34" fmla="*/ 4144780 h 4144780"/>
              <a:gd name="connsiteX5-35" fmla="*/ 2579870 w 3366206"/>
              <a:gd name="connsiteY5-36" fmla="*/ 3362326 h 4144780"/>
              <a:gd name="connsiteX6-37" fmla="*/ 255436 w 3366206"/>
              <a:gd name="connsiteY6-38" fmla="*/ 3362326 h 4144780"/>
              <a:gd name="connsiteX7-39" fmla="*/ 0 w 3366206"/>
              <a:gd name="connsiteY7-40" fmla="*/ 3106890 h 4144780"/>
              <a:gd name="connsiteX8-41" fmla="*/ 0 w 3366206"/>
              <a:gd name="connsiteY8-42" fmla="*/ 255436 h 4144780"/>
              <a:gd name="connsiteX9-43" fmla="*/ 255436 w 3366206"/>
              <a:gd name="connsiteY9-44" fmla="*/ 0 h 4144780"/>
              <a:gd name="connsiteX10-45" fmla="*/ 2909935 w 3366206"/>
              <a:gd name="connsiteY10-46" fmla="*/ 0 h 4144780"/>
              <a:gd name="connsiteX0-47" fmla="*/ 3362326 w 3366206"/>
              <a:gd name="connsiteY0-48" fmla="*/ 414339 h 4144780"/>
              <a:gd name="connsiteX1-49" fmla="*/ 3362326 w 3366206"/>
              <a:gd name="connsiteY1-50" fmla="*/ 3106890 h 4144780"/>
              <a:gd name="connsiteX2-51" fmla="*/ 3308350 w 3366206"/>
              <a:gd name="connsiteY2-52" fmla="*/ 3419476 h 4144780"/>
              <a:gd name="connsiteX3-53" fmla="*/ 2579870 w 3366206"/>
              <a:gd name="connsiteY3-54" fmla="*/ 4144780 h 4144780"/>
              <a:gd name="connsiteX4-55" fmla="*/ 2579870 w 3366206"/>
              <a:gd name="connsiteY4-56" fmla="*/ 3362326 h 4144780"/>
              <a:gd name="connsiteX5-57" fmla="*/ 255436 w 3366206"/>
              <a:gd name="connsiteY5-58" fmla="*/ 3362326 h 4144780"/>
              <a:gd name="connsiteX6-59" fmla="*/ 0 w 3366206"/>
              <a:gd name="connsiteY6-60" fmla="*/ 3106890 h 4144780"/>
              <a:gd name="connsiteX7-61" fmla="*/ 0 w 3366206"/>
              <a:gd name="connsiteY7-62" fmla="*/ 255436 h 4144780"/>
              <a:gd name="connsiteX8-63" fmla="*/ 255436 w 3366206"/>
              <a:gd name="connsiteY8-64" fmla="*/ 0 h 4144780"/>
              <a:gd name="connsiteX9-65" fmla="*/ 2909935 w 3366206"/>
              <a:gd name="connsiteY9-66" fmla="*/ 0 h 4144780"/>
            </a:gdLst>
            <a:rect l="l" t="t" r="r" b="b"/>
            <a:pathLst>
              <a:path w="3366206" h="4144780">
                <a:moveTo>
                  <a:pt x="3362326" y="414339"/>
                </a:moveTo>
                <a:lnTo>
                  <a:pt x="3362326" y="3106890"/>
                </a:lnTo>
                <a:cubicBezTo>
                  <a:pt x="3366559" y="3260827"/>
                  <a:pt x="3380317" y="3354439"/>
                  <a:pt x="3308350" y="3419476"/>
                </a:cubicBezTo>
                <a:lnTo>
                  <a:pt x="2579870" y="4144780"/>
                </a:lnTo>
                <a:lnTo>
                  <a:pt x="2579870" y="3362326"/>
                </a:lnTo>
                <a:lnTo>
                  <a:pt x="255436" y="3362326"/>
                </a:lnTo>
                <a:cubicBezTo>
                  <a:pt x="114363" y="3362326"/>
                  <a:pt x="0" y="3247963"/>
                  <a:pt x="0" y="3106890"/>
                </a:cubicBezTo>
                <a:lnTo>
                  <a:pt x="0" y="255436"/>
                </a:lnTo>
                <a:cubicBezTo>
                  <a:pt x="0" y="114363"/>
                  <a:pt x="114363" y="0"/>
                  <a:pt x="255436" y="0"/>
                </a:cubicBezTo>
                <a:lnTo>
                  <a:pt x="2909935" y="0"/>
                </a:lnTo>
              </a:path>
            </a:pathLst>
          </a:custGeom>
          <a:noFill/>
          <a:ln w="254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530707" y="1477484"/>
            <a:ext cx="682547" cy="682547"/>
          </a:xfrm>
          <a:prstGeom prst="arc">
            <a:avLst>
              <a:gd name="adj1" fmla="val 10946318"/>
              <a:gd name="adj2" fmla="val 15946735"/>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1">
            <a:off x="530707" y="4611098"/>
            <a:ext cx="682547" cy="682547"/>
          </a:xfrm>
          <a:prstGeom prst="arc">
            <a:avLst>
              <a:gd name="adj1" fmla="val 10946318"/>
              <a:gd name="adj2" fmla="val 15946735"/>
            </a:avLst>
          </a:prstGeom>
          <a:no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1" flipV="1">
            <a:off x="4176043" y="1440351"/>
            <a:ext cx="229391" cy="519949"/>
          </a:xfrm>
          <a:custGeom>
            <a:avLst/>
            <a:gdLst>
              <a:gd name="T0" fmla="*/ 0 w 118"/>
              <a:gd name="T1" fmla="*/ 147 h 265"/>
              <a:gd name="T2" fmla="*/ 0 w 118"/>
              <a:gd name="T3" fmla="*/ 150 h 265"/>
              <a:gd name="T4" fmla="*/ 0 w 118"/>
              <a:gd name="T5" fmla="*/ 248 h 265"/>
              <a:gd name="T6" fmla="*/ 17 w 118"/>
              <a:gd name="T7" fmla="*/ 265 h 265"/>
              <a:gd name="T8" fmla="*/ 101 w 118"/>
              <a:gd name="T9" fmla="*/ 265 h 265"/>
              <a:gd name="T10" fmla="*/ 118 w 118"/>
              <a:gd name="T11" fmla="*/ 248 h 265"/>
              <a:gd name="T12" fmla="*/ 118 w 118"/>
              <a:gd name="T13" fmla="*/ 150 h 265"/>
              <a:gd name="T14" fmla="*/ 101 w 118"/>
              <a:gd name="T15" fmla="*/ 133 h 265"/>
              <a:gd name="T16" fmla="*/ 70 w 118"/>
              <a:gd name="T17" fmla="*/ 133 h 265"/>
              <a:gd name="T18" fmla="*/ 71 w 118"/>
              <a:gd name="T19" fmla="*/ 133 h 265"/>
              <a:gd name="T20" fmla="*/ 118 w 118"/>
              <a:gd name="T21" fmla="*/ 59 h 265"/>
              <a:gd name="T22" fmla="*/ 118 w 118"/>
              <a:gd name="T23" fmla="*/ 0 h 265"/>
              <a:gd name="T24" fmla="*/ 0 w 118"/>
              <a:gd name="T25" fmla="*/ 147 h 265"/>
            </a:gdLst>
            <a:rect l="0" t="0" r="r" b="b"/>
            <a:pathLst>
              <a:path w="118" h="265">
                <a:moveTo>
                  <a:pt x="0" y="147"/>
                </a:moveTo>
                <a:cubicBezTo>
                  <a:pt x="0" y="148"/>
                  <a:pt x="0" y="149"/>
                  <a:pt x="0" y="150"/>
                </a:cubicBezTo>
                <a:cubicBezTo>
                  <a:pt x="0" y="248"/>
                  <a:pt x="0" y="248"/>
                  <a:pt x="0" y="248"/>
                </a:cubicBezTo>
                <a:cubicBezTo>
                  <a:pt x="0" y="257"/>
                  <a:pt x="7" y="265"/>
                  <a:pt x="17" y="265"/>
                </a:cubicBezTo>
                <a:cubicBezTo>
                  <a:pt x="101" y="265"/>
                  <a:pt x="101" y="265"/>
                  <a:pt x="101" y="265"/>
                </a:cubicBezTo>
                <a:cubicBezTo>
                  <a:pt x="111" y="265"/>
                  <a:pt x="118" y="257"/>
                  <a:pt x="118" y="248"/>
                </a:cubicBezTo>
                <a:cubicBezTo>
                  <a:pt x="118" y="150"/>
                  <a:pt x="118" y="150"/>
                  <a:pt x="118" y="150"/>
                </a:cubicBezTo>
                <a:cubicBezTo>
                  <a:pt x="118" y="141"/>
                  <a:pt x="111" y="133"/>
                  <a:pt x="101" y="133"/>
                </a:cubicBezTo>
                <a:cubicBezTo>
                  <a:pt x="70" y="133"/>
                  <a:pt x="70" y="133"/>
                  <a:pt x="70" y="133"/>
                </a:cubicBezTo>
                <a:cubicBezTo>
                  <a:pt x="71" y="133"/>
                  <a:pt x="71" y="133"/>
                  <a:pt x="71" y="133"/>
                </a:cubicBezTo>
                <a:cubicBezTo>
                  <a:pt x="71" y="83"/>
                  <a:pt x="84" y="59"/>
                  <a:pt x="118" y="59"/>
                </a:cubicBezTo>
                <a:cubicBezTo>
                  <a:pt x="118" y="0"/>
                  <a:pt x="118" y="0"/>
                  <a:pt x="118" y="0"/>
                </a:cubicBezTo>
                <a:cubicBezTo>
                  <a:pt x="17" y="6"/>
                  <a:pt x="1" y="73"/>
                  <a:pt x="0" y="147"/>
                </a:cubicBezTo>
                <a:close/>
              </a:path>
            </a:pathLst>
          </a:custGeom>
          <a:gradFill>
            <a:gsLst>
              <a:gs pos="0">
                <a:schemeClr val="accent1"/>
              </a:gs>
              <a:gs pos="100000">
                <a:schemeClr val="accent2"/>
              </a:gs>
            </a:gsLst>
            <a:lin ang="5400000" scaled="0"/>
          </a:gradFill>
          <a:ln cap="sq">
            <a:noFill/>
          </a:ln>
        </p:spPr>
        <p:txBody>
          <a:bodyPr vert="horz" wrap="square" lIns="91440" tIns="45720" rIns="91440" bIns="45720" rtlCol="0" anchor="t"/>
          <a:lstStyle/>
          <a:p>
            <a:pPr algn="l">
              <a:lnSpc>
                <a:spcPct val="110000"/>
              </a:lnSpc>
            </a:pPr>
            <a:endParaRPr kumimoji="1" lang="zh-CN" altLang="en-US"/>
          </a:p>
        </p:txBody>
      </p:sp>
      <p:sp>
        <p:nvSpPr>
          <p:cNvPr id="19" name="标题 1"/>
          <p:cNvSpPr txBox="1"/>
          <p:nvPr/>
        </p:nvSpPr>
        <p:spPr>
          <a:xfrm rot="0" flipH="1" flipV="1">
            <a:off x="3844704" y="1440351"/>
            <a:ext cx="234487" cy="519949"/>
          </a:xfrm>
          <a:custGeom>
            <a:avLst/>
            <a:gdLst>
              <a:gd name="T0" fmla="*/ 1 w 119"/>
              <a:gd name="T1" fmla="*/ 147 h 265"/>
              <a:gd name="T2" fmla="*/ 0 w 119"/>
              <a:gd name="T3" fmla="*/ 150 h 265"/>
              <a:gd name="T4" fmla="*/ 0 w 119"/>
              <a:gd name="T5" fmla="*/ 248 h 265"/>
              <a:gd name="T6" fmla="*/ 17 w 119"/>
              <a:gd name="T7" fmla="*/ 265 h 265"/>
              <a:gd name="T8" fmla="*/ 102 w 119"/>
              <a:gd name="T9" fmla="*/ 265 h 265"/>
              <a:gd name="T10" fmla="*/ 119 w 119"/>
              <a:gd name="T11" fmla="*/ 248 h 265"/>
              <a:gd name="T12" fmla="*/ 119 w 119"/>
              <a:gd name="T13" fmla="*/ 150 h 265"/>
              <a:gd name="T14" fmla="*/ 102 w 119"/>
              <a:gd name="T15" fmla="*/ 133 h 265"/>
              <a:gd name="T16" fmla="*/ 71 w 119"/>
              <a:gd name="T17" fmla="*/ 133 h 265"/>
              <a:gd name="T18" fmla="*/ 72 w 119"/>
              <a:gd name="T19" fmla="*/ 133 h 265"/>
              <a:gd name="T20" fmla="*/ 119 w 119"/>
              <a:gd name="T21" fmla="*/ 59 h 265"/>
              <a:gd name="T22" fmla="*/ 119 w 119"/>
              <a:gd name="T23" fmla="*/ 0 h 265"/>
              <a:gd name="T24" fmla="*/ 1 w 119"/>
              <a:gd name="T25" fmla="*/ 147 h 265"/>
            </a:gdLst>
            <a:rect l="0" t="0" r="r" b="b"/>
            <a:pathLst>
              <a:path w="119" h="265">
                <a:moveTo>
                  <a:pt x="1" y="147"/>
                </a:moveTo>
                <a:cubicBezTo>
                  <a:pt x="1" y="148"/>
                  <a:pt x="0" y="149"/>
                  <a:pt x="0" y="150"/>
                </a:cubicBezTo>
                <a:cubicBezTo>
                  <a:pt x="0" y="248"/>
                  <a:pt x="0" y="248"/>
                  <a:pt x="0" y="248"/>
                </a:cubicBezTo>
                <a:cubicBezTo>
                  <a:pt x="0" y="257"/>
                  <a:pt x="8" y="265"/>
                  <a:pt x="17" y="265"/>
                </a:cubicBezTo>
                <a:cubicBezTo>
                  <a:pt x="102" y="265"/>
                  <a:pt x="102" y="265"/>
                  <a:pt x="102" y="265"/>
                </a:cubicBezTo>
                <a:cubicBezTo>
                  <a:pt x="111" y="265"/>
                  <a:pt x="119" y="257"/>
                  <a:pt x="119" y="248"/>
                </a:cubicBezTo>
                <a:cubicBezTo>
                  <a:pt x="119" y="150"/>
                  <a:pt x="119" y="150"/>
                  <a:pt x="119" y="150"/>
                </a:cubicBezTo>
                <a:cubicBezTo>
                  <a:pt x="119" y="141"/>
                  <a:pt x="111" y="133"/>
                  <a:pt x="102" y="133"/>
                </a:cubicBezTo>
                <a:cubicBezTo>
                  <a:pt x="71" y="133"/>
                  <a:pt x="71" y="133"/>
                  <a:pt x="71" y="133"/>
                </a:cubicBezTo>
                <a:cubicBezTo>
                  <a:pt x="72" y="133"/>
                  <a:pt x="72" y="133"/>
                  <a:pt x="72" y="133"/>
                </a:cubicBezTo>
                <a:cubicBezTo>
                  <a:pt x="72" y="83"/>
                  <a:pt x="85" y="59"/>
                  <a:pt x="119" y="59"/>
                </a:cubicBezTo>
                <a:cubicBezTo>
                  <a:pt x="119" y="0"/>
                  <a:pt x="119" y="0"/>
                  <a:pt x="119" y="0"/>
                </a:cubicBezTo>
                <a:cubicBezTo>
                  <a:pt x="18" y="6"/>
                  <a:pt x="1" y="73"/>
                  <a:pt x="1" y="147"/>
                </a:cubicBezTo>
                <a:close/>
              </a:path>
            </a:pathLst>
          </a:custGeom>
          <a:gradFill>
            <a:gsLst>
              <a:gs pos="0">
                <a:schemeClr val="accent1"/>
              </a:gs>
              <a:gs pos="100000">
                <a:schemeClr val="accent2"/>
              </a:gs>
            </a:gsLst>
            <a:lin ang="5400000" scaled="0"/>
          </a:gradFill>
          <a:ln cap="sq">
            <a:noFill/>
          </a:ln>
        </p:spPr>
        <p:txBody>
          <a:bodyPr vert="horz" wrap="square" lIns="91440" tIns="45720" rIns="91440" bIns="45720" rtlCol="0" anchor="t"/>
          <a:lstStyle/>
          <a:p>
            <a:pPr algn="l">
              <a:lnSpc>
                <a:spcPct val="110000"/>
              </a:lnSpc>
            </a:pPr>
            <a:endParaRPr kumimoji="1" lang="zh-CN" altLang="en-US"/>
          </a:p>
        </p:txBody>
      </p:sp>
      <p:sp>
        <p:nvSpPr>
          <p:cNvPr id="20" name="标题 1"/>
          <p:cNvSpPr txBox="1"/>
          <p:nvPr/>
        </p:nvSpPr>
        <p:spPr>
          <a:xfrm rot="0" flipH="0" flipV="0">
            <a:off x="5143990" y="3017562"/>
            <a:ext cx="6081191" cy="1200982"/>
          </a:xfrm>
          <a:prstGeom prst="roundRect">
            <a:avLst/>
          </a:prstGeom>
          <a:gradFill>
            <a:gsLst>
              <a:gs pos="0">
                <a:schemeClr val="accent2">
                  <a:alpha val="20000"/>
                </a:schemeClr>
              </a:gs>
              <a:gs pos="88000">
                <a:schemeClr val="bg1">
                  <a:alpha val="0"/>
                </a:schemeClr>
              </a:gs>
            </a:gsLst>
            <a:lin ang="5400000" scaled="0"/>
          </a:gradFill>
          <a:ln w="12700" cap="sq">
            <a:gradFill>
              <a:gsLst>
                <a:gs pos="0">
                  <a:schemeClr val="accent2">
                    <a:alpha val="0"/>
                  </a:schemeClr>
                </a:gs>
                <a:gs pos="100000">
                  <a:schemeClr val="accent2"/>
                </a:gs>
              </a:gsLst>
              <a:lin ang="10800000" scaled="0"/>
            </a:gradFill>
            <a:miter/>
          </a:ln>
        </p:spPr>
        <p:txBody>
          <a:bodyPr vert="horz" wrap="square" lIns="91440" tIns="45720" rIns="91440" bIns="45720" rtlCol="0" anchor="ctr"/>
          <a:lstStyle/>
          <a:p>
            <a:pPr algn="r">
              <a:lnSpc>
                <a:spcPct val="110000"/>
              </a:lnSpc>
            </a:pPr>
            <a:endParaRPr kumimoji="1" lang="zh-CN" altLang="en-US"/>
          </a:p>
        </p:txBody>
      </p:sp>
      <p:sp>
        <p:nvSpPr>
          <p:cNvPr id="21" name="标题 1"/>
          <p:cNvSpPr txBox="1"/>
          <p:nvPr/>
        </p:nvSpPr>
        <p:spPr>
          <a:xfrm rot="0" flipH="0" flipV="0">
            <a:off x="5055584" y="2913495"/>
            <a:ext cx="874179" cy="961809"/>
          </a:xfrm>
          <a:custGeom>
            <a:avLst/>
            <a:gdLst>
              <a:gd name="connsiteX0" fmla="*/ 193358 w 453154"/>
              <a:gd name="connsiteY0" fmla="*/ 0 h 401955"/>
              <a:gd name="connsiteX1" fmla="*/ 399098 w 453154"/>
              <a:gd name="connsiteY1" fmla="*/ 0 h 401955"/>
              <a:gd name="connsiteX2" fmla="*/ 439103 w 453154"/>
              <a:gd name="connsiteY2" fmla="*/ 90488 h 401955"/>
              <a:gd name="connsiteX3" fmla="*/ 172403 w 453154"/>
              <a:gd name="connsiteY3" fmla="*/ 383858 h 401955"/>
              <a:gd name="connsiteX4" fmla="*/ 132398 w 453154"/>
              <a:gd name="connsiteY4" fmla="*/ 401955 h 401955"/>
              <a:gd name="connsiteX5" fmla="*/ 54293 w 453154"/>
              <a:gd name="connsiteY5" fmla="*/ 401955 h 401955"/>
              <a:gd name="connsiteX6" fmla="*/ 0 w 453154"/>
              <a:gd name="connsiteY6" fmla="*/ 347663 h 401955"/>
              <a:gd name="connsiteX7" fmla="*/ 0 w 453154"/>
              <a:gd name="connsiteY7" fmla="*/ 54293 h 401955"/>
              <a:gd name="connsiteX8" fmla="*/ 54293 w 453154"/>
              <a:gd name="connsiteY8" fmla="*/ 0 h 401955"/>
              <a:gd name="connsiteX9" fmla="*/ 193358 w 453154"/>
              <a:gd name="connsiteY9" fmla="*/ 0 h 401955"/>
            </a:gdLst>
            <a:rect l="l" t="t" r="r" b="b"/>
            <a:pathLst>
              <a:path w="453154" h="401955">
                <a:moveTo>
                  <a:pt x="193358" y="0"/>
                </a:moveTo>
                <a:lnTo>
                  <a:pt x="399098" y="0"/>
                </a:lnTo>
                <a:cubicBezTo>
                  <a:pt x="445770" y="0"/>
                  <a:pt x="470535" y="55245"/>
                  <a:pt x="439103" y="90488"/>
                </a:cubicBezTo>
                <a:lnTo>
                  <a:pt x="172403" y="383858"/>
                </a:lnTo>
                <a:cubicBezTo>
                  <a:pt x="161925" y="395288"/>
                  <a:pt x="147638" y="401955"/>
                  <a:pt x="132398" y="401955"/>
                </a:cubicBezTo>
                <a:lnTo>
                  <a:pt x="54293" y="401955"/>
                </a:lnTo>
                <a:cubicBezTo>
                  <a:pt x="24765" y="401955"/>
                  <a:pt x="0" y="378143"/>
                  <a:pt x="0" y="347663"/>
                </a:cubicBezTo>
                <a:lnTo>
                  <a:pt x="0" y="54293"/>
                </a:lnTo>
                <a:cubicBezTo>
                  <a:pt x="0" y="23813"/>
                  <a:pt x="23813" y="0"/>
                  <a:pt x="54293" y="0"/>
                </a:cubicBezTo>
                <a:lnTo>
                  <a:pt x="193358" y="0"/>
                </a:lnTo>
                <a:close/>
              </a:path>
            </a:pathLst>
          </a:custGeom>
          <a:gradFill>
            <a:gsLst>
              <a:gs pos="0">
                <a:schemeClr val="accent2">
                  <a:lumMod val="60000"/>
                  <a:lumOff val="40000"/>
                </a:schemeClr>
              </a:gs>
              <a:gs pos="75000">
                <a:schemeClr val="accent2"/>
              </a:gs>
            </a:gsLst>
            <a:lin ang="2700000" scaled="0"/>
          </a:gradFill>
          <a:ln w="25400" cap="sq">
            <a:noFill/>
            <a:miter/>
          </a:ln>
          <a:effectLst>
            <a:outerShdw dist="63500" blurRad="127000" dir="2700000" sx="100000" sy="100000" kx="0" ky="0" algn="tl" rotWithShape="0">
              <a:schemeClr val="accent2">
                <a:alpha val="15000"/>
              </a:schemeClr>
            </a:outerShdw>
          </a:effectLst>
        </p:spPr>
        <p:txBody>
          <a:bodyPr vert="horz" wrap="square" lIns="141840" tIns="45720" rIns="91440" bIns="45720" rtlCol="0" anchor="ctr"/>
          <a:lstStyle/>
          <a:p>
            <a:pPr algn="l">
              <a:lnSpc>
                <a:spcPct val="120000"/>
              </a:lnSpc>
            </a:pPr>
            <a:r>
              <a:rPr kumimoji="1" lang="en-US" altLang="zh-CN" sz="3000">
                <a:ln w="12700">
                  <a:noFill/>
                </a:ln>
                <a:solidFill>
                  <a:srgbClr val="FFFFFF">
                    <a:alpha val="100000"/>
                  </a:srgbClr>
                </a:solidFill>
                <a:latin typeface="OPPOSans R"/>
                <a:ea typeface="OPPOSans R"/>
                <a:cs typeface="OPPOSans R"/>
              </a:rPr>
              <a:t>2</a:t>
            </a:r>
            <a:endParaRPr kumimoji="1" lang="zh-CN" altLang="en-US"/>
          </a:p>
        </p:txBody>
      </p:sp>
      <p:sp>
        <p:nvSpPr>
          <p:cNvPr id="22" name="标题 1"/>
          <p:cNvSpPr txBox="1"/>
          <p:nvPr/>
        </p:nvSpPr>
        <p:spPr>
          <a:xfrm rot="0" flipH="0" flipV="0">
            <a:off x="8156853" y="3111885"/>
            <a:ext cx="2868115" cy="1012336"/>
          </a:xfrm>
          <a:prstGeom prst="rect">
            <a:avLst/>
          </a:prstGeom>
          <a:noFill/>
          <a:ln>
            <a:noFill/>
          </a:ln>
        </p:spPr>
        <p:txBody>
          <a:bodyPr vert="horz" wrap="square" lIns="91440" tIns="45720" rIns="91440" bIns="45720" rtlCol="0" anchor="ctr"/>
          <a:lstStyle/>
          <a:p>
            <a:pPr algn="l">
              <a:lnSpc>
                <a:spcPct val="150000"/>
              </a:lnSpc>
            </a:pPr>
            <a:r>
              <a:rPr kumimoji="1" lang="en-US" altLang="zh-CN" sz="1085">
                <a:ln w="12700">
                  <a:noFill/>
                </a:ln>
                <a:solidFill>
                  <a:srgbClr val="262626">
                    <a:alpha val="100000"/>
                  </a:srgbClr>
                </a:solidFill>
                <a:latin typeface="Source Han Sans"/>
                <a:ea typeface="Source Han Sans"/>
                <a:cs typeface="Source Han Sans"/>
              </a:rPr>
              <a:t>运用生成式AI辅助撰写文案、设计视觉素材，并结合日程算法在最佳时段自动发布，大幅提升内容产出效率与传播精准度。</a:t>
            </a:r>
            <a:endParaRPr kumimoji="1" lang="zh-CN" altLang="en-US"/>
          </a:p>
        </p:txBody>
      </p:sp>
      <p:sp>
        <p:nvSpPr>
          <p:cNvPr id="23" name="标题 1"/>
          <p:cNvSpPr txBox="1"/>
          <p:nvPr/>
        </p:nvSpPr>
        <p:spPr>
          <a:xfrm rot="0" flipH="0" flipV="0">
            <a:off x="6065555" y="3236397"/>
            <a:ext cx="1960975" cy="763312"/>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内容生成与分发的智能协同</a:t>
            </a:r>
            <a:endParaRPr kumimoji="1" lang="zh-CN" altLang="en-US"/>
          </a:p>
        </p:txBody>
      </p:sp>
      <p:sp>
        <p:nvSpPr>
          <p:cNvPr id="24" name="标题 1"/>
          <p:cNvSpPr txBox="1"/>
          <p:nvPr/>
        </p:nvSpPr>
        <p:spPr>
          <a:xfrm rot="0" flipH="0" flipV="0">
            <a:off x="5143990" y="1626452"/>
            <a:ext cx="6081191" cy="1200982"/>
          </a:xfrm>
          <a:prstGeom prst="roundRect">
            <a:avLst/>
          </a:prstGeom>
          <a:gradFill>
            <a:gsLst>
              <a:gs pos="0">
                <a:schemeClr val="accent1">
                  <a:alpha val="20000"/>
                </a:schemeClr>
              </a:gs>
              <a:gs pos="88000">
                <a:schemeClr val="bg1">
                  <a:alpha val="0"/>
                </a:schemeClr>
              </a:gs>
            </a:gsLst>
            <a:lin ang="5400000" scaled="0"/>
          </a:gradFill>
          <a:ln w="12700" cap="sq">
            <a:gradFill>
              <a:gsLst>
                <a:gs pos="0">
                  <a:schemeClr val="accent1">
                    <a:alpha val="0"/>
                  </a:schemeClr>
                </a:gs>
                <a:gs pos="100000">
                  <a:schemeClr val="accent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5055584" y="1533735"/>
            <a:ext cx="874179" cy="961809"/>
          </a:xfrm>
          <a:custGeom>
            <a:avLst/>
            <a:gdLst>
              <a:gd name="connsiteX0" fmla="*/ 193358 w 453154"/>
              <a:gd name="connsiteY0" fmla="*/ 0 h 401955"/>
              <a:gd name="connsiteX1" fmla="*/ 399098 w 453154"/>
              <a:gd name="connsiteY1" fmla="*/ 0 h 401955"/>
              <a:gd name="connsiteX2" fmla="*/ 439103 w 453154"/>
              <a:gd name="connsiteY2" fmla="*/ 90488 h 401955"/>
              <a:gd name="connsiteX3" fmla="*/ 172403 w 453154"/>
              <a:gd name="connsiteY3" fmla="*/ 383858 h 401955"/>
              <a:gd name="connsiteX4" fmla="*/ 132398 w 453154"/>
              <a:gd name="connsiteY4" fmla="*/ 401955 h 401955"/>
              <a:gd name="connsiteX5" fmla="*/ 54293 w 453154"/>
              <a:gd name="connsiteY5" fmla="*/ 401955 h 401955"/>
              <a:gd name="connsiteX6" fmla="*/ 0 w 453154"/>
              <a:gd name="connsiteY6" fmla="*/ 347663 h 401955"/>
              <a:gd name="connsiteX7" fmla="*/ 0 w 453154"/>
              <a:gd name="connsiteY7" fmla="*/ 54293 h 401955"/>
              <a:gd name="connsiteX8" fmla="*/ 54293 w 453154"/>
              <a:gd name="connsiteY8" fmla="*/ 0 h 401955"/>
              <a:gd name="connsiteX9" fmla="*/ 193358 w 453154"/>
              <a:gd name="connsiteY9" fmla="*/ 0 h 401955"/>
            </a:gdLst>
            <a:rect l="l" t="t" r="r" b="b"/>
            <a:pathLst>
              <a:path w="453154" h="401955">
                <a:moveTo>
                  <a:pt x="193358" y="0"/>
                </a:moveTo>
                <a:lnTo>
                  <a:pt x="399098" y="0"/>
                </a:lnTo>
                <a:cubicBezTo>
                  <a:pt x="445770" y="0"/>
                  <a:pt x="470535" y="55245"/>
                  <a:pt x="439103" y="90488"/>
                </a:cubicBezTo>
                <a:lnTo>
                  <a:pt x="172403" y="383858"/>
                </a:lnTo>
                <a:cubicBezTo>
                  <a:pt x="161925" y="395288"/>
                  <a:pt x="147638" y="401955"/>
                  <a:pt x="132398" y="401955"/>
                </a:cubicBezTo>
                <a:lnTo>
                  <a:pt x="54293" y="401955"/>
                </a:lnTo>
                <a:cubicBezTo>
                  <a:pt x="24765" y="401955"/>
                  <a:pt x="0" y="378143"/>
                  <a:pt x="0" y="347663"/>
                </a:cubicBezTo>
                <a:lnTo>
                  <a:pt x="0" y="54293"/>
                </a:lnTo>
                <a:cubicBezTo>
                  <a:pt x="0" y="23813"/>
                  <a:pt x="23813" y="0"/>
                  <a:pt x="54293" y="0"/>
                </a:cubicBezTo>
                <a:lnTo>
                  <a:pt x="193358" y="0"/>
                </a:lnTo>
                <a:close/>
              </a:path>
            </a:pathLst>
          </a:custGeom>
          <a:gradFill>
            <a:gsLst>
              <a:gs pos="0">
                <a:schemeClr val="accent1">
                  <a:lumMod val="60000"/>
                  <a:lumOff val="40000"/>
                </a:schemeClr>
              </a:gs>
              <a:gs pos="75000">
                <a:schemeClr val="accent1"/>
              </a:gs>
            </a:gsLst>
            <a:lin ang="2700000" scaled="0"/>
          </a:gradFill>
          <a:ln w="25400" cap="sq">
            <a:noFill/>
            <a:miter/>
          </a:ln>
          <a:effectLst>
            <a:outerShdw dist="63500" blurRad="127000" dir="2700000" sx="100000" sy="100000" kx="0" ky="0" algn="tl" rotWithShape="0">
              <a:schemeClr val="accent1">
                <a:alpha val="15000"/>
              </a:schemeClr>
            </a:outerShdw>
          </a:effectLst>
        </p:spPr>
        <p:txBody>
          <a:bodyPr vert="horz" wrap="square" lIns="141840" tIns="45720" rIns="91440" bIns="45720" rtlCol="0" anchor="ctr"/>
          <a:lstStyle/>
          <a:p>
            <a:pPr algn="l">
              <a:lnSpc>
                <a:spcPct val="120000"/>
              </a:lnSpc>
            </a:pPr>
            <a:r>
              <a:rPr kumimoji="1" lang="en-US" altLang="zh-CN" sz="3000">
                <a:ln w="12700">
                  <a:noFill/>
                </a:ln>
                <a:solidFill>
                  <a:srgbClr val="FFFFFF">
                    <a:alpha val="100000"/>
                  </a:srgbClr>
                </a:solidFill>
                <a:latin typeface="OPPOSans R"/>
                <a:ea typeface="OPPOSans R"/>
                <a:cs typeface="OPPOSans R"/>
              </a:rPr>
              <a:t>1</a:t>
            </a:r>
            <a:endParaRPr kumimoji="1" lang="zh-CN" altLang="en-US"/>
          </a:p>
        </p:txBody>
      </p:sp>
      <p:sp>
        <p:nvSpPr>
          <p:cNvPr id="26" name="标题 1"/>
          <p:cNvSpPr txBox="1"/>
          <p:nvPr/>
        </p:nvSpPr>
        <p:spPr>
          <a:xfrm rot="0" flipH="0" flipV="0">
            <a:off x="6065555" y="1845287"/>
            <a:ext cx="1960975" cy="763312"/>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全链路营销自动化部署</a:t>
            </a:r>
            <a:endParaRPr kumimoji="1" lang="zh-CN" altLang="en-US"/>
          </a:p>
        </p:txBody>
      </p:sp>
      <p:sp>
        <p:nvSpPr>
          <p:cNvPr id="27" name="标题 1"/>
          <p:cNvSpPr txBox="1"/>
          <p:nvPr/>
        </p:nvSpPr>
        <p:spPr>
          <a:xfrm rot="0" flipH="0" flipV="0">
            <a:off x="8156853" y="1720775"/>
            <a:ext cx="2868115" cy="1012336"/>
          </a:xfrm>
          <a:prstGeom prst="rect">
            <a:avLst/>
          </a:prstGeom>
          <a:noFill/>
          <a:ln>
            <a:noFill/>
          </a:ln>
        </p:spPr>
        <p:txBody>
          <a:bodyPr vert="horz" wrap="square" lIns="91440" tIns="45720" rIns="91440" bIns="45720" rtlCol="0" anchor="ctr"/>
          <a:lstStyle/>
          <a:p>
            <a:pPr algn="l">
              <a:lnSpc>
                <a:spcPct val="150000"/>
              </a:lnSpc>
            </a:pPr>
            <a:r>
              <a:rPr kumimoji="1" lang="en-US" altLang="zh-CN" sz="1085">
                <a:ln w="12700">
                  <a:noFill/>
                </a:ln>
                <a:solidFill>
                  <a:srgbClr val="262626">
                    <a:alpha val="100000"/>
                  </a:srgbClr>
                </a:solidFill>
                <a:latin typeface="Source Han Sans"/>
                <a:ea typeface="Source Han Sans"/>
                <a:cs typeface="Source Han Sans"/>
              </a:rPr>
              <a:t>从线索获取、培育到转化，AI可串联CRM、邮件、社交媒体等渠道实现端到端自动化流程，减少人工干预同时保障用户体验一致性。</a:t>
            </a:r>
            <a:endParaRPr kumimoji="1" lang="zh-CN" altLang="en-US"/>
          </a:p>
        </p:txBody>
      </p:sp>
      <p:sp>
        <p:nvSpPr>
          <p:cNvPr id="28" name="标题 1"/>
          <p:cNvSpPr txBox="1"/>
          <p:nvPr/>
        </p:nvSpPr>
        <p:spPr>
          <a:xfrm rot="0" flipH="0" flipV="0">
            <a:off x="5143990" y="4385972"/>
            <a:ext cx="6081192" cy="1200982"/>
          </a:xfrm>
          <a:prstGeom prst="roundRect">
            <a:avLst/>
          </a:prstGeom>
          <a:gradFill>
            <a:gsLst>
              <a:gs pos="0">
                <a:schemeClr val="accent1">
                  <a:alpha val="20000"/>
                </a:schemeClr>
              </a:gs>
              <a:gs pos="88000">
                <a:schemeClr val="bg1">
                  <a:alpha val="0"/>
                </a:schemeClr>
              </a:gs>
            </a:gsLst>
            <a:lin ang="5400000" scaled="0"/>
          </a:gradFill>
          <a:ln w="12700" cap="sq">
            <a:gradFill>
              <a:gsLst>
                <a:gs pos="0">
                  <a:schemeClr val="accent1">
                    <a:alpha val="0"/>
                  </a:schemeClr>
                </a:gs>
                <a:gs pos="100000">
                  <a:schemeClr val="accent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29" name="标题 1"/>
          <p:cNvSpPr txBox="1"/>
          <p:nvPr/>
        </p:nvSpPr>
        <p:spPr>
          <a:xfrm rot="0" flipH="0" flipV="0">
            <a:off x="5055583" y="4293255"/>
            <a:ext cx="874179" cy="961809"/>
          </a:xfrm>
          <a:custGeom>
            <a:avLst/>
            <a:gdLst>
              <a:gd name="connsiteX0" fmla="*/ 193358 w 453154"/>
              <a:gd name="connsiteY0" fmla="*/ 0 h 401955"/>
              <a:gd name="connsiteX1" fmla="*/ 399098 w 453154"/>
              <a:gd name="connsiteY1" fmla="*/ 0 h 401955"/>
              <a:gd name="connsiteX2" fmla="*/ 439103 w 453154"/>
              <a:gd name="connsiteY2" fmla="*/ 90488 h 401955"/>
              <a:gd name="connsiteX3" fmla="*/ 172403 w 453154"/>
              <a:gd name="connsiteY3" fmla="*/ 383858 h 401955"/>
              <a:gd name="connsiteX4" fmla="*/ 132398 w 453154"/>
              <a:gd name="connsiteY4" fmla="*/ 401955 h 401955"/>
              <a:gd name="connsiteX5" fmla="*/ 54293 w 453154"/>
              <a:gd name="connsiteY5" fmla="*/ 401955 h 401955"/>
              <a:gd name="connsiteX6" fmla="*/ 0 w 453154"/>
              <a:gd name="connsiteY6" fmla="*/ 347663 h 401955"/>
              <a:gd name="connsiteX7" fmla="*/ 0 w 453154"/>
              <a:gd name="connsiteY7" fmla="*/ 54293 h 401955"/>
              <a:gd name="connsiteX8" fmla="*/ 54293 w 453154"/>
              <a:gd name="connsiteY8" fmla="*/ 0 h 401955"/>
              <a:gd name="connsiteX9" fmla="*/ 193358 w 453154"/>
              <a:gd name="connsiteY9" fmla="*/ 0 h 401955"/>
            </a:gdLst>
            <a:rect l="l" t="t" r="r" b="b"/>
            <a:pathLst>
              <a:path w="453154" h="401955">
                <a:moveTo>
                  <a:pt x="193358" y="0"/>
                </a:moveTo>
                <a:lnTo>
                  <a:pt x="399098" y="0"/>
                </a:lnTo>
                <a:cubicBezTo>
                  <a:pt x="445770" y="0"/>
                  <a:pt x="470535" y="55245"/>
                  <a:pt x="439103" y="90488"/>
                </a:cubicBezTo>
                <a:lnTo>
                  <a:pt x="172403" y="383858"/>
                </a:lnTo>
                <a:cubicBezTo>
                  <a:pt x="161925" y="395288"/>
                  <a:pt x="147638" y="401955"/>
                  <a:pt x="132398" y="401955"/>
                </a:cubicBezTo>
                <a:lnTo>
                  <a:pt x="54293" y="401955"/>
                </a:lnTo>
                <a:cubicBezTo>
                  <a:pt x="24765" y="401955"/>
                  <a:pt x="0" y="378143"/>
                  <a:pt x="0" y="347663"/>
                </a:cubicBezTo>
                <a:lnTo>
                  <a:pt x="0" y="54293"/>
                </a:lnTo>
                <a:cubicBezTo>
                  <a:pt x="0" y="23813"/>
                  <a:pt x="23813" y="0"/>
                  <a:pt x="54293" y="0"/>
                </a:cubicBezTo>
                <a:lnTo>
                  <a:pt x="193358" y="0"/>
                </a:lnTo>
                <a:close/>
              </a:path>
            </a:pathLst>
          </a:custGeom>
          <a:gradFill>
            <a:gsLst>
              <a:gs pos="0">
                <a:schemeClr val="accent1">
                  <a:lumMod val="60000"/>
                  <a:lumOff val="40000"/>
                </a:schemeClr>
              </a:gs>
              <a:gs pos="75000">
                <a:schemeClr val="accent1"/>
              </a:gs>
            </a:gsLst>
            <a:lin ang="2700000" scaled="0"/>
          </a:gradFill>
          <a:ln w="25400" cap="sq">
            <a:noFill/>
            <a:miter/>
          </a:ln>
          <a:effectLst>
            <a:outerShdw dist="63500" blurRad="127000" dir="2700000" sx="100000" sy="100000" kx="0" ky="0" algn="tl" rotWithShape="0">
              <a:schemeClr val="accent1">
                <a:alpha val="15000"/>
              </a:schemeClr>
            </a:outerShdw>
          </a:effectLst>
        </p:spPr>
        <p:txBody>
          <a:bodyPr vert="horz" wrap="square" lIns="141840" tIns="45720" rIns="91440" bIns="45720" rtlCol="0" anchor="ctr"/>
          <a:lstStyle/>
          <a:p>
            <a:pPr algn="l">
              <a:lnSpc>
                <a:spcPct val="120000"/>
              </a:lnSpc>
            </a:pPr>
            <a:r>
              <a:rPr kumimoji="1" lang="en-US" altLang="zh-CN" sz="3000">
                <a:ln w="12700">
                  <a:noFill/>
                </a:ln>
                <a:solidFill>
                  <a:srgbClr val="FFFFFF">
                    <a:alpha val="100000"/>
                  </a:srgbClr>
                </a:solidFill>
                <a:latin typeface="OPPOSans R"/>
                <a:ea typeface="OPPOSans R"/>
                <a:cs typeface="OPPOSans R"/>
              </a:rPr>
              <a:t>3</a:t>
            </a:r>
            <a:endParaRPr kumimoji="1" lang="zh-CN" altLang="en-US"/>
          </a:p>
        </p:txBody>
      </p:sp>
      <p:sp>
        <p:nvSpPr>
          <p:cNvPr id="30" name="标题 1"/>
          <p:cNvSpPr txBox="1"/>
          <p:nvPr/>
        </p:nvSpPr>
        <p:spPr>
          <a:xfrm rot="0" flipH="0" flipV="0">
            <a:off x="6065554" y="4604807"/>
            <a:ext cx="1960975" cy="763312"/>
          </a:xfrm>
          <a:prstGeom prst="rect">
            <a:avLst/>
          </a:prstGeom>
          <a:noFill/>
          <a:ln>
            <a:noFill/>
          </a:ln>
        </p:spPr>
        <p:txBody>
          <a:bodyPr vert="horz" wrap="square" lIns="0" tIns="0" rIns="0" bIns="0" rtlCol="0" anchor="ctr"/>
          <a:lstStyle/>
          <a:p>
            <a:pPr algn="l">
              <a:lnSpc>
                <a:spcPct val="130000"/>
              </a:lnSpc>
            </a:pPr>
            <a:r>
              <a:rPr kumimoji="1" lang="en-US" altLang="zh-CN" sz="1600">
                <a:ln w="12700">
                  <a:noFill/>
                </a:ln>
                <a:solidFill>
                  <a:srgbClr val="000000">
                    <a:alpha val="100000"/>
                  </a:srgbClr>
                </a:solidFill>
                <a:latin typeface="Source Han Sans CN Bold"/>
                <a:ea typeface="Source Han Sans CN Bold"/>
                <a:cs typeface="Source Han Sans CN Bold"/>
              </a:rPr>
              <a:t>人机分工下的策略迭代机制</a:t>
            </a:r>
            <a:endParaRPr kumimoji="1" lang="zh-CN" altLang="en-US"/>
          </a:p>
        </p:txBody>
      </p:sp>
      <p:sp>
        <p:nvSpPr>
          <p:cNvPr id="31" name="标题 1"/>
          <p:cNvSpPr txBox="1"/>
          <p:nvPr/>
        </p:nvSpPr>
        <p:spPr>
          <a:xfrm rot="0" flipH="0" flipV="0">
            <a:off x="8156852" y="4480295"/>
            <a:ext cx="2868115" cy="1012336"/>
          </a:xfrm>
          <a:prstGeom prst="rect">
            <a:avLst/>
          </a:prstGeom>
          <a:noFill/>
          <a:ln>
            <a:noFill/>
          </a:ln>
        </p:spPr>
        <p:txBody>
          <a:bodyPr vert="horz" wrap="square" lIns="91440" tIns="45720" rIns="91440" bIns="45720" rtlCol="0" anchor="ctr"/>
          <a:lstStyle/>
          <a:p>
            <a:pPr algn="l">
              <a:lnSpc>
                <a:spcPct val="150000"/>
              </a:lnSpc>
            </a:pPr>
            <a:r>
              <a:rPr kumimoji="1" lang="en-US" altLang="zh-CN" sz="1085">
                <a:ln w="12700">
                  <a:noFill/>
                </a:ln>
                <a:solidFill>
                  <a:srgbClr val="262626">
                    <a:alpha val="100000"/>
                  </a:srgbClr>
                </a:solidFill>
                <a:latin typeface="Source Han Sans"/>
                <a:ea typeface="Source Han Sans"/>
                <a:cs typeface="Source Han Sans"/>
              </a:rPr>
              <a:t>明确AI负责执行与数据处理，人类专注策略制定与创意方向，建立“AI执行—人工复盘—策略升级”的闭环机制，确保策略持续进化。</a:t>
            </a:r>
            <a:endParaRPr kumimoji="1" lang="zh-CN" altLang="en-US"/>
          </a:p>
        </p:txBody>
      </p:sp>
      <p:sp>
        <p:nvSpPr>
          <p:cNvPr id="32"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33"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4"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营销流程自动化重构与人机协作</a:t>
            </a: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22300" y="6327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标题 1"/>
          <p:cNvSpPr txBox="1"/>
          <p:nvPr/>
        </p:nvSpPr>
        <p:spPr>
          <a:xfrm rot="0" flipH="0" flipV="0">
            <a:off x="627146" y="2910987"/>
            <a:ext cx="4721700" cy="1620000"/>
          </a:xfrm>
          <a:prstGeom prst="rect">
            <a:avLst/>
          </a:prstGeom>
          <a:noFill/>
          <a:ln>
            <a:noFill/>
          </a:ln>
        </p:spPr>
        <p:txBody>
          <a:bodyPr vert="horz" wrap="square" lIns="0" tIns="0" rIns="0" bIns="0" rtlCol="0" anchor="t"/>
          <a:lstStyle/>
          <a:p>
            <a:pPr algn="l">
              <a:lnSpc>
                <a:spcPct val="150000"/>
              </a:lnSpc>
            </a:pPr>
            <a:r>
              <a:rPr kumimoji="1" lang="en-US" altLang="zh-CN" sz="16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266278" y="-17789"/>
            <a:ext cx="8354597" cy="6875789"/>
          </a:xfrm>
          <a:prstGeom prst="parallelogram">
            <a:avLst>
              <a:gd name="adj" fmla="val 59581"/>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0" y="0"/>
            <a:ext cx="8354597" cy="6875789"/>
          </a:xfrm>
          <a:prstGeom prst="parallelogram">
            <a:avLst>
              <a:gd name="adj" fmla="val 59581"/>
            </a:avLst>
          </a:prstGeom>
          <a:solidFill>
            <a:schemeClr val="bg1">
              <a:lumMod val="85000"/>
              <a:alpha val="54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1349511" y="1197429"/>
            <a:ext cx="9362032" cy="4463142"/>
          </a:xfrm>
          <a:prstGeom prst="rect">
            <a:avLst/>
          </a:prstGeom>
          <a:solidFill>
            <a:schemeClr val="bg1"/>
          </a:solidFill>
          <a:ln w="12700" cap="sq">
            <a:noFill/>
            <a:miter/>
          </a:ln>
          <a:effectLst>
            <a:outerShdw dist="0" blurRad="63500" dir="0" sx="102000" sy="102000" kx="0" ky="0" algn="ctr" rotWithShape="0">
              <a:schemeClr val="accent1">
                <a:alpha val="3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439701" y="2858588"/>
            <a:ext cx="1819620" cy="2801983"/>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00000"/>
              </a:lnSpc>
            </a:pPr>
            <a:endParaRPr kumimoji="1" lang="zh-CN" altLang="en-US"/>
          </a:p>
        </p:txBody>
      </p:sp>
      <p:sp>
        <p:nvSpPr>
          <p:cNvPr id="7" name="标题 1"/>
          <p:cNvSpPr txBox="1"/>
          <p:nvPr/>
        </p:nvSpPr>
        <p:spPr>
          <a:xfrm rot="0" flipH="0" flipV="0">
            <a:off x="729119" y="3212298"/>
            <a:ext cx="1240784" cy="2031325"/>
          </a:xfrm>
          <a:prstGeom prst="rect">
            <a:avLst/>
          </a:prstGeom>
          <a:noFill/>
          <a:ln>
            <a:noFill/>
          </a:ln>
        </p:spPr>
        <p:txBody>
          <a:bodyPr vert="horz" wrap="square" lIns="0" tIns="0" rIns="0" bIns="0" rtlCol="0" anchor="t"/>
          <a:lstStyle/>
          <a:p>
            <a:pPr algn="ctr">
              <a:lnSpc>
                <a:spcPct val="100000"/>
              </a:lnSpc>
            </a:pPr>
            <a:r>
              <a:rPr kumimoji="1" lang="en-US" altLang="zh-CN" sz="6600">
                <a:ln w="12700">
                  <a:noFill/>
                </a:ln>
                <a:solidFill>
                  <a:srgbClr val="FFFFFF">
                    <a:alpha val="100000"/>
                  </a:srgbClr>
                </a:solidFill>
                <a:latin typeface="OPPOSans H"/>
                <a:ea typeface="OPPOSans H"/>
                <a:cs typeface="OPPOSans H"/>
              </a:rPr>
              <a:t>目录</a:t>
            </a:r>
            <a:endParaRPr kumimoji="1" lang="zh-CN" altLang="en-US"/>
          </a:p>
        </p:txBody>
      </p:sp>
      <p:sp>
        <p:nvSpPr>
          <p:cNvPr id="8" name="标题 1"/>
          <p:cNvSpPr txBox="1"/>
          <p:nvPr/>
        </p:nvSpPr>
        <p:spPr>
          <a:xfrm rot="0" flipH="0" flipV="0">
            <a:off x="1105729" y="2168870"/>
            <a:ext cx="487564" cy="487564"/>
          </a:xfrm>
          <a:prstGeom prst="ellipse">
            <a:avLst/>
          </a:prstGeom>
          <a:solidFill>
            <a:schemeClr val="bg1"/>
          </a:solidFill>
          <a:ln w="12700" cap="sq">
            <a:noFill/>
            <a:miter/>
          </a:ln>
          <a:effectLst>
            <a:outerShdw dist="38100" blurRad="190500" dir="2700000" sx="100000" sy="100000" kx="0" ky="0" algn="tl" rotWithShape="0">
              <a:srgbClr val="000000">
                <a:alpha val="20000"/>
              </a:srgbClr>
            </a:outerShdw>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rot="0" flipH="0" flipV="0">
            <a:off x="1215157" y="2282632"/>
            <a:ext cx="268709" cy="260040"/>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solidFill>
          <a:ln w="1860" cap="flat">
            <a:noFill/>
            <a:miter/>
          </a:ln>
          <a:effectLst>
            <a:outerShdw dist="38100" blurRad="50800" dir="5400000" sx="100000" sy="100000" kx="0" ky="0" algn="t" rotWithShape="0">
              <a:schemeClr val="accent1">
                <a:lumMod val="50000"/>
                <a:alpha val="19000"/>
              </a:schemeClr>
            </a:outerShdw>
          </a:effectLst>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0" flipH="0" flipV="0">
            <a:off x="3472818" y="2410727"/>
            <a:ext cx="2989824" cy="1069475"/>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当前数字营销生态概览</a:t>
            </a:r>
            <a:endParaRPr kumimoji="1" lang="zh-CN" altLang="en-US"/>
          </a:p>
        </p:txBody>
      </p:sp>
      <p:sp>
        <p:nvSpPr>
          <p:cNvPr id="11" name="标题 1"/>
          <p:cNvSpPr txBox="1"/>
          <p:nvPr/>
        </p:nvSpPr>
        <p:spPr>
          <a:xfrm rot="0" flipH="1" flipV="0">
            <a:off x="3575764" y="1627158"/>
            <a:ext cx="655616" cy="655616"/>
          </a:xfrm>
          <a:prstGeom prst="ellipse">
            <a:avLst/>
          </a:prstGeom>
          <a:solidFill>
            <a:schemeClr val="accent1"/>
          </a:solidFill>
          <a:ln w="9525" cap="flat">
            <a:noFill/>
            <a:miter/>
          </a:ln>
          <a:effectLst>
            <a:outerShdw dist="190500" blurRad="254000" dir="2700000" sx="103000" sy="103000" kx="0" ky="0" algn="t" rotWithShape="0">
              <a:schemeClr val="tx1">
                <a:alpha val="10000"/>
              </a:schemeClr>
            </a:outerShdw>
          </a:effectLst>
        </p:spPr>
        <p:txBody>
          <a:bodyPr vert="horz" wrap="square" lIns="0" tIns="0" rIns="0" bIns="0" rtlCol="0" anchor="ctr"/>
          <a:lstStyle/>
          <a:p>
            <a:pPr algn="ctr">
              <a:lnSpc>
                <a:spcPct val="100000"/>
              </a:lnSpc>
            </a:pPr>
            <a:endParaRPr kumimoji="1" lang="zh-CN" altLang="en-US"/>
          </a:p>
        </p:txBody>
      </p:sp>
      <p:sp>
        <p:nvSpPr>
          <p:cNvPr id="12" name="标题 1"/>
          <p:cNvSpPr txBox="1"/>
          <p:nvPr/>
        </p:nvSpPr>
        <p:spPr>
          <a:xfrm rot="0" flipH="0" flipV="0">
            <a:off x="3651572" y="1702966"/>
            <a:ext cx="504000" cy="504000"/>
          </a:xfrm>
          <a:prstGeom prst="rect">
            <a:avLst/>
          </a:prstGeom>
          <a:noFill/>
          <a:ln>
            <a:noFill/>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01</a:t>
            </a:r>
            <a:endParaRPr kumimoji="1" lang="zh-CN" altLang="en-US"/>
          </a:p>
        </p:txBody>
      </p:sp>
      <p:sp>
        <p:nvSpPr>
          <p:cNvPr id="13" name="标题 1"/>
          <p:cNvSpPr txBox="1"/>
          <p:nvPr/>
        </p:nvSpPr>
        <p:spPr>
          <a:xfrm rot="0" flipH="0" flipV="0">
            <a:off x="6564243" y="2410727"/>
            <a:ext cx="2989824" cy="1069475"/>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核心指标与数据追踪方法</a:t>
            </a:r>
            <a:endParaRPr kumimoji="1" lang="zh-CN" altLang="en-US"/>
          </a:p>
        </p:txBody>
      </p:sp>
      <p:sp>
        <p:nvSpPr>
          <p:cNvPr id="14" name="标题 1"/>
          <p:cNvSpPr txBox="1"/>
          <p:nvPr/>
        </p:nvSpPr>
        <p:spPr>
          <a:xfrm rot="0" flipH="1" flipV="0">
            <a:off x="6667189" y="1627158"/>
            <a:ext cx="655616" cy="655616"/>
          </a:xfrm>
          <a:prstGeom prst="ellipse">
            <a:avLst/>
          </a:prstGeom>
          <a:solidFill>
            <a:schemeClr val="accent1"/>
          </a:solidFill>
          <a:ln w="9525" cap="flat">
            <a:noFill/>
            <a:miter/>
          </a:ln>
          <a:effectLst>
            <a:outerShdw dist="190500" blurRad="254000" dir="2700000" sx="103000" sy="103000" kx="0" ky="0" algn="t" rotWithShape="0">
              <a:schemeClr val="tx1">
                <a:alpha val="10000"/>
              </a:schemeClr>
            </a:outerShdw>
          </a:effectLst>
        </p:spPr>
        <p:txBody>
          <a:bodyPr vert="horz" wrap="square" lIns="0" tIns="0" rIns="0" bIns="0" rtlCol="0" anchor="ctr"/>
          <a:lstStyle/>
          <a:p>
            <a:pPr algn="ctr">
              <a:lnSpc>
                <a:spcPct val="100000"/>
              </a:lnSpc>
            </a:pPr>
            <a:endParaRPr kumimoji="1" lang="zh-CN" altLang="en-US"/>
          </a:p>
        </p:txBody>
      </p:sp>
      <p:sp>
        <p:nvSpPr>
          <p:cNvPr id="15" name="标题 1"/>
          <p:cNvSpPr txBox="1"/>
          <p:nvPr/>
        </p:nvSpPr>
        <p:spPr>
          <a:xfrm rot="0" flipH="0" flipV="0">
            <a:off x="6742997" y="1702966"/>
            <a:ext cx="504000" cy="504000"/>
          </a:xfrm>
          <a:prstGeom prst="rect">
            <a:avLst/>
          </a:prstGeom>
          <a:noFill/>
          <a:ln>
            <a:noFill/>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02</a:t>
            </a:r>
            <a:endParaRPr kumimoji="1" lang="zh-CN" altLang="en-US"/>
          </a:p>
        </p:txBody>
      </p:sp>
      <p:sp>
        <p:nvSpPr>
          <p:cNvPr id="16" name="标题 1"/>
          <p:cNvSpPr txBox="1"/>
          <p:nvPr/>
        </p:nvSpPr>
        <p:spPr>
          <a:xfrm rot="0" flipH="0" flipV="0">
            <a:off x="3472818" y="4456419"/>
            <a:ext cx="2989824" cy="1069475"/>
          </a:xfrm>
          <a:prstGeom prst="rect">
            <a:avLst/>
          </a:prstGeom>
          <a:noFill/>
          <a:ln>
            <a:noFill/>
          </a:ln>
        </p:spPr>
        <p:txBody>
          <a:bodyPr vert="horz" wrap="square" lIns="91440" tIns="45720" rIns="91440" bIns="45720" rtlCol="0" anchor="t"/>
          <a:lstStyle/>
          <a:p>
            <a:pPr algn="l">
              <a:lnSpc>
                <a:spcPct val="130000"/>
              </a:lnSpc>
            </a:pPr>
            <a:r>
              <a:rPr kumimoji="1" lang="en-US" altLang="zh-CN" sz="1800">
                <a:ln w="12700">
                  <a:noFill/>
                </a:ln>
                <a:solidFill>
                  <a:srgbClr val="262626">
                    <a:alpha val="100000"/>
                  </a:srgbClr>
                </a:solidFill>
                <a:latin typeface="OPPOSans H"/>
                <a:ea typeface="OPPOSans H"/>
                <a:cs typeface="OPPOSans H"/>
              </a:rPr>
              <a:t>多渠道效果评估与优化</a:t>
            </a:r>
            <a:endParaRPr kumimoji="1" lang="zh-CN" altLang="en-US"/>
          </a:p>
        </p:txBody>
      </p:sp>
      <p:sp>
        <p:nvSpPr>
          <p:cNvPr id="17" name="标题 1"/>
          <p:cNvSpPr txBox="1"/>
          <p:nvPr/>
        </p:nvSpPr>
        <p:spPr>
          <a:xfrm rot="0" flipH="1" flipV="0">
            <a:off x="3575764" y="3672850"/>
            <a:ext cx="655616" cy="655616"/>
          </a:xfrm>
          <a:prstGeom prst="ellipse">
            <a:avLst/>
          </a:prstGeom>
          <a:solidFill>
            <a:schemeClr val="accent1"/>
          </a:solidFill>
          <a:ln w="9525" cap="flat">
            <a:noFill/>
            <a:miter/>
          </a:ln>
          <a:effectLst>
            <a:outerShdw dist="190500" blurRad="254000" dir="2700000" sx="103000" sy="103000" kx="0" ky="0" algn="t" rotWithShape="0">
              <a:schemeClr val="tx1">
                <a:alpha val="10000"/>
              </a:schemeClr>
            </a:outerShdw>
          </a:effectLst>
        </p:spPr>
        <p:txBody>
          <a:bodyPr vert="horz" wrap="square" lIns="0" tIns="0" rIns="0" bIns="0" rtlCol="0" anchor="ctr"/>
          <a:lstStyle/>
          <a:p>
            <a:pPr algn="ctr">
              <a:lnSpc>
                <a:spcPct val="100000"/>
              </a:lnSpc>
            </a:pPr>
            <a:endParaRPr kumimoji="1" lang="zh-CN" altLang="en-US"/>
          </a:p>
        </p:txBody>
      </p:sp>
      <p:sp>
        <p:nvSpPr>
          <p:cNvPr id="18" name="标题 1"/>
          <p:cNvSpPr txBox="1"/>
          <p:nvPr/>
        </p:nvSpPr>
        <p:spPr>
          <a:xfrm rot="0" flipH="0" flipV="0">
            <a:off x="3651572" y="3748658"/>
            <a:ext cx="504000" cy="504000"/>
          </a:xfrm>
          <a:prstGeom prst="rect">
            <a:avLst/>
          </a:prstGeom>
          <a:noFill/>
          <a:ln>
            <a:noFill/>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03</a:t>
            </a:r>
            <a:endParaRPr kumimoji="1" lang="zh-CN" altLang="en-US"/>
          </a:p>
        </p:txBody>
      </p:sp>
      <p:sp>
        <p:nvSpPr>
          <p:cNvPr id="19" name="标题 1"/>
          <p:cNvSpPr txBox="1"/>
          <p:nvPr/>
        </p:nvSpPr>
        <p:spPr>
          <a:xfrm rot="0" flipH="0" flipV="0">
            <a:off x="6564243" y="4456419"/>
            <a:ext cx="2989824" cy="1069475"/>
          </a:xfrm>
          <a:prstGeom prst="rect">
            <a:avLst/>
          </a:prstGeom>
          <a:noFill/>
          <a:ln>
            <a:noFill/>
          </a:ln>
        </p:spPr>
        <p:txBody>
          <a:bodyPr vert="horz" wrap="square" lIns="91440" tIns="45720" rIns="91440" bIns="45720" rtlCol="0" anchor="t"/>
          <a:lstStyle/>
          <a:p>
            <a:pPr algn="l">
              <a:lnSpc>
                <a:spcPct val="130000"/>
              </a:lnSpc>
            </a:pPr>
            <a:r>
              <a:rPr kumimoji="1" lang="en-US" altLang="zh-CN" sz="1675">
                <a:ln w="12700">
                  <a:noFill/>
                </a:ln>
                <a:solidFill>
                  <a:srgbClr val="262626">
                    <a:alpha val="100000"/>
                  </a:srgbClr>
                </a:solidFill>
                <a:latin typeface="OPPOSans H"/>
                <a:ea typeface="OPPOSans H"/>
                <a:cs typeface="OPPOSans H"/>
              </a:rPr>
              <a:t>AI与自动化趋势下的策略调整</a:t>
            </a:r>
            <a:endParaRPr kumimoji="1" lang="zh-CN" altLang="en-US"/>
          </a:p>
        </p:txBody>
      </p:sp>
      <p:sp>
        <p:nvSpPr>
          <p:cNvPr id="20" name="标题 1"/>
          <p:cNvSpPr txBox="1"/>
          <p:nvPr/>
        </p:nvSpPr>
        <p:spPr>
          <a:xfrm rot="0" flipH="1" flipV="0">
            <a:off x="6667189" y="3672850"/>
            <a:ext cx="655616" cy="655616"/>
          </a:xfrm>
          <a:prstGeom prst="ellipse">
            <a:avLst/>
          </a:prstGeom>
          <a:solidFill>
            <a:schemeClr val="accent1"/>
          </a:solidFill>
          <a:ln w="9525" cap="flat">
            <a:noFill/>
            <a:miter/>
          </a:ln>
          <a:effectLst>
            <a:outerShdw dist="190500" blurRad="254000" dir="2700000" sx="103000" sy="103000" kx="0" ky="0" algn="t" rotWithShape="0">
              <a:schemeClr val="tx1">
                <a:alpha val="10000"/>
              </a:schemeClr>
            </a:outerShdw>
          </a:effectLst>
        </p:spPr>
        <p:txBody>
          <a:bodyPr vert="horz" wrap="square" lIns="0" tIns="0" rIns="0" bIns="0" rtlCol="0" anchor="ctr"/>
          <a:lstStyle/>
          <a:p>
            <a:pPr algn="ctr">
              <a:lnSpc>
                <a:spcPct val="100000"/>
              </a:lnSpc>
            </a:pPr>
            <a:endParaRPr kumimoji="1" lang="zh-CN" altLang="en-US"/>
          </a:p>
        </p:txBody>
      </p:sp>
      <p:sp>
        <p:nvSpPr>
          <p:cNvPr id="21" name="标题 1"/>
          <p:cNvSpPr txBox="1"/>
          <p:nvPr/>
        </p:nvSpPr>
        <p:spPr>
          <a:xfrm rot="0" flipH="0" flipV="0">
            <a:off x="6742997" y="3748658"/>
            <a:ext cx="504000" cy="504000"/>
          </a:xfrm>
          <a:prstGeom prst="rect">
            <a:avLst/>
          </a:prstGeom>
          <a:noFill/>
          <a:ln>
            <a:noFill/>
          </a:ln>
        </p:spPr>
        <p:txBody>
          <a:bodyPr vert="horz" wrap="square" lIns="91440" tIns="45720" rIns="91440" bIns="4572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04</a:t>
            </a: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当前数字营销生态概览</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2045652" y="1554480"/>
            <a:ext cx="9150985" cy="388620"/>
          </a:xfrm>
          <a:prstGeom prst="rect">
            <a:avLst/>
          </a:prstGeom>
          <a:noFill/>
          <a:ln>
            <a:noFill/>
          </a:ln>
        </p:spPr>
        <p:txBody>
          <a:bodyPr vert="horz" wrap="square" lIns="0" tIns="0" rIns="0" bIns="0" rtlCol="0" anchor="t"/>
          <a:lstStyle/>
          <a:p>
            <a:pPr algn="l">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AI与自动化工具的深度整合</a:t>
            </a:r>
            <a:endParaRPr kumimoji="1" lang="zh-CN" altLang="en-US"/>
          </a:p>
        </p:txBody>
      </p:sp>
      <p:sp>
        <p:nvSpPr>
          <p:cNvPr id="4" name="标题 1"/>
          <p:cNvSpPr txBox="1"/>
          <p:nvPr/>
        </p:nvSpPr>
        <p:spPr>
          <a:xfrm rot="0" flipH="0" flipV="0">
            <a:off x="2228532" y="1927860"/>
            <a:ext cx="8968106" cy="10668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到2026年，AI不仅用于内容生成，更深度嵌入客户旅程优化、预算分配和实时竞价系统，实现从触达到转化的全链路自动化决策。</a:t>
            </a:r>
            <a:endParaRPr kumimoji="1" lang="zh-CN" altLang="en-US"/>
          </a:p>
        </p:txBody>
      </p:sp>
      <p:sp>
        <p:nvSpPr>
          <p:cNvPr id="5" name="标题 1"/>
          <p:cNvSpPr txBox="1"/>
          <p:nvPr/>
        </p:nvSpPr>
        <p:spPr>
          <a:xfrm rot="0" flipH="0" flipV="0">
            <a:off x="2045653" y="2072640"/>
            <a:ext cx="106680" cy="10668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1">
            <a:off x="982663" y="1384300"/>
            <a:ext cx="876300" cy="876300"/>
          </a:xfrm>
          <a:prstGeom prst="teardrop">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047805" y="1558009"/>
            <a:ext cx="746016" cy="527331"/>
          </a:xfrm>
          <a:prstGeom prst="rect">
            <a:avLst/>
          </a:prstGeom>
          <a:noFill/>
          <a:ln w="12700" cap="sq">
            <a:noFill/>
            <a:miter/>
          </a:ln>
        </p:spPr>
        <p:txBody>
          <a:bodyPr vert="horz" wrap="square" lIns="0" tIns="0" rIns="0" bIns="0" rtlCol="0" anchor="ctr"/>
          <a:lstStyle/>
          <a:p>
            <a:pPr algn="ctr">
              <a:lnSpc>
                <a:spcPct val="110000"/>
              </a:lnSpc>
            </a:pPr>
            <a:r>
              <a:rPr kumimoji="1" lang="en-US" altLang="zh-CN" sz="2800">
                <a:ln w="12700">
                  <a:noFill/>
                </a:ln>
                <a:solidFill>
                  <a:srgbClr val="FFFFFF">
                    <a:alpha val="100000"/>
                  </a:srgbClr>
                </a:solidFill>
                <a:latin typeface="OPPOSans R"/>
                <a:ea typeface="OPPOSans R"/>
                <a:cs typeface="OPPOSans R"/>
              </a:rPr>
              <a:t>01</a:t>
            </a:r>
            <a:endParaRPr kumimoji="1" lang="zh-CN" altLang="en-US"/>
          </a:p>
        </p:txBody>
      </p:sp>
      <p:sp>
        <p:nvSpPr>
          <p:cNvPr id="8" name="标题 1"/>
          <p:cNvSpPr txBox="1"/>
          <p:nvPr/>
        </p:nvSpPr>
        <p:spPr>
          <a:xfrm rot="0" flipH="0" flipV="0">
            <a:off x="2045652" y="3251200"/>
            <a:ext cx="9150985" cy="388620"/>
          </a:xfrm>
          <a:prstGeom prst="rect">
            <a:avLst/>
          </a:prstGeom>
          <a:noFill/>
          <a:ln>
            <a:noFill/>
          </a:ln>
        </p:spPr>
        <p:txBody>
          <a:bodyPr vert="horz" wrap="square" lIns="0" tIns="0" rIns="0" bIns="0" rtlCol="0" anchor="t"/>
          <a:lstStyle/>
          <a:p>
            <a:pPr algn="l">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隐私合规重塑数据获取方式</a:t>
            </a:r>
            <a:endParaRPr kumimoji="1" lang="zh-CN" altLang="en-US"/>
          </a:p>
        </p:txBody>
      </p:sp>
      <p:sp>
        <p:nvSpPr>
          <p:cNvPr id="9" name="标题 1"/>
          <p:cNvSpPr txBox="1"/>
          <p:nvPr/>
        </p:nvSpPr>
        <p:spPr>
          <a:xfrm rot="0" flipH="0" flipV="0">
            <a:off x="2228532" y="3624580"/>
            <a:ext cx="8968106" cy="10668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随着全球隐私法规趋严（如GDPR、CCPA及中国《个人信息保护法》），第三方Cookie逐步淘汰，推动企业转向第一方数据建设与上下文定向策略。</a:t>
            </a:r>
            <a:endParaRPr kumimoji="1" lang="zh-CN" altLang="en-US"/>
          </a:p>
        </p:txBody>
      </p:sp>
      <p:sp>
        <p:nvSpPr>
          <p:cNvPr id="10" name="标题 1"/>
          <p:cNvSpPr txBox="1"/>
          <p:nvPr/>
        </p:nvSpPr>
        <p:spPr>
          <a:xfrm rot="0" flipH="0" flipV="0">
            <a:off x="2045653" y="3769360"/>
            <a:ext cx="106680" cy="106680"/>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1">
            <a:off x="982663" y="3081020"/>
            <a:ext cx="876300" cy="876300"/>
          </a:xfrm>
          <a:prstGeom prst="teardrop">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1047805" y="3254729"/>
            <a:ext cx="746016" cy="527331"/>
          </a:xfrm>
          <a:prstGeom prst="rect">
            <a:avLst/>
          </a:prstGeom>
          <a:noFill/>
          <a:ln w="12700" cap="sq">
            <a:noFill/>
            <a:miter/>
          </a:ln>
        </p:spPr>
        <p:txBody>
          <a:bodyPr vert="horz" wrap="square" lIns="0" tIns="0" rIns="0" bIns="0" rtlCol="0" anchor="ctr"/>
          <a:lstStyle/>
          <a:p>
            <a:pPr algn="ctr">
              <a:lnSpc>
                <a:spcPct val="110000"/>
              </a:lnSpc>
            </a:pPr>
            <a:r>
              <a:rPr kumimoji="1" lang="en-US" altLang="zh-CN" sz="2800">
                <a:ln w="12700">
                  <a:noFill/>
                </a:ln>
                <a:solidFill>
                  <a:srgbClr val="FFFFFF">
                    <a:alpha val="100000"/>
                  </a:srgbClr>
                </a:solidFill>
                <a:latin typeface="OPPOSans R"/>
                <a:ea typeface="OPPOSans R"/>
                <a:cs typeface="OPPOSans R"/>
              </a:rPr>
              <a:t>02</a:t>
            </a:r>
            <a:endParaRPr kumimoji="1" lang="zh-CN" altLang="en-US"/>
          </a:p>
        </p:txBody>
      </p:sp>
      <p:sp>
        <p:nvSpPr>
          <p:cNvPr id="13" name="标题 1"/>
          <p:cNvSpPr txBox="1"/>
          <p:nvPr/>
        </p:nvSpPr>
        <p:spPr>
          <a:xfrm rot="0" flipH="0" flipV="0">
            <a:off x="2045652" y="4947920"/>
            <a:ext cx="9150985" cy="388620"/>
          </a:xfrm>
          <a:prstGeom prst="rect">
            <a:avLst/>
          </a:prstGeom>
          <a:noFill/>
          <a:ln>
            <a:noFill/>
          </a:ln>
        </p:spPr>
        <p:txBody>
          <a:bodyPr vert="horz" wrap="square" lIns="0" tIns="0" rIns="0" bIns="0" rtlCol="0" anchor="t"/>
          <a:lstStyle/>
          <a:p>
            <a:pPr algn="l">
              <a:lnSpc>
                <a:spcPct val="110000"/>
              </a:lnSpc>
            </a:pPr>
            <a:r>
              <a:rPr kumimoji="1" lang="en-US" altLang="zh-CN" sz="1600">
                <a:ln w="12700">
                  <a:noFill/>
                </a:ln>
                <a:solidFill>
                  <a:srgbClr val="262626">
                    <a:alpha val="100000"/>
                  </a:srgbClr>
                </a:solidFill>
                <a:latin typeface="Source Han Sans CN Bold"/>
                <a:ea typeface="Source Han Sans CN Bold"/>
                <a:cs typeface="Source Han Sans CN Bold"/>
              </a:rPr>
              <a:t>多平台生态碎片化加剧</a:t>
            </a:r>
            <a:endParaRPr kumimoji="1" lang="zh-CN" altLang="en-US"/>
          </a:p>
        </p:txBody>
      </p:sp>
      <p:sp>
        <p:nvSpPr>
          <p:cNvPr id="14" name="标题 1"/>
          <p:cNvSpPr txBox="1"/>
          <p:nvPr/>
        </p:nvSpPr>
        <p:spPr>
          <a:xfrm rot="0" flipH="0" flipV="0">
            <a:off x="2228532" y="5321300"/>
            <a:ext cx="8968106" cy="10668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用户注意力分散在短视频、社交电商、即时通讯、AR/VR等多元渠道，单一平台策略失效，跨平台协同成为营销效能的关键变量。</a:t>
            </a:r>
            <a:endParaRPr kumimoji="1" lang="zh-CN" altLang="en-US"/>
          </a:p>
        </p:txBody>
      </p:sp>
      <p:sp>
        <p:nvSpPr>
          <p:cNvPr id="15" name="标题 1"/>
          <p:cNvSpPr txBox="1"/>
          <p:nvPr/>
        </p:nvSpPr>
        <p:spPr>
          <a:xfrm rot="0" flipH="0" flipV="0">
            <a:off x="2045653" y="5466080"/>
            <a:ext cx="106680" cy="106680"/>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1">
            <a:off x="982663" y="4777740"/>
            <a:ext cx="876300" cy="876300"/>
          </a:xfrm>
          <a:prstGeom prst="teardrop">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1047805" y="4951449"/>
            <a:ext cx="746016" cy="527331"/>
          </a:xfrm>
          <a:prstGeom prst="rect">
            <a:avLst/>
          </a:prstGeom>
          <a:noFill/>
          <a:ln w="12700" cap="sq">
            <a:noFill/>
            <a:miter/>
          </a:ln>
        </p:spPr>
        <p:txBody>
          <a:bodyPr vert="horz" wrap="square" lIns="0" tIns="0" rIns="0" bIns="0" rtlCol="0" anchor="ctr"/>
          <a:lstStyle/>
          <a:p>
            <a:pPr algn="ctr">
              <a:lnSpc>
                <a:spcPct val="110000"/>
              </a:lnSpc>
            </a:pPr>
            <a:r>
              <a:rPr kumimoji="1" lang="en-US" altLang="zh-CN" sz="2800">
                <a:ln w="12700">
                  <a:noFill/>
                </a:ln>
                <a:solidFill>
                  <a:srgbClr val="FFFFFF">
                    <a:alpha val="100000"/>
                  </a:srgbClr>
                </a:solidFill>
                <a:latin typeface="OPPOSans R"/>
                <a:ea typeface="OPPOSans R"/>
                <a:cs typeface="OPPOSans R"/>
              </a:rPr>
              <a:t>03</a:t>
            </a:r>
            <a:endParaRPr kumimoji="1" lang="zh-CN" altLang="en-US"/>
          </a:p>
        </p:txBody>
      </p:sp>
      <p:sp>
        <p:nvSpPr>
          <p:cNvPr id="18"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技术驱动的营销格局演变</a:t>
            </a: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4423112" y="1439538"/>
            <a:ext cx="1989221" cy="1968713"/>
          </a:xfrm>
          <a:prstGeom prst="uturnArrow">
            <a:avLst>
              <a:gd name="adj1" fmla="val 8191"/>
              <a:gd name="adj2" fmla="val 8387"/>
              <a:gd name="adj3" fmla="val 11024"/>
              <a:gd name="adj4" fmla="val 48237"/>
              <a:gd name="adj5" fmla="val 82452"/>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947535" y="1744516"/>
            <a:ext cx="1337018" cy="1337018"/>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664914" y="1439538"/>
            <a:ext cx="1989221" cy="1968713"/>
          </a:xfrm>
          <a:prstGeom prst="uturnArrow">
            <a:avLst>
              <a:gd name="adj1" fmla="val 8191"/>
              <a:gd name="adj2" fmla="val 8387"/>
              <a:gd name="adj3" fmla="val 11024"/>
              <a:gd name="adj4" fmla="val 48237"/>
              <a:gd name="adj5" fmla="val 8245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664913" y="4175925"/>
            <a:ext cx="3337591" cy="1870744"/>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用户期望在3秒内获得高度相关的内容或服务响应，品牌需借助实时数据与预测模型动态调整信息推送与产品推荐。</a:t>
            </a:r>
            <a:endParaRPr kumimoji="1" lang="zh-CN" altLang="en-US"/>
          </a:p>
        </p:txBody>
      </p:sp>
      <p:sp>
        <p:nvSpPr>
          <p:cNvPr id="7" name="标题 1"/>
          <p:cNvSpPr txBox="1"/>
          <p:nvPr/>
        </p:nvSpPr>
        <p:spPr>
          <a:xfrm rot="0" flipH="0" flipV="0">
            <a:off x="660399" y="3526053"/>
            <a:ext cx="3337591" cy="579733"/>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即时性与个性化需求升级</a:t>
            </a:r>
            <a:endParaRPr kumimoji="1" lang="zh-CN" altLang="en-US"/>
          </a:p>
        </p:txBody>
      </p:sp>
      <p:sp>
        <p:nvSpPr>
          <p:cNvPr id="8" name="标题 1"/>
          <p:cNvSpPr txBox="1"/>
          <p:nvPr/>
        </p:nvSpPr>
        <p:spPr>
          <a:xfrm rot="0" flipH="0" flipV="0">
            <a:off x="1431190" y="2234135"/>
            <a:ext cx="369709" cy="357781"/>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0" flipH="0" flipV="0">
            <a:off x="4705734" y="1744516"/>
            <a:ext cx="1337018" cy="1337018"/>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4423111" y="4175925"/>
            <a:ext cx="3337591" cy="1869275"/>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KOC（关键意见消费者）和社群口碑成为购买决策核心驱动力，用户更信赖真实体验分享而非品牌官方宣传。</a:t>
            </a:r>
            <a:endParaRPr kumimoji="1" lang="zh-CN" altLang="en-US"/>
          </a:p>
        </p:txBody>
      </p:sp>
      <p:sp>
        <p:nvSpPr>
          <p:cNvPr id="11" name="标题 1"/>
          <p:cNvSpPr txBox="1"/>
          <p:nvPr/>
        </p:nvSpPr>
        <p:spPr>
          <a:xfrm rot="0" flipH="0" flipV="0">
            <a:off x="4418598" y="3526053"/>
            <a:ext cx="3337591" cy="579733"/>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C6AB6A">
                    <a:alpha val="100000"/>
                  </a:srgbClr>
                </a:solidFill>
                <a:latin typeface="Source Han Sans CN Bold"/>
                <a:ea typeface="Source Han Sans CN Bold"/>
                <a:cs typeface="Source Han Sans CN Bold"/>
              </a:rPr>
              <a:t>社交信任取代传统广告影响力</a:t>
            </a:r>
            <a:endParaRPr kumimoji="1" lang="zh-CN" altLang="en-US"/>
          </a:p>
        </p:txBody>
      </p:sp>
      <p:sp>
        <p:nvSpPr>
          <p:cNvPr id="12" name="标题 1"/>
          <p:cNvSpPr txBox="1"/>
          <p:nvPr/>
        </p:nvSpPr>
        <p:spPr>
          <a:xfrm rot="0" flipH="0" flipV="0">
            <a:off x="5212379" y="2228171"/>
            <a:ext cx="323729" cy="369709"/>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8463931" y="1744516"/>
            <a:ext cx="1337018" cy="1337018"/>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8181311" y="1439538"/>
            <a:ext cx="1989221" cy="1968713"/>
          </a:xfrm>
          <a:prstGeom prst="uturnArrow">
            <a:avLst>
              <a:gd name="adj1" fmla="val 8191"/>
              <a:gd name="adj2" fmla="val 8387"/>
              <a:gd name="adj3" fmla="val 11024"/>
              <a:gd name="adj4" fmla="val 48237"/>
              <a:gd name="adj5" fmla="val 82452"/>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8181309" y="4175925"/>
            <a:ext cx="3337591" cy="1869275"/>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消费者在线上浏览、线下体验、移动端下单之间自由切换，要求营销系统打通CRM、POS、客服等后端数据，实现体验一致性。</a:t>
            </a:r>
            <a:endParaRPr kumimoji="1" lang="zh-CN" altLang="en-US"/>
          </a:p>
        </p:txBody>
      </p:sp>
      <p:sp>
        <p:nvSpPr>
          <p:cNvPr id="16" name="标题 1"/>
          <p:cNvSpPr txBox="1"/>
          <p:nvPr/>
        </p:nvSpPr>
        <p:spPr>
          <a:xfrm rot="0" flipH="0" flipV="0">
            <a:off x="8176795" y="3526053"/>
            <a:ext cx="3337591" cy="579733"/>
          </a:xfrm>
          <a:prstGeom prst="rect">
            <a:avLst/>
          </a:prstGeom>
          <a:noFill/>
          <a:ln cap="sq">
            <a:noFill/>
          </a:ln>
        </p:spPr>
        <p:txBody>
          <a:bodyPr vert="horz" wrap="square" lIns="0" tIns="0" rIns="0" bIns="0" rtlCol="0" anchor="b"/>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全渠道无缝体验成标配</a:t>
            </a:r>
            <a:endParaRPr kumimoji="1" lang="zh-CN" altLang="en-US"/>
          </a:p>
        </p:txBody>
      </p:sp>
      <p:sp>
        <p:nvSpPr>
          <p:cNvPr id="17" name="标题 1"/>
          <p:cNvSpPr txBox="1"/>
          <p:nvPr/>
        </p:nvSpPr>
        <p:spPr>
          <a:xfrm rot="0" flipH="0" flipV="0">
            <a:off x="8947586" y="2251188"/>
            <a:ext cx="369709" cy="323675"/>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消费者行为与互动模式变迁</a:t>
            </a: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核心指标与数据追踪方法</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701164" y="1657591"/>
            <a:ext cx="2478507" cy="3939261"/>
          </a:xfrm>
          <a:prstGeom prst="rect">
            <a:avLst/>
          </a:prstGeom>
          <a:solidFill>
            <a:schemeClr val="bg1"/>
          </a:solidFill>
          <a:ln w="12700" cap="flat">
            <a:gradFill>
              <a:gsLst>
                <a:gs pos="0">
                  <a:schemeClr val="accent1">
                    <a:lumMod val="90000"/>
                    <a:lumOff val="10000"/>
                  </a:schemeClr>
                </a:gs>
                <a:gs pos="29000">
                  <a:schemeClr val="accent1">
                    <a:lumMod val="75000"/>
                    <a:lumOff val="25000"/>
                    <a:alpha val="0"/>
                  </a:schemeClr>
                </a:gs>
                <a:gs pos="54560">
                  <a:schemeClr val="accent1">
                    <a:lumMod val="50000"/>
                    <a:lumOff val="50000"/>
                    <a:alpha val="0"/>
                  </a:schemeClr>
                </a:gs>
                <a:gs pos="79734">
                  <a:schemeClr val="accent1">
                    <a:lumMod val="75000"/>
                    <a:lumOff val="25000"/>
                    <a:alpha val="0"/>
                  </a:schemeClr>
                </a:gs>
                <a:gs pos="100000">
                  <a:schemeClr val="accent1">
                    <a:lumMod val="90000"/>
                    <a:lumOff val="1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799424" y="3140455"/>
            <a:ext cx="2281987" cy="2142745"/>
          </a:xfrm>
          <a:prstGeom prst="rect">
            <a:avLst/>
          </a:prstGeom>
          <a:noFill/>
          <a:ln cap="sq">
            <a:noFill/>
          </a:ln>
        </p:spPr>
        <p:txBody>
          <a:bodyPr vert="horz" wrap="square" lIns="91440" tIns="45720" rIns="91440" bIns="45720" rtlCol="0" anchor="t"/>
          <a:lstStyle/>
          <a:p>
            <a:pPr algn="ctr">
              <a:lnSpc>
                <a:spcPct val="130000"/>
              </a:lnSpc>
            </a:pPr>
            <a:r>
              <a:rPr kumimoji="1" lang="en-US" altLang="zh-CN" sz="1400">
                <a:ln w="12700">
                  <a:noFill/>
                </a:ln>
                <a:solidFill>
                  <a:srgbClr val="404040">
                    <a:alpha val="100000"/>
                  </a:srgbClr>
                </a:solidFill>
                <a:latin typeface="Source Han Sans"/>
                <a:ea typeface="Source Han Sans"/>
                <a:cs typeface="Source Han Sans"/>
              </a:rPr>
              <a:t>转化率反映用户从浏览到完成目标行为（如购买、注册）的比例，是评估营销漏斗效率的关键。2026年需结合多触点归因模型，避免单一渠道误判。</a:t>
            </a:r>
            <a:endParaRPr kumimoji="1" lang="zh-CN" altLang="en-US"/>
          </a:p>
        </p:txBody>
      </p:sp>
      <p:sp>
        <p:nvSpPr>
          <p:cNvPr id="5" name="标题 1"/>
          <p:cNvSpPr txBox="1"/>
          <p:nvPr/>
        </p:nvSpPr>
        <p:spPr>
          <a:xfrm rot="0" flipH="0" flipV="0">
            <a:off x="1842318" y="1827142"/>
            <a:ext cx="2211410" cy="1211183"/>
          </a:xfrm>
          <a:prstGeom prst="roundRect">
            <a:avLst>
              <a:gd name="adj" fmla="val 0"/>
            </a:avLst>
          </a:prstGeom>
          <a:gradFill>
            <a:gsLst>
              <a:gs pos="18000">
                <a:schemeClr val="accent1">
                  <a:lumMod val="74000"/>
                  <a:lumOff val="26000"/>
                </a:schemeClr>
              </a:gs>
              <a:gs pos="93000">
                <a:schemeClr val="accent1"/>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4762887" y="1657591"/>
            <a:ext cx="2478507" cy="3939261"/>
          </a:xfrm>
          <a:prstGeom prst="rect">
            <a:avLst/>
          </a:prstGeom>
          <a:solidFill>
            <a:schemeClr val="bg1"/>
          </a:solidFill>
          <a:ln w="12700" cap="flat">
            <a:gradFill>
              <a:gsLst>
                <a:gs pos="0">
                  <a:schemeClr val="accent1">
                    <a:lumMod val="90000"/>
                    <a:lumOff val="10000"/>
                  </a:schemeClr>
                </a:gs>
                <a:gs pos="29000">
                  <a:schemeClr val="accent1">
                    <a:lumMod val="75000"/>
                    <a:lumOff val="25000"/>
                    <a:alpha val="0"/>
                  </a:schemeClr>
                </a:gs>
                <a:gs pos="54560">
                  <a:schemeClr val="accent1">
                    <a:lumMod val="50000"/>
                    <a:lumOff val="50000"/>
                    <a:alpha val="0"/>
                  </a:schemeClr>
                </a:gs>
                <a:gs pos="79734">
                  <a:schemeClr val="accent1">
                    <a:lumMod val="75000"/>
                    <a:lumOff val="25000"/>
                    <a:alpha val="0"/>
                  </a:schemeClr>
                </a:gs>
                <a:gs pos="100000">
                  <a:schemeClr val="accent1">
                    <a:lumMod val="90000"/>
                    <a:lumOff val="1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861147" y="3140455"/>
            <a:ext cx="2281987" cy="2107771"/>
          </a:xfrm>
          <a:prstGeom prst="rect">
            <a:avLst/>
          </a:prstGeom>
          <a:noFill/>
          <a:ln cap="sq">
            <a:noFill/>
          </a:ln>
        </p:spPr>
        <p:txBody>
          <a:bodyPr vert="horz" wrap="square" lIns="91440" tIns="45720" rIns="91440" bIns="45720" rtlCol="0" anchor="t"/>
          <a:lstStyle/>
          <a:p>
            <a:pPr algn="ctr">
              <a:lnSpc>
                <a:spcPct val="130000"/>
              </a:lnSpc>
            </a:pPr>
            <a:r>
              <a:rPr kumimoji="1" lang="en-US" altLang="zh-CN" sz="1400">
                <a:ln w="12700">
                  <a:noFill/>
                </a:ln>
                <a:solidFill>
                  <a:srgbClr val="404040">
                    <a:alpha val="100000"/>
                  </a:srgbClr>
                </a:solidFill>
                <a:latin typeface="Source Han Sans"/>
                <a:ea typeface="Source Han Sans"/>
                <a:cs typeface="Source Han Sans"/>
              </a:rPr>
              <a:t>CAC/LTV比值用于判断营销投入是否可持续。理想状态下LTV应至少为CAC的3倍，2026年需纳入AI预测模型动态调整预算分配。</a:t>
            </a:r>
            <a:endParaRPr kumimoji="1" lang="zh-CN" altLang="en-US"/>
          </a:p>
        </p:txBody>
      </p:sp>
      <p:sp>
        <p:nvSpPr>
          <p:cNvPr id="8" name="标题 1"/>
          <p:cNvSpPr txBox="1"/>
          <p:nvPr/>
        </p:nvSpPr>
        <p:spPr>
          <a:xfrm rot="0" flipH="0" flipV="0">
            <a:off x="4904041" y="1827142"/>
            <a:ext cx="2211410" cy="1211183"/>
          </a:xfrm>
          <a:prstGeom prst="roundRect">
            <a:avLst>
              <a:gd name="adj" fmla="val 0"/>
            </a:avLst>
          </a:prstGeom>
          <a:gradFill>
            <a:gsLst>
              <a:gs pos="18000">
                <a:schemeClr val="accent1">
                  <a:lumMod val="74000"/>
                  <a:lumOff val="26000"/>
                </a:schemeClr>
              </a:gs>
              <a:gs pos="93000">
                <a:schemeClr val="accent1"/>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7816990" y="1657591"/>
            <a:ext cx="2478507" cy="3939261"/>
          </a:xfrm>
          <a:prstGeom prst="rect">
            <a:avLst/>
          </a:prstGeom>
          <a:solidFill>
            <a:schemeClr val="bg1"/>
          </a:solidFill>
          <a:ln w="12700" cap="flat">
            <a:gradFill>
              <a:gsLst>
                <a:gs pos="0">
                  <a:schemeClr val="accent1">
                    <a:lumMod val="90000"/>
                    <a:lumOff val="10000"/>
                  </a:schemeClr>
                </a:gs>
                <a:gs pos="29000">
                  <a:schemeClr val="accent1">
                    <a:lumMod val="75000"/>
                    <a:lumOff val="25000"/>
                    <a:alpha val="0"/>
                  </a:schemeClr>
                </a:gs>
                <a:gs pos="54560">
                  <a:schemeClr val="accent1">
                    <a:lumMod val="50000"/>
                    <a:lumOff val="50000"/>
                    <a:alpha val="0"/>
                  </a:schemeClr>
                </a:gs>
                <a:gs pos="79734">
                  <a:schemeClr val="accent1">
                    <a:lumMod val="75000"/>
                    <a:lumOff val="25000"/>
                    <a:alpha val="0"/>
                  </a:schemeClr>
                </a:gs>
                <a:gs pos="100000">
                  <a:schemeClr val="accent1">
                    <a:lumMod val="90000"/>
                    <a:lumOff val="1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7915250" y="3140455"/>
            <a:ext cx="2281987" cy="2108200"/>
          </a:xfrm>
          <a:prstGeom prst="rect">
            <a:avLst/>
          </a:prstGeom>
          <a:noFill/>
          <a:ln cap="sq">
            <a:noFill/>
          </a:ln>
        </p:spPr>
        <p:txBody>
          <a:bodyPr vert="horz" wrap="square" lIns="91440" tIns="45720" rIns="91440" bIns="45720" rtlCol="0" anchor="t"/>
          <a:lstStyle/>
          <a:p>
            <a:pPr algn="ctr">
              <a:lnSpc>
                <a:spcPct val="130000"/>
              </a:lnSpc>
            </a:pPr>
            <a:r>
              <a:rPr kumimoji="1" lang="en-US" altLang="zh-CN" sz="1400">
                <a:ln w="12700">
                  <a:noFill/>
                </a:ln>
                <a:solidFill>
                  <a:srgbClr val="404040">
                    <a:alpha val="100000"/>
                  </a:srgbClr>
                </a:solidFill>
                <a:latin typeface="Source Han Sans"/>
                <a:ea typeface="Source Han Sans"/>
                <a:cs typeface="Source Han Sans"/>
              </a:rPr>
              <a:t>除点击率外，用户在页面的实际行为更能反映内容吸引力。2026年主流工具已支持热力图与行为路径自动分析，助力精细化优化。</a:t>
            </a:r>
            <a:endParaRPr kumimoji="1" lang="zh-CN" altLang="en-US"/>
          </a:p>
        </p:txBody>
      </p:sp>
      <p:sp>
        <p:nvSpPr>
          <p:cNvPr id="11" name="标题 1"/>
          <p:cNvSpPr txBox="1"/>
          <p:nvPr/>
        </p:nvSpPr>
        <p:spPr>
          <a:xfrm rot="0" flipH="0" flipV="0">
            <a:off x="7958144" y="1827142"/>
            <a:ext cx="2211410" cy="1211183"/>
          </a:xfrm>
          <a:prstGeom prst="roundRect">
            <a:avLst>
              <a:gd name="adj" fmla="val 0"/>
            </a:avLst>
          </a:prstGeom>
          <a:gradFill>
            <a:gsLst>
              <a:gs pos="18000">
                <a:schemeClr val="accent1">
                  <a:lumMod val="74000"/>
                  <a:lumOff val="26000"/>
                </a:schemeClr>
              </a:gs>
              <a:gs pos="93000">
                <a:schemeClr val="accent1"/>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2024694" y="2050114"/>
            <a:ext cx="1846659" cy="731186"/>
          </a:xfrm>
          <a:prstGeom prst="rect">
            <a:avLst/>
          </a:prstGeom>
          <a:noFill/>
          <a:ln cap="sq">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转化率：衡量营销效果的核心指标</a:t>
            </a:r>
            <a:endParaRPr kumimoji="1" lang="zh-CN" altLang="en-US"/>
          </a:p>
        </p:txBody>
      </p:sp>
      <p:sp>
        <p:nvSpPr>
          <p:cNvPr id="13" name="标题 1"/>
          <p:cNvSpPr txBox="1"/>
          <p:nvPr/>
        </p:nvSpPr>
        <p:spPr>
          <a:xfrm rot="0" flipH="0" flipV="0">
            <a:off x="5086417" y="2050114"/>
            <a:ext cx="1846659" cy="731186"/>
          </a:xfrm>
          <a:prstGeom prst="rect">
            <a:avLst/>
          </a:prstGeom>
          <a:noFill/>
          <a:ln cap="sq">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客户获取成本（CAC）与生命周期价值（LTV）比值</a:t>
            </a:r>
            <a:endParaRPr kumimoji="1" lang="zh-CN" altLang="en-US"/>
          </a:p>
        </p:txBody>
      </p:sp>
      <p:sp>
        <p:nvSpPr>
          <p:cNvPr id="14" name="标题 1"/>
          <p:cNvSpPr txBox="1"/>
          <p:nvPr/>
        </p:nvSpPr>
        <p:spPr>
          <a:xfrm rot="0" flipH="0" flipV="0">
            <a:off x="8140520" y="2050114"/>
            <a:ext cx="1846659" cy="731186"/>
          </a:xfrm>
          <a:prstGeom prst="rect">
            <a:avLst/>
          </a:prstGeom>
          <a:noFill/>
          <a:ln cap="sq">
            <a:noFill/>
          </a:ln>
        </p:spPr>
        <p:txBody>
          <a:bodyPr vert="horz" wrap="square" lIns="0" tIns="0" rIns="0" bIns="0" rtlCol="0" anchor="ctr"/>
          <a:lstStyle/>
          <a:p>
            <a:pPr algn="ctr">
              <a:lnSpc>
                <a:spcPct val="110000"/>
              </a:lnSpc>
            </a:pPr>
            <a:r>
              <a:rPr kumimoji="1" lang="en-US" altLang="zh-CN" sz="1600">
                <a:ln w="12700">
                  <a:noFill/>
                </a:ln>
                <a:solidFill>
                  <a:srgbClr val="FFFFFF">
                    <a:alpha val="100000"/>
                  </a:srgbClr>
                </a:solidFill>
                <a:latin typeface="Source Han Sans CN Bold"/>
                <a:ea typeface="Source Han Sans CN Bold"/>
                <a:cs typeface="Source Han Sans CN Bold"/>
              </a:rPr>
              <a:t>内容互动深度指标（停留时长、滚动深度、回访率）</a:t>
            </a:r>
            <a:endParaRPr kumimoji="1" lang="zh-CN" altLang="en-US"/>
          </a:p>
        </p:txBody>
      </p:sp>
      <p:cxnSp>
        <p:nvCxnSpPr>
          <p:cNvPr id="15" name="线条 1"/>
          <p:cNvCxnSpPr/>
          <p:nvPr/>
        </p:nvCxnSpPr>
        <p:spPr>
          <a:xfrm rot="0" flipH="0" flipV="0">
            <a:off x="1828579" y="5461485"/>
            <a:ext cx="1008000" cy="0"/>
          </a:xfrm>
          <a:prstGeom prst="line">
            <a:avLst/>
          </a:prstGeom>
          <a:noFill/>
          <a:ln w="12700" cap="sq">
            <a:gradFill>
              <a:gsLst>
                <a:gs pos="0">
                  <a:schemeClr val="accent1">
                    <a:lumMod val="75000"/>
                    <a:lumOff val="25000"/>
                  </a:schemeClr>
                </a:gs>
                <a:gs pos="100000">
                  <a:schemeClr val="accent1"/>
                </a:gs>
              </a:gsLst>
              <a:lin ang="5400000" scaled="0"/>
            </a:gradFill>
            <a:miter/>
          </a:ln>
        </p:spPr>
      </p:cxnSp>
      <p:cxnSp>
        <p:nvCxnSpPr>
          <p:cNvPr id="16" name="线条 1"/>
          <p:cNvCxnSpPr/>
          <p:nvPr/>
        </p:nvCxnSpPr>
        <p:spPr>
          <a:xfrm rot="0" flipH="0" flipV="0">
            <a:off x="3044256" y="5461485"/>
            <a:ext cx="1008000" cy="0"/>
          </a:xfrm>
          <a:prstGeom prst="line">
            <a:avLst/>
          </a:prstGeom>
          <a:noFill/>
          <a:ln w="12700" cap="sq">
            <a:gradFill>
              <a:gsLst>
                <a:gs pos="0">
                  <a:schemeClr val="accent1">
                    <a:lumMod val="75000"/>
                    <a:lumOff val="25000"/>
                  </a:schemeClr>
                </a:gs>
                <a:gs pos="100000">
                  <a:schemeClr val="accent1"/>
                </a:gs>
              </a:gsLst>
              <a:lin ang="5400000" scaled="0"/>
            </a:gradFill>
            <a:miter/>
          </a:ln>
        </p:spPr>
      </p:cxnSp>
      <p:sp>
        <p:nvSpPr>
          <p:cNvPr id="17" name="标题 1"/>
          <p:cNvSpPr txBox="1"/>
          <p:nvPr/>
        </p:nvSpPr>
        <p:spPr>
          <a:xfrm rot="0" flipH="0" flipV="0">
            <a:off x="2870956" y="5392024"/>
            <a:ext cx="138922" cy="138922"/>
          </a:xfrm>
          <a:prstGeom prst="ellipse">
            <a:avLst/>
          </a:prstGeom>
          <a:gradFill>
            <a:gsLst>
              <a:gs pos="18000">
                <a:schemeClr val="accent1">
                  <a:lumMod val="74000"/>
                  <a:lumOff val="26000"/>
                </a:schemeClr>
              </a:gs>
              <a:gs pos="93000">
                <a:schemeClr val="accent1"/>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cxnSp>
        <p:nvCxnSpPr>
          <p:cNvPr id="18" name="线条 1"/>
          <p:cNvCxnSpPr/>
          <p:nvPr/>
        </p:nvCxnSpPr>
        <p:spPr>
          <a:xfrm rot="0" flipH="0" flipV="0">
            <a:off x="4890301" y="5461485"/>
            <a:ext cx="1008000" cy="0"/>
          </a:xfrm>
          <a:prstGeom prst="line">
            <a:avLst/>
          </a:prstGeom>
          <a:noFill/>
          <a:ln w="12700" cap="sq">
            <a:gradFill>
              <a:gsLst>
                <a:gs pos="0">
                  <a:schemeClr val="accent1">
                    <a:lumMod val="75000"/>
                    <a:lumOff val="25000"/>
                  </a:schemeClr>
                </a:gs>
                <a:gs pos="100000">
                  <a:schemeClr val="accent1"/>
                </a:gs>
              </a:gsLst>
              <a:lin ang="5400000" scaled="0"/>
            </a:gradFill>
            <a:miter/>
          </a:ln>
        </p:spPr>
      </p:cxnSp>
      <p:cxnSp>
        <p:nvCxnSpPr>
          <p:cNvPr id="19" name="线条 1"/>
          <p:cNvCxnSpPr/>
          <p:nvPr/>
        </p:nvCxnSpPr>
        <p:spPr>
          <a:xfrm rot="0" flipH="0" flipV="0">
            <a:off x="6105978" y="5461485"/>
            <a:ext cx="1008000" cy="0"/>
          </a:xfrm>
          <a:prstGeom prst="line">
            <a:avLst/>
          </a:prstGeom>
          <a:noFill/>
          <a:ln w="12700" cap="sq">
            <a:gradFill>
              <a:gsLst>
                <a:gs pos="0">
                  <a:schemeClr val="accent1">
                    <a:lumMod val="75000"/>
                    <a:lumOff val="25000"/>
                  </a:schemeClr>
                </a:gs>
                <a:gs pos="100000">
                  <a:schemeClr val="accent1"/>
                </a:gs>
              </a:gsLst>
              <a:lin ang="5400000" scaled="0"/>
            </a:gradFill>
            <a:miter/>
          </a:ln>
        </p:spPr>
      </p:cxnSp>
      <p:sp>
        <p:nvSpPr>
          <p:cNvPr id="20" name="标题 1"/>
          <p:cNvSpPr txBox="1"/>
          <p:nvPr/>
        </p:nvSpPr>
        <p:spPr>
          <a:xfrm rot="0" flipH="0" flipV="0">
            <a:off x="5932678" y="5392024"/>
            <a:ext cx="138922" cy="138922"/>
          </a:xfrm>
          <a:prstGeom prst="ellipse">
            <a:avLst/>
          </a:prstGeom>
          <a:gradFill>
            <a:gsLst>
              <a:gs pos="18000">
                <a:schemeClr val="accent1">
                  <a:lumMod val="74000"/>
                  <a:lumOff val="26000"/>
                </a:schemeClr>
              </a:gs>
              <a:gs pos="93000">
                <a:schemeClr val="accent1"/>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cxnSp>
        <p:nvCxnSpPr>
          <p:cNvPr id="21" name="线条 1"/>
          <p:cNvCxnSpPr/>
          <p:nvPr/>
        </p:nvCxnSpPr>
        <p:spPr>
          <a:xfrm rot="0" flipH="0" flipV="0">
            <a:off x="7944404" y="5461485"/>
            <a:ext cx="1008000" cy="0"/>
          </a:xfrm>
          <a:prstGeom prst="line">
            <a:avLst/>
          </a:prstGeom>
          <a:noFill/>
          <a:ln w="12700" cap="sq">
            <a:gradFill>
              <a:gsLst>
                <a:gs pos="0">
                  <a:schemeClr val="accent1">
                    <a:lumMod val="75000"/>
                    <a:lumOff val="25000"/>
                  </a:schemeClr>
                </a:gs>
                <a:gs pos="100000">
                  <a:schemeClr val="accent1"/>
                </a:gs>
              </a:gsLst>
              <a:lin ang="5400000" scaled="0"/>
            </a:gradFill>
            <a:miter/>
          </a:ln>
        </p:spPr>
      </p:cxnSp>
      <p:cxnSp>
        <p:nvCxnSpPr>
          <p:cNvPr id="22" name="线条 1"/>
          <p:cNvCxnSpPr/>
          <p:nvPr/>
        </p:nvCxnSpPr>
        <p:spPr>
          <a:xfrm rot="0" flipH="0" flipV="0">
            <a:off x="9160081" y="5461485"/>
            <a:ext cx="1008000" cy="0"/>
          </a:xfrm>
          <a:prstGeom prst="line">
            <a:avLst/>
          </a:prstGeom>
          <a:noFill/>
          <a:ln w="12700" cap="sq">
            <a:gradFill>
              <a:gsLst>
                <a:gs pos="0">
                  <a:schemeClr val="accent1">
                    <a:lumMod val="75000"/>
                    <a:lumOff val="25000"/>
                  </a:schemeClr>
                </a:gs>
                <a:gs pos="100000">
                  <a:schemeClr val="accent1"/>
                </a:gs>
              </a:gsLst>
              <a:lin ang="5400000" scaled="0"/>
            </a:gradFill>
            <a:miter/>
          </a:ln>
        </p:spPr>
      </p:cxnSp>
      <p:sp>
        <p:nvSpPr>
          <p:cNvPr id="23" name="标题 1"/>
          <p:cNvSpPr txBox="1"/>
          <p:nvPr/>
        </p:nvSpPr>
        <p:spPr>
          <a:xfrm rot="0" flipH="0" flipV="0">
            <a:off x="8986781" y="5392024"/>
            <a:ext cx="138922" cy="138922"/>
          </a:xfrm>
          <a:prstGeom prst="ellipse">
            <a:avLst/>
          </a:prstGeom>
          <a:gradFill>
            <a:gsLst>
              <a:gs pos="18000">
                <a:schemeClr val="accent1">
                  <a:lumMod val="74000"/>
                  <a:lumOff val="26000"/>
                </a:schemeClr>
              </a:gs>
              <a:gs pos="93000">
                <a:schemeClr val="accent1"/>
              </a:gs>
            </a:gsLst>
            <a:lin ang="27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关键绩效指标（KPI）的设定与选择</a:t>
            </a: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1810307" y="1744925"/>
            <a:ext cx="6440271" cy="2999758"/>
          </a:xfrm>
          <a:custGeom>
            <a:avLst/>
            <a:gdLst>
              <a:gd name="connsiteX0" fmla="*/ 0 w 6440271"/>
              <a:gd name="connsiteY0" fmla="*/ 0 h 2999758"/>
              <a:gd name="connsiteX1" fmla="*/ 1513036 w 6440271"/>
              <a:gd name="connsiteY1" fmla="*/ 131569 h 2999758"/>
              <a:gd name="connsiteX2" fmla="*/ 631528 w 6440271"/>
              <a:gd name="connsiteY2" fmla="*/ 782832 h 2999758"/>
              <a:gd name="connsiteX3" fmla="*/ 3835218 w 6440271"/>
              <a:gd name="connsiteY3" fmla="*/ 953871 h 2999758"/>
              <a:gd name="connsiteX4" fmla="*/ 2526113 w 6440271"/>
              <a:gd name="connsiteY4" fmla="*/ 1986682 h 2999758"/>
              <a:gd name="connsiteX5" fmla="*/ 6440271 w 6440271"/>
              <a:gd name="connsiteY5" fmla="*/ 2999758 h 2999758"/>
            </a:gdLst>
            <a:rect l="l" t="t" r="r" b="b"/>
            <a:pathLst>
              <a:path w="6440271" h="2999758">
                <a:moveTo>
                  <a:pt x="0" y="0"/>
                </a:moveTo>
                <a:cubicBezTo>
                  <a:pt x="703890" y="548"/>
                  <a:pt x="1407781" y="1097"/>
                  <a:pt x="1513036" y="131569"/>
                </a:cubicBezTo>
                <a:cubicBezTo>
                  <a:pt x="1618291" y="262041"/>
                  <a:pt x="244498" y="645782"/>
                  <a:pt x="631528" y="782832"/>
                </a:cubicBezTo>
                <a:cubicBezTo>
                  <a:pt x="1018558" y="919882"/>
                  <a:pt x="3519454" y="753229"/>
                  <a:pt x="3835218" y="953871"/>
                </a:cubicBezTo>
                <a:cubicBezTo>
                  <a:pt x="4150982" y="1154513"/>
                  <a:pt x="1966946" y="1606231"/>
                  <a:pt x="2526113" y="1986682"/>
                </a:cubicBezTo>
                <a:cubicBezTo>
                  <a:pt x="3085280" y="2367133"/>
                  <a:pt x="5392110" y="2844069"/>
                  <a:pt x="6440271" y="2999758"/>
                </a:cubicBezTo>
              </a:path>
            </a:pathLst>
          </a:custGeom>
          <a:noFill/>
          <a:ln w="38100" cap="sq">
            <a:gradFill>
              <a:gsLst>
                <a:gs pos="0">
                  <a:schemeClr val="accent1">
                    <a:alpha val="0"/>
                  </a:schemeClr>
                </a:gs>
                <a:gs pos="100000">
                  <a:schemeClr val="accent3">
                    <a:alpha val="100000"/>
                  </a:schemeClr>
                </a:gs>
              </a:gsLst>
              <a:lin ang="5400000" scaled="0"/>
            </a:gradFill>
            <a:miter/>
          </a:ln>
          <a:effectLst/>
        </p:spPr>
        <p:txBody>
          <a:bodyPr vert="horz" wrap="square" lIns="91440" tIns="45720" rIns="91440" bIns="45720" rtlCol="0" anchor="ctr"/>
          <a:lstStyle/>
          <a:p>
            <a:pPr algn="ctr">
              <a:lnSpc>
                <a:spcPct val="110000"/>
              </a:lnSpc>
            </a:pPr>
            <a:endParaRPr kumimoji="1" lang="zh-CN" altLang="en-US"/>
          </a:p>
        </p:txBody>
      </p:sp>
      <p:grpSp>
        <p:nvGrpSpPr>
          <p:cNvPr id="4" name=""/>
          <p:cNvGrpSpPr/>
          <p:nvPr/>
        </p:nvGrpSpPr>
        <p:grpSpPr>
          <a:xfrm>
            <a:off x="2282823" y="2352515"/>
            <a:ext cx="248603" cy="248603"/>
            <a:chOff x="2282823" y="2352515"/>
            <a:chExt cx="248603" cy="248603"/>
          </a:xfrm>
        </p:grpSpPr>
        <p:sp>
          <p:nvSpPr>
            <p:cNvPr id="5" name="标题 1"/>
            <p:cNvSpPr txBox="1"/>
            <p:nvPr/>
          </p:nvSpPr>
          <p:spPr>
            <a:xfrm rot="0" flipH="0" flipV="0">
              <a:off x="2339416" y="2409108"/>
              <a:ext cx="135416" cy="135416"/>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2282823" y="2352515"/>
              <a:ext cx="248603" cy="248603"/>
            </a:xfrm>
            <a:prstGeom prst="ellipse">
              <a:avLst/>
            </a:prstGeom>
            <a:no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grpSp>
      <p:grpSp>
        <p:nvGrpSpPr>
          <p:cNvPr id="7" name=""/>
          <p:cNvGrpSpPr/>
          <p:nvPr/>
        </p:nvGrpSpPr>
        <p:grpSpPr>
          <a:xfrm>
            <a:off x="5521323" y="2611595"/>
            <a:ext cx="248603" cy="248603"/>
            <a:chOff x="5521323" y="2611595"/>
            <a:chExt cx="248603" cy="248603"/>
          </a:xfrm>
        </p:grpSpPr>
        <p:sp>
          <p:nvSpPr>
            <p:cNvPr id="8" name="标题 1"/>
            <p:cNvSpPr txBox="1"/>
            <p:nvPr/>
          </p:nvSpPr>
          <p:spPr>
            <a:xfrm rot="0" flipH="0" flipV="0">
              <a:off x="5577916" y="2668188"/>
              <a:ext cx="135416" cy="135416"/>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5521323" y="2611595"/>
              <a:ext cx="248603" cy="248603"/>
            </a:xfrm>
            <a:prstGeom prst="ellipse">
              <a:avLst/>
            </a:prstGeom>
            <a:no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grpSp>
      <p:grpSp>
        <p:nvGrpSpPr>
          <p:cNvPr id="10" name=""/>
          <p:cNvGrpSpPr/>
          <p:nvPr/>
        </p:nvGrpSpPr>
        <p:grpSpPr>
          <a:xfrm>
            <a:off x="8127363" y="4623275"/>
            <a:ext cx="248603" cy="248603"/>
            <a:chOff x="8127363" y="4623275"/>
            <a:chExt cx="248603" cy="248603"/>
          </a:xfrm>
        </p:grpSpPr>
        <p:sp>
          <p:nvSpPr>
            <p:cNvPr id="11" name="标题 1"/>
            <p:cNvSpPr txBox="1"/>
            <p:nvPr/>
          </p:nvSpPr>
          <p:spPr>
            <a:xfrm rot="0" flipH="0" flipV="0">
              <a:off x="8183956" y="4679868"/>
              <a:ext cx="135416" cy="135416"/>
            </a:xfrm>
            <a:prstGeom prst="ellipse">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8127363" y="4623275"/>
              <a:ext cx="248603" cy="248603"/>
            </a:xfrm>
            <a:prstGeom prst="ellipse">
              <a:avLst/>
            </a:prstGeom>
            <a:noFill/>
            <a:ln w="12700" cap="sq">
              <a:solidFill>
                <a:schemeClr val="accent1"/>
              </a:solidFill>
              <a:miter/>
            </a:ln>
            <a:effectLst/>
          </p:spPr>
          <p:txBody>
            <a:bodyPr vert="horz" wrap="square" lIns="91440" tIns="45720" rIns="91440" bIns="45720" rtlCol="0" anchor="ctr"/>
            <a:lstStyle/>
            <a:p>
              <a:pPr algn="ctr">
                <a:lnSpc>
                  <a:spcPct val="110000"/>
                </a:lnSpc>
              </a:pPr>
              <a:endParaRPr kumimoji="1" lang="zh-CN" altLang="en-US"/>
            </a:p>
          </p:txBody>
        </p:sp>
      </p:grpSp>
      <p:sp>
        <p:nvSpPr>
          <p:cNvPr id="13" name="标题 1"/>
          <p:cNvSpPr txBox="1"/>
          <p:nvPr/>
        </p:nvSpPr>
        <p:spPr>
          <a:xfrm rot="0" flipH="0" flipV="0">
            <a:off x="8560241" y="5033652"/>
            <a:ext cx="3060054" cy="1024248"/>
          </a:xfrm>
          <a:prstGeom prst="rect">
            <a:avLst/>
          </a:prstGeom>
          <a:noFill/>
          <a:ln>
            <a:noFill/>
          </a:ln>
        </p:spPr>
        <p:txBody>
          <a:bodyPr vert="horz" wrap="square" lIns="0" tIns="0" rIns="0" bIns="0" rtlCol="0" anchor="t"/>
          <a:lstStyle/>
          <a:p>
            <a:pPr algn="l">
              <a:lnSpc>
                <a:spcPct val="150000"/>
              </a:lnSpc>
            </a:pPr>
            <a:r>
              <a:rPr kumimoji="1" lang="en-US" altLang="zh-CN" sz="1111">
                <a:ln w="12700">
                  <a:noFill/>
                </a:ln>
                <a:solidFill>
                  <a:srgbClr val="000000">
                    <a:alpha val="100000"/>
                  </a:srgbClr>
                </a:solidFill>
                <a:latin typeface="Source Han Sans"/>
                <a:ea typeface="Source Han Sans"/>
                <a:cs typeface="Source Han Sans"/>
              </a:rPr>
              <a:t>随着全球隐私法规趋严，2026年必须在用户授权前提下收集数据，采用第一方Cookie、服务器端追踪及匿名化处理，确保合规同时不损分析精度。</a:t>
            </a:r>
            <a:endParaRPr kumimoji="1" lang="zh-CN" altLang="en-US"/>
          </a:p>
        </p:txBody>
      </p:sp>
      <p:sp>
        <p:nvSpPr>
          <p:cNvPr id="14" name="标题 1"/>
          <p:cNvSpPr txBox="1"/>
          <p:nvPr/>
        </p:nvSpPr>
        <p:spPr>
          <a:xfrm rot="0" flipH="0" flipV="0">
            <a:off x="843280" y="3148271"/>
            <a:ext cx="3017520" cy="1024248"/>
          </a:xfrm>
          <a:prstGeom prst="rect">
            <a:avLst/>
          </a:prstGeom>
          <a:noFill/>
          <a:ln>
            <a:noFill/>
          </a:ln>
        </p:spPr>
        <p:txBody>
          <a:bodyPr vert="horz" wrap="square" lIns="0" tIns="0" rIns="0" bIns="0" rtlCol="0" anchor="t"/>
          <a:lstStyle/>
          <a:p>
            <a:pPr algn="l">
              <a:lnSpc>
                <a:spcPct val="150000"/>
              </a:lnSpc>
            </a:pPr>
            <a:r>
              <a:rPr kumimoji="1" lang="en-US" altLang="zh-CN" sz="1111">
                <a:ln w="12700">
                  <a:noFill/>
                </a:ln>
                <a:solidFill>
                  <a:srgbClr val="000000">
                    <a:alpha val="100000"/>
                  </a:srgbClr>
                </a:solidFill>
                <a:latin typeface="Source Han Sans"/>
                <a:ea typeface="Source Han Sans"/>
                <a:cs typeface="Source Han Sans"/>
              </a:rPr>
              <a:t>用户在手机、平板、PC间切换频繁，2026年需通过登录态、概率匹配或隐私合规的统一ID方案，确保行为数据连贯可追溯。</a:t>
            </a:r>
            <a:endParaRPr kumimoji="1" lang="zh-CN" altLang="en-US"/>
          </a:p>
        </p:txBody>
      </p:sp>
      <p:sp>
        <p:nvSpPr>
          <p:cNvPr id="15" name="标题 1"/>
          <p:cNvSpPr txBox="1"/>
          <p:nvPr/>
        </p:nvSpPr>
        <p:spPr>
          <a:xfrm rot="0" flipH="0" flipV="0">
            <a:off x="6083741" y="2759651"/>
            <a:ext cx="3047139" cy="1024248"/>
          </a:xfrm>
          <a:prstGeom prst="rect">
            <a:avLst/>
          </a:prstGeom>
          <a:noFill/>
          <a:ln>
            <a:noFill/>
          </a:ln>
        </p:spPr>
        <p:txBody>
          <a:bodyPr vert="horz" wrap="square" lIns="0" tIns="0" rIns="0" bIns="0" rtlCol="0" anchor="t"/>
          <a:lstStyle/>
          <a:p>
            <a:pPr algn="l">
              <a:lnSpc>
                <a:spcPct val="150000"/>
              </a:lnSpc>
            </a:pPr>
            <a:r>
              <a:rPr kumimoji="1" lang="en-US" altLang="zh-CN" sz="1111">
                <a:ln w="12700">
                  <a:noFill/>
                </a:ln>
                <a:solidFill>
                  <a:srgbClr val="000000">
                    <a:alpha val="100000"/>
                  </a:srgbClr>
                </a:solidFill>
                <a:latin typeface="Source Han Sans"/>
                <a:ea typeface="Source Han Sans"/>
                <a:cs typeface="Source Han Sans"/>
              </a:rPr>
              <a:t>相比传统页面浏览追踪，事件追踪能精准记录按钮点击、表单提交等关键动作。2026年推荐采用Google Tag Manager + GA4或类似无代码方案快速部署。</a:t>
            </a:r>
            <a:endParaRPr kumimoji="1" lang="zh-CN" altLang="en-US"/>
          </a:p>
        </p:txBody>
      </p:sp>
      <p:sp>
        <p:nvSpPr>
          <p:cNvPr id="16" name="标题 1"/>
          <p:cNvSpPr txBox="1"/>
          <p:nvPr/>
        </p:nvSpPr>
        <p:spPr>
          <a:xfrm rot="0" flipH="0" flipV="0">
            <a:off x="8560241" y="3870960"/>
            <a:ext cx="611074" cy="611074"/>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gradFill>
            <a:gsLst>
              <a:gs pos="0">
                <a:schemeClr val="accent1"/>
              </a:gs>
              <a:gs pos="100000">
                <a:schemeClr val="accent3">
                  <a:alpha val="100000"/>
                </a:schemeClr>
              </a:gs>
            </a:gsLst>
            <a:lin ang="6600000" scaled="0"/>
          </a:gradFill>
          <a:ln cap="sq">
            <a:noFill/>
          </a:ln>
          <a:effectLst>
            <a:outerShdw dist="431800" blurRad="508000" dir="21540000" sx="54000" sy="54000" kx="0" ky="0" algn="bl" rotWithShape="0">
              <a:schemeClr val="accent1">
                <a:lumMod val="50000"/>
                <a:alpha val="40000"/>
              </a:schemeClr>
            </a:outerShdw>
          </a:effectLst>
        </p:spPr>
        <p:txBody>
          <a:bodyPr vert="horz" wrap="square" lIns="91440" tIns="45720" rIns="91440" bIns="45720" rtlCol="0" anchor="t"/>
          <a:lstStyle/>
          <a:p>
            <a:pPr algn="l">
              <a:lnSpc>
                <a:spcPct val="110000"/>
              </a:lnSpc>
            </a:pPr>
            <a:endParaRPr kumimoji="1" lang="zh-CN" altLang="en-US"/>
          </a:p>
        </p:txBody>
      </p:sp>
      <p:sp>
        <p:nvSpPr>
          <p:cNvPr id="17" name="标题 1"/>
          <p:cNvSpPr txBox="1"/>
          <p:nvPr/>
        </p:nvSpPr>
        <p:spPr>
          <a:xfrm rot="0" flipH="0" flipV="0">
            <a:off x="6083741" y="1625199"/>
            <a:ext cx="611074" cy="591359"/>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gradFill>
            <a:gsLst>
              <a:gs pos="0">
                <a:schemeClr val="accent1"/>
              </a:gs>
              <a:gs pos="100000">
                <a:schemeClr val="accent3">
                  <a:alpha val="100000"/>
                </a:schemeClr>
              </a:gs>
            </a:gsLst>
            <a:lin ang="6600000" scaled="0"/>
          </a:gradFill>
          <a:ln cap="sq">
            <a:noFill/>
          </a:ln>
          <a:effectLst>
            <a:outerShdw dist="431800" blurRad="508000" dir="21540000" sx="54000" sy="54000" kx="0" ky="0" algn="bl" rotWithShape="0">
              <a:schemeClr val="accent1">
                <a:lumMod val="50000"/>
                <a:alpha val="40000"/>
              </a:schemeClr>
            </a:outerShdw>
          </a:effectLst>
        </p:spPr>
        <p:txBody>
          <a:bodyPr vert="horz" wrap="square" lIns="91440" tIns="45720" rIns="91440" bIns="45720" rtlCol="0" anchor="t"/>
          <a:lstStyle/>
          <a:p>
            <a:pPr algn="l">
              <a:lnSpc>
                <a:spcPct val="110000"/>
              </a:lnSpc>
            </a:pPr>
            <a:endParaRPr kumimoji="1" lang="zh-CN" altLang="en-US"/>
          </a:p>
        </p:txBody>
      </p:sp>
      <p:sp>
        <p:nvSpPr>
          <p:cNvPr id="18" name="标题 1"/>
          <p:cNvSpPr txBox="1"/>
          <p:nvPr/>
        </p:nvSpPr>
        <p:spPr>
          <a:xfrm rot="0" flipH="0" flipV="0">
            <a:off x="843280" y="1988820"/>
            <a:ext cx="611074" cy="611074"/>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gradFill>
            <a:gsLst>
              <a:gs pos="0">
                <a:schemeClr val="accent1"/>
              </a:gs>
              <a:gs pos="100000">
                <a:schemeClr val="accent3">
                  <a:alpha val="100000"/>
                </a:schemeClr>
              </a:gs>
            </a:gsLst>
            <a:lin ang="6600000" scaled="0"/>
          </a:gradFill>
          <a:ln cap="sq">
            <a:noFill/>
          </a:ln>
          <a:effectLst>
            <a:outerShdw dist="431800" blurRad="508000" dir="21540000" sx="54000" sy="54000" kx="0" ky="0" algn="bl" rotWithShape="0">
              <a:schemeClr val="accent1">
                <a:lumMod val="50000"/>
                <a:alpha val="40000"/>
              </a:schemeClr>
            </a:outerShdw>
          </a:effectLst>
        </p:spPr>
        <p:txBody>
          <a:bodyPr vert="horz" wrap="square" lIns="91440" tIns="45720" rIns="91440" bIns="45720" rtlCol="0" anchor="t"/>
          <a:lstStyle/>
          <a:p>
            <a:pPr algn="l">
              <a:lnSpc>
                <a:spcPct val="110000"/>
              </a:lnSpc>
            </a:pPr>
            <a:endParaRPr kumimoji="1" lang="zh-CN" altLang="en-US"/>
          </a:p>
        </p:txBody>
      </p:sp>
      <p:sp>
        <p:nvSpPr>
          <p:cNvPr id="19" name="标题 1"/>
          <p:cNvSpPr txBox="1"/>
          <p:nvPr/>
        </p:nvSpPr>
        <p:spPr>
          <a:xfrm rot="0" flipH="0" flipV="0">
            <a:off x="843280" y="2767271"/>
            <a:ext cx="3017520" cy="376548"/>
          </a:xfrm>
          <a:prstGeom prst="rect">
            <a:avLst/>
          </a:prstGeom>
          <a:noFill/>
          <a:ln>
            <a:noFill/>
          </a:ln>
        </p:spPr>
        <p:txBody>
          <a:bodyPr vert="horz" wrap="square" lIns="0" tIns="0" rIns="0" bIns="0" rtlCol="0" anchor="ctr"/>
          <a:lstStyle/>
          <a:p>
            <a:pPr algn="l">
              <a:lnSpc>
                <a:spcPct val="150000"/>
              </a:lnSpc>
            </a:pPr>
            <a:r>
              <a:rPr kumimoji="1" lang="en-US" altLang="zh-CN" sz="1096">
                <a:ln w="12700">
                  <a:noFill/>
                </a:ln>
                <a:solidFill>
                  <a:srgbClr val="063CE8">
                    <a:alpha val="100000"/>
                  </a:srgbClr>
                </a:solidFill>
                <a:latin typeface="Source Han Sans CN Bold"/>
                <a:ea typeface="Source Han Sans CN Bold"/>
                <a:cs typeface="Source Han Sans CN Bold"/>
              </a:rPr>
              <a:t>统一ID体系与跨设备追踪实现</a:t>
            </a:r>
            <a:endParaRPr kumimoji="1" lang="zh-CN" altLang="en-US"/>
          </a:p>
        </p:txBody>
      </p:sp>
      <p:sp>
        <p:nvSpPr>
          <p:cNvPr id="20" name="标题 1"/>
          <p:cNvSpPr txBox="1"/>
          <p:nvPr/>
        </p:nvSpPr>
        <p:spPr>
          <a:xfrm rot="0" flipH="0" flipV="0">
            <a:off x="6101080" y="2348171"/>
            <a:ext cx="3017520" cy="376548"/>
          </a:xfrm>
          <a:prstGeom prst="rect">
            <a:avLst/>
          </a:prstGeom>
          <a:noFill/>
          <a:ln>
            <a:noFill/>
          </a:ln>
        </p:spPr>
        <p:txBody>
          <a:bodyPr vert="horz" wrap="square" lIns="0" tIns="0" rIns="0" bIns="0" rtlCol="0" anchor="ctr"/>
          <a:lstStyle/>
          <a:p>
            <a:pPr algn="l">
              <a:lnSpc>
                <a:spcPct val="150000"/>
              </a:lnSpc>
            </a:pPr>
            <a:r>
              <a:rPr kumimoji="1" lang="en-US" altLang="zh-CN" sz="1096">
                <a:ln w="12700">
                  <a:noFill/>
                </a:ln>
                <a:solidFill>
                  <a:srgbClr val="063CE8">
                    <a:alpha val="100000"/>
                  </a:srgbClr>
                </a:solidFill>
                <a:latin typeface="Source Han Sans CN Bold"/>
                <a:ea typeface="Source Han Sans CN Bold"/>
                <a:cs typeface="Source Han Sans CN Bold"/>
              </a:rPr>
              <a:t>事件驱动型数据采集（Event-Based Tracking）</a:t>
            </a:r>
            <a:endParaRPr kumimoji="1" lang="zh-CN" altLang="en-US"/>
          </a:p>
        </p:txBody>
      </p:sp>
      <p:sp>
        <p:nvSpPr>
          <p:cNvPr id="21" name="标题 1"/>
          <p:cNvSpPr txBox="1"/>
          <p:nvPr/>
        </p:nvSpPr>
        <p:spPr>
          <a:xfrm rot="0" flipH="0" flipV="0">
            <a:off x="8564880" y="4646871"/>
            <a:ext cx="3055620" cy="376548"/>
          </a:xfrm>
          <a:prstGeom prst="rect">
            <a:avLst/>
          </a:prstGeom>
          <a:noFill/>
          <a:ln>
            <a:noFill/>
          </a:ln>
        </p:spPr>
        <p:txBody>
          <a:bodyPr vert="horz" wrap="square" lIns="0" tIns="0" rIns="0" bIns="0" rtlCol="0" anchor="ctr"/>
          <a:lstStyle/>
          <a:p>
            <a:pPr algn="l">
              <a:lnSpc>
                <a:spcPct val="150000"/>
              </a:lnSpc>
            </a:pPr>
            <a:r>
              <a:rPr kumimoji="1" lang="en-US" altLang="zh-CN" sz="1096">
                <a:ln w="12700">
                  <a:noFill/>
                </a:ln>
                <a:solidFill>
                  <a:srgbClr val="063CE8">
                    <a:alpha val="100000"/>
                  </a:srgbClr>
                </a:solidFill>
                <a:latin typeface="Source Han Sans CN Bold"/>
                <a:ea typeface="Source Han Sans CN Bold"/>
                <a:cs typeface="Source Han Sans CN Bold"/>
              </a:rPr>
              <a:t>隐私合规下的数据收集策略（GDPR/CCPA兼容）</a:t>
            </a:r>
            <a:endParaRPr kumimoji="1" lang="zh-CN" altLang="en-US"/>
          </a:p>
        </p:txBody>
      </p:sp>
      <p:sp>
        <p:nvSpPr>
          <p:cNvPr id="22"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数据追踪技术与工具部署</a:t>
            </a: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10422" y="1791370"/>
            <a:ext cx="3168000" cy="3780000"/>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82422" y="1879602"/>
            <a:ext cx="3024000" cy="3600000"/>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387305" y="1550736"/>
            <a:ext cx="794088" cy="79408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3695688" y="5168232"/>
            <a:ext cx="545432" cy="54543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90877" y="1684195"/>
            <a:ext cx="586942" cy="527170"/>
          </a:xfrm>
          <a:prstGeom prst="rect">
            <a:avLst/>
          </a:prstGeom>
          <a:noFill/>
          <a:ln cap="sq">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OPPOSans B"/>
                <a:ea typeface="OPPOSans B"/>
                <a:cs typeface="OPPOSans B"/>
              </a:rPr>
              <a:t>01</a:t>
            </a:r>
            <a:endParaRPr kumimoji="1" lang="zh-CN" altLang="en-US"/>
          </a:p>
        </p:txBody>
      </p:sp>
      <p:sp>
        <p:nvSpPr>
          <p:cNvPr id="8" name="标题 1"/>
          <p:cNvSpPr txBox="1"/>
          <p:nvPr/>
        </p:nvSpPr>
        <p:spPr>
          <a:xfrm rot="0" flipH="0" flipV="0">
            <a:off x="1098422" y="2947750"/>
            <a:ext cx="2592000" cy="2344483"/>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将广告平台、CRM、网站分析等多源数据集中至数据仓库（如BigQuery、Snowflake），为2026年AI驱动的归因与预测提供高质量输入。</a:t>
            </a:r>
            <a:endParaRPr kumimoji="1" lang="zh-CN" altLang="en-US"/>
          </a:p>
        </p:txBody>
      </p:sp>
      <p:sp>
        <p:nvSpPr>
          <p:cNvPr id="9" name="标题 1"/>
          <p:cNvSpPr txBox="1"/>
          <p:nvPr/>
        </p:nvSpPr>
        <p:spPr>
          <a:xfrm rot="0" flipH="0" flipV="0">
            <a:off x="3798537" y="5292234"/>
            <a:ext cx="339734" cy="297428"/>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rot="0" flipH="0" flipV="0">
            <a:off x="1285671" y="1550736"/>
            <a:ext cx="112297" cy="112297"/>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387305" y="2437067"/>
            <a:ext cx="160419" cy="160419"/>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1098422" y="2224174"/>
            <a:ext cx="2592000" cy="718967"/>
          </a:xfrm>
          <a:prstGeom prst="rect">
            <a:avLst/>
          </a:prstGeom>
          <a:noFill/>
          <a:ln cap="sq">
            <a:noFill/>
          </a:ln>
        </p:spPr>
        <p:txBody>
          <a:bodyPr vert="horz" wrap="square" lIns="0" tIns="0" rIns="0" bIns="0" rtlCol="0" anchor="ctr"/>
          <a:lstStyle/>
          <a:p>
            <a:pPr algn="ctr">
              <a:lnSpc>
                <a:spcPct val="130000"/>
              </a:lnSpc>
            </a:pPr>
            <a:r>
              <a:rPr kumimoji="1" lang="en-US" altLang="zh-CN" sz="1469">
                <a:ln w="12700">
                  <a:noFill/>
                </a:ln>
                <a:solidFill>
                  <a:srgbClr val="063CE8">
                    <a:alpha val="100000"/>
                  </a:srgbClr>
                </a:solidFill>
                <a:latin typeface="Source Han Sans CN Bold"/>
                <a:ea typeface="Source Han Sans CN Bold"/>
                <a:cs typeface="Source Han Sans CN Bold"/>
              </a:rPr>
              <a:t>构建营销数据仓库（Marketing Data Warehouse）</a:t>
            </a:r>
            <a:endParaRPr kumimoji="1" lang="zh-CN" altLang="en-US"/>
          </a:p>
        </p:txBody>
      </p:sp>
      <p:sp>
        <p:nvSpPr>
          <p:cNvPr id="13" name="标题 1"/>
          <p:cNvSpPr txBox="1"/>
          <p:nvPr/>
        </p:nvSpPr>
        <p:spPr>
          <a:xfrm rot="0" flipH="0" flipV="0">
            <a:off x="4664237" y="1791370"/>
            <a:ext cx="3168000" cy="3780000"/>
          </a:xfrm>
          <a:prstGeom prst="rect">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0" flipH="0" flipV="0">
            <a:off x="4736237" y="1879602"/>
            <a:ext cx="3024000" cy="3600000"/>
          </a:xfrm>
          <a:prstGeom prst="rect">
            <a:avLst/>
          </a:prstGeom>
          <a:solidFill>
            <a:schemeClr val="bg1"/>
          </a:solidFill>
          <a:ln w="1270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4241120" y="1550736"/>
            <a:ext cx="794088" cy="794088"/>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7549503" y="5168232"/>
            <a:ext cx="545432" cy="545432"/>
          </a:xfrm>
          <a:prstGeom prst="rect">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0" flipH="0" flipV="0">
            <a:off x="4344692" y="1684195"/>
            <a:ext cx="586942" cy="527170"/>
          </a:xfrm>
          <a:prstGeom prst="rect">
            <a:avLst/>
          </a:prstGeom>
          <a:noFill/>
          <a:ln cap="sq">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OPPOSans B"/>
                <a:ea typeface="OPPOSans B"/>
                <a:cs typeface="OPPOSans B"/>
              </a:rPr>
              <a:t>02</a:t>
            </a:r>
            <a:endParaRPr kumimoji="1" lang="zh-CN" altLang="en-US"/>
          </a:p>
        </p:txBody>
      </p:sp>
      <p:sp>
        <p:nvSpPr>
          <p:cNvPr id="18" name="标题 1"/>
          <p:cNvSpPr txBox="1"/>
          <p:nvPr/>
        </p:nvSpPr>
        <p:spPr>
          <a:xfrm rot="0" flipH="0" flipV="0">
            <a:off x="4952237" y="2947750"/>
            <a:ext cx="2592000" cy="2344483"/>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利用Looker Studio、Power BI等工具搭建动态看板，设置异常波动自动告警（如转化率骤降15%），提升响应速度与决策效率。</a:t>
            </a:r>
            <a:endParaRPr kumimoji="1" lang="zh-CN" altLang="en-US"/>
          </a:p>
        </p:txBody>
      </p:sp>
      <p:sp>
        <p:nvSpPr>
          <p:cNvPr id="19" name="标题 1"/>
          <p:cNvSpPr txBox="1"/>
          <p:nvPr/>
        </p:nvSpPr>
        <p:spPr>
          <a:xfrm rot="0" flipH="0" flipV="0">
            <a:off x="7652352" y="5271081"/>
            <a:ext cx="339734" cy="339734"/>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rot="0" flipH="0" flipV="0">
            <a:off x="5139487" y="1550736"/>
            <a:ext cx="112297" cy="112297"/>
          </a:xfrm>
          <a:prstGeom prst="rect">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4241120" y="2437067"/>
            <a:ext cx="160419" cy="160419"/>
          </a:xfrm>
          <a:prstGeom prst="rect">
            <a:avLst/>
          </a:pr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rot="0" flipH="0" flipV="0">
            <a:off x="4952237" y="2224174"/>
            <a:ext cx="2592000" cy="718967"/>
          </a:xfrm>
          <a:prstGeom prst="rect">
            <a:avLst/>
          </a:prstGeom>
          <a:noFill/>
          <a:ln cap="sq">
            <a:noFill/>
          </a:ln>
        </p:spPr>
        <p:txBody>
          <a:bodyPr vert="horz" wrap="square" lIns="0" tIns="0" rIns="0" bIns="0" rtlCol="0" anchor="ctr"/>
          <a:lstStyle/>
          <a:p>
            <a:pPr algn="ctr">
              <a:lnSpc>
                <a:spcPct val="130000"/>
              </a:lnSpc>
            </a:pPr>
            <a:r>
              <a:rPr kumimoji="1" lang="en-US" altLang="zh-CN" sz="1469">
                <a:ln w="12700">
                  <a:noFill/>
                </a:ln>
                <a:solidFill>
                  <a:srgbClr val="C6AB6A">
                    <a:alpha val="100000"/>
                  </a:srgbClr>
                </a:solidFill>
                <a:latin typeface="Source Han Sans CN Bold"/>
                <a:ea typeface="Source Han Sans CN Bold"/>
                <a:cs typeface="Source Han Sans CN Bold"/>
              </a:rPr>
              <a:t>自动化仪表盘与实时预警机制</a:t>
            </a:r>
            <a:endParaRPr kumimoji="1" lang="zh-CN" altLang="en-US"/>
          </a:p>
        </p:txBody>
      </p:sp>
      <p:sp>
        <p:nvSpPr>
          <p:cNvPr id="23" name="标题 1"/>
          <p:cNvSpPr txBox="1"/>
          <p:nvPr/>
        </p:nvSpPr>
        <p:spPr>
          <a:xfrm rot="0" flipH="0" flipV="0">
            <a:off x="8518052" y="1791370"/>
            <a:ext cx="3168000" cy="3780000"/>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0" flipV="0">
            <a:off x="8590052" y="1879602"/>
            <a:ext cx="3024000" cy="3600000"/>
          </a:xfrm>
          <a:prstGeom prst="rect">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25" name="标题 1"/>
          <p:cNvSpPr txBox="1"/>
          <p:nvPr/>
        </p:nvSpPr>
        <p:spPr>
          <a:xfrm rot="0" flipH="0" flipV="0">
            <a:off x="8094935" y="1550736"/>
            <a:ext cx="794088" cy="79408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rot="0" flipH="0" flipV="0">
            <a:off x="11403318" y="5168232"/>
            <a:ext cx="545432" cy="545432"/>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7" name="标题 1"/>
          <p:cNvSpPr txBox="1"/>
          <p:nvPr/>
        </p:nvSpPr>
        <p:spPr>
          <a:xfrm rot="0" flipH="0" flipV="0">
            <a:off x="8198507" y="1684195"/>
            <a:ext cx="586942" cy="527170"/>
          </a:xfrm>
          <a:prstGeom prst="rect">
            <a:avLst/>
          </a:prstGeom>
          <a:noFill/>
          <a:ln cap="sq">
            <a:noFill/>
          </a:ln>
        </p:spPr>
        <p:txBody>
          <a:bodyPr vert="horz" wrap="square" lIns="0" tIns="0" rIns="0" bIns="0" rtlCol="0" anchor="ctr"/>
          <a:lstStyle/>
          <a:p>
            <a:pPr algn="ctr">
              <a:lnSpc>
                <a:spcPct val="130000"/>
              </a:lnSpc>
            </a:pPr>
            <a:r>
              <a:rPr kumimoji="1" lang="en-US" altLang="zh-CN" sz="2800">
                <a:ln w="12700">
                  <a:noFill/>
                </a:ln>
                <a:solidFill>
                  <a:srgbClr val="FFFFFF">
                    <a:alpha val="100000"/>
                  </a:srgbClr>
                </a:solidFill>
                <a:latin typeface="OPPOSans B"/>
                <a:ea typeface="OPPOSans B"/>
                <a:cs typeface="OPPOSans B"/>
              </a:rPr>
              <a:t>03</a:t>
            </a:r>
            <a:endParaRPr kumimoji="1" lang="zh-CN" altLang="en-US"/>
          </a:p>
        </p:txBody>
      </p:sp>
      <p:sp>
        <p:nvSpPr>
          <p:cNvPr id="28" name="标题 1"/>
          <p:cNvSpPr txBox="1"/>
          <p:nvPr/>
        </p:nvSpPr>
        <p:spPr>
          <a:xfrm rot="0" flipH="0" flipV="0">
            <a:off x="8806052" y="2947750"/>
            <a:ext cx="2592000" cy="2344483"/>
          </a:xfrm>
          <a:prstGeom prst="rect">
            <a:avLst/>
          </a:prstGeom>
          <a:noFill/>
          <a:ln cap="sq">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2026年强调“因果推断”而非仅相关性分析。通过严谨的A/B测试设计（如分层抽样、统计显著性检验），准确评估新策略带来的真实增量收益。</a:t>
            </a:r>
            <a:endParaRPr kumimoji="1" lang="zh-CN" altLang="en-US"/>
          </a:p>
        </p:txBody>
      </p:sp>
      <p:sp>
        <p:nvSpPr>
          <p:cNvPr id="29" name="标题 1"/>
          <p:cNvSpPr txBox="1"/>
          <p:nvPr/>
        </p:nvSpPr>
        <p:spPr>
          <a:xfrm rot="0" flipH="0" flipV="0">
            <a:off x="11506167" y="5292234"/>
            <a:ext cx="339734" cy="297428"/>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553" cap="flat">
            <a:noFill/>
            <a:miter/>
          </a:ln>
        </p:spPr>
        <p:txBody>
          <a:bodyPr vert="horz" wrap="square" lIns="91440" tIns="45720" rIns="91440" bIns="45720" rtlCol="0" anchor="ctr"/>
          <a:lstStyle/>
          <a:p>
            <a:pPr algn="l">
              <a:lnSpc>
                <a:spcPct val="110000"/>
              </a:lnSpc>
            </a:pPr>
            <a:endParaRPr kumimoji="1" lang="zh-CN" altLang="en-US"/>
          </a:p>
        </p:txBody>
      </p:sp>
      <p:sp>
        <p:nvSpPr>
          <p:cNvPr id="30" name="标题 1"/>
          <p:cNvSpPr txBox="1"/>
          <p:nvPr/>
        </p:nvSpPr>
        <p:spPr>
          <a:xfrm rot="0" flipH="0" flipV="0">
            <a:off x="8993301" y="1550736"/>
            <a:ext cx="112297" cy="112297"/>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rot="0" flipH="0" flipV="0">
            <a:off x="8094935" y="2437067"/>
            <a:ext cx="160419" cy="160419"/>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2" name="标题 1"/>
          <p:cNvSpPr txBox="1"/>
          <p:nvPr/>
        </p:nvSpPr>
        <p:spPr>
          <a:xfrm rot="0" flipH="0" flipV="0">
            <a:off x="8806052" y="2224174"/>
            <a:ext cx="2592000" cy="718967"/>
          </a:xfrm>
          <a:prstGeom prst="rect">
            <a:avLst/>
          </a:prstGeom>
          <a:noFill/>
          <a:ln cap="sq">
            <a:noFill/>
          </a:ln>
        </p:spPr>
        <p:txBody>
          <a:bodyPr vert="horz" wrap="square" lIns="0" tIns="0" rIns="0" bIns="0" rtlCol="0" anchor="ctr"/>
          <a:lstStyle/>
          <a:p>
            <a:pPr algn="ctr">
              <a:lnSpc>
                <a:spcPct val="130000"/>
              </a:lnSpc>
            </a:pPr>
            <a:r>
              <a:rPr kumimoji="1" lang="en-US" altLang="zh-CN" sz="1469">
                <a:ln w="12700">
                  <a:noFill/>
                </a:ln>
                <a:solidFill>
                  <a:srgbClr val="063CE8">
                    <a:alpha val="100000"/>
                  </a:srgbClr>
                </a:solidFill>
                <a:latin typeface="Source Han Sans CN Bold"/>
                <a:ea typeface="Source Han Sans CN Bold"/>
                <a:cs typeface="Source Han Sans CN Bold"/>
              </a:rPr>
              <a:t>A/B测试与增量效果验证方法</a:t>
            </a:r>
            <a:endParaRPr kumimoji="1" lang="zh-CN" altLang="en-US"/>
          </a:p>
        </p:txBody>
      </p:sp>
      <p:sp>
        <p:nvSpPr>
          <p:cNvPr id="33" name="标题 1"/>
          <p:cNvSpPr txBox="1"/>
          <p:nvPr/>
        </p:nvSpPr>
        <p:spPr>
          <a:xfrm rot="0" flipH="0" flipV="0">
            <a:off x="-860151" y="246766"/>
            <a:ext cx="1520551" cy="392092"/>
          </a:xfrm>
          <a:prstGeom prst="homePlate">
            <a:avLst/>
          </a:prstGeom>
          <a:solidFill>
            <a:schemeClr val="accent1"/>
          </a:solidFill>
          <a:ln w="12700" cap="sq">
            <a:noFill/>
            <a:prstDash val="solid"/>
            <a:miter/>
          </a:ln>
          <a:effectLst>
            <a:outerShdw dist="38100" blurRad="88900" dir="5400000" sx="100000" sy="100000" kx="0" ky="0" algn="t" rotWithShape="0">
              <a:srgbClr val="000000">
                <a:alpha val="18000"/>
              </a:srgbClr>
            </a:outerShdw>
          </a:effectLst>
        </p:spPr>
        <p:txBody>
          <a:bodyPr vert="horz" wrap="square" lIns="91440" tIns="45720" rIns="91440" bIns="45720" rtlCol="0" anchor="ctr"/>
          <a:lstStyle/>
          <a:p>
            <a:pPr algn="ctr">
              <a:lnSpc>
                <a:spcPct val="110000"/>
              </a:lnSpc>
            </a:pPr>
            <a:endParaRPr kumimoji="1" lang="zh-CN" altLang="en-US"/>
          </a:p>
        </p:txBody>
      </p:sp>
      <p:sp>
        <p:nvSpPr>
          <p:cNvPr id="34" name="标题 1"/>
          <p:cNvSpPr txBox="1"/>
          <p:nvPr/>
        </p:nvSpPr>
        <p:spPr>
          <a:xfrm rot="5400000" flipH="0" flipV="0">
            <a:off x="170666" y="160923"/>
            <a:ext cx="97121" cy="563779"/>
          </a:xfrm>
          <a:custGeom>
            <a:avLst/>
            <a:gdLst>
              <a:gd name="connsiteX0" fmla="*/ 0 w 117549"/>
              <a:gd name="connsiteY0" fmla="*/ 101336 h 682361"/>
              <a:gd name="connsiteX1" fmla="*/ 58775 w 117549"/>
              <a:gd name="connsiteY1" fmla="*/ 0 h 682361"/>
              <a:gd name="connsiteX2" fmla="*/ 117549 w 117549"/>
              <a:gd name="connsiteY2" fmla="*/ 101336 h 682361"/>
              <a:gd name="connsiteX3" fmla="*/ 0 w 117549"/>
              <a:gd name="connsiteY3" fmla="*/ 246593 h 682361"/>
              <a:gd name="connsiteX4" fmla="*/ 58775 w 117549"/>
              <a:gd name="connsiteY4" fmla="*/ 145257 h 682361"/>
              <a:gd name="connsiteX5" fmla="*/ 117549 w 117549"/>
              <a:gd name="connsiteY5" fmla="*/ 246593 h 682361"/>
              <a:gd name="connsiteX6" fmla="*/ 0 w 117549"/>
              <a:gd name="connsiteY6" fmla="*/ 391849 h 682361"/>
              <a:gd name="connsiteX7" fmla="*/ 58775 w 117549"/>
              <a:gd name="connsiteY7" fmla="*/ 290513 h 682361"/>
              <a:gd name="connsiteX8" fmla="*/ 117549 w 117549"/>
              <a:gd name="connsiteY8" fmla="*/ 391849 h 682361"/>
              <a:gd name="connsiteX9" fmla="*/ 0 w 117549"/>
              <a:gd name="connsiteY9" fmla="*/ 537105 h 682361"/>
              <a:gd name="connsiteX10" fmla="*/ 58775 w 117549"/>
              <a:gd name="connsiteY10" fmla="*/ 435769 h 682361"/>
              <a:gd name="connsiteX11" fmla="*/ 117549 w 117549"/>
              <a:gd name="connsiteY11" fmla="*/ 537105 h 682361"/>
              <a:gd name="connsiteX12" fmla="*/ 0 w 117549"/>
              <a:gd name="connsiteY12" fmla="*/ 682361 h 682361"/>
              <a:gd name="connsiteX13" fmla="*/ 58775 w 117549"/>
              <a:gd name="connsiteY13" fmla="*/ 581025 h 682361"/>
              <a:gd name="connsiteX14" fmla="*/ 117549 w 117549"/>
              <a:gd name="connsiteY14" fmla="*/ 682361 h 682361"/>
            </a:gdLst>
            <a:rect l="l" t="t" r="r" b="b"/>
            <a:pathLst>
              <a:path w="117549" h="682361">
                <a:moveTo>
                  <a:pt x="0" y="101336"/>
                </a:moveTo>
                <a:lnTo>
                  <a:pt x="58775" y="0"/>
                </a:lnTo>
                <a:lnTo>
                  <a:pt x="117549" y="101336"/>
                </a:lnTo>
                <a:close/>
                <a:moveTo>
                  <a:pt x="0" y="246593"/>
                </a:moveTo>
                <a:lnTo>
                  <a:pt x="58775" y="145257"/>
                </a:lnTo>
                <a:lnTo>
                  <a:pt x="117549" y="246593"/>
                </a:lnTo>
                <a:close/>
                <a:moveTo>
                  <a:pt x="0" y="391849"/>
                </a:moveTo>
                <a:lnTo>
                  <a:pt x="58775" y="290513"/>
                </a:lnTo>
                <a:lnTo>
                  <a:pt x="117549" y="391849"/>
                </a:lnTo>
                <a:close/>
                <a:moveTo>
                  <a:pt x="0" y="537105"/>
                </a:moveTo>
                <a:lnTo>
                  <a:pt x="58775" y="435769"/>
                </a:lnTo>
                <a:lnTo>
                  <a:pt x="117549" y="537105"/>
                </a:lnTo>
                <a:close/>
                <a:moveTo>
                  <a:pt x="0" y="682361"/>
                </a:moveTo>
                <a:lnTo>
                  <a:pt x="58775" y="581025"/>
                </a:lnTo>
                <a:lnTo>
                  <a:pt x="117549" y="682361"/>
                </a:lnTo>
                <a:close/>
              </a:path>
            </a:pathLst>
          </a:custGeom>
          <a:gradFill>
            <a:gsLst>
              <a:gs pos="0">
                <a:schemeClr val="accent1">
                  <a:lumMod val="20000"/>
                  <a:lumOff val="80000"/>
                </a:schemeClr>
              </a:gs>
              <a:gs pos="100000">
                <a:schemeClr val="accent1">
                  <a:lumMod val="20000"/>
                  <a:lumOff val="80000"/>
                  <a:alpha val="0"/>
                </a:schemeClr>
              </a:gs>
            </a:gsLst>
            <a:lin ang="54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5" name="标题 1"/>
          <p:cNvSpPr txBox="1"/>
          <p:nvPr/>
        </p:nvSpPr>
        <p:spPr>
          <a:xfrm rot="0" flipH="0" flipV="0">
            <a:off x="810593" y="236733"/>
            <a:ext cx="7780158" cy="432000"/>
          </a:xfrm>
          <a:prstGeom prst="rect">
            <a:avLst/>
          </a:prstGeom>
          <a:noFill/>
          <a:ln cap="sq">
            <a:noFill/>
          </a:ln>
        </p:spPr>
        <p:txBody>
          <a:bodyPr vert="horz" wrap="square" lIns="0" tIns="0" rIns="0" bIns="0" rtlCol="0" anchor="ctr"/>
          <a:lstStyle/>
          <a:p>
            <a:pPr algn="l">
              <a:lnSpc>
                <a:spcPct val="150000"/>
              </a:lnSpc>
            </a:pPr>
            <a:r>
              <a:rPr kumimoji="1" lang="en-US" altLang="zh-CN" sz="2800">
                <a:ln w="12700">
                  <a:noFill/>
                </a:ln>
                <a:solidFill>
                  <a:srgbClr val="000000">
                    <a:alpha val="100000"/>
                  </a:srgbClr>
                </a:solidFill>
                <a:latin typeface="Source Han Sans CN Bold"/>
                <a:ea typeface="Source Han Sans CN Bold"/>
                <a:cs typeface="Source Han Sans CN Bold"/>
              </a:rPr>
              <a:t>数据整合与可视化分析</a:t>
            </a: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59863292Z53058575","ReservedCode1":"{\"SecurityData\":{\"Type\":\"TC260PG\",\"Version\":1,\"PubSD\":[{\"Type\":\"DS\",\"AlgID\":\"1.2.156.10197.1.501\",\"TBSData\":{\"Type\":\"LabelMataData\"},\"Signature\":\"304502210082db6b550ad1ca88aa8b0c8e3709e9446a6b40e762b53a60f6f2f06d361c070e02203c46f445e14ca1bb367b4b6d069e22695b3e8bde80f10e3097eef8fce9fa4762\"},{\"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59863292Z53058575","ReservedCode2":"{\"SecurityData\":{\"Type\":\"TC260PG\",\"Version\":1,\"PubSD\":[{\"Type\":\"DS\",\"AlgID\":\"1.2.156.10197.1.501\",\"TBSData\":{\"Type\":\"LabelMataData\"},\"Signature\":\"304502203b354a690d424f96234956d7ad11d266f37829e5e042d13e403f6c2f00bf601102210082ee0ad439346513992f3bdac850a699fa986a60dc828e03866481b0c4f05df4\"},{\"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