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?>
<Relationships xmlns="http://schemas.openxmlformats.org/package/2006/relationships">
  <Relationship Id="rId1" Type="http://schemas.openxmlformats.org/officeDocument/2006/relationships/officeDocument" Target="ppt/presentation.xml"></Relationship>
  <Relationship Id="rIdCustom" Type="http://schemas.openxmlformats.org/officeDocument/2006/relationships/custom-properties" Target="docProps/custom.xml"></Relationship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embeddedFontLst>
    <p:embeddedFont>
      <p:font typeface="OPPOSans H"/>
      <p:regular r:id="rId19"/>
    </p:embeddedFont>
    <p:embeddedFont>
      <p:font typeface="Source Han Sans CN Bold"/>
      <p:regular r:id="rId20"/>
    </p:embeddedFont>
    <p:embeddedFont>
      <p:font typeface="Source Han Sans"/>
      <p:regular r:id="rId21"/>
    </p:embeddedFont>
    <p:embeddedFont>
      <p:font typeface="Source Han Serif SC Regular"/>
      <p:regular r:id="rId22"/>
    </p:embeddedFont>
    <p:embeddedFont>
      <p:font typeface="Source Han Sans CN Regular"/>
      <p:regular r:id="rId23"/>
    </p:embeddedFont>
  </p:embeddedFontLst>
</p:presentation>
</file>

<file path=ppt/_rels/presentation.xml.rels><?xml version="1.0" encoding="UTF-8" standalone="yes"?>
<Relationships xmlns="http://schemas.openxmlformats.org/package/2006/relationships">
<Relationship Id="rId1" Type="http://schemas.openxmlformats.org/officeDocument/2006/relationships/theme" Target="theme/theme1.xml"/>
<Relationship Id="rId2" Type="http://schemas.openxmlformats.org/officeDocument/2006/relationships/slideMaster" Target="slideMasters/slideMaster1.xml"/>
<Relationship Id="rId3" Type="http://schemas.openxmlformats.org/officeDocument/2006/relationships/slide" Target="slides/slide1.xml"/>
<Relationship Id="rId4" Type="http://schemas.openxmlformats.org/officeDocument/2006/relationships/slide" Target="slides/slide2.xml"/>
<Relationship Id="rId5" Type="http://schemas.openxmlformats.org/officeDocument/2006/relationships/slide" Target="slides/slide3.xml"/>
<Relationship Id="rId6" Type="http://schemas.openxmlformats.org/officeDocument/2006/relationships/slide" Target="slides/slide4.xml"/>
<Relationship Id="rId7" Type="http://schemas.openxmlformats.org/officeDocument/2006/relationships/slide" Target="slides/slide5.xml"/>
<Relationship Id="rId8" Type="http://schemas.openxmlformats.org/officeDocument/2006/relationships/slide" Target="slides/slide6.xml"/>
<Relationship Id="rId9" Type="http://schemas.openxmlformats.org/officeDocument/2006/relationships/slide" Target="slides/slide7.xml"/>
<Relationship Id="rId10" Type="http://schemas.openxmlformats.org/officeDocument/2006/relationships/slide" Target="slides/slide8.xml"/>
<Relationship Id="rId11" Type="http://schemas.openxmlformats.org/officeDocument/2006/relationships/slide" Target="slides/slide9.xml"/>
<Relationship Id="rId12" Type="http://schemas.openxmlformats.org/officeDocument/2006/relationships/slide" Target="slides/slide10.xml"/>
<Relationship Id="rId13" Type="http://schemas.openxmlformats.org/officeDocument/2006/relationships/slide" Target="slides/slide11.xml"/>
<Relationship Id="rId14" Type="http://schemas.openxmlformats.org/officeDocument/2006/relationships/slide" Target="slides/slide12.xml"/>
<Relationship Id="rId15" Type="http://schemas.openxmlformats.org/officeDocument/2006/relationships/slide" Target="slides/slide13.xml"/>
<Relationship Id="rId16" Type="http://schemas.openxmlformats.org/officeDocument/2006/relationships/slide" Target="slides/slide14.xml"/>
<Relationship Id="rId17" Type="http://schemas.openxmlformats.org/officeDocument/2006/relationships/slide" Target="slides/slide15.xml"/>
<Relationship Id="rId18" Type="http://schemas.openxmlformats.org/officeDocument/2006/relationships/slide" Target="slides/slide16.xml"/>
<Relationship Id="rId19" Type="http://schemas.openxmlformats.org/officeDocument/2006/relationships/font" Target="fonts/font1.fntdata"/>
<Relationship Id="rId20" Type="http://schemas.openxmlformats.org/officeDocument/2006/relationships/font" Target="fonts/font3.fntdata"/>
<Relationship Id="rId21" Type="http://schemas.openxmlformats.org/officeDocument/2006/relationships/font" Target="fonts/font4.fntdata"/>
<Relationship Id="rId22" Type="http://schemas.openxmlformats.org/officeDocument/2006/relationships/font" Target="fonts/font2.fntdata"/>
<Relationship Id="rId23" Type="http://schemas.openxmlformats.org/officeDocument/2006/relationships/font" Target="fonts/font5.fntdata"/>
</Relationships>
</file>

<file path=ppt/slideLayouts/_rels/slideLayout1.xml.rels><?xml version="1.0" encoding="UTF-8" standalone="yes"?>
<Relationships xmlns="http://schemas.openxmlformats.org/package/2006/relationships">
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<Relationship Id="rId1" Type="http://schemas.openxmlformats.org/officeDocument/2006/relationships/theme" Target="../theme/theme1.xml"/>
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0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.png"/>
</Relationships>
</file>

<file path=ppt/slides/_rels/slide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622300" y="734327"/>
            <a:ext cx="5885467" cy="25493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2026年数字营销职业是做什么的？
</a:t>
            </a:r>
            <a:endParaRPr kumimoji="1" lang="zh-CN" altLang="en-US"/>
          </a:p>
        </p:txBody>
      </p:sp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行业趋势与未来发展方向</a:t>
            </a:r>
            <a:endParaRPr kumimoji="1" lang="zh-CN" altLang="en-US"/>
          </a:p>
        </p:txBody>
      </p:sp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任意多边形: 形状 26"/>
          <p:cNvSpPr txBox="1"/>
          <p:nvPr/>
        </p:nvSpPr>
        <p:spPr>
          <a:xfrm rot="0" flipH="0" flipV="1">
            <a:off x="-1" y="3417049"/>
            <a:ext cx="12191999" cy="240551"/>
          </a:xfrm>
          <a:custGeom>
            <a:avLst/>
            <a:gdLst>
              <a:gd name="csX0" fmla="*/ 0 w 12191999"/>
              <a:gd name="csY0" fmla="*/ 81748 h 240551"/>
              <a:gd name="csX1" fmla="*/ 12191999 w 12191999"/>
              <a:gd name="csY1" fmla="*/ 81748 h 240551"/>
              <a:gd name="csX2" fmla="*/ 12191999 w 12191999"/>
              <a:gd name="csY2" fmla="*/ 0 h 240551"/>
              <a:gd name="csX3" fmla="*/ 0 w 12191999"/>
              <a:gd name="csY3" fmla="*/ 0 h 240551"/>
              <a:gd name="csX4" fmla="*/ 0 w 12191999"/>
              <a:gd name="csY4" fmla="*/ 240551 h 240551"/>
              <a:gd name="csX5" fmla="*/ 12191999 w 12191999"/>
              <a:gd name="csY5" fmla="*/ 240551 h 240551"/>
              <a:gd name="csX6" fmla="*/ 12191999 w 12191999"/>
              <a:gd name="csY6" fmla="*/ 158803 h 240551"/>
              <a:gd name="csX7" fmla="*/ 0 w 12191999"/>
              <a:gd name="csY7" fmla="*/ 158803 h 240551"/>
            </a:gdLst>
            <a:rect l="l" t="t" r="r" b="b"/>
            <a:pathLst>
              <a:path w="12191999" h="240551">
                <a:moveTo>
                  <a:pt x="0" y="81748"/>
                </a:moveTo>
                <a:lnTo>
                  <a:pt x="12191999" y="81748"/>
                </a:lnTo>
                <a:lnTo>
                  <a:pt x="12191999" y="0"/>
                </a:lnTo>
                <a:lnTo>
                  <a:pt x="0" y="0"/>
                </a:lnTo>
                <a:close/>
                <a:moveTo>
                  <a:pt x="0" y="240551"/>
                </a:moveTo>
                <a:lnTo>
                  <a:pt x="12191999" y="240551"/>
                </a:lnTo>
                <a:lnTo>
                  <a:pt x="12191999" y="158803"/>
                </a:lnTo>
                <a:lnTo>
                  <a:pt x="0" y="158803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单圆角 3"/>
          <p:cNvSpPr txBox="1"/>
          <p:nvPr/>
        </p:nvSpPr>
        <p:spPr>
          <a:xfrm rot="0" flipH="0" flipV="1">
            <a:off x="-1" y="3750066"/>
            <a:ext cx="12191999" cy="3107932"/>
          </a:xfrm>
          <a:prstGeom prst="round1Rect">
            <a:avLst>
              <a:gd name="adj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空心弧 23"/>
          <p:cNvSpPr txBox="1"/>
          <p:nvPr/>
        </p:nvSpPr>
        <p:spPr>
          <a:xfrm rot="0" flipH="0" flipV="0">
            <a:off x="8465906" y="4994952"/>
            <a:ext cx="3726092" cy="3726092"/>
          </a:xfrm>
          <a:prstGeom prst="blockArc">
            <a:avLst>
              <a:gd name="adj1" fmla="val 10800000"/>
              <a:gd name="adj2" fmla="val 32227"/>
              <a:gd name="adj3" fmla="val 20587"/>
            </a:avLst>
          </a:prstGeom>
          <a:solidFill>
            <a:schemeClr val="accent1">
              <a:alpha val="58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13"/>
          <p:cNvSpPr txBox="1"/>
          <p:nvPr/>
        </p:nvSpPr>
        <p:spPr>
          <a:xfrm rot="0" flipH="0" flipV="0">
            <a:off x="988699" y="1477366"/>
            <a:ext cx="3187078" cy="4337806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355600" dir="2700000" sx="100000" sy="100000" kx="0" ky="0" algn="tl" rotWithShape="0">
              <a:schemeClr val="tx1">
                <a:alpha val="16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文本框 2"/>
          <p:cNvSpPr txBox="1"/>
          <p:nvPr/>
        </p:nvSpPr>
        <p:spPr>
          <a:xfrm rot="0" flipH="0" flipV="0">
            <a:off x="1193321" y="1625314"/>
            <a:ext cx="2777834" cy="7056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AI 与自动化在日常营销中的深度整合</a:t>
            </a:r>
            <a:endParaRPr kumimoji="1" lang="zh-CN" altLang="en-US"/>
          </a:p>
        </p:txBody>
      </p:sp>
      <p:sp>
        <p:nvSpPr>
          <p:cNvPr id="8" name="文本框 16"/>
          <p:cNvSpPr txBox="1"/>
          <p:nvPr/>
        </p:nvSpPr>
        <p:spPr>
          <a:xfrm rot="0" flipH="0" flipV="0">
            <a:off x="1193320" y="2437045"/>
            <a:ext cx="2777837" cy="31418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到2026年，AI 不再只是辅助工具，而是数字营销专员的核心生产力引擎。例如，AI 能自动生成个性化广告文案、优化投放时段、预测用户转化路径，并基于实时数据动态调整策略。
自动化工作流（如邮件营销、社交媒体排期、客户旅程管理）已高度成熟，营销专员需具备配置和优化这些系统的能力，而非仅执行基础操作。</a:t>
            </a:r>
            <a:endParaRPr kumimoji="1" lang="zh-CN" altLang="en-US"/>
          </a:p>
        </p:txBody>
      </p:sp>
      <p:sp>
        <p:nvSpPr>
          <p:cNvPr id="9" name="13"/>
          <p:cNvSpPr txBox="1"/>
          <p:nvPr/>
        </p:nvSpPr>
        <p:spPr>
          <a:xfrm rot="0" flipH="0" flipV="0">
            <a:off x="4502461" y="1477366"/>
            <a:ext cx="3187078" cy="4337806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355600" dir="2700000" sx="100000" sy="100000" kx="0" ky="0" algn="tl" rotWithShape="0">
              <a:schemeClr val="tx1">
                <a:alpha val="16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文本框 18"/>
          <p:cNvSpPr txBox="1"/>
          <p:nvPr/>
        </p:nvSpPr>
        <p:spPr>
          <a:xfrm rot="0" flipH="0" flipV="0">
            <a:off x="4707083" y="1625314"/>
            <a:ext cx="2777834" cy="7056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数据隐私合规成为技术应用的前提</a:t>
            </a:r>
            <a:endParaRPr kumimoji="1" lang="zh-CN" altLang="en-US"/>
          </a:p>
        </p:txBody>
      </p:sp>
      <p:sp>
        <p:nvSpPr>
          <p:cNvPr id="11" name="文本框 19"/>
          <p:cNvSpPr txBox="1"/>
          <p:nvPr/>
        </p:nvSpPr>
        <p:spPr>
          <a:xfrm rot="0" flipH="0" flipV="0">
            <a:off x="4707082" y="2437045"/>
            <a:ext cx="2777837" cy="31418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随着全球 GDPR、CCPA 等法规趋严及中国《个人信息保护法》的深化实施，所有营销技术（MarTech）工具必须内置隐私合规机制。
数字营销专员需掌握“隐私优先”的数据采集与分析方法，例如使用第一方数据建模、部署匿名化追踪方案，并能向团队解释合规边界。</a:t>
            </a:r>
            <a:endParaRPr kumimoji="1" lang="zh-CN" altLang="en-US"/>
          </a:p>
        </p:txBody>
      </p:sp>
      <p:sp>
        <p:nvSpPr>
          <p:cNvPr id="12" name="13"/>
          <p:cNvSpPr txBox="1"/>
          <p:nvPr/>
        </p:nvSpPr>
        <p:spPr>
          <a:xfrm rot="0" flipH="0" flipV="0">
            <a:off x="8016223" y="1477366"/>
            <a:ext cx="3187078" cy="4337806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355600" dir="2700000" sx="100000" sy="100000" kx="0" ky="0" algn="tl" rotWithShape="0">
              <a:schemeClr val="tx1">
                <a:alpha val="16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文本框 21"/>
          <p:cNvSpPr txBox="1"/>
          <p:nvPr/>
        </p:nvSpPr>
        <p:spPr>
          <a:xfrm rot="0" flipH="0" flipV="0">
            <a:off x="8220845" y="1625314"/>
            <a:ext cx="2777834" cy="7056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多平台归因模型的普及与挑战</a:t>
            </a:r>
            <a:endParaRPr kumimoji="1" lang="zh-CN" altLang="en-US"/>
          </a:p>
        </p:txBody>
      </p:sp>
      <p:sp>
        <p:nvSpPr>
          <p:cNvPr id="14" name="文本框 22"/>
          <p:cNvSpPr txBox="1"/>
          <p:nvPr/>
        </p:nvSpPr>
        <p:spPr>
          <a:xfrm rot="0" flipH="0" flipV="0">
            <a:off x="8220844" y="2437045"/>
            <a:ext cx="2777837" cy="31418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用户触点日益碎片化（从短视频到私域社群），传统“最后点击归因”已被淘汰。2026年主流采用跨渠道、多触点归因模型（如Shapley值算法）。
营销专员需理解不同归因逻辑对预算分配的影响，并能与数据团队协作搭建定制化归因体系。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249964" y="199487"/>
            <a:ext cx="590568" cy="590568"/>
          </a:xfrm>
          <a:prstGeom prst="ellipse">
            <a:avLst/>
          </a:prstGeom>
          <a:solidFill>
            <a:schemeClr val="accent2"/>
          </a:solidFill>
          <a:ln w="381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394744" y="352919"/>
            <a:ext cx="301008" cy="28370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381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文本框 12"/>
          <p:cNvSpPr txBox="1"/>
          <p:nvPr/>
        </p:nvSpPr>
        <p:spPr>
          <a:xfrm rot="0" flipH="0" flipV="0">
            <a:off x="888966" y="228640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技术驱动下的营销工具演进</a:t>
            </a:r>
            <a:endParaRPr kumimoji="1" lang="zh-CN" altLang="en-US"/>
          </a:p>
        </p:txBody>
      </p:sp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2245177" flipH="1" flipV="1">
            <a:off x="10221879" y="-965618"/>
            <a:ext cx="3185072" cy="3185072"/>
          </a:xfrm>
          <a:prstGeom prst="donu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2971871" y="2028560"/>
            <a:ext cx="2788444" cy="3491664"/>
          </a:xfrm>
          <a:custGeom>
            <a:avLst/>
            <a:gdLst>
              <a:gd name="connsiteX0" fmla="*/ 0 w 2788444"/>
              <a:gd name="connsiteY0" fmla="*/ 2988718 h 3491664"/>
              <a:gd name="connsiteX1" fmla="*/ 0 w 2788444"/>
              <a:gd name="connsiteY1" fmla="*/ 2988719 h 3491664"/>
              <a:gd name="connsiteX2" fmla="*/ 0 w 2788444"/>
              <a:gd name="connsiteY2" fmla="*/ 2988719 h 3491664"/>
              <a:gd name="connsiteX3" fmla="*/ 480392 w 2788444"/>
              <a:gd name="connsiteY3" fmla="*/ 0 h 3491664"/>
              <a:gd name="connsiteX4" fmla="*/ 2630022 w 2788444"/>
              <a:gd name="connsiteY4" fmla="*/ 0 h 3491664"/>
              <a:gd name="connsiteX5" fmla="*/ 2788444 w 2788444"/>
              <a:gd name="connsiteY5" fmla="*/ 158422 h 3491664"/>
              <a:gd name="connsiteX6" fmla="*/ 2788444 w 2788444"/>
              <a:gd name="connsiteY6" fmla="*/ 3333242 h 3491664"/>
              <a:gd name="connsiteX7" fmla="*/ 2630022 w 2788444"/>
              <a:gd name="connsiteY7" fmla="*/ 3491664 h 3491664"/>
              <a:gd name="connsiteX8" fmla="*/ 480392 w 2788444"/>
              <a:gd name="connsiteY8" fmla="*/ 3491664 h 3491664"/>
              <a:gd name="connsiteX9" fmla="*/ 321970 w 2788444"/>
              <a:gd name="connsiteY9" fmla="*/ 3333242 h 3491664"/>
              <a:gd name="connsiteX10" fmla="*/ 321970 w 2788444"/>
              <a:gd name="connsiteY10" fmla="*/ 3205288 h 3491664"/>
              <a:gd name="connsiteX11" fmla="*/ 216569 w 2788444"/>
              <a:gd name="connsiteY11" fmla="*/ 3205287 h 3491664"/>
              <a:gd name="connsiteX12" fmla="*/ 4400 w 2788444"/>
              <a:gd name="connsiteY12" fmla="*/ 3032365 h 3491664"/>
              <a:gd name="connsiteX13" fmla="*/ 0 w 2788444"/>
              <a:gd name="connsiteY13" fmla="*/ 2988719 h 3491664"/>
              <a:gd name="connsiteX14" fmla="*/ 4400 w 2788444"/>
              <a:gd name="connsiteY14" fmla="*/ 2945073 h 3491664"/>
              <a:gd name="connsiteX15" fmla="*/ 216569 w 2788444"/>
              <a:gd name="connsiteY15" fmla="*/ 2772150 h 3491664"/>
              <a:gd name="connsiteX16" fmla="*/ 321970 w 2788444"/>
              <a:gd name="connsiteY16" fmla="*/ 2772150 h 3491664"/>
              <a:gd name="connsiteX17" fmla="*/ 321970 w 2788444"/>
              <a:gd name="connsiteY17" fmla="*/ 158422 h 3491664"/>
              <a:gd name="connsiteX18" fmla="*/ 480392 w 2788444"/>
              <a:gd name="connsiteY18" fmla="*/ 0 h 3491664"/>
            </a:gdLst>
            <a:rect l="l" t="t" r="r" b="b"/>
            <a:pathLst>
              <a:path w="2788444" h="3491664">
                <a:moveTo>
                  <a:pt x="0" y="2988718"/>
                </a:moveTo>
                <a:lnTo>
                  <a:pt x="0" y="2988719"/>
                </a:lnTo>
                <a:lnTo>
                  <a:pt x="0" y="2988719"/>
                </a:lnTo>
                <a:close/>
                <a:moveTo>
                  <a:pt x="480392" y="0"/>
                </a:moveTo>
                <a:lnTo>
                  <a:pt x="2630022" y="0"/>
                </a:lnTo>
                <a:cubicBezTo>
                  <a:pt x="2717516" y="0"/>
                  <a:pt x="2788444" y="70928"/>
                  <a:pt x="2788444" y="158422"/>
                </a:cubicBezTo>
                <a:lnTo>
                  <a:pt x="2788444" y="3333242"/>
                </a:lnTo>
                <a:cubicBezTo>
                  <a:pt x="2788444" y="3420736"/>
                  <a:pt x="2717516" y="3491664"/>
                  <a:pt x="2630022" y="3491664"/>
                </a:cubicBezTo>
                <a:lnTo>
                  <a:pt x="480392" y="3491664"/>
                </a:lnTo>
                <a:cubicBezTo>
                  <a:pt x="392898" y="3491664"/>
                  <a:pt x="321970" y="3420736"/>
                  <a:pt x="321970" y="3333242"/>
                </a:cubicBezTo>
                <a:lnTo>
                  <a:pt x="321970" y="3205288"/>
                </a:lnTo>
                <a:lnTo>
                  <a:pt x="216569" y="3205287"/>
                </a:lnTo>
                <a:cubicBezTo>
                  <a:pt x="111912" y="3205287"/>
                  <a:pt x="24594" y="3131051"/>
                  <a:pt x="4400" y="3032365"/>
                </a:cubicBezTo>
                <a:lnTo>
                  <a:pt x="0" y="2988719"/>
                </a:lnTo>
                <a:lnTo>
                  <a:pt x="4400" y="2945073"/>
                </a:lnTo>
                <a:cubicBezTo>
                  <a:pt x="24594" y="2846386"/>
                  <a:pt x="111912" y="2772150"/>
                  <a:pt x="216569" y="2772150"/>
                </a:cubicBezTo>
                <a:lnTo>
                  <a:pt x="321970" y="2772150"/>
                </a:lnTo>
                <a:lnTo>
                  <a:pt x="321970" y="158422"/>
                </a:lnTo>
                <a:cubicBezTo>
                  <a:pt x="321970" y="70928"/>
                  <a:pt x="392898" y="0"/>
                  <a:pt x="480392" y="0"/>
                </a:cubicBez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  <a:effectLst>
            <a:outerShdw dist="0" blurRad="190500" dir="0" sx="100000" sy="100000" kx="0" ky="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5384331" y="1686852"/>
            <a:ext cx="3017044" cy="3946356"/>
          </a:xfrm>
          <a:custGeom>
            <a:avLst/>
            <a:gdLst>
              <a:gd name="connsiteX0" fmla="*/ 0 w 3017044"/>
              <a:gd name="connsiteY0" fmla="*/ 3356840 h 3946356"/>
              <a:gd name="connsiteX1" fmla="*/ 0 w 3017044"/>
              <a:gd name="connsiteY1" fmla="*/ 3356841 h 3946356"/>
              <a:gd name="connsiteX2" fmla="*/ 0 w 3017044"/>
              <a:gd name="connsiteY2" fmla="*/ 3356841 h 3946356"/>
              <a:gd name="connsiteX3" fmla="*/ 495075 w 3017044"/>
              <a:gd name="connsiteY3" fmla="*/ 0 h 3946356"/>
              <a:gd name="connsiteX4" fmla="*/ 2843939 w 3017044"/>
              <a:gd name="connsiteY4" fmla="*/ 0 h 3946356"/>
              <a:gd name="connsiteX5" fmla="*/ 3017044 w 3017044"/>
              <a:gd name="connsiteY5" fmla="*/ 173105 h 3946356"/>
              <a:gd name="connsiteX6" fmla="*/ 3017044 w 3017044"/>
              <a:gd name="connsiteY6" fmla="*/ 3773251 h 3946356"/>
              <a:gd name="connsiteX7" fmla="*/ 2843939 w 3017044"/>
              <a:gd name="connsiteY7" fmla="*/ 3946356 h 3946356"/>
              <a:gd name="connsiteX8" fmla="*/ 495075 w 3017044"/>
              <a:gd name="connsiteY8" fmla="*/ 3946356 h 3946356"/>
              <a:gd name="connsiteX9" fmla="*/ 321970 w 3017044"/>
              <a:gd name="connsiteY9" fmla="*/ 3773251 h 3946356"/>
              <a:gd name="connsiteX10" fmla="*/ 321970 w 3017044"/>
              <a:gd name="connsiteY10" fmla="*/ 3573410 h 3946356"/>
              <a:gd name="connsiteX11" fmla="*/ 216569 w 3017044"/>
              <a:gd name="connsiteY11" fmla="*/ 3573409 h 3946356"/>
              <a:gd name="connsiteX12" fmla="*/ 4400 w 3017044"/>
              <a:gd name="connsiteY12" fmla="*/ 3400487 h 3946356"/>
              <a:gd name="connsiteX13" fmla="*/ 0 w 3017044"/>
              <a:gd name="connsiteY13" fmla="*/ 3356841 h 3946356"/>
              <a:gd name="connsiteX14" fmla="*/ 4400 w 3017044"/>
              <a:gd name="connsiteY14" fmla="*/ 3313195 h 3946356"/>
              <a:gd name="connsiteX15" fmla="*/ 216569 w 3017044"/>
              <a:gd name="connsiteY15" fmla="*/ 3140272 h 3946356"/>
              <a:gd name="connsiteX16" fmla="*/ 321970 w 3017044"/>
              <a:gd name="connsiteY16" fmla="*/ 3140272 h 3946356"/>
              <a:gd name="connsiteX17" fmla="*/ 321970 w 3017044"/>
              <a:gd name="connsiteY17" fmla="*/ 173105 h 3946356"/>
              <a:gd name="connsiteX18" fmla="*/ 495075 w 3017044"/>
              <a:gd name="connsiteY18" fmla="*/ 0 h 3946356"/>
            </a:gdLst>
            <a:rect l="l" t="t" r="r" b="b"/>
            <a:pathLst>
              <a:path w="3017044" h="3946356">
                <a:moveTo>
                  <a:pt x="0" y="3356840"/>
                </a:moveTo>
                <a:lnTo>
                  <a:pt x="0" y="3356841"/>
                </a:lnTo>
                <a:lnTo>
                  <a:pt x="0" y="3356841"/>
                </a:lnTo>
                <a:close/>
                <a:moveTo>
                  <a:pt x="495075" y="0"/>
                </a:moveTo>
                <a:lnTo>
                  <a:pt x="2843939" y="0"/>
                </a:lnTo>
                <a:cubicBezTo>
                  <a:pt x="2939542" y="0"/>
                  <a:pt x="3017044" y="77502"/>
                  <a:pt x="3017044" y="173105"/>
                </a:cubicBezTo>
                <a:lnTo>
                  <a:pt x="3017044" y="3773251"/>
                </a:lnTo>
                <a:cubicBezTo>
                  <a:pt x="3017044" y="3868854"/>
                  <a:pt x="2939542" y="3946356"/>
                  <a:pt x="2843939" y="3946356"/>
                </a:cubicBezTo>
                <a:lnTo>
                  <a:pt x="495075" y="3946356"/>
                </a:lnTo>
                <a:cubicBezTo>
                  <a:pt x="399472" y="3946356"/>
                  <a:pt x="321970" y="3868854"/>
                  <a:pt x="321970" y="3773251"/>
                </a:cubicBezTo>
                <a:lnTo>
                  <a:pt x="321970" y="3573410"/>
                </a:lnTo>
                <a:lnTo>
                  <a:pt x="216569" y="3573409"/>
                </a:lnTo>
                <a:cubicBezTo>
                  <a:pt x="111912" y="3573409"/>
                  <a:pt x="24594" y="3499173"/>
                  <a:pt x="4400" y="3400487"/>
                </a:cubicBezTo>
                <a:lnTo>
                  <a:pt x="0" y="3356841"/>
                </a:lnTo>
                <a:lnTo>
                  <a:pt x="4400" y="3313195"/>
                </a:lnTo>
                <a:cubicBezTo>
                  <a:pt x="24594" y="3214508"/>
                  <a:pt x="111912" y="3140272"/>
                  <a:pt x="216569" y="3140272"/>
                </a:cubicBezTo>
                <a:lnTo>
                  <a:pt x="321970" y="3140272"/>
                </a:lnTo>
                <a:lnTo>
                  <a:pt x="321970" y="173105"/>
                </a:lnTo>
                <a:cubicBezTo>
                  <a:pt x="321970" y="77502"/>
                  <a:pt x="399472" y="0"/>
                  <a:pt x="495075" y="0"/>
                </a:cubicBezTo>
                <a:close/>
              </a:path>
            </a:pathLst>
          </a:custGeom>
          <a:solidFill>
            <a:schemeClr val="bg1"/>
          </a:solidFill>
          <a:ln w="19050" cap="sq">
            <a:noFill/>
            <a:miter/>
          </a:ln>
          <a:effectLst>
            <a:outerShdw dist="0" blurRad="190500" dir="0" sx="100000" sy="100000" kx="0" ky="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7959089" y="1417270"/>
            <a:ext cx="3245643" cy="4444662"/>
          </a:xfrm>
          <a:custGeom>
            <a:avLst/>
            <a:gdLst>
              <a:gd name="connsiteX0" fmla="*/ 0 w 3245643"/>
              <a:gd name="connsiteY0" fmla="*/ 4057207 h 4444662"/>
              <a:gd name="connsiteX1" fmla="*/ 0 w 3245643"/>
              <a:gd name="connsiteY1" fmla="*/ 4057208 h 4444662"/>
              <a:gd name="connsiteX2" fmla="*/ 0 w 3245643"/>
              <a:gd name="connsiteY2" fmla="*/ 4057208 h 4444662"/>
              <a:gd name="connsiteX3" fmla="*/ 509758 w 3245643"/>
              <a:gd name="connsiteY3" fmla="*/ 0 h 4444662"/>
              <a:gd name="connsiteX4" fmla="*/ 3057855 w 3245643"/>
              <a:gd name="connsiteY4" fmla="*/ 0 h 4444662"/>
              <a:gd name="connsiteX5" fmla="*/ 3245643 w 3245643"/>
              <a:gd name="connsiteY5" fmla="*/ 187788 h 4444662"/>
              <a:gd name="connsiteX6" fmla="*/ 3245643 w 3245643"/>
              <a:gd name="connsiteY6" fmla="*/ 4256874 h 4444662"/>
              <a:gd name="connsiteX7" fmla="*/ 3057855 w 3245643"/>
              <a:gd name="connsiteY7" fmla="*/ 4444662 h 4444662"/>
              <a:gd name="connsiteX8" fmla="*/ 509758 w 3245643"/>
              <a:gd name="connsiteY8" fmla="*/ 4444662 h 4444662"/>
              <a:gd name="connsiteX9" fmla="*/ 325785 w 3245643"/>
              <a:gd name="connsiteY9" fmla="*/ 4294720 h 4444662"/>
              <a:gd name="connsiteX10" fmla="*/ 323674 w 3245643"/>
              <a:gd name="connsiteY10" fmla="*/ 4273777 h 4444662"/>
              <a:gd name="connsiteX11" fmla="*/ 216569 w 3245643"/>
              <a:gd name="connsiteY11" fmla="*/ 4273776 h 4444662"/>
              <a:gd name="connsiteX12" fmla="*/ 4400 w 3245643"/>
              <a:gd name="connsiteY12" fmla="*/ 4100854 h 4444662"/>
              <a:gd name="connsiteX13" fmla="*/ 0 w 3245643"/>
              <a:gd name="connsiteY13" fmla="*/ 4057208 h 4444662"/>
              <a:gd name="connsiteX14" fmla="*/ 4400 w 3245643"/>
              <a:gd name="connsiteY14" fmla="*/ 4013562 h 4444662"/>
              <a:gd name="connsiteX15" fmla="*/ 216569 w 3245643"/>
              <a:gd name="connsiteY15" fmla="*/ 3840639 h 4444662"/>
              <a:gd name="connsiteX16" fmla="*/ 321970 w 3245643"/>
              <a:gd name="connsiteY16" fmla="*/ 3840639 h 4444662"/>
              <a:gd name="connsiteX17" fmla="*/ 321970 w 3245643"/>
              <a:gd name="connsiteY17" fmla="*/ 187788 h 4444662"/>
              <a:gd name="connsiteX18" fmla="*/ 509758 w 3245643"/>
              <a:gd name="connsiteY18" fmla="*/ 0 h 4444662"/>
            </a:gdLst>
            <a:rect l="l" t="t" r="r" b="b"/>
            <a:pathLst>
              <a:path w="3245643" h="4444662">
                <a:moveTo>
                  <a:pt x="0" y="4057207"/>
                </a:moveTo>
                <a:lnTo>
                  <a:pt x="0" y="4057208"/>
                </a:lnTo>
                <a:lnTo>
                  <a:pt x="0" y="4057208"/>
                </a:lnTo>
                <a:close/>
                <a:moveTo>
                  <a:pt x="509758" y="0"/>
                </a:moveTo>
                <a:lnTo>
                  <a:pt x="3057855" y="0"/>
                </a:lnTo>
                <a:cubicBezTo>
                  <a:pt x="3161567" y="0"/>
                  <a:pt x="3245643" y="84076"/>
                  <a:pt x="3245643" y="187788"/>
                </a:cubicBezTo>
                <a:lnTo>
                  <a:pt x="3245643" y="4256874"/>
                </a:lnTo>
                <a:cubicBezTo>
                  <a:pt x="3245643" y="4360586"/>
                  <a:pt x="3161567" y="4444662"/>
                  <a:pt x="3057855" y="4444662"/>
                </a:cubicBezTo>
                <a:lnTo>
                  <a:pt x="509758" y="4444662"/>
                </a:lnTo>
                <a:cubicBezTo>
                  <a:pt x="419010" y="4444662"/>
                  <a:pt x="343296" y="4380292"/>
                  <a:pt x="325785" y="4294720"/>
                </a:cubicBezTo>
                <a:lnTo>
                  <a:pt x="323674" y="4273777"/>
                </a:lnTo>
                <a:lnTo>
                  <a:pt x="216569" y="4273776"/>
                </a:lnTo>
                <a:cubicBezTo>
                  <a:pt x="111912" y="4273776"/>
                  <a:pt x="24594" y="4199540"/>
                  <a:pt x="4400" y="4100854"/>
                </a:cubicBezTo>
                <a:lnTo>
                  <a:pt x="0" y="4057208"/>
                </a:lnTo>
                <a:lnTo>
                  <a:pt x="4400" y="4013562"/>
                </a:lnTo>
                <a:cubicBezTo>
                  <a:pt x="24594" y="3914875"/>
                  <a:pt x="111912" y="3840639"/>
                  <a:pt x="216569" y="3840639"/>
                </a:cubicBezTo>
                <a:lnTo>
                  <a:pt x="321970" y="3840639"/>
                </a:lnTo>
                <a:lnTo>
                  <a:pt x="321970" y="187788"/>
                </a:lnTo>
                <a:cubicBezTo>
                  <a:pt x="321970" y="84076"/>
                  <a:pt x="406046" y="0"/>
                  <a:pt x="509758" y="0"/>
                </a:cubicBezTo>
                <a:close/>
              </a:path>
            </a:pathLst>
          </a:custGeom>
          <a:solidFill>
            <a:schemeClr val="accent2"/>
          </a:solidFill>
          <a:ln w="19050" cap="sq">
            <a:noFill/>
            <a:miter/>
          </a:ln>
          <a:effectLst>
            <a:outerShdw dist="0" blurRad="190500" dir="0" sx="100000" sy="100000" kx="0" ky="0" algn="ctr" rotWithShape="0">
              <a:schemeClr val="accent2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999572" y="5756040"/>
            <a:ext cx="2258458" cy="2258458"/>
          </a:xfrm>
          <a:prstGeom prst="donu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-775124" y="2039884"/>
            <a:ext cx="3465260" cy="3465256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3545713" y="2188731"/>
            <a:ext cx="1962254" cy="6571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短视频与沉浸式内容成为主流载体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3545713" y="2989798"/>
            <a:ext cx="1962254" cy="21785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5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抖音、快手、TikTok 及新兴AR/VR社交平台的内容消费占比持续上升，静态图文营销效果大幅衰减。
数字营销专员需具备短视频脚本策划、轻量级剪辑能力，并理解如何通过互动贴纸、3D产品展示等提升用户停留时长与转化率。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5977125" y="2188731"/>
            <a:ext cx="1962254" cy="6571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社群与私域运营的战略地位提升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5977125" y="2989798"/>
            <a:ext cx="1962254" cy="21785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5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公域流量成本高企，企业转向构建自有用户池。微信生态、品牌APP、Discord式社群成为复购与口碑传播的关键阵地。
营销专员需掌握社群分层运营策略（如KOC培育、会员等级体系设计）、自动化SOP工具使用，以及私域内容日历规划。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8637895" y="2188731"/>
            <a:ext cx="1962254" cy="6571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生成式AI重塑内容生产流程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637895" y="2989798"/>
            <a:ext cx="1962254" cy="21785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5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工具如 MidJourney、Sora、Claude 等已嵌入营销工作流，可快速产出多语言广告素材、A/B测试版本及本地化内容。
专员角色从“内容创作者”转向“AI内容策展人”，重点在于设定创意方向、审核输出质量、规避版权与伦理风险。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3416180" y="4740377"/>
            <a:ext cx="1549774" cy="10156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CAD6FE">
                    <a:alpha val="30000"/>
                  </a:srgbClr>
                </a:solidFill>
                <a:latin typeface="Source Han Sans CN Regular"/>
                <a:ea typeface="Source Han Sans CN Regular"/>
                <a:cs typeface="Source Han Sans CN Regular"/>
              </a:rPr>
              <a:t>01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5896823" y="4864519"/>
            <a:ext cx="1549774" cy="10156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CAD6FE">
                    <a:alpha val="62000"/>
                  </a:srgbClr>
                </a:solidFill>
                <a:latin typeface="Source Han Sans CN Regular"/>
                <a:ea typeface="Source Han Sans CN Regular"/>
                <a:cs typeface="Source Han Sans CN Regular"/>
              </a:rPr>
              <a:t>02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537883" y="5118437"/>
            <a:ext cx="1549774" cy="10156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F4EEE1">
                    <a:alpha val="30000"/>
                  </a:srgbClr>
                </a:solidFill>
                <a:latin typeface="Source Han Sans CN Regular"/>
                <a:ea typeface="Source Han Sans CN Regular"/>
                <a:cs typeface="Source Han Sans CN Regular"/>
              </a:rPr>
              <a:t>03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10021203" flipH="0" flipV="0">
            <a:off x="-500064" y="2314943"/>
            <a:ext cx="2915140" cy="2915138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10800000" flipH="1" flipV="1">
            <a:off x="471482" y="3302169"/>
            <a:ext cx="972048" cy="940686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249964" y="199487"/>
            <a:ext cx="590568" cy="590568"/>
          </a:xfrm>
          <a:prstGeom prst="ellipse">
            <a:avLst/>
          </a:prstGeom>
          <a:solidFill>
            <a:schemeClr val="accent2"/>
          </a:solidFill>
          <a:ln w="381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394744" y="352919"/>
            <a:ext cx="301008" cy="28370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381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文本框 12"/>
          <p:cNvSpPr txBox="1"/>
          <p:nvPr/>
        </p:nvSpPr>
        <p:spPr>
          <a:xfrm rot="0" flipH="0" flipV="0">
            <a:off x="888966" y="228640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内容形态与用户互动方式的变革</a:t>
            </a:r>
            <a:endParaRPr kumimoji="1" lang="zh-CN" altLang="en-US"/>
          </a:p>
        </p:txBody>
      </p:sp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职业路径与成长建议</a:t>
            </a:r>
            <a:endParaRPr kumimoji="1" lang="zh-CN" altLang="en-US"/>
          </a:p>
        </p:txBody>
      </p:sp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5057274" y="1235242"/>
            <a:ext cx="6372726" cy="1483896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3458745" y="1636296"/>
            <a:ext cx="1155031" cy="572118"/>
          </a:xfrm>
          <a:prstGeom prst="homePlat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4613776" y="1781987"/>
            <a:ext cx="160421" cy="280737"/>
          </a:xfrm>
          <a:prstGeom prst="chevron">
            <a:avLst>
              <a:gd name="adj" fmla="val 67143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4750134" y="1781987"/>
            <a:ext cx="160421" cy="280737"/>
          </a:xfrm>
          <a:prstGeom prst="chevron">
            <a:avLst>
              <a:gd name="adj" fmla="val 67143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3676443" y="1743081"/>
            <a:ext cx="536280" cy="35854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01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5200946" y="1833531"/>
            <a:ext cx="5894883" cy="78935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3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熟练使用主流营销工具如Google Analytics、Meta Business Suite、Mailchimp、HubSpot等，理解其数据逻辑与操作界面。
学会配置UTM参数、设置转化追踪（如Facebook Pixel或Google Tag Manager），确保营销活动可量化。
掌握SEO基础（关键词研究、页面优化）和SEM入门（Google Ads结构搭建、出价策略）。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5200947" y="1371599"/>
            <a:ext cx="5898853" cy="41038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掌握基础数字工具与平台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1" flipV="0">
            <a:off x="774700" y="2911642"/>
            <a:ext cx="6347326" cy="1483896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1" flipV="0">
            <a:off x="7565524" y="3312696"/>
            <a:ext cx="1155031" cy="572118"/>
          </a:xfrm>
          <a:prstGeom prst="homePlat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1" flipV="0">
            <a:off x="7405103" y="3458387"/>
            <a:ext cx="160421" cy="280737"/>
          </a:xfrm>
          <a:prstGeom prst="chevron">
            <a:avLst>
              <a:gd name="adj" fmla="val 67143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1" flipV="0">
            <a:off x="7268745" y="3458387"/>
            <a:ext cx="160421" cy="280737"/>
          </a:xfrm>
          <a:prstGeom prst="chevron">
            <a:avLst>
              <a:gd name="adj" fmla="val 67143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7966577" y="3419481"/>
            <a:ext cx="536280" cy="35854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02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1007271" y="3509931"/>
            <a:ext cx="5965029" cy="78935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3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能独立撰写符合品牌调性的社交媒体文案、邮件营销内容及落地页文案，注重用户旅程中的触点设计。
理解AIDA（注意- 兴趣- 欲望- 行动）模型，并能将其应用于不同渠道的内容策划。
初步掌握用户画像（Persona）构建方法，通过问卷、访谈或后台数据分析识别目标受众特征。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1003300" y="3047999"/>
            <a:ext cx="5975053" cy="41038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建立内容与用户思维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5057274" y="4588041"/>
            <a:ext cx="6372726" cy="1483896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3458745" y="4989095"/>
            <a:ext cx="1155031" cy="572118"/>
          </a:xfrm>
          <a:prstGeom prst="homePlat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4613776" y="5134786"/>
            <a:ext cx="160421" cy="280737"/>
          </a:xfrm>
          <a:prstGeom prst="chevron">
            <a:avLst>
              <a:gd name="adj" fmla="val 67143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4750134" y="5134786"/>
            <a:ext cx="160421" cy="280737"/>
          </a:xfrm>
          <a:prstGeom prst="chevron">
            <a:avLst>
              <a:gd name="adj" fmla="val 67143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3676443" y="5095880"/>
            <a:ext cx="536280" cy="35854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03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5200946" y="5186330"/>
            <a:ext cx="5898854" cy="78935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3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能从后台数据中识别关键指标（如CTR、CVR、ROAS、跳出率），并提出初步优化建议。
学会制作周报/月报，用可视化图表（如折线图、漏斗图）清晰呈现营销效果。
理解A/B测试的基本逻辑，能在邮件主题、广告素材或落地页元素上进行小规模实验。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5200947" y="4724398"/>
            <a:ext cx="5898853" cy="41038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数据解读与基础优化能力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249964" y="199487"/>
            <a:ext cx="590568" cy="590568"/>
          </a:xfrm>
          <a:prstGeom prst="ellipse">
            <a:avLst/>
          </a:prstGeom>
          <a:solidFill>
            <a:schemeClr val="accent2"/>
          </a:solidFill>
          <a:ln w="381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394744" y="352919"/>
            <a:ext cx="301008" cy="28370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381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文本框 12"/>
          <p:cNvSpPr txBox="1"/>
          <p:nvPr/>
        </p:nvSpPr>
        <p:spPr>
          <a:xfrm rot="0" flipH="0" flipV="0">
            <a:off x="888966" y="228640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入门阶段：从零到一的关键能力构建</a:t>
            </a:r>
            <a:endParaRPr kumimoji="1" lang="zh-CN" altLang="en-US"/>
          </a:p>
        </p:txBody>
      </p:sp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573539" y="1562132"/>
            <a:ext cx="1675682" cy="1823386"/>
          </a:xfrm>
          <a:custGeom>
            <a:avLst/>
            <a:gdLst>
              <a:gd name="connsiteX0" fmla="*/ 1319463 w 2638926"/>
              <a:gd name="connsiteY0" fmla="*/ 0 h 2871536"/>
              <a:gd name="connsiteX1" fmla="*/ 2638926 w 2638926"/>
              <a:gd name="connsiteY1" fmla="*/ 1319463 h 2871536"/>
              <a:gd name="connsiteX2" fmla="*/ 1454371 w 2638926"/>
              <a:gd name="connsiteY2" fmla="*/ 2632114 h 2871536"/>
              <a:gd name="connsiteX3" fmla="*/ 1438781 w 2638926"/>
              <a:gd name="connsiteY3" fmla="*/ 2632901 h 2871536"/>
              <a:gd name="connsiteX4" fmla="*/ 1319463 w 2638926"/>
              <a:gd name="connsiteY4" fmla="*/ 2871536 h 2871536"/>
              <a:gd name="connsiteX5" fmla="*/ 1200146 w 2638926"/>
              <a:gd name="connsiteY5" fmla="*/ 2632901 h 2871536"/>
              <a:gd name="connsiteX6" fmla="*/ 1184556 w 2638926"/>
              <a:gd name="connsiteY6" fmla="*/ 2632114 h 2871536"/>
              <a:gd name="connsiteX7" fmla="*/ 0 w 2638926"/>
              <a:gd name="connsiteY7" fmla="*/ 1319463 h 2871536"/>
              <a:gd name="connsiteX8" fmla="*/ 1319463 w 2638926"/>
              <a:gd name="connsiteY8" fmla="*/ 0 h 2871536"/>
            </a:gdLst>
            <a:rect l="l" t="t" r="r" b="b"/>
            <a:pathLst>
              <a:path w="2638926" h="2871536">
                <a:moveTo>
                  <a:pt x="1319463" y="0"/>
                </a:moveTo>
                <a:cubicBezTo>
                  <a:pt x="2048182" y="0"/>
                  <a:pt x="2638926" y="590744"/>
                  <a:pt x="2638926" y="1319463"/>
                </a:cubicBezTo>
                <a:cubicBezTo>
                  <a:pt x="2638926" y="2002637"/>
                  <a:pt x="2119718" y="2564544"/>
                  <a:pt x="1454371" y="2632114"/>
                </a:cubicBezTo>
                <a:lnTo>
                  <a:pt x="1438781" y="2632901"/>
                </a:lnTo>
                <a:lnTo>
                  <a:pt x="1319463" y="2871536"/>
                </a:lnTo>
                <a:lnTo>
                  <a:pt x="1200146" y="2632901"/>
                </a:lnTo>
                <a:lnTo>
                  <a:pt x="1184556" y="2632114"/>
                </a:lnTo>
                <a:cubicBezTo>
                  <a:pt x="519208" y="2564544"/>
                  <a:pt x="0" y="2002637"/>
                  <a:pt x="0" y="1319463"/>
                </a:cubicBezTo>
                <a:cubicBezTo>
                  <a:pt x="0" y="590744"/>
                  <a:pt x="590744" y="0"/>
                  <a:pt x="1319463" y="0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649937" y="1639860"/>
            <a:ext cx="1522886" cy="1522884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914400" y="4090550"/>
            <a:ext cx="2993960" cy="183949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2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针对行业特性调整营销策略：例如电商侧重促销节奏与复购率，SaaS关注免费试用转化与LTV提升。
熟悉行业专属KPI（如电商的GMV、SaaS的MRR/ARR），并能围绕其设计归因模型。
积累行业资源（如KOL合作库、媒体投放渠道清单），形成差异化竞争优势。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491597" y="1614460"/>
            <a:ext cx="534930" cy="53493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632629" y="1755492"/>
            <a:ext cx="252864" cy="252864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1957064" y="2020171"/>
            <a:ext cx="908632" cy="889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01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914400" y="3543131"/>
            <a:ext cx="2997200" cy="2463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en-US" altLang="zh-CN" sz="774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垂直领域深耕（如电商、SaaS、本地服务）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5251809" y="1562132"/>
            <a:ext cx="1675682" cy="1823386"/>
          </a:xfrm>
          <a:custGeom>
            <a:avLst/>
            <a:gdLst>
              <a:gd name="connsiteX0" fmla="*/ 1319463 w 2638926"/>
              <a:gd name="connsiteY0" fmla="*/ 0 h 2871536"/>
              <a:gd name="connsiteX1" fmla="*/ 2638926 w 2638926"/>
              <a:gd name="connsiteY1" fmla="*/ 1319463 h 2871536"/>
              <a:gd name="connsiteX2" fmla="*/ 1454371 w 2638926"/>
              <a:gd name="connsiteY2" fmla="*/ 2632114 h 2871536"/>
              <a:gd name="connsiteX3" fmla="*/ 1438781 w 2638926"/>
              <a:gd name="connsiteY3" fmla="*/ 2632901 h 2871536"/>
              <a:gd name="connsiteX4" fmla="*/ 1319463 w 2638926"/>
              <a:gd name="connsiteY4" fmla="*/ 2871536 h 2871536"/>
              <a:gd name="connsiteX5" fmla="*/ 1200146 w 2638926"/>
              <a:gd name="connsiteY5" fmla="*/ 2632901 h 2871536"/>
              <a:gd name="connsiteX6" fmla="*/ 1184556 w 2638926"/>
              <a:gd name="connsiteY6" fmla="*/ 2632114 h 2871536"/>
              <a:gd name="connsiteX7" fmla="*/ 0 w 2638926"/>
              <a:gd name="connsiteY7" fmla="*/ 1319463 h 2871536"/>
              <a:gd name="connsiteX8" fmla="*/ 1319463 w 2638926"/>
              <a:gd name="connsiteY8" fmla="*/ 0 h 2871536"/>
            </a:gdLst>
            <a:rect l="l" t="t" r="r" b="b"/>
            <a:pathLst>
              <a:path w="2638926" h="2871536">
                <a:moveTo>
                  <a:pt x="1319463" y="0"/>
                </a:moveTo>
                <a:cubicBezTo>
                  <a:pt x="2048182" y="0"/>
                  <a:pt x="2638926" y="590744"/>
                  <a:pt x="2638926" y="1319463"/>
                </a:cubicBezTo>
                <a:cubicBezTo>
                  <a:pt x="2638926" y="2002637"/>
                  <a:pt x="2119718" y="2564544"/>
                  <a:pt x="1454371" y="2632114"/>
                </a:cubicBezTo>
                <a:lnTo>
                  <a:pt x="1438781" y="2632901"/>
                </a:lnTo>
                <a:lnTo>
                  <a:pt x="1319463" y="2871536"/>
                </a:lnTo>
                <a:lnTo>
                  <a:pt x="1200146" y="2632901"/>
                </a:lnTo>
                <a:lnTo>
                  <a:pt x="1184556" y="2632114"/>
                </a:lnTo>
                <a:cubicBezTo>
                  <a:pt x="519208" y="2564544"/>
                  <a:pt x="0" y="2002637"/>
                  <a:pt x="0" y="1319463"/>
                </a:cubicBezTo>
                <a:cubicBezTo>
                  <a:pt x="0" y="590744"/>
                  <a:pt x="590744" y="0"/>
                  <a:pt x="1319463" y="0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5328207" y="1639860"/>
            <a:ext cx="1522886" cy="1522884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592670" y="4090550"/>
            <a:ext cx="2993960" cy="18403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2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掌握营销自动化工具（如ActiveCampaign、Marketo）的流程搭建，实现用户分层与精准触达。
能与技术团队协作，参与CRM系统集成、CDP（客户数据平台）部署等项目。
初步了解API调用、Webhook配置等轻量级技术对接方式，提升跨系统协同效率。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5169867" y="1614460"/>
            <a:ext cx="534930" cy="53493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5310899" y="1764966"/>
            <a:ext cx="252864" cy="233917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5635334" y="2020171"/>
            <a:ext cx="908632" cy="889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02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4592670" y="3543131"/>
            <a:ext cx="2997200" cy="2463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en-US" altLang="zh-CN" sz="774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技术与自动化能力升级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942780" y="1562132"/>
            <a:ext cx="1675682" cy="1823386"/>
          </a:xfrm>
          <a:custGeom>
            <a:avLst/>
            <a:gdLst>
              <a:gd name="connsiteX0" fmla="*/ 1319463 w 2638926"/>
              <a:gd name="connsiteY0" fmla="*/ 0 h 2871536"/>
              <a:gd name="connsiteX1" fmla="*/ 2638926 w 2638926"/>
              <a:gd name="connsiteY1" fmla="*/ 1319463 h 2871536"/>
              <a:gd name="connsiteX2" fmla="*/ 1454371 w 2638926"/>
              <a:gd name="connsiteY2" fmla="*/ 2632114 h 2871536"/>
              <a:gd name="connsiteX3" fmla="*/ 1438781 w 2638926"/>
              <a:gd name="connsiteY3" fmla="*/ 2632901 h 2871536"/>
              <a:gd name="connsiteX4" fmla="*/ 1319463 w 2638926"/>
              <a:gd name="connsiteY4" fmla="*/ 2871536 h 2871536"/>
              <a:gd name="connsiteX5" fmla="*/ 1200146 w 2638926"/>
              <a:gd name="connsiteY5" fmla="*/ 2632901 h 2871536"/>
              <a:gd name="connsiteX6" fmla="*/ 1184556 w 2638926"/>
              <a:gd name="connsiteY6" fmla="*/ 2632114 h 2871536"/>
              <a:gd name="connsiteX7" fmla="*/ 0 w 2638926"/>
              <a:gd name="connsiteY7" fmla="*/ 1319463 h 2871536"/>
              <a:gd name="connsiteX8" fmla="*/ 1319463 w 2638926"/>
              <a:gd name="connsiteY8" fmla="*/ 0 h 2871536"/>
            </a:gdLst>
            <a:rect l="l" t="t" r="r" b="b"/>
            <a:pathLst>
              <a:path w="2638926" h="2871536">
                <a:moveTo>
                  <a:pt x="1319463" y="0"/>
                </a:moveTo>
                <a:cubicBezTo>
                  <a:pt x="2048182" y="0"/>
                  <a:pt x="2638926" y="590744"/>
                  <a:pt x="2638926" y="1319463"/>
                </a:cubicBezTo>
                <a:cubicBezTo>
                  <a:pt x="2638926" y="2002637"/>
                  <a:pt x="2119718" y="2564544"/>
                  <a:pt x="1454371" y="2632114"/>
                </a:cubicBezTo>
                <a:lnTo>
                  <a:pt x="1438781" y="2632901"/>
                </a:lnTo>
                <a:lnTo>
                  <a:pt x="1319463" y="2871536"/>
                </a:lnTo>
                <a:lnTo>
                  <a:pt x="1200146" y="2632901"/>
                </a:lnTo>
                <a:lnTo>
                  <a:pt x="1184556" y="2632114"/>
                </a:lnTo>
                <a:cubicBezTo>
                  <a:pt x="519208" y="2564544"/>
                  <a:pt x="0" y="2002637"/>
                  <a:pt x="0" y="1319463"/>
                </a:cubicBezTo>
                <a:cubicBezTo>
                  <a:pt x="0" y="590744"/>
                  <a:pt x="590744" y="0"/>
                  <a:pt x="1319463" y="0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9019177" y="1639860"/>
            <a:ext cx="1522886" cy="1522884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8283640" y="4090550"/>
            <a:ext cx="2993960" cy="18403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2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能将营销目标与公司整体业务战略对齐，例如支持新品上市、区域扩张或用户留存计划。
主动与产品、销售、客服团队沟通，共享用户反馈，推动产品优化与服务闭环。
开始参与预算分配讨论，基于历史ROI预测不同渠道的投入产出比，提出资源倾斜建议。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860837" y="1614460"/>
            <a:ext cx="534930" cy="53493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9001869" y="1777347"/>
            <a:ext cx="252864" cy="209154"/>
          </a:xfrm>
          <a:custGeom>
            <a:avLst/>
            <a:gdLst>
              <a:gd name="connsiteX0" fmla="*/ 153878 w 870468"/>
              <a:gd name="connsiteY0" fmla="*/ 353026 h 720000"/>
              <a:gd name="connsiteX1" fmla="*/ 449972 w 870468"/>
              <a:gd name="connsiteY1" fmla="*/ 353026 h 720000"/>
              <a:gd name="connsiteX2" fmla="*/ 489985 w 870468"/>
              <a:gd name="connsiteY2" fmla="*/ 393039 h 720000"/>
              <a:gd name="connsiteX3" fmla="*/ 449972 w 870468"/>
              <a:gd name="connsiteY3" fmla="*/ 433051 h 720000"/>
              <a:gd name="connsiteX4" fmla="*/ 153878 w 870468"/>
              <a:gd name="connsiteY4" fmla="*/ 433051 h 720000"/>
              <a:gd name="connsiteX5" fmla="*/ 113865 w 870468"/>
              <a:gd name="connsiteY5" fmla="*/ 393039 h 720000"/>
              <a:gd name="connsiteX6" fmla="*/ 153878 w 870468"/>
              <a:gd name="connsiteY6" fmla="*/ 353026 h 720000"/>
              <a:gd name="connsiteX7" fmla="*/ 68708 w 870468"/>
              <a:gd name="connsiteY7" fmla="*/ 275858 h 720000"/>
              <a:gd name="connsiteX8" fmla="*/ 68708 w 870468"/>
              <a:gd name="connsiteY8" fmla="*/ 603735 h 720000"/>
              <a:gd name="connsiteX9" fmla="*/ 116266 w 870468"/>
              <a:gd name="connsiteY9" fmla="*/ 651293 h 720000"/>
              <a:gd name="connsiteX10" fmla="*/ 598821 w 870468"/>
              <a:gd name="connsiteY10" fmla="*/ 651293 h 720000"/>
              <a:gd name="connsiteX11" fmla="*/ 754317 w 870468"/>
              <a:gd name="connsiteY11" fmla="*/ 651293 h 720000"/>
              <a:gd name="connsiteX12" fmla="*/ 801875 w 870468"/>
              <a:gd name="connsiteY12" fmla="*/ 603735 h 720000"/>
              <a:gd name="connsiteX13" fmla="*/ 801875 w 870468"/>
              <a:gd name="connsiteY13" fmla="*/ 275858 h 720000"/>
              <a:gd name="connsiteX14" fmla="*/ 598821 w 870468"/>
              <a:gd name="connsiteY14" fmla="*/ 275858 h 720000"/>
              <a:gd name="connsiteX15" fmla="*/ 116266 w 870468"/>
              <a:gd name="connsiteY15" fmla="*/ 68593 h 720000"/>
              <a:gd name="connsiteX16" fmla="*/ 68708 w 870468"/>
              <a:gd name="connsiteY16" fmla="*/ 116151 h 720000"/>
              <a:gd name="connsiteX17" fmla="*/ 68708 w 870468"/>
              <a:gd name="connsiteY17" fmla="*/ 207265 h 720000"/>
              <a:gd name="connsiteX18" fmla="*/ 598821 w 870468"/>
              <a:gd name="connsiteY18" fmla="*/ 207265 h 720000"/>
              <a:gd name="connsiteX19" fmla="*/ 801875 w 870468"/>
              <a:gd name="connsiteY19" fmla="*/ 207265 h 720000"/>
              <a:gd name="connsiteX20" fmla="*/ 801875 w 870468"/>
              <a:gd name="connsiteY20" fmla="*/ 116151 h 720000"/>
              <a:gd name="connsiteX21" fmla="*/ 754317 w 870468"/>
              <a:gd name="connsiteY21" fmla="*/ 68593 h 720000"/>
              <a:gd name="connsiteX22" fmla="*/ 598821 w 870468"/>
              <a:gd name="connsiteY22" fmla="*/ 68593 h 720000"/>
              <a:gd name="connsiteX23" fmla="*/ 116266 w 870468"/>
              <a:gd name="connsiteY23" fmla="*/ 0 h 720000"/>
              <a:gd name="connsiteX24" fmla="*/ 598821 w 870468"/>
              <a:gd name="connsiteY24" fmla="*/ 0 h 720000"/>
              <a:gd name="connsiteX25" fmla="*/ 754317 w 870468"/>
              <a:gd name="connsiteY25" fmla="*/ 0 h 720000"/>
              <a:gd name="connsiteX26" fmla="*/ 870468 w 870468"/>
              <a:gd name="connsiteY26" fmla="*/ 116151 h 720000"/>
              <a:gd name="connsiteX27" fmla="*/ 870468 w 870468"/>
              <a:gd name="connsiteY27" fmla="*/ 241562 h 720000"/>
              <a:gd name="connsiteX28" fmla="*/ 870468 w 870468"/>
              <a:gd name="connsiteY28" fmla="*/ 603735 h 720000"/>
              <a:gd name="connsiteX29" fmla="*/ 754317 w 870468"/>
              <a:gd name="connsiteY29" fmla="*/ 720000 h 720000"/>
              <a:gd name="connsiteX30" fmla="*/ 598821 w 870468"/>
              <a:gd name="connsiteY30" fmla="*/ 720000 h 720000"/>
              <a:gd name="connsiteX31" fmla="*/ 116266 w 870468"/>
              <a:gd name="connsiteY31" fmla="*/ 720000 h 720000"/>
              <a:gd name="connsiteX32" fmla="*/ 115 w 870468"/>
              <a:gd name="connsiteY32" fmla="*/ 603849 h 720000"/>
              <a:gd name="connsiteX33" fmla="*/ 115 w 870468"/>
              <a:gd name="connsiteY33" fmla="*/ 241841 h 720000"/>
              <a:gd name="connsiteX34" fmla="*/ 0 w 870468"/>
              <a:gd name="connsiteY34" fmla="*/ 241562 h 720000"/>
              <a:gd name="connsiteX35" fmla="*/ 115 w 870468"/>
              <a:gd name="connsiteY35" fmla="*/ 241284 h 720000"/>
              <a:gd name="connsiteX36" fmla="*/ 115 w 870468"/>
              <a:gd name="connsiteY36" fmla="*/ 116151 h 720000"/>
              <a:gd name="connsiteX37" fmla="*/ 116266 w 870468"/>
              <a:gd name="connsiteY37" fmla="*/ 0 h 720000"/>
            </a:gdLst>
            <a:rect l="l" t="t" r="r" b="b"/>
            <a:pathLst>
              <a:path w="870468" h="720000">
                <a:moveTo>
                  <a:pt x="153878" y="353026"/>
                </a:moveTo>
                <a:lnTo>
                  <a:pt x="449972" y="353026"/>
                </a:lnTo>
                <a:cubicBezTo>
                  <a:pt x="472036" y="353026"/>
                  <a:pt x="489985" y="370975"/>
                  <a:pt x="489985" y="393039"/>
                </a:cubicBezTo>
                <a:cubicBezTo>
                  <a:pt x="489985" y="415103"/>
                  <a:pt x="472150" y="433051"/>
                  <a:pt x="449972" y="433051"/>
                </a:cubicBezTo>
                <a:lnTo>
                  <a:pt x="153878" y="433051"/>
                </a:lnTo>
                <a:cubicBezTo>
                  <a:pt x="131814" y="433051"/>
                  <a:pt x="113865" y="415103"/>
                  <a:pt x="113865" y="393039"/>
                </a:cubicBezTo>
                <a:cubicBezTo>
                  <a:pt x="113865" y="370975"/>
                  <a:pt x="131814" y="353026"/>
                  <a:pt x="153878" y="353026"/>
                </a:cubicBezTo>
                <a:close/>
                <a:moveTo>
                  <a:pt x="68708" y="275858"/>
                </a:moveTo>
                <a:lnTo>
                  <a:pt x="68708" y="603735"/>
                </a:lnTo>
                <a:cubicBezTo>
                  <a:pt x="68708" y="630029"/>
                  <a:pt x="90087" y="651293"/>
                  <a:pt x="116266" y="651293"/>
                </a:cubicBezTo>
                <a:lnTo>
                  <a:pt x="598821" y="651293"/>
                </a:lnTo>
                <a:lnTo>
                  <a:pt x="754317" y="651293"/>
                </a:lnTo>
                <a:cubicBezTo>
                  <a:pt x="780611" y="651293"/>
                  <a:pt x="801875" y="629915"/>
                  <a:pt x="801875" y="603735"/>
                </a:cubicBezTo>
                <a:lnTo>
                  <a:pt x="801875" y="275858"/>
                </a:lnTo>
                <a:lnTo>
                  <a:pt x="598821" y="275858"/>
                </a:lnTo>
                <a:close/>
                <a:moveTo>
                  <a:pt x="116266" y="68593"/>
                </a:moveTo>
                <a:cubicBezTo>
                  <a:pt x="89972" y="68593"/>
                  <a:pt x="68708" y="89972"/>
                  <a:pt x="68708" y="116151"/>
                </a:cubicBezTo>
                <a:lnTo>
                  <a:pt x="68708" y="207265"/>
                </a:lnTo>
                <a:lnTo>
                  <a:pt x="598821" y="207265"/>
                </a:lnTo>
                <a:lnTo>
                  <a:pt x="801875" y="207265"/>
                </a:lnTo>
                <a:lnTo>
                  <a:pt x="801875" y="116151"/>
                </a:lnTo>
                <a:cubicBezTo>
                  <a:pt x="801875" y="89857"/>
                  <a:pt x="780497" y="68593"/>
                  <a:pt x="754317" y="68593"/>
                </a:cubicBezTo>
                <a:lnTo>
                  <a:pt x="598821" y="68593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1"/>
                </a:cubicBezTo>
                <a:lnTo>
                  <a:pt x="870468" y="241562"/>
                </a:lnTo>
                <a:lnTo>
                  <a:pt x="870468" y="603735"/>
                </a:lnTo>
                <a:cubicBezTo>
                  <a:pt x="870468" y="667869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69"/>
                  <a:pt x="115" y="603849"/>
                </a:cubicBezTo>
                <a:lnTo>
                  <a:pt x="115" y="241841"/>
                </a:lnTo>
                <a:lnTo>
                  <a:pt x="0" y="241562"/>
                </a:lnTo>
                <a:lnTo>
                  <a:pt x="115" y="241284"/>
                </a:lnTo>
                <a:lnTo>
                  <a:pt x="115" y="116151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9326304" y="2020171"/>
            <a:ext cx="908632" cy="889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03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8283640" y="3543131"/>
            <a:ext cx="2997200" cy="2463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en-US" altLang="zh-CN" sz="774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战略思维与跨部门协同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249964" y="199487"/>
            <a:ext cx="590568" cy="590568"/>
          </a:xfrm>
          <a:prstGeom prst="ellipse">
            <a:avLst/>
          </a:prstGeom>
          <a:solidFill>
            <a:schemeClr val="accent2"/>
          </a:solidFill>
          <a:ln w="381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394744" y="352919"/>
            <a:ext cx="301008" cy="28370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381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文本框 12"/>
          <p:cNvSpPr txBox="1"/>
          <p:nvPr/>
        </p:nvSpPr>
        <p:spPr>
          <a:xfrm rot="0" flipH="0" flipV="0">
            <a:off x="888966" y="228640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进阶发展：专业化与复合型能力跃迁</a:t>
            </a:r>
            <a:endParaRPr kumimoji="1" lang="zh-CN" altLang="en-US"/>
          </a:p>
        </p:txBody>
      </p:sp>
    </p:spTree>
  </p:cSld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774700" y="4041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谢谢大家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791371" y="2913031"/>
            <a:ext cx="5965029" cy="78935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如果喜欢我们的内容，欢迎多多点赞、收藏、转发。
也可以关注我们，第一时间收到更新～</a:t>
            </a:r>
            <a:endParaRPr kumimoji="1" lang="zh-CN" altLang="en-US"/>
          </a:p>
        </p:txBody>
      </p:sp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 l="0" t="0" r="0" b="0"/>
          <a:stretch>
            <a:fillRect/>
          </a:stretch>
        </p:blipFill>
        <p:spPr>
          <a:xfrm rot="0" flipH="0" flipV="0">
            <a:off x="-216062" y="-162752"/>
            <a:ext cx="12624124" cy="71835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标题 1"/>
          <p:cNvSpPr txBox="1"/>
          <p:nvPr/>
        </p:nvSpPr>
        <p:spPr>
          <a:xfrm rot="18000000" flipH="0" flipV="0">
            <a:off x="9925051" y="4922726"/>
            <a:ext cx="1671605" cy="785530"/>
          </a:xfrm>
          <a:custGeom>
            <a:avLst/>
            <a:gdLst>
              <a:gd name="connsiteX0" fmla="*/ 1671605 w 1671605"/>
              <a:gd name="connsiteY0" fmla="*/ 781935 h 785530"/>
              <a:gd name="connsiteX1" fmla="*/ 1665379 w 1671605"/>
              <a:gd name="connsiteY1" fmla="*/ 785530 h 785530"/>
              <a:gd name="connsiteX2" fmla="*/ 9529 w 1671605"/>
              <a:gd name="connsiteY2" fmla="*/ 785530 h 785530"/>
              <a:gd name="connsiteX3" fmla="*/ 0 w 1671605"/>
              <a:gd name="connsiteY3" fmla="*/ 769024 h 785530"/>
              <a:gd name="connsiteX4" fmla="*/ 484677 w 1671605"/>
              <a:gd name="connsiteY4" fmla="*/ 0 h 785530"/>
              <a:gd name="connsiteX5" fmla="*/ 1671605 w 1671605"/>
              <a:gd name="connsiteY5" fmla="*/ 781935 h 785530"/>
            </a:gdLst>
            <a:rect l="l" t="t" r="r" b="b"/>
            <a:pathLst>
              <a:path w="1671605" h="785530">
                <a:moveTo>
                  <a:pt x="1671605" y="781935"/>
                </a:moveTo>
                <a:lnTo>
                  <a:pt x="1665379" y="785530"/>
                </a:lnTo>
                <a:lnTo>
                  <a:pt x="9529" y="785530"/>
                </a:lnTo>
                <a:lnTo>
                  <a:pt x="0" y="769024"/>
                </a:lnTo>
                <a:lnTo>
                  <a:pt x="484677" y="0"/>
                </a:lnTo>
                <a:lnTo>
                  <a:pt x="1671605" y="781935"/>
                </a:ln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8000000" flipH="0" flipV="0">
            <a:off x="1211948" y="-1502294"/>
            <a:ext cx="9131353" cy="10820549"/>
          </a:xfrm>
          <a:custGeom>
            <a:avLst/>
            <a:gdLst>
              <a:gd name="connsiteX0" fmla="*/ 3702103 w 9131353"/>
              <a:gd name="connsiteY0" fmla="*/ 0 h 10820549"/>
              <a:gd name="connsiteX1" fmla="*/ 9131353 w 9131353"/>
              <a:gd name="connsiteY1" fmla="*/ 9403737 h 10820549"/>
              <a:gd name="connsiteX2" fmla="*/ 6677363 w 9131353"/>
              <a:gd name="connsiteY2" fmla="*/ 10820549 h 10820549"/>
              <a:gd name="connsiteX3" fmla="*/ 5490435 w 9131353"/>
              <a:gd name="connsiteY3" fmla="*/ 10038613 h 10820549"/>
              <a:gd name="connsiteX4" fmla="*/ 5005758 w 9131353"/>
              <a:gd name="connsiteY4" fmla="*/ 10807637 h 10820549"/>
              <a:gd name="connsiteX5" fmla="*/ 0 w 9131353"/>
              <a:gd name="connsiteY5" fmla="*/ 2137410 h 10820549"/>
              <a:gd name="connsiteX6" fmla="*/ 3702103 w 9131353"/>
              <a:gd name="connsiteY6" fmla="*/ 0 h 10820549"/>
            </a:gdLst>
            <a:rect l="l" t="t" r="r" b="b"/>
            <a:pathLst>
              <a:path w="9131353" h="10820549">
                <a:moveTo>
                  <a:pt x="3702103" y="0"/>
                </a:moveTo>
                <a:lnTo>
                  <a:pt x="9131353" y="9403737"/>
                </a:lnTo>
                <a:lnTo>
                  <a:pt x="6677363" y="10820549"/>
                </a:lnTo>
                <a:lnTo>
                  <a:pt x="5490435" y="10038613"/>
                </a:lnTo>
                <a:lnTo>
                  <a:pt x="5005758" y="10807637"/>
                </a:lnTo>
                <a:lnTo>
                  <a:pt x="0" y="2137410"/>
                </a:lnTo>
                <a:lnTo>
                  <a:pt x="3702103" y="0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8000000" flipH="0" flipV="0">
            <a:off x="11314566" y="5468491"/>
            <a:ext cx="11683" cy="3595"/>
          </a:xfrm>
          <a:custGeom>
            <a:avLst/>
            <a:gdLst>
              <a:gd name="connsiteX0" fmla="*/ 11683 w 11683"/>
              <a:gd name="connsiteY0" fmla="*/ 3595 h 3595"/>
              <a:gd name="connsiteX1" fmla="*/ 0 w 11683"/>
              <a:gd name="connsiteY1" fmla="*/ 3595 h 3595"/>
              <a:gd name="connsiteX2" fmla="*/ 6226 w 11683"/>
              <a:gd name="connsiteY2" fmla="*/ 0 h 3595"/>
              <a:gd name="connsiteX3" fmla="*/ 11683 w 11683"/>
              <a:gd name="connsiteY3" fmla="*/ 3595 h 3595"/>
            </a:gdLst>
            <a:rect l="l" t="t" r="r" b="b"/>
            <a:pathLst>
              <a:path w="11683" h="3595">
                <a:moveTo>
                  <a:pt x="11683" y="3595"/>
                </a:moveTo>
                <a:lnTo>
                  <a:pt x="0" y="3595"/>
                </a:lnTo>
                <a:lnTo>
                  <a:pt x="6226" y="0"/>
                </a:lnTo>
                <a:lnTo>
                  <a:pt x="11683" y="3595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18000000" flipH="0" flipV="0">
            <a:off x="10677365" y="6432936"/>
            <a:ext cx="19932" cy="16506"/>
          </a:xfrm>
          <a:custGeom>
            <a:avLst/>
            <a:gdLst>
              <a:gd name="connsiteX0" fmla="*/ 10403 w 19932"/>
              <a:gd name="connsiteY0" fmla="*/ 0 h 16506"/>
              <a:gd name="connsiteX1" fmla="*/ 19932 w 19932"/>
              <a:gd name="connsiteY1" fmla="*/ 16506 h 16506"/>
              <a:gd name="connsiteX2" fmla="*/ 0 w 19932"/>
              <a:gd name="connsiteY2" fmla="*/ 16506 h 16506"/>
              <a:gd name="connsiteX3" fmla="*/ 10403 w 19932"/>
              <a:gd name="connsiteY3" fmla="*/ 0 h 16506"/>
            </a:gdLst>
            <a:rect l="l" t="t" r="r" b="b"/>
            <a:pathLst>
              <a:path w="19932" h="16506">
                <a:moveTo>
                  <a:pt x="10403" y="0"/>
                </a:moveTo>
                <a:lnTo>
                  <a:pt x="19932" y="16506"/>
                </a:lnTo>
                <a:lnTo>
                  <a:pt x="0" y="16506"/>
                </a:lnTo>
                <a:lnTo>
                  <a:pt x="10403" y="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5728163" y="2901953"/>
            <a:ext cx="108330" cy="114300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5728163" y="4102103"/>
            <a:ext cx="108330" cy="114300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5728163" y="5302253"/>
            <a:ext cx="108330" cy="114300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1790814" y="2865419"/>
            <a:ext cx="4098978" cy="900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核心职责与角色定位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1107908" y="2865419"/>
            <a:ext cx="686838" cy="900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2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1790814" y="4197887"/>
            <a:ext cx="4098978" cy="900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关键技能与工具应用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1107908" y="4197887"/>
            <a:ext cx="686838" cy="900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2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972414" y="2865419"/>
            <a:ext cx="4098978" cy="900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行业趋势与未来发展方向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6289508" y="2865419"/>
            <a:ext cx="686838" cy="900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2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6964771" y="4197887"/>
            <a:ext cx="4098978" cy="900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职业路径与成长建议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6289508" y="4197887"/>
            <a:ext cx="686838" cy="900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2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2257601" y="1130300"/>
            <a:ext cx="7743832" cy="6804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4400">
                <a:ln w="12700">
                  <a:solidFill>
                    <a:srgbClr val="FFFFFF">
                      <a:alpha val="100000"/>
                    </a:srgbClr>
                  </a:solidFill>
                </a:ln>
                <a:noFill/>
                <a:latin typeface="OPPOSans H"/>
                <a:ea typeface="OPPOSans H"/>
                <a:cs typeface="OPPOSans H"/>
              </a:rPr>
              <a:t>CONTENT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571041" y="698241"/>
            <a:ext cx="7743832" cy="11125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目录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853439" y="2163924"/>
            <a:ext cx="138896" cy="13889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1287104" y="2163924"/>
            <a:ext cx="138896" cy="13889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1720769" y="2163924"/>
            <a:ext cx="138896" cy="13889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核心职责与角色定位</a:t>
            </a:r>
            <a:endParaRPr kumimoji="1" lang="zh-CN" altLang="en-US"/>
          </a:p>
        </p:txBody>
      </p:sp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5400000" flipH="0" flipV="0">
            <a:off x="2070676" y="643639"/>
            <a:ext cx="2055174" cy="441213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4799922" y="2402429"/>
            <a:ext cx="894548" cy="894547"/>
          </a:xfrm>
          <a:prstGeom prst="flowChartConnector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161189" y="2283804"/>
            <a:ext cx="3362857" cy="142459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kumimoji="1" lang="en-US" altLang="zh-CN" sz="108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根据公司整体业务目标，结合市场趋势与用户行为数据，制定覆盖全渠道（如社交媒体、搜索引擎、电子邮件、短视频平台等）的年度数字营销战略。
明确关键绩效指标（KPI），如获客成本（CAC）、客户生命周期价值（LTV）、转化率、ROI 等，并设定阶段性目标。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161189" y="1876799"/>
            <a:ext cx="3362857" cy="41323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制定年度数字营销策略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5066818" y="2691785"/>
            <a:ext cx="360756" cy="315837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5400000" flipH="0" flipV="0">
            <a:off x="7554736" y="643639"/>
            <a:ext cx="2055174" cy="441213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10283983" y="2402429"/>
            <a:ext cx="894548" cy="894547"/>
          </a:xfrm>
          <a:prstGeom prst="flowChartConnector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645250" y="2283804"/>
            <a:ext cx="3362857" cy="142200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kumimoji="1" lang="en-US" altLang="zh-CN" sz="108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运用数据分析工具（如Google Analytics、Adobe Analytics、CRM系统）构建精准用户画像，识别高潜力客户群体。
基于地域、兴趣、行为路径等维度进行市场细分，为个性化营销提供依据。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645250" y="1876799"/>
            <a:ext cx="3362857" cy="40920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用户画像与市场细分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10550879" y="2686170"/>
            <a:ext cx="360756" cy="327067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5400000" flipH="0" flipV="0">
            <a:off x="4521200" y="1433044"/>
            <a:ext cx="2052551" cy="779033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936923" y="4880934"/>
            <a:ext cx="894548" cy="894547"/>
          </a:xfrm>
          <a:prstGeom prst="flowChartConnector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2008890" y="4762309"/>
            <a:ext cx="6652157" cy="139660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kumimoji="1" lang="en-US" altLang="zh-CN" sz="108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与产品、销售、内容及技术团队紧密协作，确保营销活动与产品迭代、客户服务流程无缝衔接。
定期召开跨职能会议，同步营销进展与反馈，优化整体用户体验路径。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2006600" y="4355304"/>
            <a:ext cx="6654447" cy="45133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跨部门协同机制建立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9203819" y="5147831"/>
            <a:ext cx="360756" cy="360755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249964" y="199487"/>
            <a:ext cx="590568" cy="590568"/>
          </a:xfrm>
          <a:prstGeom prst="ellipse">
            <a:avLst/>
          </a:prstGeom>
          <a:solidFill>
            <a:schemeClr val="accent2"/>
          </a:solidFill>
          <a:ln w="381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394744" y="352919"/>
            <a:ext cx="301008" cy="28370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381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文本框 12"/>
          <p:cNvSpPr txBox="1"/>
          <p:nvPr/>
        </p:nvSpPr>
        <p:spPr>
          <a:xfrm rot="0" flipH="0" flipV="0">
            <a:off x="888966" y="228640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战略规划与目标设定</a:t>
            </a:r>
            <a:endParaRPr kumimoji="1" lang="zh-CN" altLang="en-US"/>
          </a:p>
        </p:txBody>
      </p:sp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019893" y="1758008"/>
            <a:ext cx="2862415" cy="3677505"/>
          </a:xfrm>
          <a:prstGeom prst="roundRect">
            <a:avLst>
              <a:gd name="adj" fmla="val 3013"/>
            </a:avLst>
          </a:prstGeom>
          <a:solidFill>
            <a:schemeClr val="bg1"/>
          </a:solidFill>
          <a:ln w="25400" cap="sq">
            <a:solidFill>
              <a:schemeClr val="bg1">
                <a:lumMod val="95000"/>
              </a:schemeClr>
            </a:solidFill>
            <a:miter/>
          </a:ln>
          <a:effectLst>
            <a:outerShdw dist="0" blurRad="228600" dir="0" sx="98000" sy="98000" kx="0" ky="0" algn="ctr" rotWithShape="0">
              <a:schemeClr val="tx1">
                <a:lumMod val="75000"/>
                <a:lumOff val="25000"/>
                <a:alpha val="2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019893" y="1843369"/>
            <a:ext cx="2862415" cy="690077"/>
          </a:xfrm>
          <a:custGeom>
            <a:avLst/>
            <a:gdLst>
              <a:gd name="connsiteX0" fmla="*/ 104959 w 3483534"/>
              <a:gd name="connsiteY0" fmla="*/ 0 h 697102"/>
              <a:gd name="connsiteX1" fmla="*/ 3378575 w 3483534"/>
              <a:gd name="connsiteY1" fmla="*/ 0 h 697102"/>
              <a:gd name="connsiteX2" fmla="*/ 3483534 w 3483534"/>
              <a:gd name="connsiteY2" fmla="*/ 104959 h 697102"/>
              <a:gd name="connsiteX3" fmla="*/ 3483534 w 3483534"/>
              <a:gd name="connsiteY3" fmla="*/ 697102 h 697102"/>
              <a:gd name="connsiteX4" fmla="*/ 0 w 3483534"/>
              <a:gd name="connsiteY4" fmla="*/ 697102 h 697102"/>
              <a:gd name="connsiteX5" fmla="*/ 0 w 3483534"/>
              <a:gd name="connsiteY5" fmla="*/ 104959 h 697102"/>
              <a:gd name="connsiteX6" fmla="*/ 104959 w 3483534"/>
              <a:gd name="connsiteY6" fmla="*/ 0 h 697102"/>
            </a:gdLst>
            <a:rect l="l" t="t" r="r" b="b"/>
            <a:pathLst>
              <a:path w="3483534" h="697102">
                <a:moveTo>
                  <a:pt x="104959" y="0"/>
                </a:moveTo>
                <a:lnTo>
                  <a:pt x="3378575" y="0"/>
                </a:lnTo>
                <a:cubicBezTo>
                  <a:pt x="3436542" y="0"/>
                  <a:pt x="3483534" y="46992"/>
                  <a:pt x="3483534" y="104959"/>
                </a:cubicBezTo>
                <a:lnTo>
                  <a:pt x="3483534" y="697102"/>
                </a:lnTo>
                <a:lnTo>
                  <a:pt x="0" y="697102"/>
                </a:lnTo>
                <a:lnTo>
                  <a:pt x="0" y="104959"/>
                </a:lnTo>
                <a:cubicBezTo>
                  <a:pt x="0" y="46992"/>
                  <a:pt x="46992" y="0"/>
                  <a:pt x="104959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019893" y="1754732"/>
            <a:ext cx="2862415" cy="690077"/>
          </a:xfrm>
          <a:custGeom>
            <a:avLst/>
            <a:gdLst>
              <a:gd name="connsiteX0" fmla="*/ 104959 w 3483534"/>
              <a:gd name="connsiteY0" fmla="*/ 0 h 697102"/>
              <a:gd name="connsiteX1" fmla="*/ 3378575 w 3483534"/>
              <a:gd name="connsiteY1" fmla="*/ 0 h 697102"/>
              <a:gd name="connsiteX2" fmla="*/ 3483534 w 3483534"/>
              <a:gd name="connsiteY2" fmla="*/ 104959 h 697102"/>
              <a:gd name="connsiteX3" fmla="*/ 3483534 w 3483534"/>
              <a:gd name="connsiteY3" fmla="*/ 697102 h 697102"/>
              <a:gd name="connsiteX4" fmla="*/ 0 w 3483534"/>
              <a:gd name="connsiteY4" fmla="*/ 697102 h 697102"/>
              <a:gd name="connsiteX5" fmla="*/ 0 w 3483534"/>
              <a:gd name="connsiteY5" fmla="*/ 104959 h 697102"/>
              <a:gd name="connsiteX6" fmla="*/ 104959 w 3483534"/>
              <a:gd name="connsiteY6" fmla="*/ 0 h 697102"/>
            </a:gdLst>
            <a:rect l="l" t="t" r="r" b="b"/>
            <a:pathLst>
              <a:path w="3483534" h="697102">
                <a:moveTo>
                  <a:pt x="104959" y="0"/>
                </a:moveTo>
                <a:lnTo>
                  <a:pt x="3378575" y="0"/>
                </a:lnTo>
                <a:cubicBezTo>
                  <a:pt x="3436542" y="0"/>
                  <a:pt x="3483534" y="46992"/>
                  <a:pt x="3483534" y="104959"/>
                </a:cubicBezTo>
                <a:lnTo>
                  <a:pt x="3483534" y="697102"/>
                </a:lnTo>
                <a:lnTo>
                  <a:pt x="0" y="697102"/>
                </a:lnTo>
                <a:lnTo>
                  <a:pt x="0" y="104959"/>
                </a:lnTo>
                <a:cubicBezTo>
                  <a:pt x="0" y="46992"/>
                  <a:pt x="46992" y="0"/>
                  <a:pt x="104959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159350" y="1797436"/>
            <a:ext cx="2520000" cy="64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多渠道内容策划与投放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4664793" y="1758008"/>
            <a:ext cx="2862415" cy="3677505"/>
          </a:xfrm>
          <a:prstGeom prst="roundRect">
            <a:avLst>
              <a:gd name="adj" fmla="val 3013"/>
            </a:avLst>
          </a:prstGeom>
          <a:solidFill>
            <a:schemeClr val="bg1"/>
          </a:solidFill>
          <a:ln w="25400" cap="sq">
            <a:solidFill>
              <a:schemeClr val="bg1">
                <a:lumMod val="95000"/>
              </a:schemeClr>
            </a:solidFill>
            <a:miter/>
          </a:ln>
          <a:effectLst>
            <a:outerShdw dist="0" blurRad="228600" dir="0" sx="98000" sy="98000" kx="0" ky="0" algn="ctr" rotWithShape="0">
              <a:schemeClr val="tx1">
                <a:lumMod val="75000"/>
                <a:lumOff val="25000"/>
                <a:alpha val="2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664793" y="1843369"/>
            <a:ext cx="2862415" cy="690077"/>
          </a:xfrm>
          <a:custGeom>
            <a:avLst/>
            <a:gdLst>
              <a:gd name="connsiteX0" fmla="*/ 104959 w 3483534"/>
              <a:gd name="connsiteY0" fmla="*/ 0 h 697102"/>
              <a:gd name="connsiteX1" fmla="*/ 3378575 w 3483534"/>
              <a:gd name="connsiteY1" fmla="*/ 0 h 697102"/>
              <a:gd name="connsiteX2" fmla="*/ 3483534 w 3483534"/>
              <a:gd name="connsiteY2" fmla="*/ 104959 h 697102"/>
              <a:gd name="connsiteX3" fmla="*/ 3483534 w 3483534"/>
              <a:gd name="connsiteY3" fmla="*/ 697102 h 697102"/>
              <a:gd name="connsiteX4" fmla="*/ 0 w 3483534"/>
              <a:gd name="connsiteY4" fmla="*/ 697102 h 697102"/>
              <a:gd name="connsiteX5" fmla="*/ 0 w 3483534"/>
              <a:gd name="connsiteY5" fmla="*/ 104959 h 697102"/>
              <a:gd name="connsiteX6" fmla="*/ 104959 w 3483534"/>
              <a:gd name="connsiteY6" fmla="*/ 0 h 697102"/>
            </a:gdLst>
            <a:rect l="l" t="t" r="r" b="b"/>
            <a:pathLst>
              <a:path w="3483534" h="697102">
                <a:moveTo>
                  <a:pt x="104959" y="0"/>
                </a:moveTo>
                <a:lnTo>
                  <a:pt x="3378575" y="0"/>
                </a:lnTo>
                <a:cubicBezTo>
                  <a:pt x="3436542" y="0"/>
                  <a:pt x="3483534" y="46992"/>
                  <a:pt x="3483534" y="104959"/>
                </a:cubicBezTo>
                <a:lnTo>
                  <a:pt x="3483534" y="697102"/>
                </a:lnTo>
                <a:lnTo>
                  <a:pt x="0" y="697102"/>
                </a:lnTo>
                <a:lnTo>
                  <a:pt x="0" y="104959"/>
                </a:lnTo>
                <a:cubicBezTo>
                  <a:pt x="0" y="46992"/>
                  <a:pt x="46992" y="0"/>
                  <a:pt x="104959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4664793" y="1754732"/>
            <a:ext cx="2862415" cy="690077"/>
          </a:xfrm>
          <a:custGeom>
            <a:avLst/>
            <a:gdLst>
              <a:gd name="connsiteX0" fmla="*/ 104959 w 3483534"/>
              <a:gd name="connsiteY0" fmla="*/ 0 h 697102"/>
              <a:gd name="connsiteX1" fmla="*/ 3378575 w 3483534"/>
              <a:gd name="connsiteY1" fmla="*/ 0 h 697102"/>
              <a:gd name="connsiteX2" fmla="*/ 3483534 w 3483534"/>
              <a:gd name="connsiteY2" fmla="*/ 104959 h 697102"/>
              <a:gd name="connsiteX3" fmla="*/ 3483534 w 3483534"/>
              <a:gd name="connsiteY3" fmla="*/ 697102 h 697102"/>
              <a:gd name="connsiteX4" fmla="*/ 0 w 3483534"/>
              <a:gd name="connsiteY4" fmla="*/ 697102 h 697102"/>
              <a:gd name="connsiteX5" fmla="*/ 0 w 3483534"/>
              <a:gd name="connsiteY5" fmla="*/ 104959 h 697102"/>
              <a:gd name="connsiteX6" fmla="*/ 104959 w 3483534"/>
              <a:gd name="connsiteY6" fmla="*/ 0 h 697102"/>
            </a:gdLst>
            <a:rect l="l" t="t" r="r" b="b"/>
            <a:pathLst>
              <a:path w="3483534" h="697102">
                <a:moveTo>
                  <a:pt x="104959" y="0"/>
                </a:moveTo>
                <a:lnTo>
                  <a:pt x="3378575" y="0"/>
                </a:lnTo>
                <a:cubicBezTo>
                  <a:pt x="3436542" y="0"/>
                  <a:pt x="3483534" y="46992"/>
                  <a:pt x="3483534" y="104959"/>
                </a:cubicBezTo>
                <a:lnTo>
                  <a:pt x="3483534" y="697102"/>
                </a:lnTo>
                <a:lnTo>
                  <a:pt x="0" y="697102"/>
                </a:lnTo>
                <a:lnTo>
                  <a:pt x="0" y="104959"/>
                </a:lnTo>
                <a:cubicBezTo>
                  <a:pt x="0" y="46992"/>
                  <a:pt x="46992" y="0"/>
                  <a:pt x="104959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829650" y="1797436"/>
            <a:ext cx="2520000" cy="64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付费广告投放与优化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8309693" y="1758008"/>
            <a:ext cx="2862415" cy="3677505"/>
          </a:xfrm>
          <a:prstGeom prst="roundRect">
            <a:avLst>
              <a:gd name="adj" fmla="val 3013"/>
            </a:avLst>
          </a:prstGeom>
          <a:solidFill>
            <a:schemeClr val="bg1"/>
          </a:solidFill>
          <a:ln w="25400" cap="sq">
            <a:solidFill>
              <a:schemeClr val="bg1">
                <a:lumMod val="95000"/>
              </a:schemeClr>
            </a:solidFill>
            <a:miter/>
          </a:ln>
          <a:effectLst>
            <a:outerShdw dist="0" blurRad="228600" dir="0" sx="98000" sy="98000" kx="0" ky="0" algn="ctr" rotWithShape="0">
              <a:schemeClr val="tx1">
                <a:lumMod val="75000"/>
                <a:lumOff val="25000"/>
                <a:alpha val="2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8309693" y="1843369"/>
            <a:ext cx="2862415" cy="690077"/>
          </a:xfrm>
          <a:custGeom>
            <a:avLst/>
            <a:gdLst>
              <a:gd name="connsiteX0" fmla="*/ 104959 w 3483534"/>
              <a:gd name="connsiteY0" fmla="*/ 0 h 697102"/>
              <a:gd name="connsiteX1" fmla="*/ 3378575 w 3483534"/>
              <a:gd name="connsiteY1" fmla="*/ 0 h 697102"/>
              <a:gd name="connsiteX2" fmla="*/ 3483534 w 3483534"/>
              <a:gd name="connsiteY2" fmla="*/ 104959 h 697102"/>
              <a:gd name="connsiteX3" fmla="*/ 3483534 w 3483534"/>
              <a:gd name="connsiteY3" fmla="*/ 697102 h 697102"/>
              <a:gd name="connsiteX4" fmla="*/ 0 w 3483534"/>
              <a:gd name="connsiteY4" fmla="*/ 697102 h 697102"/>
              <a:gd name="connsiteX5" fmla="*/ 0 w 3483534"/>
              <a:gd name="connsiteY5" fmla="*/ 104959 h 697102"/>
              <a:gd name="connsiteX6" fmla="*/ 104959 w 3483534"/>
              <a:gd name="connsiteY6" fmla="*/ 0 h 697102"/>
            </a:gdLst>
            <a:rect l="l" t="t" r="r" b="b"/>
            <a:pathLst>
              <a:path w="3483534" h="697102">
                <a:moveTo>
                  <a:pt x="104959" y="0"/>
                </a:moveTo>
                <a:lnTo>
                  <a:pt x="3378575" y="0"/>
                </a:lnTo>
                <a:cubicBezTo>
                  <a:pt x="3436542" y="0"/>
                  <a:pt x="3483534" y="46992"/>
                  <a:pt x="3483534" y="104959"/>
                </a:cubicBezTo>
                <a:lnTo>
                  <a:pt x="3483534" y="697102"/>
                </a:lnTo>
                <a:lnTo>
                  <a:pt x="0" y="697102"/>
                </a:lnTo>
                <a:lnTo>
                  <a:pt x="0" y="104959"/>
                </a:lnTo>
                <a:cubicBezTo>
                  <a:pt x="0" y="46992"/>
                  <a:pt x="46992" y="0"/>
                  <a:pt x="104959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8309693" y="1754732"/>
            <a:ext cx="2862415" cy="690077"/>
          </a:xfrm>
          <a:custGeom>
            <a:avLst/>
            <a:gdLst>
              <a:gd name="connsiteX0" fmla="*/ 104959 w 3483534"/>
              <a:gd name="connsiteY0" fmla="*/ 0 h 697102"/>
              <a:gd name="connsiteX1" fmla="*/ 3378575 w 3483534"/>
              <a:gd name="connsiteY1" fmla="*/ 0 h 697102"/>
              <a:gd name="connsiteX2" fmla="*/ 3483534 w 3483534"/>
              <a:gd name="connsiteY2" fmla="*/ 104959 h 697102"/>
              <a:gd name="connsiteX3" fmla="*/ 3483534 w 3483534"/>
              <a:gd name="connsiteY3" fmla="*/ 697102 h 697102"/>
              <a:gd name="connsiteX4" fmla="*/ 0 w 3483534"/>
              <a:gd name="connsiteY4" fmla="*/ 697102 h 697102"/>
              <a:gd name="connsiteX5" fmla="*/ 0 w 3483534"/>
              <a:gd name="connsiteY5" fmla="*/ 104959 h 697102"/>
              <a:gd name="connsiteX6" fmla="*/ 104959 w 3483534"/>
              <a:gd name="connsiteY6" fmla="*/ 0 h 697102"/>
            </a:gdLst>
            <a:rect l="l" t="t" r="r" b="b"/>
            <a:pathLst>
              <a:path w="3483534" h="697102">
                <a:moveTo>
                  <a:pt x="104959" y="0"/>
                </a:moveTo>
                <a:lnTo>
                  <a:pt x="3378575" y="0"/>
                </a:lnTo>
                <a:cubicBezTo>
                  <a:pt x="3436542" y="0"/>
                  <a:pt x="3483534" y="46992"/>
                  <a:pt x="3483534" y="104959"/>
                </a:cubicBezTo>
                <a:lnTo>
                  <a:pt x="3483534" y="697102"/>
                </a:lnTo>
                <a:lnTo>
                  <a:pt x="0" y="697102"/>
                </a:lnTo>
                <a:lnTo>
                  <a:pt x="0" y="104959"/>
                </a:lnTo>
                <a:cubicBezTo>
                  <a:pt x="0" y="46992"/>
                  <a:pt x="46992" y="0"/>
                  <a:pt x="104959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474550" y="1797436"/>
            <a:ext cx="2520000" cy="64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自动化营销与私域运营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8473832" y="2640918"/>
            <a:ext cx="2534136" cy="262958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搭建邮件营销、短信营销及企业微信SCRM系统，实现用户从公域引流到私域沉淀的自动化旅程。
设计会员分层运营策略，通过标签体系触发个性化推送，提升复购率与用户忠诚度。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0" y="5988601"/>
            <a:ext cx="12192000" cy="710536"/>
          </a:xfrm>
          <a:custGeom>
            <a:avLst/>
            <a:gdLst>
              <a:gd name="connsiteX0" fmla="*/ 0 w 12192000"/>
              <a:gd name="connsiteY0" fmla="*/ 0 h 2548005"/>
              <a:gd name="connsiteX1" fmla="*/ 168614 w 12192000"/>
              <a:gd name="connsiteY1" fmla="*/ 119903 h 2548005"/>
              <a:gd name="connsiteX2" fmla="*/ 6096001 w 12192000"/>
              <a:gd name="connsiteY2" fmla="*/ 1930469 h 2548005"/>
              <a:gd name="connsiteX3" fmla="*/ 12023389 w 12192000"/>
              <a:gd name="connsiteY3" fmla="*/ 119903 h 2548005"/>
              <a:gd name="connsiteX4" fmla="*/ 12192000 w 12192000"/>
              <a:gd name="connsiteY4" fmla="*/ 1 h 2548005"/>
              <a:gd name="connsiteX5" fmla="*/ 12192000 w 12192000"/>
              <a:gd name="connsiteY5" fmla="*/ 2548005 h 2548005"/>
              <a:gd name="connsiteX6" fmla="*/ 0 w 12192000"/>
              <a:gd name="connsiteY6" fmla="*/ 2548005 h 2548005"/>
            </a:gdLst>
            <a:rect l="l" t="t" r="r" b="b"/>
            <a:pathLst>
              <a:path w="12192000" h="2548005">
                <a:moveTo>
                  <a:pt x="0" y="0"/>
                </a:moveTo>
                <a:lnTo>
                  <a:pt x="168614" y="119903"/>
                </a:lnTo>
                <a:cubicBezTo>
                  <a:pt x="1860621" y="1263000"/>
                  <a:pt x="3900363" y="1930469"/>
                  <a:pt x="6096001" y="1930469"/>
                </a:cubicBezTo>
                <a:cubicBezTo>
                  <a:pt x="8291639" y="1930469"/>
                  <a:pt x="10331382" y="1263000"/>
                  <a:pt x="12023389" y="119903"/>
                </a:cubicBezTo>
                <a:lnTo>
                  <a:pt x="12192000" y="1"/>
                </a:lnTo>
                <a:lnTo>
                  <a:pt x="12192000" y="2548005"/>
                </a:lnTo>
                <a:lnTo>
                  <a:pt x="0" y="254800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0" y="6075957"/>
            <a:ext cx="12192000" cy="710537"/>
          </a:xfrm>
          <a:custGeom>
            <a:avLst/>
            <a:gdLst>
              <a:gd name="connsiteX0" fmla="*/ 0 w 12192000"/>
              <a:gd name="connsiteY0" fmla="*/ 0 h 2548005"/>
              <a:gd name="connsiteX1" fmla="*/ 168614 w 12192000"/>
              <a:gd name="connsiteY1" fmla="*/ 119903 h 2548005"/>
              <a:gd name="connsiteX2" fmla="*/ 6096001 w 12192000"/>
              <a:gd name="connsiteY2" fmla="*/ 1930469 h 2548005"/>
              <a:gd name="connsiteX3" fmla="*/ 12023389 w 12192000"/>
              <a:gd name="connsiteY3" fmla="*/ 119903 h 2548005"/>
              <a:gd name="connsiteX4" fmla="*/ 12192000 w 12192000"/>
              <a:gd name="connsiteY4" fmla="*/ 1 h 2548005"/>
              <a:gd name="connsiteX5" fmla="*/ 12192000 w 12192000"/>
              <a:gd name="connsiteY5" fmla="*/ 2548005 h 2548005"/>
              <a:gd name="connsiteX6" fmla="*/ 0 w 12192000"/>
              <a:gd name="connsiteY6" fmla="*/ 2548005 h 2548005"/>
            </a:gdLst>
            <a:rect l="l" t="t" r="r" b="b"/>
            <a:pathLst>
              <a:path w="12192000" h="2548005">
                <a:moveTo>
                  <a:pt x="0" y="0"/>
                </a:moveTo>
                <a:lnTo>
                  <a:pt x="168614" y="119903"/>
                </a:lnTo>
                <a:cubicBezTo>
                  <a:pt x="1860621" y="1263000"/>
                  <a:pt x="3900363" y="1930469"/>
                  <a:pt x="6096001" y="1930469"/>
                </a:cubicBezTo>
                <a:cubicBezTo>
                  <a:pt x="8291639" y="1930469"/>
                  <a:pt x="10331382" y="1263000"/>
                  <a:pt x="12023389" y="119903"/>
                </a:cubicBezTo>
                <a:lnTo>
                  <a:pt x="12192000" y="1"/>
                </a:lnTo>
                <a:lnTo>
                  <a:pt x="12192000" y="2548005"/>
                </a:lnTo>
                <a:lnTo>
                  <a:pt x="0" y="254800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0" y="6149231"/>
            <a:ext cx="12192000" cy="710537"/>
          </a:xfrm>
          <a:custGeom>
            <a:avLst/>
            <a:gdLst>
              <a:gd name="connsiteX0" fmla="*/ 0 w 12192000"/>
              <a:gd name="connsiteY0" fmla="*/ 0 h 2548005"/>
              <a:gd name="connsiteX1" fmla="*/ 168614 w 12192000"/>
              <a:gd name="connsiteY1" fmla="*/ 119903 h 2548005"/>
              <a:gd name="connsiteX2" fmla="*/ 6096001 w 12192000"/>
              <a:gd name="connsiteY2" fmla="*/ 1930469 h 2548005"/>
              <a:gd name="connsiteX3" fmla="*/ 12023389 w 12192000"/>
              <a:gd name="connsiteY3" fmla="*/ 119903 h 2548005"/>
              <a:gd name="connsiteX4" fmla="*/ 12192000 w 12192000"/>
              <a:gd name="connsiteY4" fmla="*/ 1 h 2548005"/>
              <a:gd name="connsiteX5" fmla="*/ 12192000 w 12192000"/>
              <a:gd name="connsiteY5" fmla="*/ 2548005 h 2548005"/>
              <a:gd name="connsiteX6" fmla="*/ 0 w 12192000"/>
              <a:gd name="connsiteY6" fmla="*/ 2548005 h 2548005"/>
            </a:gdLst>
            <a:rect l="l" t="t" r="r" b="b"/>
            <a:pathLst>
              <a:path w="12192000" h="2548005">
                <a:moveTo>
                  <a:pt x="0" y="0"/>
                </a:moveTo>
                <a:lnTo>
                  <a:pt x="168614" y="119903"/>
                </a:lnTo>
                <a:cubicBezTo>
                  <a:pt x="1860621" y="1263000"/>
                  <a:pt x="3900363" y="1930469"/>
                  <a:pt x="6096001" y="1930469"/>
                </a:cubicBezTo>
                <a:cubicBezTo>
                  <a:pt x="8291639" y="1930469"/>
                  <a:pt x="10331382" y="1263000"/>
                  <a:pt x="12023389" y="119903"/>
                </a:cubicBezTo>
                <a:lnTo>
                  <a:pt x="12192000" y="1"/>
                </a:lnTo>
                <a:lnTo>
                  <a:pt x="12192000" y="2548005"/>
                </a:lnTo>
                <a:lnTo>
                  <a:pt x="0" y="2548005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100000"/>
                </a:schemeClr>
              </a:gs>
              <a:gs pos="5300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10800000" scaled="0"/>
          </a:gra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4816232" y="2640918"/>
            <a:ext cx="2534136" cy="262958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主导SEM（搜索引擎营销）、信息流广告（如巨量引擎、腾讯广告）、程序化购买等付费渠道的账户搭建、预算分配与A/B测试。
实时监控广告表现，通过归因模型分析转化路径，动态调整出价策略与受众定向，最大化广告效率。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1171332" y="2640918"/>
            <a:ext cx="2534136" cy="262958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规划并执行覆盖微信、抖音、小红书、B站、微博、知乎等主流平台的内容日历，结合热点事件与品牌调性制作图文、视频、直播等形式内容。
针对不同平台特性调整内容风格与投放节奏，提升互动率与品牌曝光。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249964" y="199487"/>
            <a:ext cx="590568" cy="590568"/>
          </a:xfrm>
          <a:prstGeom prst="ellipse">
            <a:avLst/>
          </a:prstGeom>
          <a:solidFill>
            <a:schemeClr val="accent2"/>
          </a:solidFill>
          <a:ln w="381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394744" y="352919"/>
            <a:ext cx="301008" cy="28370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381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文本框 12"/>
          <p:cNvSpPr txBox="1"/>
          <p:nvPr/>
        </p:nvSpPr>
        <p:spPr>
          <a:xfrm rot="0" flipH="0" flipV="0">
            <a:off x="888966" y="228640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执行落地与渠道管理</a:t>
            </a:r>
            <a:endParaRPr kumimoji="1" lang="zh-CN" altLang="en-US"/>
          </a:p>
        </p:txBody>
      </p:sp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任意多边形: 形状 12"/>
          <p:cNvSpPr txBox="1"/>
          <p:nvPr/>
        </p:nvSpPr>
        <p:spPr>
          <a:xfrm rot="0" flipH="0" flipV="0">
            <a:off x="5238750" y="6417170"/>
            <a:ext cx="5250158" cy="440830"/>
          </a:xfrm>
          <a:custGeom>
            <a:avLst/>
            <a:gdLst>
              <a:gd name="connsiteX0" fmla="*/ 3026829 w 3630079"/>
              <a:gd name="connsiteY0" fmla="*/ 152400 h 304800"/>
              <a:gd name="connsiteX1" fmla="*/ 3179229 w 3630079"/>
              <a:gd name="connsiteY1" fmla="*/ 152400 h 304800"/>
              <a:gd name="connsiteX2" fmla="*/ 3179229 w 3630079"/>
              <a:gd name="connsiteY2" fmla="*/ 304800 h 304800"/>
              <a:gd name="connsiteX3" fmla="*/ 3026829 w 3630079"/>
              <a:gd name="connsiteY3" fmla="*/ 304800 h 304800"/>
              <a:gd name="connsiteX4" fmla="*/ 2421463 w 3630079"/>
              <a:gd name="connsiteY4" fmla="*/ 152400 h 304800"/>
              <a:gd name="connsiteX5" fmla="*/ 2573863 w 3630079"/>
              <a:gd name="connsiteY5" fmla="*/ 152400 h 304800"/>
              <a:gd name="connsiteX6" fmla="*/ 2573863 w 3630079"/>
              <a:gd name="connsiteY6" fmla="*/ 304800 h 304800"/>
              <a:gd name="connsiteX7" fmla="*/ 2421463 w 3630079"/>
              <a:gd name="connsiteY7" fmla="*/ 304800 h 304800"/>
              <a:gd name="connsiteX8" fmla="*/ 1816097 w 3630079"/>
              <a:gd name="connsiteY8" fmla="*/ 152400 h 304800"/>
              <a:gd name="connsiteX9" fmla="*/ 1968497 w 3630079"/>
              <a:gd name="connsiteY9" fmla="*/ 152400 h 304800"/>
              <a:gd name="connsiteX10" fmla="*/ 1968497 w 3630079"/>
              <a:gd name="connsiteY10" fmla="*/ 304800 h 304800"/>
              <a:gd name="connsiteX11" fmla="*/ 1816097 w 3630079"/>
              <a:gd name="connsiteY11" fmla="*/ 304800 h 304800"/>
              <a:gd name="connsiteX12" fmla="*/ 3477679 w 3630079"/>
              <a:gd name="connsiteY12" fmla="*/ 0 h 304800"/>
              <a:gd name="connsiteX13" fmla="*/ 3630079 w 3630079"/>
              <a:gd name="connsiteY13" fmla="*/ 0 h 304800"/>
              <a:gd name="connsiteX14" fmla="*/ 3630079 w 3630079"/>
              <a:gd name="connsiteY14" fmla="*/ 152400 h 304800"/>
              <a:gd name="connsiteX15" fmla="*/ 3477679 w 3630079"/>
              <a:gd name="connsiteY15" fmla="*/ 152400 h 304800"/>
              <a:gd name="connsiteX16" fmla="*/ 3179229 w 3630079"/>
              <a:gd name="connsiteY16" fmla="*/ 0 h 304800"/>
              <a:gd name="connsiteX17" fmla="*/ 3331629 w 3630079"/>
              <a:gd name="connsiteY17" fmla="*/ 0 h 304800"/>
              <a:gd name="connsiteX18" fmla="*/ 3331629 w 3630079"/>
              <a:gd name="connsiteY18" fmla="*/ 152400 h 304800"/>
              <a:gd name="connsiteX19" fmla="*/ 3477679 w 3630079"/>
              <a:gd name="connsiteY19" fmla="*/ 152400 h 304800"/>
              <a:gd name="connsiteX20" fmla="*/ 3477679 w 3630079"/>
              <a:gd name="connsiteY20" fmla="*/ 304800 h 304800"/>
              <a:gd name="connsiteX21" fmla="*/ 3325279 w 3630079"/>
              <a:gd name="connsiteY21" fmla="*/ 304800 h 304800"/>
              <a:gd name="connsiteX22" fmla="*/ 3325279 w 3630079"/>
              <a:gd name="connsiteY22" fmla="*/ 152400 h 304800"/>
              <a:gd name="connsiteX23" fmla="*/ 3179229 w 3630079"/>
              <a:gd name="connsiteY23" fmla="*/ 152400 h 304800"/>
              <a:gd name="connsiteX24" fmla="*/ 2872313 w 3630079"/>
              <a:gd name="connsiteY24" fmla="*/ 0 h 304800"/>
              <a:gd name="connsiteX25" fmla="*/ 3024713 w 3630079"/>
              <a:gd name="connsiteY25" fmla="*/ 0 h 304800"/>
              <a:gd name="connsiteX26" fmla="*/ 3024713 w 3630079"/>
              <a:gd name="connsiteY26" fmla="*/ 152400 h 304800"/>
              <a:gd name="connsiteX27" fmla="*/ 2872313 w 3630079"/>
              <a:gd name="connsiteY27" fmla="*/ 152400 h 304800"/>
              <a:gd name="connsiteX28" fmla="*/ 2573863 w 3630079"/>
              <a:gd name="connsiteY28" fmla="*/ 0 h 304800"/>
              <a:gd name="connsiteX29" fmla="*/ 2726263 w 3630079"/>
              <a:gd name="connsiteY29" fmla="*/ 0 h 304800"/>
              <a:gd name="connsiteX30" fmla="*/ 2726263 w 3630079"/>
              <a:gd name="connsiteY30" fmla="*/ 152400 h 304800"/>
              <a:gd name="connsiteX31" fmla="*/ 2872313 w 3630079"/>
              <a:gd name="connsiteY31" fmla="*/ 152400 h 304800"/>
              <a:gd name="connsiteX32" fmla="*/ 2872313 w 3630079"/>
              <a:gd name="connsiteY32" fmla="*/ 304800 h 304800"/>
              <a:gd name="connsiteX33" fmla="*/ 2719913 w 3630079"/>
              <a:gd name="connsiteY33" fmla="*/ 304800 h 304800"/>
              <a:gd name="connsiteX34" fmla="*/ 2719913 w 3630079"/>
              <a:gd name="connsiteY34" fmla="*/ 152400 h 304800"/>
              <a:gd name="connsiteX35" fmla="*/ 2573863 w 3630079"/>
              <a:gd name="connsiteY35" fmla="*/ 152400 h 304800"/>
              <a:gd name="connsiteX36" fmla="*/ 2266947 w 3630079"/>
              <a:gd name="connsiteY36" fmla="*/ 0 h 304800"/>
              <a:gd name="connsiteX37" fmla="*/ 2419347 w 3630079"/>
              <a:gd name="connsiteY37" fmla="*/ 0 h 304800"/>
              <a:gd name="connsiteX38" fmla="*/ 2419347 w 3630079"/>
              <a:gd name="connsiteY38" fmla="*/ 152400 h 304800"/>
              <a:gd name="connsiteX39" fmla="*/ 2266947 w 3630079"/>
              <a:gd name="connsiteY39" fmla="*/ 152400 h 304800"/>
              <a:gd name="connsiteX40" fmla="*/ 1968497 w 3630079"/>
              <a:gd name="connsiteY40" fmla="*/ 0 h 304800"/>
              <a:gd name="connsiteX41" fmla="*/ 2120897 w 3630079"/>
              <a:gd name="connsiteY41" fmla="*/ 0 h 304800"/>
              <a:gd name="connsiteX42" fmla="*/ 2120897 w 3630079"/>
              <a:gd name="connsiteY42" fmla="*/ 152400 h 304800"/>
              <a:gd name="connsiteX43" fmla="*/ 2266947 w 3630079"/>
              <a:gd name="connsiteY43" fmla="*/ 152400 h 304800"/>
              <a:gd name="connsiteX44" fmla="*/ 2266947 w 3630079"/>
              <a:gd name="connsiteY44" fmla="*/ 304800 h 304800"/>
              <a:gd name="connsiteX45" fmla="*/ 2114547 w 3630079"/>
              <a:gd name="connsiteY45" fmla="*/ 304800 h 304800"/>
              <a:gd name="connsiteX46" fmla="*/ 2114547 w 3630079"/>
              <a:gd name="connsiteY46" fmla="*/ 152400 h 304800"/>
              <a:gd name="connsiteX47" fmla="*/ 1968497 w 3630079"/>
              <a:gd name="connsiteY47" fmla="*/ 152400 h 304800"/>
              <a:gd name="connsiteX48" fmla="*/ 1661582 w 3630079"/>
              <a:gd name="connsiteY48" fmla="*/ 0 h 304800"/>
              <a:gd name="connsiteX49" fmla="*/ 1813981 w 3630079"/>
              <a:gd name="connsiteY49" fmla="*/ 0 h 304800"/>
              <a:gd name="connsiteX50" fmla="*/ 1813981 w 3630079"/>
              <a:gd name="connsiteY50" fmla="*/ 152400 h 304800"/>
              <a:gd name="connsiteX51" fmla="*/ 1661582 w 3630079"/>
              <a:gd name="connsiteY51" fmla="*/ 152400 h 304800"/>
              <a:gd name="connsiteX52" fmla="*/ 1363132 w 3630079"/>
              <a:gd name="connsiteY52" fmla="*/ 0 h 304800"/>
              <a:gd name="connsiteX53" fmla="*/ 1515532 w 3630079"/>
              <a:gd name="connsiteY53" fmla="*/ 0 h 304800"/>
              <a:gd name="connsiteX54" fmla="*/ 1515532 w 3630079"/>
              <a:gd name="connsiteY54" fmla="*/ 152400 h 304800"/>
              <a:gd name="connsiteX55" fmla="*/ 1661582 w 3630079"/>
              <a:gd name="connsiteY55" fmla="*/ 152400 h 304800"/>
              <a:gd name="connsiteX56" fmla="*/ 1661582 w 3630079"/>
              <a:gd name="connsiteY56" fmla="*/ 304800 h 304800"/>
              <a:gd name="connsiteX57" fmla="*/ 1509182 w 3630079"/>
              <a:gd name="connsiteY57" fmla="*/ 304800 h 304800"/>
              <a:gd name="connsiteX58" fmla="*/ 1509182 w 3630079"/>
              <a:gd name="connsiteY58" fmla="*/ 152400 h 304800"/>
              <a:gd name="connsiteX59" fmla="*/ 1363132 w 3630079"/>
              <a:gd name="connsiteY59" fmla="*/ 152400 h 304800"/>
              <a:gd name="connsiteX60" fmla="*/ 1363132 w 3630079"/>
              <a:gd name="connsiteY60" fmla="*/ 304800 h 304800"/>
              <a:gd name="connsiteX61" fmla="*/ 1210732 w 3630079"/>
              <a:gd name="connsiteY61" fmla="*/ 304800 h 304800"/>
              <a:gd name="connsiteX62" fmla="*/ 1210732 w 3630079"/>
              <a:gd name="connsiteY62" fmla="*/ 152400 h 304800"/>
              <a:gd name="connsiteX63" fmla="*/ 1363132 w 3630079"/>
              <a:gd name="connsiteY63" fmla="*/ 152400 h 304800"/>
              <a:gd name="connsiteX64" fmla="*/ 1056216 w 3630079"/>
              <a:gd name="connsiteY64" fmla="*/ 0 h 304800"/>
              <a:gd name="connsiteX65" fmla="*/ 1208616 w 3630079"/>
              <a:gd name="connsiteY65" fmla="*/ 0 h 304800"/>
              <a:gd name="connsiteX66" fmla="*/ 1208616 w 3630079"/>
              <a:gd name="connsiteY66" fmla="*/ 152400 h 304800"/>
              <a:gd name="connsiteX67" fmla="*/ 1056216 w 3630079"/>
              <a:gd name="connsiteY67" fmla="*/ 152400 h 304800"/>
              <a:gd name="connsiteX68" fmla="*/ 757766 w 3630079"/>
              <a:gd name="connsiteY68" fmla="*/ 0 h 304800"/>
              <a:gd name="connsiteX69" fmla="*/ 910166 w 3630079"/>
              <a:gd name="connsiteY69" fmla="*/ 0 h 304800"/>
              <a:gd name="connsiteX70" fmla="*/ 910166 w 3630079"/>
              <a:gd name="connsiteY70" fmla="*/ 152400 h 304800"/>
              <a:gd name="connsiteX71" fmla="*/ 1056216 w 3630079"/>
              <a:gd name="connsiteY71" fmla="*/ 152400 h 304800"/>
              <a:gd name="connsiteX72" fmla="*/ 1056216 w 3630079"/>
              <a:gd name="connsiteY72" fmla="*/ 304800 h 304800"/>
              <a:gd name="connsiteX73" fmla="*/ 903816 w 3630079"/>
              <a:gd name="connsiteY73" fmla="*/ 304800 h 304800"/>
              <a:gd name="connsiteX74" fmla="*/ 903816 w 3630079"/>
              <a:gd name="connsiteY74" fmla="*/ 152400 h 304800"/>
              <a:gd name="connsiteX75" fmla="*/ 757766 w 3630079"/>
              <a:gd name="connsiteY75" fmla="*/ 152400 h 304800"/>
              <a:gd name="connsiteX76" fmla="*/ 757766 w 3630079"/>
              <a:gd name="connsiteY76" fmla="*/ 304800 h 304800"/>
              <a:gd name="connsiteX77" fmla="*/ 605366 w 3630079"/>
              <a:gd name="connsiteY77" fmla="*/ 304800 h 304800"/>
              <a:gd name="connsiteX78" fmla="*/ 605366 w 3630079"/>
              <a:gd name="connsiteY78" fmla="*/ 152400 h 304800"/>
              <a:gd name="connsiteX79" fmla="*/ 757766 w 3630079"/>
              <a:gd name="connsiteY79" fmla="*/ 152400 h 304800"/>
              <a:gd name="connsiteX80" fmla="*/ 450850 w 3630079"/>
              <a:gd name="connsiteY80" fmla="*/ 0 h 304800"/>
              <a:gd name="connsiteX81" fmla="*/ 603250 w 3630079"/>
              <a:gd name="connsiteY81" fmla="*/ 0 h 304800"/>
              <a:gd name="connsiteX82" fmla="*/ 603250 w 3630079"/>
              <a:gd name="connsiteY82" fmla="*/ 152400 h 304800"/>
              <a:gd name="connsiteX83" fmla="*/ 450850 w 3630079"/>
              <a:gd name="connsiteY83" fmla="*/ 152400 h 304800"/>
              <a:gd name="connsiteX84" fmla="*/ 152400 w 3630079"/>
              <a:gd name="connsiteY84" fmla="*/ 0 h 304800"/>
              <a:gd name="connsiteX85" fmla="*/ 304800 w 3630079"/>
              <a:gd name="connsiteY85" fmla="*/ 0 h 304800"/>
              <a:gd name="connsiteX86" fmla="*/ 304800 w 3630079"/>
              <a:gd name="connsiteY86" fmla="*/ 152400 h 304800"/>
              <a:gd name="connsiteX87" fmla="*/ 450850 w 3630079"/>
              <a:gd name="connsiteY87" fmla="*/ 152400 h 304800"/>
              <a:gd name="connsiteX88" fmla="*/ 450850 w 3630079"/>
              <a:gd name="connsiteY88" fmla="*/ 304800 h 304800"/>
              <a:gd name="connsiteX89" fmla="*/ 298450 w 3630079"/>
              <a:gd name="connsiteY89" fmla="*/ 304800 h 304800"/>
              <a:gd name="connsiteX90" fmla="*/ 298450 w 3630079"/>
              <a:gd name="connsiteY90" fmla="*/ 152400 h 304800"/>
              <a:gd name="connsiteX91" fmla="*/ 152400 w 3630079"/>
              <a:gd name="connsiteY91" fmla="*/ 152400 h 304800"/>
              <a:gd name="connsiteX92" fmla="*/ 152400 w 3630079"/>
              <a:gd name="connsiteY92" fmla="*/ 304800 h 304800"/>
              <a:gd name="connsiteX93" fmla="*/ 0 w 3630079"/>
              <a:gd name="connsiteY93" fmla="*/ 304800 h 304800"/>
              <a:gd name="connsiteX94" fmla="*/ 0 w 3630079"/>
              <a:gd name="connsiteY94" fmla="*/ 152400 h 304800"/>
              <a:gd name="connsiteX95" fmla="*/ 152400 w 3630079"/>
              <a:gd name="connsiteY95" fmla="*/ 152400 h 304800"/>
            </a:gdLst>
            <a:rect l="l" t="t" r="r" b="b"/>
            <a:pathLst>
              <a:path w="3630079" h="304800">
                <a:moveTo>
                  <a:pt x="3026829" y="152400"/>
                </a:moveTo>
                <a:lnTo>
                  <a:pt x="3179229" y="152400"/>
                </a:lnTo>
                <a:lnTo>
                  <a:pt x="3179229" y="304800"/>
                </a:lnTo>
                <a:lnTo>
                  <a:pt x="3026829" y="304800"/>
                </a:lnTo>
                <a:close/>
                <a:moveTo>
                  <a:pt x="2421463" y="152400"/>
                </a:moveTo>
                <a:lnTo>
                  <a:pt x="2573863" y="152400"/>
                </a:lnTo>
                <a:lnTo>
                  <a:pt x="2573863" y="304800"/>
                </a:lnTo>
                <a:lnTo>
                  <a:pt x="2421463" y="304800"/>
                </a:lnTo>
                <a:close/>
                <a:moveTo>
                  <a:pt x="1816097" y="152400"/>
                </a:moveTo>
                <a:lnTo>
                  <a:pt x="1968497" y="152400"/>
                </a:lnTo>
                <a:lnTo>
                  <a:pt x="1968497" y="304800"/>
                </a:lnTo>
                <a:lnTo>
                  <a:pt x="1816097" y="304800"/>
                </a:lnTo>
                <a:close/>
                <a:moveTo>
                  <a:pt x="3477679" y="0"/>
                </a:moveTo>
                <a:lnTo>
                  <a:pt x="3630079" y="0"/>
                </a:lnTo>
                <a:lnTo>
                  <a:pt x="3630079" y="152400"/>
                </a:lnTo>
                <a:lnTo>
                  <a:pt x="3477679" y="152400"/>
                </a:lnTo>
                <a:close/>
                <a:moveTo>
                  <a:pt x="3179229" y="0"/>
                </a:moveTo>
                <a:lnTo>
                  <a:pt x="3331629" y="0"/>
                </a:lnTo>
                <a:lnTo>
                  <a:pt x="3331629" y="152400"/>
                </a:lnTo>
                <a:lnTo>
                  <a:pt x="3477679" y="152400"/>
                </a:lnTo>
                <a:lnTo>
                  <a:pt x="3477679" y="304800"/>
                </a:lnTo>
                <a:lnTo>
                  <a:pt x="3325279" y="304800"/>
                </a:lnTo>
                <a:lnTo>
                  <a:pt x="3325279" y="152400"/>
                </a:lnTo>
                <a:lnTo>
                  <a:pt x="3179229" y="152400"/>
                </a:lnTo>
                <a:close/>
                <a:moveTo>
                  <a:pt x="2872313" y="0"/>
                </a:moveTo>
                <a:lnTo>
                  <a:pt x="3024713" y="0"/>
                </a:lnTo>
                <a:lnTo>
                  <a:pt x="3024713" y="152400"/>
                </a:lnTo>
                <a:lnTo>
                  <a:pt x="2872313" y="152400"/>
                </a:lnTo>
                <a:close/>
                <a:moveTo>
                  <a:pt x="2573863" y="0"/>
                </a:moveTo>
                <a:lnTo>
                  <a:pt x="2726263" y="0"/>
                </a:lnTo>
                <a:lnTo>
                  <a:pt x="2726263" y="152400"/>
                </a:lnTo>
                <a:lnTo>
                  <a:pt x="2872313" y="152400"/>
                </a:lnTo>
                <a:lnTo>
                  <a:pt x="2872313" y="304800"/>
                </a:lnTo>
                <a:lnTo>
                  <a:pt x="2719913" y="304800"/>
                </a:lnTo>
                <a:lnTo>
                  <a:pt x="2719913" y="152400"/>
                </a:lnTo>
                <a:lnTo>
                  <a:pt x="2573863" y="152400"/>
                </a:lnTo>
                <a:close/>
                <a:moveTo>
                  <a:pt x="2266947" y="0"/>
                </a:moveTo>
                <a:lnTo>
                  <a:pt x="2419347" y="0"/>
                </a:lnTo>
                <a:lnTo>
                  <a:pt x="2419347" y="152400"/>
                </a:lnTo>
                <a:lnTo>
                  <a:pt x="2266947" y="152400"/>
                </a:lnTo>
                <a:close/>
                <a:moveTo>
                  <a:pt x="1968497" y="0"/>
                </a:moveTo>
                <a:lnTo>
                  <a:pt x="2120897" y="0"/>
                </a:lnTo>
                <a:lnTo>
                  <a:pt x="2120897" y="152400"/>
                </a:lnTo>
                <a:lnTo>
                  <a:pt x="2266947" y="152400"/>
                </a:lnTo>
                <a:lnTo>
                  <a:pt x="2266947" y="304800"/>
                </a:lnTo>
                <a:lnTo>
                  <a:pt x="2114547" y="304800"/>
                </a:lnTo>
                <a:lnTo>
                  <a:pt x="2114547" y="152400"/>
                </a:lnTo>
                <a:lnTo>
                  <a:pt x="1968497" y="152400"/>
                </a:lnTo>
                <a:close/>
                <a:moveTo>
                  <a:pt x="1661582" y="0"/>
                </a:moveTo>
                <a:lnTo>
                  <a:pt x="1813981" y="0"/>
                </a:lnTo>
                <a:lnTo>
                  <a:pt x="1813981" y="152400"/>
                </a:lnTo>
                <a:lnTo>
                  <a:pt x="1661582" y="152400"/>
                </a:lnTo>
                <a:close/>
                <a:moveTo>
                  <a:pt x="1363132" y="0"/>
                </a:moveTo>
                <a:lnTo>
                  <a:pt x="1515532" y="0"/>
                </a:lnTo>
                <a:lnTo>
                  <a:pt x="1515532" y="152400"/>
                </a:lnTo>
                <a:lnTo>
                  <a:pt x="1661582" y="152400"/>
                </a:lnTo>
                <a:lnTo>
                  <a:pt x="1661582" y="304800"/>
                </a:lnTo>
                <a:lnTo>
                  <a:pt x="1509182" y="304800"/>
                </a:lnTo>
                <a:lnTo>
                  <a:pt x="1509182" y="152400"/>
                </a:lnTo>
                <a:lnTo>
                  <a:pt x="1363132" y="152400"/>
                </a:lnTo>
                <a:lnTo>
                  <a:pt x="1363132" y="304800"/>
                </a:lnTo>
                <a:lnTo>
                  <a:pt x="1210732" y="304800"/>
                </a:lnTo>
                <a:lnTo>
                  <a:pt x="1210732" y="152400"/>
                </a:lnTo>
                <a:lnTo>
                  <a:pt x="1363132" y="152400"/>
                </a:lnTo>
                <a:close/>
                <a:moveTo>
                  <a:pt x="1056216" y="0"/>
                </a:moveTo>
                <a:lnTo>
                  <a:pt x="1208616" y="0"/>
                </a:lnTo>
                <a:lnTo>
                  <a:pt x="1208616" y="152400"/>
                </a:lnTo>
                <a:lnTo>
                  <a:pt x="1056216" y="152400"/>
                </a:lnTo>
                <a:close/>
                <a:moveTo>
                  <a:pt x="757766" y="0"/>
                </a:moveTo>
                <a:lnTo>
                  <a:pt x="910166" y="0"/>
                </a:lnTo>
                <a:lnTo>
                  <a:pt x="910166" y="152400"/>
                </a:lnTo>
                <a:lnTo>
                  <a:pt x="1056216" y="152400"/>
                </a:lnTo>
                <a:lnTo>
                  <a:pt x="1056216" y="304800"/>
                </a:lnTo>
                <a:lnTo>
                  <a:pt x="903816" y="304800"/>
                </a:lnTo>
                <a:lnTo>
                  <a:pt x="903816" y="152400"/>
                </a:lnTo>
                <a:lnTo>
                  <a:pt x="757766" y="152400"/>
                </a:lnTo>
                <a:lnTo>
                  <a:pt x="757766" y="304800"/>
                </a:lnTo>
                <a:lnTo>
                  <a:pt x="605366" y="304800"/>
                </a:lnTo>
                <a:lnTo>
                  <a:pt x="605366" y="152400"/>
                </a:lnTo>
                <a:lnTo>
                  <a:pt x="757766" y="152400"/>
                </a:lnTo>
                <a:close/>
                <a:moveTo>
                  <a:pt x="450850" y="0"/>
                </a:moveTo>
                <a:lnTo>
                  <a:pt x="603250" y="0"/>
                </a:lnTo>
                <a:lnTo>
                  <a:pt x="603250" y="152400"/>
                </a:lnTo>
                <a:lnTo>
                  <a:pt x="450850" y="152400"/>
                </a:lnTo>
                <a:close/>
                <a:moveTo>
                  <a:pt x="152400" y="0"/>
                </a:moveTo>
                <a:lnTo>
                  <a:pt x="304800" y="0"/>
                </a:lnTo>
                <a:lnTo>
                  <a:pt x="304800" y="152400"/>
                </a:lnTo>
                <a:lnTo>
                  <a:pt x="450850" y="152400"/>
                </a:lnTo>
                <a:lnTo>
                  <a:pt x="450850" y="304800"/>
                </a:lnTo>
                <a:lnTo>
                  <a:pt x="298450" y="304800"/>
                </a:lnTo>
                <a:lnTo>
                  <a:pt x="298450" y="152400"/>
                </a:lnTo>
                <a:lnTo>
                  <a:pt x="152400" y="152400"/>
                </a:lnTo>
                <a:lnTo>
                  <a:pt x="152400" y="304800"/>
                </a:lnTo>
                <a:lnTo>
                  <a:pt x="0" y="304800"/>
                </a:lnTo>
                <a:lnTo>
                  <a:pt x="0" y="152400"/>
                </a:lnTo>
                <a:lnTo>
                  <a:pt x="152400" y="1524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任意多边形: 形状 13"/>
          <p:cNvSpPr txBox="1"/>
          <p:nvPr/>
        </p:nvSpPr>
        <p:spPr>
          <a:xfrm rot="0" flipH="0" flipV="0">
            <a:off x="0" y="6417170"/>
            <a:ext cx="5250158" cy="440830"/>
          </a:xfrm>
          <a:custGeom>
            <a:avLst/>
            <a:gdLst>
              <a:gd name="connsiteX0" fmla="*/ 3026829 w 3630079"/>
              <a:gd name="connsiteY0" fmla="*/ 152400 h 304800"/>
              <a:gd name="connsiteX1" fmla="*/ 3179229 w 3630079"/>
              <a:gd name="connsiteY1" fmla="*/ 152400 h 304800"/>
              <a:gd name="connsiteX2" fmla="*/ 3179229 w 3630079"/>
              <a:gd name="connsiteY2" fmla="*/ 304800 h 304800"/>
              <a:gd name="connsiteX3" fmla="*/ 3026829 w 3630079"/>
              <a:gd name="connsiteY3" fmla="*/ 304800 h 304800"/>
              <a:gd name="connsiteX4" fmla="*/ 2421463 w 3630079"/>
              <a:gd name="connsiteY4" fmla="*/ 152400 h 304800"/>
              <a:gd name="connsiteX5" fmla="*/ 2573863 w 3630079"/>
              <a:gd name="connsiteY5" fmla="*/ 152400 h 304800"/>
              <a:gd name="connsiteX6" fmla="*/ 2573863 w 3630079"/>
              <a:gd name="connsiteY6" fmla="*/ 304800 h 304800"/>
              <a:gd name="connsiteX7" fmla="*/ 2421463 w 3630079"/>
              <a:gd name="connsiteY7" fmla="*/ 304800 h 304800"/>
              <a:gd name="connsiteX8" fmla="*/ 1816097 w 3630079"/>
              <a:gd name="connsiteY8" fmla="*/ 152400 h 304800"/>
              <a:gd name="connsiteX9" fmla="*/ 1968497 w 3630079"/>
              <a:gd name="connsiteY9" fmla="*/ 152400 h 304800"/>
              <a:gd name="connsiteX10" fmla="*/ 1968497 w 3630079"/>
              <a:gd name="connsiteY10" fmla="*/ 304800 h 304800"/>
              <a:gd name="connsiteX11" fmla="*/ 1816097 w 3630079"/>
              <a:gd name="connsiteY11" fmla="*/ 304800 h 304800"/>
              <a:gd name="connsiteX12" fmla="*/ 3477679 w 3630079"/>
              <a:gd name="connsiteY12" fmla="*/ 0 h 304800"/>
              <a:gd name="connsiteX13" fmla="*/ 3630079 w 3630079"/>
              <a:gd name="connsiteY13" fmla="*/ 0 h 304800"/>
              <a:gd name="connsiteX14" fmla="*/ 3630079 w 3630079"/>
              <a:gd name="connsiteY14" fmla="*/ 152400 h 304800"/>
              <a:gd name="connsiteX15" fmla="*/ 3477679 w 3630079"/>
              <a:gd name="connsiteY15" fmla="*/ 152400 h 304800"/>
              <a:gd name="connsiteX16" fmla="*/ 3179229 w 3630079"/>
              <a:gd name="connsiteY16" fmla="*/ 0 h 304800"/>
              <a:gd name="connsiteX17" fmla="*/ 3331629 w 3630079"/>
              <a:gd name="connsiteY17" fmla="*/ 0 h 304800"/>
              <a:gd name="connsiteX18" fmla="*/ 3331629 w 3630079"/>
              <a:gd name="connsiteY18" fmla="*/ 152400 h 304800"/>
              <a:gd name="connsiteX19" fmla="*/ 3477679 w 3630079"/>
              <a:gd name="connsiteY19" fmla="*/ 152400 h 304800"/>
              <a:gd name="connsiteX20" fmla="*/ 3477679 w 3630079"/>
              <a:gd name="connsiteY20" fmla="*/ 304800 h 304800"/>
              <a:gd name="connsiteX21" fmla="*/ 3325279 w 3630079"/>
              <a:gd name="connsiteY21" fmla="*/ 304800 h 304800"/>
              <a:gd name="connsiteX22" fmla="*/ 3325279 w 3630079"/>
              <a:gd name="connsiteY22" fmla="*/ 152400 h 304800"/>
              <a:gd name="connsiteX23" fmla="*/ 3179229 w 3630079"/>
              <a:gd name="connsiteY23" fmla="*/ 152400 h 304800"/>
              <a:gd name="connsiteX24" fmla="*/ 2872313 w 3630079"/>
              <a:gd name="connsiteY24" fmla="*/ 0 h 304800"/>
              <a:gd name="connsiteX25" fmla="*/ 3024713 w 3630079"/>
              <a:gd name="connsiteY25" fmla="*/ 0 h 304800"/>
              <a:gd name="connsiteX26" fmla="*/ 3024713 w 3630079"/>
              <a:gd name="connsiteY26" fmla="*/ 152400 h 304800"/>
              <a:gd name="connsiteX27" fmla="*/ 2872313 w 3630079"/>
              <a:gd name="connsiteY27" fmla="*/ 152400 h 304800"/>
              <a:gd name="connsiteX28" fmla="*/ 2573863 w 3630079"/>
              <a:gd name="connsiteY28" fmla="*/ 0 h 304800"/>
              <a:gd name="connsiteX29" fmla="*/ 2726263 w 3630079"/>
              <a:gd name="connsiteY29" fmla="*/ 0 h 304800"/>
              <a:gd name="connsiteX30" fmla="*/ 2726263 w 3630079"/>
              <a:gd name="connsiteY30" fmla="*/ 152400 h 304800"/>
              <a:gd name="connsiteX31" fmla="*/ 2872313 w 3630079"/>
              <a:gd name="connsiteY31" fmla="*/ 152400 h 304800"/>
              <a:gd name="connsiteX32" fmla="*/ 2872313 w 3630079"/>
              <a:gd name="connsiteY32" fmla="*/ 304800 h 304800"/>
              <a:gd name="connsiteX33" fmla="*/ 2719913 w 3630079"/>
              <a:gd name="connsiteY33" fmla="*/ 304800 h 304800"/>
              <a:gd name="connsiteX34" fmla="*/ 2719913 w 3630079"/>
              <a:gd name="connsiteY34" fmla="*/ 152400 h 304800"/>
              <a:gd name="connsiteX35" fmla="*/ 2573863 w 3630079"/>
              <a:gd name="connsiteY35" fmla="*/ 152400 h 304800"/>
              <a:gd name="connsiteX36" fmla="*/ 2266947 w 3630079"/>
              <a:gd name="connsiteY36" fmla="*/ 0 h 304800"/>
              <a:gd name="connsiteX37" fmla="*/ 2419347 w 3630079"/>
              <a:gd name="connsiteY37" fmla="*/ 0 h 304800"/>
              <a:gd name="connsiteX38" fmla="*/ 2419347 w 3630079"/>
              <a:gd name="connsiteY38" fmla="*/ 152400 h 304800"/>
              <a:gd name="connsiteX39" fmla="*/ 2266947 w 3630079"/>
              <a:gd name="connsiteY39" fmla="*/ 152400 h 304800"/>
              <a:gd name="connsiteX40" fmla="*/ 1968497 w 3630079"/>
              <a:gd name="connsiteY40" fmla="*/ 0 h 304800"/>
              <a:gd name="connsiteX41" fmla="*/ 2120897 w 3630079"/>
              <a:gd name="connsiteY41" fmla="*/ 0 h 304800"/>
              <a:gd name="connsiteX42" fmla="*/ 2120897 w 3630079"/>
              <a:gd name="connsiteY42" fmla="*/ 152400 h 304800"/>
              <a:gd name="connsiteX43" fmla="*/ 2266947 w 3630079"/>
              <a:gd name="connsiteY43" fmla="*/ 152400 h 304800"/>
              <a:gd name="connsiteX44" fmla="*/ 2266947 w 3630079"/>
              <a:gd name="connsiteY44" fmla="*/ 304800 h 304800"/>
              <a:gd name="connsiteX45" fmla="*/ 2114547 w 3630079"/>
              <a:gd name="connsiteY45" fmla="*/ 304800 h 304800"/>
              <a:gd name="connsiteX46" fmla="*/ 2114547 w 3630079"/>
              <a:gd name="connsiteY46" fmla="*/ 152400 h 304800"/>
              <a:gd name="connsiteX47" fmla="*/ 1968497 w 3630079"/>
              <a:gd name="connsiteY47" fmla="*/ 152400 h 304800"/>
              <a:gd name="connsiteX48" fmla="*/ 1661582 w 3630079"/>
              <a:gd name="connsiteY48" fmla="*/ 0 h 304800"/>
              <a:gd name="connsiteX49" fmla="*/ 1813981 w 3630079"/>
              <a:gd name="connsiteY49" fmla="*/ 0 h 304800"/>
              <a:gd name="connsiteX50" fmla="*/ 1813981 w 3630079"/>
              <a:gd name="connsiteY50" fmla="*/ 152400 h 304800"/>
              <a:gd name="connsiteX51" fmla="*/ 1661582 w 3630079"/>
              <a:gd name="connsiteY51" fmla="*/ 152400 h 304800"/>
              <a:gd name="connsiteX52" fmla="*/ 1363132 w 3630079"/>
              <a:gd name="connsiteY52" fmla="*/ 0 h 304800"/>
              <a:gd name="connsiteX53" fmla="*/ 1515532 w 3630079"/>
              <a:gd name="connsiteY53" fmla="*/ 0 h 304800"/>
              <a:gd name="connsiteX54" fmla="*/ 1515532 w 3630079"/>
              <a:gd name="connsiteY54" fmla="*/ 152400 h 304800"/>
              <a:gd name="connsiteX55" fmla="*/ 1661582 w 3630079"/>
              <a:gd name="connsiteY55" fmla="*/ 152400 h 304800"/>
              <a:gd name="connsiteX56" fmla="*/ 1661582 w 3630079"/>
              <a:gd name="connsiteY56" fmla="*/ 304800 h 304800"/>
              <a:gd name="connsiteX57" fmla="*/ 1509182 w 3630079"/>
              <a:gd name="connsiteY57" fmla="*/ 304800 h 304800"/>
              <a:gd name="connsiteX58" fmla="*/ 1509182 w 3630079"/>
              <a:gd name="connsiteY58" fmla="*/ 152400 h 304800"/>
              <a:gd name="connsiteX59" fmla="*/ 1363132 w 3630079"/>
              <a:gd name="connsiteY59" fmla="*/ 152400 h 304800"/>
              <a:gd name="connsiteX60" fmla="*/ 1363132 w 3630079"/>
              <a:gd name="connsiteY60" fmla="*/ 304800 h 304800"/>
              <a:gd name="connsiteX61" fmla="*/ 1210732 w 3630079"/>
              <a:gd name="connsiteY61" fmla="*/ 304800 h 304800"/>
              <a:gd name="connsiteX62" fmla="*/ 1210732 w 3630079"/>
              <a:gd name="connsiteY62" fmla="*/ 152400 h 304800"/>
              <a:gd name="connsiteX63" fmla="*/ 1363132 w 3630079"/>
              <a:gd name="connsiteY63" fmla="*/ 152400 h 304800"/>
              <a:gd name="connsiteX64" fmla="*/ 1056216 w 3630079"/>
              <a:gd name="connsiteY64" fmla="*/ 0 h 304800"/>
              <a:gd name="connsiteX65" fmla="*/ 1208616 w 3630079"/>
              <a:gd name="connsiteY65" fmla="*/ 0 h 304800"/>
              <a:gd name="connsiteX66" fmla="*/ 1208616 w 3630079"/>
              <a:gd name="connsiteY66" fmla="*/ 152400 h 304800"/>
              <a:gd name="connsiteX67" fmla="*/ 1056216 w 3630079"/>
              <a:gd name="connsiteY67" fmla="*/ 152400 h 304800"/>
              <a:gd name="connsiteX68" fmla="*/ 757766 w 3630079"/>
              <a:gd name="connsiteY68" fmla="*/ 0 h 304800"/>
              <a:gd name="connsiteX69" fmla="*/ 910166 w 3630079"/>
              <a:gd name="connsiteY69" fmla="*/ 0 h 304800"/>
              <a:gd name="connsiteX70" fmla="*/ 910166 w 3630079"/>
              <a:gd name="connsiteY70" fmla="*/ 152400 h 304800"/>
              <a:gd name="connsiteX71" fmla="*/ 1056216 w 3630079"/>
              <a:gd name="connsiteY71" fmla="*/ 152400 h 304800"/>
              <a:gd name="connsiteX72" fmla="*/ 1056216 w 3630079"/>
              <a:gd name="connsiteY72" fmla="*/ 304800 h 304800"/>
              <a:gd name="connsiteX73" fmla="*/ 903816 w 3630079"/>
              <a:gd name="connsiteY73" fmla="*/ 304800 h 304800"/>
              <a:gd name="connsiteX74" fmla="*/ 903816 w 3630079"/>
              <a:gd name="connsiteY74" fmla="*/ 152400 h 304800"/>
              <a:gd name="connsiteX75" fmla="*/ 757766 w 3630079"/>
              <a:gd name="connsiteY75" fmla="*/ 152400 h 304800"/>
              <a:gd name="connsiteX76" fmla="*/ 757766 w 3630079"/>
              <a:gd name="connsiteY76" fmla="*/ 304800 h 304800"/>
              <a:gd name="connsiteX77" fmla="*/ 605366 w 3630079"/>
              <a:gd name="connsiteY77" fmla="*/ 304800 h 304800"/>
              <a:gd name="connsiteX78" fmla="*/ 605366 w 3630079"/>
              <a:gd name="connsiteY78" fmla="*/ 152400 h 304800"/>
              <a:gd name="connsiteX79" fmla="*/ 757766 w 3630079"/>
              <a:gd name="connsiteY79" fmla="*/ 152400 h 304800"/>
              <a:gd name="connsiteX80" fmla="*/ 450850 w 3630079"/>
              <a:gd name="connsiteY80" fmla="*/ 0 h 304800"/>
              <a:gd name="connsiteX81" fmla="*/ 603250 w 3630079"/>
              <a:gd name="connsiteY81" fmla="*/ 0 h 304800"/>
              <a:gd name="connsiteX82" fmla="*/ 603250 w 3630079"/>
              <a:gd name="connsiteY82" fmla="*/ 152400 h 304800"/>
              <a:gd name="connsiteX83" fmla="*/ 450850 w 3630079"/>
              <a:gd name="connsiteY83" fmla="*/ 152400 h 304800"/>
              <a:gd name="connsiteX84" fmla="*/ 152400 w 3630079"/>
              <a:gd name="connsiteY84" fmla="*/ 0 h 304800"/>
              <a:gd name="connsiteX85" fmla="*/ 304800 w 3630079"/>
              <a:gd name="connsiteY85" fmla="*/ 0 h 304800"/>
              <a:gd name="connsiteX86" fmla="*/ 304800 w 3630079"/>
              <a:gd name="connsiteY86" fmla="*/ 152400 h 304800"/>
              <a:gd name="connsiteX87" fmla="*/ 450850 w 3630079"/>
              <a:gd name="connsiteY87" fmla="*/ 152400 h 304800"/>
              <a:gd name="connsiteX88" fmla="*/ 450850 w 3630079"/>
              <a:gd name="connsiteY88" fmla="*/ 304800 h 304800"/>
              <a:gd name="connsiteX89" fmla="*/ 298450 w 3630079"/>
              <a:gd name="connsiteY89" fmla="*/ 304800 h 304800"/>
              <a:gd name="connsiteX90" fmla="*/ 298450 w 3630079"/>
              <a:gd name="connsiteY90" fmla="*/ 152400 h 304800"/>
              <a:gd name="connsiteX91" fmla="*/ 152400 w 3630079"/>
              <a:gd name="connsiteY91" fmla="*/ 152400 h 304800"/>
              <a:gd name="connsiteX92" fmla="*/ 152400 w 3630079"/>
              <a:gd name="connsiteY92" fmla="*/ 304800 h 304800"/>
              <a:gd name="connsiteX93" fmla="*/ 0 w 3630079"/>
              <a:gd name="connsiteY93" fmla="*/ 304800 h 304800"/>
              <a:gd name="connsiteX94" fmla="*/ 0 w 3630079"/>
              <a:gd name="connsiteY94" fmla="*/ 152400 h 304800"/>
              <a:gd name="connsiteX95" fmla="*/ 152400 w 3630079"/>
              <a:gd name="connsiteY95" fmla="*/ 152400 h 304800"/>
            </a:gdLst>
            <a:rect l="l" t="t" r="r" b="b"/>
            <a:pathLst>
              <a:path w="3630079" h="304800">
                <a:moveTo>
                  <a:pt x="3026829" y="152400"/>
                </a:moveTo>
                <a:lnTo>
                  <a:pt x="3179229" y="152400"/>
                </a:lnTo>
                <a:lnTo>
                  <a:pt x="3179229" y="304800"/>
                </a:lnTo>
                <a:lnTo>
                  <a:pt x="3026829" y="304800"/>
                </a:lnTo>
                <a:close/>
                <a:moveTo>
                  <a:pt x="2421463" y="152400"/>
                </a:moveTo>
                <a:lnTo>
                  <a:pt x="2573863" y="152400"/>
                </a:lnTo>
                <a:lnTo>
                  <a:pt x="2573863" y="304800"/>
                </a:lnTo>
                <a:lnTo>
                  <a:pt x="2421463" y="304800"/>
                </a:lnTo>
                <a:close/>
                <a:moveTo>
                  <a:pt x="1816097" y="152400"/>
                </a:moveTo>
                <a:lnTo>
                  <a:pt x="1968497" y="152400"/>
                </a:lnTo>
                <a:lnTo>
                  <a:pt x="1968497" y="304800"/>
                </a:lnTo>
                <a:lnTo>
                  <a:pt x="1816097" y="304800"/>
                </a:lnTo>
                <a:close/>
                <a:moveTo>
                  <a:pt x="3477679" y="0"/>
                </a:moveTo>
                <a:lnTo>
                  <a:pt x="3630079" y="0"/>
                </a:lnTo>
                <a:lnTo>
                  <a:pt x="3630079" y="152400"/>
                </a:lnTo>
                <a:lnTo>
                  <a:pt x="3477679" y="152400"/>
                </a:lnTo>
                <a:close/>
                <a:moveTo>
                  <a:pt x="3179229" y="0"/>
                </a:moveTo>
                <a:lnTo>
                  <a:pt x="3331629" y="0"/>
                </a:lnTo>
                <a:lnTo>
                  <a:pt x="3331629" y="152400"/>
                </a:lnTo>
                <a:lnTo>
                  <a:pt x="3477679" y="152400"/>
                </a:lnTo>
                <a:lnTo>
                  <a:pt x="3477679" y="304800"/>
                </a:lnTo>
                <a:lnTo>
                  <a:pt x="3325279" y="304800"/>
                </a:lnTo>
                <a:lnTo>
                  <a:pt x="3325279" y="152400"/>
                </a:lnTo>
                <a:lnTo>
                  <a:pt x="3179229" y="152400"/>
                </a:lnTo>
                <a:close/>
                <a:moveTo>
                  <a:pt x="2872313" y="0"/>
                </a:moveTo>
                <a:lnTo>
                  <a:pt x="3024713" y="0"/>
                </a:lnTo>
                <a:lnTo>
                  <a:pt x="3024713" y="152400"/>
                </a:lnTo>
                <a:lnTo>
                  <a:pt x="2872313" y="152400"/>
                </a:lnTo>
                <a:close/>
                <a:moveTo>
                  <a:pt x="2573863" y="0"/>
                </a:moveTo>
                <a:lnTo>
                  <a:pt x="2726263" y="0"/>
                </a:lnTo>
                <a:lnTo>
                  <a:pt x="2726263" y="152400"/>
                </a:lnTo>
                <a:lnTo>
                  <a:pt x="2872313" y="152400"/>
                </a:lnTo>
                <a:lnTo>
                  <a:pt x="2872313" y="304800"/>
                </a:lnTo>
                <a:lnTo>
                  <a:pt x="2719913" y="304800"/>
                </a:lnTo>
                <a:lnTo>
                  <a:pt x="2719913" y="152400"/>
                </a:lnTo>
                <a:lnTo>
                  <a:pt x="2573863" y="152400"/>
                </a:lnTo>
                <a:close/>
                <a:moveTo>
                  <a:pt x="2266947" y="0"/>
                </a:moveTo>
                <a:lnTo>
                  <a:pt x="2419347" y="0"/>
                </a:lnTo>
                <a:lnTo>
                  <a:pt x="2419347" y="152400"/>
                </a:lnTo>
                <a:lnTo>
                  <a:pt x="2266947" y="152400"/>
                </a:lnTo>
                <a:close/>
                <a:moveTo>
                  <a:pt x="1968497" y="0"/>
                </a:moveTo>
                <a:lnTo>
                  <a:pt x="2120897" y="0"/>
                </a:lnTo>
                <a:lnTo>
                  <a:pt x="2120897" y="152400"/>
                </a:lnTo>
                <a:lnTo>
                  <a:pt x="2266947" y="152400"/>
                </a:lnTo>
                <a:lnTo>
                  <a:pt x="2266947" y="304800"/>
                </a:lnTo>
                <a:lnTo>
                  <a:pt x="2114547" y="304800"/>
                </a:lnTo>
                <a:lnTo>
                  <a:pt x="2114547" y="152400"/>
                </a:lnTo>
                <a:lnTo>
                  <a:pt x="1968497" y="152400"/>
                </a:lnTo>
                <a:close/>
                <a:moveTo>
                  <a:pt x="1661582" y="0"/>
                </a:moveTo>
                <a:lnTo>
                  <a:pt x="1813981" y="0"/>
                </a:lnTo>
                <a:lnTo>
                  <a:pt x="1813981" y="152400"/>
                </a:lnTo>
                <a:lnTo>
                  <a:pt x="1661582" y="152400"/>
                </a:lnTo>
                <a:close/>
                <a:moveTo>
                  <a:pt x="1363132" y="0"/>
                </a:moveTo>
                <a:lnTo>
                  <a:pt x="1515532" y="0"/>
                </a:lnTo>
                <a:lnTo>
                  <a:pt x="1515532" y="152400"/>
                </a:lnTo>
                <a:lnTo>
                  <a:pt x="1661582" y="152400"/>
                </a:lnTo>
                <a:lnTo>
                  <a:pt x="1661582" y="304800"/>
                </a:lnTo>
                <a:lnTo>
                  <a:pt x="1509182" y="304800"/>
                </a:lnTo>
                <a:lnTo>
                  <a:pt x="1509182" y="152400"/>
                </a:lnTo>
                <a:lnTo>
                  <a:pt x="1363132" y="152400"/>
                </a:lnTo>
                <a:lnTo>
                  <a:pt x="1363132" y="304800"/>
                </a:lnTo>
                <a:lnTo>
                  <a:pt x="1210732" y="304800"/>
                </a:lnTo>
                <a:lnTo>
                  <a:pt x="1210732" y="152400"/>
                </a:lnTo>
                <a:lnTo>
                  <a:pt x="1363132" y="152400"/>
                </a:lnTo>
                <a:close/>
                <a:moveTo>
                  <a:pt x="1056216" y="0"/>
                </a:moveTo>
                <a:lnTo>
                  <a:pt x="1208616" y="0"/>
                </a:lnTo>
                <a:lnTo>
                  <a:pt x="1208616" y="152400"/>
                </a:lnTo>
                <a:lnTo>
                  <a:pt x="1056216" y="152400"/>
                </a:lnTo>
                <a:close/>
                <a:moveTo>
                  <a:pt x="757766" y="0"/>
                </a:moveTo>
                <a:lnTo>
                  <a:pt x="910166" y="0"/>
                </a:lnTo>
                <a:lnTo>
                  <a:pt x="910166" y="152400"/>
                </a:lnTo>
                <a:lnTo>
                  <a:pt x="1056216" y="152400"/>
                </a:lnTo>
                <a:lnTo>
                  <a:pt x="1056216" y="304800"/>
                </a:lnTo>
                <a:lnTo>
                  <a:pt x="903816" y="304800"/>
                </a:lnTo>
                <a:lnTo>
                  <a:pt x="903816" y="152400"/>
                </a:lnTo>
                <a:lnTo>
                  <a:pt x="757766" y="152400"/>
                </a:lnTo>
                <a:lnTo>
                  <a:pt x="757766" y="304800"/>
                </a:lnTo>
                <a:lnTo>
                  <a:pt x="605366" y="304800"/>
                </a:lnTo>
                <a:lnTo>
                  <a:pt x="605366" y="152400"/>
                </a:lnTo>
                <a:lnTo>
                  <a:pt x="757766" y="152400"/>
                </a:lnTo>
                <a:close/>
                <a:moveTo>
                  <a:pt x="450850" y="0"/>
                </a:moveTo>
                <a:lnTo>
                  <a:pt x="603250" y="0"/>
                </a:lnTo>
                <a:lnTo>
                  <a:pt x="603250" y="152400"/>
                </a:lnTo>
                <a:lnTo>
                  <a:pt x="450850" y="152400"/>
                </a:lnTo>
                <a:close/>
                <a:moveTo>
                  <a:pt x="152400" y="0"/>
                </a:moveTo>
                <a:lnTo>
                  <a:pt x="304800" y="0"/>
                </a:lnTo>
                <a:lnTo>
                  <a:pt x="304800" y="152400"/>
                </a:lnTo>
                <a:lnTo>
                  <a:pt x="450850" y="152400"/>
                </a:lnTo>
                <a:lnTo>
                  <a:pt x="450850" y="304800"/>
                </a:lnTo>
                <a:lnTo>
                  <a:pt x="298450" y="304800"/>
                </a:lnTo>
                <a:lnTo>
                  <a:pt x="298450" y="152400"/>
                </a:lnTo>
                <a:lnTo>
                  <a:pt x="152400" y="152400"/>
                </a:lnTo>
                <a:lnTo>
                  <a:pt x="152400" y="304800"/>
                </a:lnTo>
                <a:lnTo>
                  <a:pt x="0" y="304800"/>
                </a:lnTo>
                <a:lnTo>
                  <a:pt x="0" y="152400"/>
                </a:lnTo>
                <a:lnTo>
                  <a:pt x="152400" y="1524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角 3"/>
          <p:cNvSpPr txBox="1"/>
          <p:nvPr/>
        </p:nvSpPr>
        <p:spPr>
          <a:xfrm rot="0" flipH="0" flipV="0">
            <a:off x="431646" y="2409919"/>
            <a:ext cx="3328103" cy="3330495"/>
          </a:xfrm>
          <a:prstGeom prst="roundRect">
            <a:avLst>
              <a:gd name="adj" fmla="val 4673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139700" dir="2700000" sx="100000" sy="100000" kx="0" ky="0" algn="tl" rotWithShape="0">
              <a:schemeClr val="accent1">
                <a:alpha val="5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cxnSp>
        <p:nvCxnSpPr>
          <p:cNvPr id="6" name="形状"/>
          <p:cNvCxnSpPr/>
          <p:nvPr/>
        </p:nvCxnSpPr>
        <p:spPr>
          <a:xfrm rot="0" flipH="1" flipV="0">
            <a:off x="424001" y="2353896"/>
            <a:ext cx="16885" cy="3450862"/>
          </a:xfrm>
          <a:prstGeom prst="line">
            <a:avLst/>
          </a:prstGeom>
          <a:noFill/>
          <a:ln w="12700" cap="rnd">
            <a:gradFill>
              <a:gsLst>
                <a:gs pos="0">
                  <a:schemeClr val="accent1"/>
                </a:gs>
                <a:gs pos="100000">
                  <a:schemeClr val="accent1">
                    <a:lumMod val="40000"/>
                    <a:lumOff val="60000"/>
                    <a:alpha val="0"/>
                  </a:schemeClr>
                </a:gs>
              </a:gsLst>
              <a:lin ang="5400000" scaled="0"/>
            </a:gradFill>
            <a:prstDash val="solid"/>
            <a:miter/>
          </a:ln>
        </p:spPr>
      </p:cxnSp>
      <p:sp>
        <p:nvSpPr>
          <p:cNvPr id="7" name="椭圆 6"/>
          <p:cNvSpPr txBox="1"/>
          <p:nvPr/>
        </p:nvSpPr>
        <p:spPr>
          <a:xfrm rot="0" flipH="0" flipV="0">
            <a:off x="339992" y="2258970"/>
            <a:ext cx="193142" cy="189994"/>
          </a:xfrm>
          <a:prstGeom prst="ellipse">
            <a:avLst/>
          </a:prstGeom>
          <a:solidFill>
            <a:schemeClr val="bg1"/>
          </a:solidFill>
          <a:ln w="9525" cap="sq">
            <a:solidFill>
              <a:schemeClr val="accent1"/>
            </a:solidFill>
            <a:miter/>
          </a:ln>
          <a:effectLst>
            <a:outerShdw dist="0" blurRad="63500" dir="0" sx="100000" sy="100000" kx="0" ky="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椭圆 7"/>
          <p:cNvSpPr txBox="1"/>
          <p:nvPr/>
        </p:nvSpPr>
        <p:spPr>
          <a:xfrm rot="0" flipH="0" flipV="0">
            <a:off x="388346" y="2306534"/>
            <a:ext cx="96436" cy="9486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文本框 14"/>
          <p:cNvSpPr txBox="1"/>
          <p:nvPr/>
        </p:nvSpPr>
        <p:spPr>
          <a:xfrm rot="0" flipH="0" flipV="0">
            <a:off x="713632" y="2546697"/>
            <a:ext cx="2502155" cy="8561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31E74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营销数据监测与分析</a:t>
            </a:r>
            <a:endParaRPr kumimoji="1" lang="zh-CN" altLang="en-US"/>
          </a:p>
        </p:txBody>
      </p:sp>
      <p:sp>
        <p:nvSpPr>
          <p:cNvPr id="10" name="文本框 15"/>
          <p:cNvSpPr txBox="1"/>
          <p:nvPr/>
        </p:nvSpPr>
        <p:spPr>
          <a:xfrm rot="0" flipH="0" flipV="0">
            <a:off x="713632" y="3478866"/>
            <a:ext cx="2800322" cy="199348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建立统一的数据看板，整合各渠道流量、转化、留存等核心指标，实现营销效果可视化。
运用UTM参数、事件追踪等技术手段，精准归因每一次点击与转化来源。</a:t>
            </a:r>
            <a:endParaRPr kumimoji="1" lang="zh-CN" altLang="en-US"/>
          </a:p>
        </p:txBody>
      </p:sp>
      <p:sp>
        <p:nvSpPr>
          <p:cNvPr id="11" name="椭圆 8"/>
          <p:cNvSpPr txBox="1"/>
          <p:nvPr/>
        </p:nvSpPr>
        <p:spPr>
          <a:xfrm rot="0" flipH="0" flipV="0">
            <a:off x="3182703" y="1917700"/>
            <a:ext cx="967394" cy="967394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4000">
                <a:schemeClr val="bg1"/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椭圆 9"/>
          <p:cNvSpPr txBox="1"/>
          <p:nvPr/>
        </p:nvSpPr>
        <p:spPr>
          <a:xfrm rot="0" flipH="0" flipV="0">
            <a:off x="3367593" y="2104017"/>
            <a:ext cx="597613" cy="594760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accent1"/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文本框 16"/>
          <p:cNvSpPr txBox="1"/>
          <p:nvPr/>
        </p:nvSpPr>
        <p:spPr>
          <a:xfrm rot="0" flipH="0" flipV="0">
            <a:off x="3320073" y="2081759"/>
            <a:ext cx="692653" cy="6392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500">
                <a:ln w="12700">
                  <a:noFill/>
                </a:ln>
                <a:gradFill>
                  <a:gsLst>
                    <a:gs pos="0">
                      <a:srgbClr val="042DAE">
                        <a:alpha val="100000"/>
                      </a:srgbClr>
                    </a:gs>
                    <a:gs pos="100000">
                      <a:srgbClr val="063CE8">
                        <a:alpha val="0"/>
                      </a:srgbClr>
                    </a:gs>
                  </a:gsLst>
                  <a:lin ang="18900000" scaled="0"/>
                </a:gradFill>
                <a:latin typeface="Source Han Serif SC Regular"/>
                <a:ea typeface="Source Han Serif SC Regular"/>
                <a:cs typeface="Source Han Serif SC Regular"/>
              </a:rPr>
              <a:t>01</a:t>
            </a:r>
            <a:endParaRPr kumimoji="1" lang="zh-CN" altLang="en-US"/>
          </a:p>
        </p:txBody>
      </p:sp>
      <p:sp>
        <p:nvSpPr>
          <p:cNvPr id="14" name="矩形: 圆角 38"/>
          <p:cNvSpPr txBox="1"/>
          <p:nvPr/>
        </p:nvSpPr>
        <p:spPr>
          <a:xfrm rot="0" flipH="0" flipV="0">
            <a:off x="4334961" y="2421775"/>
            <a:ext cx="3328103" cy="3330495"/>
          </a:xfrm>
          <a:prstGeom prst="roundRect">
            <a:avLst>
              <a:gd name="adj" fmla="val 4673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139700" dir="2700000" sx="100000" sy="100000" kx="0" ky="0" algn="tl" rotWithShape="0">
              <a:schemeClr val="accent1">
                <a:alpha val="5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cxnSp>
        <p:nvCxnSpPr>
          <p:cNvPr id="15" name="形状"/>
          <p:cNvCxnSpPr/>
          <p:nvPr/>
        </p:nvCxnSpPr>
        <p:spPr>
          <a:xfrm rot="0" flipH="1" flipV="0">
            <a:off x="4327316" y="2365752"/>
            <a:ext cx="16885" cy="3450862"/>
          </a:xfrm>
          <a:prstGeom prst="line">
            <a:avLst/>
          </a:prstGeom>
          <a:noFill/>
          <a:ln w="12700" cap="rnd">
            <a:gradFill>
              <a:gsLst>
                <a:gs pos="0">
                  <a:schemeClr val="accent1"/>
                </a:gs>
                <a:gs pos="100000">
                  <a:schemeClr val="accent1">
                    <a:lumMod val="40000"/>
                    <a:lumOff val="60000"/>
                    <a:alpha val="0"/>
                  </a:schemeClr>
                </a:gs>
              </a:gsLst>
              <a:lin ang="5400000" scaled="0"/>
            </a:gradFill>
            <a:prstDash val="solid"/>
            <a:miter/>
          </a:ln>
        </p:spPr>
      </p:cxnSp>
      <p:sp>
        <p:nvSpPr>
          <p:cNvPr id="16" name="椭圆 40"/>
          <p:cNvSpPr txBox="1"/>
          <p:nvPr/>
        </p:nvSpPr>
        <p:spPr>
          <a:xfrm rot="0" flipH="0" flipV="0">
            <a:off x="4243307" y="2270826"/>
            <a:ext cx="193142" cy="189994"/>
          </a:xfrm>
          <a:prstGeom prst="ellipse">
            <a:avLst/>
          </a:prstGeom>
          <a:solidFill>
            <a:schemeClr val="bg1"/>
          </a:solidFill>
          <a:ln w="9525" cap="sq">
            <a:solidFill>
              <a:schemeClr val="accent1"/>
            </a:solidFill>
            <a:miter/>
          </a:ln>
          <a:effectLst>
            <a:outerShdw dist="0" blurRad="63500" dir="0" sx="100000" sy="100000" kx="0" ky="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椭圆 41"/>
          <p:cNvSpPr txBox="1"/>
          <p:nvPr/>
        </p:nvSpPr>
        <p:spPr>
          <a:xfrm rot="0" flipH="0" flipV="0">
            <a:off x="4291661" y="2318390"/>
            <a:ext cx="96436" cy="9486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文本框 42"/>
          <p:cNvSpPr txBox="1"/>
          <p:nvPr/>
        </p:nvSpPr>
        <p:spPr>
          <a:xfrm rot="0" flipH="0" flipV="0">
            <a:off x="4616947" y="2558553"/>
            <a:ext cx="2502155" cy="8561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31E74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A/B测试与持续优化</a:t>
            </a:r>
            <a:endParaRPr kumimoji="1" lang="zh-CN" altLang="en-US"/>
          </a:p>
        </p:txBody>
      </p:sp>
      <p:sp>
        <p:nvSpPr>
          <p:cNvPr id="19" name="文本框 43"/>
          <p:cNvSpPr txBox="1"/>
          <p:nvPr/>
        </p:nvSpPr>
        <p:spPr>
          <a:xfrm rot="0" flipH="0" flipV="0">
            <a:off x="4616947" y="3490722"/>
            <a:ext cx="2800322" cy="199348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针对落地页、广告创意、推送文案等关键触点开展系统性A/B或多变量测试，识别最优方案。
基于测试结果快速迭代策略，形成“测试—分析—优化”的闭环工作流。</a:t>
            </a:r>
            <a:endParaRPr kumimoji="1" lang="zh-CN" altLang="en-US"/>
          </a:p>
        </p:txBody>
      </p:sp>
      <p:sp>
        <p:nvSpPr>
          <p:cNvPr id="20" name="椭圆 47"/>
          <p:cNvSpPr txBox="1"/>
          <p:nvPr/>
        </p:nvSpPr>
        <p:spPr>
          <a:xfrm rot="0" flipH="0" flipV="0">
            <a:off x="7086018" y="1929556"/>
            <a:ext cx="967394" cy="967394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4000">
                <a:schemeClr val="bg1"/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椭圆 48"/>
          <p:cNvSpPr txBox="1"/>
          <p:nvPr/>
        </p:nvSpPr>
        <p:spPr>
          <a:xfrm rot="0" flipH="0" flipV="0">
            <a:off x="7270908" y="2115873"/>
            <a:ext cx="597613" cy="594760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accent1"/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文本框 46"/>
          <p:cNvSpPr txBox="1"/>
          <p:nvPr/>
        </p:nvSpPr>
        <p:spPr>
          <a:xfrm rot="0" flipH="0" flipV="0">
            <a:off x="7223388" y="2093615"/>
            <a:ext cx="692653" cy="6392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500">
                <a:ln w="12700">
                  <a:noFill/>
                </a:ln>
                <a:gradFill>
                  <a:gsLst>
                    <a:gs pos="0">
                      <a:srgbClr val="042DAE">
                        <a:alpha val="100000"/>
                      </a:srgbClr>
                    </a:gs>
                    <a:gs pos="100000">
                      <a:srgbClr val="063CE8">
                        <a:alpha val="0"/>
                      </a:srgbClr>
                    </a:gs>
                  </a:gsLst>
                  <a:lin ang="18900000" scaled="0"/>
                </a:gradFill>
                <a:latin typeface="Source Han Serif SC Regular"/>
                <a:ea typeface="Source Han Serif SC Regular"/>
                <a:cs typeface="Source Han Serif SC Regular"/>
              </a:rPr>
              <a:t>02</a:t>
            </a:r>
            <a:endParaRPr kumimoji="1" lang="zh-CN" altLang="en-US"/>
          </a:p>
        </p:txBody>
      </p:sp>
      <p:sp>
        <p:nvSpPr>
          <p:cNvPr id="23" name="矩形: 圆角 50"/>
          <p:cNvSpPr txBox="1"/>
          <p:nvPr/>
        </p:nvSpPr>
        <p:spPr>
          <a:xfrm rot="0" flipH="0" flipV="0">
            <a:off x="8238276" y="2433541"/>
            <a:ext cx="3328103" cy="3330495"/>
          </a:xfrm>
          <a:prstGeom prst="roundRect">
            <a:avLst>
              <a:gd name="adj" fmla="val 4673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139700" dir="2700000" sx="100000" sy="100000" kx="0" ky="0" algn="tl" rotWithShape="0">
              <a:schemeClr val="accent1">
                <a:alpha val="5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cxnSp>
        <p:nvCxnSpPr>
          <p:cNvPr id="24" name="形状"/>
          <p:cNvCxnSpPr/>
          <p:nvPr/>
        </p:nvCxnSpPr>
        <p:spPr>
          <a:xfrm rot="0" flipH="1" flipV="0">
            <a:off x="8230631" y="2377518"/>
            <a:ext cx="16885" cy="3450862"/>
          </a:xfrm>
          <a:prstGeom prst="line">
            <a:avLst/>
          </a:prstGeom>
          <a:noFill/>
          <a:ln w="12700" cap="rnd">
            <a:gradFill>
              <a:gsLst>
                <a:gs pos="0">
                  <a:schemeClr val="accent1"/>
                </a:gs>
                <a:gs pos="100000">
                  <a:schemeClr val="accent1">
                    <a:lumMod val="40000"/>
                    <a:lumOff val="60000"/>
                    <a:alpha val="0"/>
                  </a:schemeClr>
                </a:gs>
              </a:gsLst>
              <a:lin ang="5400000" scaled="0"/>
            </a:gradFill>
            <a:prstDash val="solid"/>
            <a:miter/>
          </a:ln>
        </p:spPr>
      </p:cxnSp>
      <p:sp>
        <p:nvSpPr>
          <p:cNvPr id="25" name="椭圆 52"/>
          <p:cNvSpPr txBox="1"/>
          <p:nvPr/>
        </p:nvSpPr>
        <p:spPr>
          <a:xfrm rot="0" flipH="0" flipV="0">
            <a:off x="8146622" y="2282592"/>
            <a:ext cx="193142" cy="189994"/>
          </a:xfrm>
          <a:prstGeom prst="ellipse">
            <a:avLst/>
          </a:prstGeom>
          <a:solidFill>
            <a:schemeClr val="bg1"/>
          </a:solidFill>
          <a:ln w="9525" cap="sq">
            <a:solidFill>
              <a:schemeClr val="accent1"/>
            </a:solidFill>
            <a:miter/>
          </a:ln>
          <a:effectLst>
            <a:outerShdw dist="0" blurRad="63500" dir="0" sx="100000" sy="100000" kx="0" ky="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6" name="椭圆 53"/>
          <p:cNvSpPr txBox="1"/>
          <p:nvPr/>
        </p:nvSpPr>
        <p:spPr>
          <a:xfrm rot="0" flipH="0" flipV="0">
            <a:off x="8194976" y="2330156"/>
            <a:ext cx="96436" cy="9486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7" name="文本框 54"/>
          <p:cNvSpPr txBox="1"/>
          <p:nvPr/>
        </p:nvSpPr>
        <p:spPr>
          <a:xfrm rot="0" flipH="0" flipV="0">
            <a:off x="8520262" y="2570319"/>
            <a:ext cx="2502155" cy="8561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31E74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ROI评估与预算复盘</a:t>
            </a:r>
            <a:endParaRPr kumimoji="1" lang="zh-CN" altLang="en-US"/>
          </a:p>
        </p:txBody>
      </p:sp>
      <p:sp>
        <p:nvSpPr>
          <p:cNvPr id="28" name="文本框 55"/>
          <p:cNvSpPr txBox="1"/>
          <p:nvPr/>
        </p:nvSpPr>
        <p:spPr>
          <a:xfrm rot="0" flipH="0" flipV="0">
            <a:off x="8520262" y="3502488"/>
            <a:ext cx="2800322" cy="199348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定期核算各营销活动的实际投入产出比，识别高效益渠道与低效支出。
在季度或年度复盘中提出预算重分配建议，支撑下一轮资源高效配置。</a:t>
            </a:r>
            <a:endParaRPr kumimoji="1" lang="zh-CN" altLang="en-US"/>
          </a:p>
        </p:txBody>
      </p:sp>
      <p:sp>
        <p:nvSpPr>
          <p:cNvPr id="29" name="椭圆 59"/>
          <p:cNvSpPr txBox="1"/>
          <p:nvPr/>
        </p:nvSpPr>
        <p:spPr>
          <a:xfrm rot="0" flipH="0" flipV="0">
            <a:off x="10989333" y="1941322"/>
            <a:ext cx="967394" cy="967394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4000">
                <a:schemeClr val="bg1"/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椭圆 60"/>
          <p:cNvSpPr txBox="1"/>
          <p:nvPr/>
        </p:nvSpPr>
        <p:spPr>
          <a:xfrm rot="0" flipH="0" flipV="0">
            <a:off x="11174223" y="2127639"/>
            <a:ext cx="597613" cy="594760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accent1"/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文本框 58"/>
          <p:cNvSpPr txBox="1"/>
          <p:nvPr/>
        </p:nvSpPr>
        <p:spPr>
          <a:xfrm rot="0" flipH="0" flipV="0">
            <a:off x="11126703" y="2105381"/>
            <a:ext cx="692653" cy="6392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500">
                <a:ln w="12700">
                  <a:noFill/>
                </a:ln>
                <a:gradFill>
                  <a:gsLst>
                    <a:gs pos="0">
                      <a:srgbClr val="042DAE">
                        <a:alpha val="100000"/>
                      </a:srgbClr>
                    </a:gs>
                    <a:gs pos="100000">
                      <a:srgbClr val="063CE8">
                        <a:alpha val="0"/>
                      </a:srgbClr>
                    </a:gs>
                  </a:gsLst>
                  <a:lin ang="18900000" scaled="0"/>
                </a:gradFill>
                <a:latin typeface="Source Han Serif SC Regular"/>
                <a:ea typeface="Source Han Serif SC Regular"/>
                <a:cs typeface="Source Han Serif SC Regular"/>
              </a:rPr>
              <a:t>03</a:t>
            </a: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 rot="0" flipH="0" flipV="0">
            <a:off x="249964" y="199487"/>
            <a:ext cx="590568" cy="590568"/>
          </a:xfrm>
          <a:prstGeom prst="ellipse">
            <a:avLst/>
          </a:prstGeom>
          <a:solidFill>
            <a:schemeClr val="accent2"/>
          </a:solidFill>
          <a:ln w="381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rot="0" flipH="0" flipV="0">
            <a:off x="394744" y="352919"/>
            <a:ext cx="301008" cy="28370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381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文本框 12"/>
          <p:cNvSpPr txBox="1"/>
          <p:nvPr/>
        </p:nvSpPr>
        <p:spPr>
          <a:xfrm rot="0" flipH="0" flipV="0">
            <a:off x="888966" y="228640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数据驱动与效果评估</a:t>
            </a:r>
            <a:endParaRPr kumimoji="1" lang="zh-CN" altLang="en-US"/>
          </a:p>
        </p:txBody>
      </p:sp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关键技能与工具应用</a:t>
            </a:r>
            <a:endParaRPr kumimoji="1" lang="zh-CN" altLang="en-US"/>
          </a:p>
        </p:txBody>
      </p:sp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646871" y="4964430"/>
            <a:ext cx="8658293" cy="1165860"/>
          </a:xfrm>
          <a:prstGeom prst="roundRect">
            <a:avLst/>
          </a:prstGeom>
          <a:solidFill>
            <a:schemeClr val="bg1"/>
          </a:solidFill>
          <a:ln w="19050" cap="sq">
            <a:solidFill>
              <a:schemeClr val="bg1">
                <a:lumMod val="7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1" flipV="0">
            <a:off x="660400" y="4764101"/>
            <a:ext cx="2858766" cy="1372208"/>
          </a:xfrm>
          <a:custGeom>
            <a:avLst/>
            <a:gdLst>
              <a:gd name="connsiteX0" fmla="*/ 3000375 w 3000375"/>
              <a:gd name="connsiteY0" fmla="*/ 0 h 1440180"/>
              <a:gd name="connsiteX1" fmla="*/ 1260158 w 3000375"/>
              <a:gd name="connsiteY1" fmla="*/ 0 h 1440180"/>
              <a:gd name="connsiteX2" fmla="*/ 0 w 3000375"/>
              <a:gd name="connsiteY2" fmla="*/ 1260158 h 1440180"/>
              <a:gd name="connsiteX3" fmla="*/ 0 w 3000375"/>
              <a:gd name="connsiteY3" fmla="*/ 1440180 h 1440180"/>
              <a:gd name="connsiteX4" fmla="*/ 2280285 w 3000375"/>
              <a:gd name="connsiteY4" fmla="*/ 1440180 h 1440180"/>
              <a:gd name="connsiteX5" fmla="*/ 3000375 w 3000375"/>
              <a:gd name="connsiteY5" fmla="*/ 720090 h 1440180"/>
            </a:gdLst>
            <a:rect l="l" t="t" r="r" b="b"/>
            <a:pathLst>
              <a:path w="3000375" h="1440180">
                <a:moveTo>
                  <a:pt x="3000375" y="0"/>
                </a:moveTo>
                <a:lnTo>
                  <a:pt x="1260158" y="0"/>
                </a:lnTo>
                <a:cubicBezTo>
                  <a:pt x="564192" y="0"/>
                  <a:pt x="0" y="564192"/>
                  <a:pt x="0" y="1260158"/>
                </a:cubicBezTo>
                <a:lnTo>
                  <a:pt x="0" y="1440180"/>
                </a:lnTo>
                <a:lnTo>
                  <a:pt x="2280285" y="1440180"/>
                </a:lnTo>
                <a:cubicBezTo>
                  <a:pt x="2677980" y="1440180"/>
                  <a:pt x="3000375" y="1117785"/>
                  <a:pt x="3000375" y="720090"/>
                </a:cubicBezTo>
                <a:close/>
              </a:path>
            </a:pathLst>
          </a:custGeom>
          <a:solidFill>
            <a:schemeClr val="accent1"/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1" flipV="0">
            <a:off x="1646871" y="3493175"/>
            <a:ext cx="8658293" cy="1165860"/>
          </a:xfrm>
          <a:prstGeom prst="roundRect">
            <a:avLst/>
          </a:prstGeom>
          <a:solidFill>
            <a:schemeClr val="bg1"/>
          </a:solidFill>
          <a:ln w="19050" cap="sq">
            <a:solidFill>
              <a:schemeClr val="bg1">
                <a:lumMod val="7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8660132" y="3292846"/>
            <a:ext cx="2858768" cy="1372208"/>
          </a:xfrm>
          <a:custGeom>
            <a:avLst/>
            <a:gdLst>
              <a:gd name="connsiteX0" fmla="*/ 3000375 w 3000375"/>
              <a:gd name="connsiteY0" fmla="*/ 0 h 1440180"/>
              <a:gd name="connsiteX1" fmla="*/ 1260158 w 3000375"/>
              <a:gd name="connsiteY1" fmla="*/ 0 h 1440180"/>
              <a:gd name="connsiteX2" fmla="*/ 0 w 3000375"/>
              <a:gd name="connsiteY2" fmla="*/ 1260158 h 1440180"/>
              <a:gd name="connsiteX3" fmla="*/ 0 w 3000375"/>
              <a:gd name="connsiteY3" fmla="*/ 1440180 h 1440180"/>
              <a:gd name="connsiteX4" fmla="*/ 2280285 w 3000375"/>
              <a:gd name="connsiteY4" fmla="*/ 1440180 h 1440180"/>
              <a:gd name="connsiteX5" fmla="*/ 3000375 w 3000375"/>
              <a:gd name="connsiteY5" fmla="*/ 720090 h 1440180"/>
            </a:gdLst>
            <a:rect l="l" t="t" r="r" b="b"/>
            <a:pathLst>
              <a:path w="3000375" h="1440180">
                <a:moveTo>
                  <a:pt x="3000375" y="0"/>
                </a:moveTo>
                <a:lnTo>
                  <a:pt x="1260158" y="0"/>
                </a:lnTo>
                <a:cubicBezTo>
                  <a:pt x="564192" y="0"/>
                  <a:pt x="0" y="564192"/>
                  <a:pt x="0" y="1260158"/>
                </a:cubicBezTo>
                <a:lnTo>
                  <a:pt x="0" y="1440180"/>
                </a:lnTo>
                <a:lnTo>
                  <a:pt x="2280285" y="1440180"/>
                </a:lnTo>
                <a:cubicBezTo>
                  <a:pt x="2677980" y="1440180"/>
                  <a:pt x="3000375" y="1117785"/>
                  <a:pt x="3000375" y="720090"/>
                </a:cubicBezTo>
                <a:close/>
              </a:path>
            </a:pathLst>
          </a:custGeom>
          <a:solidFill>
            <a:schemeClr val="accent2"/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646871" y="2021920"/>
            <a:ext cx="8658293" cy="1165860"/>
          </a:xfrm>
          <a:prstGeom prst="roundRect">
            <a:avLst/>
          </a:prstGeom>
          <a:solidFill>
            <a:schemeClr val="bg1"/>
          </a:solidFill>
          <a:ln w="19050" cap="sq">
            <a:solidFill>
              <a:schemeClr val="bg1">
                <a:lumMod val="7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1" flipV="0">
            <a:off x="660400" y="1821591"/>
            <a:ext cx="2858766" cy="1372208"/>
          </a:xfrm>
          <a:custGeom>
            <a:avLst/>
            <a:gdLst>
              <a:gd name="connsiteX0" fmla="*/ 3000375 w 3000375"/>
              <a:gd name="connsiteY0" fmla="*/ 0 h 1440180"/>
              <a:gd name="connsiteX1" fmla="*/ 1260158 w 3000375"/>
              <a:gd name="connsiteY1" fmla="*/ 0 h 1440180"/>
              <a:gd name="connsiteX2" fmla="*/ 0 w 3000375"/>
              <a:gd name="connsiteY2" fmla="*/ 1260158 h 1440180"/>
              <a:gd name="connsiteX3" fmla="*/ 0 w 3000375"/>
              <a:gd name="connsiteY3" fmla="*/ 1440180 h 1440180"/>
              <a:gd name="connsiteX4" fmla="*/ 2280285 w 3000375"/>
              <a:gd name="connsiteY4" fmla="*/ 1440180 h 1440180"/>
              <a:gd name="connsiteX5" fmla="*/ 3000375 w 3000375"/>
              <a:gd name="connsiteY5" fmla="*/ 720090 h 1440180"/>
            </a:gdLst>
            <a:rect l="l" t="t" r="r" b="b"/>
            <a:pathLst>
              <a:path w="3000375" h="1440180">
                <a:moveTo>
                  <a:pt x="3000375" y="0"/>
                </a:moveTo>
                <a:lnTo>
                  <a:pt x="1260158" y="0"/>
                </a:lnTo>
                <a:cubicBezTo>
                  <a:pt x="564192" y="0"/>
                  <a:pt x="0" y="564192"/>
                  <a:pt x="0" y="1260158"/>
                </a:cubicBezTo>
                <a:lnTo>
                  <a:pt x="0" y="1440180"/>
                </a:lnTo>
                <a:lnTo>
                  <a:pt x="2280285" y="1440180"/>
                </a:lnTo>
                <a:cubicBezTo>
                  <a:pt x="2677980" y="1440180"/>
                  <a:pt x="3000375" y="1117785"/>
                  <a:pt x="3000375" y="720090"/>
                </a:cubicBezTo>
                <a:close/>
              </a:path>
            </a:pathLst>
          </a:custGeom>
          <a:solidFill>
            <a:schemeClr val="accent1"/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1858009" y="5053060"/>
            <a:ext cx="463548" cy="405828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1886835" y="2096120"/>
            <a:ext cx="405898" cy="463548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9857742" y="3578197"/>
            <a:ext cx="463548" cy="420258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3685439" y="5064803"/>
            <a:ext cx="6372959" cy="9651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26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结合 CRM（如 HubSpot、Salesforce）与营销自动化平台（如 Marketo、Mailchimp），设置触发式营销流程（如弃购提醒、欢迎序列）。
利用 ROAS（广告支出回报率）、CAC（客户获取成本）、LTV（客户生命周期价值）等核心指标评估整体营销效率。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1967525" y="3593548"/>
            <a:ext cx="6372959" cy="9651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50000"/>
              </a:lnSpc>
            </a:pPr>
            <a:r>
              <a:rPr kumimoji="1" lang="en-US" altLang="zh-CN" sz="126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设计并执行落地页、广告文案、邮件主题行等元素的 A/B 或多变量测试，利用 Optimizely、Google Optimize 等工具验证假设。
基于统计显著性判断结果有效性，并将成功策略规模化复制到其他营销活动中。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3685439" y="2122293"/>
            <a:ext cx="6372959" cy="9651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26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熟练使用 Google Analytics 4（GA4）、Adobe Analytics 等平台追踪用户在网站、APP 或社交媒体上的点击、停留、转化等行为路径，识别高价值用户群体。
能通过漏斗分析和归因模型（如首次点击、末次点击、线性归因）评估不同渠道对最终转化的贡献度，优化预算分配。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1120039" y="2642993"/>
            <a:ext cx="1940659" cy="4317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963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用户行为数据分析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9082939" y="4078093"/>
            <a:ext cx="1940659" cy="4317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963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A/B 测试与实验设计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1120039" y="5602093"/>
            <a:ext cx="1940659" cy="4317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963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营销自动化与 ROI 衡量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249964" y="199487"/>
            <a:ext cx="590568" cy="590568"/>
          </a:xfrm>
          <a:prstGeom prst="ellipse">
            <a:avLst/>
          </a:prstGeom>
          <a:solidFill>
            <a:schemeClr val="accent2"/>
          </a:solidFill>
          <a:ln w="381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394744" y="352919"/>
            <a:ext cx="301008" cy="28370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381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文本框 12"/>
          <p:cNvSpPr txBox="1"/>
          <p:nvPr/>
        </p:nvSpPr>
        <p:spPr>
          <a:xfrm rot="0" flipH="0" flipV="0">
            <a:off x="888966" y="228640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数据驱动决策能力</a:t>
            </a:r>
            <a:endParaRPr kumimoji="1" lang="zh-CN" altLang="en-US"/>
          </a:p>
        </p:txBody>
      </p:sp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64172" y="2722810"/>
            <a:ext cx="3233227" cy="12514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02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运用 Hootsuite、Buffer 或 Sprout Social 统一管理多平台（微信视频号、小红书、抖音、Instagram、LinkedIn）内容排期、发布与互动监控。
利用平台内嵌分析功能（如抖音创作者服务中心、Meta Business Suite）追踪粉丝增长、互动率及内容传播效果。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64172" y="2349168"/>
            <a:ext cx="3233227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社交媒体管理工具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000666" y="4780470"/>
            <a:ext cx="2560239" cy="2077530"/>
          </a:xfrm>
          <a:prstGeom prst="rect">
            <a:avLst/>
          </a:prstGeom>
          <a:gradFill>
            <a:gsLst>
              <a:gs pos="0">
                <a:schemeClr val="accent1"/>
              </a:gs>
              <a:gs pos="4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999581" y="4497738"/>
            <a:ext cx="2562408" cy="607662"/>
          </a:xfrm>
          <a:prstGeom prst="flowChartConnector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669513" y="5565123"/>
            <a:ext cx="1222545" cy="6463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479387" y="2722810"/>
            <a:ext cx="3233227" cy="12514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02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 Google Ads、巨量引擎、腾讯广告等平台创建搜索广告、信息流广告及再营销广告系列，精准设定受众画像、出价策略与频次控制。
掌握基础的程序化购买逻辑，了解 DSP（需求方平台）与 DMP（数据管理平台）如何实现跨设备、跨场景的智能投放。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4479387" y="2349168"/>
            <a:ext cx="3233227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搜索与程序化广告平台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815881" y="4780470"/>
            <a:ext cx="2560239" cy="2077530"/>
          </a:xfrm>
          <a:prstGeom prst="rect">
            <a:avLst/>
          </a:prstGeom>
          <a:gradFill>
            <a:gsLst>
              <a:gs pos="0">
                <a:schemeClr val="accent2"/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814796" y="4497738"/>
            <a:ext cx="2562408" cy="607662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5484728" y="5565123"/>
            <a:ext cx="1222545" cy="6463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8286813" y="2722810"/>
            <a:ext cx="3233227" cy="12514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02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使用 Canva、Adobe Express 快速制作符合品牌调性的图文/短视频素材；借助 SEMrush、Ahrefs 或 5118 进行关键词挖掘、竞品内容分析及技术 SEO 诊断。
将 SEO 策略融入内容日历，确保博客、产品页、落地页在搜索引擎中获得自然流量，提升长期获客效率。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286813" y="2349168"/>
            <a:ext cx="3233227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内容创作与 SEO 工具协同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8623307" y="4780470"/>
            <a:ext cx="2560239" cy="2077530"/>
          </a:xfrm>
          <a:prstGeom prst="rect">
            <a:avLst/>
          </a:prstGeom>
          <a:gradFill>
            <a:gsLst>
              <a:gs pos="0">
                <a:schemeClr val="accent1"/>
              </a:gs>
              <a:gs pos="4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622222" y="4497738"/>
            <a:ext cx="2562408" cy="607662"/>
          </a:xfrm>
          <a:prstGeom prst="flowChartConnector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9292154" y="5565123"/>
            <a:ext cx="1222545" cy="6463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249964" y="199487"/>
            <a:ext cx="590568" cy="590568"/>
          </a:xfrm>
          <a:prstGeom prst="ellipse">
            <a:avLst/>
          </a:prstGeom>
          <a:solidFill>
            <a:schemeClr val="accent2"/>
          </a:solidFill>
          <a:ln w="381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394744" y="352919"/>
            <a:ext cx="301008" cy="28370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381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文本框 12"/>
          <p:cNvSpPr txBox="1"/>
          <p:nvPr/>
        </p:nvSpPr>
        <p:spPr>
          <a:xfrm rot="0" flipH="0" flipV="0">
            <a:off x="888966" y="228640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主流数字营销工具实操</a:t>
            </a:r>
            <a:endParaRPr kumimoji="1" lang="zh-CN" altLang="en-US"/>
          </a:p>
        </p:txBody>
      </p:sp>
    </p:spTree>
  </p:cSld>
</p:sld>
</file>

<file path=ppt/theme/_rels/theme1.xml.rels><?xml version="1.0" encoding="UTF-8" standalone="yes"?>
<Relationships xmlns="http://schemas.openxmlformats.org/package/2006/relationships">

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3CE8"/>
      </a:accent1>
      <a:accent2>
        <a:srgbClr val="C6AB6A"/>
      </a:accent2>
      <a:accent3>
        <a:srgbClr val="063CE8"/>
      </a:accent3>
      <a:accent4>
        <a:srgbClr val="C6AB6A"/>
      </a:accent4>
      <a:accent5>
        <a:srgbClr val="063CE8"/>
      </a:accent5>
      <a:accent6>
        <a:srgbClr val="C6AB6A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D6BEX800000","ProduceID":"A1027D59763129Z52980340","ReservedCode1":"{\"SecurityData\":{\"Type\":\"TC260PG\",\"Version\":1,\"PubSD\":[{\"Type\":\"DS\",\"AlgID\":\"1.2.156.10197.1.501\",\"TBSData\":{\"Type\":\"LabelMataData\"},\"Signature\":\"3046022100b80750cc8e027206b9a6582bf9625c0e6186f000e333dc508b0e5f1205ace119022100dc3bde74e46c298d3c164278f3edfa06aaa0f933780a20160d75ba2faf0b9693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,"ContentPropagator":"001191110105MA01D6BEX800000","PropagateID":"A1027D59763129Z52980340","ReservedCode2":"{\"SecurityData\":{\"Type\":\"TC260PG\",\"Version\":1,\"PubSD\":[{\"Type\":\"DS\",\"AlgID\":\"1.2.156.10197.1.501\",\"TBSData\":{\"Type\":\"LabelMataData\"},\"Signature\":\"304502201830f915cb795f503074851646c57d85f1c6ba7e37f0201fea274f662b31f23f022100fba6498d1aa492fb35530ee59da89201a627ec177942bde97c4aae6430c09289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}</vt:lpwstr>
  </property>
</Properties>
</file>