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embeddedFontLst>
    <p:embeddedFont>
      <p:font typeface="OPPOSans H"/>
      <p:regular r:id="rId18"/>
    </p:embeddedFont>
    <p:embeddedFont>
      <p:font typeface="Source Han Sans CN Bold"/>
      <p:regular r:id="rId19"/>
    </p:embeddedFont>
    <p:embeddedFont>
      <p:font typeface="Source Han Sans"/>
      <p:regular r:id="rId20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font" Target="fonts/font1.fntdata"/>
<Relationship Id="rId19" Type="http://schemas.openxmlformats.org/officeDocument/2006/relationships/font" Target="fonts/font2.fntdata"/>
<Relationship Id="rId20" Type="http://schemas.openxmlformats.org/officeDocument/2006/relationships/font" Target="fonts/font3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596320" y="17718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22300" y="11026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数字营销的误区有哪些？2026年最新行业数据拆解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1">
            <a:off x="660401" y="1665025"/>
            <a:ext cx="2559095" cy="3739484"/>
          </a:xfrm>
          <a:prstGeom prst="roundRect">
            <a:avLst>
              <a:gd name="adj" fmla="val 443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7000">
                <a:schemeClr val="bg1"/>
              </a:gs>
            </a:gsLst>
            <a:lin ang="16200000" scaled="0"/>
          </a:gradFill>
          <a:ln w="12700" cap="sq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" name="线条 1"/>
          <p:cNvCxnSpPr/>
          <p:nvPr/>
        </p:nvCxnSpPr>
        <p:spPr>
          <a:xfrm rot="0" flipH="0" flipV="0">
            <a:off x="744278" y="2637698"/>
            <a:ext cx="2391341" cy="0"/>
          </a:xfrm>
          <a:prstGeom prst="line">
            <a:avLst/>
          </a:prstGeom>
          <a:noFill/>
          <a:ln w="12700" cap="sq">
            <a:solidFill>
              <a:schemeClr val="accent1">
                <a:alpha val="50000"/>
              </a:schemeClr>
            </a:solidFill>
            <a:prstDash val="solid"/>
            <a:miter/>
          </a:ln>
        </p:spPr>
      </p:cxnSp>
      <p:sp>
        <p:nvSpPr>
          <p:cNvPr id="5" name="标题 1"/>
          <p:cNvSpPr txBox="1"/>
          <p:nvPr/>
        </p:nvSpPr>
        <p:spPr>
          <a:xfrm rot="0" flipH="0" flipV="0">
            <a:off x="818406" y="4838202"/>
            <a:ext cx="1435052" cy="38104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18406" y="2871383"/>
            <a:ext cx="2227927" cy="18937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以Meta或Google等平台为例，2025年其广告算法多次调整，导致依赖单一平台投放的企业平均流量下降达37%，凸显缺乏多渠道布局的脆弱性。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163510" y="4844057"/>
            <a:ext cx="744845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18406" y="1762459"/>
            <a:ext cx="2227927" cy="7767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平台算法变动直接影响流量稳定性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1">
            <a:off x="3426869" y="1665025"/>
            <a:ext cx="2559095" cy="3739484"/>
          </a:xfrm>
          <a:prstGeom prst="roundRect">
            <a:avLst>
              <a:gd name="adj" fmla="val 443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7000">
                <a:schemeClr val="bg1"/>
              </a:gs>
            </a:gsLst>
            <a:lin ang="16200000" scaled="0"/>
          </a:gradFill>
          <a:ln w="12700" cap="sq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0" name="线条 1"/>
          <p:cNvCxnSpPr/>
          <p:nvPr/>
        </p:nvCxnSpPr>
        <p:spPr>
          <a:xfrm rot="0" flipH="0" flipV="0">
            <a:off x="3510746" y="2637698"/>
            <a:ext cx="2391341" cy="0"/>
          </a:xfrm>
          <a:prstGeom prst="line">
            <a:avLst/>
          </a:prstGeom>
          <a:noFill/>
          <a:ln w="12700" cap="sq">
            <a:solidFill>
              <a:schemeClr val="accent1">
                <a:alpha val="50000"/>
              </a:schemeClr>
            </a:solidFill>
            <a:prstDash val="solid"/>
            <a:miter/>
          </a:ln>
        </p:spPr>
      </p:cxnSp>
      <p:sp>
        <p:nvSpPr>
          <p:cNvPr id="11" name="标题 1"/>
          <p:cNvSpPr txBox="1"/>
          <p:nvPr/>
        </p:nvSpPr>
        <p:spPr>
          <a:xfrm rot="0" flipH="0" flipV="0">
            <a:off x="3584874" y="4838202"/>
            <a:ext cx="1435052" cy="38104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584874" y="2871383"/>
            <a:ext cx="2227927" cy="18937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根据2026年Statista数据，用户日均接触数字触点从2022年的4.2个增至6.8个，仅靠一个渠道难以覆盖目标人群全旅程。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3929978" y="4844057"/>
            <a:ext cx="744845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584874" y="1762459"/>
            <a:ext cx="2227927" cy="7767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用户注意力分散趋势明显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1">
            <a:off x="6193337" y="1665025"/>
            <a:ext cx="2559095" cy="3739484"/>
          </a:xfrm>
          <a:prstGeom prst="roundRect">
            <a:avLst>
              <a:gd name="adj" fmla="val 443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7000">
                <a:schemeClr val="bg1"/>
              </a:gs>
            </a:gsLst>
            <a:lin ang="16200000" scaled="0"/>
          </a:gradFill>
          <a:ln w="12700" cap="sq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6" name="线条 1"/>
          <p:cNvCxnSpPr/>
          <p:nvPr/>
        </p:nvCxnSpPr>
        <p:spPr>
          <a:xfrm rot="0" flipH="0" flipV="0">
            <a:off x="6277214" y="2637698"/>
            <a:ext cx="2391341" cy="0"/>
          </a:xfrm>
          <a:prstGeom prst="line">
            <a:avLst/>
          </a:prstGeom>
          <a:noFill/>
          <a:ln w="12700" cap="sq">
            <a:solidFill>
              <a:schemeClr val="accent1">
                <a:alpha val="50000"/>
              </a:schemeClr>
            </a:solidFill>
            <a:prstDash val="solid"/>
            <a:miter/>
          </a:ln>
        </p:spPr>
      </p:cxnSp>
      <p:sp>
        <p:nvSpPr>
          <p:cNvPr id="17" name="标题 1"/>
          <p:cNvSpPr txBox="1"/>
          <p:nvPr/>
        </p:nvSpPr>
        <p:spPr>
          <a:xfrm rot="0" flipH="0" flipV="0">
            <a:off x="6351342" y="4838202"/>
            <a:ext cx="1435052" cy="38104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351342" y="2871383"/>
            <a:ext cx="2227927" cy="18937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在高度集中的渠道（如抖音信息流）中，2025年CPC同比上涨42%，单一依赖者利润空间被严重压缩，缺乏替代路径缓冲。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696446" y="4844057"/>
            <a:ext cx="744845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351342" y="1762459"/>
            <a:ext cx="2227927" cy="7767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竞争加剧导致获客成本飙升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1">
            <a:off x="8959805" y="1665025"/>
            <a:ext cx="2559095" cy="3739484"/>
          </a:xfrm>
          <a:prstGeom prst="roundRect">
            <a:avLst>
              <a:gd name="adj" fmla="val 443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7000">
                <a:schemeClr val="bg1"/>
              </a:gs>
            </a:gsLst>
            <a:lin ang="16200000" scaled="0"/>
          </a:gradFill>
          <a:ln w="12700" cap="sq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2" name="线条 1"/>
          <p:cNvCxnSpPr/>
          <p:nvPr/>
        </p:nvCxnSpPr>
        <p:spPr>
          <a:xfrm rot="0" flipH="0" flipV="0">
            <a:off x="9043682" y="2637698"/>
            <a:ext cx="2391341" cy="0"/>
          </a:xfrm>
          <a:prstGeom prst="line">
            <a:avLst/>
          </a:prstGeom>
          <a:noFill/>
          <a:ln w="12700" cap="sq">
            <a:solidFill>
              <a:schemeClr val="accent1">
                <a:alpha val="50000"/>
              </a:schemeClr>
            </a:solidFill>
            <a:prstDash val="solid"/>
            <a:miter/>
          </a:ln>
        </p:spPr>
      </p:cxnSp>
      <p:sp>
        <p:nvSpPr>
          <p:cNvPr id="23" name="标题 1"/>
          <p:cNvSpPr txBox="1"/>
          <p:nvPr/>
        </p:nvSpPr>
        <p:spPr>
          <a:xfrm rot="0" flipH="0" flipV="0">
            <a:off x="9117810" y="4838202"/>
            <a:ext cx="1435052" cy="38104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9117810" y="2871383"/>
            <a:ext cx="2227927" cy="18937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当某一渠道突发政策限制（如苹果ATT框架对追踪的影响），未布局其他渠道的企业转化率骤降超50%，恢复周期长达数月。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9462914" y="4844057"/>
            <a:ext cx="744845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04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9117810" y="1762459"/>
            <a:ext cx="2227927" cy="7767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危机应对能力不足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906753" y="118142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单一渠道风险加剧，抗波动能力弱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10800000" flipH="1" flipV="0">
            <a:off x="192505" y="0"/>
            <a:ext cx="652718" cy="326358"/>
          </a:xfrm>
          <a:custGeom>
            <a:avLst/>
            <a:gdLst>
              <a:gd name="connsiteX0" fmla="*/ 793568 w 1587142"/>
              <a:gd name="connsiteY0" fmla="*/ 442504 h 793569"/>
              <a:gd name="connsiteX1" fmla="*/ 442504 w 1587142"/>
              <a:gd name="connsiteY1" fmla="*/ 793568 h 793569"/>
              <a:gd name="connsiteX2" fmla="*/ 462098 w 1587142"/>
              <a:gd name="connsiteY2" fmla="*/ 793568 h 793569"/>
              <a:gd name="connsiteX3" fmla="*/ 791936 w 1587142"/>
              <a:gd name="connsiteY3" fmla="*/ 463731 h 793569"/>
              <a:gd name="connsiteX4" fmla="*/ 1121773 w 1587142"/>
              <a:gd name="connsiteY4" fmla="*/ 793568 h 793569"/>
              <a:gd name="connsiteX5" fmla="*/ 1141367 w 1587142"/>
              <a:gd name="connsiteY5" fmla="*/ 793568 h 793569"/>
              <a:gd name="connsiteX6" fmla="*/ 793568 w 1587142"/>
              <a:gd name="connsiteY6" fmla="*/ 442504 h 793569"/>
              <a:gd name="connsiteX7" fmla="*/ 793568 w 1587142"/>
              <a:gd name="connsiteY7" fmla="*/ 217170 h 793569"/>
              <a:gd name="connsiteX8" fmla="*/ 217170 w 1587142"/>
              <a:gd name="connsiteY8" fmla="*/ 793568 h 793569"/>
              <a:gd name="connsiteX9" fmla="*/ 236764 w 1587142"/>
              <a:gd name="connsiteY9" fmla="*/ 793568 h 793569"/>
              <a:gd name="connsiteX10" fmla="*/ 793568 w 1587142"/>
              <a:gd name="connsiteY10" fmla="*/ 236764 h 793569"/>
              <a:gd name="connsiteX11" fmla="*/ 1350373 w 1587142"/>
              <a:gd name="connsiteY11" fmla="*/ 793568 h 793569"/>
              <a:gd name="connsiteX12" fmla="*/ 1369967 w 1587142"/>
              <a:gd name="connsiteY12" fmla="*/ 793568 h 793569"/>
              <a:gd name="connsiteX13" fmla="*/ 793568 w 1587142"/>
              <a:gd name="connsiteY13" fmla="*/ 217170 h 793569"/>
              <a:gd name="connsiteX14" fmla="*/ 793568 w 1587142"/>
              <a:gd name="connsiteY14" fmla="*/ 0 h 793569"/>
              <a:gd name="connsiteX15" fmla="*/ 0 w 1587142"/>
              <a:gd name="connsiteY15" fmla="*/ 793569 h 793569"/>
              <a:gd name="connsiteX16" fmla="*/ 19594 w 1587142"/>
              <a:gd name="connsiteY16" fmla="*/ 793569 h 793569"/>
              <a:gd name="connsiteX17" fmla="*/ 793568 w 1587142"/>
              <a:gd name="connsiteY17" fmla="*/ 19594 h 793569"/>
              <a:gd name="connsiteX18" fmla="*/ 1567543 w 1587142"/>
              <a:gd name="connsiteY18" fmla="*/ 793569 h 793569"/>
              <a:gd name="connsiteX19" fmla="*/ 1587137 w 1587142"/>
              <a:gd name="connsiteY19" fmla="*/ 793569 h 793569"/>
              <a:gd name="connsiteX20" fmla="*/ 793568 w 1587142"/>
              <a:gd name="connsiteY20" fmla="*/ 0 h 793569"/>
            </a:gdLst>
            <a:rect l="l" t="t" r="r" b="b"/>
            <a:pathLst>
              <a:path w="1587142" h="793569">
                <a:moveTo>
                  <a:pt x="793568" y="442504"/>
                </a:moveTo>
                <a:cubicBezTo>
                  <a:pt x="599258" y="442504"/>
                  <a:pt x="442504" y="599258"/>
                  <a:pt x="442504" y="793568"/>
                </a:cubicBezTo>
                <a:lnTo>
                  <a:pt x="462098" y="793568"/>
                </a:lnTo>
                <a:cubicBezTo>
                  <a:pt x="462098" y="610688"/>
                  <a:pt x="610688" y="463731"/>
                  <a:pt x="791936" y="463731"/>
                </a:cubicBezTo>
                <a:cubicBezTo>
                  <a:pt x="974816" y="463731"/>
                  <a:pt x="1121773" y="612321"/>
                  <a:pt x="1121773" y="793568"/>
                </a:cubicBezTo>
                <a:lnTo>
                  <a:pt x="1141367" y="793568"/>
                </a:lnTo>
                <a:cubicBezTo>
                  <a:pt x="1144633" y="600891"/>
                  <a:pt x="987878" y="442504"/>
                  <a:pt x="793568" y="442504"/>
                </a:cubicBezTo>
                <a:close/>
                <a:moveTo>
                  <a:pt x="793568" y="217170"/>
                </a:moveTo>
                <a:cubicBezTo>
                  <a:pt x="475161" y="217170"/>
                  <a:pt x="217170" y="475161"/>
                  <a:pt x="217170" y="793568"/>
                </a:cubicBezTo>
                <a:lnTo>
                  <a:pt x="236764" y="793568"/>
                </a:lnTo>
                <a:cubicBezTo>
                  <a:pt x="236764" y="486591"/>
                  <a:pt x="486591" y="236764"/>
                  <a:pt x="793568" y="236764"/>
                </a:cubicBezTo>
                <a:cubicBezTo>
                  <a:pt x="1100546" y="236764"/>
                  <a:pt x="1350373" y="486591"/>
                  <a:pt x="1350373" y="793568"/>
                </a:cubicBezTo>
                <a:lnTo>
                  <a:pt x="1369967" y="793568"/>
                </a:lnTo>
                <a:cubicBezTo>
                  <a:pt x="1369967" y="475161"/>
                  <a:pt x="1111976" y="217170"/>
                  <a:pt x="793568" y="217170"/>
                </a:cubicBezTo>
                <a:close/>
                <a:moveTo>
                  <a:pt x="793568" y="0"/>
                </a:moveTo>
                <a:cubicBezTo>
                  <a:pt x="355963" y="0"/>
                  <a:pt x="0" y="355963"/>
                  <a:pt x="0" y="793569"/>
                </a:cubicBezTo>
                <a:lnTo>
                  <a:pt x="19594" y="793569"/>
                </a:lnTo>
                <a:cubicBezTo>
                  <a:pt x="19594" y="367393"/>
                  <a:pt x="367393" y="19594"/>
                  <a:pt x="793568" y="19594"/>
                </a:cubicBezTo>
                <a:cubicBezTo>
                  <a:pt x="1219744" y="19594"/>
                  <a:pt x="1567543" y="367393"/>
                  <a:pt x="1567543" y="793569"/>
                </a:cubicBezTo>
                <a:lnTo>
                  <a:pt x="1587137" y="793569"/>
                </a:lnTo>
                <a:cubicBezTo>
                  <a:pt x="1588770" y="355963"/>
                  <a:pt x="1231174" y="0"/>
                  <a:pt x="793568" y="0"/>
                </a:cubicBezTo>
                <a:close/>
              </a:path>
            </a:pathLst>
          </a:custGeom>
          <a:solidFill>
            <a:schemeClr val="accent1"/>
          </a:solidFill>
          <a:ln w="163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10800000" flipH="1" flipV="1">
            <a:off x="192505" y="360946"/>
            <a:ext cx="652718" cy="326358"/>
          </a:xfrm>
          <a:custGeom>
            <a:avLst/>
            <a:gdLst>
              <a:gd name="connsiteX0" fmla="*/ 793568 w 1587142"/>
              <a:gd name="connsiteY0" fmla="*/ 442504 h 793569"/>
              <a:gd name="connsiteX1" fmla="*/ 442504 w 1587142"/>
              <a:gd name="connsiteY1" fmla="*/ 793568 h 793569"/>
              <a:gd name="connsiteX2" fmla="*/ 462098 w 1587142"/>
              <a:gd name="connsiteY2" fmla="*/ 793568 h 793569"/>
              <a:gd name="connsiteX3" fmla="*/ 791936 w 1587142"/>
              <a:gd name="connsiteY3" fmla="*/ 463731 h 793569"/>
              <a:gd name="connsiteX4" fmla="*/ 1121773 w 1587142"/>
              <a:gd name="connsiteY4" fmla="*/ 793568 h 793569"/>
              <a:gd name="connsiteX5" fmla="*/ 1141367 w 1587142"/>
              <a:gd name="connsiteY5" fmla="*/ 793568 h 793569"/>
              <a:gd name="connsiteX6" fmla="*/ 793568 w 1587142"/>
              <a:gd name="connsiteY6" fmla="*/ 442504 h 793569"/>
              <a:gd name="connsiteX7" fmla="*/ 793568 w 1587142"/>
              <a:gd name="connsiteY7" fmla="*/ 217170 h 793569"/>
              <a:gd name="connsiteX8" fmla="*/ 217170 w 1587142"/>
              <a:gd name="connsiteY8" fmla="*/ 793568 h 793569"/>
              <a:gd name="connsiteX9" fmla="*/ 236764 w 1587142"/>
              <a:gd name="connsiteY9" fmla="*/ 793568 h 793569"/>
              <a:gd name="connsiteX10" fmla="*/ 793568 w 1587142"/>
              <a:gd name="connsiteY10" fmla="*/ 236764 h 793569"/>
              <a:gd name="connsiteX11" fmla="*/ 1350373 w 1587142"/>
              <a:gd name="connsiteY11" fmla="*/ 793568 h 793569"/>
              <a:gd name="connsiteX12" fmla="*/ 1369967 w 1587142"/>
              <a:gd name="connsiteY12" fmla="*/ 793568 h 793569"/>
              <a:gd name="connsiteX13" fmla="*/ 793568 w 1587142"/>
              <a:gd name="connsiteY13" fmla="*/ 217170 h 793569"/>
              <a:gd name="connsiteX14" fmla="*/ 793568 w 1587142"/>
              <a:gd name="connsiteY14" fmla="*/ 0 h 793569"/>
              <a:gd name="connsiteX15" fmla="*/ 0 w 1587142"/>
              <a:gd name="connsiteY15" fmla="*/ 793569 h 793569"/>
              <a:gd name="connsiteX16" fmla="*/ 19594 w 1587142"/>
              <a:gd name="connsiteY16" fmla="*/ 793569 h 793569"/>
              <a:gd name="connsiteX17" fmla="*/ 793568 w 1587142"/>
              <a:gd name="connsiteY17" fmla="*/ 19594 h 793569"/>
              <a:gd name="connsiteX18" fmla="*/ 1567543 w 1587142"/>
              <a:gd name="connsiteY18" fmla="*/ 793569 h 793569"/>
              <a:gd name="connsiteX19" fmla="*/ 1587137 w 1587142"/>
              <a:gd name="connsiteY19" fmla="*/ 793569 h 793569"/>
              <a:gd name="connsiteX20" fmla="*/ 793568 w 1587142"/>
              <a:gd name="connsiteY20" fmla="*/ 0 h 793569"/>
            </a:gdLst>
            <a:rect l="l" t="t" r="r" b="b"/>
            <a:pathLst>
              <a:path w="1587142" h="793569">
                <a:moveTo>
                  <a:pt x="793568" y="442504"/>
                </a:moveTo>
                <a:cubicBezTo>
                  <a:pt x="599258" y="442504"/>
                  <a:pt x="442504" y="599258"/>
                  <a:pt x="442504" y="793568"/>
                </a:cubicBezTo>
                <a:lnTo>
                  <a:pt x="462098" y="793568"/>
                </a:lnTo>
                <a:cubicBezTo>
                  <a:pt x="462098" y="610688"/>
                  <a:pt x="610688" y="463731"/>
                  <a:pt x="791936" y="463731"/>
                </a:cubicBezTo>
                <a:cubicBezTo>
                  <a:pt x="974816" y="463731"/>
                  <a:pt x="1121773" y="612321"/>
                  <a:pt x="1121773" y="793568"/>
                </a:cubicBezTo>
                <a:lnTo>
                  <a:pt x="1141367" y="793568"/>
                </a:lnTo>
                <a:cubicBezTo>
                  <a:pt x="1144633" y="600891"/>
                  <a:pt x="987878" y="442504"/>
                  <a:pt x="793568" y="442504"/>
                </a:cubicBezTo>
                <a:close/>
                <a:moveTo>
                  <a:pt x="793568" y="217170"/>
                </a:moveTo>
                <a:cubicBezTo>
                  <a:pt x="475161" y="217170"/>
                  <a:pt x="217170" y="475161"/>
                  <a:pt x="217170" y="793568"/>
                </a:cubicBezTo>
                <a:lnTo>
                  <a:pt x="236764" y="793568"/>
                </a:lnTo>
                <a:cubicBezTo>
                  <a:pt x="236764" y="486591"/>
                  <a:pt x="486591" y="236764"/>
                  <a:pt x="793568" y="236764"/>
                </a:cubicBezTo>
                <a:cubicBezTo>
                  <a:pt x="1100546" y="236764"/>
                  <a:pt x="1350373" y="486591"/>
                  <a:pt x="1350373" y="793568"/>
                </a:cubicBezTo>
                <a:lnTo>
                  <a:pt x="1369967" y="793568"/>
                </a:lnTo>
                <a:cubicBezTo>
                  <a:pt x="1369967" y="475161"/>
                  <a:pt x="1111976" y="217170"/>
                  <a:pt x="793568" y="217170"/>
                </a:cubicBezTo>
                <a:close/>
                <a:moveTo>
                  <a:pt x="793568" y="0"/>
                </a:moveTo>
                <a:cubicBezTo>
                  <a:pt x="355963" y="0"/>
                  <a:pt x="0" y="355963"/>
                  <a:pt x="0" y="793569"/>
                </a:cubicBezTo>
                <a:lnTo>
                  <a:pt x="19594" y="793569"/>
                </a:lnTo>
                <a:cubicBezTo>
                  <a:pt x="19594" y="367393"/>
                  <a:pt x="367393" y="19594"/>
                  <a:pt x="793568" y="19594"/>
                </a:cubicBezTo>
                <a:cubicBezTo>
                  <a:pt x="1219744" y="19594"/>
                  <a:pt x="1567543" y="367393"/>
                  <a:pt x="1567543" y="793569"/>
                </a:cubicBezTo>
                <a:lnTo>
                  <a:pt x="1587137" y="793569"/>
                </a:lnTo>
                <a:cubicBezTo>
                  <a:pt x="1588770" y="355963"/>
                  <a:pt x="1231174" y="0"/>
                  <a:pt x="793568" y="0"/>
                </a:cubicBezTo>
                <a:close/>
              </a:path>
            </a:pathLst>
          </a:custGeom>
          <a:solidFill>
            <a:schemeClr val="accent1"/>
          </a:solidFill>
          <a:ln w="163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0" name="线条 1"/>
          <p:cNvCxnSpPr/>
          <p:nvPr/>
        </p:nvCxnSpPr>
        <p:spPr>
          <a:xfrm rot="0" flipH="0" flipV="0">
            <a:off x="0" y="685799"/>
            <a:ext cx="4981074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prstDash val="solid"/>
            <a:miter/>
          </a:ln>
        </p:spPr>
      </p:cxn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0" y="5887420"/>
            <a:ext cx="10858500" cy="457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400" y="1278589"/>
            <a:ext cx="2594236" cy="4346138"/>
          </a:xfrm>
          <a:prstGeom prst="downArrowCallout">
            <a:avLst>
              <a:gd name="adj1" fmla="val 5287"/>
              <a:gd name="adj2" fmla="val 10296"/>
              <a:gd name="adj3" fmla="val 11269"/>
              <a:gd name="adj4" fmla="val 8389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869287" y="5822048"/>
            <a:ext cx="176463" cy="17646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30096" y="1788312"/>
            <a:ext cx="2254844" cy="29624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2026年Gartner报告显示，采用多触点归因（MTA）的企业ROI平均提升28%，能精准识别各渠道真实贡献，避免资源错配。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30096" y="1265889"/>
            <a:ext cx="2254844" cy="439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012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数据驱动的跨渠道归因模型成为标配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415155" y="1278589"/>
            <a:ext cx="2594236" cy="4346138"/>
          </a:xfrm>
          <a:prstGeom prst="downArrowCallout">
            <a:avLst>
              <a:gd name="adj1" fmla="val 5287"/>
              <a:gd name="adj2" fmla="val 10296"/>
              <a:gd name="adj3" fmla="val 11269"/>
              <a:gd name="adj4" fmla="val 8389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624042" y="5822048"/>
            <a:ext cx="176463" cy="17646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3584851" y="1788312"/>
            <a:ext cx="2254844" cy="29624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行业案例表明，结合SEO/SEM/GEO、社交媒体种草与企业微信私域运营的品牌，客户生命周期价值（LTV）比单渠道高2.3倍。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3584851" y="1265889"/>
            <a:ext cx="2254844" cy="439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012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社交+搜索+私域组合效果最佳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924664" y="1278589"/>
            <a:ext cx="2594236" cy="4346138"/>
          </a:xfrm>
          <a:prstGeom prst="downArrowCallout">
            <a:avLst>
              <a:gd name="adj1" fmla="val 5287"/>
              <a:gd name="adj2" fmla="val 10296"/>
              <a:gd name="adj3" fmla="val 11269"/>
              <a:gd name="adj4" fmla="val 8389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0133551" y="5822048"/>
            <a:ext cx="176463" cy="17646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094360" y="1788312"/>
            <a:ext cx="2254844" cy="29624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从认知到复购平均经历5.7个触点，仅靠单一渠道无法完成闭环，必须通过内容、广告、社群等多维度协同培育转化。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9094360" y="1265889"/>
            <a:ext cx="2254844" cy="439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012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用户旅程需全链路触达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169910" y="1278589"/>
            <a:ext cx="2594236" cy="4346138"/>
          </a:xfrm>
          <a:prstGeom prst="downArrowCallout">
            <a:avLst>
              <a:gd name="adj1" fmla="val 5287"/>
              <a:gd name="adj2" fmla="val 10296"/>
              <a:gd name="adj3" fmla="val 11269"/>
              <a:gd name="adj4" fmla="val 8389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7378797" y="5822048"/>
            <a:ext cx="176463" cy="17646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339606" y="1788312"/>
            <a:ext cx="2254844" cy="29624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如HubSpot、神策等Martech平台已支持跨渠道自动化投放与用户行为追踪，降低多渠道运营门槛，中小企业亦可规模化复制。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339606" y="1265889"/>
            <a:ext cx="2254844" cy="439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012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自动化工具支持高效渠道整合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906753" y="118142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多渠道协同才是2026年增长核心策略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10800000" flipH="1" flipV="0">
            <a:off x="192505" y="0"/>
            <a:ext cx="652718" cy="326358"/>
          </a:xfrm>
          <a:custGeom>
            <a:avLst/>
            <a:gdLst>
              <a:gd name="connsiteX0" fmla="*/ 793568 w 1587142"/>
              <a:gd name="connsiteY0" fmla="*/ 442504 h 793569"/>
              <a:gd name="connsiteX1" fmla="*/ 442504 w 1587142"/>
              <a:gd name="connsiteY1" fmla="*/ 793568 h 793569"/>
              <a:gd name="connsiteX2" fmla="*/ 462098 w 1587142"/>
              <a:gd name="connsiteY2" fmla="*/ 793568 h 793569"/>
              <a:gd name="connsiteX3" fmla="*/ 791936 w 1587142"/>
              <a:gd name="connsiteY3" fmla="*/ 463731 h 793569"/>
              <a:gd name="connsiteX4" fmla="*/ 1121773 w 1587142"/>
              <a:gd name="connsiteY4" fmla="*/ 793568 h 793569"/>
              <a:gd name="connsiteX5" fmla="*/ 1141367 w 1587142"/>
              <a:gd name="connsiteY5" fmla="*/ 793568 h 793569"/>
              <a:gd name="connsiteX6" fmla="*/ 793568 w 1587142"/>
              <a:gd name="connsiteY6" fmla="*/ 442504 h 793569"/>
              <a:gd name="connsiteX7" fmla="*/ 793568 w 1587142"/>
              <a:gd name="connsiteY7" fmla="*/ 217170 h 793569"/>
              <a:gd name="connsiteX8" fmla="*/ 217170 w 1587142"/>
              <a:gd name="connsiteY8" fmla="*/ 793568 h 793569"/>
              <a:gd name="connsiteX9" fmla="*/ 236764 w 1587142"/>
              <a:gd name="connsiteY9" fmla="*/ 793568 h 793569"/>
              <a:gd name="connsiteX10" fmla="*/ 793568 w 1587142"/>
              <a:gd name="connsiteY10" fmla="*/ 236764 h 793569"/>
              <a:gd name="connsiteX11" fmla="*/ 1350373 w 1587142"/>
              <a:gd name="connsiteY11" fmla="*/ 793568 h 793569"/>
              <a:gd name="connsiteX12" fmla="*/ 1369967 w 1587142"/>
              <a:gd name="connsiteY12" fmla="*/ 793568 h 793569"/>
              <a:gd name="connsiteX13" fmla="*/ 793568 w 1587142"/>
              <a:gd name="connsiteY13" fmla="*/ 217170 h 793569"/>
              <a:gd name="connsiteX14" fmla="*/ 793568 w 1587142"/>
              <a:gd name="connsiteY14" fmla="*/ 0 h 793569"/>
              <a:gd name="connsiteX15" fmla="*/ 0 w 1587142"/>
              <a:gd name="connsiteY15" fmla="*/ 793569 h 793569"/>
              <a:gd name="connsiteX16" fmla="*/ 19594 w 1587142"/>
              <a:gd name="connsiteY16" fmla="*/ 793569 h 793569"/>
              <a:gd name="connsiteX17" fmla="*/ 793568 w 1587142"/>
              <a:gd name="connsiteY17" fmla="*/ 19594 h 793569"/>
              <a:gd name="connsiteX18" fmla="*/ 1567543 w 1587142"/>
              <a:gd name="connsiteY18" fmla="*/ 793569 h 793569"/>
              <a:gd name="connsiteX19" fmla="*/ 1587137 w 1587142"/>
              <a:gd name="connsiteY19" fmla="*/ 793569 h 793569"/>
              <a:gd name="connsiteX20" fmla="*/ 793568 w 1587142"/>
              <a:gd name="connsiteY20" fmla="*/ 0 h 793569"/>
            </a:gdLst>
            <a:rect l="l" t="t" r="r" b="b"/>
            <a:pathLst>
              <a:path w="1587142" h="793569">
                <a:moveTo>
                  <a:pt x="793568" y="442504"/>
                </a:moveTo>
                <a:cubicBezTo>
                  <a:pt x="599258" y="442504"/>
                  <a:pt x="442504" y="599258"/>
                  <a:pt x="442504" y="793568"/>
                </a:cubicBezTo>
                <a:lnTo>
                  <a:pt x="462098" y="793568"/>
                </a:lnTo>
                <a:cubicBezTo>
                  <a:pt x="462098" y="610688"/>
                  <a:pt x="610688" y="463731"/>
                  <a:pt x="791936" y="463731"/>
                </a:cubicBezTo>
                <a:cubicBezTo>
                  <a:pt x="974816" y="463731"/>
                  <a:pt x="1121773" y="612321"/>
                  <a:pt x="1121773" y="793568"/>
                </a:cubicBezTo>
                <a:lnTo>
                  <a:pt x="1141367" y="793568"/>
                </a:lnTo>
                <a:cubicBezTo>
                  <a:pt x="1144633" y="600891"/>
                  <a:pt x="987878" y="442504"/>
                  <a:pt x="793568" y="442504"/>
                </a:cubicBezTo>
                <a:close/>
                <a:moveTo>
                  <a:pt x="793568" y="217170"/>
                </a:moveTo>
                <a:cubicBezTo>
                  <a:pt x="475161" y="217170"/>
                  <a:pt x="217170" y="475161"/>
                  <a:pt x="217170" y="793568"/>
                </a:cubicBezTo>
                <a:lnTo>
                  <a:pt x="236764" y="793568"/>
                </a:lnTo>
                <a:cubicBezTo>
                  <a:pt x="236764" y="486591"/>
                  <a:pt x="486591" y="236764"/>
                  <a:pt x="793568" y="236764"/>
                </a:cubicBezTo>
                <a:cubicBezTo>
                  <a:pt x="1100546" y="236764"/>
                  <a:pt x="1350373" y="486591"/>
                  <a:pt x="1350373" y="793568"/>
                </a:cubicBezTo>
                <a:lnTo>
                  <a:pt x="1369967" y="793568"/>
                </a:lnTo>
                <a:cubicBezTo>
                  <a:pt x="1369967" y="475161"/>
                  <a:pt x="1111976" y="217170"/>
                  <a:pt x="793568" y="217170"/>
                </a:cubicBezTo>
                <a:close/>
                <a:moveTo>
                  <a:pt x="793568" y="0"/>
                </a:moveTo>
                <a:cubicBezTo>
                  <a:pt x="355963" y="0"/>
                  <a:pt x="0" y="355963"/>
                  <a:pt x="0" y="793569"/>
                </a:cubicBezTo>
                <a:lnTo>
                  <a:pt x="19594" y="793569"/>
                </a:lnTo>
                <a:cubicBezTo>
                  <a:pt x="19594" y="367393"/>
                  <a:pt x="367393" y="19594"/>
                  <a:pt x="793568" y="19594"/>
                </a:cubicBezTo>
                <a:cubicBezTo>
                  <a:pt x="1219744" y="19594"/>
                  <a:pt x="1567543" y="367393"/>
                  <a:pt x="1567543" y="793569"/>
                </a:cubicBezTo>
                <a:lnTo>
                  <a:pt x="1587137" y="793569"/>
                </a:lnTo>
                <a:cubicBezTo>
                  <a:pt x="1588770" y="355963"/>
                  <a:pt x="1231174" y="0"/>
                  <a:pt x="793568" y="0"/>
                </a:cubicBezTo>
                <a:close/>
              </a:path>
            </a:pathLst>
          </a:custGeom>
          <a:solidFill>
            <a:schemeClr val="accent1"/>
          </a:solidFill>
          <a:ln w="163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0800000" flipH="1" flipV="1">
            <a:off x="192505" y="360946"/>
            <a:ext cx="652718" cy="326358"/>
          </a:xfrm>
          <a:custGeom>
            <a:avLst/>
            <a:gdLst>
              <a:gd name="connsiteX0" fmla="*/ 793568 w 1587142"/>
              <a:gd name="connsiteY0" fmla="*/ 442504 h 793569"/>
              <a:gd name="connsiteX1" fmla="*/ 442504 w 1587142"/>
              <a:gd name="connsiteY1" fmla="*/ 793568 h 793569"/>
              <a:gd name="connsiteX2" fmla="*/ 462098 w 1587142"/>
              <a:gd name="connsiteY2" fmla="*/ 793568 h 793569"/>
              <a:gd name="connsiteX3" fmla="*/ 791936 w 1587142"/>
              <a:gd name="connsiteY3" fmla="*/ 463731 h 793569"/>
              <a:gd name="connsiteX4" fmla="*/ 1121773 w 1587142"/>
              <a:gd name="connsiteY4" fmla="*/ 793568 h 793569"/>
              <a:gd name="connsiteX5" fmla="*/ 1141367 w 1587142"/>
              <a:gd name="connsiteY5" fmla="*/ 793568 h 793569"/>
              <a:gd name="connsiteX6" fmla="*/ 793568 w 1587142"/>
              <a:gd name="connsiteY6" fmla="*/ 442504 h 793569"/>
              <a:gd name="connsiteX7" fmla="*/ 793568 w 1587142"/>
              <a:gd name="connsiteY7" fmla="*/ 217170 h 793569"/>
              <a:gd name="connsiteX8" fmla="*/ 217170 w 1587142"/>
              <a:gd name="connsiteY8" fmla="*/ 793568 h 793569"/>
              <a:gd name="connsiteX9" fmla="*/ 236764 w 1587142"/>
              <a:gd name="connsiteY9" fmla="*/ 793568 h 793569"/>
              <a:gd name="connsiteX10" fmla="*/ 793568 w 1587142"/>
              <a:gd name="connsiteY10" fmla="*/ 236764 h 793569"/>
              <a:gd name="connsiteX11" fmla="*/ 1350373 w 1587142"/>
              <a:gd name="connsiteY11" fmla="*/ 793568 h 793569"/>
              <a:gd name="connsiteX12" fmla="*/ 1369967 w 1587142"/>
              <a:gd name="connsiteY12" fmla="*/ 793568 h 793569"/>
              <a:gd name="connsiteX13" fmla="*/ 793568 w 1587142"/>
              <a:gd name="connsiteY13" fmla="*/ 217170 h 793569"/>
              <a:gd name="connsiteX14" fmla="*/ 793568 w 1587142"/>
              <a:gd name="connsiteY14" fmla="*/ 0 h 793569"/>
              <a:gd name="connsiteX15" fmla="*/ 0 w 1587142"/>
              <a:gd name="connsiteY15" fmla="*/ 793569 h 793569"/>
              <a:gd name="connsiteX16" fmla="*/ 19594 w 1587142"/>
              <a:gd name="connsiteY16" fmla="*/ 793569 h 793569"/>
              <a:gd name="connsiteX17" fmla="*/ 793568 w 1587142"/>
              <a:gd name="connsiteY17" fmla="*/ 19594 h 793569"/>
              <a:gd name="connsiteX18" fmla="*/ 1567543 w 1587142"/>
              <a:gd name="connsiteY18" fmla="*/ 793569 h 793569"/>
              <a:gd name="connsiteX19" fmla="*/ 1587137 w 1587142"/>
              <a:gd name="connsiteY19" fmla="*/ 793569 h 793569"/>
              <a:gd name="connsiteX20" fmla="*/ 793568 w 1587142"/>
              <a:gd name="connsiteY20" fmla="*/ 0 h 793569"/>
            </a:gdLst>
            <a:rect l="l" t="t" r="r" b="b"/>
            <a:pathLst>
              <a:path w="1587142" h="793569">
                <a:moveTo>
                  <a:pt x="793568" y="442504"/>
                </a:moveTo>
                <a:cubicBezTo>
                  <a:pt x="599258" y="442504"/>
                  <a:pt x="442504" y="599258"/>
                  <a:pt x="442504" y="793568"/>
                </a:cubicBezTo>
                <a:lnTo>
                  <a:pt x="462098" y="793568"/>
                </a:lnTo>
                <a:cubicBezTo>
                  <a:pt x="462098" y="610688"/>
                  <a:pt x="610688" y="463731"/>
                  <a:pt x="791936" y="463731"/>
                </a:cubicBezTo>
                <a:cubicBezTo>
                  <a:pt x="974816" y="463731"/>
                  <a:pt x="1121773" y="612321"/>
                  <a:pt x="1121773" y="793568"/>
                </a:cubicBezTo>
                <a:lnTo>
                  <a:pt x="1141367" y="793568"/>
                </a:lnTo>
                <a:cubicBezTo>
                  <a:pt x="1144633" y="600891"/>
                  <a:pt x="987878" y="442504"/>
                  <a:pt x="793568" y="442504"/>
                </a:cubicBezTo>
                <a:close/>
                <a:moveTo>
                  <a:pt x="793568" y="217170"/>
                </a:moveTo>
                <a:cubicBezTo>
                  <a:pt x="475161" y="217170"/>
                  <a:pt x="217170" y="475161"/>
                  <a:pt x="217170" y="793568"/>
                </a:cubicBezTo>
                <a:lnTo>
                  <a:pt x="236764" y="793568"/>
                </a:lnTo>
                <a:cubicBezTo>
                  <a:pt x="236764" y="486591"/>
                  <a:pt x="486591" y="236764"/>
                  <a:pt x="793568" y="236764"/>
                </a:cubicBezTo>
                <a:cubicBezTo>
                  <a:pt x="1100546" y="236764"/>
                  <a:pt x="1350373" y="486591"/>
                  <a:pt x="1350373" y="793568"/>
                </a:cubicBezTo>
                <a:lnTo>
                  <a:pt x="1369967" y="793568"/>
                </a:lnTo>
                <a:cubicBezTo>
                  <a:pt x="1369967" y="475161"/>
                  <a:pt x="1111976" y="217170"/>
                  <a:pt x="793568" y="217170"/>
                </a:cubicBezTo>
                <a:close/>
                <a:moveTo>
                  <a:pt x="793568" y="0"/>
                </a:moveTo>
                <a:cubicBezTo>
                  <a:pt x="355963" y="0"/>
                  <a:pt x="0" y="355963"/>
                  <a:pt x="0" y="793569"/>
                </a:cubicBezTo>
                <a:lnTo>
                  <a:pt x="19594" y="793569"/>
                </a:lnTo>
                <a:cubicBezTo>
                  <a:pt x="19594" y="367393"/>
                  <a:pt x="367393" y="19594"/>
                  <a:pt x="793568" y="19594"/>
                </a:cubicBezTo>
                <a:cubicBezTo>
                  <a:pt x="1219744" y="19594"/>
                  <a:pt x="1567543" y="367393"/>
                  <a:pt x="1567543" y="793569"/>
                </a:cubicBezTo>
                <a:lnTo>
                  <a:pt x="1587137" y="793569"/>
                </a:lnTo>
                <a:cubicBezTo>
                  <a:pt x="1588770" y="355963"/>
                  <a:pt x="1231174" y="0"/>
                  <a:pt x="793568" y="0"/>
                </a:cubicBezTo>
                <a:close/>
              </a:path>
            </a:pathLst>
          </a:custGeom>
          <a:solidFill>
            <a:schemeClr val="accent1"/>
          </a:solidFill>
          <a:ln w="163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3" name="线条 1"/>
          <p:cNvCxnSpPr/>
          <p:nvPr/>
        </p:nvCxnSpPr>
        <p:spPr>
          <a:xfrm rot="0" flipH="0" flipV="0">
            <a:off x="0" y="685799"/>
            <a:ext cx="4981074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prstDash val="solid"/>
            <a:miter/>
          </a:ln>
        </p:spPr>
      </p:cxn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2026年行业数据趋势解读</a:t>
            </a: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34"/>
          <p:cNvSpPr txBox="1"/>
          <p:nvPr/>
        </p:nvSpPr>
        <p:spPr>
          <a:xfrm rot="0" flipH="0" flipV="0">
            <a:off x="8005591" y="1056689"/>
            <a:ext cx="3731046" cy="5266993"/>
          </a:xfrm>
          <a:custGeom>
            <a:avLst/>
            <a:gdLst>
              <a:gd name="csX0" fmla="*/ 3731045 w 3731046"/>
              <a:gd name="csY0" fmla="*/ 0 h 5266993"/>
              <a:gd name="csX1" fmla="*/ 3731046 w 3731046"/>
              <a:gd name="csY1" fmla="*/ 5266992 h 5266993"/>
              <a:gd name="csX2" fmla="*/ 0 w 3731046"/>
              <a:gd name="csY2" fmla="*/ 5266993 h 5266993"/>
              <a:gd name="csX3" fmla="*/ 0 w 3731046"/>
              <a:gd name="csY3" fmla="*/ 918346 h 5266993"/>
              <a:gd name="csX4" fmla="*/ 227119 w 3731046"/>
              <a:gd name="csY4" fmla="*/ 879703 h 5266993"/>
              <a:gd name="csX5" fmla="*/ 3558258 w 3731046"/>
              <a:gd name="csY5" fmla="*/ 62058 h 5266993"/>
              <a:gd name="csX6" fmla="*/ 3731045 w 3731046"/>
              <a:gd name="csY6" fmla="*/ 0 h 5266993"/>
            </a:gdLst>
            <a:rect l="l" t="t" r="r" b="b"/>
            <a:pathLst>
              <a:path w="3731046" h="5266993">
                <a:moveTo>
                  <a:pt x="3731045" y="0"/>
                </a:moveTo>
                <a:lnTo>
                  <a:pt x="3731046" y="5266992"/>
                </a:lnTo>
                <a:lnTo>
                  <a:pt x="0" y="5266993"/>
                </a:lnTo>
                <a:lnTo>
                  <a:pt x="0" y="918346"/>
                </a:lnTo>
                <a:lnTo>
                  <a:pt x="227119" y="879703"/>
                </a:lnTo>
                <a:cubicBezTo>
                  <a:pt x="1539022" y="647682"/>
                  <a:pt x="2680355" y="365831"/>
                  <a:pt x="3558258" y="62058"/>
                </a:cubicBezTo>
                <a:lnTo>
                  <a:pt x="373104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31"/>
          <p:cNvSpPr txBox="1"/>
          <p:nvPr/>
        </p:nvSpPr>
        <p:spPr>
          <a:xfrm rot="0" flipH="0" flipV="0">
            <a:off x="4274546" y="1990030"/>
            <a:ext cx="3642911" cy="4333652"/>
          </a:xfrm>
          <a:custGeom>
            <a:avLst/>
            <a:gdLst>
              <a:gd name="csX0" fmla="*/ 3642911 w 3642911"/>
              <a:gd name="csY0" fmla="*/ 0 h 4333652"/>
              <a:gd name="csX1" fmla="*/ 3642911 w 3642911"/>
              <a:gd name="csY1" fmla="*/ 4333652 h 4333652"/>
              <a:gd name="csX2" fmla="*/ 0 w 3642911"/>
              <a:gd name="csY2" fmla="*/ 4333652 h 4333652"/>
              <a:gd name="csX3" fmla="*/ 0 w 3642911"/>
              <a:gd name="csY3" fmla="*/ 436244 h 4333652"/>
              <a:gd name="csX4" fmla="*/ 71866 w 3642911"/>
              <a:gd name="csY4" fmla="*/ 431148 h 4333652"/>
              <a:gd name="csX5" fmla="*/ 631202 w 3642911"/>
              <a:gd name="csY5" fmla="*/ 384181 h 4333652"/>
              <a:gd name="csX6" fmla="*/ 3514674 w 3642911"/>
              <a:gd name="csY6" fmla="*/ 21819 h 4333652"/>
              <a:gd name="csX7" fmla="*/ 3642911 w 3642911"/>
              <a:gd name="csY7" fmla="*/ 0 h 4333652"/>
            </a:gdLst>
            <a:rect l="l" t="t" r="r" b="b"/>
            <a:pathLst>
              <a:path w="3642911" h="4333652">
                <a:moveTo>
                  <a:pt x="3642911" y="0"/>
                </a:moveTo>
                <a:lnTo>
                  <a:pt x="3642911" y="4333652"/>
                </a:lnTo>
                <a:lnTo>
                  <a:pt x="0" y="4333652"/>
                </a:lnTo>
                <a:lnTo>
                  <a:pt x="0" y="436244"/>
                </a:lnTo>
                <a:lnTo>
                  <a:pt x="71866" y="431148"/>
                </a:lnTo>
                <a:cubicBezTo>
                  <a:pt x="256911" y="416821"/>
                  <a:pt x="443417" y="401172"/>
                  <a:pt x="631202" y="384181"/>
                </a:cubicBezTo>
                <a:cubicBezTo>
                  <a:pt x="1645239" y="292431"/>
                  <a:pt x="2615568" y="168888"/>
                  <a:pt x="3514674" y="21819"/>
                </a:cubicBezTo>
                <a:lnTo>
                  <a:pt x="3642911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30"/>
          <p:cNvSpPr txBox="1"/>
          <p:nvPr/>
        </p:nvSpPr>
        <p:spPr>
          <a:xfrm rot="0" flipH="0" flipV="0">
            <a:off x="455364" y="2432523"/>
            <a:ext cx="3731046" cy="3891159"/>
          </a:xfrm>
          <a:custGeom>
            <a:avLst/>
            <a:gdLst>
              <a:gd name="csX0" fmla="*/ 3731046 w 3731046"/>
              <a:gd name="csY0" fmla="*/ 0 h 3891159"/>
              <a:gd name="csX1" fmla="*/ 3731046 w 3731046"/>
              <a:gd name="csY1" fmla="*/ 3891159 h 3891159"/>
              <a:gd name="csX2" fmla="*/ 0 w 3731046"/>
              <a:gd name="csY2" fmla="*/ 3891159 h 3891159"/>
              <a:gd name="csX3" fmla="*/ 0 w 3731046"/>
              <a:gd name="csY3" fmla="*/ 94697 h 3891159"/>
              <a:gd name="csX4" fmla="*/ 281930 w 3731046"/>
              <a:gd name="csY4" fmla="*/ 102258 h 3891159"/>
              <a:gd name="csX5" fmla="*/ 3340472 w 3731046"/>
              <a:gd name="csY5" fmla="*/ 27694 h 3891159"/>
              <a:gd name="csX6" fmla="*/ 3731046 w 3731046"/>
              <a:gd name="csY6" fmla="*/ 0 h 3891159"/>
            </a:gdLst>
            <a:rect l="l" t="t" r="r" b="b"/>
            <a:pathLst>
              <a:path w="3731046" h="3891159">
                <a:moveTo>
                  <a:pt x="3731046" y="0"/>
                </a:moveTo>
                <a:lnTo>
                  <a:pt x="3731046" y="3891159"/>
                </a:lnTo>
                <a:lnTo>
                  <a:pt x="0" y="3891159"/>
                </a:lnTo>
                <a:lnTo>
                  <a:pt x="0" y="94697"/>
                </a:lnTo>
                <a:lnTo>
                  <a:pt x="281930" y="102258"/>
                </a:lnTo>
                <a:cubicBezTo>
                  <a:pt x="1216239" y="121319"/>
                  <a:pt x="2248809" y="97926"/>
                  <a:pt x="3340472" y="27694"/>
                </a:cubicBezTo>
                <a:lnTo>
                  <a:pt x="373104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文本框 37"/>
          <p:cNvSpPr txBox="1"/>
          <p:nvPr/>
        </p:nvSpPr>
        <p:spPr>
          <a:xfrm rot="0" flipH="0" flipV="0">
            <a:off x="831118" y="2877879"/>
            <a:ext cx="2979538" cy="5979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短视频与社交电商持续主导用户注意力</a:t>
            </a:r>
            <a:endParaRPr kumimoji="1" lang="zh-CN" altLang="en-US"/>
          </a:p>
        </p:txBody>
      </p:sp>
      <p:sp>
        <p:nvSpPr>
          <p:cNvPr id="7" name="文本框 38"/>
          <p:cNvSpPr txBox="1"/>
          <p:nvPr/>
        </p:nvSpPr>
        <p:spPr>
          <a:xfrm rot="0" flipH="0" flipV="0">
            <a:off x="831116" y="3511690"/>
            <a:ext cx="2979543" cy="28119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2026年数据显示，短视频平台日均用户使用时长已突破98分钟，超67%的消费者通过短视频完成产品种草到下单闭环，传统图文内容转化率同比下降22%。</a:t>
            </a:r>
            <a:endParaRPr kumimoji="1" lang="zh-CN" altLang="en-US"/>
          </a:p>
        </p:txBody>
      </p:sp>
      <p:sp>
        <p:nvSpPr>
          <p:cNvPr id="8" name="文本框 43"/>
          <p:cNvSpPr txBox="1"/>
          <p:nvPr/>
        </p:nvSpPr>
        <p:spPr>
          <a:xfrm rot="0" flipH="0" flipV="0">
            <a:off x="4606232" y="2676256"/>
            <a:ext cx="2979538" cy="5979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隐私保护政策推动第一方数据价值上升</a:t>
            </a:r>
            <a:endParaRPr kumimoji="1" lang="zh-CN" altLang="en-US"/>
          </a:p>
        </p:txBody>
      </p:sp>
      <p:sp>
        <p:nvSpPr>
          <p:cNvPr id="9" name="文本框 44"/>
          <p:cNvSpPr txBox="1"/>
          <p:nvPr/>
        </p:nvSpPr>
        <p:spPr>
          <a:xfrm rot="0" flipH="0" flipV="0">
            <a:off x="4606230" y="3310067"/>
            <a:ext cx="2979543" cy="30136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随着iOS隐私框架和GDPR强化落地，第三方Cookie覆盖率降至不足15%，品牌对CRM系统和会员数据的投入同比增长41%，第一方数据成为精准投放核心资产。</a:t>
            </a:r>
            <a:endParaRPr kumimoji="1" lang="zh-CN" altLang="en-US"/>
          </a:p>
        </p:txBody>
      </p:sp>
      <p:sp>
        <p:nvSpPr>
          <p:cNvPr id="10" name="文本框 45"/>
          <p:cNvSpPr txBox="1"/>
          <p:nvPr/>
        </p:nvSpPr>
        <p:spPr>
          <a:xfrm rot="0" flipH="0" flipV="0">
            <a:off x="8381345" y="2474633"/>
            <a:ext cx="2979538" cy="5979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跨设备行为碎片化加剧归因挑战</a:t>
            </a:r>
            <a:endParaRPr kumimoji="1" lang="zh-CN" altLang="en-US"/>
          </a:p>
        </p:txBody>
      </p:sp>
      <p:sp>
        <p:nvSpPr>
          <p:cNvPr id="11" name="文本框 46"/>
          <p:cNvSpPr txBox="1"/>
          <p:nvPr/>
        </p:nvSpPr>
        <p:spPr>
          <a:xfrm rot="0" flipH="0" flipV="0">
            <a:off x="8381343" y="3108445"/>
            <a:ext cx="2979543" cy="321523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用户平均使用3.7个设备完成购买路径，2026年多触点归因模型采用率达58%，但仍有近半企业依赖末次点击归因，导致渠道效果误判与预算错配。</a:t>
            </a:r>
            <a:endParaRPr kumimoji="1" lang="zh-CN" altLang="en-US"/>
          </a:p>
        </p:txBody>
      </p:sp>
      <p:sp>
        <p:nvSpPr>
          <p:cNvPr id="12" name="任意多边形: 形状 19"/>
          <p:cNvSpPr txBox="1"/>
          <p:nvPr/>
        </p:nvSpPr>
        <p:spPr>
          <a:xfrm rot="0" flipH="0" flipV="0">
            <a:off x="455365" y="1056689"/>
            <a:ext cx="11281272" cy="1660731"/>
          </a:xfrm>
          <a:custGeom>
            <a:avLst/>
            <a:gdLst>
              <a:gd name="csX0" fmla="*/ 11281272 w 11281272"/>
              <a:gd name="csY0" fmla="*/ 0 h 1660731"/>
              <a:gd name="csX1" fmla="*/ 11281272 w 11281272"/>
              <a:gd name="csY1" fmla="*/ 186766 h 1660731"/>
              <a:gd name="csX2" fmla="*/ 11136962 w 11281272"/>
              <a:gd name="csY2" fmla="*/ 238328 h 1660731"/>
              <a:gd name="csX3" fmla="*/ 4444185 w 11281272"/>
              <a:gd name="csY3" fmla="*/ 1493792 h 1660731"/>
              <a:gd name="csX4" fmla="*/ 254022 w 11281272"/>
              <a:gd name="csY4" fmla="*/ 1654362 h 1660731"/>
              <a:gd name="csX5" fmla="*/ 0 w 11281272"/>
              <a:gd name="csY5" fmla="*/ 1647585 h 1660731"/>
              <a:gd name="csX6" fmla="*/ 0 w 11281272"/>
              <a:gd name="csY6" fmla="*/ 1470531 h 1660731"/>
              <a:gd name="csX7" fmla="*/ 281930 w 11281272"/>
              <a:gd name="csY7" fmla="*/ 1478092 h 1660731"/>
              <a:gd name="csX8" fmla="*/ 4450383 w 11281272"/>
              <a:gd name="csY8" fmla="*/ 1317522 h 1660731"/>
              <a:gd name="csX9" fmla="*/ 11108485 w 11281272"/>
              <a:gd name="csY9" fmla="*/ 62058 h 1660731"/>
              <a:gd name="csX10" fmla="*/ 11281272 w 11281272"/>
              <a:gd name="csY10" fmla="*/ 0 h 1660731"/>
            </a:gdLst>
            <a:rect l="l" t="t" r="r" b="b"/>
            <a:pathLst>
              <a:path w="11281272" h="1660731">
                <a:moveTo>
                  <a:pt x="11281272" y="0"/>
                </a:moveTo>
                <a:lnTo>
                  <a:pt x="11281272" y="186766"/>
                </a:lnTo>
                <a:lnTo>
                  <a:pt x="11136962" y="238328"/>
                </a:lnTo>
                <a:cubicBezTo>
                  <a:pt x="9568118" y="778369"/>
                  <a:pt x="7162366" y="1249126"/>
                  <a:pt x="4444185" y="1493792"/>
                </a:cubicBezTo>
                <a:cubicBezTo>
                  <a:pt x="2934084" y="1629717"/>
                  <a:pt x="1506256" y="1679777"/>
                  <a:pt x="254022" y="1654362"/>
                </a:cubicBezTo>
                <a:lnTo>
                  <a:pt x="0" y="1647585"/>
                </a:lnTo>
                <a:lnTo>
                  <a:pt x="0" y="1470531"/>
                </a:lnTo>
                <a:lnTo>
                  <a:pt x="281930" y="1478092"/>
                </a:lnTo>
                <a:cubicBezTo>
                  <a:pt x="1527676" y="1503507"/>
                  <a:pt x="2948106" y="1453447"/>
                  <a:pt x="4450383" y="1317522"/>
                </a:cubicBezTo>
                <a:cubicBezTo>
                  <a:pt x="7154481" y="1072856"/>
                  <a:pt x="9547769" y="602099"/>
                  <a:pt x="11108485" y="62058"/>
                </a:cubicBezTo>
                <a:lnTo>
                  <a:pt x="11281272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06753" y="118142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用户行为与触点迁移趋势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0800000" flipH="1" flipV="0">
            <a:off x="192505" y="0"/>
            <a:ext cx="652718" cy="326358"/>
          </a:xfrm>
          <a:custGeom>
            <a:avLst/>
            <a:gdLst>
              <a:gd name="connsiteX0" fmla="*/ 793568 w 1587142"/>
              <a:gd name="connsiteY0" fmla="*/ 442504 h 793569"/>
              <a:gd name="connsiteX1" fmla="*/ 442504 w 1587142"/>
              <a:gd name="connsiteY1" fmla="*/ 793568 h 793569"/>
              <a:gd name="connsiteX2" fmla="*/ 462098 w 1587142"/>
              <a:gd name="connsiteY2" fmla="*/ 793568 h 793569"/>
              <a:gd name="connsiteX3" fmla="*/ 791936 w 1587142"/>
              <a:gd name="connsiteY3" fmla="*/ 463731 h 793569"/>
              <a:gd name="connsiteX4" fmla="*/ 1121773 w 1587142"/>
              <a:gd name="connsiteY4" fmla="*/ 793568 h 793569"/>
              <a:gd name="connsiteX5" fmla="*/ 1141367 w 1587142"/>
              <a:gd name="connsiteY5" fmla="*/ 793568 h 793569"/>
              <a:gd name="connsiteX6" fmla="*/ 793568 w 1587142"/>
              <a:gd name="connsiteY6" fmla="*/ 442504 h 793569"/>
              <a:gd name="connsiteX7" fmla="*/ 793568 w 1587142"/>
              <a:gd name="connsiteY7" fmla="*/ 217170 h 793569"/>
              <a:gd name="connsiteX8" fmla="*/ 217170 w 1587142"/>
              <a:gd name="connsiteY8" fmla="*/ 793568 h 793569"/>
              <a:gd name="connsiteX9" fmla="*/ 236764 w 1587142"/>
              <a:gd name="connsiteY9" fmla="*/ 793568 h 793569"/>
              <a:gd name="connsiteX10" fmla="*/ 793568 w 1587142"/>
              <a:gd name="connsiteY10" fmla="*/ 236764 h 793569"/>
              <a:gd name="connsiteX11" fmla="*/ 1350373 w 1587142"/>
              <a:gd name="connsiteY11" fmla="*/ 793568 h 793569"/>
              <a:gd name="connsiteX12" fmla="*/ 1369967 w 1587142"/>
              <a:gd name="connsiteY12" fmla="*/ 793568 h 793569"/>
              <a:gd name="connsiteX13" fmla="*/ 793568 w 1587142"/>
              <a:gd name="connsiteY13" fmla="*/ 217170 h 793569"/>
              <a:gd name="connsiteX14" fmla="*/ 793568 w 1587142"/>
              <a:gd name="connsiteY14" fmla="*/ 0 h 793569"/>
              <a:gd name="connsiteX15" fmla="*/ 0 w 1587142"/>
              <a:gd name="connsiteY15" fmla="*/ 793569 h 793569"/>
              <a:gd name="connsiteX16" fmla="*/ 19594 w 1587142"/>
              <a:gd name="connsiteY16" fmla="*/ 793569 h 793569"/>
              <a:gd name="connsiteX17" fmla="*/ 793568 w 1587142"/>
              <a:gd name="connsiteY17" fmla="*/ 19594 h 793569"/>
              <a:gd name="connsiteX18" fmla="*/ 1567543 w 1587142"/>
              <a:gd name="connsiteY18" fmla="*/ 793569 h 793569"/>
              <a:gd name="connsiteX19" fmla="*/ 1587137 w 1587142"/>
              <a:gd name="connsiteY19" fmla="*/ 793569 h 793569"/>
              <a:gd name="connsiteX20" fmla="*/ 793568 w 1587142"/>
              <a:gd name="connsiteY20" fmla="*/ 0 h 793569"/>
            </a:gdLst>
            <a:rect l="l" t="t" r="r" b="b"/>
            <a:pathLst>
              <a:path w="1587142" h="793569">
                <a:moveTo>
                  <a:pt x="793568" y="442504"/>
                </a:moveTo>
                <a:cubicBezTo>
                  <a:pt x="599258" y="442504"/>
                  <a:pt x="442504" y="599258"/>
                  <a:pt x="442504" y="793568"/>
                </a:cubicBezTo>
                <a:lnTo>
                  <a:pt x="462098" y="793568"/>
                </a:lnTo>
                <a:cubicBezTo>
                  <a:pt x="462098" y="610688"/>
                  <a:pt x="610688" y="463731"/>
                  <a:pt x="791936" y="463731"/>
                </a:cubicBezTo>
                <a:cubicBezTo>
                  <a:pt x="974816" y="463731"/>
                  <a:pt x="1121773" y="612321"/>
                  <a:pt x="1121773" y="793568"/>
                </a:cubicBezTo>
                <a:lnTo>
                  <a:pt x="1141367" y="793568"/>
                </a:lnTo>
                <a:cubicBezTo>
                  <a:pt x="1144633" y="600891"/>
                  <a:pt x="987878" y="442504"/>
                  <a:pt x="793568" y="442504"/>
                </a:cubicBezTo>
                <a:close/>
                <a:moveTo>
                  <a:pt x="793568" y="217170"/>
                </a:moveTo>
                <a:cubicBezTo>
                  <a:pt x="475161" y="217170"/>
                  <a:pt x="217170" y="475161"/>
                  <a:pt x="217170" y="793568"/>
                </a:cubicBezTo>
                <a:lnTo>
                  <a:pt x="236764" y="793568"/>
                </a:lnTo>
                <a:cubicBezTo>
                  <a:pt x="236764" y="486591"/>
                  <a:pt x="486591" y="236764"/>
                  <a:pt x="793568" y="236764"/>
                </a:cubicBezTo>
                <a:cubicBezTo>
                  <a:pt x="1100546" y="236764"/>
                  <a:pt x="1350373" y="486591"/>
                  <a:pt x="1350373" y="793568"/>
                </a:cubicBezTo>
                <a:lnTo>
                  <a:pt x="1369967" y="793568"/>
                </a:lnTo>
                <a:cubicBezTo>
                  <a:pt x="1369967" y="475161"/>
                  <a:pt x="1111976" y="217170"/>
                  <a:pt x="793568" y="217170"/>
                </a:cubicBezTo>
                <a:close/>
                <a:moveTo>
                  <a:pt x="793568" y="0"/>
                </a:moveTo>
                <a:cubicBezTo>
                  <a:pt x="355963" y="0"/>
                  <a:pt x="0" y="355963"/>
                  <a:pt x="0" y="793569"/>
                </a:cubicBezTo>
                <a:lnTo>
                  <a:pt x="19594" y="793569"/>
                </a:lnTo>
                <a:cubicBezTo>
                  <a:pt x="19594" y="367393"/>
                  <a:pt x="367393" y="19594"/>
                  <a:pt x="793568" y="19594"/>
                </a:cubicBezTo>
                <a:cubicBezTo>
                  <a:pt x="1219744" y="19594"/>
                  <a:pt x="1567543" y="367393"/>
                  <a:pt x="1567543" y="793569"/>
                </a:cubicBezTo>
                <a:lnTo>
                  <a:pt x="1587137" y="793569"/>
                </a:lnTo>
                <a:cubicBezTo>
                  <a:pt x="1588770" y="355963"/>
                  <a:pt x="1231174" y="0"/>
                  <a:pt x="793568" y="0"/>
                </a:cubicBezTo>
                <a:close/>
              </a:path>
            </a:pathLst>
          </a:custGeom>
          <a:solidFill>
            <a:schemeClr val="accent1"/>
          </a:solidFill>
          <a:ln w="163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0800000" flipH="1" flipV="1">
            <a:off x="192505" y="360946"/>
            <a:ext cx="652718" cy="326358"/>
          </a:xfrm>
          <a:custGeom>
            <a:avLst/>
            <a:gdLst>
              <a:gd name="connsiteX0" fmla="*/ 793568 w 1587142"/>
              <a:gd name="connsiteY0" fmla="*/ 442504 h 793569"/>
              <a:gd name="connsiteX1" fmla="*/ 442504 w 1587142"/>
              <a:gd name="connsiteY1" fmla="*/ 793568 h 793569"/>
              <a:gd name="connsiteX2" fmla="*/ 462098 w 1587142"/>
              <a:gd name="connsiteY2" fmla="*/ 793568 h 793569"/>
              <a:gd name="connsiteX3" fmla="*/ 791936 w 1587142"/>
              <a:gd name="connsiteY3" fmla="*/ 463731 h 793569"/>
              <a:gd name="connsiteX4" fmla="*/ 1121773 w 1587142"/>
              <a:gd name="connsiteY4" fmla="*/ 793568 h 793569"/>
              <a:gd name="connsiteX5" fmla="*/ 1141367 w 1587142"/>
              <a:gd name="connsiteY5" fmla="*/ 793568 h 793569"/>
              <a:gd name="connsiteX6" fmla="*/ 793568 w 1587142"/>
              <a:gd name="connsiteY6" fmla="*/ 442504 h 793569"/>
              <a:gd name="connsiteX7" fmla="*/ 793568 w 1587142"/>
              <a:gd name="connsiteY7" fmla="*/ 217170 h 793569"/>
              <a:gd name="connsiteX8" fmla="*/ 217170 w 1587142"/>
              <a:gd name="connsiteY8" fmla="*/ 793568 h 793569"/>
              <a:gd name="connsiteX9" fmla="*/ 236764 w 1587142"/>
              <a:gd name="connsiteY9" fmla="*/ 793568 h 793569"/>
              <a:gd name="connsiteX10" fmla="*/ 793568 w 1587142"/>
              <a:gd name="connsiteY10" fmla="*/ 236764 h 793569"/>
              <a:gd name="connsiteX11" fmla="*/ 1350373 w 1587142"/>
              <a:gd name="connsiteY11" fmla="*/ 793568 h 793569"/>
              <a:gd name="connsiteX12" fmla="*/ 1369967 w 1587142"/>
              <a:gd name="connsiteY12" fmla="*/ 793568 h 793569"/>
              <a:gd name="connsiteX13" fmla="*/ 793568 w 1587142"/>
              <a:gd name="connsiteY13" fmla="*/ 217170 h 793569"/>
              <a:gd name="connsiteX14" fmla="*/ 793568 w 1587142"/>
              <a:gd name="connsiteY14" fmla="*/ 0 h 793569"/>
              <a:gd name="connsiteX15" fmla="*/ 0 w 1587142"/>
              <a:gd name="connsiteY15" fmla="*/ 793569 h 793569"/>
              <a:gd name="connsiteX16" fmla="*/ 19594 w 1587142"/>
              <a:gd name="connsiteY16" fmla="*/ 793569 h 793569"/>
              <a:gd name="connsiteX17" fmla="*/ 793568 w 1587142"/>
              <a:gd name="connsiteY17" fmla="*/ 19594 h 793569"/>
              <a:gd name="connsiteX18" fmla="*/ 1567543 w 1587142"/>
              <a:gd name="connsiteY18" fmla="*/ 793569 h 793569"/>
              <a:gd name="connsiteX19" fmla="*/ 1587137 w 1587142"/>
              <a:gd name="connsiteY19" fmla="*/ 793569 h 793569"/>
              <a:gd name="connsiteX20" fmla="*/ 793568 w 1587142"/>
              <a:gd name="connsiteY20" fmla="*/ 0 h 793569"/>
            </a:gdLst>
            <a:rect l="l" t="t" r="r" b="b"/>
            <a:pathLst>
              <a:path w="1587142" h="793569">
                <a:moveTo>
                  <a:pt x="793568" y="442504"/>
                </a:moveTo>
                <a:cubicBezTo>
                  <a:pt x="599258" y="442504"/>
                  <a:pt x="442504" y="599258"/>
                  <a:pt x="442504" y="793568"/>
                </a:cubicBezTo>
                <a:lnTo>
                  <a:pt x="462098" y="793568"/>
                </a:lnTo>
                <a:cubicBezTo>
                  <a:pt x="462098" y="610688"/>
                  <a:pt x="610688" y="463731"/>
                  <a:pt x="791936" y="463731"/>
                </a:cubicBezTo>
                <a:cubicBezTo>
                  <a:pt x="974816" y="463731"/>
                  <a:pt x="1121773" y="612321"/>
                  <a:pt x="1121773" y="793568"/>
                </a:cubicBezTo>
                <a:lnTo>
                  <a:pt x="1141367" y="793568"/>
                </a:lnTo>
                <a:cubicBezTo>
                  <a:pt x="1144633" y="600891"/>
                  <a:pt x="987878" y="442504"/>
                  <a:pt x="793568" y="442504"/>
                </a:cubicBezTo>
                <a:close/>
                <a:moveTo>
                  <a:pt x="793568" y="217170"/>
                </a:moveTo>
                <a:cubicBezTo>
                  <a:pt x="475161" y="217170"/>
                  <a:pt x="217170" y="475161"/>
                  <a:pt x="217170" y="793568"/>
                </a:cubicBezTo>
                <a:lnTo>
                  <a:pt x="236764" y="793568"/>
                </a:lnTo>
                <a:cubicBezTo>
                  <a:pt x="236764" y="486591"/>
                  <a:pt x="486591" y="236764"/>
                  <a:pt x="793568" y="236764"/>
                </a:cubicBezTo>
                <a:cubicBezTo>
                  <a:pt x="1100546" y="236764"/>
                  <a:pt x="1350373" y="486591"/>
                  <a:pt x="1350373" y="793568"/>
                </a:cubicBezTo>
                <a:lnTo>
                  <a:pt x="1369967" y="793568"/>
                </a:lnTo>
                <a:cubicBezTo>
                  <a:pt x="1369967" y="475161"/>
                  <a:pt x="1111976" y="217170"/>
                  <a:pt x="793568" y="217170"/>
                </a:cubicBezTo>
                <a:close/>
                <a:moveTo>
                  <a:pt x="793568" y="0"/>
                </a:moveTo>
                <a:cubicBezTo>
                  <a:pt x="355963" y="0"/>
                  <a:pt x="0" y="355963"/>
                  <a:pt x="0" y="793569"/>
                </a:cubicBezTo>
                <a:lnTo>
                  <a:pt x="19594" y="793569"/>
                </a:lnTo>
                <a:cubicBezTo>
                  <a:pt x="19594" y="367393"/>
                  <a:pt x="367393" y="19594"/>
                  <a:pt x="793568" y="19594"/>
                </a:cubicBezTo>
                <a:cubicBezTo>
                  <a:pt x="1219744" y="19594"/>
                  <a:pt x="1567543" y="367393"/>
                  <a:pt x="1567543" y="793569"/>
                </a:cubicBezTo>
                <a:lnTo>
                  <a:pt x="1587137" y="793569"/>
                </a:lnTo>
                <a:cubicBezTo>
                  <a:pt x="1588770" y="355963"/>
                  <a:pt x="1231174" y="0"/>
                  <a:pt x="793568" y="0"/>
                </a:cubicBezTo>
                <a:close/>
              </a:path>
            </a:pathLst>
          </a:custGeom>
          <a:solidFill>
            <a:schemeClr val="accent1"/>
          </a:solidFill>
          <a:ln w="163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6" name="线条 1"/>
          <p:cNvCxnSpPr/>
          <p:nvPr/>
        </p:nvCxnSpPr>
        <p:spPr>
          <a:xfrm rot="0" flipH="0" flipV="0">
            <a:off x="0" y="685799"/>
            <a:ext cx="4981074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prstDash val="solid"/>
            <a:miter/>
          </a:ln>
        </p:spPr>
      </p:cxn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5"/>
          <p:cNvSpPr txBox="1"/>
          <p:nvPr/>
        </p:nvSpPr>
        <p:spPr>
          <a:xfrm rot="454536" flipH="0" flipV="0">
            <a:off x="1524358" y="1877866"/>
            <a:ext cx="2357303" cy="250999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1"/>
          <p:cNvSpPr txBox="1"/>
          <p:nvPr/>
        </p:nvSpPr>
        <p:spPr>
          <a:xfrm rot="0" flipH="0" flipV="0">
            <a:off x="1002986" y="1288486"/>
            <a:ext cx="2826529" cy="4692260"/>
          </a:xfrm>
          <a:prstGeom prst="roundRect">
            <a:avLst>
              <a:gd name="adj" fmla="val 5253"/>
            </a:avLst>
          </a:prstGeom>
          <a:solidFill>
            <a:schemeClr val="bg1"/>
          </a:solidFill>
          <a:ln w="15875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6000">
                  <a:schemeClr val="accent1">
                    <a:lumMod val="45000"/>
                    <a:lumOff val="55000"/>
                  </a:schemeClr>
                </a:gs>
                <a:gs pos="682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0"/>
            </a:gradFill>
            <a:miter/>
          </a:ln>
          <a:effectLst>
            <a:outerShdw dist="0" blurRad="266700" dir="0" sx="102000" sy="102000" kx="0" ky="0" algn="ctr" rotWithShape="0">
              <a:schemeClr val="accent1"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流程图: 手动输入 2"/>
          <p:cNvSpPr txBox="1"/>
          <p:nvPr/>
        </p:nvSpPr>
        <p:spPr>
          <a:xfrm rot="0" flipH="0" flipV="0">
            <a:off x="1369193" y="2048934"/>
            <a:ext cx="2665176" cy="4020584"/>
          </a:xfrm>
          <a:custGeom>
            <a:avLst/>
            <a:gdLst>
              <a:gd name="csX0" fmla="*/ 50 w 10000"/>
              <a:gd name="csY0" fmla="*/ 1284 h 10000"/>
              <a:gd name="csX1" fmla="*/ 10000 w 10000"/>
              <a:gd name="csY1" fmla="*/ 0 h 10000"/>
              <a:gd name="csX2" fmla="*/ 10000 w 10000"/>
              <a:gd name="csY2" fmla="*/ 10000 h 10000"/>
              <a:gd name="csX3" fmla="*/ 0 w 10000"/>
              <a:gd name="csY3" fmla="*/ 10000 h 10000"/>
              <a:gd name="csX4" fmla="*/ 50 w 10000"/>
              <a:gd name="csY4" fmla="*/ 1284 h 10000"/>
            </a:gdLst>
            <a:rect l="l" t="t" r="r" b="b"/>
            <a:pathLst>
              <a:path w="10000" h="10000">
                <a:moveTo>
                  <a:pt x="50" y="1284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17" y="7095"/>
                  <a:pt x="33" y="4189"/>
                  <a:pt x="50" y="128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6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AIPPT26"/>
          <p:cNvSpPr txBox="1"/>
          <p:nvPr/>
        </p:nvSpPr>
        <p:spPr>
          <a:xfrm rot="0" flipH="0" flipV="0">
            <a:off x="3209200" y="1525952"/>
            <a:ext cx="432038" cy="468000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10"/>
          <p:cNvSpPr txBox="1"/>
          <p:nvPr/>
        </p:nvSpPr>
        <p:spPr>
          <a:xfrm rot="0" flipH="0" flipV="0">
            <a:off x="1184766" y="1493518"/>
            <a:ext cx="1936799" cy="7150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AI生成内容（AIGC）渗透率达73%</a:t>
            </a:r>
            <a:endParaRPr kumimoji="1" lang="zh-CN" altLang="en-US"/>
          </a:p>
        </p:txBody>
      </p:sp>
      <p:sp>
        <p:nvSpPr>
          <p:cNvPr id="8" name="文本框 11"/>
          <p:cNvSpPr txBox="1"/>
          <p:nvPr/>
        </p:nvSpPr>
        <p:spPr>
          <a:xfrm rot="0" flipH="0" flipV="0">
            <a:off x="1562231" y="2653477"/>
            <a:ext cx="2279098" cy="32548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超七成品牌在2026年将AIGC用于广告文案、商品描述及个性化邮件生成，效率提升3倍以上，但同质化内容导致用户疲劳度上升，CTR平均下降9%。</a:t>
            </a:r>
            <a:endParaRPr kumimoji="1" lang="zh-CN" altLang="en-US"/>
          </a:p>
        </p:txBody>
      </p:sp>
      <p:sp>
        <p:nvSpPr>
          <p:cNvPr id="9" name="矩形 19"/>
          <p:cNvSpPr txBox="1"/>
          <p:nvPr/>
        </p:nvSpPr>
        <p:spPr>
          <a:xfrm rot="454536" flipH="0" flipV="0">
            <a:off x="5095330" y="1877866"/>
            <a:ext cx="2357303" cy="250999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20"/>
          <p:cNvSpPr txBox="1"/>
          <p:nvPr/>
        </p:nvSpPr>
        <p:spPr>
          <a:xfrm rot="0" flipH="0" flipV="0">
            <a:off x="4573958" y="1288486"/>
            <a:ext cx="2826529" cy="4692260"/>
          </a:xfrm>
          <a:prstGeom prst="roundRect">
            <a:avLst>
              <a:gd name="adj" fmla="val 5253"/>
            </a:avLst>
          </a:prstGeom>
          <a:solidFill>
            <a:schemeClr val="bg1"/>
          </a:solidFill>
          <a:ln w="15875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6000">
                  <a:schemeClr val="accent1">
                    <a:lumMod val="45000"/>
                    <a:lumOff val="55000"/>
                  </a:schemeClr>
                </a:gs>
                <a:gs pos="682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0"/>
            </a:gradFill>
            <a:miter/>
          </a:ln>
          <a:effectLst>
            <a:outerShdw dist="0" blurRad="266700" dir="0" sx="102000" sy="102000" kx="0" ky="0" algn="ctr" rotWithShape="0">
              <a:schemeClr val="accent1"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流程图: 手动输入 2"/>
          <p:cNvSpPr txBox="1"/>
          <p:nvPr/>
        </p:nvSpPr>
        <p:spPr>
          <a:xfrm rot="0" flipH="0" flipV="0">
            <a:off x="4940165" y="2048934"/>
            <a:ext cx="2665176" cy="4020584"/>
          </a:xfrm>
          <a:custGeom>
            <a:avLst/>
            <a:gdLst>
              <a:gd name="csX0" fmla="*/ 50 w 10000"/>
              <a:gd name="csY0" fmla="*/ 1284 h 10000"/>
              <a:gd name="csX1" fmla="*/ 10000 w 10000"/>
              <a:gd name="csY1" fmla="*/ 0 h 10000"/>
              <a:gd name="csX2" fmla="*/ 10000 w 10000"/>
              <a:gd name="csY2" fmla="*/ 10000 h 10000"/>
              <a:gd name="csX3" fmla="*/ 0 w 10000"/>
              <a:gd name="csY3" fmla="*/ 10000 h 10000"/>
              <a:gd name="csX4" fmla="*/ 50 w 10000"/>
              <a:gd name="csY4" fmla="*/ 1284 h 10000"/>
            </a:gdLst>
            <a:rect l="l" t="t" r="r" b="b"/>
            <a:pathLst>
              <a:path w="10000" h="10000">
                <a:moveTo>
                  <a:pt x="50" y="1284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17" y="7095"/>
                  <a:pt x="33" y="4189"/>
                  <a:pt x="50" y="128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6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文本框 23"/>
          <p:cNvSpPr txBox="1"/>
          <p:nvPr/>
        </p:nvSpPr>
        <p:spPr>
          <a:xfrm rot="0" flipH="0" flipV="0">
            <a:off x="4755738" y="1493518"/>
            <a:ext cx="1936799" cy="7150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营销自动化工具ROI显著分化</a:t>
            </a:r>
            <a:endParaRPr kumimoji="1" lang="zh-CN" altLang="en-US"/>
          </a:p>
        </p:txBody>
      </p:sp>
      <p:sp>
        <p:nvSpPr>
          <p:cNvPr id="13" name="文本框 24"/>
          <p:cNvSpPr txBox="1"/>
          <p:nvPr/>
        </p:nvSpPr>
        <p:spPr>
          <a:xfrm rot="0" flipH="0" flipV="0">
            <a:off x="5133203" y="2653477"/>
            <a:ext cx="2279098" cy="32548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高成熟度企业通过CDP+MA组合实现客户生命周期价值提升34%，而低效部署者因数据孤岛与流程断层，自动化投入回报率为负，凸显策略先行的重要性。</a:t>
            </a:r>
            <a:endParaRPr kumimoji="1" lang="zh-CN" altLang="en-US"/>
          </a:p>
        </p:txBody>
      </p:sp>
      <p:sp>
        <p:nvSpPr>
          <p:cNvPr id="14" name="矩形 25"/>
          <p:cNvSpPr txBox="1"/>
          <p:nvPr/>
        </p:nvSpPr>
        <p:spPr>
          <a:xfrm rot="454536" flipH="0" flipV="0">
            <a:off x="8666303" y="1877866"/>
            <a:ext cx="2357303" cy="250999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矩形: 圆角 26"/>
          <p:cNvSpPr txBox="1"/>
          <p:nvPr/>
        </p:nvSpPr>
        <p:spPr>
          <a:xfrm rot="0" flipH="0" flipV="0">
            <a:off x="8144931" y="1288486"/>
            <a:ext cx="2826529" cy="4692260"/>
          </a:xfrm>
          <a:prstGeom prst="roundRect">
            <a:avLst>
              <a:gd name="adj" fmla="val 5253"/>
            </a:avLst>
          </a:prstGeom>
          <a:solidFill>
            <a:schemeClr val="bg1"/>
          </a:solidFill>
          <a:ln w="15875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6000">
                  <a:schemeClr val="accent1">
                    <a:lumMod val="45000"/>
                    <a:lumOff val="55000"/>
                  </a:schemeClr>
                </a:gs>
                <a:gs pos="682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0"/>
            </a:gradFill>
            <a:miter/>
          </a:ln>
          <a:effectLst>
            <a:outerShdw dist="0" blurRad="266700" dir="0" sx="102000" sy="102000" kx="0" ky="0" algn="ctr" rotWithShape="0">
              <a:schemeClr val="accent1"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流程图: 手动输入 2"/>
          <p:cNvSpPr txBox="1"/>
          <p:nvPr/>
        </p:nvSpPr>
        <p:spPr>
          <a:xfrm rot="0" flipH="0" flipV="0">
            <a:off x="8511138" y="2048934"/>
            <a:ext cx="2665176" cy="4020584"/>
          </a:xfrm>
          <a:custGeom>
            <a:avLst/>
            <a:gdLst>
              <a:gd name="csX0" fmla="*/ 50 w 10000"/>
              <a:gd name="csY0" fmla="*/ 1284 h 10000"/>
              <a:gd name="csX1" fmla="*/ 10000 w 10000"/>
              <a:gd name="csY1" fmla="*/ 0 h 10000"/>
              <a:gd name="csX2" fmla="*/ 10000 w 10000"/>
              <a:gd name="csY2" fmla="*/ 10000 h 10000"/>
              <a:gd name="csX3" fmla="*/ 0 w 10000"/>
              <a:gd name="csY3" fmla="*/ 10000 h 10000"/>
              <a:gd name="csX4" fmla="*/ 50 w 10000"/>
              <a:gd name="csY4" fmla="*/ 1284 h 10000"/>
            </a:gdLst>
            <a:rect l="l" t="t" r="r" b="b"/>
            <a:pathLst>
              <a:path w="10000" h="10000">
                <a:moveTo>
                  <a:pt x="50" y="1284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17" y="7095"/>
                  <a:pt x="33" y="4189"/>
                  <a:pt x="50" y="128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6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文本框 29"/>
          <p:cNvSpPr txBox="1"/>
          <p:nvPr/>
        </p:nvSpPr>
        <p:spPr>
          <a:xfrm rot="0" flipH="0" flipV="0">
            <a:off x="8326710" y="1493518"/>
            <a:ext cx="1936799" cy="7150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实时竞价（RTB）向上下文定向回归</a:t>
            </a:r>
            <a:endParaRPr kumimoji="1" lang="zh-CN" altLang="en-US"/>
          </a:p>
        </p:txBody>
      </p:sp>
      <p:sp>
        <p:nvSpPr>
          <p:cNvPr id="18" name="文本框 30"/>
          <p:cNvSpPr txBox="1"/>
          <p:nvPr/>
        </p:nvSpPr>
        <p:spPr>
          <a:xfrm rot="0" flipH="0" flipV="0">
            <a:off x="8704176" y="2653477"/>
            <a:ext cx="2279098" cy="32548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受限于IDFA缺失，2026年上下文定向广告支出同比增长61%，品牌更倾向基于页面语义而非用户画像投放，尤其在新闻与资讯类场景中效果优于行为定向。</a:t>
            </a:r>
            <a:endParaRPr kumimoji="1" lang="zh-CN" altLang="en-US"/>
          </a:p>
        </p:txBody>
      </p:sp>
      <p:sp>
        <p:nvSpPr>
          <p:cNvPr id="19" name="AIPPT24"/>
          <p:cNvSpPr txBox="1"/>
          <p:nvPr/>
        </p:nvSpPr>
        <p:spPr>
          <a:xfrm rot="0" flipH="0" flipV="0">
            <a:off x="6751733" y="1525952"/>
            <a:ext cx="450071" cy="468000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AIPPT25"/>
          <p:cNvSpPr txBox="1"/>
          <p:nvPr/>
        </p:nvSpPr>
        <p:spPr>
          <a:xfrm rot="0" flipH="1" flipV="1">
            <a:off x="10303906" y="1525952"/>
            <a:ext cx="483602" cy="46800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906753" y="118142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技术驱动下的营销效能变革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0800000" flipH="1" flipV="0">
            <a:off x="192505" y="0"/>
            <a:ext cx="652718" cy="326358"/>
          </a:xfrm>
          <a:custGeom>
            <a:avLst/>
            <a:gdLst>
              <a:gd name="connsiteX0" fmla="*/ 793568 w 1587142"/>
              <a:gd name="connsiteY0" fmla="*/ 442504 h 793569"/>
              <a:gd name="connsiteX1" fmla="*/ 442504 w 1587142"/>
              <a:gd name="connsiteY1" fmla="*/ 793568 h 793569"/>
              <a:gd name="connsiteX2" fmla="*/ 462098 w 1587142"/>
              <a:gd name="connsiteY2" fmla="*/ 793568 h 793569"/>
              <a:gd name="connsiteX3" fmla="*/ 791936 w 1587142"/>
              <a:gd name="connsiteY3" fmla="*/ 463731 h 793569"/>
              <a:gd name="connsiteX4" fmla="*/ 1121773 w 1587142"/>
              <a:gd name="connsiteY4" fmla="*/ 793568 h 793569"/>
              <a:gd name="connsiteX5" fmla="*/ 1141367 w 1587142"/>
              <a:gd name="connsiteY5" fmla="*/ 793568 h 793569"/>
              <a:gd name="connsiteX6" fmla="*/ 793568 w 1587142"/>
              <a:gd name="connsiteY6" fmla="*/ 442504 h 793569"/>
              <a:gd name="connsiteX7" fmla="*/ 793568 w 1587142"/>
              <a:gd name="connsiteY7" fmla="*/ 217170 h 793569"/>
              <a:gd name="connsiteX8" fmla="*/ 217170 w 1587142"/>
              <a:gd name="connsiteY8" fmla="*/ 793568 h 793569"/>
              <a:gd name="connsiteX9" fmla="*/ 236764 w 1587142"/>
              <a:gd name="connsiteY9" fmla="*/ 793568 h 793569"/>
              <a:gd name="connsiteX10" fmla="*/ 793568 w 1587142"/>
              <a:gd name="connsiteY10" fmla="*/ 236764 h 793569"/>
              <a:gd name="connsiteX11" fmla="*/ 1350373 w 1587142"/>
              <a:gd name="connsiteY11" fmla="*/ 793568 h 793569"/>
              <a:gd name="connsiteX12" fmla="*/ 1369967 w 1587142"/>
              <a:gd name="connsiteY12" fmla="*/ 793568 h 793569"/>
              <a:gd name="connsiteX13" fmla="*/ 793568 w 1587142"/>
              <a:gd name="connsiteY13" fmla="*/ 217170 h 793569"/>
              <a:gd name="connsiteX14" fmla="*/ 793568 w 1587142"/>
              <a:gd name="connsiteY14" fmla="*/ 0 h 793569"/>
              <a:gd name="connsiteX15" fmla="*/ 0 w 1587142"/>
              <a:gd name="connsiteY15" fmla="*/ 793569 h 793569"/>
              <a:gd name="connsiteX16" fmla="*/ 19594 w 1587142"/>
              <a:gd name="connsiteY16" fmla="*/ 793569 h 793569"/>
              <a:gd name="connsiteX17" fmla="*/ 793568 w 1587142"/>
              <a:gd name="connsiteY17" fmla="*/ 19594 h 793569"/>
              <a:gd name="connsiteX18" fmla="*/ 1567543 w 1587142"/>
              <a:gd name="connsiteY18" fmla="*/ 793569 h 793569"/>
              <a:gd name="connsiteX19" fmla="*/ 1587137 w 1587142"/>
              <a:gd name="connsiteY19" fmla="*/ 793569 h 793569"/>
              <a:gd name="connsiteX20" fmla="*/ 793568 w 1587142"/>
              <a:gd name="connsiteY20" fmla="*/ 0 h 793569"/>
            </a:gdLst>
            <a:rect l="l" t="t" r="r" b="b"/>
            <a:pathLst>
              <a:path w="1587142" h="793569">
                <a:moveTo>
                  <a:pt x="793568" y="442504"/>
                </a:moveTo>
                <a:cubicBezTo>
                  <a:pt x="599258" y="442504"/>
                  <a:pt x="442504" y="599258"/>
                  <a:pt x="442504" y="793568"/>
                </a:cubicBezTo>
                <a:lnTo>
                  <a:pt x="462098" y="793568"/>
                </a:lnTo>
                <a:cubicBezTo>
                  <a:pt x="462098" y="610688"/>
                  <a:pt x="610688" y="463731"/>
                  <a:pt x="791936" y="463731"/>
                </a:cubicBezTo>
                <a:cubicBezTo>
                  <a:pt x="974816" y="463731"/>
                  <a:pt x="1121773" y="612321"/>
                  <a:pt x="1121773" y="793568"/>
                </a:cubicBezTo>
                <a:lnTo>
                  <a:pt x="1141367" y="793568"/>
                </a:lnTo>
                <a:cubicBezTo>
                  <a:pt x="1144633" y="600891"/>
                  <a:pt x="987878" y="442504"/>
                  <a:pt x="793568" y="442504"/>
                </a:cubicBezTo>
                <a:close/>
                <a:moveTo>
                  <a:pt x="793568" y="217170"/>
                </a:moveTo>
                <a:cubicBezTo>
                  <a:pt x="475161" y="217170"/>
                  <a:pt x="217170" y="475161"/>
                  <a:pt x="217170" y="793568"/>
                </a:cubicBezTo>
                <a:lnTo>
                  <a:pt x="236764" y="793568"/>
                </a:lnTo>
                <a:cubicBezTo>
                  <a:pt x="236764" y="486591"/>
                  <a:pt x="486591" y="236764"/>
                  <a:pt x="793568" y="236764"/>
                </a:cubicBezTo>
                <a:cubicBezTo>
                  <a:pt x="1100546" y="236764"/>
                  <a:pt x="1350373" y="486591"/>
                  <a:pt x="1350373" y="793568"/>
                </a:cubicBezTo>
                <a:lnTo>
                  <a:pt x="1369967" y="793568"/>
                </a:lnTo>
                <a:cubicBezTo>
                  <a:pt x="1369967" y="475161"/>
                  <a:pt x="1111976" y="217170"/>
                  <a:pt x="793568" y="217170"/>
                </a:cubicBezTo>
                <a:close/>
                <a:moveTo>
                  <a:pt x="793568" y="0"/>
                </a:moveTo>
                <a:cubicBezTo>
                  <a:pt x="355963" y="0"/>
                  <a:pt x="0" y="355963"/>
                  <a:pt x="0" y="793569"/>
                </a:cubicBezTo>
                <a:lnTo>
                  <a:pt x="19594" y="793569"/>
                </a:lnTo>
                <a:cubicBezTo>
                  <a:pt x="19594" y="367393"/>
                  <a:pt x="367393" y="19594"/>
                  <a:pt x="793568" y="19594"/>
                </a:cubicBezTo>
                <a:cubicBezTo>
                  <a:pt x="1219744" y="19594"/>
                  <a:pt x="1567543" y="367393"/>
                  <a:pt x="1567543" y="793569"/>
                </a:cubicBezTo>
                <a:lnTo>
                  <a:pt x="1587137" y="793569"/>
                </a:lnTo>
                <a:cubicBezTo>
                  <a:pt x="1588770" y="355963"/>
                  <a:pt x="1231174" y="0"/>
                  <a:pt x="793568" y="0"/>
                </a:cubicBezTo>
                <a:close/>
              </a:path>
            </a:pathLst>
          </a:custGeom>
          <a:solidFill>
            <a:schemeClr val="accent1"/>
          </a:solidFill>
          <a:ln w="163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0800000" flipH="1" flipV="1">
            <a:off x="192505" y="360946"/>
            <a:ext cx="652718" cy="326358"/>
          </a:xfrm>
          <a:custGeom>
            <a:avLst/>
            <a:gdLst>
              <a:gd name="connsiteX0" fmla="*/ 793568 w 1587142"/>
              <a:gd name="connsiteY0" fmla="*/ 442504 h 793569"/>
              <a:gd name="connsiteX1" fmla="*/ 442504 w 1587142"/>
              <a:gd name="connsiteY1" fmla="*/ 793568 h 793569"/>
              <a:gd name="connsiteX2" fmla="*/ 462098 w 1587142"/>
              <a:gd name="connsiteY2" fmla="*/ 793568 h 793569"/>
              <a:gd name="connsiteX3" fmla="*/ 791936 w 1587142"/>
              <a:gd name="connsiteY3" fmla="*/ 463731 h 793569"/>
              <a:gd name="connsiteX4" fmla="*/ 1121773 w 1587142"/>
              <a:gd name="connsiteY4" fmla="*/ 793568 h 793569"/>
              <a:gd name="connsiteX5" fmla="*/ 1141367 w 1587142"/>
              <a:gd name="connsiteY5" fmla="*/ 793568 h 793569"/>
              <a:gd name="connsiteX6" fmla="*/ 793568 w 1587142"/>
              <a:gd name="connsiteY6" fmla="*/ 442504 h 793569"/>
              <a:gd name="connsiteX7" fmla="*/ 793568 w 1587142"/>
              <a:gd name="connsiteY7" fmla="*/ 217170 h 793569"/>
              <a:gd name="connsiteX8" fmla="*/ 217170 w 1587142"/>
              <a:gd name="connsiteY8" fmla="*/ 793568 h 793569"/>
              <a:gd name="connsiteX9" fmla="*/ 236764 w 1587142"/>
              <a:gd name="connsiteY9" fmla="*/ 793568 h 793569"/>
              <a:gd name="connsiteX10" fmla="*/ 793568 w 1587142"/>
              <a:gd name="connsiteY10" fmla="*/ 236764 h 793569"/>
              <a:gd name="connsiteX11" fmla="*/ 1350373 w 1587142"/>
              <a:gd name="connsiteY11" fmla="*/ 793568 h 793569"/>
              <a:gd name="connsiteX12" fmla="*/ 1369967 w 1587142"/>
              <a:gd name="connsiteY12" fmla="*/ 793568 h 793569"/>
              <a:gd name="connsiteX13" fmla="*/ 793568 w 1587142"/>
              <a:gd name="connsiteY13" fmla="*/ 217170 h 793569"/>
              <a:gd name="connsiteX14" fmla="*/ 793568 w 1587142"/>
              <a:gd name="connsiteY14" fmla="*/ 0 h 793569"/>
              <a:gd name="connsiteX15" fmla="*/ 0 w 1587142"/>
              <a:gd name="connsiteY15" fmla="*/ 793569 h 793569"/>
              <a:gd name="connsiteX16" fmla="*/ 19594 w 1587142"/>
              <a:gd name="connsiteY16" fmla="*/ 793569 h 793569"/>
              <a:gd name="connsiteX17" fmla="*/ 793568 w 1587142"/>
              <a:gd name="connsiteY17" fmla="*/ 19594 h 793569"/>
              <a:gd name="connsiteX18" fmla="*/ 1567543 w 1587142"/>
              <a:gd name="connsiteY18" fmla="*/ 793569 h 793569"/>
              <a:gd name="connsiteX19" fmla="*/ 1587137 w 1587142"/>
              <a:gd name="connsiteY19" fmla="*/ 793569 h 793569"/>
              <a:gd name="connsiteX20" fmla="*/ 793568 w 1587142"/>
              <a:gd name="connsiteY20" fmla="*/ 0 h 793569"/>
            </a:gdLst>
            <a:rect l="l" t="t" r="r" b="b"/>
            <a:pathLst>
              <a:path w="1587142" h="793569">
                <a:moveTo>
                  <a:pt x="793568" y="442504"/>
                </a:moveTo>
                <a:cubicBezTo>
                  <a:pt x="599258" y="442504"/>
                  <a:pt x="442504" y="599258"/>
                  <a:pt x="442504" y="793568"/>
                </a:cubicBezTo>
                <a:lnTo>
                  <a:pt x="462098" y="793568"/>
                </a:lnTo>
                <a:cubicBezTo>
                  <a:pt x="462098" y="610688"/>
                  <a:pt x="610688" y="463731"/>
                  <a:pt x="791936" y="463731"/>
                </a:cubicBezTo>
                <a:cubicBezTo>
                  <a:pt x="974816" y="463731"/>
                  <a:pt x="1121773" y="612321"/>
                  <a:pt x="1121773" y="793568"/>
                </a:cubicBezTo>
                <a:lnTo>
                  <a:pt x="1141367" y="793568"/>
                </a:lnTo>
                <a:cubicBezTo>
                  <a:pt x="1144633" y="600891"/>
                  <a:pt x="987878" y="442504"/>
                  <a:pt x="793568" y="442504"/>
                </a:cubicBezTo>
                <a:close/>
                <a:moveTo>
                  <a:pt x="793568" y="217170"/>
                </a:moveTo>
                <a:cubicBezTo>
                  <a:pt x="475161" y="217170"/>
                  <a:pt x="217170" y="475161"/>
                  <a:pt x="217170" y="793568"/>
                </a:cubicBezTo>
                <a:lnTo>
                  <a:pt x="236764" y="793568"/>
                </a:lnTo>
                <a:cubicBezTo>
                  <a:pt x="236764" y="486591"/>
                  <a:pt x="486591" y="236764"/>
                  <a:pt x="793568" y="236764"/>
                </a:cubicBezTo>
                <a:cubicBezTo>
                  <a:pt x="1100546" y="236764"/>
                  <a:pt x="1350373" y="486591"/>
                  <a:pt x="1350373" y="793568"/>
                </a:cubicBezTo>
                <a:lnTo>
                  <a:pt x="1369967" y="793568"/>
                </a:lnTo>
                <a:cubicBezTo>
                  <a:pt x="1369967" y="475161"/>
                  <a:pt x="1111976" y="217170"/>
                  <a:pt x="793568" y="217170"/>
                </a:cubicBezTo>
                <a:close/>
                <a:moveTo>
                  <a:pt x="793568" y="0"/>
                </a:moveTo>
                <a:cubicBezTo>
                  <a:pt x="355963" y="0"/>
                  <a:pt x="0" y="355963"/>
                  <a:pt x="0" y="793569"/>
                </a:cubicBezTo>
                <a:lnTo>
                  <a:pt x="19594" y="793569"/>
                </a:lnTo>
                <a:cubicBezTo>
                  <a:pt x="19594" y="367393"/>
                  <a:pt x="367393" y="19594"/>
                  <a:pt x="793568" y="19594"/>
                </a:cubicBezTo>
                <a:cubicBezTo>
                  <a:pt x="1219744" y="19594"/>
                  <a:pt x="1567543" y="367393"/>
                  <a:pt x="1567543" y="793569"/>
                </a:cubicBezTo>
                <a:lnTo>
                  <a:pt x="1587137" y="793569"/>
                </a:lnTo>
                <a:cubicBezTo>
                  <a:pt x="1588770" y="355963"/>
                  <a:pt x="1231174" y="0"/>
                  <a:pt x="793568" y="0"/>
                </a:cubicBezTo>
                <a:close/>
              </a:path>
            </a:pathLst>
          </a:custGeom>
          <a:solidFill>
            <a:schemeClr val="accent1"/>
          </a:solidFill>
          <a:ln w="163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4" name="线条 1"/>
          <p:cNvCxnSpPr/>
          <p:nvPr/>
        </p:nvCxnSpPr>
        <p:spPr>
          <a:xfrm rot="0" flipH="0" flipV="0">
            <a:off x="0" y="685799"/>
            <a:ext cx="4981074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prstDash val="solid"/>
            <a:miter/>
          </a:ln>
        </p:spPr>
      </p:cxn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774700" y="3660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文本框 11"/>
          <p:cNvSpPr txBox="1"/>
          <p:nvPr/>
        </p:nvSpPr>
        <p:spPr>
          <a:xfrm rot="0" flipH="0" flipV="0">
            <a:off x="774831" y="2805877"/>
            <a:ext cx="4742898" cy="19848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350" y="-25400"/>
            <a:ext cx="12179300" cy="6883400"/>
          </a:xfrm>
          <a:prstGeom prst="rect"/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889711" y="2014808"/>
            <a:ext cx="2549606" cy="2803891"/>
          </a:xfrm>
          <a:custGeom>
            <a:avLst/>
            <a:gdLst>
              <a:gd name="connsiteX0" fmla="*/ 2266918 w 4533836"/>
              <a:gd name="connsiteY0" fmla="*/ 0 h 4986016"/>
              <a:gd name="connsiteX1" fmla="*/ 4533836 w 4533836"/>
              <a:gd name="connsiteY1" fmla="*/ 2266918 h 4986016"/>
              <a:gd name="connsiteX2" fmla="*/ 4533835 w 4533836"/>
              <a:gd name="connsiteY2" fmla="*/ 4986016 h 4986016"/>
              <a:gd name="connsiteX3" fmla="*/ 0 w 4533836"/>
              <a:gd name="connsiteY3" fmla="*/ 4986016 h 4986016"/>
              <a:gd name="connsiteX4" fmla="*/ 0 w 4533836"/>
              <a:gd name="connsiteY4" fmla="*/ 2266918 h 4986016"/>
              <a:gd name="connsiteX5" fmla="*/ 2266918 w 4533836"/>
              <a:gd name="connsiteY5" fmla="*/ 0 h 4986016"/>
            </a:gdLst>
            <a:rect l="l" t="t" r="r" b="b"/>
            <a:pathLst>
              <a:path w="4533836" h="4986016">
                <a:moveTo>
                  <a:pt x="2266918" y="0"/>
                </a:moveTo>
                <a:cubicBezTo>
                  <a:pt x="3518902" y="0"/>
                  <a:pt x="4533836" y="1014934"/>
                  <a:pt x="4533836" y="2266918"/>
                </a:cubicBezTo>
                <a:lnTo>
                  <a:pt x="4533835" y="4986016"/>
                </a:lnTo>
                <a:lnTo>
                  <a:pt x="0" y="4986016"/>
                </a:lnTo>
                <a:lnTo>
                  <a:pt x="0" y="2266918"/>
                </a:lnTo>
                <a:cubicBezTo>
                  <a:pt x="0" y="1014934"/>
                  <a:pt x="1014934" y="0"/>
                  <a:pt x="226691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8900000" flipH="0" flipV="0">
            <a:off x="-280823" y="5683344"/>
            <a:ext cx="709623" cy="722423"/>
          </a:xfrm>
          <a:custGeom>
            <a:avLst/>
            <a:gdLst>
              <a:gd name="connsiteX0" fmla="*/ 16972 w 709623"/>
              <a:gd name="connsiteY0" fmla="*/ 577211 h 722423"/>
              <a:gd name="connsiteX1" fmla="*/ 16972 w 709623"/>
              <a:gd name="connsiteY1" fmla="*/ 619688 h 722423"/>
              <a:gd name="connsiteX2" fmla="*/ 0 w 709623"/>
              <a:gd name="connsiteY2" fmla="*/ 605825 h 722423"/>
              <a:gd name="connsiteX3" fmla="*/ 0 w 709623"/>
              <a:gd name="connsiteY3" fmla="*/ 594183 h 722423"/>
              <a:gd name="connsiteX4" fmla="*/ 55466 w 709623"/>
              <a:gd name="connsiteY4" fmla="*/ 538717 h 722423"/>
              <a:gd name="connsiteX5" fmla="*/ 55466 w 709623"/>
              <a:gd name="connsiteY5" fmla="*/ 651132 h 722423"/>
              <a:gd name="connsiteX6" fmla="*/ 38494 w 709623"/>
              <a:gd name="connsiteY6" fmla="*/ 637268 h 722423"/>
              <a:gd name="connsiteX7" fmla="*/ 38494 w 709623"/>
              <a:gd name="connsiteY7" fmla="*/ 555689 h 722423"/>
              <a:gd name="connsiteX8" fmla="*/ 93912 w 709623"/>
              <a:gd name="connsiteY8" fmla="*/ 500271 h 722423"/>
              <a:gd name="connsiteX9" fmla="*/ 93912 w 709623"/>
              <a:gd name="connsiteY9" fmla="*/ 671952 h 722423"/>
              <a:gd name="connsiteX10" fmla="*/ 76939 w 709623"/>
              <a:gd name="connsiteY10" fmla="*/ 663021 h 722423"/>
              <a:gd name="connsiteX11" fmla="*/ 76939 w 709623"/>
              <a:gd name="connsiteY11" fmla="*/ 517244 h 722423"/>
              <a:gd name="connsiteX12" fmla="*/ 132405 w 709623"/>
              <a:gd name="connsiteY12" fmla="*/ 461778 h 722423"/>
              <a:gd name="connsiteX13" fmla="*/ 132405 w 709623"/>
              <a:gd name="connsiteY13" fmla="*/ 692014 h 722423"/>
              <a:gd name="connsiteX14" fmla="*/ 131560 w 709623"/>
              <a:gd name="connsiteY14" fmla="*/ 691763 h 722423"/>
              <a:gd name="connsiteX15" fmla="*/ 115433 w 709623"/>
              <a:gd name="connsiteY15" fmla="*/ 683277 h 722423"/>
              <a:gd name="connsiteX16" fmla="*/ 115433 w 709623"/>
              <a:gd name="connsiteY16" fmla="*/ 478750 h 722423"/>
              <a:gd name="connsiteX17" fmla="*/ 170906 w 709623"/>
              <a:gd name="connsiteY17" fmla="*/ 423277 h 722423"/>
              <a:gd name="connsiteX18" fmla="*/ 170906 w 709623"/>
              <a:gd name="connsiteY18" fmla="*/ 703424 h 722423"/>
              <a:gd name="connsiteX19" fmla="*/ 153935 w 709623"/>
              <a:gd name="connsiteY19" fmla="*/ 698395 h 722423"/>
              <a:gd name="connsiteX20" fmla="*/ 153934 w 709623"/>
              <a:gd name="connsiteY20" fmla="*/ 440249 h 722423"/>
              <a:gd name="connsiteX21" fmla="*/ 209384 w 709623"/>
              <a:gd name="connsiteY21" fmla="*/ 384800 h 722423"/>
              <a:gd name="connsiteX22" fmla="*/ 209383 w 709623"/>
              <a:gd name="connsiteY22" fmla="*/ 714828 h 722423"/>
              <a:gd name="connsiteX23" fmla="*/ 192411 w 709623"/>
              <a:gd name="connsiteY23" fmla="*/ 709797 h 722423"/>
              <a:gd name="connsiteX24" fmla="*/ 192412 w 709623"/>
              <a:gd name="connsiteY24" fmla="*/ 401772 h 722423"/>
              <a:gd name="connsiteX25" fmla="*/ 247845 w 709623"/>
              <a:gd name="connsiteY25" fmla="*/ 346338 h 722423"/>
              <a:gd name="connsiteX26" fmla="*/ 247845 w 709623"/>
              <a:gd name="connsiteY26" fmla="*/ 718732 h 722423"/>
              <a:gd name="connsiteX27" fmla="*/ 230872 w 709623"/>
              <a:gd name="connsiteY27" fmla="*/ 717105 h 722423"/>
              <a:gd name="connsiteX28" fmla="*/ 230872 w 709623"/>
              <a:gd name="connsiteY28" fmla="*/ 363311 h 722423"/>
              <a:gd name="connsiteX29" fmla="*/ 286356 w 709623"/>
              <a:gd name="connsiteY29" fmla="*/ 307827 h 722423"/>
              <a:gd name="connsiteX30" fmla="*/ 286356 w 709623"/>
              <a:gd name="connsiteY30" fmla="*/ 722423 h 722423"/>
              <a:gd name="connsiteX31" fmla="*/ 269384 w 709623"/>
              <a:gd name="connsiteY31" fmla="*/ 720797 h 722423"/>
              <a:gd name="connsiteX32" fmla="*/ 269384 w 709623"/>
              <a:gd name="connsiteY32" fmla="*/ 324799 h 722423"/>
              <a:gd name="connsiteX33" fmla="*/ 324800 w 709623"/>
              <a:gd name="connsiteY33" fmla="*/ 269383 h 722423"/>
              <a:gd name="connsiteX34" fmla="*/ 324800 w 709623"/>
              <a:gd name="connsiteY34" fmla="*/ 719783 h 722423"/>
              <a:gd name="connsiteX35" fmla="*/ 307828 w 709623"/>
              <a:gd name="connsiteY35" fmla="*/ 721410 h 722423"/>
              <a:gd name="connsiteX36" fmla="*/ 307828 w 709623"/>
              <a:gd name="connsiteY36" fmla="*/ 286355 h 722423"/>
              <a:gd name="connsiteX37" fmla="*/ 363327 w 709623"/>
              <a:gd name="connsiteY37" fmla="*/ 230856 h 722423"/>
              <a:gd name="connsiteX38" fmla="*/ 363327 w 709623"/>
              <a:gd name="connsiteY38" fmla="*/ 716091 h 722423"/>
              <a:gd name="connsiteX39" fmla="*/ 346356 w 709623"/>
              <a:gd name="connsiteY39" fmla="*/ 717717 h 722423"/>
              <a:gd name="connsiteX40" fmla="*/ 346355 w 709623"/>
              <a:gd name="connsiteY40" fmla="*/ 247828 h 722423"/>
              <a:gd name="connsiteX41" fmla="*/ 401762 w 709623"/>
              <a:gd name="connsiteY41" fmla="*/ 192421 h 722423"/>
              <a:gd name="connsiteX42" fmla="*/ 401762 w 709623"/>
              <a:gd name="connsiteY42" fmla="*/ 706668 h 722423"/>
              <a:gd name="connsiteX43" fmla="*/ 384790 w 709623"/>
              <a:gd name="connsiteY43" fmla="*/ 711698 h 722423"/>
              <a:gd name="connsiteX44" fmla="*/ 384790 w 709623"/>
              <a:gd name="connsiteY44" fmla="*/ 209393 h 722423"/>
              <a:gd name="connsiteX45" fmla="*/ 440273 w 709623"/>
              <a:gd name="connsiteY45" fmla="*/ 153910 h 722423"/>
              <a:gd name="connsiteX46" fmla="*/ 440273 w 709623"/>
              <a:gd name="connsiteY46" fmla="*/ 695255 h 722423"/>
              <a:gd name="connsiteX47" fmla="*/ 423301 w 709623"/>
              <a:gd name="connsiteY47" fmla="*/ 700285 h 722423"/>
              <a:gd name="connsiteX48" fmla="*/ 423301 w 709623"/>
              <a:gd name="connsiteY48" fmla="*/ 170882 h 722423"/>
              <a:gd name="connsiteX49" fmla="*/ 478750 w 709623"/>
              <a:gd name="connsiteY49" fmla="*/ 115433 h 722423"/>
              <a:gd name="connsiteX50" fmla="*/ 478750 w 709623"/>
              <a:gd name="connsiteY50" fmla="*/ 677715 h 722423"/>
              <a:gd name="connsiteX51" fmla="*/ 461778 w 709623"/>
              <a:gd name="connsiteY51" fmla="*/ 686646 h 722423"/>
              <a:gd name="connsiteX52" fmla="*/ 461778 w 709623"/>
              <a:gd name="connsiteY52" fmla="*/ 132405 h 722423"/>
              <a:gd name="connsiteX53" fmla="*/ 517244 w 709623"/>
              <a:gd name="connsiteY53" fmla="*/ 76939 h 722423"/>
              <a:gd name="connsiteX54" fmla="*/ 517244 w 709623"/>
              <a:gd name="connsiteY54" fmla="*/ 657458 h 722423"/>
              <a:gd name="connsiteX55" fmla="*/ 500273 w 709623"/>
              <a:gd name="connsiteY55" fmla="*/ 666390 h 722423"/>
              <a:gd name="connsiteX56" fmla="*/ 500272 w 709623"/>
              <a:gd name="connsiteY56" fmla="*/ 93911 h 722423"/>
              <a:gd name="connsiteX57" fmla="*/ 555723 w 709623"/>
              <a:gd name="connsiteY57" fmla="*/ 38460 h 722423"/>
              <a:gd name="connsiteX58" fmla="*/ 555723 w 709623"/>
              <a:gd name="connsiteY58" fmla="*/ 628607 h 722423"/>
              <a:gd name="connsiteX59" fmla="*/ 538751 w 709623"/>
              <a:gd name="connsiteY59" fmla="*/ 642470 h 722423"/>
              <a:gd name="connsiteX60" fmla="*/ 538751 w 709623"/>
              <a:gd name="connsiteY60" fmla="*/ 55432 h 722423"/>
              <a:gd name="connsiteX61" fmla="*/ 692651 w 709623"/>
              <a:gd name="connsiteY61" fmla="*/ 157699 h 722423"/>
              <a:gd name="connsiteX62" fmla="*/ 709623 w 709623"/>
              <a:gd name="connsiteY62" fmla="*/ 214966 h 722423"/>
              <a:gd name="connsiteX63" fmla="*/ 709623 w 709623"/>
              <a:gd name="connsiteY63" fmla="*/ 379229 h 722423"/>
              <a:gd name="connsiteX64" fmla="*/ 692651 w 709623"/>
              <a:gd name="connsiteY64" fmla="*/ 436497 h 722423"/>
              <a:gd name="connsiteX65" fmla="*/ 654207 w 709623"/>
              <a:gd name="connsiteY65" fmla="*/ 75536 h 722423"/>
              <a:gd name="connsiteX66" fmla="*/ 671179 w 709623"/>
              <a:gd name="connsiteY66" fmla="*/ 107787 h 722423"/>
              <a:gd name="connsiteX67" fmla="*/ 671179 w 709623"/>
              <a:gd name="connsiteY67" fmla="*/ 486408 h 722423"/>
              <a:gd name="connsiteX68" fmla="*/ 654207 w 709623"/>
              <a:gd name="connsiteY68" fmla="*/ 518659 h 722423"/>
              <a:gd name="connsiteX69" fmla="*/ 615712 w 709623"/>
              <a:gd name="connsiteY69" fmla="*/ 23873 h 722423"/>
              <a:gd name="connsiteX70" fmla="*/ 632684 w 709623"/>
              <a:gd name="connsiteY70" fmla="*/ 44650 h 722423"/>
              <a:gd name="connsiteX71" fmla="*/ 632684 w 709623"/>
              <a:gd name="connsiteY71" fmla="*/ 549545 h 722423"/>
              <a:gd name="connsiteX72" fmla="*/ 615712 w 709623"/>
              <a:gd name="connsiteY72" fmla="*/ 570322 h 722423"/>
              <a:gd name="connsiteX73" fmla="*/ 594183 w 709623"/>
              <a:gd name="connsiteY73" fmla="*/ 0 h 722423"/>
              <a:gd name="connsiteX74" fmla="*/ 594183 w 709623"/>
              <a:gd name="connsiteY74" fmla="*/ 596679 h 722423"/>
              <a:gd name="connsiteX75" fmla="*/ 592927 w 709623"/>
              <a:gd name="connsiteY75" fmla="*/ 598217 h 722423"/>
              <a:gd name="connsiteX76" fmla="*/ 577211 w 709623"/>
              <a:gd name="connsiteY76" fmla="*/ 611055 h 722423"/>
              <a:gd name="connsiteX77" fmla="*/ 577211 w 709623"/>
              <a:gd name="connsiteY77" fmla="*/ 16972 h 722423"/>
            </a:gdLst>
            <a:rect l="l" t="t" r="r" b="b"/>
            <a:pathLst>
              <a:path w="709623" h="722423">
                <a:moveTo>
                  <a:pt x="16972" y="577211"/>
                </a:moveTo>
                <a:lnTo>
                  <a:pt x="16972" y="619688"/>
                </a:lnTo>
                <a:lnTo>
                  <a:pt x="0" y="605825"/>
                </a:lnTo>
                <a:lnTo>
                  <a:pt x="0" y="594183"/>
                </a:lnTo>
                <a:close/>
                <a:moveTo>
                  <a:pt x="55466" y="538717"/>
                </a:moveTo>
                <a:lnTo>
                  <a:pt x="55466" y="651132"/>
                </a:lnTo>
                <a:lnTo>
                  <a:pt x="38494" y="637268"/>
                </a:lnTo>
                <a:lnTo>
                  <a:pt x="38494" y="555689"/>
                </a:lnTo>
                <a:close/>
                <a:moveTo>
                  <a:pt x="93912" y="500271"/>
                </a:moveTo>
                <a:lnTo>
                  <a:pt x="93912" y="671952"/>
                </a:lnTo>
                <a:lnTo>
                  <a:pt x="76939" y="663021"/>
                </a:lnTo>
                <a:lnTo>
                  <a:pt x="76939" y="517244"/>
                </a:lnTo>
                <a:close/>
                <a:moveTo>
                  <a:pt x="132405" y="461778"/>
                </a:moveTo>
                <a:lnTo>
                  <a:pt x="132405" y="692014"/>
                </a:lnTo>
                <a:lnTo>
                  <a:pt x="131560" y="691763"/>
                </a:lnTo>
                <a:lnTo>
                  <a:pt x="115433" y="683277"/>
                </a:lnTo>
                <a:lnTo>
                  <a:pt x="115433" y="478750"/>
                </a:lnTo>
                <a:close/>
                <a:moveTo>
                  <a:pt x="170906" y="423277"/>
                </a:moveTo>
                <a:lnTo>
                  <a:pt x="170906" y="703424"/>
                </a:lnTo>
                <a:lnTo>
                  <a:pt x="153935" y="698395"/>
                </a:lnTo>
                <a:lnTo>
                  <a:pt x="153934" y="440249"/>
                </a:lnTo>
                <a:close/>
                <a:moveTo>
                  <a:pt x="209384" y="384800"/>
                </a:moveTo>
                <a:lnTo>
                  <a:pt x="209383" y="714828"/>
                </a:lnTo>
                <a:lnTo>
                  <a:pt x="192411" y="709797"/>
                </a:lnTo>
                <a:lnTo>
                  <a:pt x="192412" y="401772"/>
                </a:lnTo>
                <a:close/>
                <a:moveTo>
                  <a:pt x="247845" y="346338"/>
                </a:moveTo>
                <a:lnTo>
                  <a:pt x="247845" y="718732"/>
                </a:lnTo>
                <a:lnTo>
                  <a:pt x="230872" y="717105"/>
                </a:lnTo>
                <a:lnTo>
                  <a:pt x="230872" y="363311"/>
                </a:lnTo>
                <a:close/>
                <a:moveTo>
                  <a:pt x="286356" y="307827"/>
                </a:moveTo>
                <a:lnTo>
                  <a:pt x="286356" y="722423"/>
                </a:lnTo>
                <a:lnTo>
                  <a:pt x="269384" y="720797"/>
                </a:lnTo>
                <a:lnTo>
                  <a:pt x="269384" y="324799"/>
                </a:lnTo>
                <a:close/>
                <a:moveTo>
                  <a:pt x="324800" y="269383"/>
                </a:moveTo>
                <a:lnTo>
                  <a:pt x="324800" y="719783"/>
                </a:lnTo>
                <a:lnTo>
                  <a:pt x="307828" y="721410"/>
                </a:lnTo>
                <a:lnTo>
                  <a:pt x="307828" y="286355"/>
                </a:lnTo>
                <a:close/>
                <a:moveTo>
                  <a:pt x="363327" y="230856"/>
                </a:moveTo>
                <a:lnTo>
                  <a:pt x="363327" y="716091"/>
                </a:lnTo>
                <a:lnTo>
                  <a:pt x="346356" y="717717"/>
                </a:lnTo>
                <a:lnTo>
                  <a:pt x="346355" y="247828"/>
                </a:lnTo>
                <a:close/>
                <a:moveTo>
                  <a:pt x="401762" y="192421"/>
                </a:moveTo>
                <a:lnTo>
                  <a:pt x="401762" y="706668"/>
                </a:lnTo>
                <a:lnTo>
                  <a:pt x="384790" y="711698"/>
                </a:lnTo>
                <a:lnTo>
                  <a:pt x="384790" y="209393"/>
                </a:lnTo>
                <a:close/>
                <a:moveTo>
                  <a:pt x="440273" y="153910"/>
                </a:moveTo>
                <a:lnTo>
                  <a:pt x="440273" y="695255"/>
                </a:lnTo>
                <a:lnTo>
                  <a:pt x="423301" y="700285"/>
                </a:lnTo>
                <a:lnTo>
                  <a:pt x="423301" y="170882"/>
                </a:lnTo>
                <a:close/>
                <a:moveTo>
                  <a:pt x="478750" y="115433"/>
                </a:moveTo>
                <a:lnTo>
                  <a:pt x="478750" y="677715"/>
                </a:lnTo>
                <a:lnTo>
                  <a:pt x="461778" y="686646"/>
                </a:lnTo>
                <a:lnTo>
                  <a:pt x="461778" y="132405"/>
                </a:lnTo>
                <a:close/>
                <a:moveTo>
                  <a:pt x="517244" y="76939"/>
                </a:moveTo>
                <a:lnTo>
                  <a:pt x="517244" y="657458"/>
                </a:lnTo>
                <a:lnTo>
                  <a:pt x="500273" y="666390"/>
                </a:lnTo>
                <a:lnTo>
                  <a:pt x="500272" y="93911"/>
                </a:lnTo>
                <a:close/>
                <a:moveTo>
                  <a:pt x="555723" y="38460"/>
                </a:moveTo>
                <a:lnTo>
                  <a:pt x="555723" y="628607"/>
                </a:lnTo>
                <a:lnTo>
                  <a:pt x="538751" y="642470"/>
                </a:lnTo>
                <a:lnTo>
                  <a:pt x="538751" y="55432"/>
                </a:lnTo>
                <a:close/>
                <a:moveTo>
                  <a:pt x="692651" y="157699"/>
                </a:moveTo>
                <a:lnTo>
                  <a:pt x="709623" y="214966"/>
                </a:lnTo>
                <a:lnTo>
                  <a:pt x="709623" y="379229"/>
                </a:lnTo>
                <a:lnTo>
                  <a:pt x="692651" y="436497"/>
                </a:lnTo>
                <a:close/>
                <a:moveTo>
                  <a:pt x="654207" y="75536"/>
                </a:moveTo>
                <a:lnTo>
                  <a:pt x="671179" y="107787"/>
                </a:lnTo>
                <a:lnTo>
                  <a:pt x="671179" y="486408"/>
                </a:lnTo>
                <a:lnTo>
                  <a:pt x="654207" y="518659"/>
                </a:lnTo>
                <a:close/>
                <a:moveTo>
                  <a:pt x="615712" y="23873"/>
                </a:moveTo>
                <a:lnTo>
                  <a:pt x="632684" y="44650"/>
                </a:lnTo>
                <a:lnTo>
                  <a:pt x="632684" y="549545"/>
                </a:lnTo>
                <a:lnTo>
                  <a:pt x="615712" y="570322"/>
                </a:lnTo>
                <a:close/>
                <a:moveTo>
                  <a:pt x="594183" y="0"/>
                </a:moveTo>
                <a:lnTo>
                  <a:pt x="594183" y="596679"/>
                </a:lnTo>
                <a:lnTo>
                  <a:pt x="592927" y="598217"/>
                </a:lnTo>
                <a:lnTo>
                  <a:pt x="577211" y="611055"/>
                </a:lnTo>
                <a:lnTo>
                  <a:pt x="577211" y="16972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90000"/>
                  <a:alpha val="50000"/>
                </a:schemeClr>
              </a:gs>
            </a:gsLst>
            <a:lin ang="0" scaled="0"/>
          </a:gradFill>
          <a:ln w="2856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1" flipV="0">
            <a:off x="4242916" y="2471678"/>
            <a:ext cx="3031748" cy="67545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980425" y="2486820"/>
            <a:ext cx="2141085" cy="6754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537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误区一：流量等于转化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188904" y="2456769"/>
            <a:ext cx="620180" cy="699773"/>
          </a:xfrm>
          <a:custGeom>
            <a:avLst/>
            <a:gdLst>
              <a:gd name="connsiteX0" fmla="*/ 350549 w 701098"/>
              <a:gd name="connsiteY0" fmla="*/ 0 h 791076"/>
              <a:gd name="connsiteX1" fmla="*/ 701098 w 701098"/>
              <a:gd name="connsiteY1" fmla="*/ 350549 h 791076"/>
              <a:gd name="connsiteX2" fmla="*/ 701098 w 701098"/>
              <a:gd name="connsiteY2" fmla="*/ 791076 h 791076"/>
              <a:gd name="connsiteX3" fmla="*/ 0 w 701098"/>
              <a:gd name="connsiteY3" fmla="*/ 791076 h 791076"/>
              <a:gd name="connsiteX4" fmla="*/ 0 w 701098"/>
              <a:gd name="connsiteY4" fmla="*/ 350549 h 791076"/>
              <a:gd name="connsiteX5" fmla="*/ 350549 w 701098"/>
              <a:gd name="connsiteY5" fmla="*/ 0 h 791076"/>
            </a:gdLst>
            <a:rect l="l" t="t" r="r" b="b"/>
            <a:pathLst>
              <a:path w="701098" h="791076">
                <a:moveTo>
                  <a:pt x="350549" y="0"/>
                </a:moveTo>
                <a:cubicBezTo>
                  <a:pt x="544152" y="0"/>
                  <a:pt x="701098" y="156946"/>
                  <a:pt x="701098" y="350549"/>
                </a:cubicBezTo>
                <a:lnTo>
                  <a:pt x="701098" y="791076"/>
                </a:lnTo>
                <a:lnTo>
                  <a:pt x="0" y="791076"/>
                </a:lnTo>
                <a:lnTo>
                  <a:pt x="0" y="350549"/>
                </a:lnTo>
                <a:cubicBezTo>
                  <a:pt x="0" y="156946"/>
                  <a:pt x="156946" y="0"/>
                  <a:pt x="350549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203244" y="2505398"/>
            <a:ext cx="620181" cy="6754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1" flipV="0">
            <a:off x="8262234" y="2471678"/>
            <a:ext cx="3031748" cy="67545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999743" y="2486820"/>
            <a:ext cx="2141085" cy="6754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误区二：忽视用户隐私与合规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208222" y="2456769"/>
            <a:ext cx="620180" cy="699773"/>
          </a:xfrm>
          <a:custGeom>
            <a:avLst/>
            <a:gdLst>
              <a:gd name="connsiteX0" fmla="*/ 350549 w 701098"/>
              <a:gd name="connsiteY0" fmla="*/ 0 h 791076"/>
              <a:gd name="connsiteX1" fmla="*/ 701098 w 701098"/>
              <a:gd name="connsiteY1" fmla="*/ 350549 h 791076"/>
              <a:gd name="connsiteX2" fmla="*/ 701098 w 701098"/>
              <a:gd name="connsiteY2" fmla="*/ 791076 h 791076"/>
              <a:gd name="connsiteX3" fmla="*/ 0 w 701098"/>
              <a:gd name="connsiteY3" fmla="*/ 791076 h 791076"/>
              <a:gd name="connsiteX4" fmla="*/ 0 w 701098"/>
              <a:gd name="connsiteY4" fmla="*/ 350549 h 791076"/>
              <a:gd name="connsiteX5" fmla="*/ 350549 w 701098"/>
              <a:gd name="connsiteY5" fmla="*/ 0 h 791076"/>
            </a:gdLst>
            <a:rect l="l" t="t" r="r" b="b"/>
            <a:pathLst>
              <a:path w="701098" h="791076">
                <a:moveTo>
                  <a:pt x="350549" y="0"/>
                </a:moveTo>
                <a:cubicBezTo>
                  <a:pt x="544152" y="0"/>
                  <a:pt x="701098" y="156946"/>
                  <a:pt x="701098" y="350549"/>
                </a:cubicBezTo>
                <a:lnTo>
                  <a:pt x="701098" y="791076"/>
                </a:lnTo>
                <a:lnTo>
                  <a:pt x="0" y="791076"/>
                </a:lnTo>
                <a:lnTo>
                  <a:pt x="0" y="350549"/>
                </a:lnTo>
                <a:cubicBezTo>
                  <a:pt x="0" y="156946"/>
                  <a:pt x="156946" y="0"/>
                  <a:pt x="350549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222562" y="2505398"/>
            <a:ext cx="620181" cy="6754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1" flipV="0">
            <a:off x="4254989" y="4098452"/>
            <a:ext cx="3031748" cy="67545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992498" y="4113594"/>
            <a:ext cx="2141085" cy="6754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误区三：过度依赖单一渠道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200977" y="4083543"/>
            <a:ext cx="620180" cy="699773"/>
          </a:xfrm>
          <a:custGeom>
            <a:avLst/>
            <a:gdLst>
              <a:gd name="connsiteX0" fmla="*/ 350549 w 701098"/>
              <a:gd name="connsiteY0" fmla="*/ 0 h 791076"/>
              <a:gd name="connsiteX1" fmla="*/ 701098 w 701098"/>
              <a:gd name="connsiteY1" fmla="*/ 350549 h 791076"/>
              <a:gd name="connsiteX2" fmla="*/ 701098 w 701098"/>
              <a:gd name="connsiteY2" fmla="*/ 791076 h 791076"/>
              <a:gd name="connsiteX3" fmla="*/ 0 w 701098"/>
              <a:gd name="connsiteY3" fmla="*/ 791076 h 791076"/>
              <a:gd name="connsiteX4" fmla="*/ 0 w 701098"/>
              <a:gd name="connsiteY4" fmla="*/ 350549 h 791076"/>
              <a:gd name="connsiteX5" fmla="*/ 350549 w 701098"/>
              <a:gd name="connsiteY5" fmla="*/ 0 h 791076"/>
            </a:gdLst>
            <a:rect l="l" t="t" r="r" b="b"/>
            <a:pathLst>
              <a:path w="701098" h="791076">
                <a:moveTo>
                  <a:pt x="350549" y="0"/>
                </a:moveTo>
                <a:cubicBezTo>
                  <a:pt x="544152" y="0"/>
                  <a:pt x="701098" y="156946"/>
                  <a:pt x="701098" y="350549"/>
                </a:cubicBezTo>
                <a:lnTo>
                  <a:pt x="701098" y="791076"/>
                </a:lnTo>
                <a:lnTo>
                  <a:pt x="0" y="791076"/>
                </a:lnTo>
                <a:lnTo>
                  <a:pt x="0" y="350549"/>
                </a:lnTo>
                <a:cubicBezTo>
                  <a:pt x="0" y="156946"/>
                  <a:pt x="156946" y="0"/>
                  <a:pt x="350549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4215317" y="4132173"/>
            <a:ext cx="620181" cy="6754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1" flipV="0">
            <a:off x="8274307" y="4098452"/>
            <a:ext cx="3031748" cy="67545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9011816" y="4113594"/>
            <a:ext cx="2141085" cy="6754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2026年行业数据趋势解读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220295" y="4083543"/>
            <a:ext cx="620180" cy="699773"/>
          </a:xfrm>
          <a:custGeom>
            <a:avLst/>
            <a:gdLst>
              <a:gd name="connsiteX0" fmla="*/ 350549 w 701098"/>
              <a:gd name="connsiteY0" fmla="*/ 0 h 791076"/>
              <a:gd name="connsiteX1" fmla="*/ 701098 w 701098"/>
              <a:gd name="connsiteY1" fmla="*/ 350549 h 791076"/>
              <a:gd name="connsiteX2" fmla="*/ 701098 w 701098"/>
              <a:gd name="connsiteY2" fmla="*/ 791076 h 791076"/>
              <a:gd name="connsiteX3" fmla="*/ 0 w 701098"/>
              <a:gd name="connsiteY3" fmla="*/ 791076 h 791076"/>
              <a:gd name="connsiteX4" fmla="*/ 0 w 701098"/>
              <a:gd name="connsiteY4" fmla="*/ 350549 h 791076"/>
              <a:gd name="connsiteX5" fmla="*/ 350549 w 701098"/>
              <a:gd name="connsiteY5" fmla="*/ 0 h 791076"/>
            </a:gdLst>
            <a:rect l="l" t="t" r="r" b="b"/>
            <a:pathLst>
              <a:path w="701098" h="791076">
                <a:moveTo>
                  <a:pt x="350549" y="0"/>
                </a:moveTo>
                <a:cubicBezTo>
                  <a:pt x="544152" y="0"/>
                  <a:pt x="701098" y="156946"/>
                  <a:pt x="701098" y="350549"/>
                </a:cubicBezTo>
                <a:lnTo>
                  <a:pt x="701098" y="791076"/>
                </a:lnTo>
                <a:lnTo>
                  <a:pt x="0" y="791076"/>
                </a:lnTo>
                <a:lnTo>
                  <a:pt x="0" y="350549"/>
                </a:lnTo>
                <a:cubicBezTo>
                  <a:pt x="0" y="156946"/>
                  <a:pt x="156946" y="0"/>
                  <a:pt x="350549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234635" y="4132173"/>
            <a:ext cx="620181" cy="6754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772667" y="2130736"/>
            <a:ext cx="214712" cy="214712"/>
          </a:xfrm>
          <a:custGeom>
            <a:avLst/>
            <a:gdLst>
              <a:gd name="T0" fmla="*/ 208 w 208"/>
              <a:gd name="T1" fmla="*/ 105 h 208"/>
              <a:gd name="T2" fmla="*/ 103 w 208"/>
              <a:gd name="T3" fmla="*/ 208 h 208"/>
              <a:gd name="T4" fmla="*/ 0 w 208"/>
              <a:gd name="T5" fmla="*/ 104 h 208"/>
              <a:gd name="T6" fmla="*/ 104 w 208"/>
              <a:gd name="T7" fmla="*/ 0 h 208"/>
              <a:gd name="T8" fmla="*/ 208 w 208"/>
              <a:gd name="T9" fmla="*/ 105 h 208"/>
            </a:gdLst>
            <a:rect l="0" t="0" r="r" b="b"/>
            <a:pathLst>
              <a:path w="208" h="208">
                <a:moveTo>
                  <a:pt x="208" y="105"/>
                </a:moveTo>
                <a:cubicBezTo>
                  <a:pt x="123" y="104"/>
                  <a:pt x="104" y="123"/>
                  <a:pt x="103" y="208"/>
                </a:cubicBezTo>
                <a:cubicBezTo>
                  <a:pt x="104" y="123"/>
                  <a:pt x="85" y="104"/>
                  <a:pt x="0" y="104"/>
                </a:cubicBezTo>
                <a:cubicBezTo>
                  <a:pt x="85" y="104"/>
                  <a:pt x="104" y="85"/>
                  <a:pt x="104" y="0"/>
                </a:cubicBezTo>
                <a:cubicBezTo>
                  <a:pt x="104" y="85"/>
                  <a:pt x="123" y="104"/>
                  <a:pt x="208" y="105"/>
                </a:cubicBezTo>
              </a:path>
            </a:pathLst>
          </a:cu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960405" y="2821539"/>
            <a:ext cx="2408219" cy="13107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1614689" y="116432"/>
            <a:ext cx="1668325" cy="1668325"/>
          </a:xfrm>
          <a:custGeom>
            <a:avLst/>
            <a:gdLst>
              <a:gd name="T0" fmla="*/ 208 w 208"/>
              <a:gd name="T1" fmla="*/ 105 h 208"/>
              <a:gd name="T2" fmla="*/ 103 w 208"/>
              <a:gd name="T3" fmla="*/ 208 h 208"/>
              <a:gd name="T4" fmla="*/ 0 w 208"/>
              <a:gd name="T5" fmla="*/ 104 h 208"/>
              <a:gd name="T6" fmla="*/ 104 w 208"/>
              <a:gd name="T7" fmla="*/ 0 h 208"/>
              <a:gd name="T8" fmla="*/ 208 w 208"/>
              <a:gd name="T9" fmla="*/ 105 h 208"/>
            </a:gdLst>
            <a:rect l="0" t="0" r="r" b="b"/>
            <a:pathLst>
              <a:path w="208" h="208">
                <a:moveTo>
                  <a:pt x="208" y="105"/>
                </a:moveTo>
                <a:cubicBezTo>
                  <a:pt x="123" y="104"/>
                  <a:pt x="104" y="123"/>
                  <a:pt x="103" y="208"/>
                </a:cubicBezTo>
                <a:cubicBezTo>
                  <a:pt x="104" y="123"/>
                  <a:pt x="85" y="104"/>
                  <a:pt x="0" y="104"/>
                </a:cubicBezTo>
                <a:cubicBezTo>
                  <a:pt x="85" y="104"/>
                  <a:pt x="104" y="85"/>
                  <a:pt x="104" y="0"/>
                </a:cubicBezTo>
                <a:cubicBezTo>
                  <a:pt x="104" y="85"/>
                  <a:pt x="123" y="104"/>
                  <a:pt x="208" y="105"/>
                </a:cubicBezTo>
              </a:path>
            </a:pathLst>
          </a:custGeom>
          <a:solidFill>
            <a:schemeClr val="accent1">
              <a:lumMod val="60000"/>
              <a:lumOff val="40000"/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669194" y="3668603"/>
            <a:ext cx="478282" cy="478283"/>
          </a:xfrm>
          <a:custGeom>
            <a:avLst/>
            <a:gdLst>
              <a:gd name="T0" fmla="*/ 208 w 208"/>
              <a:gd name="T1" fmla="*/ 105 h 208"/>
              <a:gd name="T2" fmla="*/ 103 w 208"/>
              <a:gd name="T3" fmla="*/ 208 h 208"/>
              <a:gd name="T4" fmla="*/ 0 w 208"/>
              <a:gd name="T5" fmla="*/ 104 h 208"/>
              <a:gd name="T6" fmla="*/ 104 w 208"/>
              <a:gd name="T7" fmla="*/ 0 h 208"/>
              <a:gd name="T8" fmla="*/ 208 w 208"/>
              <a:gd name="T9" fmla="*/ 105 h 208"/>
            </a:gdLst>
            <a:rect l="0" t="0" r="r" b="b"/>
            <a:pathLst>
              <a:path w="208" h="208">
                <a:moveTo>
                  <a:pt x="208" y="105"/>
                </a:moveTo>
                <a:cubicBezTo>
                  <a:pt x="123" y="104"/>
                  <a:pt x="104" y="123"/>
                  <a:pt x="103" y="208"/>
                </a:cubicBezTo>
                <a:cubicBezTo>
                  <a:pt x="104" y="123"/>
                  <a:pt x="85" y="104"/>
                  <a:pt x="0" y="104"/>
                </a:cubicBezTo>
                <a:cubicBezTo>
                  <a:pt x="85" y="104"/>
                  <a:pt x="104" y="85"/>
                  <a:pt x="104" y="0"/>
                </a:cubicBezTo>
                <a:cubicBezTo>
                  <a:pt x="104" y="85"/>
                  <a:pt x="123" y="104"/>
                  <a:pt x="208" y="105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960405" y="3923411"/>
            <a:ext cx="2408219" cy="7195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误区一：流量等于转化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文本框 29"/>
          <p:cNvSpPr txBox="1"/>
          <p:nvPr/>
        </p:nvSpPr>
        <p:spPr>
          <a:xfrm rot="0" flipH="0" flipV="1">
            <a:off x="773836" y="1495845"/>
            <a:ext cx="3420038" cy="4729825"/>
          </a:xfrm>
          <a:custGeom>
            <a:avLst/>
            <a:gdLst>
              <a:gd name="csX0" fmla="*/ 201793 w 3420038"/>
              <a:gd name="csY0" fmla="*/ 4729825 h 4729825"/>
              <a:gd name="csX1" fmla="*/ 423333 w 3420038"/>
              <a:gd name="csY1" fmla="*/ 4729825 h 4729825"/>
              <a:gd name="csX2" fmla="*/ 1008940 w 3420038"/>
              <a:gd name="csY2" fmla="*/ 4729825 h 4729825"/>
              <a:gd name="csX3" fmla="*/ 1037397 w 3420038"/>
              <a:gd name="csY3" fmla="*/ 4729825 h 4729825"/>
              <a:gd name="csX4" fmla="*/ 1120872 w 3420038"/>
              <a:gd name="csY4" fmla="*/ 4729825 h 4729825"/>
              <a:gd name="csX5" fmla="*/ 1477425 w 3420038"/>
              <a:gd name="csY5" fmla="*/ 4729825 h 4729825"/>
              <a:gd name="csX6" fmla="*/ 2413809 w 3420038"/>
              <a:gd name="csY6" fmla="*/ 4729825 h 4729825"/>
              <a:gd name="csX7" fmla="*/ 2497284 w 3420038"/>
              <a:gd name="csY7" fmla="*/ 4729825 h 4729825"/>
              <a:gd name="csX8" fmla="*/ 2853837 w 3420038"/>
              <a:gd name="csY8" fmla="*/ 4729825 h 4729825"/>
              <a:gd name="csX9" fmla="*/ 2867887 w 3420038"/>
              <a:gd name="csY9" fmla="*/ 4726765 h 4729825"/>
              <a:gd name="csX10" fmla="*/ 2927721 w 3420038"/>
              <a:gd name="csY10" fmla="*/ 4629390 h 4729825"/>
              <a:gd name="csX11" fmla="*/ 2927721 w 3420038"/>
              <a:gd name="csY11" fmla="*/ 4624158 h 4729825"/>
              <a:gd name="csX12" fmla="*/ 2927719 w 3420038"/>
              <a:gd name="csY12" fmla="*/ 4624145 h 4729825"/>
              <a:gd name="csX13" fmla="*/ 2927719 w 3420038"/>
              <a:gd name="csY13" fmla="*/ 4319556 h 4729825"/>
              <a:gd name="csX14" fmla="*/ 2941731 w 3420038"/>
              <a:gd name="csY14" fmla="*/ 4273684 h 4729825"/>
              <a:gd name="csX15" fmla="*/ 2977833 w 3420038"/>
              <a:gd name="csY15" fmla="*/ 4243954 h 4729825"/>
              <a:gd name="csX16" fmla="*/ 2990630 w 3420038"/>
              <a:gd name="csY16" fmla="*/ 4241371 h 4729825"/>
              <a:gd name="csX17" fmla="*/ 3008752 w 3420038"/>
              <a:gd name="csY17" fmla="*/ 4241371 h 4729825"/>
              <a:gd name="csX18" fmla="*/ 3009775 w 3420038"/>
              <a:gd name="csY18" fmla="*/ 4241578 h 4729825"/>
              <a:gd name="csX19" fmla="*/ 3330633 w 3420038"/>
              <a:gd name="csY19" fmla="*/ 4241578 h 4729825"/>
              <a:gd name="csX20" fmla="*/ 3340723 w 3420038"/>
              <a:gd name="csY20" fmla="*/ 4243614 h 4729825"/>
              <a:gd name="csX21" fmla="*/ 3364810 w 3420038"/>
              <a:gd name="csY21" fmla="*/ 4238752 h 4729825"/>
              <a:gd name="csX22" fmla="*/ 3412933 w 3420038"/>
              <a:gd name="csY22" fmla="*/ 4190628 h 4729825"/>
              <a:gd name="csX23" fmla="*/ 3420038 w 3420038"/>
              <a:gd name="csY23" fmla="*/ 4155435 h 4729825"/>
              <a:gd name="csX24" fmla="*/ 3420038 w 3420038"/>
              <a:gd name="csY24" fmla="*/ 3793723 h 4729825"/>
              <a:gd name="csX25" fmla="*/ 3420036 w 3420038"/>
              <a:gd name="csY25" fmla="*/ 3793713 h 4729825"/>
              <a:gd name="csX26" fmla="*/ 3420036 w 3420038"/>
              <a:gd name="csY26" fmla="*/ 2583599 h 4729825"/>
              <a:gd name="csX27" fmla="*/ 3420038 w 3420038"/>
              <a:gd name="csY27" fmla="*/ 2583589 h 4729825"/>
              <a:gd name="csX28" fmla="*/ 3420038 w 3420038"/>
              <a:gd name="csY28" fmla="*/ 2221877 h 4729825"/>
              <a:gd name="csX29" fmla="*/ 3420036 w 3420038"/>
              <a:gd name="csY29" fmla="*/ 2221867 h 4729825"/>
              <a:gd name="csX30" fmla="*/ 3420036 w 3420038"/>
              <a:gd name="csY30" fmla="*/ 1752944 h 4729825"/>
              <a:gd name="csX31" fmla="*/ 3420038 w 3420038"/>
              <a:gd name="csY31" fmla="*/ 1752934 h 4729825"/>
              <a:gd name="csX32" fmla="*/ 3420038 w 3420038"/>
              <a:gd name="csY32" fmla="*/ 1391222 h 4729825"/>
              <a:gd name="csX33" fmla="*/ 3420036 w 3420038"/>
              <a:gd name="csY33" fmla="*/ 1391212 h 4729825"/>
              <a:gd name="csX34" fmla="*/ 3420036 w 3420038"/>
              <a:gd name="csY34" fmla="*/ 923167 h 4729825"/>
              <a:gd name="csX35" fmla="*/ 3420036 w 3420038"/>
              <a:gd name="csY35" fmla="*/ 92512 h 4729825"/>
              <a:gd name="csX36" fmla="*/ 3327525 w 3420038"/>
              <a:gd name="csY36" fmla="*/ 0 h 4729825"/>
              <a:gd name="csX37" fmla="*/ 1951113 w 3420038"/>
              <a:gd name="csY37" fmla="*/ 0 h 4729825"/>
              <a:gd name="csX38" fmla="*/ 1008940 w 3420038"/>
              <a:gd name="csY38" fmla="*/ 0 h 4729825"/>
              <a:gd name="csX39" fmla="*/ 423333 w 3420038"/>
              <a:gd name="csY39" fmla="*/ 0 h 4729825"/>
              <a:gd name="csX40" fmla="*/ 201793 w 3420038"/>
              <a:gd name="csY40" fmla="*/ 0 h 4729825"/>
              <a:gd name="csX41" fmla="*/ 0 w 3420038"/>
              <a:gd name="csY41" fmla="*/ 201793 h 4729825"/>
              <a:gd name="csX42" fmla="*/ 0 w 3420038"/>
              <a:gd name="csY42" fmla="*/ 1032448 h 4729825"/>
              <a:gd name="csX43" fmla="*/ 0 w 3420038"/>
              <a:gd name="csY43" fmla="*/ 2125531 h 4729825"/>
              <a:gd name="csX44" fmla="*/ 0 w 3420038"/>
              <a:gd name="csY44" fmla="*/ 2604294 h 4729825"/>
              <a:gd name="csX45" fmla="*/ 0 w 3420038"/>
              <a:gd name="csY45" fmla="*/ 2956186 h 4729825"/>
              <a:gd name="csX46" fmla="*/ 0 w 3420038"/>
              <a:gd name="csY46" fmla="*/ 4528032 h 4729825"/>
              <a:gd name="csX47" fmla="*/ 201793 w 3420038"/>
              <a:gd name="csY47" fmla="*/ 4729825 h 4729825"/>
            </a:gdLst>
            <a:rect l="l" t="t" r="r" b="b"/>
            <a:pathLst>
              <a:path w="3420038" h="4729825">
                <a:moveTo>
                  <a:pt x="201793" y="4729825"/>
                </a:moveTo>
                <a:lnTo>
                  <a:pt x="423333" y="4729825"/>
                </a:lnTo>
                <a:lnTo>
                  <a:pt x="1008940" y="4729825"/>
                </a:lnTo>
                <a:lnTo>
                  <a:pt x="1037397" y="4729825"/>
                </a:lnTo>
                <a:lnTo>
                  <a:pt x="1120872" y="4729825"/>
                </a:lnTo>
                <a:lnTo>
                  <a:pt x="1477425" y="4729825"/>
                </a:lnTo>
                <a:lnTo>
                  <a:pt x="2413809" y="4729825"/>
                </a:lnTo>
                <a:lnTo>
                  <a:pt x="2497284" y="4729825"/>
                </a:lnTo>
                <a:lnTo>
                  <a:pt x="2853837" y="4729825"/>
                </a:lnTo>
                <a:lnTo>
                  <a:pt x="2867887" y="4726765"/>
                </a:lnTo>
                <a:cubicBezTo>
                  <a:pt x="2903049" y="4710722"/>
                  <a:pt x="2927721" y="4673163"/>
                  <a:pt x="2927721" y="4629390"/>
                </a:cubicBezTo>
                <a:lnTo>
                  <a:pt x="2927721" y="4624158"/>
                </a:lnTo>
                <a:lnTo>
                  <a:pt x="2927719" y="4624145"/>
                </a:lnTo>
                <a:lnTo>
                  <a:pt x="2927719" y="4319556"/>
                </a:lnTo>
                <a:lnTo>
                  <a:pt x="2941731" y="4273684"/>
                </a:lnTo>
                <a:cubicBezTo>
                  <a:pt x="2950579" y="4260588"/>
                  <a:pt x="2963108" y="4250183"/>
                  <a:pt x="2977833" y="4243954"/>
                </a:cubicBezTo>
                <a:lnTo>
                  <a:pt x="2990630" y="4241371"/>
                </a:lnTo>
                <a:lnTo>
                  <a:pt x="3008752" y="4241371"/>
                </a:lnTo>
                <a:lnTo>
                  <a:pt x="3009775" y="4241578"/>
                </a:lnTo>
                <a:lnTo>
                  <a:pt x="3330633" y="4241578"/>
                </a:lnTo>
                <a:lnTo>
                  <a:pt x="3340723" y="4243614"/>
                </a:lnTo>
                <a:lnTo>
                  <a:pt x="3364810" y="4238752"/>
                </a:lnTo>
                <a:cubicBezTo>
                  <a:pt x="3386447" y="4229600"/>
                  <a:pt x="3403782" y="4212265"/>
                  <a:pt x="3412933" y="4190628"/>
                </a:cubicBezTo>
                <a:lnTo>
                  <a:pt x="3420038" y="4155435"/>
                </a:lnTo>
                <a:lnTo>
                  <a:pt x="3420038" y="3793723"/>
                </a:lnTo>
                <a:lnTo>
                  <a:pt x="3420036" y="3793713"/>
                </a:lnTo>
                <a:lnTo>
                  <a:pt x="3420036" y="2583599"/>
                </a:lnTo>
                <a:lnTo>
                  <a:pt x="3420038" y="2583589"/>
                </a:lnTo>
                <a:lnTo>
                  <a:pt x="3420038" y="2221877"/>
                </a:lnTo>
                <a:lnTo>
                  <a:pt x="3420036" y="2221867"/>
                </a:lnTo>
                <a:lnTo>
                  <a:pt x="3420036" y="1752944"/>
                </a:lnTo>
                <a:lnTo>
                  <a:pt x="3420038" y="1752934"/>
                </a:lnTo>
                <a:lnTo>
                  <a:pt x="3420038" y="1391222"/>
                </a:lnTo>
                <a:lnTo>
                  <a:pt x="3420036" y="1391212"/>
                </a:lnTo>
                <a:lnTo>
                  <a:pt x="3420036" y="923167"/>
                </a:lnTo>
                <a:lnTo>
                  <a:pt x="3420036" y="92512"/>
                </a:lnTo>
                <a:cubicBezTo>
                  <a:pt x="3420036" y="41419"/>
                  <a:pt x="3378617" y="0"/>
                  <a:pt x="3327525" y="0"/>
                </a:cubicBezTo>
                <a:lnTo>
                  <a:pt x="1951113" y="0"/>
                </a:lnTo>
                <a:lnTo>
                  <a:pt x="1008940" y="0"/>
                </a:lnTo>
                <a:lnTo>
                  <a:pt x="423333" y="0"/>
                </a:lnTo>
                <a:lnTo>
                  <a:pt x="201793" y="0"/>
                </a:lnTo>
                <a:cubicBezTo>
                  <a:pt x="90346" y="0"/>
                  <a:pt x="0" y="90346"/>
                  <a:pt x="0" y="201793"/>
                </a:cubicBezTo>
                <a:lnTo>
                  <a:pt x="0" y="1032448"/>
                </a:lnTo>
                <a:lnTo>
                  <a:pt x="0" y="2125531"/>
                </a:lnTo>
                <a:lnTo>
                  <a:pt x="0" y="2604294"/>
                </a:lnTo>
                <a:lnTo>
                  <a:pt x="0" y="2956186"/>
                </a:lnTo>
                <a:lnTo>
                  <a:pt x="0" y="4528032"/>
                </a:lnTo>
                <a:cubicBezTo>
                  <a:pt x="0" y="4639479"/>
                  <a:pt x="90346" y="4729825"/>
                  <a:pt x="201793" y="4729825"/>
                </a:cubicBezTo>
                <a:close/>
              </a:path>
            </a:pathLst>
          </a:cu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45000"/>
                    <a:lumOff val="55000"/>
                  </a:schemeClr>
                </a:gs>
                <a:gs pos="39000">
                  <a:schemeClr val="accent1">
                    <a:lumMod val="5000"/>
                    <a:lumOff val="95000"/>
                  </a:schemeClr>
                </a:gs>
                <a:gs pos="7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6"/>
          <p:cNvSpPr txBox="1"/>
          <p:nvPr/>
        </p:nvSpPr>
        <p:spPr>
          <a:xfrm rot="0" flipH="0" flipV="1">
            <a:off x="3778994" y="1495845"/>
            <a:ext cx="414880" cy="41488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flat">
            <a:solidFill>
              <a:schemeClr val="bg1"/>
            </a:solidFill>
            <a:miter/>
          </a:ln>
          <a:effectLst>
            <a:outerShdw dist="0" blurRad="317500" dir="0" sx="102000" sy="102000" kx="0" ky="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14"/>
          <p:cNvSpPr txBox="1"/>
          <p:nvPr/>
        </p:nvSpPr>
        <p:spPr>
          <a:xfrm rot="0" flipH="1" flipV="1">
            <a:off x="3871439" y="1591999"/>
            <a:ext cx="229993" cy="222572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文本框 48"/>
          <p:cNvSpPr txBox="1"/>
          <p:nvPr/>
        </p:nvSpPr>
        <p:spPr>
          <a:xfrm rot="0" flipH="0" flipV="0">
            <a:off x="977037" y="1649994"/>
            <a:ext cx="2565400" cy="59898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高曝光低转化的典型场景</a:t>
            </a:r>
            <a:endParaRPr kumimoji="1" lang="zh-CN" altLang="en-US"/>
          </a:p>
        </p:txBody>
      </p:sp>
      <p:sp>
        <p:nvSpPr>
          <p:cNvPr id="7" name="文本框 49"/>
          <p:cNvSpPr txBox="1"/>
          <p:nvPr/>
        </p:nvSpPr>
        <p:spPr>
          <a:xfrm rot="0" flipH="0" flipV="0">
            <a:off x="982253" y="2284455"/>
            <a:ext cx="3003204" cy="374381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很多品牌在社交媒体或搜索引擎上获得大量点击，但用户仅停留在浏览阶段，未进入购买流程。2026年数据显示，平均电商网站跳出率高达58%，说明流量质量远比数量关键。</a:t>
            </a:r>
            <a:endParaRPr kumimoji="1" lang="zh-CN" altLang="en-US"/>
          </a:p>
        </p:txBody>
      </p:sp>
      <p:sp>
        <p:nvSpPr>
          <p:cNvPr id="8" name="矩形: 圆角 51"/>
          <p:cNvSpPr txBox="1"/>
          <p:nvPr/>
        </p:nvSpPr>
        <p:spPr>
          <a:xfrm rot="0" flipH="0" flipV="1">
            <a:off x="11083717" y="1495845"/>
            <a:ext cx="414880" cy="41488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flat">
            <a:solidFill>
              <a:schemeClr val="bg1"/>
            </a:solidFill>
            <a:miter/>
          </a:ln>
          <a:effectLst>
            <a:outerShdw dist="0" blurRad="317500" dir="0" sx="102000" sy="102000" kx="0" ky="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角 56"/>
          <p:cNvSpPr txBox="1"/>
          <p:nvPr/>
        </p:nvSpPr>
        <p:spPr>
          <a:xfrm rot="0" flipH="0" flipV="1">
            <a:off x="7422883" y="1495845"/>
            <a:ext cx="414880" cy="41488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flat">
            <a:solidFill>
              <a:schemeClr val="bg1"/>
            </a:solidFill>
            <a:miter/>
          </a:ln>
          <a:effectLst>
            <a:outerShdw dist="0" blurRad="317500" dir="0" sx="102000" sy="102000" kx="0" ky="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15"/>
          <p:cNvSpPr txBox="1"/>
          <p:nvPr/>
        </p:nvSpPr>
        <p:spPr>
          <a:xfrm rot="0" flipH="0" flipV="0">
            <a:off x="11171736" y="1590728"/>
            <a:ext cx="238842" cy="225114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9"/>
          <p:cNvSpPr txBox="1"/>
          <p:nvPr/>
        </p:nvSpPr>
        <p:spPr>
          <a:xfrm rot="0" flipH="0" flipV="0">
            <a:off x="7513564" y="1586526"/>
            <a:ext cx="233518" cy="233518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文本框 54"/>
          <p:cNvSpPr txBox="1"/>
          <p:nvPr/>
        </p:nvSpPr>
        <p:spPr>
          <a:xfrm rot="0" flipH="0" flipV="1">
            <a:off x="4430431" y="1495845"/>
            <a:ext cx="3420038" cy="4729825"/>
          </a:xfrm>
          <a:custGeom>
            <a:avLst/>
            <a:gdLst>
              <a:gd name="csX0" fmla="*/ 201793 w 3420038"/>
              <a:gd name="csY0" fmla="*/ 4729825 h 4729825"/>
              <a:gd name="csX1" fmla="*/ 423333 w 3420038"/>
              <a:gd name="csY1" fmla="*/ 4729825 h 4729825"/>
              <a:gd name="csX2" fmla="*/ 1008940 w 3420038"/>
              <a:gd name="csY2" fmla="*/ 4729825 h 4729825"/>
              <a:gd name="csX3" fmla="*/ 1037397 w 3420038"/>
              <a:gd name="csY3" fmla="*/ 4729825 h 4729825"/>
              <a:gd name="csX4" fmla="*/ 1120872 w 3420038"/>
              <a:gd name="csY4" fmla="*/ 4729825 h 4729825"/>
              <a:gd name="csX5" fmla="*/ 1477425 w 3420038"/>
              <a:gd name="csY5" fmla="*/ 4729825 h 4729825"/>
              <a:gd name="csX6" fmla="*/ 2413809 w 3420038"/>
              <a:gd name="csY6" fmla="*/ 4729825 h 4729825"/>
              <a:gd name="csX7" fmla="*/ 2497284 w 3420038"/>
              <a:gd name="csY7" fmla="*/ 4729825 h 4729825"/>
              <a:gd name="csX8" fmla="*/ 2853837 w 3420038"/>
              <a:gd name="csY8" fmla="*/ 4729825 h 4729825"/>
              <a:gd name="csX9" fmla="*/ 2867887 w 3420038"/>
              <a:gd name="csY9" fmla="*/ 4726765 h 4729825"/>
              <a:gd name="csX10" fmla="*/ 2927721 w 3420038"/>
              <a:gd name="csY10" fmla="*/ 4629390 h 4729825"/>
              <a:gd name="csX11" fmla="*/ 2927721 w 3420038"/>
              <a:gd name="csY11" fmla="*/ 4624158 h 4729825"/>
              <a:gd name="csX12" fmla="*/ 2927719 w 3420038"/>
              <a:gd name="csY12" fmla="*/ 4624145 h 4729825"/>
              <a:gd name="csX13" fmla="*/ 2927719 w 3420038"/>
              <a:gd name="csY13" fmla="*/ 4319556 h 4729825"/>
              <a:gd name="csX14" fmla="*/ 2941731 w 3420038"/>
              <a:gd name="csY14" fmla="*/ 4273684 h 4729825"/>
              <a:gd name="csX15" fmla="*/ 2977833 w 3420038"/>
              <a:gd name="csY15" fmla="*/ 4243954 h 4729825"/>
              <a:gd name="csX16" fmla="*/ 2990630 w 3420038"/>
              <a:gd name="csY16" fmla="*/ 4241371 h 4729825"/>
              <a:gd name="csX17" fmla="*/ 3008752 w 3420038"/>
              <a:gd name="csY17" fmla="*/ 4241371 h 4729825"/>
              <a:gd name="csX18" fmla="*/ 3009775 w 3420038"/>
              <a:gd name="csY18" fmla="*/ 4241578 h 4729825"/>
              <a:gd name="csX19" fmla="*/ 3330633 w 3420038"/>
              <a:gd name="csY19" fmla="*/ 4241578 h 4729825"/>
              <a:gd name="csX20" fmla="*/ 3340723 w 3420038"/>
              <a:gd name="csY20" fmla="*/ 4243614 h 4729825"/>
              <a:gd name="csX21" fmla="*/ 3364810 w 3420038"/>
              <a:gd name="csY21" fmla="*/ 4238752 h 4729825"/>
              <a:gd name="csX22" fmla="*/ 3412933 w 3420038"/>
              <a:gd name="csY22" fmla="*/ 4190628 h 4729825"/>
              <a:gd name="csX23" fmla="*/ 3420038 w 3420038"/>
              <a:gd name="csY23" fmla="*/ 4155435 h 4729825"/>
              <a:gd name="csX24" fmla="*/ 3420038 w 3420038"/>
              <a:gd name="csY24" fmla="*/ 3793723 h 4729825"/>
              <a:gd name="csX25" fmla="*/ 3420036 w 3420038"/>
              <a:gd name="csY25" fmla="*/ 3793713 h 4729825"/>
              <a:gd name="csX26" fmla="*/ 3420036 w 3420038"/>
              <a:gd name="csY26" fmla="*/ 2583599 h 4729825"/>
              <a:gd name="csX27" fmla="*/ 3420038 w 3420038"/>
              <a:gd name="csY27" fmla="*/ 2583589 h 4729825"/>
              <a:gd name="csX28" fmla="*/ 3420038 w 3420038"/>
              <a:gd name="csY28" fmla="*/ 2221877 h 4729825"/>
              <a:gd name="csX29" fmla="*/ 3420036 w 3420038"/>
              <a:gd name="csY29" fmla="*/ 2221867 h 4729825"/>
              <a:gd name="csX30" fmla="*/ 3420036 w 3420038"/>
              <a:gd name="csY30" fmla="*/ 1752944 h 4729825"/>
              <a:gd name="csX31" fmla="*/ 3420038 w 3420038"/>
              <a:gd name="csY31" fmla="*/ 1752934 h 4729825"/>
              <a:gd name="csX32" fmla="*/ 3420038 w 3420038"/>
              <a:gd name="csY32" fmla="*/ 1391222 h 4729825"/>
              <a:gd name="csX33" fmla="*/ 3420036 w 3420038"/>
              <a:gd name="csY33" fmla="*/ 1391212 h 4729825"/>
              <a:gd name="csX34" fmla="*/ 3420036 w 3420038"/>
              <a:gd name="csY34" fmla="*/ 923167 h 4729825"/>
              <a:gd name="csX35" fmla="*/ 3420036 w 3420038"/>
              <a:gd name="csY35" fmla="*/ 92512 h 4729825"/>
              <a:gd name="csX36" fmla="*/ 3327525 w 3420038"/>
              <a:gd name="csY36" fmla="*/ 0 h 4729825"/>
              <a:gd name="csX37" fmla="*/ 1951113 w 3420038"/>
              <a:gd name="csY37" fmla="*/ 0 h 4729825"/>
              <a:gd name="csX38" fmla="*/ 1008940 w 3420038"/>
              <a:gd name="csY38" fmla="*/ 0 h 4729825"/>
              <a:gd name="csX39" fmla="*/ 423333 w 3420038"/>
              <a:gd name="csY39" fmla="*/ 0 h 4729825"/>
              <a:gd name="csX40" fmla="*/ 201793 w 3420038"/>
              <a:gd name="csY40" fmla="*/ 0 h 4729825"/>
              <a:gd name="csX41" fmla="*/ 0 w 3420038"/>
              <a:gd name="csY41" fmla="*/ 201793 h 4729825"/>
              <a:gd name="csX42" fmla="*/ 0 w 3420038"/>
              <a:gd name="csY42" fmla="*/ 1032448 h 4729825"/>
              <a:gd name="csX43" fmla="*/ 0 w 3420038"/>
              <a:gd name="csY43" fmla="*/ 2125531 h 4729825"/>
              <a:gd name="csX44" fmla="*/ 0 w 3420038"/>
              <a:gd name="csY44" fmla="*/ 2604294 h 4729825"/>
              <a:gd name="csX45" fmla="*/ 0 w 3420038"/>
              <a:gd name="csY45" fmla="*/ 2956186 h 4729825"/>
              <a:gd name="csX46" fmla="*/ 0 w 3420038"/>
              <a:gd name="csY46" fmla="*/ 4528032 h 4729825"/>
              <a:gd name="csX47" fmla="*/ 201793 w 3420038"/>
              <a:gd name="csY47" fmla="*/ 4729825 h 4729825"/>
            </a:gdLst>
            <a:rect l="l" t="t" r="r" b="b"/>
            <a:pathLst>
              <a:path w="3420038" h="4729825">
                <a:moveTo>
                  <a:pt x="201793" y="4729825"/>
                </a:moveTo>
                <a:lnTo>
                  <a:pt x="423333" y="4729825"/>
                </a:lnTo>
                <a:lnTo>
                  <a:pt x="1008940" y="4729825"/>
                </a:lnTo>
                <a:lnTo>
                  <a:pt x="1037397" y="4729825"/>
                </a:lnTo>
                <a:lnTo>
                  <a:pt x="1120872" y="4729825"/>
                </a:lnTo>
                <a:lnTo>
                  <a:pt x="1477425" y="4729825"/>
                </a:lnTo>
                <a:lnTo>
                  <a:pt x="2413809" y="4729825"/>
                </a:lnTo>
                <a:lnTo>
                  <a:pt x="2497284" y="4729825"/>
                </a:lnTo>
                <a:lnTo>
                  <a:pt x="2853837" y="4729825"/>
                </a:lnTo>
                <a:lnTo>
                  <a:pt x="2867887" y="4726765"/>
                </a:lnTo>
                <a:cubicBezTo>
                  <a:pt x="2903049" y="4710722"/>
                  <a:pt x="2927721" y="4673163"/>
                  <a:pt x="2927721" y="4629390"/>
                </a:cubicBezTo>
                <a:lnTo>
                  <a:pt x="2927721" y="4624158"/>
                </a:lnTo>
                <a:lnTo>
                  <a:pt x="2927719" y="4624145"/>
                </a:lnTo>
                <a:lnTo>
                  <a:pt x="2927719" y="4319556"/>
                </a:lnTo>
                <a:lnTo>
                  <a:pt x="2941731" y="4273684"/>
                </a:lnTo>
                <a:cubicBezTo>
                  <a:pt x="2950579" y="4260588"/>
                  <a:pt x="2963108" y="4250183"/>
                  <a:pt x="2977833" y="4243954"/>
                </a:cubicBezTo>
                <a:lnTo>
                  <a:pt x="2990630" y="4241371"/>
                </a:lnTo>
                <a:lnTo>
                  <a:pt x="3008752" y="4241371"/>
                </a:lnTo>
                <a:lnTo>
                  <a:pt x="3009775" y="4241578"/>
                </a:lnTo>
                <a:lnTo>
                  <a:pt x="3330633" y="4241578"/>
                </a:lnTo>
                <a:lnTo>
                  <a:pt x="3340723" y="4243614"/>
                </a:lnTo>
                <a:lnTo>
                  <a:pt x="3364810" y="4238752"/>
                </a:lnTo>
                <a:cubicBezTo>
                  <a:pt x="3386447" y="4229600"/>
                  <a:pt x="3403782" y="4212265"/>
                  <a:pt x="3412933" y="4190628"/>
                </a:cubicBezTo>
                <a:lnTo>
                  <a:pt x="3420038" y="4155435"/>
                </a:lnTo>
                <a:lnTo>
                  <a:pt x="3420038" y="3793723"/>
                </a:lnTo>
                <a:lnTo>
                  <a:pt x="3420036" y="3793713"/>
                </a:lnTo>
                <a:lnTo>
                  <a:pt x="3420036" y="2583599"/>
                </a:lnTo>
                <a:lnTo>
                  <a:pt x="3420038" y="2583589"/>
                </a:lnTo>
                <a:lnTo>
                  <a:pt x="3420038" y="2221877"/>
                </a:lnTo>
                <a:lnTo>
                  <a:pt x="3420036" y="2221867"/>
                </a:lnTo>
                <a:lnTo>
                  <a:pt x="3420036" y="1752944"/>
                </a:lnTo>
                <a:lnTo>
                  <a:pt x="3420038" y="1752934"/>
                </a:lnTo>
                <a:lnTo>
                  <a:pt x="3420038" y="1391222"/>
                </a:lnTo>
                <a:lnTo>
                  <a:pt x="3420036" y="1391212"/>
                </a:lnTo>
                <a:lnTo>
                  <a:pt x="3420036" y="923167"/>
                </a:lnTo>
                <a:lnTo>
                  <a:pt x="3420036" y="92512"/>
                </a:lnTo>
                <a:cubicBezTo>
                  <a:pt x="3420036" y="41419"/>
                  <a:pt x="3378617" y="0"/>
                  <a:pt x="3327525" y="0"/>
                </a:cubicBezTo>
                <a:lnTo>
                  <a:pt x="1951113" y="0"/>
                </a:lnTo>
                <a:lnTo>
                  <a:pt x="1008940" y="0"/>
                </a:lnTo>
                <a:lnTo>
                  <a:pt x="423333" y="0"/>
                </a:lnTo>
                <a:lnTo>
                  <a:pt x="201793" y="0"/>
                </a:lnTo>
                <a:cubicBezTo>
                  <a:pt x="90346" y="0"/>
                  <a:pt x="0" y="90346"/>
                  <a:pt x="0" y="201793"/>
                </a:cubicBezTo>
                <a:lnTo>
                  <a:pt x="0" y="1032448"/>
                </a:lnTo>
                <a:lnTo>
                  <a:pt x="0" y="2125531"/>
                </a:lnTo>
                <a:lnTo>
                  <a:pt x="0" y="2604294"/>
                </a:lnTo>
                <a:lnTo>
                  <a:pt x="0" y="2956186"/>
                </a:lnTo>
                <a:lnTo>
                  <a:pt x="0" y="4528032"/>
                </a:lnTo>
                <a:cubicBezTo>
                  <a:pt x="0" y="4639479"/>
                  <a:pt x="90346" y="4729825"/>
                  <a:pt x="201793" y="4729825"/>
                </a:cubicBezTo>
                <a:close/>
              </a:path>
            </a:pathLst>
          </a:cu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45000"/>
                    <a:lumOff val="55000"/>
                  </a:schemeClr>
                </a:gs>
                <a:gs pos="39000">
                  <a:schemeClr val="accent1">
                    <a:lumMod val="5000"/>
                    <a:lumOff val="95000"/>
                  </a:schemeClr>
                </a:gs>
                <a:gs pos="7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文本框 48"/>
          <p:cNvSpPr txBox="1"/>
          <p:nvPr/>
        </p:nvSpPr>
        <p:spPr>
          <a:xfrm rot="0" flipH="0" flipV="0">
            <a:off x="4633632" y="1649994"/>
            <a:ext cx="2565400" cy="59898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用户意图与内容错配</a:t>
            </a:r>
            <a:endParaRPr kumimoji="1" lang="zh-CN" altLang="en-US"/>
          </a:p>
        </p:txBody>
      </p:sp>
      <p:sp>
        <p:nvSpPr>
          <p:cNvPr id="14" name="文本框 49"/>
          <p:cNvSpPr txBox="1"/>
          <p:nvPr/>
        </p:nvSpPr>
        <p:spPr>
          <a:xfrm rot="0" flipH="0" flipV="0">
            <a:off x="4638848" y="2284455"/>
            <a:ext cx="3003204" cy="374381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并非所有访问者都有购买意图。例如，通过泛关键词引流的用户可能只是信息搜集者，若落地页未针对其决策阶段设计，转化率将显著低于预期。</a:t>
            </a:r>
            <a:endParaRPr kumimoji="1" lang="zh-CN" altLang="en-US"/>
          </a:p>
        </p:txBody>
      </p:sp>
      <p:sp>
        <p:nvSpPr>
          <p:cNvPr id="15" name="文本框 59"/>
          <p:cNvSpPr txBox="1"/>
          <p:nvPr/>
        </p:nvSpPr>
        <p:spPr>
          <a:xfrm rot="0" flipH="0" flipV="1">
            <a:off x="8087026" y="1495845"/>
            <a:ext cx="3420038" cy="4729825"/>
          </a:xfrm>
          <a:custGeom>
            <a:avLst/>
            <a:gdLst>
              <a:gd name="csX0" fmla="*/ 201793 w 3420038"/>
              <a:gd name="csY0" fmla="*/ 4729825 h 4729825"/>
              <a:gd name="csX1" fmla="*/ 423333 w 3420038"/>
              <a:gd name="csY1" fmla="*/ 4729825 h 4729825"/>
              <a:gd name="csX2" fmla="*/ 1008940 w 3420038"/>
              <a:gd name="csY2" fmla="*/ 4729825 h 4729825"/>
              <a:gd name="csX3" fmla="*/ 1037397 w 3420038"/>
              <a:gd name="csY3" fmla="*/ 4729825 h 4729825"/>
              <a:gd name="csX4" fmla="*/ 1120872 w 3420038"/>
              <a:gd name="csY4" fmla="*/ 4729825 h 4729825"/>
              <a:gd name="csX5" fmla="*/ 1477425 w 3420038"/>
              <a:gd name="csY5" fmla="*/ 4729825 h 4729825"/>
              <a:gd name="csX6" fmla="*/ 2413809 w 3420038"/>
              <a:gd name="csY6" fmla="*/ 4729825 h 4729825"/>
              <a:gd name="csX7" fmla="*/ 2497284 w 3420038"/>
              <a:gd name="csY7" fmla="*/ 4729825 h 4729825"/>
              <a:gd name="csX8" fmla="*/ 2853837 w 3420038"/>
              <a:gd name="csY8" fmla="*/ 4729825 h 4729825"/>
              <a:gd name="csX9" fmla="*/ 2867887 w 3420038"/>
              <a:gd name="csY9" fmla="*/ 4726765 h 4729825"/>
              <a:gd name="csX10" fmla="*/ 2927721 w 3420038"/>
              <a:gd name="csY10" fmla="*/ 4629390 h 4729825"/>
              <a:gd name="csX11" fmla="*/ 2927721 w 3420038"/>
              <a:gd name="csY11" fmla="*/ 4624158 h 4729825"/>
              <a:gd name="csX12" fmla="*/ 2927719 w 3420038"/>
              <a:gd name="csY12" fmla="*/ 4624145 h 4729825"/>
              <a:gd name="csX13" fmla="*/ 2927719 w 3420038"/>
              <a:gd name="csY13" fmla="*/ 4319556 h 4729825"/>
              <a:gd name="csX14" fmla="*/ 2941731 w 3420038"/>
              <a:gd name="csY14" fmla="*/ 4273684 h 4729825"/>
              <a:gd name="csX15" fmla="*/ 2977833 w 3420038"/>
              <a:gd name="csY15" fmla="*/ 4243954 h 4729825"/>
              <a:gd name="csX16" fmla="*/ 2990630 w 3420038"/>
              <a:gd name="csY16" fmla="*/ 4241371 h 4729825"/>
              <a:gd name="csX17" fmla="*/ 3008752 w 3420038"/>
              <a:gd name="csY17" fmla="*/ 4241371 h 4729825"/>
              <a:gd name="csX18" fmla="*/ 3009775 w 3420038"/>
              <a:gd name="csY18" fmla="*/ 4241578 h 4729825"/>
              <a:gd name="csX19" fmla="*/ 3330633 w 3420038"/>
              <a:gd name="csY19" fmla="*/ 4241578 h 4729825"/>
              <a:gd name="csX20" fmla="*/ 3340723 w 3420038"/>
              <a:gd name="csY20" fmla="*/ 4243614 h 4729825"/>
              <a:gd name="csX21" fmla="*/ 3364810 w 3420038"/>
              <a:gd name="csY21" fmla="*/ 4238752 h 4729825"/>
              <a:gd name="csX22" fmla="*/ 3412933 w 3420038"/>
              <a:gd name="csY22" fmla="*/ 4190628 h 4729825"/>
              <a:gd name="csX23" fmla="*/ 3420038 w 3420038"/>
              <a:gd name="csY23" fmla="*/ 4155435 h 4729825"/>
              <a:gd name="csX24" fmla="*/ 3420038 w 3420038"/>
              <a:gd name="csY24" fmla="*/ 3793723 h 4729825"/>
              <a:gd name="csX25" fmla="*/ 3420036 w 3420038"/>
              <a:gd name="csY25" fmla="*/ 3793713 h 4729825"/>
              <a:gd name="csX26" fmla="*/ 3420036 w 3420038"/>
              <a:gd name="csY26" fmla="*/ 2583599 h 4729825"/>
              <a:gd name="csX27" fmla="*/ 3420038 w 3420038"/>
              <a:gd name="csY27" fmla="*/ 2583589 h 4729825"/>
              <a:gd name="csX28" fmla="*/ 3420038 w 3420038"/>
              <a:gd name="csY28" fmla="*/ 2221877 h 4729825"/>
              <a:gd name="csX29" fmla="*/ 3420036 w 3420038"/>
              <a:gd name="csY29" fmla="*/ 2221867 h 4729825"/>
              <a:gd name="csX30" fmla="*/ 3420036 w 3420038"/>
              <a:gd name="csY30" fmla="*/ 1752944 h 4729825"/>
              <a:gd name="csX31" fmla="*/ 3420038 w 3420038"/>
              <a:gd name="csY31" fmla="*/ 1752934 h 4729825"/>
              <a:gd name="csX32" fmla="*/ 3420038 w 3420038"/>
              <a:gd name="csY32" fmla="*/ 1391222 h 4729825"/>
              <a:gd name="csX33" fmla="*/ 3420036 w 3420038"/>
              <a:gd name="csY33" fmla="*/ 1391212 h 4729825"/>
              <a:gd name="csX34" fmla="*/ 3420036 w 3420038"/>
              <a:gd name="csY34" fmla="*/ 923167 h 4729825"/>
              <a:gd name="csX35" fmla="*/ 3420036 w 3420038"/>
              <a:gd name="csY35" fmla="*/ 92512 h 4729825"/>
              <a:gd name="csX36" fmla="*/ 3327525 w 3420038"/>
              <a:gd name="csY36" fmla="*/ 0 h 4729825"/>
              <a:gd name="csX37" fmla="*/ 1951113 w 3420038"/>
              <a:gd name="csY37" fmla="*/ 0 h 4729825"/>
              <a:gd name="csX38" fmla="*/ 1008940 w 3420038"/>
              <a:gd name="csY38" fmla="*/ 0 h 4729825"/>
              <a:gd name="csX39" fmla="*/ 423333 w 3420038"/>
              <a:gd name="csY39" fmla="*/ 0 h 4729825"/>
              <a:gd name="csX40" fmla="*/ 201793 w 3420038"/>
              <a:gd name="csY40" fmla="*/ 0 h 4729825"/>
              <a:gd name="csX41" fmla="*/ 0 w 3420038"/>
              <a:gd name="csY41" fmla="*/ 201793 h 4729825"/>
              <a:gd name="csX42" fmla="*/ 0 w 3420038"/>
              <a:gd name="csY42" fmla="*/ 1032448 h 4729825"/>
              <a:gd name="csX43" fmla="*/ 0 w 3420038"/>
              <a:gd name="csY43" fmla="*/ 2125531 h 4729825"/>
              <a:gd name="csX44" fmla="*/ 0 w 3420038"/>
              <a:gd name="csY44" fmla="*/ 2604294 h 4729825"/>
              <a:gd name="csX45" fmla="*/ 0 w 3420038"/>
              <a:gd name="csY45" fmla="*/ 2956186 h 4729825"/>
              <a:gd name="csX46" fmla="*/ 0 w 3420038"/>
              <a:gd name="csY46" fmla="*/ 4528032 h 4729825"/>
              <a:gd name="csX47" fmla="*/ 201793 w 3420038"/>
              <a:gd name="csY47" fmla="*/ 4729825 h 4729825"/>
            </a:gdLst>
            <a:rect l="l" t="t" r="r" b="b"/>
            <a:pathLst>
              <a:path w="3420038" h="4729825">
                <a:moveTo>
                  <a:pt x="201793" y="4729825"/>
                </a:moveTo>
                <a:lnTo>
                  <a:pt x="423333" y="4729825"/>
                </a:lnTo>
                <a:lnTo>
                  <a:pt x="1008940" y="4729825"/>
                </a:lnTo>
                <a:lnTo>
                  <a:pt x="1037397" y="4729825"/>
                </a:lnTo>
                <a:lnTo>
                  <a:pt x="1120872" y="4729825"/>
                </a:lnTo>
                <a:lnTo>
                  <a:pt x="1477425" y="4729825"/>
                </a:lnTo>
                <a:lnTo>
                  <a:pt x="2413809" y="4729825"/>
                </a:lnTo>
                <a:lnTo>
                  <a:pt x="2497284" y="4729825"/>
                </a:lnTo>
                <a:lnTo>
                  <a:pt x="2853837" y="4729825"/>
                </a:lnTo>
                <a:lnTo>
                  <a:pt x="2867887" y="4726765"/>
                </a:lnTo>
                <a:cubicBezTo>
                  <a:pt x="2903049" y="4710722"/>
                  <a:pt x="2927721" y="4673163"/>
                  <a:pt x="2927721" y="4629390"/>
                </a:cubicBezTo>
                <a:lnTo>
                  <a:pt x="2927721" y="4624158"/>
                </a:lnTo>
                <a:lnTo>
                  <a:pt x="2927719" y="4624145"/>
                </a:lnTo>
                <a:lnTo>
                  <a:pt x="2927719" y="4319556"/>
                </a:lnTo>
                <a:lnTo>
                  <a:pt x="2941731" y="4273684"/>
                </a:lnTo>
                <a:cubicBezTo>
                  <a:pt x="2950579" y="4260588"/>
                  <a:pt x="2963108" y="4250183"/>
                  <a:pt x="2977833" y="4243954"/>
                </a:cubicBezTo>
                <a:lnTo>
                  <a:pt x="2990630" y="4241371"/>
                </a:lnTo>
                <a:lnTo>
                  <a:pt x="3008752" y="4241371"/>
                </a:lnTo>
                <a:lnTo>
                  <a:pt x="3009775" y="4241578"/>
                </a:lnTo>
                <a:lnTo>
                  <a:pt x="3330633" y="4241578"/>
                </a:lnTo>
                <a:lnTo>
                  <a:pt x="3340723" y="4243614"/>
                </a:lnTo>
                <a:lnTo>
                  <a:pt x="3364810" y="4238752"/>
                </a:lnTo>
                <a:cubicBezTo>
                  <a:pt x="3386447" y="4229600"/>
                  <a:pt x="3403782" y="4212265"/>
                  <a:pt x="3412933" y="4190628"/>
                </a:cubicBezTo>
                <a:lnTo>
                  <a:pt x="3420038" y="4155435"/>
                </a:lnTo>
                <a:lnTo>
                  <a:pt x="3420038" y="3793723"/>
                </a:lnTo>
                <a:lnTo>
                  <a:pt x="3420036" y="3793713"/>
                </a:lnTo>
                <a:lnTo>
                  <a:pt x="3420036" y="2583599"/>
                </a:lnTo>
                <a:lnTo>
                  <a:pt x="3420038" y="2583589"/>
                </a:lnTo>
                <a:lnTo>
                  <a:pt x="3420038" y="2221877"/>
                </a:lnTo>
                <a:lnTo>
                  <a:pt x="3420036" y="2221867"/>
                </a:lnTo>
                <a:lnTo>
                  <a:pt x="3420036" y="1752944"/>
                </a:lnTo>
                <a:lnTo>
                  <a:pt x="3420038" y="1752934"/>
                </a:lnTo>
                <a:lnTo>
                  <a:pt x="3420038" y="1391222"/>
                </a:lnTo>
                <a:lnTo>
                  <a:pt x="3420036" y="1391212"/>
                </a:lnTo>
                <a:lnTo>
                  <a:pt x="3420036" y="923167"/>
                </a:lnTo>
                <a:lnTo>
                  <a:pt x="3420036" y="92512"/>
                </a:lnTo>
                <a:cubicBezTo>
                  <a:pt x="3420036" y="41419"/>
                  <a:pt x="3378617" y="0"/>
                  <a:pt x="3327525" y="0"/>
                </a:cubicBezTo>
                <a:lnTo>
                  <a:pt x="1951113" y="0"/>
                </a:lnTo>
                <a:lnTo>
                  <a:pt x="1008940" y="0"/>
                </a:lnTo>
                <a:lnTo>
                  <a:pt x="423333" y="0"/>
                </a:lnTo>
                <a:lnTo>
                  <a:pt x="201793" y="0"/>
                </a:lnTo>
                <a:cubicBezTo>
                  <a:pt x="90346" y="0"/>
                  <a:pt x="0" y="90346"/>
                  <a:pt x="0" y="201793"/>
                </a:cubicBezTo>
                <a:lnTo>
                  <a:pt x="0" y="1032448"/>
                </a:lnTo>
                <a:lnTo>
                  <a:pt x="0" y="2125531"/>
                </a:lnTo>
                <a:lnTo>
                  <a:pt x="0" y="2604294"/>
                </a:lnTo>
                <a:lnTo>
                  <a:pt x="0" y="2956186"/>
                </a:lnTo>
                <a:lnTo>
                  <a:pt x="0" y="4528032"/>
                </a:lnTo>
                <a:cubicBezTo>
                  <a:pt x="0" y="4639479"/>
                  <a:pt x="90346" y="4729825"/>
                  <a:pt x="201793" y="4729825"/>
                </a:cubicBezTo>
                <a:close/>
              </a:path>
            </a:pathLst>
          </a:cu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45000"/>
                    <a:lumOff val="55000"/>
                  </a:schemeClr>
                </a:gs>
                <a:gs pos="39000">
                  <a:schemeClr val="accent1">
                    <a:lumMod val="5000"/>
                    <a:lumOff val="95000"/>
                  </a:schemeClr>
                </a:gs>
                <a:gs pos="7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文本框 48"/>
          <p:cNvSpPr txBox="1"/>
          <p:nvPr/>
        </p:nvSpPr>
        <p:spPr>
          <a:xfrm rot="0" flipH="0" flipV="0">
            <a:off x="8290227" y="1649994"/>
            <a:ext cx="2565400" cy="59898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忽视转化漏斗各环节优化</a:t>
            </a:r>
            <a:endParaRPr kumimoji="1" lang="zh-CN" altLang="en-US"/>
          </a:p>
        </p:txBody>
      </p:sp>
      <p:sp>
        <p:nvSpPr>
          <p:cNvPr id="17" name="文本框 49"/>
          <p:cNvSpPr txBox="1"/>
          <p:nvPr/>
        </p:nvSpPr>
        <p:spPr>
          <a:xfrm rot="0" flipH="0" flipV="0">
            <a:off x="8295442" y="2284455"/>
            <a:ext cx="3003204" cy="374381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单纯追求UV（独立访客）增长，却忽略着陆页加载速度、表单复杂度、信任元素缺失等问题，导致即使精准流量也难以完成转化动作。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06753" y="118142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流量≠销售：用户行为路径的断裂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0800000" flipH="1" flipV="0">
            <a:off x="192505" y="0"/>
            <a:ext cx="652718" cy="326358"/>
          </a:xfrm>
          <a:custGeom>
            <a:avLst/>
            <a:gdLst>
              <a:gd name="connsiteX0" fmla="*/ 793568 w 1587142"/>
              <a:gd name="connsiteY0" fmla="*/ 442504 h 793569"/>
              <a:gd name="connsiteX1" fmla="*/ 442504 w 1587142"/>
              <a:gd name="connsiteY1" fmla="*/ 793568 h 793569"/>
              <a:gd name="connsiteX2" fmla="*/ 462098 w 1587142"/>
              <a:gd name="connsiteY2" fmla="*/ 793568 h 793569"/>
              <a:gd name="connsiteX3" fmla="*/ 791936 w 1587142"/>
              <a:gd name="connsiteY3" fmla="*/ 463731 h 793569"/>
              <a:gd name="connsiteX4" fmla="*/ 1121773 w 1587142"/>
              <a:gd name="connsiteY4" fmla="*/ 793568 h 793569"/>
              <a:gd name="connsiteX5" fmla="*/ 1141367 w 1587142"/>
              <a:gd name="connsiteY5" fmla="*/ 793568 h 793569"/>
              <a:gd name="connsiteX6" fmla="*/ 793568 w 1587142"/>
              <a:gd name="connsiteY6" fmla="*/ 442504 h 793569"/>
              <a:gd name="connsiteX7" fmla="*/ 793568 w 1587142"/>
              <a:gd name="connsiteY7" fmla="*/ 217170 h 793569"/>
              <a:gd name="connsiteX8" fmla="*/ 217170 w 1587142"/>
              <a:gd name="connsiteY8" fmla="*/ 793568 h 793569"/>
              <a:gd name="connsiteX9" fmla="*/ 236764 w 1587142"/>
              <a:gd name="connsiteY9" fmla="*/ 793568 h 793569"/>
              <a:gd name="connsiteX10" fmla="*/ 793568 w 1587142"/>
              <a:gd name="connsiteY10" fmla="*/ 236764 h 793569"/>
              <a:gd name="connsiteX11" fmla="*/ 1350373 w 1587142"/>
              <a:gd name="connsiteY11" fmla="*/ 793568 h 793569"/>
              <a:gd name="connsiteX12" fmla="*/ 1369967 w 1587142"/>
              <a:gd name="connsiteY12" fmla="*/ 793568 h 793569"/>
              <a:gd name="connsiteX13" fmla="*/ 793568 w 1587142"/>
              <a:gd name="connsiteY13" fmla="*/ 217170 h 793569"/>
              <a:gd name="connsiteX14" fmla="*/ 793568 w 1587142"/>
              <a:gd name="connsiteY14" fmla="*/ 0 h 793569"/>
              <a:gd name="connsiteX15" fmla="*/ 0 w 1587142"/>
              <a:gd name="connsiteY15" fmla="*/ 793569 h 793569"/>
              <a:gd name="connsiteX16" fmla="*/ 19594 w 1587142"/>
              <a:gd name="connsiteY16" fmla="*/ 793569 h 793569"/>
              <a:gd name="connsiteX17" fmla="*/ 793568 w 1587142"/>
              <a:gd name="connsiteY17" fmla="*/ 19594 h 793569"/>
              <a:gd name="connsiteX18" fmla="*/ 1567543 w 1587142"/>
              <a:gd name="connsiteY18" fmla="*/ 793569 h 793569"/>
              <a:gd name="connsiteX19" fmla="*/ 1587137 w 1587142"/>
              <a:gd name="connsiteY19" fmla="*/ 793569 h 793569"/>
              <a:gd name="connsiteX20" fmla="*/ 793568 w 1587142"/>
              <a:gd name="connsiteY20" fmla="*/ 0 h 793569"/>
            </a:gdLst>
            <a:rect l="l" t="t" r="r" b="b"/>
            <a:pathLst>
              <a:path w="1587142" h="793569">
                <a:moveTo>
                  <a:pt x="793568" y="442504"/>
                </a:moveTo>
                <a:cubicBezTo>
                  <a:pt x="599258" y="442504"/>
                  <a:pt x="442504" y="599258"/>
                  <a:pt x="442504" y="793568"/>
                </a:cubicBezTo>
                <a:lnTo>
                  <a:pt x="462098" y="793568"/>
                </a:lnTo>
                <a:cubicBezTo>
                  <a:pt x="462098" y="610688"/>
                  <a:pt x="610688" y="463731"/>
                  <a:pt x="791936" y="463731"/>
                </a:cubicBezTo>
                <a:cubicBezTo>
                  <a:pt x="974816" y="463731"/>
                  <a:pt x="1121773" y="612321"/>
                  <a:pt x="1121773" y="793568"/>
                </a:cubicBezTo>
                <a:lnTo>
                  <a:pt x="1141367" y="793568"/>
                </a:lnTo>
                <a:cubicBezTo>
                  <a:pt x="1144633" y="600891"/>
                  <a:pt x="987878" y="442504"/>
                  <a:pt x="793568" y="442504"/>
                </a:cubicBezTo>
                <a:close/>
                <a:moveTo>
                  <a:pt x="793568" y="217170"/>
                </a:moveTo>
                <a:cubicBezTo>
                  <a:pt x="475161" y="217170"/>
                  <a:pt x="217170" y="475161"/>
                  <a:pt x="217170" y="793568"/>
                </a:cubicBezTo>
                <a:lnTo>
                  <a:pt x="236764" y="793568"/>
                </a:lnTo>
                <a:cubicBezTo>
                  <a:pt x="236764" y="486591"/>
                  <a:pt x="486591" y="236764"/>
                  <a:pt x="793568" y="236764"/>
                </a:cubicBezTo>
                <a:cubicBezTo>
                  <a:pt x="1100546" y="236764"/>
                  <a:pt x="1350373" y="486591"/>
                  <a:pt x="1350373" y="793568"/>
                </a:cubicBezTo>
                <a:lnTo>
                  <a:pt x="1369967" y="793568"/>
                </a:lnTo>
                <a:cubicBezTo>
                  <a:pt x="1369967" y="475161"/>
                  <a:pt x="1111976" y="217170"/>
                  <a:pt x="793568" y="217170"/>
                </a:cubicBezTo>
                <a:close/>
                <a:moveTo>
                  <a:pt x="793568" y="0"/>
                </a:moveTo>
                <a:cubicBezTo>
                  <a:pt x="355963" y="0"/>
                  <a:pt x="0" y="355963"/>
                  <a:pt x="0" y="793569"/>
                </a:cubicBezTo>
                <a:lnTo>
                  <a:pt x="19594" y="793569"/>
                </a:lnTo>
                <a:cubicBezTo>
                  <a:pt x="19594" y="367393"/>
                  <a:pt x="367393" y="19594"/>
                  <a:pt x="793568" y="19594"/>
                </a:cubicBezTo>
                <a:cubicBezTo>
                  <a:pt x="1219744" y="19594"/>
                  <a:pt x="1567543" y="367393"/>
                  <a:pt x="1567543" y="793569"/>
                </a:cubicBezTo>
                <a:lnTo>
                  <a:pt x="1587137" y="793569"/>
                </a:lnTo>
                <a:cubicBezTo>
                  <a:pt x="1588770" y="355963"/>
                  <a:pt x="1231174" y="0"/>
                  <a:pt x="793568" y="0"/>
                </a:cubicBezTo>
                <a:close/>
              </a:path>
            </a:pathLst>
          </a:custGeom>
          <a:solidFill>
            <a:schemeClr val="accent1"/>
          </a:solidFill>
          <a:ln w="163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0800000" flipH="1" flipV="1">
            <a:off x="192505" y="360946"/>
            <a:ext cx="652718" cy="326358"/>
          </a:xfrm>
          <a:custGeom>
            <a:avLst/>
            <a:gdLst>
              <a:gd name="connsiteX0" fmla="*/ 793568 w 1587142"/>
              <a:gd name="connsiteY0" fmla="*/ 442504 h 793569"/>
              <a:gd name="connsiteX1" fmla="*/ 442504 w 1587142"/>
              <a:gd name="connsiteY1" fmla="*/ 793568 h 793569"/>
              <a:gd name="connsiteX2" fmla="*/ 462098 w 1587142"/>
              <a:gd name="connsiteY2" fmla="*/ 793568 h 793569"/>
              <a:gd name="connsiteX3" fmla="*/ 791936 w 1587142"/>
              <a:gd name="connsiteY3" fmla="*/ 463731 h 793569"/>
              <a:gd name="connsiteX4" fmla="*/ 1121773 w 1587142"/>
              <a:gd name="connsiteY4" fmla="*/ 793568 h 793569"/>
              <a:gd name="connsiteX5" fmla="*/ 1141367 w 1587142"/>
              <a:gd name="connsiteY5" fmla="*/ 793568 h 793569"/>
              <a:gd name="connsiteX6" fmla="*/ 793568 w 1587142"/>
              <a:gd name="connsiteY6" fmla="*/ 442504 h 793569"/>
              <a:gd name="connsiteX7" fmla="*/ 793568 w 1587142"/>
              <a:gd name="connsiteY7" fmla="*/ 217170 h 793569"/>
              <a:gd name="connsiteX8" fmla="*/ 217170 w 1587142"/>
              <a:gd name="connsiteY8" fmla="*/ 793568 h 793569"/>
              <a:gd name="connsiteX9" fmla="*/ 236764 w 1587142"/>
              <a:gd name="connsiteY9" fmla="*/ 793568 h 793569"/>
              <a:gd name="connsiteX10" fmla="*/ 793568 w 1587142"/>
              <a:gd name="connsiteY10" fmla="*/ 236764 h 793569"/>
              <a:gd name="connsiteX11" fmla="*/ 1350373 w 1587142"/>
              <a:gd name="connsiteY11" fmla="*/ 793568 h 793569"/>
              <a:gd name="connsiteX12" fmla="*/ 1369967 w 1587142"/>
              <a:gd name="connsiteY12" fmla="*/ 793568 h 793569"/>
              <a:gd name="connsiteX13" fmla="*/ 793568 w 1587142"/>
              <a:gd name="connsiteY13" fmla="*/ 217170 h 793569"/>
              <a:gd name="connsiteX14" fmla="*/ 793568 w 1587142"/>
              <a:gd name="connsiteY14" fmla="*/ 0 h 793569"/>
              <a:gd name="connsiteX15" fmla="*/ 0 w 1587142"/>
              <a:gd name="connsiteY15" fmla="*/ 793569 h 793569"/>
              <a:gd name="connsiteX16" fmla="*/ 19594 w 1587142"/>
              <a:gd name="connsiteY16" fmla="*/ 793569 h 793569"/>
              <a:gd name="connsiteX17" fmla="*/ 793568 w 1587142"/>
              <a:gd name="connsiteY17" fmla="*/ 19594 h 793569"/>
              <a:gd name="connsiteX18" fmla="*/ 1567543 w 1587142"/>
              <a:gd name="connsiteY18" fmla="*/ 793569 h 793569"/>
              <a:gd name="connsiteX19" fmla="*/ 1587137 w 1587142"/>
              <a:gd name="connsiteY19" fmla="*/ 793569 h 793569"/>
              <a:gd name="connsiteX20" fmla="*/ 793568 w 1587142"/>
              <a:gd name="connsiteY20" fmla="*/ 0 h 793569"/>
            </a:gdLst>
            <a:rect l="l" t="t" r="r" b="b"/>
            <a:pathLst>
              <a:path w="1587142" h="793569">
                <a:moveTo>
                  <a:pt x="793568" y="442504"/>
                </a:moveTo>
                <a:cubicBezTo>
                  <a:pt x="599258" y="442504"/>
                  <a:pt x="442504" y="599258"/>
                  <a:pt x="442504" y="793568"/>
                </a:cubicBezTo>
                <a:lnTo>
                  <a:pt x="462098" y="793568"/>
                </a:lnTo>
                <a:cubicBezTo>
                  <a:pt x="462098" y="610688"/>
                  <a:pt x="610688" y="463731"/>
                  <a:pt x="791936" y="463731"/>
                </a:cubicBezTo>
                <a:cubicBezTo>
                  <a:pt x="974816" y="463731"/>
                  <a:pt x="1121773" y="612321"/>
                  <a:pt x="1121773" y="793568"/>
                </a:cubicBezTo>
                <a:lnTo>
                  <a:pt x="1141367" y="793568"/>
                </a:lnTo>
                <a:cubicBezTo>
                  <a:pt x="1144633" y="600891"/>
                  <a:pt x="987878" y="442504"/>
                  <a:pt x="793568" y="442504"/>
                </a:cubicBezTo>
                <a:close/>
                <a:moveTo>
                  <a:pt x="793568" y="217170"/>
                </a:moveTo>
                <a:cubicBezTo>
                  <a:pt x="475161" y="217170"/>
                  <a:pt x="217170" y="475161"/>
                  <a:pt x="217170" y="793568"/>
                </a:cubicBezTo>
                <a:lnTo>
                  <a:pt x="236764" y="793568"/>
                </a:lnTo>
                <a:cubicBezTo>
                  <a:pt x="236764" y="486591"/>
                  <a:pt x="486591" y="236764"/>
                  <a:pt x="793568" y="236764"/>
                </a:cubicBezTo>
                <a:cubicBezTo>
                  <a:pt x="1100546" y="236764"/>
                  <a:pt x="1350373" y="486591"/>
                  <a:pt x="1350373" y="793568"/>
                </a:cubicBezTo>
                <a:lnTo>
                  <a:pt x="1369967" y="793568"/>
                </a:lnTo>
                <a:cubicBezTo>
                  <a:pt x="1369967" y="475161"/>
                  <a:pt x="1111976" y="217170"/>
                  <a:pt x="793568" y="217170"/>
                </a:cubicBezTo>
                <a:close/>
                <a:moveTo>
                  <a:pt x="793568" y="0"/>
                </a:moveTo>
                <a:cubicBezTo>
                  <a:pt x="355963" y="0"/>
                  <a:pt x="0" y="355963"/>
                  <a:pt x="0" y="793569"/>
                </a:cubicBezTo>
                <a:lnTo>
                  <a:pt x="19594" y="793569"/>
                </a:lnTo>
                <a:cubicBezTo>
                  <a:pt x="19594" y="367393"/>
                  <a:pt x="367393" y="19594"/>
                  <a:pt x="793568" y="19594"/>
                </a:cubicBezTo>
                <a:cubicBezTo>
                  <a:pt x="1219744" y="19594"/>
                  <a:pt x="1567543" y="367393"/>
                  <a:pt x="1567543" y="793569"/>
                </a:cubicBezTo>
                <a:lnTo>
                  <a:pt x="1587137" y="793569"/>
                </a:lnTo>
                <a:cubicBezTo>
                  <a:pt x="1588770" y="355963"/>
                  <a:pt x="1231174" y="0"/>
                  <a:pt x="793568" y="0"/>
                </a:cubicBezTo>
                <a:close/>
              </a:path>
            </a:pathLst>
          </a:custGeom>
          <a:solidFill>
            <a:schemeClr val="accent1"/>
          </a:solidFill>
          <a:ln w="163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线条 1"/>
          <p:cNvCxnSpPr/>
          <p:nvPr/>
        </p:nvCxnSpPr>
        <p:spPr>
          <a:xfrm rot="0" flipH="0" flipV="0">
            <a:off x="0" y="685799"/>
            <a:ext cx="4981074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prstDash val="solid"/>
            <a:miter/>
          </a:ln>
        </p:spPr>
      </p:cxn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" name="线条 1"/>
          <p:cNvCxnSpPr/>
          <p:nvPr/>
        </p:nvCxnSpPr>
        <p:spPr>
          <a:xfrm rot="0" flipH="0" flipV="0">
            <a:off x="1187214" y="4218604"/>
            <a:ext cx="2304000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miter/>
          </a:ln>
        </p:spPr>
      </p:cxnSp>
      <p:cxnSp>
        <p:nvCxnSpPr>
          <p:cNvPr id="4" name="线条 1"/>
          <p:cNvCxnSpPr/>
          <p:nvPr/>
        </p:nvCxnSpPr>
        <p:spPr>
          <a:xfrm rot="0" flipH="0" flipV="0">
            <a:off x="4994825" y="4218604"/>
            <a:ext cx="2196000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2">
                    <a:lumMod val="60000"/>
                    <a:lumOff val="40000"/>
                    <a:alpha val="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miter/>
          </a:ln>
        </p:spPr>
      </p:cxnSp>
      <p:cxnSp>
        <p:nvCxnSpPr>
          <p:cNvPr id="5" name="线条 1"/>
          <p:cNvCxnSpPr/>
          <p:nvPr/>
        </p:nvCxnSpPr>
        <p:spPr>
          <a:xfrm rot="0" flipH="0" flipV="0">
            <a:off x="8761135" y="4218604"/>
            <a:ext cx="2196000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miter/>
          </a:ln>
        </p:spPr>
      </p:cxnSp>
      <p:sp>
        <p:nvSpPr>
          <p:cNvPr id="6" name="标题 1"/>
          <p:cNvSpPr txBox="1"/>
          <p:nvPr/>
        </p:nvSpPr>
        <p:spPr>
          <a:xfrm rot="0" flipH="0" flipV="0">
            <a:off x="719214" y="3638190"/>
            <a:ext cx="3240000" cy="360000"/>
          </a:xfrm>
          <a:prstGeom prst="rect">
            <a:avLst/>
          </a:prstGeom>
          <a:noFill/>
          <a:ln w="9525" cap="sq">
            <a:noFill/>
            <a:miter/>
            <a:headEnd/>
            <a:tailEnd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转化率与用户生命周期价值关联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19214" y="4369283"/>
            <a:ext cx="3240000" cy="1512000"/>
          </a:xfrm>
          <a:prstGeom prst="rect">
            <a:avLst/>
          </a:prstGeom>
          <a:noFill/>
          <a:ln w="9525" cap="sq">
            <a:noFill/>
            <a:miter/>
            <a:headEnd/>
            <a:tailEnd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2026年行业报告指出，高LTV（用户生命周期价值）客户往往来自低流量但高互动渠道，如私域社群或邮件营销，而非单纯依赖付费广告带来的泛流量。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472825" y="3638190"/>
            <a:ext cx="3240000" cy="360000"/>
          </a:xfrm>
          <a:prstGeom prst="rect">
            <a:avLst/>
          </a:prstGeom>
          <a:noFill/>
          <a:ln w="9525" cap="sq">
            <a:noFill/>
            <a:miter/>
            <a:headEnd/>
            <a:tailEnd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行为数据揭示真实购买动机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472825" y="4369283"/>
            <a:ext cx="3240000" cy="1512000"/>
          </a:xfrm>
          <a:prstGeom prst="rect">
            <a:avLst/>
          </a:prstGeom>
          <a:noFill/>
          <a:ln w="9525" cap="sq">
            <a:noFill/>
            <a:miter/>
            <a:headEnd/>
            <a:tailEnd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通过热力图、会话回放和事件追踪可发现，用户是否真正对产品产生兴趣。例如，多次查看价格页或加入购物车却未支付，说明存在转化障碍需针对性优化。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239135" y="3638190"/>
            <a:ext cx="3240000" cy="360000"/>
          </a:xfrm>
          <a:prstGeom prst="rect">
            <a:avLst/>
          </a:prstGeom>
          <a:noFill/>
          <a:ln w="9525" cap="sq">
            <a:noFill/>
            <a:miter/>
            <a:headEnd/>
            <a:tailEnd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A/B测试验证流量有效性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239135" y="4369284"/>
            <a:ext cx="3240000" cy="1512000"/>
          </a:xfrm>
          <a:prstGeom prst="rect">
            <a:avLst/>
          </a:prstGeom>
          <a:noFill/>
          <a:ln w="9525" cap="sq">
            <a:noFill/>
            <a:miter/>
            <a:headEnd/>
            <a:tailEnd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成功品牌普遍采用A/B测试评估不同流量来源的实际转化表现。数据显示，经过优化后的定向广告转化率可提升3–5倍，远高于盲目扩量策略。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942049" y="1537893"/>
            <a:ext cx="1834172" cy="1834172"/>
          </a:xfrm>
          <a:custGeom>
            <a:avLst/>
            <a:gdLst/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19050" tIns="19050" rIns="19050" bIns="1905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075169" y="1671013"/>
            <a:ext cx="1567932" cy="1567932"/>
          </a:xfrm>
          <a:custGeom>
            <a:avLst/>
            <a:gdLst/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19050" tIns="19050" rIns="19050" bIns="1905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650450" y="2265782"/>
            <a:ext cx="417370" cy="378394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175739" y="1537893"/>
            <a:ext cx="1834172" cy="1834172"/>
          </a:xfrm>
          <a:custGeom>
            <a:avLst/>
            <a:gdLst/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  <a:alpha val="0"/>
                </a:schemeClr>
              </a:gs>
              <a:gs pos="100000">
                <a:schemeClr val="accent2">
                  <a:lumMod val="75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19050" tIns="19050" rIns="19050" bIns="1905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308859" y="1671013"/>
            <a:ext cx="1567932" cy="1567932"/>
          </a:xfrm>
          <a:custGeom>
            <a:avLst/>
            <a:gdLst/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19050" tIns="19050" rIns="19050" bIns="1905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875420" y="2250070"/>
            <a:ext cx="434810" cy="4098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19050" tIns="19050" rIns="19050" bIns="1905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419879" y="1535644"/>
            <a:ext cx="1838670" cy="1838670"/>
          </a:xfrm>
          <a:custGeom>
            <a:avLst/>
            <a:gdLst/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19050" tIns="19050" rIns="19050" bIns="1905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553326" y="1669091"/>
            <a:ext cx="1571776" cy="1571776"/>
          </a:xfrm>
          <a:custGeom>
            <a:avLst/>
            <a:gdLst/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19050" tIns="19050" rIns="19050" bIns="1905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2118956" y="2234721"/>
            <a:ext cx="440517" cy="440517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19050" tIns="19050" rIns="19050" bIns="1905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906753" y="118142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数据驱动下的真实转化逻辑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0800000" flipH="1" flipV="0">
            <a:off x="192505" y="0"/>
            <a:ext cx="652718" cy="326358"/>
          </a:xfrm>
          <a:custGeom>
            <a:avLst/>
            <a:gdLst>
              <a:gd name="connsiteX0" fmla="*/ 793568 w 1587142"/>
              <a:gd name="connsiteY0" fmla="*/ 442504 h 793569"/>
              <a:gd name="connsiteX1" fmla="*/ 442504 w 1587142"/>
              <a:gd name="connsiteY1" fmla="*/ 793568 h 793569"/>
              <a:gd name="connsiteX2" fmla="*/ 462098 w 1587142"/>
              <a:gd name="connsiteY2" fmla="*/ 793568 h 793569"/>
              <a:gd name="connsiteX3" fmla="*/ 791936 w 1587142"/>
              <a:gd name="connsiteY3" fmla="*/ 463731 h 793569"/>
              <a:gd name="connsiteX4" fmla="*/ 1121773 w 1587142"/>
              <a:gd name="connsiteY4" fmla="*/ 793568 h 793569"/>
              <a:gd name="connsiteX5" fmla="*/ 1141367 w 1587142"/>
              <a:gd name="connsiteY5" fmla="*/ 793568 h 793569"/>
              <a:gd name="connsiteX6" fmla="*/ 793568 w 1587142"/>
              <a:gd name="connsiteY6" fmla="*/ 442504 h 793569"/>
              <a:gd name="connsiteX7" fmla="*/ 793568 w 1587142"/>
              <a:gd name="connsiteY7" fmla="*/ 217170 h 793569"/>
              <a:gd name="connsiteX8" fmla="*/ 217170 w 1587142"/>
              <a:gd name="connsiteY8" fmla="*/ 793568 h 793569"/>
              <a:gd name="connsiteX9" fmla="*/ 236764 w 1587142"/>
              <a:gd name="connsiteY9" fmla="*/ 793568 h 793569"/>
              <a:gd name="connsiteX10" fmla="*/ 793568 w 1587142"/>
              <a:gd name="connsiteY10" fmla="*/ 236764 h 793569"/>
              <a:gd name="connsiteX11" fmla="*/ 1350373 w 1587142"/>
              <a:gd name="connsiteY11" fmla="*/ 793568 h 793569"/>
              <a:gd name="connsiteX12" fmla="*/ 1369967 w 1587142"/>
              <a:gd name="connsiteY12" fmla="*/ 793568 h 793569"/>
              <a:gd name="connsiteX13" fmla="*/ 793568 w 1587142"/>
              <a:gd name="connsiteY13" fmla="*/ 217170 h 793569"/>
              <a:gd name="connsiteX14" fmla="*/ 793568 w 1587142"/>
              <a:gd name="connsiteY14" fmla="*/ 0 h 793569"/>
              <a:gd name="connsiteX15" fmla="*/ 0 w 1587142"/>
              <a:gd name="connsiteY15" fmla="*/ 793569 h 793569"/>
              <a:gd name="connsiteX16" fmla="*/ 19594 w 1587142"/>
              <a:gd name="connsiteY16" fmla="*/ 793569 h 793569"/>
              <a:gd name="connsiteX17" fmla="*/ 793568 w 1587142"/>
              <a:gd name="connsiteY17" fmla="*/ 19594 h 793569"/>
              <a:gd name="connsiteX18" fmla="*/ 1567543 w 1587142"/>
              <a:gd name="connsiteY18" fmla="*/ 793569 h 793569"/>
              <a:gd name="connsiteX19" fmla="*/ 1587137 w 1587142"/>
              <a:gd name="connsiteY19" fmla="*/ 793569 h 793569"/>
              <a:gd name="connsiteX20" fmla="*/ 793568 w 1587142"/>
              <a:gd name="connsiteY20" fmla="*/ 0 h 793569"/>
            </a:gdLst>
            <a:rect l="l" t="t" r="r" b="b"/>
            <a:pathLst>
              <a:path w="1587142" h="793569">
                <a:moveTo>
                  <a:pt x="793568" y="442504"/>
                </a:moveTo>
                <a:cubicBezTo>
                  <a:pt x="599258" y="442504"/>
                  <a:pt x="442504" y="599258"/>
                  <a:pt x="442504" y="793568"/>
                </a:cubicBezTo>
                <a:lnTo>
                  <a:pt x="462098" y="793568"/>
                </a:lnTo>
                <a:cubicBezTo>
                  <a:pt x="462098" y="610688"/>
                  <a:pt x="610688" y="463731"/>
                  <a:pt x="791936" y="463731"/>
                </a:cubicBezTo>
                <a:cubicBezTo>
                  <a:pt x="974816" y="463731"/>
                  <a:pt x="1121773" y="612321"/>
                  <a:pt x="1121773" y="793568"/>
                </a:cubicBezTo>
                <a:lnTo>
                  <a:pt x="1141367" y="793568"/>
                </a:lnTo>
                <a:cubicBezTo>
                  <a:pt x="1144633" y="600891"/>
                  <a:pt x="987878" y="442504"/>
                  <a:pt x="793568" y="442504"/>
                </a:cubicBezTo>
                <a:close/>
                <a:moveTo>
                  <a:pt x="793568" y="217170"/>
                </a:moveTo>
                <a:cubicBezTo>
                  <a:pt x="475161" y="217170"/>
                  <a:pt x="217170" y="475161"/>
                  <a:pt x="217170" y="793568"/>
                </a:cubicBezTo>
                <a:lnTo>
                  <a:pt x="236764" y="793568"/>
                </a:lnTo>
                <a:cubicBezTo>
                  <a:pt x="236764" y="486591"/>
                  <a:pt x="486591" y="236764"/>
                  <a:pt x="793568" y="236764"/>
                </a:cubicBezTo>
                <a:cubicBezTo>
                  <a:pt x="1100546" y="236764"/>
                  <a:pt x="1350373" y="486591"/>
                  <a:pt x="1350373" y="793568"/>
                </a:cubicBezTo>
                <a:lnTo>
                  <a:pt x="1369967" y="793568"/>
                </a:lnTo>
                <a:cubicBezTo>
                  <a:pt x="1369967" y="475161"/>
                  <a:pt x="1111976" y="217170"/>
                  <a:pt x="793568" y="217170"/>
                </a:cubicBezTo>
                <a:close/>
                <a:moveTo>
                  <a:pt x="793568" y="0"/>
                </a:moveTo>
                <a:cubicBezTo>
                  <a:pt x="355963" y="0"/>
                  <a:pt x="0" y="355963"/>
                  <a:pt x="0" y="793569"/>
                </a:cubicBezTo>
                <a:lnTo>
                  <a:pt x="19594" y="793569"/>
                </a:lnTo>
                <a:cubicBezTo>
                  <a:pt x="19594" y="367393"/>
                  <a:pt x="367393" y="19594"/>
                  <a:pt x="793568" y="19594"/>
                </a:cubicBezTo>
                <a:cubicBezTo>
                  <a:pt x="1219744" y="19594"/>
                  <a:pt x="1567543" y="367393"/>
                  <a:pt x="1567543" y="793569"/>
                </a:cubicBezTo>
                <a:lnTo>
                  <a:pt x="1587137" y="793569"/>
                </a:lnTo>
                <a:cubicBezTo>
                  <a:pt x="1588770" y="355963"/>
                  <a:pt x="1231174" y="0"/>
                  <a:pt x="793568" y="0"/>
                </a:cubicBezTo>
                <a:close/>
              </a:path>
            </a:pathLst>
          </a:custGeom>
          <a:solidFill>
            <a:schemeClr val="accent1"/>
          </a:solidFill>
          <a:ln w="163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0800000" flipH="1" flipV="1">
            <a:off x="192505" y="360946"/>
            <a:ext cx="652718" cy="326358"/>
          </a:xfrm>
          <a:custGeom>
            <a:avLst/>
            <a:gdLst>
              <a:gd name="connsiteX0" fmla="*/ 793568 w 1587142"/>
              <a:gd name="connsiteY0" fmla="*/ 442504 h 793569"/>
              <a:gd name="connsiteX1" fmla="*/ 442504 w 1587142"/>
              <a:gd name="connsiteY1" fmla="*/ 793568 h 793569"/>
              <a:gd name="connsiteX2" fmla="*/ 462098 w 1587142"/>
              <a:gd name="connsiteY2" fmla="*/ 793568 h 793569"/>
              <a:gd name="connsiteX3" fmla="*/ 791936 w 1587142"/>
              <a:gd name="connsiteY3" fmla="*/ 463731 h 793569"/>
              <a:gd name="connsiteX4" fmla="*/ 1121773 w 1587142"/>
              <a:gd name="connsiteY4" fmla="*/ 793568 h 793569"/>
              <a:gd name="connsiteX5" fmla="*/ 1141367 w 1587142"/>
              <a:gd name="connsiteY5" fmla="*/ 793568 h 793569"/>
              <a:gd name="connsiteX6" fmla="*/ 793568 w 1587142"/>
              <a:gd name="connsiteY6" fmla="*/ 442504 h 793569"/>
              <a:gd name="connsiteX7" fmla="*/ 793568 w 1587142"/>
              <a:gd name="connsiteY7" fmla="*/ 217170 h 793569"/>
              <a:gd name="connsiteX8" fmla="*/ 217170 w 1587142"/>
              <a:gd name="connsiteY8" fmla="*/ 793568 h 793569"/>
              <a:gd name="connsiteX9" fmla="*/ 236764 w 1587142"/>
              <a:gd name="connsiteY9" fmla="*/ 793568 h 793569"/>
              <a:gd name="connsiteX10" fmla="*/ 793568 w 1587142"/>
              <a:gd name="connsiteY10" fmla="*/ 236764 h 793569"/>
              <a:gd name="connsiteX11" fmla="*/ 1350373 w 1587142"/>
              <a:gd name="connsiteY11" fmla="*/ 793568 h 793569"/>
              <a:gd name="connsiteX12" fmla="*/ 1369967 w 1587142"/>
              <a:gd name="connsiteY12" fmla="*/ 793568 h 793569"/>
              <a:gd name="connsiteX13" fmla="*/ 793568 w 1587142"/>
              <a:gd name="connsiteY13" fmla="*/ 217170 h 793569"/>
              <a:gd name="connsiteX14" fmla="*/ 793568 w 1587142"/>
              <a:gd name="connsiteY14" fmla="*/ 0 h 793569"/>
              <a:gd name="connsiteX15" fmla="*/ 0 w 1587142"/>
              <a:gd name="connsiteY15" fmla="*/ 793569 h 793569"/>
              <a:gd name="connsiteX16" fmla="*/ 19594 w 1587142"/>
              <a:gd name="connsiteY16" fmla="*/ 793569 h 793569"/>
              <a:gd name="connsiteX17" fmla="*/ 793568 w 1587142"/>
              <a:gd name="connsiteY17" fmla="*/ 19594 h 793569"/>
              <a:gd name="connsiteX18" fmla="*/ 1567543 w 1587142"/>
              <a:gd name="connsiteY18" fmla="*/ 793569 h 793569"/>
              <a:gd name="connsiteX19" fmla="*/ 1587137 w 1587142"/>
              <a:gd name="connsiteY19" fmla="*/ 793569 h 793569"/>
              <a:gd name="connsiteX20" fmla="*/ 793568 w 1587142"/>
              <a:gd name="connsiteY20" fmla="*/ 0 h 793569"/>
            </a:gdLst>
            <a:rect l="l" t="t" r="r" b="b"/>
            <a:pathLst>
              <a:path w="1587142" h="793569">
                <a:moveTo>
                  <a:pt x="793568" y="442504"/>
                </a:moveTo>
                <a:cubicBezTo>
                  <a:pt x="599258" y="442504"/>
                  <a:pt x="442504" y="599258"/>
                  <a:pt x="442504" y="793568"/>
                </a:cubicBezTo>
                <a:lnTo>
                  <a:pt x="462098" y="793568"/>
                </a:lnTo>
                <a:cubicBezTo>
                  <a:pt x="462098" y="610688"/>
                  <a:pt x="610688" y="463731"/>
                  <a:pt x="791936" y="463731"/>
                </a:cubicBezTo>
                <a:cubicBezTo>
                  <a:pt x="974816" y="463731"/>
                  <a:pt x="1121773" y="612321"/>
                  <a:pt x="1121773" y="793568"/>
                </a:cubicBezTo>
                <a:lnTo>
                  <a:pt x="1141367" y="793568"/>
                </a:lnTo>
                <a:cubicBezTo>
                  <a:pt x="1144633" y="600891"/>
                  <a:pt x="987878" y="442504"/>
                  <a:pt x="793568" y="442504"/>
                </a:cubicBezTo>
                <a:close/>
                <a:moveTo>
                  <a:pt x="793568" y="217170"/>
                </a:moveTo>
                <a:cubicBezTo>
                  <a:pt x="475161" y="217170"/>
                  <a:pt x="217170" y="475161"/>
                  <a:pt x="217170" y="793568"/>
                </a:cubicBezTo>
                <a:lnTo>
                  <a:pt x="236764" y="793568"/>
                </a:lnTo>
                <a:cubicBezTo>
                  <a:pt x="236764" y="486591"/>
                  <a:pt x="486591" y="236764"/>
                  <a:pt x="793568" y="236764"/>
                </a:cubicBezTo>
                <a:cubicBezTo>
                  <a:pt x="1100546" y="236764"/>
                  <a:pt x="1350373" y="486591"/>
                  <a:pt x="1350373" y="793568"/>
                </a:cubicBezTo>
                <a:lnTo>
                  <a:pt x="1369967" y="793568"/>
                </a:lnTo>
                <a:cubicBezTo>
                  <a:pt x="1369967" y="475161"/>
                  <a:pt x="1111976" y="217170"/>
                  <a:pt x="793568" y="217170"/>
                </a:cubicBezTo>
                <a:close/>
                <a:moveTo>
                  <a:pt x="793568" y="0"/>
                </a:moveTo>
                <a:cubicBezTo>
                  <a:pt x="355963" y="0"/>
                  <a:pt x="0" y="355963"/>
                  <a:pt x="0" y="793569"/>
                </a:cubicBezTo>
                <a:lnTo>
                  <a:pt x="19594" y="793569"/>
                </a:lnTo>
                <a:cubicBezTo>
                  <a:pt x="19594" y="367393"/>
                  <a:pt x="367393" y="19594"/>
                  <a:pt x="793568" y="19594"/>
                </a:cubicBezTo>
                <a:cubicBezTo>
                  <a:pt x="1219744" y="19594"/>
                  <a:pt x="1567543" y="367393"/>
                  <a:pt x="1567543" y="793569"/>
                </a:cubicBezTo>
                <a:lnTo>
                  <a:pt x="1587137" y="793569"/>
                </a:lnTo>
                <a:cubicBezTo>
                  <a:pt x="1588770" y="355963"/>
                  <a:pt x="1231174" y="0"/>
                  <a:pt x="793568" y="0"/>
                </a:cubicBezTo>
                <a:close/>
              </a:path>
            </a:pathLst>
          </a:custGeom>
          <a:solidFill>
            <a:schemeClr val="accent1"/>
          </a:solidFill>
          <a:ln w="163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4" name="线条 1"/>
          <p:cNvCxnSpPr/>
          <p:nvPr/>
        </p:nvCxnSpPr>
        <p:spPr>
          <a:xfrm rot="0" flipH="0" flipV="0">
            <a:off x="0" y="685799"/>
            <a:ext cx="4981074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prstDash val="solid"/>
            <a:miter/>
          </a:ln>
        </p:spPr>
      </p:cxn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误区二：忽视用户隐私与合规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3500000" flipH="0" flipV="0">
            <a:off x="-92440" y="6146988"/>
            <a:ext cx="1673663" cy="869932"/>
          </a:xfrm>
          <a:custGeom>
            <a:avLst/>
            <a:gdLst>
              <a:gd name="connsiteX0" fmla="*/ 903093 w 903093"/>
              <a:gd name="connsiteY0" fmla="*/ 469407 h 469407"/>
              <a:gd name="connsiteX1" fmla="*/ 0 w 903093"/>
              <a:gd name="connsiteY1" fmla="*/ 469407 h 469407"/>
              <a:gd name="connsiteX2" fmla="*/ 114300 w 903093"/>
              <a:gd name="connsiteY2" fmla="*/ 355107 h 469407"/>
              <a:gd name="connsiteX3" fmla="*/ 788793 w 903093"/>
              <a:gd name="connsiteY3" fmla="*/ 355107 h 469407"/>
              <a:gd name="connsiteX4" fmla="*/ 788793 w 903093"/>
              <a:gd name="connsiteY4" fmla="*/ 0 h 469407"/>
              <a:gd name="connsiteX5" fmla="*/ 903093 w 903093"/>
              <a:gd name="connsiteY5" fmla="*/ 114300 h 469407"/>
            </a:gdLst>
            <a:rect l="l" t="t" r="r" b="b"/>
            <a:pathLst>
              <a:path w="903093" h="469407">
                <a:moveTo>
                  <a:pt x="903093" y="469407"/>
                </a:moveTo>
                <a:lnTo>
                  <a:pt x="0" y="469407"/>
                </a:lnTo>
                <a:lnTo>
                  <a:pt x="114300" y="355107"/>
                </a:lnTo>
                <a:lnTo>
                  <a:pt x="788793" y="355107"/>
                </a:lnTo>
                <a:lnTo>
                  <a:pt x="788793" y="0"/>
                </a:lnTo>
                <a:lnTo>
                  <a:pt x="903093" y="1143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203200" y="5511800"/>
            <a:ext cx="2527300" cy="1346200"/>
          </a:xfrm>
          <a:prstGeom prst="triangle">
            <a:avLst/>
          </a:prstGeom>
          <a:solidFill>
            <a:schemeClr val="accent1"/>
          </a:solidFill>
          <a:ln w="9525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8100000" flipH="1" flipV="0">
            <a:off x="11441612" y="-354658"/>
            <a:ext cx="526038" cy="1182117"/>
          </a:xfrm>
          <a:custGeom>
            <a:avLst/>
            <a:gdLst>
              <a:gd name="connsiteX0" fmla="*/ 0 w 406904"/>
              <a:gd name="connsiteY0" fmla="*/ 914398 h 914398"/>
              <a:gd name="connsiteX1" fmla="*/ 114300 w 406904"/>
              <a:gd name="connsiteY1" fmla="*/ 800098 h 914398"/>
              <a:gd name="connsiteX2" fmla="*/ 114300 w 406904"/>
              <a:gd name="connsiteY2" fmla="*/ 114300 h 914398"/>
              <a:gd name="connsiteX3" fmla="*/ 406904 w 406904"/>
              <a:gd name="connsiteY3" fmla="*/ 114300 h 914398"/>
              <a:gd name="connsiteX4" fmla="*/ 292604 w 406904"/>
              <a:gd name="connsiteY4" fmla="*/ 0 h 914398"/>
              <a:gd name="connsiteX5" fmla="*/ 0 w 406904"/>
              <a:gd name="connsiteY5" fmla="*/ 0 h 914398"/>
            </a:gdLst>
            <a:rect l="l" t="t" r="r" b="b"/>
            <a:pathLst>
              <a:path w="406904" h="914398">
                <a:moveTo>
                  <a:pt x="0" y="914398"/>
                </a:moveTo>
                <a:lnTo>
                  <a:pt x="114300" y="800098"/>
                </a:lnTo>
                <a:lnTo>
                  <a:pt x="114300" y="114300"/>
                </a:lnTo>
                <a:lnTo>
                  <a:pt x="406904" y="114300"/>
                </a:lnTo>
                <a:lnTo>
                  <a:pt x="29260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1">
            <a:off x="10300798" y="3556"/>
            <a:ext cx="1762975" cy="939072"/>
          </a:xfrm>
          <a:prstGeom prst="triangle">
            <a:avLst/>
          </a:prstGeom>
          <a:solidFill>
            <a:schemeClr val="accent1"/>
          </a:solidFill>
          <a:ln w="9525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1" flipV="1">
            <a:off x="10877600" y="5319964"/>
            <a:ext cx="607602" cy="482193"/>
          </a:xfrm>
          <a:custGeom>
            <a:avLst/>
            <a:gdLst>
              <a:gd name="connsiteX0" fmla="*/ 172500 w 431250"/>
              <a:gd name="connsiteY0" fmla="*/ 342240 h 342240"/>
              <a:gd name="connsiteX1" fmla="*/ 0 w 431250"/>
              <a:gd name="connsiteY1" fmla="*/ 342240 h 342240"/>
              <a:gd name="connsiteX2" fmla="*/ 0 w 431250"/>
              <a:gd name="connsiteY2" fmla="*/ 169740 h 342240"/>
              <a:gd name="connsiteX3" fmla="*/ 172500 w 431250"/>
              <a:gd name="connsiteY3" fmla="*/ 0 h 342240"/>
              <a:gd name="connsiteX4" fmla="*/ 172500 w 431250"/>
              <a:gd name="connsiteY4" fmla="*/ 74003 h 342240"/>
              <a:gd name="connsiteX5" fmla="*/ 74089 w 431250"/>
              <a:gd name="connsiteY5" fmla="*/ 169740 h 342240"/>
              <a:gd name="connsiteX6" fmla="*/ 172500 w 431250"/>
              <a:gd name="connsiteY6" fmla="*/ 169740 h 342240"/>
              <a:gd name="connsiteX7" fmla="*/ 431250 w 431250"/>
              <a:gd name="connsiteY7" fmla="*/ 342240 h 342240"/>
              <a:gd name="connsiteX8" fmla="*/ 258750 w 431250"/>
              <a:gd name="connsiteY8" fmla="*/ 342240 h 342240"/>
              <a:gd name="connsiteX9" fmla="*/ 258750 w 431250"/>
              <a:gd name="connsiteY9" fmla="*/ 169740 h 342240"/>
              <a:gd name="connsiteX10" fmla="*/ 431250 w 431250"/>
              <a:gd name="connsiteY10" fmla="*/ 0 h 342240"/>
              <a:gd name="connsiteX11" fmla="*/ 431250 w 431250"/>
              <a:gd name="connsiteY11" fmla="*/ 74003 h 342240"/>
              <a:gd name="connsiteX12" fmla="*/ 332839 w 431250"/>
              <a:gd name="connsiteY12" fmla="*/ 169740 h 342240"/>
              <a:gd name="connsiteX13" fmla="*/ 431250 w 431250"/>
              <a:gd name="connsiteY13" fmla="*/ 169740 h 342240"/>
            </a:gdLst>
            <a:rect l="l" t="t" r="r" b="b"/>
            <a:pathLst>
              <a:path w="431250" h="342240">
                <a:moveTo>
                  <a:pt x="172500" y="342240"/>
                </a:moveTo>
                <a:lnTo>
                  <a:pt x="0" y="342240"/>
                </a:lnTo>
                <a:lnTo>
                  <a:pt x="0" y="169740"/>
                </a:lnTo>
                <a:cubicBezTo>
                  <a:pt x="1508" y="75551"/>
                  <a:pt x="78299" y="-12"/>
                  <a:pt x="172500" y="0"/>
                </a:cubicBezTo>
                <a:lnTo>
                  <a:pt x="172500" y="74003"/>
                </a:lnTo>
                <a:cubicBezTo>
                  <a:pt x="119195" y="74028"/>
                  <a:pt x="75583" y="116456"/>
                  <a:pt x="74089" y="169740"/>
                </a:cubicBezTo>
                <a:lnTo>
                  <a:pt x="172500" y="169740"/>
                </a:lnTo>
                <a:close/>
                <a:moveTo>
                  <a:pt x="431250" y="342240"/>
                </a:moveTo>
                <a:lnTo>
                  <a:pt x="258750" y="342240"/>
                </a:lnTo>
                <a:lnTo>
                  <a:pt x="258750" y="169740"/>
                </a:lnTo>
                <a:cubicBezTo>
                  <a:pt x="260258" y="75551"/>
                  <a:pt x="337049" y="-12"/>
                  <a:pt x="431250" y="0"/>
                </a:cubicBezTo>
                <a:lnTo>
                  <a:pt x="431250" y="74003"/>
                </a:lnTo>
                <a:cubicBezTo>
                  <a:pt x="377945" y="74028"/>
                  <a:pt x="334333" y="116456"/>
                  <a:pt x="332839" y="169740"/>
                </a:cubicBezTo>
                <a:lnTo>
                  <a:pt x="431250" y="16974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1">
            <a:off x="973335" y="1764295"/>
            <a:ext cx="10245331" cy="482194"/>
          </a:xfrm>
          <a:prstGeom prst="roundRect">
            <a:avLst>
              <a:gd name="adj" fmla="val 15739"/>
            </a:avLst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486898" y="2057399"/>
            <a:ext cx="2821094" cy="3282524"/>
          </a:xfrm>
          <a:prstGeom prst="rect">
            <a:avLst/>
          </a:prstGeom>
          <a:solidFill>
            <a:schemeClr val="bg1"/>
          </a:solidFill>
          <a:ln w="63500" cap="sq">
            <a:noFill/>
            <a:prstDash val="solid"/>
            <a:miter/>
          </a:ln>
          <a:effectLst>
            <a:outerShdw dist="0" blurRad="63500" dir="0" sx="101000" sy="101000" kx="0" ky="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632218" y="2976335"/>
            <a:ext cx="2530452" cy="20909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欧盟GDPR和加州CCPA等法规明确要求企业在收集用户数据前必须获得明确同意，违规企业最高可被处以全球营收4%的罚款，2025年已有超300起相关处罚案例。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632218" y="2163513"/>
            <a:ext cx="2530452" cy="749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GDPR与CCPA对广告追踪的限制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685453" y="2057399"/>
            <a:ext cx="2821094" cy="3282524"/>
          </a:xfrm>
          <a:prstGeom prst="rect">
            <a:avLst/>
          </a:prstGeom>
          <a:solidFill>
            <a:schemeClr val="bg1"/>
          </a:solidFill>
          <a:ln w="63500" cap="sq">
            <a:noFill/>
            <a:prstDash val="solid"/>
            <a:miter/>
          </a:ln>
          <a:effectLst>
            <a:outerShdw dist="0" blurRad="63500" dir="0" sx="101000" sy="101000" kx="0" ky="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830774" y="2976335"/>
            <a:ext cx="2530452" cy="20909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谷歌计划在2024年底全面禁用第三方Cookie，导致依赖跨站追踪的传统再营销策略失效，但仍有近60%的中小企业未部署替代方案如第一方数据收集或上下文定向。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830774" y="2163513"/>
            <a:ext cx="2530452" cy="749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第三方Cookie淘汰带来的策略断层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884008" y="2057399"/>
            <a:ext cx="2821094" cy="3282524"/>
          </a:xfrm>
          <a:prstGeom prst="rect">
            <a:avLst/>
          </a:prstGeom>
          <a:solidFill>
            <a:schemeClr val="bg1"/>
          </a:solidFill>
          <a:ln w="63500" cap="sq">
            <a:noFill/>
            <a:prstDash val="solid"/>
            <a:miter/>
          </a:ln>
          <a:effectLst>
            <a:outerShdw dist="0" blurRad="63500" dir="0" sx="101000" sy="101000" kx="0" ky="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029329" y="2976335"/>
            <a:ext cx="2530452" cy="20909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在多国开展数字营销时，若未适配当地数据保护法（如巴西LGPD、印度DPDPA），极易触发法律风险；2025年跨境电商因隐私违规被下架广告的比例同比上升47%。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029329" y="2163513"/>
            <a:ext cx="2530452" cy="749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跨境营销中的本地化合规风险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222182" y="1936170"/>
            <a:ext cx="9747637" cy="138441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prstDash val="solid"/>
            <a:miter/>
          </a:ln>
          <a:effectLst>
            <a:outerShdw dist="0" blurRad="63500" dir="0" sx="102000" sy="102000" kx="0" ky="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906753" y="118142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全球隐私法规趋严下的合规盲区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0800000" flipH="1" flipV="0">
            <a:off x="192505" y="0"/>
            <a:ext cx="652718" cy="326358"/>
          </a:xfrm>
          <a:custGeom>
            <a:avLst/>
            <a:gdLst>
              <a:gd name="connsiteX0" fmla="*/ 793568 w 1587142"/>
              <a:gd name="connsiteY0" fmla="*/ 442504 h 793569"/>
              <a:gd name="connsiteX1" fmla="*/ 442504 w 1587142"/>
              <a:gd name="connsiteY1" fmla="*/ 793568 h 793569"/>
              <a:gd name="connsiteX2" fmla="*/ 462098 w 1587142"/>
              <a:gd name="connsiteY2" fmla="*/ 793568 h 793569"/>
              <a:gd name="connsiteX3" fmla="*/ 791936 w 1587142"/>
              <a:gd name="connsiteY3" fmla="*/ 463731 h 793569"/>
              <a:gd name="connsiteX4" fmla="*/ 1121773 w 1587142"/>
              <a:gd name="connsiteY4" fmla="*/ 793568 h 793569"/>
              <a:gd name="connsiteX5" fmla="*/ 1141367 w 1587142"/>
              <a:gd name="connsiteY5" fmla="*/ 793568 h 793569"/>
              <a:gd name="connsiteX6" fmla="*/ 793568 w 1587142"/>
              <a:gd name="connsiteY6" fmla="*/ 442504 h 793569"/>
              <a:gd name="connsiteX7" fmla="*/ 793568 w 1587142"/>
              <a:gd name="connsiteY7" fmla="*/ 217170 h 793569"/>
              <a:gd name="connsiteX8" fmla="*/ 217170 w 1587142"/>
              <a:gd name="connsiteY8" fmla="*/ 793568 h 793569"/>
              <a:gd name="connsiteX9" fmla="*/ 236764 w 1587142"/>
              <a:gd name="connsiteY9" fmla="*/ 793568 h 793569"/>
              <a:gd name="connsiteX10" fmla="*/ 793568 w 1587142"/>
              <a:gd name="connsiteY10" fmla="*/ 236764 h 793569"/>
              <a:gd name="connsiteX11" fmla="*/ 1350373 w 1587142"/>
              <a:gd name="connsiteY11" fmla="*/ 793568 h 793569"/>
              <a:gd name="connsiteX12" fmla="*/ 1369967 w 1587142"/>
              <a:gd name="connsiteY12" fmla="*/ 793568 h 793569"/>
              <a:gd name="connsiteX13" fmla="*/ 793568 w 1587142"/>
              <a:gd name="connsiteY13" fmla="*/ 217170 h 793569"/>
              <a:gd name="connsiteX14" fmla="*/ 793568 w 1587142"/>
              <a:gd name="connsiteY14" fmla="*/ 0 h 793569"/>
              <a:gd name="connsiteX15" fmla="*/ 0 w 1587142"/>
              <a:gd name="connsiteY15" fmla="*/ 793569 h 793569"/>
              <a:gd name="connsiteX16" fmla="*/ 19594 w 1587142"/>
              <a:gd name="connsiteY16" fmla="*/ 793569 h 793569"/>
              <a:gd name="connsiteX17" fmla="*/ 793568 w 1587142"/>
              <a:gd name="connsiteY17" fmla="*/ 19594 h 793569"/>
              <a:gd name="connsiteX18" fmla="*/ 1567543 w 1587142"/>
              <a:gd name="connsiteY18" fmla="*/ 793569 h 793569"/>
              <a:gd name="connsiteX19" fmla="*/ 1587137 w 1587142"/>
              <a:gd name="connsiteY19" fmla="*/ 793569 h 793569"/>
              <a:gd name="connsiteX20" fmla="*/ 793568 w 1587142"/>
              <a:gd name="connsiteY20" fmla="*/ 0 h 793569"/>
            </a:gdLst>
            <a:rect l="l" t="t" r="r" b="b"/>
            <a:pathLst>
              <a:path w="1587142" h="793569">
                <a:moveTo>
                  <a:pt x="793568" y="442504"/>
                </a:moveTo>
                <a:cubicBezTo>
                  <a:pt x="599258" y="442504"/>
                  <a:pt x="442504" y="599258"/>
                  <a:pt x="442504" y="793568"/>
                </a:cubicBezTo>
                <a:lnTo>
                  <a:pt x="462098" y="793568"/>
                </a:lnTo>
                <a:cubicBezTo>
                  <a:pt x="462098" y="610688"/>
                  <a:pt x="610688" y="463731"/>
                  <a:pt x="791936" y="463731"/>
                </a:cubicBezTo>
                <a:cubicBezTo>
                  <a:pt x="974816" y="463731"/>
                  <a:pt x="1121773" y="612321"/>
                  <a:pt x="1121773" y="793568"/>
                </a:cubicBezTo>
                <a:lnTo>
                  <a:pt x="1141367" y="793568"/>
                </a:lnTo>
                <a:cubicBezTo>
                  <a:pt x="1144633" y="600891"/>
                  <a:pt x="987878" y="442504"/>
                  <a:pt x="793568" y="442504"/>
                </a:cubicBezTo>
                <a:close/>
                <a:moveTo>
                  <a:pt x="793568" y="217170"/>
                </a:moveTo>
                <a:cubicBezTo>
                  <a:pt x="475161" y="217170"/>
                  <a:pt x="217170" y="475161"/>
                  <a:pt x="217170" y="793568"/>
                </a:cubicBezTo>
                <a:lnTo>
                  <a:pt x="236764" y="793568"/>
                </a:lnTo>
                <a:cubicBezTo>
                  <a:pt x="236764" y="486591"/>
                  <a:pt x="486591" y="236764"/>
                  <a:pt x="793568" y="236764"/>
                </a:cubicBezTo>
                <a:cubicBezTo>
                  <a:pt x="1100546" y="236764"/>
                  <a:pt x="1350373" y="486591"/>
                  <a:pt x="1350373" y="793568"/>
                </a:cubicBezTo>
                <a:lnTo>
                  <a:pt x="1369967" y="793568"/>
                </a:lnTo>
                <a:cubicBezTo>
                  <a:pt x="1369967" y="475161"/>
                  <a:pt x="1111976" y="217170"/>
                  <a:pt x="793568" y="217170"/>
                </a:cubicBezTo>
                <a:close/>
                <a:moveTo>
                  <a:pt x="793568" y="0"/>
                </a:moveTo>
                <a:cubicBezTo>
                  <a:pt x="355963" y="0"/>
                  <a:pt x="0" y="355963"/>
                  <a:pt x="0" y="793569"/>
                </a:cubicBezTo>
                <a:lnTo>
                  <a:pt x="19594" y="793569"/>
                </a:lnTo>
                <a:cubicBezTo>
                  <a:pt x="19594" y="367393"/>
                  <a:pt x="367393" y="19594"/>
                  <a:pt x="793568" y="19594"/>
                </a:cubicBezTo>
                <a:cubicBezTo>
                  <a:pt x="1219744" y="19594"/>
                  <a:pt x="1567543" y="367393"/>
                  <a:pt x="1567543" y="793569"/>
                </a:cubicBezTo>
                <a:lnTo>
                  <a:pt x="1587137" y="793569"/>
                </a:lnTo>
                <a:cubicBezTo>
                  <a:pt x="1588770" y="355963"/>
                  <a:pt x="1231174" y="0"/>
                  <a:pt x="793568" y="0"/>
                </a:cubicBezTo>
                <a:close/>
              </a:path>
            </a:pathLst>
          </a:custGeom>
          <a:solidFill>
            <a:schemeClr val="accent1"/>
          </a:solidFill>
          <a:ln w="163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10800000" flipH="1" flipV="1">
            <a:off x="192505" y="360946"/>
            <a:ext cx="652718" cy="326358"/>
          </a:xfrm>
          <a:custGeom>
            <a:avLst/>
            <a:gdLst>
              <a:gd name="connsiteX0" fmla="*/ 793568 w 1587142"/>
              <a:gd name="connsiteY0" fmla="*/ 442504 h 793569"/>
              <a:gd name="connsiteX1" fmla="*/ 442504 w 1587142"/>
              <a:gd name="connsiteY1" fmla="*/ 793568 h 793569"/>
              <a:gd name="connsiteX2" fmla="*/ 462098 w 1587142"/>
              <a:gd name="connsiteY2" fmla="*/ 793568 h 793569"/>
              <a:gd name="connsiteX3" fmla="*/ 791936 w 1587142"/>
              <a:gd name="connsiteY3" fmla="*/ 463731 h 793569"/>
              <a:gd name="connsiteX4" fmla="*/ 1121773 w 1587142"/>
              <a:gd name="connsiteY4" fmla="*/ 793568 h 793569"/>
              <a:gd name="connsiteX5" fmla="*/ 1141367 w 1587142"/>
              <a:gd name="connsiteY5" fmla="*/ 793568 h 793569"/>
              <a:gd name="connsiteX6" fmla="*/ 793568 w 1587142"/>
              <a:gd name="connsiteY6" fmla="*/ 442504 h 793569"/>
              <a:gd name="connsiteX7" fmla="*/ 793568 w 1587142"/>
              <a:gd name="connsiteY7" fmla="*/ 217170 h 793569"/>
              <a:gd name="connsiteX8" fmla="*/ 217170 w 1587142"/>
              <a:gd name="connsiteY8" fmla="*/ 793568 h 793569"/>
              <a:gd name="connsiteX9" fmla="*/ 236764 w 1587142"/>
              <a:gd name="connsiteY9" fmla="*/ 793568 h 793569"/>
              <a:gd name="connsiteX10" fmla="*/ 793568 w 1587142"/>
              <a:gd name="connsiteY10" fmla="*/ 236764 h 793569"/>
              <a:gd name="connsiteX11" fmla="*/ 1350373 w 1587142"/>
              <a:gd name="connsiteY11" fmla="*/ 793568 h 793569"/>
              <a:gd name="connsiteX12" fmla="*/ 1369967 w 1587142"/>
              <a:gd name="connsiteY12" fmla="*/ 793568 h 793569"/>
              <a:gd name="connsiteX13" fmla="*/ 793568 w 1587142"/>
              <a:gd name="connsiteY13" fmla="*/ 217170 h 793569"/>
              <a:gd name="connsiteX14" fmla="*/ 793568 w 1587142"/>
              <a:gd name="connsiteY14" fmla="*/ 0 h 793569"/>
              <a:gd name="connsiteX15" fmla="*/ 0 w 1587142"/>
              <a:gd name="connsiteY15" fmla="*/ 793569 h 793569"/>
              <a:gd name="connsiteX16" fmla="*/ 19594 w 1587142"/>
              <a:gd name="connsiteY16" fmla="*/ 793569 h 793569"/>
              <a:gd name="connsiteX17" fmla="*/ 793568 w 1587142"/>
              <a:gd name="connsiteY17" fmla="*/ 19594 h 793569"/>
              <a:gd name="connsiteX18" fmla="*/ 1567543 w 1587142"/>
              <a:gd name="connsiteY18" fmla="*/ 793569 h 793569"/>
              <a:gd name="connsiteX19" fmla="*/ 1587137 w 1587142"/>
              <a:gd name="connsiteY19" fmla="*/ 793569 h 793569"/>
              <a:gd name="connsiteX20" fmla="*/ 793568 w 1587142"/>
              <a:gd name="connsiteY20" fmla="*/ 0 h 793569"/>
            </a:gdLst>
            <a:rect l="l" t="t" r="r" b="b"/>
            <a:pathLst>
              <a:path w="1587142" h="793569">
                <a:moveTo>
                  <a:pt x="793568" y="442504"/>
                </a:moveTo>
                <a:cubicBezTo>
                  <a:pt x="599258" y="442504"/>
                  <a:pt x="442504" y="599258"/>
                  <a:pt x="442504" y="793568"/>
                </a:cubicBezTo>
                <a:lnTo>
                  <a:pt x="462098" y="793568"/>
                </a:lnTo>
                <a:cubicBezTo>
                  <a:pt x="462098" y="610688"/>
                  <a:pt x="610688" y="463731"/>
                  <a:pt x="791936" y="463731"/>
                </a:cubicBezTo>
                <a:cubicBezTo>
                  <a:pt x="974816" y="463731"/>
                  <a:pt x="1121773" y="612321"/>
                  <a:pt x="1121773" y="793568"/>
                </a:cubicBezTo>
                <a:lnTo>
                  <a:pt x="1141367" y="793568"/>
                </a:lnTo>
                <a:cubicBezTo>
                  <a:pt x="1144633" y="600891"/>
                  <a:pt x="987878" y="442504"/>
                  <a:pt x="793568" y="442504"/>
                </a:cubicBezTo>
                <a:close/>
                <a:moveTo>
                  <a:pt x="793568" y="217170"/>
                </a:moveTo>
                <a:cubicBezTo>
                  <a:pt x="475161" y="217170"/>
                  <a:pt x="217170" y="475161"/>
                  <a:pt x="217170" y="793568"/>
                </a:cubicBezTo>
                <a:lnTo>
                  <a:pt x="236764" y="793568"/>
                </a:lnTo>
                <a:cubicBezTo>
                  <a:pt x="236764" y="486591"/>
                  <a:pt x="486591" y="236764"/>
                  <a:pt x="793568" y="236764"/>
                </a:cubicBezTo>
                <a:cubicBezTo>
                  <a:pt x="1100546" y="236764"/>
                  <a:pt x="1350373" y="486591"/>
                  <a:pt x="1350373" y="793568"/>
                </a:cubicBezTo>
                <a:lnTo>
                  <a:pt x="1369967" y="793568"/>
                </a:lnTo>
                <a:cubicBezTo>
                  <a:pt x="1369967" y="475161"/>
                  <a:pt x="1111976" y="217170"/>
                  <a:pt x="793568" y="217170"/>
                </a:cubicBezTo>
                <a:close/>
                <a:moveTo>
                  <a:pt x="793568" y="0"/>
                </a:moveTo>
                <a:cubicBezTo>
                  <a:pt x="355963" y="0"/>
                  <a:pt x="0" y="355963"/>
                  <a:pt x="0" y="793569"/>
                </a:cubicBezTo>
                <a:lnTo>
                  <a:pt x="19594" y="793569"/>
                </a:lnTo>
                <a:cubicBezTo>
                  <a:pt x="19594" y="367393"/>
                  <a:pt x="367393" y="19594"/>
                  <a:pt x="793568" y="19594"/>
                </a:cubicBezTo>
                <a:cubicBezTo>
                  <a:pt x="1219744" y="19594"/>
                  <a:pt x="1567543" y="367393"/>
                  <a:pt x="1567543" y="793569"/>
                </a:cubicBezTo>
                <a:lnTo>
                  <a:pt x="1587137" y="793569"/>
                </a:lnTo>
                <a:cubicBezTo>
                  <a:pt x="1588770" y="355963"/>
                  <a:pt x="1231174" y="0"/>
                  <a:pt x="793568" y="0"/>
                </a:cubicBezTo>
                <a:close/>
              </a:path>
            </a:pathLst>
          </a:custGeom>
          <a:solidFill>
            <a:schemeClr val="accent1"/>
          </a:solidFill>
          <a:ln w="163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2" name="线条 1"/>
          <p:cNvCxnSpPr/>
          <p:nvPr/>
        </p:nvCxnSpPr>
        <p:spPr>
          <a:xfrm rot="0" flipH="0" flipV="0">
            <a:off x="0" y="685799"/>
            <a:ext cx="4981074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prstDash val="solid"/>
            <a:miter/>
          </a:ln>
        </p:spPr>
      </p:cxn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746882" flipH="0" flipV="0">
            <a:off x="918244" y="1834417"/>
            <a:ext cx="3295647" cy="3295645"/>
          </a:xfrm>
          <a:prstGeom prst="ellipse">
            <a:avLst/>
          </a:prstGeom>
          <a:solidFill>
            <a:schemeClr val="accent1">
              <a:lumMod val="20000"/>
              <a:lumOff val="80000"/>
              <a:alpha val="24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746882" flipH="0" flipV="0">
            <a:off x="1188698" y="2104873"/>
            <a:ext cx="2754741" cy="2754739"/>
          </a:xfrm>
          <a:prstGeom prst="ellipse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3446882" flipH="0" flipV="0">
            <a:off x="1601833" y="2450329"/>
            <a:ext cx="2140023" cy="2140023"/>
          </a:xfrm>
          <a:prstGeom prst="arc">
            <a:avLst>
              <a:gd name="adj1" fmla="val 18228952"/>
              <a:gd name="adj2" fmla="val 4388189"/>
            </a:avLst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6146882" flipH="0" flipV="0">
            <a:off x="1551033" y="2412229"/>
            <a:ext cx="2140023" cy="2140023"/>
          </a:xfrm>
          <a:prstGeom prst="arc">
            <a:avLst>
              <a:gd name="adj1" fmla="val 4030654"/>
              <a:gd name="adj2" fmla="val 12159657"/>
            </a:avLst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746882" flipH="0" flipV="0">
            <a:off x="3171446" y="2571514"/>
            <a:ext cx="94307" cy="9430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746882" flipH="0" flipV="0">
            <a:off x="1883400" y="4255859"/>
            <a:ext cx="94307" cy="9430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000500" y="2043459"/>
            <a:ext cx="6223000" cy="8283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过度个性化推荐或未经许可的数据共享会显著降低用户信任，2026年Edelman调研显示，73%的消费者因隐私担忧而放弃购买，其中Z世代比例高达81%。</a:t>
            </a:r>
            <a:endParaRPr kumimoji="1" lang="zh-CN" altLang="en-US"/>
          </a:p>
        </p:txBody>
      </p:sp>
      <p:cxnSp>
        <p:nvCxnSpPr>
          <p:cNvPr id="10" name="线条 1"/>
          <p:cNvCxnSpPr/>
          <p:nvPr/>
        </p:nvCxnSpPr>
        <p:spPr>
          <a:xfrm rot="0" flipH="0" flipV="0">
            <a:off x="3052630" y="1964445"/>
            <a:ext cx="7166983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miter/>
          </a:ln>
        </p:spPr>
      </p:cxnSp>
      <p:sp>
        <p:nvSpPr>
          <p:cNvPr id="11" name="标题 1"/>
          <p:cNvSpPr txBox="1"/>
          <p:nvPr/>
        </p:nvSpPr>
        <p:spPr>
          <a:xfrm rot="0" flipH="0" flipV="0">
            <a:off x="3001232" y="1889827"/>
            <a:ext cx="118442" cy="118442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000500" y="1542752"/>
            <a:ext cx="6223000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数据滥用引发用户反感与流失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005545" y="5032951"/>
            <a:ext cx="6217955" cy="8283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虽然建立隐私合规体系需初期投入，但2025年麦肯锡研究指出，合规领先企业的客户终身价值（CLV）比同行高35%，且广告拒投率下降近三成。</a:t>
            </a:r>
            <a:endParaRPr kumimoji="1" lang="zh-CN" altLang="en-US"/>
          </a:p>
        </p:txBody>
      </p:sp>
      <p:cxnSp>
        <p:nvCxnSpPr>
          <p:cNvPr id="14" name="线条 1"/>
          <p:cNvCxnSpPr/>
          <p:nvPr/>
        </p:nvCxnSpPr>
        <p:spPr>
          <a:xfrm rot="0" flipH="0" flipV="0">
            <a:off x="3106714" y="4953938"/>
            <a:ext cx="7166983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miter/>
          </a:ln>
        </p:spPr>
      </p:cxnSp>
      <p:sp>
        <p:nvSpPr>
          <p:cNvPr id="15" name="标题 1"/>
          <p:cNvSpPr txBox="1"/>
          <p:nvPr/>
        </p:nvSpPr>
        <p:spPr>
          <a:xfrm rot="0" flipH="0" flipV="0">
            <a:off x="3055316" y="4879320"/>
            <a:ext cx="118442" cy="118442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005544" y="4532244"/>
            <a:ext cx="6268756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合规投入实为长期ROI保障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4736360" y="3570424"/>
            <a:ext cx="6553940" cy="8283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主动披露数据使用方式并提供控制选项的品牌，其用户留存率平均高出行业均值22%；苹果“App跟踪透明度”功能已促使超80%用户选择拒绝追踪。</a:t>
            </a:r>
            <a:endParaRPr kumimoji="1" lang="zh-CN" altLang="en-US"/>
          </a:p>
        </p:txBody>
      </p:sp>
      <p:cxnSp>
        <p:nvCxnSpPr>
          <p:cNvPr id="18" name="线条 1"/>
          <p:cNvCxnSpPr/>
          <p:nvPr/>
        </p:nvCxnSpPr>
        <p:spPr>
          <a:xfrm rot="0" flipH="0" flipV="0">
            <a:off x="4119474" y="3491411"/>
            <a:ext cx="7166983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miter/>
          </a:ln>
        </p:spPr>
      </p:cxnSp>
      <p:sp>
        <p:nvSpPr>
          <p:cNvPr id="19" name="标题 1"/>
          <p:cNvSpPr txBox="1"/>
          <p:nvPr/>
        </p:nvSpPr>
        <p:spPr>
          <a:xfrm rot="0" flipH="0" flipV="0">
            <a:off x="4068076" y="3416793"/>
            <a:ext cx="118442" cy="118442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4736359" y="3069717"/>
            <a:ext cx="6553941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隐私透明度成为品牌差异化关键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746882" flipH="0" flipV="0">
            <a:off x="1696120" y="2557316"/>
            <a:ext cx="1849850" cy="184985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2262127" y="3126965"/>
            <a:ext cx="717834" cy="710550"/>
          </a:xfrm>
          <a:custGeom>
            <a:avLst/>
            <a:gdLst>
              <a:gd name="connsiteX0" fmla="*/ 1163193 w 1872552"/>
              <a:gd name="connsiteY0" fmla="*/ 1008682 h 1853550"/>
              <a:gd name="connsiteX1" fmla="*/ 1670113 w 1872552"/>
              <a:gd name="connsiteY1" fmla="*/ 1008682 h 1853550"/>
              <a:gd name="connsiteX2" fmla="*/ 1839277 w 1872552"/>
              <a:gd name="connsiteY2" fmla="*/ 1177465 h 1853550"/>
              <a:gd name="connsiteX3" fmla="*/ 1839277 w 1872552"/>
              <a:gd name="connsiteY3" fmla="*/ 1684195 h 1853550"/>
              <a:gd name="connsiteX4" fmla="*/ 1670113 w 1872552"/>
              <a:gd name="connsiteY4" fmla="*/ 1853550 h 1853550"/>
              <a:gd name="connsiteX5" fmla="*/ 1163193 w 1872552"/>
              <a:gd name="connsiteY5" fmla="*/ 1853550 h 1853550"/>
              <a:gd name="connsiteX6" fmla="*/ 993838 w 1872552"/>
              <a:gd name="connsiteY6" fmla="*/ 1684195 h 1853550"/>
              <a:gd name="connsiteX7" fmla="*/ 993838 w 1872552"/>
              <a:gd name="connsiteY7" fmla="*/ 1177465 h 1853550"/>
              <a:gd name="connsiteX8" fmla="*/ 1163193 w 1872552"/>
              <a:gd name="connsiteY8" fmla="*/ 1008682 h 1853550"/>
              <a:gd name="connsiteX9" fmla="*/ 169355 w 1872552"/>
              <a:gd name="connsiteY9" fmla="*/ 1008682 h 1853550"/>
              <a:gd name="connsiteX10" fmla="*/ 676275 w 1872552"/>
              <a:gd name="connsiteY10" fmla="*/ 1008682 h 1853550"/>
              <a:gd name="connsiteX11" fmla="*/ 845439 w 1872552"/>
              <a:gd name="connsiteY11" fmla="*/ 1177465 h 1853550"/>
              <a:gd name="connsiteX12" fmla="*/ 845439 w 1872552"/>
              <a:gd name="connsiteY12" fmla="*/ 1684195 h 1853550"/>
              <a:gd name="connsiteX13" fmla="*/ 676275 w 1872552"/>
              <a:gd name="connsiteY13" fmla="*/ 1853550 h 1853550"/>
              <a:gd name="connsiteX14" fmla="*/ 169355 w 1872552"/>
              <a:gd name="connsiteY14" fmla="*/ 1853550 h 1853550"/>
              <a:gd name="connsiteX15" fmla="*/ 0 w 1872552"/>
              <a:gd name="connsiteY15" fmla="*/ 1684195 h 1853550"/>
              <a:gd name="connsiteX16" fmla="*/ 0 w 1872552"/>
              <a:gd name="connsiteY16" fmla="*/ 1177465 h 1853550"/>
              <a:gd name="connsiteX17" fmla="*/ 169355 w 1872552"/>
              <a:gd name="connsiteY17" fmla="*/ 1008682 h 1853550"/>
              <a:gd name="connsiteX18" fmla="*/ 169355 w 1872552"/>
              <a:gd name="connsiteY18" fmla="*/ 33514 h 1853550"/>
              <a:gd name="connsiteX19" fmla="*/ 676275 w 1872552"/>
              <a:gd name="connsiteY19" fmla="*/ 33514 h 1853550"/>
              <a:gd name="connsiteX20" fmla="*/ 845439 w 1872552"/>
              <a:gd name="connsiteY20" fmla="*/ 202297 h 1853550"/>
              <a:gd name="connsiteX21" fmla="*/ 845439 w 1872552"/>
              <a:gd name="connsiteY21" fmla="*/ 709027 h 1853550"/>
              <a:gd name="connsiteX22" fmla="*/ 676275 w 1872552"/>
              <a:gd name="connsiteY22" fmla="*/ 878382 h 1853550"/>
              <a:gd name="connsiteX23" fmla="*/ 169355 w 1872552"/>
              <a:gd name="connsiteY23" fmla="*/ 878382 h 1853550"/>
              <a:gd name="connsiteX24" fmla="*/ 0 w 1872552"/>
              <a:gd name="connsiteY24" fmla="*/ 709027 h 1853550"/>
              <a:gd name="connsiteX25" fmla="*/ 0 w 1872552"/>
              <a:gd name="connsiteY25" fmla="*/ 202297 h 1853550"/>
              <a:gd name="connsiteX26" fmla="*/ 169355 w 1872552"/>
              <a:gd name="connsiteY26" fmla="*/ 33514 h 1853550"/>
              <a:gd name="connsiteX27" fmla="*/ 1416605 w 1872552"/>
              <a:gd name="connsiteY27" fmla="*/ 0 h 1853550"/>
              <a:gd name="connsiteX28" fmla="*/ 1474183 w 1872552"/>
              <a:gd name="connsiteY28" fmla="*/ 23846 h 1853550"/>
              <a:gd name="connsiteX29" fmla="*/ 1848706 w 1872552"/>
              <a:gd name="connsiteY29" fmla="*/ 398369 h 1853550"/>
              <a:gd name="connsiteX30" fmla="*/ 1848706 w 1872552"/>
              <a:gd name="connsiteY30" fmla="*/ 513526 h 1853550"/>
              <a:gd name="connsiteX31" fmla="*/ 1474183 w 1872552"/>
              <a:gd name="connsiteY31" fmla="*/ 888049 h 1853550"/>
              <a:gd name="connsiteX32" fmla="*/ 1359026 w 1872552"/>
              <a:gd name="connsiteY32" fmla="*/ 888049 h 1853550"/>
              <a:gd name="connsiteX33" fmla="*/ 984408 w 1872552"/>
              <a:gd name="connsiteY33" fmla="*/ 513526 h 1853550"/>
              <a:gd name="connsiteX34" fmla="*/ 984408 w 1872552"/>
              <a:gd name="connsiteY34" fmla="*/ 398369 h 1853550"/>
              <a:gd name="connsiteX35" fmla="*/ 1359026 w 1872552"/>
              <a:gd name="connsiteY35" fmla="*/ 23846 h 1853550"/>
              <a:gd name="connsiteX36" fmla="*/ 1416605 w 1872552"/>
              <a:gd name="connsiteY36" fmla="*/ 0 h 1853550"/>
            </a:gdLst>
            <a:rect l="l" t="t" r="r" b="b"/>
            <a:pathLst>
              <a:path w="1872552" h="1853550">
                <a:moveTo>
                  <a:pt x="1163193" y="1008682"/>
                </a:moveTo>
                <a:lnTo>
                  <a:pt x="1670113" y="1008682"/>
                </a:lnTo>
                <a:cubicBezTo>
                  <a:pt x="1763348" y="1008786"/>
                  <a:pt x="1838963" y="1084230"/>
                  <a:pt x="1839277" y="1177465"/>
                </a:cubicBezTo>
                <a:lnTo>
                  <a:pt x="1839277" y="1684195"/>
                </a:lnTo>
                <a:cubicBezTo>
                  <a:pt x="1839277" y="1777652"/>
                  <a:pt x="1763570" y="1853445"/>
                  <a:pt x="1670113" y="1853550"/>
                </a:cubicBezTo>
                <a:lnTo>
                  <a:pt x="1163193" y="1853550"/>
                </a:lnTo>
                <a:cubicBezTo>
                  <a:pt x="1069661" y="1853550"/>
                  <a:pt x="993838" y="1777727"/>
                  <a:pt x="993838" y="1684195"/>
                </a:cubicBezTo>
                <a:lnTo>
                  <a:pt x="993838" y="1177465"/>
                </a:lnTo>
                <a:cubicBezTo>
                  <a:pt x="994153" y="1084156"/>
                  <a:pt x="1069883" y="1008681"/>
                  <a:pt x="1163193" y="1008682"/>
                </a:cubicBezTo>
                <a:close/>
                <a:moveTo>
                  <a:pt x="169355" y="1008682"/>
                </a:moveTo>
                <a:lnTo>
                  <a:pt x="676275" y="1008682"/>
                </a:lnTo>
                <a:cubicBezTo>
                  <a:pt x="769510" y="1008786"/>
                  <a:pt x="845125" y="1084230"/>
                  <a:pt x="845439" y="1177465"/>
                </a:cubicBezTo>
                <a:lnTo>
                  <a:pt x="845439" y="1684195"/>
                </a:lnTo>
                <a:cubicBezTo>
                  <a:pt x="845439" y="1777652"/>
                  <a:pt x="769732" y="1853445"/>
                  <a:pt x="676275" y="1853550"/>
                </a:cubicBezTo>
                <a:lnTo>
                  <a:pt x="169355" y="1853550"/>
                </a:lnTo>
                <a:cubicBezTo>
                  <a:pt x="75823" y="1853550"/>
                  <a:pt x="0" y="1777727"/>
                  <a:pt x="0" y="1684195"/>
                </a:cubicBezTo>
                <a:lnTo>
                  <a:pt x="0" y="1177465"/>
                </a:lnTo>
                <a:cubicBezTo>
                  <a:pt x="315" y="1084156"/>
                  <a:pt x="76045" y="1008681"/>
                  <a:pt x="169355" y="1008682"/>
                </a:cubicBezTo>
                <a:close/>
                <a:moveTo>
                  <a:pt x="169355" y="33514"/>
                </a:moveTo>
                <a:lnTo>
                  <a:pt x="676275" y="33514"/>
                </a:lnTo>
                <a:cubicBezTo>
                  <a:pt x="769510" y="33618"/>
                  <a:pt x="845125" y="109062"/>
                  <a:pt x="845439" y="202297"/>
                </a:cubicBezTo>
                <a:lnTo>
                  <a:pt x="845439" y="709027"/>
                </a:lnTo>
                <a:cubicBezTo>
                  <a:pt x="845439" y="802484"/>
                  <a:pt x="769732" y="878277"/>
                  <a:pt x="676275" y="878382"/>
                </a:cubicBezTo>
                <a:lnTo>
                  <a:pt x="169355" y="878382"/>
                </a:lnTo>
                <a:cubicBezTo>
                  <a:pt x="75823" y="878382"/>
                  <a:pt x="0" y="802559"/>
                  <a:pt x="0" y="709027"/>
                </a:cubicBezTo>
                <a:lnTo>
                  <a:pt x="0" y="202297"/>
                </a:lnTo>
                <a:cubicBezTo>
                  <a:pt x="315" y="108988"/>
                  <a:pt x="76045" y="33513"/>
                  <a:pt x="169355" y="33514"/>
                </a:cubicBezTo>
                <a:close/>
                <a:moveTo>
                  <a:pt x="1416605" y="0"/>
                </a:moveTo>
                <a:cubicBezTo>
                  <a:pt x="1437443" y="0"/>
                  <a:pt x="1458281" y="7948"/>
                  <a:pt x="1474183" y="23846"/>
                </a:cubicBezTo>
                <a:lnTo>
                  <a:pt x="1848706" y="398369"/>
                </a:lnTo>
                <a:cubicBezTo>
                  <a:pt x="1880501" y="430171"/>
                  <a:pt x="1880501" y="481724"/>
                  <a:pt x="1848706" y="513526"/>
                </a:cubicBezTo>
                <a:lnTo>
                  <a:pt x="1474183" y="888049"/>
                </a:lnTo>
                <a:cubicBezTo>
                  <a:pt x="1442379" y="919843"/>
                  <a:pt x="1390830" y="919843"/>
                  <a:pt x="1359026" y="888049"/>
                </a:cubicBezTo>
                <a:lnTo>
                  <a:pt x="984408" y="513526"/>
                </a:lnTo>
                <a:cubicBezTo>
                  <a:pt x="952613" y="481724"/>
                  <a:pt x="952613" y="430171"/>
                  <a:pt x="984408" y="398369"/>
                </a:cubicBezTo>
                <a:lnTo>
                  <a:pt x="1359026" y="23846"/>
                </a:lnTo>
                <a:cubicBezTo>
                  <a:pt x="1374928" y="7948"/>
                  <a:pt x="1395766" y="0"/>
                  <a:pt x="141660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906753" y="118142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用户信任危机与品牌长期价值受损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10800000" flipH="1" flipV="0">
            <a:off x="192505" y="0"/>
            <a:ext cx="652718" cy="326358"/>
          </a:xfrm>
          <a:custGeom>
            <a:avLst/>
            <a:gdLst>
              <a:gd name="connsiteX0" fmla="*/ 793568 w 1587142"/>
              <a:gd name="connsiteY0" fmla="*/ 442504 h 793569"/>
              <a:gd name="connsiteX1" fmla="*/ 442504 w 1587142"/>
              <a:gd name="connsiteY1" fmla="*/ 793568 h 793569"/>
              <a:gd name="connsiteX2" fmla="*/ 462098 w 1587142"/>
              <a:gd name="connsiteY2" fmla="*/ 793568 h 793569"/>
              <a:gd name="connsiteX3" fmla="*/ 791936 w 1587142"/>
              <a:gd name="connsiteY3" fmla="*/ 463731 h 793569"/>
              <a:gd name="connsiteX4" fmla="*/ 1121773 w 1587142"/>
              <a:gd name="connsiteY4" fmla="*/ 793568 h 793569"/>
              <a:gd name="connsiteX5" fmla="*/ 1141367 w 1587142"/>
              <a:gd name="connsiteY5" fmla="*/ 793568 h 793569"/>
              <a:gd name="connsiteX6" fmla="*/ 793568 w 1587142"/>
              <a:gd name="connsiteY6" fmla="*/ 442504 h 793569"/>
              <a:gd name="connsiteX7" fmla="*/ 793568 w 1587142"/>
              <a:gd name="connsiteY7" fmla="*/ 217170 h 793569"/>
              <a:gd name="connsiteX8" fmla="*/ 217170 w 1587142"/>
              <a:gd name="connsiteY8" fmla="*/ 793568 h 793569"/>
              <a:gd name="connsiteX9" fmla="*/ 236764 w 1587142"/>
              <a:gd name="connsiteY9" fmla="*/ 793568 h 793569"/>
              <a:gd name="connsiteX10" fmla="*/ 793568 w 1587142"/>
              <a:gd name="connsiteY10" fmla="*/ 236764 h 793569"/>
              <a:gd name="connsiteX11" fmla="*/ 1350373 w 1587142"/>
              <a:gd name="connsiteY11" fmla="*/ 793568 h 793569"/>
              <a:gd name="connsiteX12" fmla="*/ 1369967 w 1587142"/>
              <a:gd name="connsiteY12" fmla="*/ 793568 h 793569"/>
              <a:gd name="connsiteX13" fmla="*/ 793568 w 1587142"/>
              <a:gd name="connsiteY13" fmla="*/ 217170 h 793569"/>
              <a:gd name="connsiteX14" fmla="*/ 793568 w 1587142"/>
              <a:gd name="connsiteY14" fmla="*/ 0 h 793569"/>
              <a:gd name="connsiteX15" fmla="*/ 0 w 1587142"/>
              <a:gd name="connsiteY15" fmla="*/ 793569 h 793569"/>
              <a:gd name="connsiteX16" fmla="*/ 19594 w 1587142"/>
              <a:gd name="connsiteY16" fmla="*/ 793569 h 793569"/>
              <a:gd name="connsiteX17" fmla="*/ 793568 w 1587142"/>
              <a:gd name="connsiteY17" fmla="*/ 19594 h 793569"/>
              <a:gd name="connsiteX18" fmla="*/ 1567543 w 1587142"/>
              <a:gd name="connsiteY18" fmla="*/ 793569 h 793569"/>
              <a:gd name="connsiteX19" fmla="*/ 1587137 w 1587142"/>
              <a:gd name="connsiteY19" fmla="*/ 793569 h 793569"/>
              <a:gd name="connsiteX20" fmla="*/ 793568 w 1587142"/>
              <a:gd name="connsiteY20" fmla="*/ 0 h 793569"/>
            </a:gdLst>
            <a:rect l="l" t="t" r="r" b="b"/>
            <a:pathLst>
              <a:path w="1587142" h="793569">
                <a:moveTo>
                  <a:pt x="793568" y="442504"/>
                </a:moveTo>
                <a:cubicBezTo>
                  <a:pt x="599258" y="442504"/>
                  <a:pt x="442504" y="599258"/>
                  <a:pt x="442504" y="793568"/>
                </a:cubicBezTo>
                <a:lnTo>
                  <a:pt x="462098" y="793568"/>
                </a:lnTo>
                <a:cubicBezTo>
                  <a:pt x="462098" y="610688"/>
                  <a:pt x="610688" y="463731"/>
                  <a:pt x="791936" y="463731"/>
                </a:cubicBezTo>
                <a:cubicBezTo>
                  <a:pt x="974816" y="463731"/>
                  <a:pt x="1121773" y="612321"/>
                  <a:pt x="1121773" y="793568"/>
                </a:cubicBezTo>
                <a:lnTo>
                  <a:pt x="1141367" y="793568"/>
                </a:lnTo>
                <a:cubicBezTo>
                  <a:pt x="1144633" y="600891"/>
                  <a:pt x="987878" y="442504"/>
                  <a:pt x="793568" y="442504"/>
                </a:cubicBezTo>
                <a:close/>
                <a:moveTo>
                  <a:pt x="793568" y="217170"/>
                </a:moveTo>
                <a:cubicBezTo>
                  <a:pt x="475161" y="217170"/>
                  <a:pt x="217170" y="475161"/>
                  <a:pt x="217170" y="793568"/>
                </a:cubicBezTo>
                <a:lnTo>
                  <a:pt x="236764" y="793568"/>
                </a:lnTo>
                <a:cubicBezTo>
                  <a:pt x="236764" y="486591"/>
                  <a:pt x="486591" y="236764"/>
                  <a:pt x="793568" y="236764"/>
                </a:cubicBezTo>
                <a:cubicBezTo>
                  <a:pt x="1100546" y="236764"/>
                  <a:pt x="1350373" y="486591"/>
                  <a:pt x="1350373" y="793568"/>
                </a:cubicBezTo>
                <a:lnTo>
                  <a:pt x="1369967" y="793568"/>
                </a:lnTo>
                <a:cubicBezTo>
                  <a:pt x="1369967" y="475161"/>
                  <a:pt x="1111976" y="217170"/>
                  <a:pt x="793568" y="217170"/>
                </a:cubicBezTo>
                <a:close/>
                <a:moveTo>
                  <a:pt x="793568" y="0"/>
                </a:moveTo>
                <a:cubicBezTo>
                  <a:pt x="355963" y="0"/>
                  <a:pt x="0" y="355963"/>
                  <a:pt x="0" y="793569"/>
                </a:cubicBezTo>
                <a:lnTo>
                  <a:pt x="19594" y="793569"/>
                </a:lnTo>
                <a:cubicBezTo>
                  <a:pt x="19594" y="367393"/>
                  <a:pt x="367393" y="19594"/>
                  <a:pt x="793568" y="19594"/>
                </a:cubicBezTo>
                <a:cubicBezTo>
                  <a:pt x="1219744" y="19594"/>
                  <a:pt x="1567543" y="367393"/>
                  <a:pt x="1567543" y="793569"/>
                </a:cubicBezTo>
                <a:lnTo>
                  <a:pt x="1587137" y="793569"/>
                </a:lnTo>
                <a:cubicBezTo>
                  <a:pt x="1588770" y="355963"/>
                  <a:pt x="1231174" y="0"/>
                  <a:pt x="793568" y="0"/>
                </a:cubicBezTo>
                <a:close/>
              </a:path>
            </a:pathLst>
          </a:custGeom>
          <a:solidFill>
            <a:schemeClr val="accent1"/>
          </a:solidFill>
          <a:ln w="163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10800000" flipH="1" flipV="1">
            <a:off x="192505" y="360946"/>
            <a:ext cx="652718" cy="326358"/>
          </a:xfrm>
          <a:custGeom>
            <a:avLst/>
            <a:gdLst>
              <a:gd name="connsiteX0" fmla="*/ 793568 w 1587142"/>
              <a:gd name="connsiteY0" fmla="*/ 442504 h 793569"/>
              <a:gd name="connsiteX1" fmla="*/ 442504 w 1587142"/>
              <a:gd name="connsiteY1" fmla="*/ 793568 h 793569"/>
              <a:gd name="connsiteX2" fmla="*/ 462098 w 1587142"/>
              <a:gd name="connsiteY2" fmla="*/ 793568 h 793569"/>
              <a:gd name="connsiteX3" fmla="*/ 791936 w 1587142"/>
              <a:gd name="connsiteY3" fmla="*/ 463731 h 793569"/>
              <a:gd name="connsiteX4" fmla="*/ 1121773 w 1587142"/>
              <a:gd name="connsiteY4" fmla="*/ 793568 h 793569"/>
              <a:gd name="connsiteX5" fmla="*/ 1141367 w 1587142"/>
              <a:gd name="connsiteY5" fmla="*/ 793568 h 793569"/>
              <a:gd name="connsiteX6" fmla="*/ 793568 w 1587142"/>
              <a:gd name="connsiteY6" fmla="*/ 442504 h 793569"/>
              <a:gd name="connsiteX7" fmla="*/ 793568 w 1587142"/>
              <a:gd name="connsiteY7" fmla="*/ 217170 h 793569"/>
              <a:gd name="connsiteX8" fmla="*/ 217170 w 1587142"/>
              <a:gd name="connsiteY8" fmla="*/ 793568 h 793569"/>
              <a:gd name="connsiteX9" fmla="*/ 236764 w 1587142"/>
              <a:gd name="connsiteY9" fmla="*/ 793568 h 793569"/>
              <a:gd name="connsiteX10" fmla="*/ 793568 w 1587142"/>
              <a:gd name="connsiteY10" fmla="*/ 236764 h 793569"/>
              <a:gd name="connsiteX11" fmla="*/ 1350373 w 1587142"/>
              <a:gd name="connsiteY11" fmla="*/ 793568 h 793569"/>
              <a:gd name="connsiteX12" fmla="*/ 1369967 w 1587142"/>
              <a:gd name="connsiteY12" fmla="*/ 793568 h 793569"/>
              <a:gd name="connsiteX13" fmla="*/ 793568 w 1587142"/>
              <a:gd name="connsiteY13" fmla="*/ 217170 h 793569"/>
              <a:gd name="connsiteX14" fmla="*/ 793568 w 1587142"/>
              <a:gd name="connsiteY14" fmla="*/ 0 h 793569"/>
              <a:gd name="connsiteX15" fmla="*/ 0 w 1587142"/>
              <a:gd name="connsiteY15" fmla="*/ 793569 h 793569"/>
              <a:gd name="connsiteX16" fmla="*/ 19594 w 1587142"/>
              <a:gd name="connsiteY16" fmla="*/ 793569 h 793569"/>
              <a:gd name="connsiteX17" fmla="*/ 793568 w 1587142"/>
              <a:gd name="connsiteY17" fmla="*/ 19594 h 793569"/>
              <a:gd name="connsiteX18" fmla="*/ 1567543 w 1587142"/>
              <a:gd name="connsiteY18" fmla="*/ 793569 h 793569"/>
              <a:gd name="connsiteX19" fmla="*/ 1587137 w 1587142"/>
              <a:gd name="connsiteY19" fmla="*/ 793569 h 793569"/>
              <a:gd name="connsiteX20" fmla="*/ 793568 w 1587142"/>
              <a:gd name="connsiteY20" fmla="*/ 0 h 793569"/>
            </a:gdLst>
            <a:rect l="l" t="t" r="r" b="b"/>
            <a:pathLst>
              <a:path w="1587142" h="793569">
                <a:moveTo>
                  <a:pt x="793568" y="442504"/>
                </a:moveTo>
                <a:cubicBezTo>
                  <a:pt x="599258" y="442504"/>
                  <a:pt x="442504" y="599258"/>
                  <a:pt x="442504" y="793568"/>
                </a:cubicBezTo>
                <a:lnTo>
                  <a:pt x="462098" y="793568"/>
                </a:lnTo>
                <a:cubicBezTo>
                  <a:pt x="462098" y="610688"/>
                  <a:pt x="610688" y="463731"/>
                  <a:pt x="791936" y="463731"/>
                </a:cubicBezTo>
                <a:cubicBezTo>
                  <a:pt x="974816" y="463731"/>
                  <a:pt x="1121773" y="612321"/>
                  <a:pt x="1121773" y="793568"/>
                </a:cubicBezTo>
                <a:lnTo>
                  <a:pt x="1141367" y="793568"/>
                </a:lnTo>
                <a:cubicBezTo>
                  <a:pt x="1144633" y="600891"/>
                  <a:pt x="987878" y="442504"/>
                  <a:pt x="793568" y="442504"/>
                </a:cubicBezTo>
                <a:close/>
                <a:moveTo>
                  <a:pt x="793568" y="217170"/>
                </a:moveTo>
                <a:cubicBezTo>
                  <a:pt x="475161" y="217170"/>
                  <a:pt x="217170" y="475161"/>
                  <a:pt x="217170" y="793568"/>
                </a:cubicBezTo>
                <a:lnTo>
                  <a:pt x="236764" y="793568"/>
                </a:lnTo>
                <a:cubicBezTo>
                  <a:pt x="236764" y="486591"/>
                  <a:pt x="486591" y="236764"/>
                  <a:pt x="793568" y="236764"/>
                </a:cubicBezTo>
                <a:cubicBezTo>
                  <a:pt x="1100546" y="236764"/>
                  <a:pt x="1350373" y="486591"/>
                  <a:pt x="1350373" y="793568"/>
                </a:cubicBezTo>
                <a:lnTo>
                  <a:pt x="1369967" y="793568"/>
                </a:lnTo>
                <a:cubicBezTo>
                  <a:pt x="1369967" y="475161"/>
                  <a:pt x="1111976" y="217170"/>
                  <a:pt x="793568" y="217170"/>
                </a:cubicBezTo>
                <a:close/>
                <a:moveTo>
                  <a:pt x="793568" y="0"/>
                </a:moveTo>
                <a:cubicBezTo>
                  <a:pt x="355963" y="0"/>
                  <a:pt x="0" y="355963"/>
                  <a:pt x="0" y="793569"/>
                </a:cubicBezTo>
                <a:lnTo>
                  <a:pt x="19594" y="793569"/>
                </a:lnTo>
                <a:cubicBezTo>
                  <a:pt x="19594" y="367393"/>
                  <a:pt x="367393" y="19594"/>
                  <a:pt x="793568" y="19594"/>
                </a:cubicBezTo>
                <a:cubicBezTo>
                  <a:pt x="1219744" y="19594"/>
                  <a:pt x="1567543" y="367393"/>
                  <a:pt x="1567543" y="793569"/>
                </a:cubicBezTo>
                <a:lnTo>
                  <a:pt x="1587137" y="793569"/>
                </a:lnTo>
                <a:cubicBezTo>
                  <a:pt x="1588770" y="355963"/>
                  <a:pt x="1231174" y="0"/>
                  <a:pt x="793568" y="0"/>
                </a:cubicBezTo>
                <a:close/>
              </a:path>
            </a:pathLst>
          </a:custGeom>
          <a:solidFill>
            <a:schemeClr val="accent1"/>
          </a:solidFill>
          <a:ln w="163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6" name="线条 1"/>
          <p:cNvCxnSpPr/>
          <p:nvPr/>
        </p:nvCxnSpPr>
        <p:spPr>
          <a:xfrm rot="0" flipH="0" flipV="0">
            <a:off x="0" y="685799"/>
            <a:ext cx="4981074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prstDash val="solid"/>
            <a:miter/>
          </a:ln>
        </p:spPr>
      </p:cxn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误区三：过度依赖单一渠道</a:t>
            </a: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59857881Z53054310","ReservedCode1":"{\"SecurityData\":{\"Type\":\"TC260PG\",\"Version\":1,\"PubSD\":[{\"Type\":\"DS\",\"AlgID\":\"1.2.156.10197.1.501\",\"TBSData\":{\"Type\":\"LabelMataData\"},\"Signature\":\"304502202c3c29015724e822787009131759b359c5c86995f7644b1b8bfe317303b91809022100b76be4e1f84124fc91c1c118b330bf4fc31f479a3a16bdb749def47d88467b8b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59857881Z53054310","ReservedCode2":"{\"SecurityData\":{\"Type\":\"TC260PG\",\"Version\":1,\"PubSD\":[{\"Type\":\"DS\",\"AlgID\":\"1.2.156.10197.1.501\",\"TBSData\":{\"Type\":\"LabelMataData\"},\"Signature\":\"3046022100e01972d8e3e7f8cbafd033540313f9d03de7c449ba20b5e81a3423e519c20530022100a641e62c3b8e8ddd29eb866852ddfcb059f60c56bc71b5cd0fe62162bc0dbacf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