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OPPOSans H"/>
      <p:regular r:id="rId19"/>
    </p:embeddedFont>
    <p:embeddedFont>
      <p:font typeface="Source Han Sans CN Bold"/>
      <p:regular r:id="rId20"/>
    </p:embeddedFont>
    <p:embeddedFont>
      <p:font typeface="OPPOSans R"/>
      <p:regular r:id="rId21"/>
    </p:embeddedFont>
    <p:embeddedFont>
      <p:font typeface="Source Han Sans"/>
      <p:regular r:id="rId22"/>
    </p:embeddedFont>
    <p:embeddedFont>
      <p:font typeface="OPPOSans B"/>
      <p:regular r:id="rId23"/>
    </p:embeddedFont>
    <p:embeddedFont>
      <p:font typeface="Source Han Sans CN Regular"/>
      <p:regular r:id="rId24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font" Target="fonts/font1.fntdata"/>
<Relationship Id="rId20" Type="http://schemas.openxmlformats.org/officeDocument/2006/relationships/font" Target="fonts/font3.fntdata"/>
<Relationship Id="rId21" Type="http://schemas.openxmlformats.org/officeDocument/2006/relationships/font" Target="fonts/font5.fntdata"/>
<Relationship Id="rId22" Type="http://schemas.openxmlformats.org/officeDocument/2006/relationships/font" Target="fonts/font6.fntdata"/>
<Relationship Id="rId23" Type="http://schemas.openxmlformats.org/officeDocument/2006/relationships/font" Target="fonts/font4.fntdata"/>
<Relationship Id="rId24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.png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23"/>
          <p:cNvSpPr txBox="1"/>
          <p:nvPr/>
        </p:nvSpPr>
        <p:spPr>
          <a:xfrm rot="0" flipH="0" flipV="0">
            <a:off x="556702" y="405657"/>
            <a:ext cx="2079773" cy="778595"/>
          </a:xfrm>
          <a:prstGeom prst="roundRect">
            <a:avLst>
              <a:gd name="adj" fmla="val 12287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  <a:effectLst>
            <a:outerShdw dist="0" blurRad="63500" dir="0" sx="102000" sy="102000" kx="0" ky="0" algn="ctr" rotWithShape="0">
              <a:schemeClr val="tx1">
                <a:lumMod val="65000"/>
                <a:lumOff val="35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3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4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5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4"/>
          <p:cNvSpPr txBox="1"/>
          <p:nvPr/>
        </p:nvSpPr>
        <p:spPr>
          <a:xfrm rot="0" flipH="0" flipV="0">
            <a:off x="660400" y="21694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如何在 2026 年用最低成本创业</a:t>
            </a:r>
            <a:endParaRPr kumimoji="1" lang="zh-CN" altLang="en-US"/>
          </a:p>
        </p:txBody>
      </p:sp>
      <p:pic>
        <p:nvPicPr>
          <p:cNvPr id="1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606122" y="424890"/>
            <a:ext cx="2032000" cy="762000"/>
          </a:xfrm>
          <a:prstGeom prst="rect">
            <a:avLst/>
          </a:prstGeom>
        </p:spPr>
      </p:pic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23"/>
          <p:cNvSpPr txBox="1"/>
          <p:nvPr/>
        </p:nvSpPr>
        <p:spPr>
          <a:xfrm rot="0" flipH="0" flipV="0">
            <a:off x="632902" y="443757"/>
            <a:ext cx="2003573" cy="740495"/>
          </a:xfrm>
          <a:prstGeom prst="roundRect">
            <a:avLst>
              <a:gd name="adj" fmla="val 12287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  <a:effectLst>
            <a:outerShdw dist="0" blurRad="63500" dir="0" sx="102000" sy="102000" kx="0" ky="0" algn="ctr" rotWithShape="0">
              <a:schemeClr val="tx1">
                <a:lumMod val="65000"/>
                <a:lumOff val="35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4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数字工具与免费资源高效利用</a:t>
            </a:r>
            <a:endParaRPr kumimoji="1" lang="zh-CN" altLang="en-US"/>
          </a:p>
        </p:txBody>
      </p:sp>
      <p:pic>
        <p:nvPicPr>
          <p:cNvPr id="15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656922" y="424890"/>
            <a:ext cx="2032000" cy="76200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8900000" flipH="0" flipV="0">
            <a:off x="4328220" y="4062672"/>
            <a:ext cx="1968532" cy="1968532"/>
          </a:xfrm>
          <a:prstGeom prst="blockArc">
            <a:avLst>
              <a:gd name="adj1" fmla="val 3780999"/>
              <a:gd name="adj2" fmla="val 20321677"/>
              <a:gd name="adj3" fmla="val 18694"/>
            </a:avLst>
          </a:prstGeom>
          <a:gradFill>
            <a:gsLst>
              <a:gs pos="13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2700000" flipH="0" flipV="0">
            <a:off x="5111479" y="2684309"/>
            <a:ext cx="1968532" cy="1968532"/>
          </a:xfrm>
          <a:prstGeom prst="blockArc">
            <a:avLst>
              <a:gd name="adj1" fmla="val 4333997"/>
              <a:gd name="adj2" fmla="val 21509375"/>
              <a:gd name="adj3" fmla="val 18596"/>
            </a:avLst>
          </a:prstGeom>
          <a:gradFill>
            <a:gsLst>
              <a:gs pos="19000">
                <a:schemeClr val="accent1">
                  <a:alpha val="100000"/>
                </a:schemeClr>
              </a:gs>
              <a:gs pos="87000">
                <a:schemeClr val="accent1">
                  <a:lumMod val="60000"/>
                  <a:lumOff val="40000"/>
                  <a:alpha val="10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299967" flipH="1" flipV="0">
            <a:off x="5882548" y="4035562"/>
            <a:ext cx="1968532" cy="1968532"/>
          </a:xfrm>
          <a:prstGeom prst="blockArc">
            <a:avLst>
              <a:gd name="adj1" fmla="val 1120196"/>
              <a:gd name="adj2" fmla="val 19441444"/>
              <a:gd name="adj3" fmla="val 16441"/>
            </a:avLst>
          </a:prstGeom>
          <a:gradFill>
            <a:gsLst>
              <a:gs pos="13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182551" y="4335566"/>
            <a:ext cx="1368524" cy="136852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634168" y="4335566"/>
            <a:ext cx="1368524" cy="136852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408359" y="2939582"/>
            <a:ext cx="1368524" cy="136852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053592" y="4717374"/>
            <a:ext cx="529676" cy="604908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accent1"/>
          </a:solidFill>
          <a:ln w="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596630" y="4749646"/>
            <a:ext cx="540368" cy="540364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822437" y="3387301"/>
            <a:ext cx="540368" cy="473086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1"/>
          </a:solidFill>
          <a:ln w="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796754" y="1501204"/>
            <a:ext cx="4585793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文档处理与项目管理一体化方案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796754" y="1980202"/>
            <a:ext cx="4585793" cy="6559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79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 Google Workspace（含 Docs、Sheets、Slides）实现多人实时协作，避免购买 Microsoft Office 许可证；配合 Trello 或 ClickUp 的免费版进行任务拆解与进度追踪，适用于两人以上远程团队。
借助 Notion 免费个人版搭建知识库、客户档案和运营 SOP，通过模板市场快速复用成熟结构，减少从零搭建的时间成本。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229600" y="4271669"/>
            <a:ext cx="3289300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自动化工作流替代人工操作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229600" y="4750666"/>
            <a:ext cx="3289300" cy="9592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79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 Zapier 或 Make（原 Integromat）的免费层级连接不同应用（如 Gmail → Google Sheets → Slack），自动记录客户咨询、订单信息或社交媒体互动，减少重复性手动录入。
设置表单自动归档（如 Typeform + Airtable 组合），将用户反馈、报名数据直接结构化存储，为后续分析提供原始数据支持。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99597" y="4271669"/>
            <a:ext cx="3251201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云端存储与文件共享策略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60398" y="4750666"/>
            <a:ext cx="3290400" cy="9592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79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 Dropbox Basic（2GB）或 Google Drive（15GB 免费空间）作为基础文件中转站，结合文件夹权限设置实现安全共享；对大文件传输可搭配 WeTransfer 免费版（单次最大 2GB）。
定期清理冗余文件并启用“仅链接分享”模式，防止误删或版本混乱，提升团队协作效率同时规避额外存储费用。</a:t>
            </a:r>
            <a:endParaRPr kumimoji="1" lang="zh-CN" altLang="en-US"/>
          </a:p>
        </p:txBody>
      </p:sp>
      <p:sp>
        <p:nvSpPr>
          <p:cNvPr id="18" name="任意多边形: 形状 2"/>
          <p:cNvSpPr txBox="1"/>
          <p:nvPr/>
        </p:nvSpPr>
        <p:spPr>
          <a:xfrm rot="16200000" flipH="1" flipV="0">
            <a:off x="6042458" y="-5729059"/>
            <a:ext cx="107083" cy="13411200"/>
          </a:xfrm>
          <a:custGeom>
            <a:avLst/>
            <a:gdLst>
              <a:gd name="connsiteX0" fmla="*/ 0 w 107083"/>
              <a:gd name="connsiteY0" fmla="*/ 12192000 h 12192000"/>
              <a:gd name="connsiteX1" fmla="*/ 0 w 107083"/>
              <a:gd name="connsiteY1" fmla="*/ 0 h 12192000"/>
              <a:gd name="connsiteX2" fmla="*/ 107083 w 107083"/>
              <a:gd name="connsiteY2" fmla="*/ 0 h 12192000"/>
              <a:gd name="connsiteX3" fmla="*/ 107083 w 107083"/>
              <a:gd name="connsiteY3" fmla="*/ 12192000 h 12192000"/>
            </a:gdLst>
            <a:rect l="l" t="t" r="r" b="b"/>
            <a:pathLst>
              <a:path w="107083" h="12192000">
                <a:moveTo>
                  <a:pt x="0" y="12192000"/>
                </a:moveTo>
                <a:lnTo>
                  <a:pt x="0" y="0"/>
                </a:lnTo>
                <a:lnTo>
                  <a:pt x="107083" y="0"/>
                </a:lnTo>
                <a:lnTo>
                  <a:pt x="107083" y="12192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平行四边形 1"/>
          <p:cNvSpPr txBox="1"/>
          <p:nvPr/>
        </p:nvSpPr>
        <p:spPr>
          <a:xfrm rot="3228114" flipH="0" flipV="0">
            <a:off x="-1858285" y="-322629"/>
            <a:ext cx="3005371" cy="645258"/>
          </a:xfrm>
          <a:prstGeom prst="parallelogram">
            <a:avLst>
              <a:gd name="adj" fmla="val 72223"/>
            </a:avLst>
          </a:prstGeom>
          <a:gradFill>
            <a:gsLst>
              <a:gs pos="6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3"/>
          <p:cNvSpPr txBox="1"/>
          <p:nvPr/>
        </p:nvSpPr>
        <p:spPr>
          <a:xfrm rot="0" flipH="0" flipV="0">
            <a:off x="830310" y="253471"/>
            <a:ext cx="721974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免费生产力与协作工具组合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1502876"/>
            <a:ext cx="12192000" cy="1293493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2995402"/>
            <a:ext cx="3240000" cy="75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社交媒体内容创作工具链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1" y="1836419"/>
            <a:ext cx="1543777" cy="8792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01.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1" y="3750239"/>
            <a:ext cx="3240000" cy="1980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3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 Canva 免费版设计海报、短视频封面及 Instagram 图文，其内置模板适配主流平台尺寸；搭配 CapCut 网页版剪辑短视频，无需专业软件即可产出高质量内容。
利用 Buffer 或 Later 的免费计划预设多平台发布排期（支持 Instagram、X、LinkedIn 等），确保内容稳定输出而不依赖全天候在线。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69650" y="2995402"/>
            <a:ext cx="3240000" cy="75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开源 CRM 与邮件营销系统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69650" y="1836419"/>
            <a:ext cx="1543777" cy="8792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02.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69650" y="3750239"/>
            <a:ext cx="3240000" cy="1980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3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部署 HubSpot CRM 免费版管理潜在客户生命周期，自动追踪邮件打开率、页面访问行为，并生成销售漏斗报告；结合 MailerLite 免费账户（每月 1000 封邮件）进行精准邮件触达。
通过集成 Google Analytics 4 监测官网流量来源与转化路径，识别高价值渠道，优化免费营销资源分配。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78899" y="2964118"/>
            <a:ext cx="3240000" cy="75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利用社区与问答平台建立信任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278900" y="1805134"/>
            <a:ext cx="1543777" cy="8792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278900" y="3750239"/>
            <a:ext cx="3240000" cy="1980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3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在知乎、小红书、Reddit 等平台以“问题解答者”身份提供专业建议，自然植入产品价值而非硬广；使用 AnswerThePublic 挖掘用户真实搜索意图，指导内容选题。
参与行业相关 Discord 或 Telegram 群组，提供免费微咨询或工具试用，积累早期种子用户口碑，降低获客成本。</a:t>
            </a:r>
            <a:endParaRPr kumimoji="1" lang="zh-CN" altLang="en-US"/>
          </a:p>
        </p:txBody>
      </p:sp>
      <p:sp>
        <p:nvSpPr>
          <p:cNvPr id="13" name="任意多边形: 形状 2"/>
          <p:cNvSpPr txBox="1"/>
          <p:nvPr/>
        </p:nvSpPr>
        <p:spPr>
          <a:xfrm rot="16200000" flipH="1" flipV="0">
            <a:off x="6042458" y="-5729059"/>
            <a:ext cx="107083" cy="13411200"/>
          </a:xfrm>
          <a:custGeom>
            <a:avLst/>
            <a:gdLst>
              <a:gd name="connsiteX0" fmla="*/ 0 w 107083"/>
              <a:gd name="connsiteY0" fmla="*/ 12192000 h 12192000"/>
              <a:gd name="connsiteX1" fmla="*/ 0 w 107083"/>
              <a:gd name="connsiteY1" fmla="*/ 0 h 12192000"/>
              <a:gd name="connsiteX2" fmla="*/ 107083 w 107083"/>
              <a:gd name="connsiteY2" fmla="*/ 0 h 12192000"/>
              <a:gd name="connsiteX3" fmla="*/ 107083 w 107083"/>
              <a:gd name="connsiteY3" fmla="*/ 12192000 h 12192000"/>
            </a:gdLst>
            <a:rect l="l" t="t" r="r" b="b"/>
            <a:pathLst>
              <a:path w="107083" h="12192000">
                <a:moveTo>
                  <a:pt x="0" y="12192000"/>
                </a:moveTo>
                <a:lnTo>
                  <a:pt x="0" y="0"/>
                </a:lnTo>
                <a:lnTo>
                  <a:pt x="107083" y="0"/>
                </a:lnTo>
                <a:lnTo>
                  <a:pt x="107083" y="12192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平行四边形 1"/>
          <p:cNvSpPr txBox="1"/>
          <p:nvPr/>
        </p:nvSpPr>
        <p:spPr>
          <a:xfrm rot="3228114" flipH="0" flipV="0">
            <a:off x="-1858285" y="-322629"/>
            <a:ext cx="3005371" cy="645258"/>
          </a:xfrm>
          <a:prstGeom prst="parallelogram">
            <a:avLst>
              <a:gd name="adj" fmla="val 72223"/>
            </a:avLst>
          </a:prstGeom>
          <a:gradFill>
            <a:gsLst>
              <a:gs pos="6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3"/>
          <p:cNvSpPr txBox="1"/>
          <p:nvPr/>
        </p:nvSpPr>
        <p:spPr>
          <a:xfrm rot="0" flipH="0" flipV="0">
            <a:off x="830310" y="253471"/>
            <a:ext cx="721974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零成本营销与客户触达渠道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23"/>
          <p:cNvSpPr txBox="1"/>
          <p:nvPr/>
        </p:nvSpPr>
        <p:spPr>
          <a:xfrm rot="0" flipH="0" flipV="0">
            <a:off x="632902" y="443757"/>
            <a:ext cx="2003573" cy="740495"/>
          </a:xfrm>
          <a:prstGeom prst="roundRect">
            <a:avLst>
              <a:gd name="adj" fmla="val 12287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  <a:effectLst>
            <a:outerShdw dist="0" blurRad="63500" dir="0" sx="102000" sy="102000" kx="0" ky="0" algn="ctr" rotWithShape="0">
              <a:schemeClr val="tx1">
                <a:lumMod val="65000"/>
                <a:lumOff val="35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4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最小化验证与快速迭代策略</a:t>
            </a:r>
            <a:endParaRPr kumimoji="1" lang="zh-CN" altLang="en-US"/>
          </a:p>
        </p:txBody>
      </p:sp>
      <p:pic>
        <p:nvPicPr>
          <p:cNvPr id="15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656922" y="424890"/>
            <a:ext cx="2032000" cy="76200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9"/>
          <p:cNvSpPr txBox="1"/>
          <p:nvPr/>
        </p:nvSpPr>
        <p:spPr>
          <a:xfrm rot="0" flipH="0" flipV="0">
            <a:off x="5178217" y="4694362"/>
            <a:ext cx="6418694" cy="318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设定明确的验证指标（KPI）</a:t>
            </a:r>
            <a:endParaRPr kumimoji="1" lang="zh-CN" altLang="en-US"/>
          </a:p>
        </p:txBody>
      </p:sp>
      <p:sp>
        <p:nvSpPr>
          <p:cNvPr id="4" name="isheji-10"/>
          <p:cNvSpPr txBox="1"/>
          <p:nvPr/>
        </p:nvSpPr>
        <p:spPr>
          <a:xfrm rot="0" flipH="0" flipV="0">
            <a:off x="5178220" y="5018392"/>
            <a:ext cx="6418694" cy="9199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定义1–2个关键行为指标作为验证标准，如“7日内复购率≥20%”或“注册用户中30%完成首次任务”，避免被模糊反馈误导。
将指标与真实业务结果挂钩，例如“用户愿意预付定金”比“表示感兴趣”更具验证效力。</a:t>
            </a:r>
            <a:endParaRPr kumimoji="1" lang="zh-CN" altLang="en-US"/>
          </a:p>
        </p:txBody>
      </p:sp>
      <p:sp>
        <p:nvSpPr>
          <p:cNvPr id="5" name="isheji-11"/>
          <p:cNvSpPr txBox="1"/>
          <p:nvPr/>
        </p:nvSpPr>
        <p:spPr>
          <a:xfrm rot="0" flipH="0" flipV="0">
            <a:off x="3746307" y="2019300"/>
            <a:ext cx="6418694" cy="318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聚焦单一核心价值主张</a:t>
            </a:r>
            <a:endParaRPr kumimoji="1" lang="zh-CN" altLang="en-US"/>
          </a:p>
        </p:txBody>
      </p:sp>
      <p:sp>
        <p:nvSpPr>
          <p:cNvPr id="6" name="isheji-12"/>
          <p:cNvSpPr txBox="1"/>
          <p:nvPr/>
        </p:nvSpPr>
        <p:spPr>
          <a:xfrm rot="0" flipH="0" flipV="0">
            <a:off x="3746306" y="2343330"/>
            <a:ext cx="6418694" cy="9199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你的产品或服务解决的最关键问题，避免功能堆砌；例如，如果你做的是本地家政预约平台，MVP只需实现“用户下单—服务者接单—完成评价”这一闭环，而非一开始就集成支付、会员体系、AI推荐等复杂模块。
使用“5W1H”方法（Who, What, When, Where, Why, How）精炼目标用户需求，确保MVP只回应最迫切的那个“Why”。</a:t>
            </a:r>
            <a:endParaRPr kumimoji="1" lang="zh-CN" altLang="en-US"/>
          </a:p>
        </p:txBody>
      </p:sp>
      <p:sp>
        <p:nvSpPr>
          <p:cNvPr id="7" name="isheji-13"/>
          <p:cNvSpPr txBox="1"/>
          <p:nvPr/>
        </p:nvSpPr>
        <p:spPr>
          <a:xfrm rot="0" flipH="0" flipV="0">
            <a:off x="4512944" y="3344131"/>
            <a:ext cx="6418694" cy="318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利用现有工具快速搭建原型</a:t>
            </a:r>
            <a:endParaRPr kumimoji="1" lang="zh-CN" altLang="en-US"/>
          </a:p>
        </p:txBody>
      </p:sp>
      <p:sp>
        <p:nvSpPr>
          <p:cNvPr id="8" name="isheji-14"/>
          <p:cNvSpPr txBox="1"/>
          <p:nvPr/>
        </p:nvSpPr>
        <p:spPr>
          <a:xfrm rot="0" flipH="0" flipV="0">
            <a:off x="4512943" y="3668161"/>
            <a:ext cx="6418694" cy="9199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借助无代码/低代码平台（如Bubble、Glide、Notion + Softr）在数小时内构建可交互原型，大幅降低开发成本和时间。
对于实体产品，采用3D打印、本地手工作坊或淘宝定制小批量样品进行实物验证，而非直接开模量产。</a:t>
            </a:r>
            <a:endParaRPr kumimoji="1" lang="zh-CN" altLang="en-US"/>
          </a:p>
        </p:txBody>
      </p:sp>
      <p:sp>
        <p:nvSpPr>
          <p:cNvPr id="9" name="isheji-2-1"/>
          <p:cNvSpPr txBox="1"/>
          <p:nvPr/>
        </p:nvSpPr>
        <p:spPr>
          <a:xfrm rot="0" flipH="1" flipV="0">
            <a:off x="983007" y="3997080"/>
            <a:ext cx="3376161" cy="1043008"/>
          </a:xfrm>
          <a:custGeom>
            <a:avLst/>
            <a:gdLst>
              <a:gd name="T0" fmla="*/ 782 w 1556"/>
              <a:gd name="T1" fmla="*/ 0 h 437"/>
              <a:gd name="T2" fmla="*/ 0 w 1556"/>
              <a:gd name="T3" fmla="*/ 211 h 437"/>
              <a:gd name="T4" fmla="*/ 782 w 1556"/>
              <a:gd name="T5" fmla="*/ 437 h 437"/>
              <a:gd name="T6" fmla="*/ 1556 w 1556"/>
              <a:gd name="T7" fmla="*/ 211 h 437"/>
              <a:gd name="T8" fmla="*/ 782 w 1556"/>
              <a:gd name="T9" fmla="*/ 0 h 437"/>
            </a:gdLst>
            <a:rect l="0" t="0" r="r" b="b"/>
            <a:pathLst>
              <a:path w="1556" h="437">
                <a:moveTo>
                  <a:pt x="782" y="0"/>
                </a:moveTo>
                <a:lnTo>
                  <a:pt x="0" y="211"/>
                </a:lnTo>
                <a:lnTo>
                  <a:pt x="782" y="437"/>
                </a:lnTo>
                <a:lnTo>
                  <a:pt x="1556" y="211"/>
                </a:lnTo>
                <a:lnTo>
                  <a:pt x="78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isheji-2-2"/>
          <p:cNvSpPr txBox="1"/>
          <p:nvPr/>
        </p:nvSpPr>
        <p:spPr>
          <a:xfrm rot="0" flipH="1" flipV="0">
            <a:off x="2662408" y="4500685"/>
            <a:ext cx="2219674" cy="1463075"/>
          </a:xfrm>
          <a:custGeom>
            <a:avLst/>
            <a:gdLst>
              <a:gd name="T0" fmla="*/ 243 w 1023"/>
              <a:gd name="T1" fmla="*/ 0 h 613"/>
              <a:gd name="T2" fmla="*/ 0 w 1023"/>
              <a:gd name="T3" fmla="*/ 333 h 613"/>
              <a:gd name="T4" fmla="*/ 1023 w 1023"/>
              <a:gd name="T5" fmla="*/ 613 h 613"/>
              <a:gd name="T6" fmla="*/ 1023 w 1023"/>
              <a:gd name="T7" fmla="*/ 214 h 613"/>
              <a:gd name="T8" fmla="*/ 243 w 1023"/>
              <a:gd name="T9" fmla="*/ 0 h 613"/>
            </a:gdLst>
            <a:rect l="0" t="0" r="r" b="b"/>
            <a:pathLst>
              <a:path w="1023" h="613">
                <a:moveTo>
                  <a:pt x="243" y="0"/>
                </a:moveTo>
                <a:lnTo>
                  <a:pt x="0" y="333"/>
                </a:lnTo>
                <a:lnTo>
                  <a:pt x="1023" y="613"/>
                </a:lnTo>
                <a:lnTo>
                  <a:pt x="1023" y="214"/>
                </a:lnTo>
                <a:lnTo>
                  <a:pt x="243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isheji-2-3"/>
          <p:cNvSpPr txBox="1"/>
          <p:nvPr/>
        </p:nvSpPr>
        <p:spPr>
          <a:xfrm rot="0" flipH="1" flipV="0">
            <a:off x="455753" y="4500685"/>
            <a:ext cx="2206655" cy="1463075"/>
          </a:xfrm>
          <a:custGeom>
            <a:avLst/>
            <a:gdLst>
              <a:gd name="T0" fmla="*/ 772 w 1017"/>
              <a:gd name="T1" fmla="*/ 0 h 613"/>
              <a:gd name="T2" fmla="*/ 0 w 1017"/>
              <a:gd name="T3" fmla="*/ 214 h 613"/>
              <a:gd name="T4" fmla="*/ 0 w 1017"/>
              <a:gd name="T5" fmla="*/ 613 h 613"/>
              <a:gd name="T6" fmla="*/ 1017 w 1017"/>
              <a:gd name="T7" fmla="*/ 333 h 613"/>
              <a:gd name="T8" fmla="*/ 772 w 1017"/>
              <a:gd name="T9" fmla="*/ 0 h 613"/>
            </a:gdLst>
            <a:rect l="0" t="0" r="r" b="b"/>
            <a:pathLst>
              <a:path w="1017" h="613">
                <a:moveTo>
                  <a:pt x="772" y="0"/>
                </a:moveTo>
                <a:lnTo>
                  <a:pt x="0" y="214"/>
                </a:lnTo>
                <a:lnTo>
                  <a:pt x="0" y="613"/>
                </a:lnTo>
                <a:lnTo>
                  <a:pt x="1017" y="333"/>
                </a:lnTo>
                <a:lnTo>
                  <a:pt x="772" y="0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6"/>
          <p:cNvSpPr txBox="1"/>
          <p:nvPr/>
        </p:nvSpPr>
        <p:spPr>
          <a:xfrm rot="20632187" flipH="0" flipV="0">
            <a:off x="3183626" y="4843228"/>
            <a:ext cx="995632" cy="6609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03</a:t>
            </a:r>
            <a:endParaRPr kumimoji="1" lang="zh-CN" altLang="en-US"/>
          </a:p>
        </p:txBody>
      </p:sp>
      <p:sp>
        <p:nvSpPr>
          <p:cNvPr id="13" name="isheji-3-1"/>
          <p:cNvSpPr txBox="1"/>
          <p:nvPr/>
        </p:nvSpPr>
        <p:spPr>
          <a:xfrm rot="0" flipH="1" flipV="0">
            <a:off x="1206212" y="3539500"/>
            <a:ext cx="1456718" cy="1169964"/>
          </a:xfrm>
          <a:custGeom>
            <a:avLst/>
            <a:gdLst>
              <a:gd name="T0" fmla="*/ 485 w 730"/>
              <a:gd name="T1" fmla="*/ 0 h 533"/>
              <a:gd name="T2" fmla="*/ 0 w 730"/>
              <a:gd name="T3" fmla="*/ 133 h 533"/>
              <a:gd name="T4" fmla="*/ 0 w 730"/>
              <a:gd name="T5" fmla="*/ 533 h 533"/>
              <a:gd name="T6" fmla="*/ 730 w 730"/>
              <a:gd name="T7" fmla="*/ 333 h 533"/>
              <a:gd name="T8" fmla="*/ 485 w 730"/>
              <a:gd name="T9" fmla="*/ 0 h 533"/>
            </a:gdLst>
            <a:rect l="0" t="0" r="r" b="b"/>
            <a:pathLst>
              <a:path w="730" h="533">
                <a:moveTo>
                  <a:pt x="485" y="0"/>
                </a:moveTo>
                <a:lnTo>
                  <a:pt x="0" y="133"/>
                </a:lnTo>
                <a:lnTo>
                  <a:pt x="0" y="533"/>
                </a:lnTo>
                <a:lnTo>
                  <a:pt x="730" y="333"/>
                </a:lnTo>
                <a:lnTo>
                  <a:pt x="485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isheji-3-2"/>
          <p:cNvSpPr txBox="1"/>
          <p:nvPr/>
        </p:nvSpPr>
        <p:spPr>
          <a:xfrm rot="0" flipH="1" flipV="0">
            <a:off x="2662930" y="3539500"/>
            <a:ext cx="1468692" cy="1169964"/>
          </a:xfrm>
          <a:custGeom>
            <a:avLst/>
            <a:gdLst>
              <a:gd name="T0" fmla="*/ 245 w 736"/>
              <a:gd name="T1" fmla="*/ 0 h 533"/>
              <a:gd name="T2" fmla="*/ 0 w 736"/>
              <a:gd name="T3" fmla="*/ 331 h 533"/>
              <a:gd name="T4" fmla="*/ 736 w 736"/>
              <a:gd name="T5" fmla="*/ 533 h 533"/>
              <a:gd name="T6" fmla="*/ 736 w 736"/>
              <a:gd name="T7" fmla="*/ 133 h 533"/>
              <a:gd name="T8" fmla="*/ 245 w 736"/>
              <a:gd name="T9" fmla="*/ 0 h 533"/>
            </a:gdLst>
            <a:rect l="0" t="0" r="r" b="b"/>
            <a:pathLst>
              <a:path w="736" h="533">
                <a:moveTo>
                  <a:pt x="245" y="0"/>
                </a:moveTo>
                <a:lnTo>
                  <a:pt x="0" y="331"/>
                </a:lnTo>
                <a:lnTo>
                  <a:pt x="736" y="533"/>
                </a:lnTo>
                <a:lnTo>
                  <a:pt x="736" y="133"/>
                </a:lnTo>
                <a:lnTo>
                  <a:pt x="24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isheji-3-3"/>
          <p:cNvSpPr txBox="1"/>
          <p:nvPr/>
        </p:nvSpPr>
        <p:spPr>
          <a:xfrm rot="0" flipH="1" flipV="0">
            <a:off x="1695111" y="3240972"/>
            <a:ext cx="1947612" cy="621200"/>
          </a:xfrm>
          <a:custGeom>
            <a:avLst/>
            <a:gdLst>
              <a:gd name="T0" fmla="*/ 976 w 976"/>
              <a:gd name="T1" fmla="*/ 136 h 283"/>
              <a:gd name="T2" fmla="*/ 491 w 976"/>
              <a:gd name="T3" fmla="*/ 0 h 283"/>
              <a:gd name="T4" fmla="*/ 0 w 976"/>
              <a:gd name="T5" fmla="*/ 136 h 283"/>
              <a:gd name="T6" fmla="*/ 491 w 976"/>
              <a:gd name="T7" fmla="*/ 283 h 283"/>
              <a:gd name="T8" fmla="*/ 976 w 976"/>
              <a:gd name="T9" fmla="*/ 136 h 283"/>
            </a:gdLst>
            <a:rect l="0" t="0" r="r" b="b"/>
            <a:pathLst>
              <a:path w="976" h="283">
                <a:moveTo>
                  <a:pt x="976" y="136"/>
                </a:moveTo>
                <a:lnTo>
                  <a:pt x="491" y="0"/>
                </a:lnTo>
                <a:lnTo>
                  <a:pt x="0" y="136"/>
                </a:lnTo>
                <a:lnTo>
                  <a:pt x="491" y="283"/>
                </a:lnTo>
                <a:lnTo>
                  <a:pt x="976" y="13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isheji-7"/>
          <p:cNvSpPr txBox="1"/>
          <p:nvPr/>
        </p:nvSpPr>
        <p:spPr>
          <a:xfrm rot="20632187" flipH="0" flipV="0">
            <a:off x="2807557" y="3770214"/>
            <a:ext cx="915668" cy="607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02</a:t>
            </a:r>
            <a:endParaRPr kumimoji="1" lang="zh-CN" altLang="en-US"/>
          </a:p>
        </p:txBody>
      </p:sp>
      <p:sp>
        <p:nvSpPr>
          <p:cNvPr id="17" name="isheji-4-1"/>
          <p:cNvSpPr txBox="1"/>
          <p:nvPr/>
        </p:nvSpPr>
        <p:spPr>
          <a:xfrm rot="0" flipH="1" flipV="0">
            <a:off x="2662892" y="1942275"/>
            <a:ext cx="899771" cy="1608341"/>
          </a:xfrm>
          <a:custGeom>
            <a:avLst/>
            <a:gdLst>
              <a:gd name="T0" fmla="*/ 0 w 448"/>
              <a:gd name="T1" fmla="*/ 605 h 728"/>
              <a:gd name="T2" fmla="*/ 448 w 448"/>
              <a:gd name="T3" fmla="*/ 728 h 728"/>
              <a:gd name="T4" fmla="*/ 448 w 448"/>
              <a:gd name="T5" fmla="*/ 0 h 728"/>
              <a:gd name="T6" fmla="*/ 0 w 448"/>
              <a:gd name="T7" fmla="*/ 605 h 728"/>
            </a:gdLst>
            <a:rect l="0" t="0" r="r" b="b"/>
            <a:pathLst>
              <a:path w="448" h="728">
                <a:moveTo>
                  <a:pt x="0" y="605"/>
                </a:moveTo>
                <a:lnTo>
                  <a:pt x="448" y="728"/>
                </a:lnTo>
                <a:lnTo>
                  <a:pt x="448" y="0"/>
                </a:lnTo>
                <a:lnTo>
                  <a:pt x="0" y="60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isheji-4-2"/>
          <p:cNvSpPr txBox="1"/>
          <p:nvPr/>
        </p:nvSpPr>
        <p:spPr>
          <a:xfrm rot="0" flipH="1" flipV="0">
            <a:off x="1775171" y="1942275"/>
            <a:ext cx="887721" cy="1608341"/>
          </a:xfrm>
          <a:custGeom>
            <a:avLst/>
            <a:gdLst>
              <a:gd name="T0" fmla="*/ 0 w 442"/>
              <a:gd name="T1" fmla="*/ 0 h 728"/>
              <a:gd name="T2" fmla="*/ 0 w 442"/>
              <a:gd name="T3" fmla="*/ 728 h 728"/>
              <a:gd name="T4" fmla="*/ 442 w 442"/>
              <a:gd name="T5" fmla="*/ 607 h 728"/>
              <a:gd name="T6" fmla="*/ 0 w 442"/>
              <a:gd name="T7" fmla="*/ 0 h 728"/>
            </a:gdLst>
            <a:rect l="0" t="0" r="r" b="b"/>
            <a:pathLst>
              <a:path w="442" h="728">
                <a:moveTo>
                  <a:pt x="0" y="0"/>
                </a:moveTo>
                <a:lnTo>
                  <a:pt x="0" y="728"/>
                </a:lnTo>
                <a:lnTo>
                  <a:pt x="442" y="6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isheji-8"/>
          <p:cNvSpPr txBox="1"/>
          <p:nvPr/>
        </p:nvSpPr>
        <p:spPr>
          <a:xfrm rot="20632187" flipH="0" flipV="0">
            <a:off x="2531644" y="2694684"/>
            <a:ext cx="921593" cy="6118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Regular"/>
                <a:ea typeface="Source Han Sans CN Regular"/>
                <a:cs typeface="Source Han Sans CN Regular"/>
              </a:rPr>
              <a:t>01</a:t>
            </a:r>
            <a:endParaRPr kumimoji="1" lang="zh-CN" altLang="en-US"/>
          </a:p>
        </p:txBody>
      </p:sp>
      <p:sp>
        <p:nvSpPr>
          <p:cNvPr id="20" name="任意多边形: 形状 2"/>
          <p:cNvSpPr txBox="1"/>
          <p:nvPr/>
        </p:nvSpPr>
        <p:spPr>
          <a:xfrm rot="16200000" flipH="1" flipV="0">
            <a:off x="6042458" y="-5729059"/>
            <a:ext cx="107083" cy="13411200"/>
          </a:xfrm>
          <a:custGeom>
            <a:avLst/>
            <a:gdLst>
              <a:gd name="connsiteX0" fmla="*/ 0 w 107083"/>
              <a:gd name="connsiteY0" fmla="*/ 12192000 h 12192000"/>
              <a:gd name="connsiteX1" fmla="*/ 0 w 107083"/>
              <a:gd name="connsiteY1" fmla="*/ 0 h 12192000"/>
              <a:gd name="connsiteX2" fmla="*/ 107083 w 107083"/>
              <a:gd name="connsiteY2" fmla="*/ 0 h 12192000"/>
              <a:gd name="connsiteX3" fmla="*/ 107083 w 107083"/>
              <a:gd name="connsiteY3" fmla="*/ 12192000 h 12192000"/>
            </a:gdLst>
            <a:rect l="l" t="t" r="r" b="b"/>
            <a:pathLst>
              <a:path w="107083" h="12192000">
                <a:moveTo>
                  <a:pt x="0" y="12192000"/>
                </a:moveTo>
                <a:lnTo>
                  <a:pt x="0" y="0"/>
                </a:lnTo>
                <a:lnTo>
                  <a:pt x="107083" y="0"/>
                </a:lnTo>
                <a:lnTo>
                  <a:pt x="107083" y="12192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平行四边形 1"/>
          <p:cNvSpPr txBox="1"/>
          <p:nvPr/>
        </p:nvSpPr>
        <p:spPr>
          <a:xfrm rot="3228114" flipH="0" flipV="0">
            <a:off x="-1858285" y="-322629"/>
            <a:ext cx="3005371" cy="645258"/>
          </a:xfrm>
          <a:prstGeom prst="parallelogram">
            <a:avLst>
              <a:gd name="adj" fmla="val 72223"/>
            </a:avLst>
          </a:prstGeom>
          <a:gradFill>
            <a:gsLst>
              <a:gs pos="6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3"/>
          <p:cNvSpPr txBox="1"/>
          <p:nvPr/>
        </p:nvSpPr>
        <p:spPr>
          <a:xfrm rot="0" flipH="0" flipV="0">
            <a:off x="830310" y="253471"/>
            <a:ext cx="721974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构建最小可行产品（MVP）的核心原则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251644" y="1598316"/>
            <a:ext cx="2880000" cy="4152714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0" blurRad="71323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047656" y="1598316"/>
            <a:ext cx="2880000" cy="4152714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0" blurRad="71323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 flipH="0" flipV="0">
            <a:off x="8868507" y="1129168"/>
            <a:ext cx="878298" cy="252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0" flipV="0">
            <a:off x="2432495" y="1129169"/>
            <a:ext cx="878298" cy="252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431644" y="3064303"/>
            <a:ext cx="2520000" cy="22144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4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设计每周或每两周为一个迭代周期，在每个周期结束时收集至少20位目标用户的直接反馈（可通过微信社群、问卷星、线下访谈等方式）。
使用看板工具（如Trello或飞书多维表格）跟踪用户反馈与产品改动的对应关系，确保每次迭代都有明确改进点。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742351" y="2069566"/>
            <a:ext cx="2258584" cy="63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建立“测试—反馈—调整”闭环周期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81253" y="1598316"/>
            <a:ext cx="2880000" cy="4152714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0" blurRad="71323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681254" y="1950020"/>
            <a:ext cx="2874757" cy="878298"/>
          </a:xfrm>
          <a:custGeom>
            <a:avLst/>
            <a:gdLst>
              <a:gd name="connsiteX0" fmla="*/ 0 w 2480607"/>
              <a:gd name="connsiteY0" fmla="*/ 0 h 878298"/>
              <a:gd name="connsiteX1" fmla="*/ 2480607 w 2480607"/>
              <a:gd name="connsiteY1" fmla="*/ 0 h 878298"/>
              <a:gd name="connsiteX2" fmla="*/ 2480607 w 2480607"/>
              <a:gd name="connsiteY2" fmla="*/ 878298 h 878298"/>
              <a:gd name="connsiteX3" fmla="*/ 0 w 2480607"/>
              <a:gd name="connsiteY3" fmla="*/ 878298 h 878298"/>
            </a:gdLst>
            <a:rect l="l" t="t" r="r" b="b"/>
            <a:pathLst>
              <a:path w="2480607" h="878298">
                <a:moveTo>
                  <a:pt x="0" y="0"/>
                </a:moveTo>
                <a:lnTo>
                  <a:pt x="2480607" y="0"/>
                </a:lnTo>
                <a:lnTo>
                  <a:pt x="2480607" y="878298"/>
                </a:lnTo>
                <a:lnTo>
                  <a:pt x="0" y="878298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861253" y="3064302"/>
            <a:ext cx="2520000" cy="22040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在垂直社区（如小红书兴趣小组、知乎话题、豆瓣小组）精准投放内容，吸引种子用户免费试用，并提供小额奖励（如10元红包、下次服务折扣）换取结构化反馈。
与本地高校社团、社区组织合作开展试点项目，以“共创”名义降低获客成本，同时获得真实使用场景数据。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40088" y="2069567"/>
            <a:ext cx="2557088" cy="63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低成本获取早期用户并激励反馈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27657" y="3062198"/>
            <a:ext cx="2520000" cy="2206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4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接受MVP在视觉、性能或体验上的不完美，只要核心价值能被验证即可推进下一步；例如，初期客服可用创始人本人微信手动响应，而非立即接入智能客服系统。
设立“停止优化阈值”：当某项改进所需投入超过预期收益的20%，即暂停优化，转向验证下一个假设。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197566" y="2069566"/>
            <a:ext cx="2220181" cy="63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拒绝完美主义，拥抱“足够好即可”</a:t>
            </a:r>
            <a:endParaRPr kumimoji="1" lang="zh-CN" altLang="en-US"/>
          </a:p>
        </p:txBody>
      </p:sp>
      <p:sp>
        <p:nvSpPr>
          <p:cNvPr id="15" name="任意多边形: 形状 2"/>
          <p:cNvSpPr txBox="1"/>
          <p:nvPr/>
        </p:nvSpPr>
        <p:spPr>
          <a:xfrm rot="16200000" flipH="1" flipV="0">
            <a:off x="6042458" y="-5729059"/>
            <a:ext cx="107083" cy="13411200"/>
          </a:xfrm>
          <a:custGeom>
            <a:avLst/>
            <a:gdLst>
              <a:gd name="connsiteX0" fmla="*/ 0 w 107083"/>
              <a:gd name="connsiteY0" fmla="*/ 12192000 h 12192000"/>
              <a:gd name="connsiteX1" fmla="*/ 0 w 107083"/>
              <a:gd name="connsiteY1" fmla="*/ 0 h 12192000"/>
              <a:gd name="connsiteX2" fmla="*/ 107083 w 107083"/>
              <a:gd name="connsiteY2" fmla="*/ 0 h 12192000"/>
              <a:gd name="connsiteX3" fmla="*/ 107083 w 107083"/>
              <a:gd name="connsiteY3" fmla="*/ 12192000 h 12192000"/>
            </a:gdLst>
            <a:rect l="l" t="t" r="r" b="b"/>
            <a:pathLst>
              <a:path w="107083" h="12192000">
                <a:moveTo>
                  <a:pt x="0" y="12192000"/>
                </a:moveTo>
                <a:lnTo>
                  <a:pt x="0" y="0"/>
                </a:lnTo>
                <a:lnTo>
                  <a:pt x="107083" y="0"/>
                </a:lnTo>
                <a:lnTo>
                  <a:pt x="107083" y="12192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平行四边形 1"/>
          <p:cNvSpPr txBox="1"/>
          <p:nvPr/>
        </p:nvSpPr>
        <p:spPr>
          <a:xfrm rot="3228114" flipH="0" flipV="0">
            <a:off x="-1858285" y="-322629"/>
            <a:ext cx="3005371" cy="645258"/>
          </a:xfrm>
          <a:prstGeom prst="parallelogram">
            <a:avLst>
              <a:gd name="adj" fmla="val 72223"/>
            </a:avLst>
          </a:prstGeom>
          <a:gradFill>
            <a:gsLst>
              <a:gs pos="6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文本框 3"/>
          <p:cNvSpPr txBox="1"/>
          <p:nvPr/>
        </p:nvSpPr>
        <p:spPr>
          <a:xfrm rot="0" flipH="0" flipV="0">
            <a:off x="830310" y="253471"/>
            <a:ext cx="721974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快速迭代的执行机制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23"/>
          <p:cNvSpPr txBox="1"/>
          <p:nvPr/>
        </p:nvSpPr>
        <p:spPr>
          <a:xfrm rot="0" flipH="0" flipV="0">
            <a:off x="594802" y="418357"/>
            <a:ext cx="2041673" cy="765895"/>
          </a:xfrm>
          <a:prstGeom prst="roundRect">
            <a:avLst>
              <a:gd name="adj" fmla="val 12287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  <a:effectLst>
            <a:outerShdw dist="0" blurRad="63500" dir="0" sx="102000" sy="102000" kx="0" ky="0" algn="ctr" rotWithShape="0">
              <a:schemeClr val="tx1">
                <a:lumMod val="65000"/>
                <a:lumOff val="35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3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4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5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4"/>
          <p:cNvSpPr txBox="1"/>
          <p:nvPr/>
        </p:nvSpPr>
        <p:spPr>
          <a:xfrm rot="0" flipH="0" flipV="0">
            <a:off x="660400" y="21694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pic>
        <p:nvPicPr>
          <p:cNvPr id="1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656922" y="424890"/>
            <a:ext cx="2032000" cy="76200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12700" y="-12657"/>
            <a:ext cx="6096000" cy="68580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4872335" flipH="1" flipV="0">
            <a:off x="226899" y="308266"/>
            <a:ext cx="3215402" cy="3215402"/>
          </a:xfrm>
          <a:prstGeom prst="donut">
            <a:avLst/>
          </a:prstGeom>
          <a:gradFill>
            <a:gsLst>
              <a:gs pos="45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0584659" flipH="0" flipV="0">
            <a:off x="9070419" y="4753898"/>
            <a:ext cx="3388152" cy="1975700"/>
          </a:xfrm>
          <a:custGeom>
            <a:avLst/>
            <a:gdLst>
              <a:gd name="connsiteX0" fmla="*/ 2899573 w 3388152"/>
              <a:gd name="connsiteY0" fmla="*/ 103952 h 1975700"/>
              <a:gd name="connsiteX1" fmla="*/ 3314127 w 3388152"/>
              <a:gd name="connsiteY1" fmla="*/ 279070 h 1975700"/>
              <a:gd name="connsiteX2" fmla="*/ 3388152 w 3388152"/>
              <a:gd name="connsiteY2" fmla="*/ 324041 h 1975700"/>
              <a:gd name="connsiteX3" fmla="*/ 3031350 w 3388152"/>
              <a:gd name="connsiteY3" fmla="*/ 1496771 h 1975700"/>
              <a:gd name="connsiteX4" fmla="*/ 3029481 w 3388152"/>
              <a:gd name="connsiteY4" fmla="*/ 1494713 h 1975700"/>
              <a:gd name="connsiteX5" fmla="*/ 2211995 w 3388152"/>
              <a:gd name="connsiteY5" fmla="*/ 1156100 h 1975700"/>
              <a:gd name="connsiteX6" fmla="*/ 1107872 w 3388152"/>
              <a:gd name="connsiteY6" fmla="*/ 1968410 h 1975700"/>
              <a:gd name="connsiteX7" fmla="*/ 1105998 w 3388152"/>
              <a:gd name="connsiteY7" fmla="*/ 1975700 h 1975700"/>
              <a:gd name="connsiteX8" fmla="*/ 0 w 3388152"/>
              <a:gd name="connsiteY8" fmla="*/ 1639201 h 1975700"/>
              <a:gd name="connsiteX9" fmla="*/ 3749 w 3388152"/>
              <a:gd name="connsiteY9" fmla="*/ 1624622 h 1975700"/>
              <a:gd name="connsiteX10" fmla="*/ 2211996 w 3388152"/>
              <a:gd name="connsiteY10" fmla="*/ 0 h 1975700"/>
              <a:gd name="connsiteX11" fmla="*/ 2899573 w 3388152"/>
              <a:gd name="connsiteY11" fmla="*/ 103952 h 1975700"/>
            </a:gdLst>
            <a:rect l="l" t="t" r="r" b="b"/>
            <a:pathLst>
              <a:path w="3388152" h="1975700">
                <a:moveTo>
                  <a:pt x="2899573" y="103952"/>
                </a:moveTo>
                <a:cubicBezTo>
                  <a:pt x="3044377" y="148991"/>
                  <a:pt x="3183078" y="207880"/>
                  <a:pt x="3314127" y="279070"/>
                </a:cubicBezTo>
                <a:lnTo>
                  <a:pt x="3388152" y="324041"/>
                </a:lnTo>
                <a:lnTo>
                  <a:pt x="3031350" y="1496771"/>
                </a:lnTo>
                <a:lnTo>
                  <a:pt x="3029481" y="1494713"/>
                </a:lnTo>
                <a:cubicBezTo>
                  <a:pt x="2820268" y="1285501"/>
                  <a:pt x="2531243" y="1156100"/>
                  <a:pt x="2211995" y="1156100"/>
                </a:cubicBezTo>
                <a:cubicBezTo>
                  <a:pt x="1693217" y="1156100"/>
                  <a:pt x="1254247" y="1497799"/>
                  <a:pt x="1107872" y="1968410"/>
                </a:cubicBezTo>
                <a:lnTo>
                  <a:pt x="1105998" y="1975700"/>
                </a:lnTo>
                <a:lnTo>
                  <a:pt x="0" y="1639201"/>
                </a:lnTo>
                <a:lnTo>
                  <a:pt x="3749" y="1624622"/>
                </a:lnTo>
                <a:cubicBezTo>
                  <a:pt x="296500" y="683398"/>
                  <a:pt x="1174439" y="0"/>
                  <a:pt x="2211996" y="0"/>
                </a:cubicBezTo>
                <a:cubicBezTo>
                  <a:pt x="2451432" y="0"/>
                  <a:pt x="2682368" y="36394"/>
                  <a:pt x="2899573" y="103952"/>
                </a:cubicBezTo>
                <a:close/>
              </a:path>
            </a:pathLst>
          </a:custGeom>
          <a:gradFill>
            <a:gsLst>
              <a:gs pos="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784612" y="752987"/>
            <a:ext cx="870902" cy="870902"/>
          </a:xfrm>
          <a:prstGeom prst="roundRect">
            <a:avLst>
              <a:gd name="adj" fmla="val 12608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>
            <a:outerShdw dist="127000" blurRad="228600" dir="3600003" sx="100000" sy="100000" kx="0" ky="0" algn="b" rotWithShape="0">
              <a:schemeClr val="accent1">
                <a:alpha val="25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784612" y="752987"/>
            <a:ext cx="870902" cy="8609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840972" y="752987"/>
            <a:ext cx="4122427" cy="8609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2026创业环境与趋势洞察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44880" y="304801"/>
            <a:ext cx="4478121" cy="3124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39606" y="3247121"/>
            <a:ext cx="5208168" cy="18530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FFFFFF">
                    <a:alpha val="10000"/>
                  </a:srgbClr>
                </a:solidFill>
                <a:latin typeface="OPPOSans H"/>
                <a:ea typeface="OPPOSans H"/>
                <a:cs typeface="OPPOSans H"/>
              </a:rPr>
              <a:t>CONTENTS 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784612" y="2206009"/>
            <a:ext cx="870902" cy="870902"/>
          </a:xfrm>
          <a:prstGeom prst="roundRect">
            <a:avLst>
              <a:gd name="adj" fmla="val 12608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>
            <a:outerShdw dist="127000" blurRad="228600" dir="3600003" sx="100000" sy="100000" kx="0" ky="0" algn="b" rotWithShape="0">
              <a:schemeClr val="accent1">
                <a:alpha val="25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784612" y="2206009"/>
            <a:ext cx="870902" cy="8609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840972" y="2206009"/>
            <a:ext cx="4122427" cy="8609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零成本或极低成本启动模式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784612" y="3659031"/>
            <a:ext cx="870902" cy="870902"/>
          </a:xfrm>
          <a:prstGeom prst="roundRect">
            <a:avLst>
              <a:gd name="adj" fmla="val 12608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>
            <a:outerShdw dist="127000" blurRad="228600" dir="3600003" sx="100000" sy="100000" kx="0" ky="0" algn="b" rotWithShape="0">
              <a:schemeClr val="accent1">
                <a:alpha val="25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784612" y="3659031"/>
            <a:ext cx="870902" cy="8609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840972" y="3659031"/>
            <a:ext cx="4122427" cy="8609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数字工具与免费资源高效利用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784612" y="5112052"/>
            <a:ext cx="870902" cy="870902"/>
          </a:xfrm>
          <a:prstGeom prst="roundRect">
            <a:avLst>
              <a:gd name="adj" fmla="val 12608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0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>
            <a:outerShdw dist="127000" blurRad="228600" dir="3600003" sx="100000" sy="100000" kx="0" ky="0" algn="b" rotWithShape="0">
              <a:schemeClr val="accent1">
                <a:alpha val="25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784612" y="5112052"/>
            <a:ext cx="870902" cy="8609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840972" y="5112052"/>
            <a:ext cx="4122427" cy="8609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最小化验证与快速迭代策略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23"/>
          <p:cNvSpPr txBox="1"/>
          <p:nvPr/>
        </p:nvSpPr>
        <p:spPr>
          <a:xfrm rot="0" flipH="0" flipV="0">
            <a:off x="658302" y="443757"/>
            <a:ext cx="1978173" cy="740495"/>
          </a:xfrm>
          <a:prstGeom prst="roundRect">
            <a:avLst>
              <a:gd name="adj" fmla="val 12287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  <a:effectLst>
            <a:outerShdw dist="0" blurRad="63500" dir="0" sx="102000" sy="102000" kx="0" ky="0" algn="ctr" rotWithShape="0">
              <a:schemeClr val="tx1">
                <a:lumMod val="65000"/>
                <a:lumOff val="35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4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2026创业环境与趋势洞察</a:t>
            </a:r>
            <a:endParaRPr kumimoji="1" lang="zh-CN" altLang="en-US"/>
          </a:p>
        </p:txBody>
      </p:sp>
      <p:pic>
        <p:nvPicPr>
          <p:cNvPr id="15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656922" y="437590"/>
            <a:ext cx="2032000" cy="762000"/>
          </a:xfrm>
          <a:prstGeom prst="rect">
            <a:avLst/>
          </a:prstGeom>
        </p:spPr>
      </p:pic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1">
            <a:off x="660400" y="2581560"/>
            <a:ext cx="3112734" cy="3189567"/>
          </a:xfrm>
          <a:prstGeom prst="roundRect">
            <a:avLst>
              <a:gd name="adj" fmla="val 430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10655" y="1493273"/>
            <a:ext cx="1212220" cy="1295050"/>
          </a:xfrm>
          <a:custGeom>
            <a:avLst/>
            <a:gdLst>
              <a:gd name="connsiteX0" fmla="*/ 258071 w 1548392"/>
              <a:gd name="connsiteY0" fmla="*/ 0 h 1654192"/>
              <a:gd name="connsiteX1" fmla="*/ 1290321 w 1548392"/>
              <a:gd name="connsiteY1" fmla="*/ 0 h 1654192"/>
              <a:gd name="connsiteX2" fmla="*/ 1548392 w 1548392"/>
              <a:gd name="connsiteY2" fmla="*/ 239888 h 1654192"/>
              <a:gd name="connsiteX3" fmla="*/ 1548392 w 1548392"/>
              <a:gd name="connsiteY3" fmla="*/ 1199409 h 1654192"/>
              <a:gd name="connsiteX4" fmla="*/ 1290321 w 1548392"/>
              <a:gd name="connsiteY4" fmla="*/ 1439297 h 1654192"/>
              <a:gd name="connsiteX5" fmla="*/ 997316 w 1548392"/>
              <a:gd name="connsiteY5" fmla="*/ 1439297 h 1654192"/>
              <a:gd name="connsiteX6" fmla="*/ 766132 w 1548392"/>
              <a:gd name="connsiteY6" fmla="*/ 1654192 h 1654192"/>
              <a:gd name="connsiteX7" fmla="*/ 534948 w 1548392"/>
              <a:gd name="connsiteY7" fmla="*/ 1439297 h 1654192"/>
              <a:gd name="connsiteX8" fmla="*/ 258071 w 1548392"/>
              <a:gd name="connsiteY8" fmla="*/ 1439297 h 1654192"/>
              <a:gd name="connsiteX9" fmla="*/ 0 w 1548392"/>
              <a:gd name="connsiteY9" fmla="*/ 1199409 h 1654192"/>
              <a:gd name="connsiteX10" fmla="*/ 0 w 1548392"/>
              <a:gd name="connsiteY10" fmla="*/ 988491 h 1654192"/>
              <a:gd name="connsiteX11" fmla="*/ 225683 w 1548392"/>
              <a:gd name="connsiteY11" fmla="*/ 762808 h 1654192"/>
              <a:gd name="connsiteX12" fmla="*/ 0 w 1548392"/>
              <a:gd name="connsiteY12" fmla="*/ 537125 h 1654192"/>
              <a:gd name="connsiteX13" fmla="*/ 0 w 1548392"/>
              <a:gd name="connsiteY13" fmla="*/ 239888 h 1654192"/>
              <a:gd name="connsiteX14" fmla="*/ 258071 w 1548392"/>
              <a:gd name="connsiteY14" fmla="*/ 0 h 1654192"/>
            </a:gdLst>
            <a:rect l="l" t="t" r="r" b="b"/>
            <a:pathLst>
              <a:path w="1548392" h="1654192">
                <a:moveTo>
                  <a:pt x="258071" y="0"/>
                </a:moveTo>
                <a:lnTo>
                  <a:pt x="1290321" y="0"/>
                </a:lnTo>
                <a:cubicBezTo>
                  <a:pt x="1432850" y="0"/>
                  <a:pt x="1548392" y="107402"/>
                  <a:pt x="1548392" y="239888"/>
                </a:cubicBezTo>
                <a:lnTo>
                  <a:pt x="1548392" y="1199409"/>
                </a:lnTo>
                <a:cubicBezTo>
                  <a:pt x="1548392" y="1331895"/>
                  <a:pt x="1432850" y="1439297"/>
                  <a:pt x="1290321" y="1439297"/>
                </a:cubicBezTo>
                <a:lnTo>
                  <a:pt x="997316" y="1439297"/>
                </a:lnTo>
                <a:cubicBezTo>
                  <a:pt x="997316" y="1557980"/>
                  <a:pt x="893811" y="1654192"/>
                  <a:pt x="766132" y="1654192"/>
                </a:cubicBezTo>
                <a:cubicBezTo>
                  <a:pt x="638453" y="1654192"/>
                  <a:pt x="534948" y="1557980"/>
                  <a:pt x="534948" y="1439297"/>
                </a:cubicBezTo>
                <a:lnTo>
                  <a:pt x="258071" y="1439297"/>
                </a:lnTo>
                <a:cubicBezTo>
                  <a:pt x="115542" y="1439297"/>
                  <a:pt x="0" y="1331895"/>
                  <a:pt x="0" y="1199409"/>
                </a:cubicBezTo>
                <a:lnTo>
                  <a:pt x="0" y="988491"/>
                </a:lnTo>
                <a:cubicBezTo>
                  <a:pt x="124641" y="988491"/>
                  <a:pt x="225683" y="887449"/>
                  <a:pt x="225683" y="762808"/>
                </a:cubicBezTo>
                <a:cubicBezTo>
                  <a:pt x="225683" y="638167"/>
                  <a:pt x="124641" y="537125"/>
                  <a:pt x="0" y="537125"/>
                </a:cubicBezTo>
                <a:lnTo>
                  <a:pt x="0" y="239888"/>
                </a:lnTo>
                <a:cubicBezTo>
                  <a:pt x="0" y="107402"/>
                  <a:pt x="115542" y="0"/>
                  <a:pt x="258071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691167" y="1618178"/>
            <a:ext cx="1051196" cy="83868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6586" y="3436205"/>
            <a:ext cx="2700360" cy="22415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2026年全球经济预计进入温和复苏阶段，通胀压力缓解，利率趋于稳定，为轻资产创业提供更友好的融资环境。
新兴市场消费能力回升，跨境数字服务需求上升，为低成本远程创业创造机会。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66586" y="2855629"/>
            <a:ext cx="2700360" cy="531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全球经济复苏节奏对小微创业的影响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4533283" y="2581560"/>
            <a:ext cx="3112734" cy="3189567"/>
          </a:xfrm>
          <a:prstGeom prst="roundRect">
            <a:avLst>
              <a:gd name="adj" fmla="val 430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483538" y="1493273"/>
            <a:ext cx="1212220" cy="1295050"/>
          </a:xfrm>
          <a:custGeom>
            <a:avLst/>
            <a:gdLst>
              <a:gd name="connsiteX0" fmla="*/ 258071 w 1548392"/>
              <a:gd name="connsiteY0" fmla="*/ 0 h 1654192"/>
              <a:gd name="connsiteX1" fmla="*/ 1290321 w 1548392"/>
              <a:gd name="connsiteY1" fmla="*/ 0 h 1654192"/>
              <a:gd name="connsiteX2" fmla="*/ 1548392 w 1548392"/>
              <a:gd name="connsiteY2" fmla="*/ 239888 h 1654192"/>
              <a:gd name="connsiteX3" fmla="*/ 1548392 w 1548392"/>
              <a:gd name="connsiteY3" fmla="*/ 1199409 h 1654192"/>
              <a:gd name="connsiteX4" fmla="*/ 1290321 w 1548392"/>
              <a:gd name="connsiteY4" fmla="*/ 1439297 h 1654192"/>
              <a:gd name="connsiteX5" fmla="*/ 997316 w 1548392"/>
              <a:gd name="connsiteY5" fmla="*/ 1439297 h 1654192"/>
              <a:gd name="connsiteX6" fmla="*/ 766132 w 1548392"/>
              <a:gd name="connsiteY6" fmla="*/ 1654192 h 1654192"/>
              <a:gd name="connsiteX7" fmla="*/ 534948 w 1548392"/>
              <a:gd name="connsiteY7" fmla="*/ 1439297 h 1654192"/>
              <a:gd name="connsiteX8" fmla="*/ 258071 w 1548392"/>
              <a:gd name="connsiteY8" fmla="*/ 1439297 h 1654192"/>
              <a:gd name="connsiteX9" fmla="*/ 0 w 1548392"/>
              <a:gd name="connsiteY9" fmla="*/ 1199409 h 1654192"/>
              <a:gd name="connsiteX10" fmla="*/ 0 w 1548392"/>
              <a:gd name="connsiteY10" fmla="*/ 988491 h 1654192"/>
              <a:gd name="connsiteX11" fmla="*/ 225683 w 1548392"/>
              <a:gd name="connsiteY11" fmla="*/ 762808 h 1654192"/>
              <a:gd name="connsiteX12" fmla="*/ 0 w 1548392"/>
              <a:gd name="connsiteY12" fmla="*/ 537125 h 1654192"/>
              <a:gd name="connsiteX13" fmla="*/ 0 w 1548392"/>
              <a:gd name="connsiteY13" fmla="*/ 239888 h 1654192"/>
              <a:gd name="connsiteX14" fmla="*/ 258071 w 1548392"/>
              <a:gd name="connsiteY14" fmla="*/ 0 h 1654192"/>
            </a:gdLst>
            <a:rect l="l" t="t" r="r" b="b"/>
            <a:pathLst>
              <a:path w="1548392" h="1654192">
                <a:moveTo>
                  <a:pt x="258071" y="0"/>
                </a:moveTo>
                <a:lnTo>
                  <a:pt x="1290321" y="0"/>
                </a:lnTo>
                <a:cubicBezTo>
                  <a:pt x="1432850" y="0"/>
                  <a:pt x="1548392" y="107402"/>
                  <a:pt x="1548392" y="239888"/>
                </a:cubicBezTo>
                <a:lnTo>
                  <a:pt x="1548392" y="1199409"/>
                </a:lnTo>
                <a:cubicBezTo>
                  <a:pt x="1548392" y="1331895"/>
                  <a:pt x="1432850" y="1439297"/>
                  <a:pt x="1290321" y="1439297"/>
                </a:cubicBezTo>
                <a:lnTo>
                  <a:pt x="997316" y="1439297"/>
                </a:lnTo>
                <a:cubicBezTo>
                  <a:pt x="997316" y="1557980"/>
                  <a:pt x="893811" y="1654192"/>
                  <a:pt x="766132" y="1654192"/>
                </a:cubicBezTo>
                <a:cubicBezTo>
                  <a:pt x="638453" y="1654192"/>
                  <a:pt x="534948" y="1557980"/>
                  <a:pt x="534948" y="1439297"/>
                </a:cubicBezTo>
                <a:lnTo>
                  <a:pt x="258071" y="1439297"/>
                </a:lnTo>
                <a:cubicBezTo>
                  <a:pt x="115542" y="1439297"/>
                  <a:pt x="0" y="1331895"/>
                  <a:pt x="0" y="1199409"/>
                </a:cubicBezTo>
                <a:lnTo>
                  <a:pt x="0" y="988491"/>
                </a:lnTo>
                <a:cubicBezTo>
                  <a:pt x="124641" y="988491"/>
                  <a:pt x="225683" y="887449"/>
                  <a:pt x="225683" y="762808"/>
                </a:cubicBezTo>
                <a:cubicBezTo>
                  <a:pt x="225683" y="638167"/>
                  <a:pt x="124641" y="537125"/>
                  <a:pt x="0" y="537125"/>
                </a:cubicBezTo>
                <a:lnTo>
                  <a:pt x="0" y="239888"/>
                </a:lnTo>
                <a:cubicBezTo>
                  <a:pt x="0" y="107402"/>
                  <a:pt x="115542" y="0"/>
                  <a:pt x="258071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564050" y="1618178"/>
            <a:ext cx="1051196" cy="83868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739469" y="3436205"/>
            <a:ext cx="2700360" cy="22415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中国政府持续推进“大众创业、万众创新”升级版，2026年将强化对数字经济、绿色经济和银发经济领域的税收减免与补贴。
地方政府普遍设立“零租金创业孵化空间”和“首贷贴息计划”，尤其面向高校毕业生、返乡青年等群体。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8406166" y="2581560"/>
            <a:ext cx="3112734" cy="3189567"/>
          </a:xfrm>
          <a:prstGeom prst="roundRect">
            <a:avLst>
              <a:gd name="adj" fmla="val 430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356421" y="1493273"/>
            <a:ext cx="1212220" cy="1295050"/>
          </a:xfrm>
          <a:custGeom>
            <a:avLst/>
            <a:gdLst>
              <a:gd name="connsiteX0" fmla="*/ 258071 w 1548392"/>
              <a:gd name="connsiteY0" fmla="*/ 0 h 1654192"/>
              <a:gd name="connsiteX1" fmla="*/ 1290321 w 1548392"/>
              <a:gd name="connsiteY1" fmla="*/ 0 h 1654192"/>
              <a:gd name="connsiteX2" fmla="*/ 1548392 w 1548392"/>
              <a:gd name="connsiteY2" fmla="*/ 239888 h 1654192"/>
              <a:gd name="connsiteX3" fmla="*/ 1548392 w 1548392"/>
              <a:gd name="connsiteY3" fmla="*/ 1199409 h 1654192"/>
              <a:gd name="connsiteX4" fmla="*/ 1290321 w 1548392"/>
              <a:gd name="connsiteY4" fmla="*/ 1439297 h 1654192"/>
              <a:gd name="connsiteX5" fmla="*/ 997316 w 1548392"/>
              <a:gd name="connsiteY5" fmla="*/ 1439297 h 1654192"/>
              <a:gd name="connsiteX6" fmla="*/ 766132 w 1548392"/>
              <a:gd name="connsiteY6" fmla="*/ 1654192 h 1654192"/>
              <a:gd name="connsiteX7" fmla="*/ 534948 w 1548392"/>
              <a:gd name="connsiteY7" fmla="*/ 1439297 h 1654192"/>
              <a:gd name="connsiteX8" fmla="*/ 258071 w 1548392"/>
              <a:gd name="connsiteY8" fmla="*/ 1439297 h 1654192"/>
              <a:gd name="connsiteX9" fmla="*/ 0 w 1548392"/>
              <a:gd name="connsiteY9" fmla="*/ 1199409 h 1654192"/>
              <a:gd name="connsiteX10" fmla="*/ 0 w 1548392"/>
              <a:gd name="connsiteY10" fmla="*/ 988491 h 1654192"/>
              <a:gd name="connsiteX11" fmla="*/ 225683 w 1548392"/>
              <a:gd name="connsiteY11" fmla="*/ 762808 h 1654192"/>
              <a:gd name="connsiteX12" fmla="*/ 0 w 1548392"/>
              <a:gd name="connsiteY12" fmla="*/ 537125 h 1654192"/>
              <a:gd name="connsiteX13" fmla="*/ 0 w 1548392"/>
              <a:gd name="connsiteY13" fmla="*/ 239888 h 1654192"/>
              <a:gd name="connsiteX14" fmla="*/ 258071 w 1548392"/>
              <a:gd name="connsiteY14" fmla="*/ 0 h 1654192"/>
            </a:gdLst>
            <a:rect l="l" t="t" r="r" b="b"/>
            <a:pathLst>
              <a:path w="1548392" h="1654192">
                <a:moveTo>
                  <a:pt x="258071" y="0"/>
                </a:moveTo>
                <a:lnTo>
                  <a:pt x="1290321" y="0"/>
                </a:lnTo>
                <a:cubicBezTo>
                  <a:pt x="1432850" y="0"/>
                  <a:pt x="1548392" y="107402"/>
                  <a:pt x="1548392" y="239888"/>
                </a:cubicBezTo>
                <a:lnTo>
                  <a:pt x="1548392" y="1199409"/>
                </a:lnTo>
                <a:cubicBezTo>
                  <a:pt x="1548392" y="1331895"/>
                  <a:pt x="1432850" y="1439297"/>
                  <a:pt x="1290321" y="1439297"/>
                </a:cubicBezTo>
                <a:lnTo>
                  <a:pt x="997316" y="1439297"/>
                </a:lnTo>
                <a:cubicBezTo>
                  <a:pt x="997316" y="1557980"/>
                  <a:pt x="893811" y="1654192"/>
                  <a:pt x="766132" y="1654192"/>
                </a:cubicBezTo>
                <a:cubicBezTo>
                  <a:pt x="638453" y="1654192"/>
                  <a:pt x="534948" y="1557980"/>
                  <a:pt x="534948" y="1439297"/>
                </a:cubicBezTo>
                <a:lnTo>
                  <a:pt x="258071" y="1439297"/>
                </a:lnTo>
                <a:cubicBezTo>
                  <a:pt x="115542" y="1439297"/>
                  <a:pt x="0" y="1331895"/>
                  <a:pt x="0" y="1199409"/>
                </a:cubicBezTo>
                <a:lnTo>
                  <a:pt x="0" y="988491"/>
                </a:lnTo>
                <a:cubicBezTo>
                  <a:pt x="124641" y="988491"/>
                  <a:pt x="225683" y="887449"/>
                  <a:pt x="225683" y="762808"/>
                </a:cubicBezTo>
                <a:cubicBezTo>
                  <a:pt x="225683" y="638167"/>
                  <a:pt x="124641" y="537125"/>
                  <a:pt x="0" y="537125"/>
                </a:cubicBezTo>
                <a:lnTo>
                  <a:pt x="0" y="239888"/>
                </a:lnTo>
                <a:cubicBezTo>
                  <a:pt x="0" y="107402"/>
                  <a:pt x="115542" y="0"/>
                  <a:pt x="258071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436933" y="1618178"/>
            <a:ext cx="1051196" cy="83868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612352" y="3436205"/>
            <a:ext cx="2700360" cy="22415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“一网通办”“证照分离”改革深化，企业注册平均时间压缩至1个工作日内。
小微企业合规门槛降低，如年收入50万元以下个体户可免于复杂财务申报，显著减少会计外包支出。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739469" y="2855629"/>
            <a:ext cx="2700360" cy="531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中国及主要经济体的创业扶持政策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612353" y="2855629"/>
            <a:ext cx="2700360" cy="531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监管环境的简化与合规成本下降</a:t>
            </a:r>
            <a:endParaRPr kumimoji="1" lang="zh-CN" altLang="en-US"/>
          </a:p>
        </p:txBody>
      </p:sp>
      <p:sp>
        <p:nvSpPr>
          <p:cNvPr id="18" name="任意多边形: 形状 2"/>
          <p:cNvSpPr txBox="1"/>
          <p:nvPr/>
        </p:nvSpPr>
        <p:spPr>
          <a:xfrm rot="16200000" flipH="1" flipV="0">
            <a:off x="6042458" y="-5729059"/>
            <a:ext cx="107083" cy="13411200"/>
          </a:xfrm>
          <a:custGeom>
            <a:avLst/>
            <a:gdLst>
              <a:gd name="connsiteX0" fmla="*/ 0 w 107083"/>
              <a:gd name="connsiteY0" fmla="*/ 12192000 h 12192000"/>
              <a:gd name="connsiteX1" fmla="*/ 0 w 107083"/>
              <a:gd name="connsiteY1" fmla="*/ 0 h 12192000"/>
              <a:gd name="connsiteX2" fmla="*/ 107083 w 107083"/>
              <a:gd name="connsiteY2" fmla="*/ 0 h 12192000"/>
              <a:gd name="connsiteX3" fmla="*/ 107083 w 107083"/>
              <a:gd name="connsiteY3" fmla="*/ 12192000 h 12192000"/>
            </a:gdLst>
            <a:rect l="l" t="t" r="r" b="b"/>
            <a:pathLst>
              <a:path w="107083" h="12192000">
                <a:moveTo>
                  <a:pt x="0" y="12192000"/>
                </a:moveTo>
                <a:lnTo>
                  <a:pt x="0" y="0"/>
                </a:lnTo>
                <a:lnTo>
                  <a:pt x="107083" y="0"/>
                </a:lnTo>
                <a:lnTo>
                  <a:pt x="107083" y="12192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平行四边形 1"/>
          <p:cNvSpPr txBox="1"/>
          <p:nvPr/>
        </p:nvSpPr>
        <p:spPr>
          <a:xfrm rot="3228114" flipH="0" flipV="0">
            <a:off x="-1858285" y="-322629"/>
            <a:ext cx="3005371" cy="645258"/>
          </a:xfrm>
          <a:prstGeom prst="parallelogram">
            <a:avLst>
              <a:gd name="adj" fmla="val 72223"/>
            </a:avLst>
          </a:prstGeom>
          <a:gradFill>
            <a:gsLst>
              <a:gs pos="6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3"/>
          <p:cNvSpPr txBox="1"/>
          <p:nvPr/>
        </p:nvSpPr>
        <p:spPr>
          <a:xfrm rot="0" flipH="0" flipV="0">
            <a:off x="830310" y="253471"/>
            <a:ext cx="721974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宏观经济与政策支持新动向</a:t>
            </a: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597389" y="1098372"/>
            <a:ext cx="1548002" cy="15480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734083" y="1236696"/>
            <a:ext cx="1440002" cy="14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184085" y="1720319"/>
            <a:ext cx="540000" cy="472755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381908" y="1681663"/>
            <a:ext cx="7200000" cy="936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32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2026年主流AI助手（如国产大模型）已能胜任客服、内容生成、基础设计、数据分析等任务，单人即可运营完整业务闭环。
开源AI模型和SaaS化AI平台按需付费，月均成本可控制在100元以内，替代传统外包或全职岗位。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656311" y="1379931"/>
            <a:ext cx="139501" cy="13950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381911" y="1208990"/>
            <a:ext cx="720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AI工具普及大幅降低人力与运营成本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597389" y="2851747"/>
            <a:ext cx="1548002" cy="15480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2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734083" y="2990071"/>
            <a:ext cx="1440002" cy="1440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201161" y="3480767"/>
            <a:ext cx="505846" cy="458609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381908" y="3435038"/>
            <a:ext cx="7200000" cy="936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32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阿里云、腾讯云等提供“创业扶持套餐”，首年服务器+数据库+CDN费用低于500元。
无代码平台（如明道云、简道云）支持快速搭建电商、预约系统、会员管理等应用，无需编程背景，开发周期缩短至数小时。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656311" y="3133306"/>
            <a:ext cx="139501" cy="13950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381911" y="2962365"/>
            <a:ext cx="720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云基础设施与无代码开发成熟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597389" y="4605122"/>
            <a:ext cx="1548002" cy="15480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734083" y="4743446"/>
            <a:ext cx="1440002" cy="144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204833" y="5193447"/>
            <a:ext cx="498503" cy="54000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381908" y="5188413"/>
            <a:ext cx="7200000" cy="936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32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远程办公成为常态，Zoom、飞书、钉钉等集成协作套件免费版已满足10人以下团队日常需求。
虚拟办公室、共享工位按小时计费模式普及，一线城市核心商圈日租成本可低至30元。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656311" y="4886681"/>
            <a:ext cx="139501" cy="13950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381911" y="4715740"/>
            <a:ext cx="720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分布式协作工具降低办公固定成本</a:t>
            </a:r>
            <a:endParaRPr kumimoji="1" lang="zh-CN" altLang="en-US"/>
          </a:p>
        </p:txBody>
      </p:sp>
      <p:sp>
        <p:nvSpPr>
          <p:cNvPr id="21" name="任意多边形: 形状 2"/>
          <p:cNvSpPr txBox="1"/>
          <p:nvPr/>
        </p:nvSpPr>
        <p:spPr>
          <a:xfrm rot="16200000" flipH="1" flipV="0">
            <a:off x="6042458" y="-5729059"/>
            <a:ext cx="107083" cy="13411200"/>
          </a:xfrm>
          <a:custGeom>
            <a:avLst/>
            <a:gdLst>
              <a:gd name="connsiteX0" fmla="*/ 0 w 107083"/>
              <a:gd name="connsiteY0" fmla="*/ 12192000 h 12192000"/>
              <a:gd name="connsiteX1" fmla="*/ 0 w 107083"/>
              <a:gd name="connsiteY1" fmla="*/ 0 h 12192000"/>
              <a:gd name="connsiteX2" fmla="*/ 107083 w 107083"/>
              <a:gd name="connsiteY2" fmla="*/ 0 h 12192000"/>
              <a:gd name="connsiteX3" fmla="*/ 107083 w 107083"/>
              <a:gd name="connsiteY3" fmla="*/ 12192000 h 12192000"/>
            </a:gdLst>
            <a:rect l="l" t="t" r="r" b="b"/>
            <a:pathLst>
              <a:path w="107083" h="12192000">
                <a:moveTo>
                  <a:pt x="0" y="12192000"/>
                </a:moveTo>
                <a:lnTo>
                  <a:pt x="0" y="0"/>
                </a:lnTo>
                <a:lnTo>
                  <a:pt x="107083" y="0"/>
                </a:lnTo>
                <a:lnTo>
                  <a:pt x="107083" y="12192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平行四边形 1"/>
          <p:cNvSpPr txBox="1"/>
          <p:nvPr/>
        </p:nvSpPr>
        <p:spPr>
          <a:xfrm rot="3228114" flipH="0" flipV="0">
            <a:off x="-1858285" y="-322629"/>
            <a:ext cx="3005371" cy="645258"/>
          </a:xfrm>
          <a:prstGeom prst="parallelogram">
            <a:avLst>
              <a:gd name="adj" fmla="val 72223"/>
            </a:avLst>
          </a:prstGeom>
          <a:gradFill>
            <a:gsLst>
              <a:gs pos="6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3"/>
          <p:cNvSpPr txBox="1"/>
          <p:nvPr/>
        </p:nvSpPr>
        <p:spPr>
          <a:xfrm rot="0" flipH="0" flipV="0">
            <a:off x="830310" y="253471"/>
            <a:ext cx="721974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技术演进带来的低成本创业红利</a:t>
            </a: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397000" y="1363078"/>
            <a:ext cx="3189801" cy="2000077"/>
          </a:xfrm>
          <a:custGeom>
            <a:avLst/>
            <a:gdLst>
              <a:gd name="connsiteX0" fmla="*/ 0 w 2199606"/>
              <a:gd name="connsiteY0" fmla="*/ 559960 h 1387582"/>
              <a:gd name="connsiteX1" fmla="*/ 2199607 w 2199606"/>
              <a:gd name="connsiteY1" fmla="*/ 1387583 h 1387582"/>
              <a:gd name="connsiteX2" fmla="*/ 913013 w 2199606"/>
              <a:gd name="connsiteY2" fmla="*/ 108379 h 1387582"/>
              <a:gd name="connsiteX3" fmla="*/ 113305 w 2199606"/>
              <a:gd name="connsiteY3" fmla="*/ 0 h 1387582"/>
              <a:gd name="connsiteX4" fmla="*/ 0 w 2199606"/>
              <a:gd name="connsiteY4" fmla="*/ 559960 h 1387582"/>
            </a:gdLst>
            <a:rect l="l" t="t" r="r" b="b"/>
            <a:pathLst>
              <a:path w="2199606" h="1387582">
                <a:moveTo>
                  <a:pt x="0" y="559960"/>
                </a:moveTo>
                <a:lnTo>
                  <a:pt x="2199607" y="1387583"/>
                </a:lnTo>
                <a:lnTo>
                  <a:pt x="913013" y="108379"/>
                </a:lnTo>
                <a:lnTo>
                  <a:pt x="113305" y="0"/>
                </a:lnTo>
                <a:lnTo>
                  <a:pt x="0" y="55996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365012" y="1815166"/>
            <a:ext cx="3516043" cy="1732612"/>
          </a:xfrm>
          <a:custGeom>
            <a:avLst/>
            <a:gdLst>
              <a:gd name="connsiteX0" fmla="*/ 2276786 w 2424575"/>
              <a:gd name="connsiteY0" fmla="*/ 1078866 h 1202024"/>
              <a:gd name="connsiteX1" fmla="*/ 0 w 2424575"/>
              <a:gd name="connsiteY1" fmla="*/ 1202025 h 1202024"/>
              <a:gd name="connsiteX2" fmla="*/ 0 w 2424575"/>
              <a:gd name="connsiteY2" fmla="*/ 0 h 1202024"/>
              <a:gd name="connsiteX3" fmla="*/ 2424575 w 2424575"/>
              <a:gd name="connsiteY3" fmla="*/ 0 h 1202024"/>
            </a:gdLst>
            <a:rect l="l" t="t" r="r" b="b"/>
            <a:pathLst>
              <a:path w="2424575" h="1202024">
                <a:moveTo>
                  <a:pt x="2276786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4575" y="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682112" y="1642986"/>
            <a:ext cx="551018" cy="453013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365012" y="1815166"/>
            <a:ext cx="3516043" cy="1732612"/>
          </a:xfrm>
          <a:custGeom>
            <a:avLst/>
            <a:gdLst>
              <a:gd name="connsiteX0" fmla="*/ 2276786 w 2424575"/>
              <a:gd name="connsiteY0" fmla="*/ 1078866 h 1202024"/>
              <a:gd name="connsiteX1" fmla="*/ 0 w 2424575"/>
              <a:gd name="connsiteY1" fmla="*/ 1202025 h 1202024"/>
              <a:gd name="connsiteX2" fmla="*/ 0 w 2424575"/>
              <a:gd name="connsiteY2" fmla="*/ 0 h 1202024"/>
              <a:gd name="connsiteX3" fmla="*/ 2424575 w 2424575"/>
              <a:gd name="connsiteY3" fmla="*/ 0 h 1202024"/>
            </a:gdLst>
            <a:rect l="l" t="t" r="r" b="b"/>
            <a:pathLst>
              <a:path w="2424575" h="1202024">
                <a:moveTo>
                  <a:pt x="2276786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4575" y="0"/>
                </a:lnTo>
                <a:close/>
              </a:path>
            </a:pathLst>
          </a:custGeom>
          <a:noFill/>
          <a:ln w="8209" cap="flat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262615" y="1828184"/>
            <a:ext cx="3516043" cy="1732612"/>
          </a:xfrm>
          <a:custGeom>
            <a:avLst/>
            <a:gdLst>
              <a:gd name="connsiteX0" fmla="*/ 147790 w 2424575"/>
              <a:gd name="connsiteY0" fmla="*/ 123158 h 1202024"/>
              <a:gd name="connsiteX1" fmla="*/ 2424575 w 2424575"/>
              <a:gd name="connsiteY1" fmla="*/ 0 h 1202024"/>
              <a:gd name="connsiteX2" fmla="*/ 2424575 w 2424575"/>
              <a:gd name="connsiteY2" fmla="*/ 1202025 h 1202024"/>
              <a:gd name="connsiteX3" fmla="*/ 0 w 2424575"/>
              <a:gd name="connsiteY3" fmla="*/ 1202025 h 1202024"/>
            </a:gdLst>
            <a:rect l="l" t="t" r="r" b="b"/>
            <a:pathLst>
              <a:path w="2424575" h="1202024">
                <a:moveTo>
                  <a:pt x="147790" y="123158"/>
                </a:moveTo>
                <a:lnTo>
                  <a:pt x="2424575" y="0"/>
                </a:lnTo>
                <a:lnTo>
                  <a:pt x="2424575" y="1202025"/>
                </a:lnTo>
                <a:lnTo>
                  <a:pt x="0" y="1202025"/>
                </a:lnTo>
                <a:close/>
              </a:path>
            </a:pathLst>
          </a:custGeom>
          <a:noFill/>
          <a:ln w="8209" cap="flat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683489" y="2060660"/>
            <a:ext cx="2800746" cy="5708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理性消费下的“小而美”需求崛起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683490" y="2632880"/>
            <a:ext cx="2800746" cy="69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0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经历经济波动后，消费者更倾向高性价比、个性化、可持续的产品与服务，如二手改造、本地手作、知识付费微课程。
社群驱动型消费增强，通过微信私域、小红书、抖音本地生活等渠道，低成本即可触达精准用户。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299435" y="1363078"/>
            <a:ext cx="3189799" cy="1998894"/>
          </a:xfrm>
          <a:custGeom>
            <a:avLst/>
            <a:gdLst>
              <a:gd name="connsiteX0" fmla="*/ 0 w 2199606"/>
              <a:gd name="connsiteY0" fmla="*/ 559960 h 1386761"/>
              <a:gd name="connsiteX1" fmla="*/ 2199607 w 2199606"/>
              <a:gd name="connsiteY1" fmla="*/ 1386762 h 1386761"/>
              <a:gd name="connsiteX2" fmla="*/ 913013 w 2199606"/>
              <a:gd name="connsiteY2" fmla="*/ 108379 h 1386761"/>
              <a:gd name="connsiteX3" fmla="*/ 113306 w 2199606"/>
              <a:gd name="connsiteY3" fmla="*/ 0 h 1386761"/>
              <a:gd name="connsiteX4" fmla="*/ 0 w 2199606"/>
              <a:gd name="connsiteY4" fmla="*/ 559960 h 1386761"/>
            </a:gdLst>
            <a:rect l="l" t="t" r="r" b="b"/>
            <a:pathLst>
              <a:path w="2199606" h="1386761">
                <a:moveTo>
                  <a:pt x="0" y="559960"/>
                </a:moveTo>
                <a:lnTo>
                  <a:pt x="2199607" y="1386762"/>
                </a:lnTo>
                <a:lnTo>
                  <a:pt x="913013" y="108379"/>
                </a:lnTo>
                <a:lnTo>
                  <a:pt x="113306" y="0"/>
                </a:lnTo>
                <a:lnTo>
                  <a:pt x="0" y="55996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267449" y="1815166"/>
            <a:ext cx="3514851" cy="1732612"/>
          </a:xfrm>
          <a:custGeom>
            <a:avLst/>
            <a:gdLst>
              <a:gd name="connsiteX0" fmla="*/ 2275965 w 2423754"/>
              <a:gd name="connsiteY0" fmla="*/ 1078866 h 1202024"/>
              <a:gd name="connsiteX1" fmla="*/ 0 w 2423754"/>
              <a:gd name="connsiteY1" fmla="*/ 1202025 h 1202024"/>
              <a:gd name="connsiteX2" fmla="*/ 0 w 2423754"/>
              <a:gd name="connsiteY2" fmla="*/ 0 h 1202024"/>
              <a:gd name="connsiteX3" fmla="*/ 2423754 w 2423754"/>
              <a:gd name="connsiteY3" fmla="*/ 0 h 1202024"/>
            </a:gdLst>
            <a:rect l="l" t="t" r="r" b="b"/>
            <a:pathLst>
              <a:path w="2423754" h="1202024">
                <a:moveTo>
                  <a:pt x="2275965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3754" y="0"/>
                </a:lnTo>
                <a:close/>
              </a:path>
            </a:pathLst>
          </a:custGeom>
          <a:solidFill>
            <a:schemeClr val="bg1"/>
          </a:solidFill>
          <a:ln w="8209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603518" y="1646179"/>
            <a:ext cx="477100" cy="474219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267449" y="1802466"/>
            <a:ext cx="3514851" cy="1732612"/>
          </a:xfrm>
          <a:custGeom>
            <a:avLst/>
            <a:gdLst>
              <a:gd name="connsiteX0" fmla="*/ 2275965 w 2423754"/>
              <a:gd name="connsiteY0" fmla="*/ 1078866 h 1202024"/>
              <a:gd name="connsiteX1" fmla="*/ 0 w 2423754"/>
              <a:gd name="connsiteY1" fmla="*/ 1202025 h 1202024"/>
              <a:gd name="connsiteX2" fmla="*/ 0 w 2423754"/>
              <a:gd name="connsiteY2" fmla="*/ 0 h 1202024"/>
              <a:gd name="connsiteX3" fmla="*/ 2423754 w 2423754"/>
              <a:gd name="connsiteY3" fmla="*/ 0 h 1202024"/>
            </a:gdLst>
            <a:rect l="l" t="t" r="r" b="b"/>
            <a:pathLst>
              <a:path w="2423754" h="1202024">
                <a:moveTo>
                  <a:pt x="2275965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3754" y="0"/>
                </a:lnTo>
                <a:close/>
              </a:path>
            </a:pathLst>
          </a:custGeom>
          <a:noFill/>
          <a:ln w="8209" cap="flat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165051" y="1815484"/>
            <a:ext cx="3514851" cy="1732612"/>
          </a:xfrm>
          <a:custGeom>
            <a:avLst/>
            <a:gdLst>
              <a:gd name="connsiteX0" fmla="*/ 147790 w 2423754"/>
              <a:gd name="connsiteY0" fmla="*/ 123158 h 1202024"/>
              <a:gd name="connsiteX1" fmla="*/ 2423754 w 2423754"/>
              <a:gd name="connsiteY1" fmla="*/ 0 h 1202024"/>
              <a:gd name="connsiteX2" fmla="*/ 2423754 w 2423754"/>
              <a:gd name="connsiteY2" fmla="*/ 1202025 h 1202024"/>
              <a:gd name="connsiteX3" fmla="*/ 0 w 2423754"/>
              <a:gd name="connsiteY3" fmla="*/ 1202025 h 1202024"/>
            </a:gdLst>
            <a:rect l="l" t="t" r="r" b="b"/>
            <a:pathLst>
              <a:path w="2423754" h="1202024">
                <a:moveTo>
                  <a:pt x="147790" y="123158"/>
                </a:moveTo>
                <a:lnTo>
                  <a:pt x="2423754" y="0"/>
                </a:lnTo>
                <a:lnTo>
                  <a:pt x="2423754" y="1202025"/>
                </a:lnTo>
                <a:lnTo>
                  <a:pt x="0" y="1202025"/>
                </a:lnTo>
                <a:close/>
              </a:path>
            </a:pathLst>
          </a:custGeom>
          <a:noFill/>
          <a:ln w="8209" cap="flat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580881" y="2060660"/>
            <a:ext cx="2800744" cy="5708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银发经济与县域市场潜力释放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580881" y="2632880"/>
            <a:ext cx="2800744" cy="69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0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2026年中国60岁以上人口超3亿，健康监测、适老化改造、老年兴趣社群等轻资产服务需求激增。
县域电商基础设施完善，快递成本降至3元/单以内，下沉市场成为低成本试错的理想试验场。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960663" y="3754854"/>
            <a:ext cx="3189799" cy="2000077"/>
          </a:xfrm>
          <a:custGeom>
            <a:avLst/>
            <a:gdLst>
              <a:gd name="connsiteX0" fmla="*/ 0 w 2199606"/>
              <a:gd name="connsiteY0" fmla="*/ 560781 h 1387582"/>
              <a:gd name="connsiteX1" fmla="*/ 2199607 w 2199606"/>
              <a:gd name="connsiteY1" fmla="*/ 1387583 h 1387582"/>
              <a:gd name="connsiteX2" fmla="*/ 913013 w 2199606"/>
              <a:gd name="connsiteY2" fmla="*/ 108379 h 1387582"/>
              <a:gd name="connsiteX3" fmla="*/ 113306 w 2199606"/>
              <a:gd name="connsiteY3" fmla="*/ 0 h 1387582"/>
              <a:gd name="connsiteX4" fmla="*/ 0 w 2199606"/>
              <a:gd name="connsiteY4" fmla="*/ 560781 h 1387582"/>
            </a:gdLst>
            <a:rect l="l" t="t" r="r" b="b"/>
            <a:pathLst>
              <a:path w="2199606" h="1387582">
                <a:moveTo>
                  <a:pt x="0" y="560781"/>
                </a:moveTo>
                <a:lnTo>
                  <a:pt x="2199607" y="1387583"/>
                </a:lnTo>
                <a:lnTo>
                  <a:pt x="913013" y="108379"/>
                </a:lnTo>
                <a:lnTo>
                  <a:pt x="113306" y="0"/>
                </a:lnTo>
                <a:lnTo>
                  <a:pt x="0" y="560781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928676" y="4208126"/>
            <a:ext cx="3514851" cy="1732612"/>
          </a:xfrm>
          <a:custGeom>
            <a:avLst/>
            <a:gdLst>
              <a:gd name="connsiteX0" fmla="*/ 2275965 w 2423754"/>
              <a:gd name="connsiteY0" fmla="*/ 1078866 h 1202024"/>
              <a:gd name="connsiteX1" fmla="*/ 0 w 2423754"/>
              <a:gd name="connsiteY1" fmla="*/ 1202025 h 1202024"/>
              <a:gd name="connsiteX2" fmla="*/ 0 w 2423754"/>
              <a:gd name="connsiteY2" fmla="*/ 0 h 1202024"/>
              <a:gd name="connsiteX3" fmla="*/ 2423754 w 2423754"/>
              <a:gd name="connsiteY3" fmla="*/ 0 h 1202024"/>
            </a:gdLst>
            <a:rect l="l" t="t" r="r" b="b"/>
            <a:pathLst>
              <a:path w="2423754" h="1202024">
                <a:moveTo>
                  <a:pt x="2275965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3754" y="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928676" y="4208126"/>
            <a:ext cx="3514851" cy="1732612"/>
          </a:xfrm>
          <a:custGeom>
            <a:avLst/>
            <a:gdLst>
              <a:gd name="connsiteX0" fmla="*/ 2275965 w 2423754"/>
              <a:gd name="connsiteY0" fmla="*/ 1078866 h 1202024"/>
              <a:gd name="connsiteX1" fmla="*/ 0 w 2423754"/>
              <a:gd name="connsiteY1" fmla="*/ 1202025 h 1202024"/>
              <a:gd name="connsiteX2" fmla="*/ 0 w 2423754"/>
              <a:gd name="connsiteY2" fmla="*/ 0 h 1202024"/>
              <a:gd name="connsiteX3" fmla="*/ 2423754 w 2423754"/>
              <a:gd name="connsiteY3" fmla="*/ 0 h 1202024"/>
            </a:gdLst>
            <a:rect l="l" t="t" r="r" b="b"/>
            <a:pathLst>
              <a:path w="2423754" h="1202024">
                <a:moveTo>
                  <a:pt x="2275965" y="1078866"/>
                </a:moveTo>
                <a:lnTo>
                  <a:pt x="0" y="1202025"/>
                </a:lnTo>
                <a:lnTo>
                  <a:pt x="0" y="0"/>
                </a:lnTo>
                <a:lnTo>
                  <a:pt x="2423754" y="0"/>
                </a:lnTo>
                <a:close/>
              </a:path>
            </a:pathLst>
          </a:custGeom>
          <a:noFill/>
          <a:ln w="8209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826278" y="4219960"/>
            <a:ext cx="3514851" cy="1732612"/>
          </a:xfrm>
          <a:custGeom>
            <a:avLst/>
            <a:gdLst>
              <a:gd name="connsiteX0" fmla="*/ 147790 w 2423754"/>
              <a:gd name="connsiteY0" fmla="*/ 123158 h 1202024"/>
              <a:gd name="connsiteX1" fmla="*/ 2423754 w 2423754"/>
              <a:gd name="connsiteY1" fmla="*/ 0 h 1202024"/>
              <a:gd name="connsiteX2" fmla="*/ 2423754 w 2423754"/>
              <a:gd name="connsiteY2" fmla="*/ 1202025 h 1202024"/>
              <a:gd name="connsiteX3" fmla="*/ 0 w 2423754"/>
              <a:gd name="connsiteY3" fmla="*/ 1202025 h 1202024"/>
            </a:gdLst>
            <a:rect l="l" t="t" r="r" b="b"/>
            <a:pathLst>
              <a:path w="2423754" h="1202024">
                <a:moveTo>
                  <a:pt x="147790" y="123158"/>
                </a:moveTo>
                <a:lnTo>
                  <a:pt x="2423754" y="0"/>
                </a:lnTo>
                <a:lnTo>
                  <a:pt x="2423754" y="1202025"/>
                </a:lnTo>
                <a:lnTo>
                  <a:pt x="0" y="1202025"/>
                </a:lnTo>
                <a:close/>
              </a:path>
            </a:pathLst>
          </a:custGeom>
          <a:noFill/>
          <a:ln w="8209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242107" y="4433278"/>
            <a:ext cx="2800744" cy="5708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ESG理念融入日常消费决策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242108" y="5034087"/>
            <a:ext cx="2800744" cy="69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0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年轻消费者愿为环保包装、碳足迹透明、公平贸易等属性支付溢价，但不要求企业大规模投入。
创业者可通过选择绿色供应商、使用再生材料、公开运营数据等方式低成本构建ESG形象，提升品牌信任度。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4220471" y="3972208"/>
            <a:ext cx="511542" cy="531922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任意多边形: 形状 2"/>
          <p:cNvSpPr txBox="1"/>
          <p:nvPr/>
        </p:nvSpPr>
        <p:spPr>
          <a:xfrm rot="16200000" flipH="1" flipV="0">
            <a:off x="6042458" y="-5729059"/>
            <a:ext cx="107083" cy="13411200"/>
          </a:xfrm>
          <a:custGeom>
            <a:avLst/>
            <a:gdLst>
              <a:gd name="connsiteX0" fmla="*/ 0 w 107083"/>
              <a:gd name="connsiteY0" fmla="*/ 12192000 h 12192000"/>
              <a:gd name="connsiteX1" fmla="*/ 0 w 107083"/>
              <a:gd name="connsiteY1" fmla="*/ 0 h 12192000"/>
              <a:gd name="connsiteX2" fmla="*/ 107083 w 107083"/>
              <a:gd name="connsiteY2" fmla="*/ 0 h 12192000"/>
              <a:gd name="connsiteX3" fmla="*/ 107083 w 107083"/>
              <a:gd name="connsiteY3" fmla="*/ 12192000 h 12192000"/>
            </a:gdLst>
            <a:rect l="l" t="t" r="r" b="b"/>
            <a:pathLst>
              <a:path w="107083" h="12192000">
                <a:moveTo>
                  <a:pt x="0" y="12192000"/>
                </a:moveTo>
                <a:lnTo>
                  <a:pt x="0" y="0"/>
                </a:lnTo>
                <a:lnTo>
                  <a:pt x="107083" y="0"/>
                </a:lnTo>
                <a:lnTo>
                  <a:pt x="107083" y="12192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平行四边形 1"/>
          <p:cNvSpPr txBox="1"/>
          <p:nvPr/>
        </p:nvSpPr>
        <p:spPr>
          <a:xfrm rot="3228114" flipH="0" flipV="0">
            <a:off x="-1858285" y="-322629"/>
            <a:ext cx="3005371" cy="645258"/>
          </a:xfrm>
          <a:prstGeom prst="parallelogram">
            <a:avLst>
              <a:gd name="adj" fmla="val 72223"/>
            </a:avLst>
          </a:prstGeom>
          <a:gradFill>
            <a:gsLst>
              <a:gs pos="6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文本框 3"/>
          <p:cNvSpPr txBox="1"/>
          <p:nvPr/>
        </p:nvSpPr>
        <p:spPr>
          <a:xfrm rot="0" flipH="0" flipV="0">
            <a:off x="830310" y="253471"/>
            <a:ext cx="721974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消费行为变迁催生的新机会窗口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23"/>
          <p:cNvSpPr txBox="1"/>
          <p:nvPr/>
        </p:nvSpPr>
        <p:spPr>
          <a:xfrm rot="0" flipH="0" flipV="0">
            <a:off x="620202" y="469157"/>
            <a:ext cx="2016273" cy="715095"/>
          </a:xfrm>
          <a:prstGeom prst="roundRect">
            <a:avLst>
              <a:gd name="adj" fmla="val 12287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  <a:effectLst>
            <a:outerShdw dist="0" blurRad="63500" dir="0" sx="102000" sy="102000" kx="0" ky="0" algn="ctr" rotWithShape="0">
              <a:schemeClr val="tx1">
                <a:lumMod val="65000"/>
                <a:lumOff val="35000"/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4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零成本或极低成本启动模式</a:t>
            </a:r>
            <a:endParaRPr kumimoji="1" lang="zh-CN" altLang="en-US"/>
          </a:p>
        </p:txBody>
      </p:sp>
      <p:pic>
        <p:nvPicPr>
          <p:cNvPr id="15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0" r="0" b="0"/>
          <a:stretch>
            <a:fillRect/>
          </a:stretch>
        </p:blipFill>
        <p:spPr>
          <a:xfrm rot="0" flipH="0" flipV="0">
            <a:off x="606122" y="450290"/>
            <a:ext cx="2032000" cy="76200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251644" y="1598316"/>
            <a:ext cx="2880000" cy="4152714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0" blurRad="71323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047656" y="1598316"/>
            <a:ext cx="2880000" cy="4152714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0" blurRad="71323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 flipH="0" flipV="0">
            <a:off x="8868507" y="1129168"/>
            <a:ext cx="878298" cy="252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0" flipV="0">
            <a:off x="2432495" y="1129169"/>
            <a:ext cx="878298" cy="252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431644" y="3064303"/>
            <a:ext cx="2520000" cy="22144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52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可通过微信公众号、知乎专栏、小红书、B站等免费平台发布教程、经验分享或行业洞察，积累初始用户和私域流量，无需支付内容分发成本。
结合AI辅助工具（如Notion AI、通义千问）快速生成初稿，大幅降低内容创作时间与人力投入。
内容形式可多样化（图文、短视频、音频），根据受众偏好灵活调整，测试最小可行内容模型（MVC）。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742351" y="2069566"/>
            <a:ext cx="2258584" cy="63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利用免费平台发布知识型内容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81253" y="1598316"/>
            <a:ext cx="2880000" cy="4152714"/>
          </a:xfrm>
          <a:prstGeom prst="roundRect">
            <a:avLst>
              <a:gd name="adj" fmla="val 3543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0" blurRad="71323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85588" tIns="42794" rIns="85588" bIns="4279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681254" y="1950020"/>
            <a:ext cx="2874757" cy="878298"/>
          </a:xfrm>
          <a:custGeom>
            <a:avLst/>
            <a:gdLst>
              <a:gd name="connsiteX0" fmla="*/ 0 w 2480607"/>
              <a:gd name="connsiteY0" fmla="*/ 0 h 878298"/>
              <a:gd name="connsiteX1" fmla="*/ 2480607 w 2480607"/>
              <a:gd name="connsiteY1" fmla="*/ 0 h 878298"/>
              <a:gd name="connsiteX2" fmla="*/ 2480607 w 2480607"/>
              <a:gd name="connsiteY2" fmla="*/ 878298 h 878298"/>
              <a:gd name="connsiteX3" fmla="*/ 0 w 2480607"/>
              <a:gd name="connsiteY3" fmla="*/ 878298 h 878298"/>
            </a:gdLst>
            <a:rect l="l" t="t" r="r" b="b"/>
            <a:pathLst>
              <a:path w="2480607" h="878298">
                <a:moveTo>
                  <a:pt x="0" y="0"/>
                </a:moveTo>
                <a:lnTo>
                  <a:pt x="2480607" y="0"/>
                </a:lnTo>
                <a:lnTo>
                  <a:pt x="2480607" y="878298"/>
                </a:lnTo>
                <a:lnTo>
                  <a:pt x="0" y="878298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861253" y="3064302"/>
            <a:ext cx="2520000" cy="22040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52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制作电子书、模板包（如Excel财务模板、Notion工作流）、在线课程等一次性投入、无限复制的数字商品，边际成本趋近于零。
使用Gumroad、小鹅通、知识星球等低门槛平台直接销售，无需自建网站或支付高昂技术费用。
初期可通过“免费+付费升级”策略（Freemium）吸引用户试用，再转化高价值客户。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40088" y="2069567"/>
            <a:ext cx="2557088" cy="63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开发轻量级数字产品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27657" y="3062198"/>
            <a:ext cx="2520000" cy="2206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52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将内容与产品嵌入自动化流程（如邮件订阅→免费资源→付费产品推荐），减少人工干预。
利用Zapier或国内低代码工具（如集简云）连接不同平台，实现用户行为自动触发营销动作。
重点聚焦复购率高、维护成本低的产品组合，如会员制问答、月度更新模板包等。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197566" y="2069566"/>
            <a:ext cx="2220181" cy="63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建立自动化收入管道</a:t>
            </a:r>
            <a:endParaRPr kumimoji="1" lang="zh-CN" altLang="en-US"/>
          </a:p>
        </p:txBody>
      </p:sp>
      <p:sp>
        <p:nvSpPr>
          <p:cNvPr id="15" name="任意多边形: 形状 2"/>
          <p:cNvSpPr txBox="1"/>
          <p:nvPr/>
        </p:nvSpPr>
        <p:spPr>
          <a:xfrm rot="16200000" flipH="1" flipV="0">
            <a:off x="6042458" y="-5729059"/>
            <a:ext cx="107083" cy="13411200"/>
          </a:xfrm>
          <a:custGeom>
            <a:avLst/>
            <a:gdLst>
              <a:gd name="connsiteX0" fmla="*/ 0 w 107083"/>
              <a:gd name="connsiteY0" fmla="*/ 12192000 h 12192000"/>
              <a:gd name="connsiteX1" fmla="*/ 0 w 107083"/>
              <a:gd name="connsiteY1" fmla="*/ 0 h 12192000"/>
              <a:gd name="connsiteX2" fmla="*/ 107083 w 107083"/>
              <a:gd name="connsiteY2" fmla="*/ 0 h 12192000"/>
              <a:gd name="connsiteX3" fmla="*/ 107083 w 107083"/>
              <a:gd name="connsiteY3" fmla="*/ 12192000 h 12192000"/>
            </a:gdLst>
            <a:rect l="l" t="t" r="r" b="b"/>
            <a:pathLst>
              <a:path w="107083" h="12192000">
                <a:moveTo>
                  <a:pt x="0" y="12192000"/>
                </a:moveTo>
                <a:lnTo>
                  <a:pt x="0" y="0"/>
                </a:lnTo>
                <a:lnTo>
                  <a:pt x="107083" y="0"/>
                </a:lnTo>
                <a:lnTo>
                  <a:pt x="107083" y="12192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平行四边形 1"/>
          <p:cNvSpPr txBox="1"/>
          <p:nvPr/>
        </p:nvSpPr>
        <p:spPr>
          <a:xfrm rot="3228114" flipH="0" flipV="0">
            <a:off x="-1858285" y="-322629"/>
            <a:ext cx="3005371" cy="645258"/>
          </a:xfrm>
          <a:prstGeom prst="parallelogram">
            <a:avLst>
              <a:gd name="adj" fmla="val 72223"/>
            </a:avLst>
          </a:prstGeom>
          <a:gradFill>
            <a:gsLst>
              <a:gs pos="6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文本框 3"/>
          <p:cNvSpPr txBox="1"/>
          <p:nvPr/>
        </p:nvSpPr>
        <p:spPr>
          <a:xfrm rot="0" flipH="0" flipV="0">
            <a:off x="830310" y="253471"/>
            <a:ext cx="721974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数字产品与内容创业</a:t>
            </a: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0"/>
          <p:cNvSpPr txBox="1"/>
          <p:nvPr/>
        </p:nvSpPr>
        <p:spPr>
          <a:xfrm rot="0" flipH="0" flipV="0">
            <a:off x="741724" y="4950797"/>
            <a:ext cx="10814602" cy="787157"/>
          </a:xfrm>
          <a:prstGeom prst="trapezoid">
            <a:avLst>
              <a:gd name="adj" fmla="val 180569"/>
            </a:avLst>
          </a:prstGeom>
          <a:gradFill>
            <a:gsLst>
              <a:gs pos="1100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 w="12700" cap="sq">
            <a:gradFill>
              <a:gsLst>
                <a:gs pos="3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isheji-11"/>
          <p:cNvSpPr txBox="1"/>
          <p:nvPr/>
        </p:nvSpPr>
        <p:spPr>
          <a:xfrm rot="0" flipH="0" flipV="0">
            <a:off x="1249570" y="5464496"/>
            <a:ext cx="9798911" cy="701465"/>
          </a:xfrm>
          <a:prstGeom prst="trapezoid">
            <a:avLst>
              <a:gd name="adj" fmla="val 144932"/>
            </a:avLst>
          </a:prstGeom>
          <a:gradFill>
            <a:gsLst>
              <a:gs pos="3000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"/>
          <p:cNvGrpSpPr/>
          <p:nvPr/>
        </p:nvGrpSpPr>
        <p:grpSpPr>
          <a:xfrm>
            <a:off x="257354" y="5036488"/>
            <a:ext cx="11783342" cy="701465"/>
            <a:chOff x="257354" y="5036488"/>
            <a:chExt cx="11783342" cy="701465"/>
          </a:xfrm>
        </p:grpSpPr>
        <p:cxnSp>
          <p:nvCxnSpPr>
            <p:cNvPr id="6" name="isheji-12-1"/>
            <p:cNvCxnSpPr/>
            <p:nvPr/>
          </p:nvCxnSpPr>
          <p:spPr>
            <a:xfrm rot="0" flipH="1" flipV="0">
              <a:off x="257354" y="5036488"/>
              <a:ext cx="1530310" cy="701465"/>
            </a:xfrm>
            <a:prstGeom prst="line">
              <a:avLst/>
            </a:prstGeom>
            <a:noFill/>
            <a:ln w="15875" cap="rnd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prstDash val="solid"/>
              <a:miter/>
            </a:ln>
          </p:spPr>
        </p:cxnSp>
        <p:cxnSp>
          <p:nvCxnSpPr>
            <p:cNvPr id="7" name="isheji-12-2"/>
            <p:cNvCxnSpPr/>
            <p:nvPr/>
          </p:nvCxnSpPr>
          <p:spPr>
            <a:xfrm rot="0" flipH="0" flipV="0">
              <a:off x="10510386" y="5036488"/>
              <a:ext cx="1530310" cy="701465"/>
            </a:xfrm>
            <a:prstGeom prst="line">
              <a:avLst/>
            </a:prstGeom>
            <a:noFill/>
            <a:ln w="15875" cap="rnd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prstDash val="solid"/>
              <a:miter/>
            </a:ln>
          </p:spPr>
        </p:cxnSp>
      </p:grpSp>
      <p:sp>
        <p:nvSpPr>
          <p:cNvPr id="8" name="isheji-1"/>
          <p:cNvSpPr txBox="1"/>
          <p:nvPr/>
        </p:nvSpPr>
        <p:spPr>
          <a:xfrm rot="0" flipH="0" flipV="0">
            <a:off x="1543685" y="2221098"/>
            <a:ext cx="2568975" cy="347315"/>
          </a:xfrm>
          <a:prstGeom prst="trapezoid">
            <a:avLst>
              <a:gd name="adj" fmla="val 0"/>
            </a:avLst>
          </a:prstGeom>
          <a:gradFill>
            <a:gsLst>
              <a:gs pos="11000">
                <a:schemeClr val="accent1">
                  <a:alpha val="0"/>
                </a:schemeClr>
              </a:gs>
              <a:gs pos="100000">
                <a:schemeClr val="accent1">
                  <a:alpha val="33000"/>
                </a:schemeClr>
              </a:gs>
            </a:gsLst>
            <a:lin ang="5400000" scaled="0"/>
          </a:gradFill>
          <a:ln w="12700" cap="sq">
            <a:gradFill>
              <a:gsLst>
                <a:gs pos="3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isheji-2"/>
          <p:cNvSpPr txBox="1"/>
          <p:nvPr/>
        </p:nvSpPr>
        <p:spPr>
          <a:xfrm rot="0" flipH="0" flipV="0">
            <a:off x="1601798" y="2545478"/>
            <a:ext cx="2452749" cy="150051"/>
          </a:xfrm>
          <a:prstGeom prst="trapezoid">
            <a:avLst>
              <a:gd name="adj" fmla="val 134799"/>
            </a:avLst>
          </a:prstGeom>
          <a:gradFill>
            <a:gsLst>
              <a:gs pos="60000">
                <a:schemeClr val="accent1">
                  <a:alpha val="0"/>
                </a:schemeClr>
              </a:gs>
              <a:gs pos="100000">
                <a:schemeClr val="accent1">
                  <a:alpha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isheji-13"/>
          <p:cNvSpPr txBox="1"/>
          <p:nvPr/>
        </p:nvSpPr>
        <p:spPr>
          <a:xfrm rot="0" flipH="0" flipV="0">
            <a:off x="1630272" y="1678331"/>
            <a:ext cx="2395800" cy="7871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基于技能的按需服务</a:t>
            </a:r>
            <a:endParaRPr kumimoji="1" lang="zh-CN" altLang="en-US"/>
          </a:p>
        </p:txBody>
      </p:sp>
      <p:sp>
        <p:nvSpPr>
          <p:cNvPr id="11" name="isheji-17"/>
          <p:cNvSpPr txBox="1"/>
          <p:nvPr/>
        </p:nvSpPr>
        <p:spPr>
          <a:xfrm rot="0" flipH="0" flipV="0">
            <a:off x="1630272" y="2861254"/>
            <a:ext cx="2395800" cy="21446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4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利用自身专业技能（如文案撰写、平面设计、编程、翻译、社交媒体代运营）在闲鱼、猪八戒、Fiverr等平台接单，启动资金几乎为零。
初期专注单一细分服务（如“专帮跨境电商写产品描述”），建立口碑后再横向扩展。
采用“时间换钱”模式验证市场需求，同时积累案例用于后续产品化转型。</a:t>
            </a:r>
            <a:endParaRPr kumimoji="1" lang="zh-CN" altLang="en-US"/>
          </a:p>
        </p:txBody>
      </p:sp>
      <p:sp>
        <p:nvSpPr>
          <p:cNvPr id="12" name="isheji-21"/>
          <p:cNvSpPr txBox="1"/>
          <p:nvPr/>
        </p:nvSpPr>
        <p:spPr>
          <a:xfrm rot="0" flipH="0" flipV="1">
            <a:off x="2726572" y="2731891"/>
            <a:ext cx="203200" cy="8725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isheji-3"/>
          <p:cNvSpPr txBox="1"/>
          <p:nvPr/>
        </p:nvSpPr>
        <p:spPr>
          <a:xfrm rot="0" flipH="0" flipV="0">
            <a:off x="4985681" y="2221098"/>
            <a:ext cx="2568975" cy="347315"/>
          </a:xfrm>
          <a:prstGeom prst="trapezoid">
            <a:avLst>
              <a:gd name="adj" fmla="val 0"/>
            </a:avLst>
          </a:prstGeom>
          <a:gradFill>
            <a:gsLst>
              <a:gs pos="11000">
                <a:schemeClr val="accent1">
                  <a:alpha val="0"/>
                </a:schemeClr>
              </a:gs>
              <a:gs pos="100000">
                <a:schemeClr val="accent1">
                  <a:alpha val="33000"/>
                </a:schemeClr>
              </a:gs>
            </a:gsLst>
            <a:lin ang="5400000" scaled="0"/>
          </a:gradFill>
          <a:ln w="12700" cap="sq">
            <a:gradFill>
              <a:gsLst>
                <a:gs pos="3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isheji-4"/>
          <p:cNvSpPr txBox="1"/>
          <p:nvPr/>
        </p:nvSpPr>
        <p:spPr>
          <a:xfrm rot="0" flipH="0" flipV="0">
            <a:off x="5043794" y="2545478"/>
            <a:ext cx="2452749" cy="150051"/>
          </a:xfrm>
          <a:prstGeom prst="trapezoid">
            <a:avLst>
              <a:gd name="adj" fmla="val 134799"/>
            </a:avLst>
          </a:prstGeom>
          <a:gradFill>
            <a:gsLst>
              <a:gs pos="60000">
                <a:schemeClr val="accent1">
                  <a:alpha val="0"/>
                </a:schemeClr>
              </a:gs>
              <a:gs pos="100000">
                <a:schemeClr val="accent1">
                  <a:alpha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isheji-14"/>
          <p:cNvSpPr txBox="1"/>
          <p:nvPr/>
        </p:nvSpPr>
        <p:spPr>
          <a:xfrm rot="0" flipH="0" flipV="0">
            <a:off x="5072268" y="1678331"/>
            <a:ext cx="2395800" cy="7871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社群驱动的协作服务</a:t>
            </a:r>
            <a:endParaRPr kumimoji="1" lang="zh-CN" altLang="en-US"/>
          </a:p>
        </p:txBody>
      </p:sp>
      <p:sp>
        <p:nvSpPr>
          <p:cNvPr id="16" name="isheji-18"/>
          <p:cNvSpPr txBox="1"/>
          <p:nvPr/>
        </p:nvSpPr>
        <p:spPr>
          <a:xfrm rot="0" flipH="0" flipV="0">
            <a:off x="5072268" y="2861295"/>
            <a:ext cx="2395800" cy="21438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4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在微信群、Discord或知识星球内组织小规模互助社群，提供定期答疑、资源对接或轻咨询，收取小额月费（如9.9元/月）。
通过成员推荐机制实现低成本获客，利用现有社交关系链扩大影响力。
服务交付标准化（如固定答疑时段、FAQ文档），避免过度个性化导致时间成本失控。</a:t>
            </a:r>
            <a:endParaRPr kumimoji="1" lang="zh-CN" altLang="en-US"/>
          </a:p>
        </p:txBody>
      </p:sp>
      <p:sp>
        <p:nvSpPr>
          <p:cNvPr id="17" name="isheji-22"/>
          <p:cNvSpPr txBox="1"/>
          <p:nvPr/>
        </p:nvSpPr>
        <p:spPr>
          <a:xfrm rot="0" flipH="0" flipV="1">
            <a:off x="6168568" y="2731891"/>
            <a:ext cx="203200" cy="8725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isheji-5"/>
          <p:cNvSpPr txBox="1"/>
          <p:nvPr/>
        </p:nvSpPr>
        <p:spPr>
          <a:xfrm rot="0" flipH="0" flipV="0">
            <a:off x="8297053" y="2221098"/>
            <a:ext cx="2568975" cy="347315"/>
          </a:xfrm>
          <a:prstGeom prst="trapezoid">
            <a:avLst>
              <a:gd name="adj" fmla="val 0"/>
            </a:avLst>
          </a:prstGeom>
          <a:gradFill>
            <a:gsLst>
              <a:gs pos="11000">
                <a:schemeClr val="accent1">
                  <a:alpha val="0"/>
                </a:schemeClr>
              </a:gs>
              <a:gs pos="100000">
                <a:schemeClr val="accent1">
                  <a:alpha val="33000"/>
                </a:schemeClr>
              </a:gs>
            </a:gsLst>
            <a:lin ang="5400000" scaled="0"/>
          </a:gradFill>
          <a:ln w="12700" cap="sq">
            <a:gradFill>
              <a:gsLst>
                <a:gs pos="3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isheji-6"/>
          <p:cNvSpPr txBox="1"/>
          <p:nvPr/>
        </p:nvSpPr>
        <p:spPr>
          <a:xfrm rot="0" flipH="0" flipV="0">
            <a:off x="8355166" y="2545478"/>
            <a:ext cx="2452749" cy="150051"/>
          </a:xfrm>
          <a:prstGeom prst="trapezoid">
            <a:avLst>
              <a:gd name="adj" fmla="val 134799"/>
            </a:avLst>
          </a:prstGeom>
          <a:gradFill>
            <a:gsLst>
              <a:gs pos="60000">
                <a:schemeClr val="accent1">
                  <a:alpha val="0"/>
                </a:schemeClr>
              </a:gs>
              <a:gs pos="100000">
                <a:schemeClr val="accent1">
                  <a:alpha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isheji-15"/>
          <p:cNvSpPr txBox="1"/>
          <p:nvPr/>
        </p:nvSpPr>
        <p:spPr>
          <a:xfrm rot="0" flipH="0" flipV="0">
            <a:off x="8383640" y="1678331"/>
            <a:ext cx="2395800" cy="7871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零库存转售与撮合模式</a:t>
            </a:r>
            <a:endParaRPr kumimoji="1" lang="zh-CN" altLang="en-US"/>
          </a:p>
        </p:txBody>
      </p:sp>
      <p:sp>
        <p:nvSpPr>
          <p:cNvPr id="21" name="isheji-19"/>
          <p:cNvSpPr txBox="1"/>
          <p:nvPr/>
        </p:nvSpPr>
        <p:spPr>
          <a:xfrm rot="0" flipH="0" flipV="0">
            <a:off x="8383640" y="2861295"/>
            <a:ext cx="2395800" cy="21438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4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不持有任何实体库存，通过代发（Dropshipping）或本地服务撮合（如家教、宠物照看）赚取差价或佣金。
利用抖音本地生活、美团、58同城等平台发布服务信息，客户下单后再联系实际服务提供者履约。
关键在于信息差与信任建立，初期可通过个人背书（如展示资质、过往评价）降低用户决策门槛。</a:t>
            </a:r>
            <a:endParaRPr kumimoji="1" lang="zh-CN" altLang="en-US"/>
          </a:p>
        </p:txBody>
      </p:sp>
      <p:sp>
        <p:nvSpPr>
          <p:cNvPr id="22" name="isheji-23"/>
          <p:cNvSpPr txBox="1"/>
          <p:nvPr/>
        </p:nvSpPr>
        <p:spPr>
          <a:xfrm rot="0" flipH="0" flipV="1">
            <a:off x="9479940" y="2731891"/>
            <a:ext cx="203200" cy="8725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任意多边形: 形状 2"/>
          <p:cNvSpPr txBox="1"/>
          <p:nvPr/>
        </p:nvSpPr>
        <p:spPr>
          <a:xfrm rot="16200000" flipH="1" flipV="0">
            <a:off x="6042458" y="-5729059"/>
            <a:ext cx="107083" cy="13411200"/>
          </a:xfrm>
          <a:custGeom>
            <a:avLst/>
            <a:gdLst>
              <a:gd name="connsiteX0" fmla="*/ 0 w 107083"/>
              <a:gd name="connsiteY0" fmla="*/ 12192000 h 12192000"/>
              <a:gd name="connsiteX1" fmla="*/ 0 w 107083"/>
              <a:gd name="connsiteY1" fmla="*/ 0 h 12192000"/>
              <a:gd name="connsiteX2" fmla="*/ 107083 w 107083"/>
              <a:gd name="connsiteY2" fmla="*/ 0 h 12192000"/>
              <a:gd name="connsiteX3" fmla="*/ 107083 w 107083"/>
              <a:gd name="connsiteY3" fmla="*/ 12192000 h 12192000"/>
            </a:gdLst>
            <a:rect l="l" t="t" r="r" b="b"/>
            <a:pathLst>
              <a:path w="107083" h="12192000">
                <a:moveTo>
                  <a:pt x="0" y="12192000"/>
                </a:moveTo>
                <a:lnTo>
                  <a:pt x="0" y="0"/>
                </a:lnTo>
                <a:lnTo>
                  <a:pt x="107083" y="0"/>
                </a:lnTo>
                <a:lnTo>
                  <a:pt x="107083" y="12192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平行四边形 1"/>
          <p:cNvSpPr txBox="1"/>
          <p:nvPr/>
        </p:nvSpPr>
        <p:spPr>
          <a:xfrm rot="3228114" flipH="0" flipV="0">
            <a:off x="-1858285" y="-322629"/>
            <a:ext cx="3005371" cy="645258"/>
          </a:xfrm>
          <a:prstGeom prst="parallelogram">
            <a:avLst>
              <a:gd name="adj" fmla="val 72223"/>
            </a:avLst>
          </a:prstGeom>
          <a:gradFill>
            <a:gsLst>
              <a:gs pos="6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文本框 3"/>
          <p:cNvSpPr txBox="1"/>
          <p:nvPr/>
        </p:nvSpPr>
        <p:spPr>
          <a:xfrm rot="0" flipH="0" flipV="0">
            <a:off x="830310" y="253471"/>
            <a:ext cx="721974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79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服务型微型创业（Micro-Service Business）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59756521Z52975186","ReservedCode1":"{\"SecurityData\":{\"Type\":\"TC260PG\",\"Version\":1,\"PubSD\":[{\"Type\":\"DS\",\"AlgID\":\"1.2.156.10197.1.501\",\"TBSData\":{\"Type\":\"LabelMataData\"},\"Signature\":\"304602210081ceb331e202e0acae561d6a2569cb18cbc91de21d3afee28244de092e1af447022100a412f5adca419a02e9a45701447540cbcc5a73341c84df24519a41bb8d1ab4d4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59756521Z52975186","ReservedCode2":"{\"SecurityData\":{\"Type\":\"TC260PG\",\"Version\":1,\"PubSD\":[{\"Type\":\"DS\",\"AlgID\":\"1.2.156.10197.1.501\",\"TBSData\":{\"Type\":\"LabelMataData\"},\"Signature\":\"3045022100c48a6d0938b119ca2d8a73ccde0cb9ef78ed17139c890b4e819cb94c2a9e8f8802204940ae7fc953c80f439fe8bd308cb3b0cd3a07b3ee1d7105e68ccb21751590e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