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Source Han Sans CN Bold"/>
      <p:regular r:id="rId19"/>
    </p:embeddedFont>
    <p:embeddedFont>
      <p:font typeface="Source Han Sans"/>
      <p:regular r:id="rId20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2.fntdata"/>
<Relationship Id="rId20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Relationship Id="rId3" Type="http://schemas.openxmlformats.org/officeDocument/2006/relationships/image" Target="../media/image1.png"/>
<Relationship Id="rId4" Type="http://schemas.openxmlformats.org/officeDocument/2006/relationships/image" Target="../media/image1.png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1305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如何找到你的目标受众：2026年AI精准定位实战指南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29"/>
          <p:cNvSpPr txBox="1"/>
          <p:nvPr/>
        </p:nvSpPr>
        <p:spPr>
          <a:xfrm rot="0" flipH="0" flipV="1">
            <a:off x="773836" y="1495845"/>
            <a:ext cx="3420038" cy="4729825"/>
          </a:xfrm>
          <a:custGeom>
            <a:avLst/>
            <a:gdLst>
              <a:gd name="csX0" fmla="*/ 201793 w 3420038"/>
              <a:gd name="csY0" fmla="*/ 4729825 h 4729825"/>
              <a:gd name="csX1" fmla="*/ 423333 w 3420038"/>
              <a:gd name="csY1" fmla="*/ 4729825 h 4729825"/>
              <a:gd name="csX2" fmla="*/ 1008940 w 3420038"/>
              <a:gd name="csY2" fmla="*/ 4729825 h 4729825"/>
              <a:gd name="csX3" fmla="*/ 1037397 w 3420038"/>
              <a:gd name="csY3" fmla="*/ 4729825 h 4729825"/>
              <a:gd name="csX4" fmla="*/ 1120872 w 3420038"/>
              <a:gd name="csY4" fmla="*/ 4729825 h 4729825"/>
              <a:gd name="csX5" fmla="*/ 1477425 w 3420038"/>
              <a:gd name="csY5" fmla="*/ 4729825 h 4729825"/>
              <a:gd name="csX6" fmla="*/ 2413809 w 3420038"/>
              <a:gd name="csY6" fmla="*/ 4729825 h 4729825"/>
              <a:gd name="csX7" fmla="*/ 2497284 w 3420038"/>
              <a:gd name="csY7" fmla="*/ 4729825 h 4729825"/>
              <a:gd name="csX8" fmla="*/ 2853837 w 3420038"/>
              <a:gd name="csY8" fmla="*/ 4729825 h 4729825"/>
              <a:gd name="csX9" fmla="*/ 2867887 w 3420038"/>
              <a:gd name="csY9" fmla="*/ 4726765 h 4729825"/>
              <a:gd name="csX10" fmla="*/ 2927721 w 3420038"/>
              <a:gd name="csY10" fmla="*/ 4629390 h 4729825"/>
              <a:gd name="csX11" fmla="*/ 2927721 w 3420038"/>
              <a:gd name="csY11" fmla="*/ 4624158 h 4729825"/>
              <a:gd name="csX12" fmla="*/ 2927719 w 3420038"/>
              <a:gd name="csY12" fmla="*/ 4624145 h 4729825"/>
              <a:gd name="csX13" fmla="*/ 2927719 w 3420038"/>
              <a:gd name="csY13" fmla="*/ 4319556 h 4729825"/>
              <a:gd name="csX14" fmla="*/ 2941731 w 3420038"/>
              <a:gd name="csY14" fmla="*/ 4273684 h 4729825"/>
              <a:gd name="csX15" fmla="*/ 2977833 w 3420038"/>
              <a:gd name="csY15" fmla="*/ 4243954 h 4729825"/>
              <a:gd name="csX16" fmla="*/ 2990630 w 3420038"/>
              <a:gd name="csY16" fmla="*/ 4241371 h 4729825"/>
              <a:gd name="csX17" fmla="*/ 3008752 w 3420038"/>
              <a:gd name="csY17" fmla="*/ 4241371 h 4729825"/>
              <a:gd name="csX18" fmla="*/ 3009775 w 3420038"/>
              <a:gd name="csY18" fmla="*/ 4241578 h 4729825"/>
              <a:gd name="csX19" fmla="*/ 3330633 w 3420038"/>
              <a:gd name="csY19" fmla="*/ 4241578 h 4729825"/>
              <a:gd name="csX20" fmla="*/ 3340723 w 3420038"/>
              <a:gd name="csY20" fmla="*/ 4243614 h 4729825"/>
              <a:gd name="csX21" fmla="*/ 3364810 w 3420038"/>
              <a:gd name="csY21" fmla="*/ 4238752 h 4729825"/>
              <a:gd name="csX22" fmla="*/ 3412933 w 3420038"/>
              <a:gd name="csY22" fmla="*/ 4190628 h 4729825"/>
              <a:gd name="csX23" fmla="*/ 3420038 w 3420038"/>
              <a:gd name="csY23" fmla="*/ 4155435 h 4729825"/>
              <a:gd name="csX24" fmla="*/ 3420038 w 3420038"/>
              <a:gd name="csY24" fmla="*/ 3793723 h 4729825"/>
              <a:gd name="csX25" fmla="*/ 3420036 w 3420038"/>
              <a:gd name="csY25" fmla="*/ 3793713 h 4729825"/>
              <a:gd name="csX26" fmla="*/ 3420036 w 3420038"/>
              <a:gd name="csY26" fmla="*/ 2583599 h 4729825"/>
              <a:gd name="csX27" fmla="*/ 3420038 w 3420038"/>
              <a:gd name="csY27" fmla="*/ 2583589 h 4729825"/>
              <a:gd name="csX28" fmla="*/ 3420038 w 3420038"/>
              <a:gd name="csY28" fmla="*/ 2221877 h 4729825"/>
              <a:gd name="csX29" fmla="*/ 3420036 w 3420038"/>
              <a:gd name="csY29" fmla="*/ 2221867 h 4729825"/>
              <a:gd name="csX30" fmla="*/ 3420036 w 3420038"/>
              <a:gd name="csY30" fmla="*/ 1752944 h 4729825"/>
              <a:gd name="csX31" fmla="*/ 3420038 w 3420038"/>
              <a:gd name="csY31" fmla="*/ 1752934 h 4729825"/>
              <a:gd name="csX32" fmla="*/ 3420038 w 3420038"/>
              <a:gd name="csY32" fmla="*/ 1391222 h 4729825"/>
              <a:gd name="csX33" fmla="*/ 3420036 w 3420038"/>
              <a:gd name="csY33" fmla="*/ 1391212 h 4729825"/>
              <a:gd name="csX34" fmla="*/ 3420036 w 3420038"/>
              <a:gd name="csY34" fmla="*/ 923167 h 4729825"/>
              <a:gd name="csX35" fmla="*/ 3420036 w 3420038"/>
              <a:gd name="csY35" fmla="*/ 92512 h 4729825"/>
              <a:gd name="csX36" fmla="*/ 3327525 w 3420038"/>
              <a:gd name="csY36" fmla="*/ 0 h 4729825"/>
              <a:gd name="csX37" fmla="*/ 1951113 w 3420038"/>
              <a:gd name="csY37" fmla="*/ 0 h 4729825"/>
              <a:gd name="csX38" fmla="*/ 1008940 w 3420038"/>
              <a:gd name="csY38" fmla="*/ 0 h 4729825"/>
              <a:gd name="csX39" fmla="*/ 423333 w 3420038"/>
              <a:gd name="csY39" fmla="*/ 0 h 4729825"/>
              <a:gd name="csX40" fmla="*/ 201793 w 3420038"/>
              <a:gd name="csY40" fmla="*/ 0 h 4729825"/>
              <a:gd name="csX41" fmla="*/ 0 w 3420038"/>
              <a:gd name="csY41" fmla="*/ 201793 h 4729825"/>
              <a:gd name="csX42" fmla="*/ 0 w 3420038"/>
              <a:gd name="csY42" fmla="*/ 1032448 h 4729825"/>
              <a:gd name="csX43" fmla="*/ 0 w 3420038"/>
              <a:gd name="csY43" fmla="*/ 2125531 h 4729825"/>
              <a:gd name="csX44" fmla="*/ 0 w 3420038"/>
              <a:gd name="csY44" fmla="*/ 2604294 h 4729825"/>
              <a:gd name="csX45" fmla="*/ 0 w 3420038"/>
              <a:gd name="csY45" fmla="*/ 2956186 h 4729825"/>
              <a:gd name="csX46" fmla="*/ 0 w 3420038"/>
              <a:gd name="csY46" fmla="*/ 4528032 h 4729825"/>
              <a:gd name="csX47" fmla="*/ 201793 w 3420038"/>
              <a:gd name="csY47" fmla="*/ 4729825 h 4729825"/>
            </a:gdLst>
            <a:rect l="l" t="t" r="r" b="b"/>
            <a:pathLst>
              <a:path w="3420038" h="4729825">
                <a:moveTo>
                  <a:pt x="201793" y="4729825"/>
                </a:moveTo>
                <a:lnTo>
                  <a:pt x="423333" y="4729825"/>
                </a:lnTo>
                <a:lnTo>
                  <a:pt x="1008940" y="4729825"/>
                </a:lnTo>
                <a:lnTo>
                  <a:pt x="1037397" y="4729825"/>
                </a:lnTo>
                <a:lnTo>
                  <a:pt x="1120872" y="4729825"/>
                </a:lnTo>
                <a:lnTo>
                  <a:pt x="1477425" y="4729825"/>
                </a:lnTo>
                <a:lnTo>
                  <a:pt x="2413809" y="4729825"/>
                </a:lnTo>
                <a:lnTo>
                  <a:pt x="2497284" y="4729825"/>
                </a:lnTo>
                <a:lnTo>
                  <a:pt x="2853837" y="4729825"/>
                </a:lnTo>
                <a:lnTo>
                  <a:pt x="2867887" y="4726765"/>
                </a:lnTo>
                <a:cubicBezTo>
                  <a:pt x="2903049" y="4710722"/>
                  <a:pt x="2927721" y="4673163"/>
                  <a:pt x="2927721" y="4629390"/>
                </a:cubicBezTo>
                <a:lnTo>
                  <a:pt x="2927721" y="4624158"/>
                </a:lnTo>
                <a:lnTo>
                  <a:pt x="2927719" y="4624145"/>
                </a:lnTo>
                <a:lnTo>
                  <a:pt x="2927719" y="4319556"/>
                </a:lnTo>
                <a:lnTo>
                  <a:pt x="2941731" y="4273684"/>
                </a:lnTo>
                <a:cubicBezTo>
                  <a:pt x="2950579" y="4260588"/>
                  <a:pt x="2963108" y="4250183"/>
                  <a:pt x="2977833" y="4243954"/>
                </a:cubicBezTo>
                <a:lnTo>
                  <a:pt x="2990630" y="4241371"/>
                </a:lnTo>
                <a:lnTo>
                  <a:pt x="3008752" y="4241371"/>
                </a:lnTo>
                <a:lnTo>
                  <a:pt x="3009775" y="4241578"/>
                </a:lnTo>
                <a:lnTo>
                  <a:pt x="3330633" y="4241578"/>
                </a:lnTo>
                <a:lnTo>
                  <a:pt x="3340723" y="4243614"/>
                </a:lnTo>
                <a:lnTo>
                  <a:pt x="3364810" y="4238752"/>
                </a:lnTo>
                <a:cubicBezTo>
                  <a:pt x="3386447" y="4229600"/>
                  <a:pt x="3403782" y="4212265"/>
                  <a:pt x="3412933" y="4190628"/>
                </a:cubicBezTo>
                <a:lnTo>
                  <a:pt x="3420038" y="4155435"/>
                </a:lnTo>
                <a:lnTo>
                  <a:pt x="3420038" y="3793723"/>
                </a:lnTo>
                <a:lnTo>
                  <a:pt x="3420036" y="3793713"/>
                </a:lnTo>
                <a:lnTo>
                  <a:pt x="3420036" y="2583599"/>
                </a:lnTo>
                <a:lnTo>
                  <a:pt x="3420038" y="2583589"/>
                </a:lnTo>
                <a:lnTo>
                  <a:pt x="3420038" y="2221877"/>
                </a:lnTo>
                <a:lnTo>
                  <a:pt x="3420036" y="2221867"/>
                </a:lnTo>
                <a:lnTo>
                  <a:pt x="3420036" y="1752944"/>
                </a:lnTo>
                <a:lnTo>
                  <a:pt x="3420038" y="1752934"/>
                </a:lnTo>
                <a:lnTo>
                  <a:pt x="3420038" y="1391222"/>
                </a:lnTo>
                <a:lnTo>
                  <a:pt x="3420036" y="1391212"/>
                </a:lnTo>
                <a:lnTo>
                  <a:pt x="3420036" y="923167"/>
                </a:lnTo>
                <a:lnTo>
                  <a:pt x="3420036" y="92512"/>
                </a:lnTo>
                <a:cubicBezTo>
                  <a:pt x="3420036" y="41419"/>
                  <a:pt x="3378617" y="0"/>
                  <a:pt x="3327525" y="0"/>
                </a:cubicBezTo>
                <a:lnTo>
                  <a:pt x="1951113" y="0"/>
                </a:lnTo>
                <a:lnTo>
                  <a:pt x="1008940" y="0"/>
                </a:lnTo>
                <a:lnTo>
                  <a:pt x="423333" y="0"/>
                </a:lnTo>
                <a:lnTo>
                  <a:pt x="201793" y="0"/>
                </a:lnTo>
                <a:cubicBezTo>
                  <a:pt x="90346" y="0"/>
                  <a:pt x="0" y="90346"/>
                  <a:pt x="0" y="201793"/>
                </a:cubicBezTo>
                <a:lnTo>
                  <a:pt x="0" y="1032448"/>
                </a:lnTo>
                <a:lnTo>
                  <a:pt x="0" y="2125531"/>
                </a:lnTo>
                <a:lnTo>
                  <a:pt x="0" y="2604294"/>
                </a:lnTo>
                <a:lnTo>
                  <a:pt x="0" y="2956186"/>
                </a:lnTo>
                <a:lnTo>
                  <a:pt x="0" y="4528032"/>
                </a:lnTo>
                <a:cubicBezTo>
                  <a:pt x="0" y="4639479"/>
                  <a:pt x="90346" y="4729825"/>
                  <a:pt x="201793" y="4729825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6"/>
          <p:cNvSpPr txBox="1"/>
          <p:nvPr/>
        </p:nvSpPr>
        <p:spPr>
          <a:xfrm rot="0" flipH="0" flipV="1">
            <a:off x="3778994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14"/>
          <p:cNvSpPr txBox="1"/>
          <p:nvPr/>
        </p:nvSpPr>
        <p:spPr>
          <a:xfrm rot="0" flipH="1" flipV="1">
            <a:off x="3871439" y="1591999"/>
            <a:ext cx="229993" cy="222572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48"/>
          <p:cNvSpPr txBox="1"/>
          <p:nvPr/>
        </p:nvSpPr>
        <p:spPr>
          <a:xfrm rot="0" flipH="0" flipV="0">
            <a:off x="977037" y="1649994"/>
            <a:ext cx="2565400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统一身份识别（UID）构建方法</a:t>
            </a:r>
            <a:endParaRPr kumimoji="1" lang="zh-CN" altLang="en-US"/>
          </a:p>
        </p:txBody>
      </p:sp>
      <p:sp>
        <p:nvSpPr>
          <p:cNvPr id="7" name="文本框 49"/>
          <p:cNvSpPr txBox="1"/>
          <p:nvPr/>
        </p:nvSpPr>
        <p:spPr>
          <a:xfrm rot="0" flipH="0" flipV="0">
            <a:off x="982253" y="2284455"/>
            <a:ext cx="3003204" cy="37438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利用设备指纹、登录态、Cookie及手机号等多维标识，通过图神经网络（GNN）建立跨设备、跨应用的用户统一ID体系，解决“一人多号”或“一号多人”的识别难题。
引入联邦学习框架，在保障用户隐私合规（如GDPR、中国《个人信息保护法》）前提下，实现不同平台间的数据安全对齐与融合。</a:t>
            </a:r>
            <a:endParaRPr kumimoji="1" lang="zh-CN" altLang="en-US"/>
          </a:p>
        </p:txBody>
      </p:sp>
      <p:sp>
        <p:nvSpPr>
          <p:cNvPr id="8" name="矩形: 圆角 51"/>
          <p:cNvSpPr txBox="1"/>
          <p:nvPr/>
        </p:nvSpPr>
        <p:spPr>
          <a:xfrm rot="0" flipH="0" flipV="1">
            <a:off x="11083717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56"/>
          <p:cNvSpPr txBox="1"/>
          <p:nvPr/>
        </p:nvSpPr>
        <p:spPr>
          <a:xfrm rot="0" flipH="0" flipV="1">
            <a:off x="7422883" y="1495845"/>
            <a:ext cx="414880" cy="41488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solidFill>
              <a:schemeClr val="bg1"/>
            </a:solidFill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5"/>
          <p:cNvSpPr txBox="1"/>
          <p:nvPr/>
        </p:nvSpPr>
        <p:spPr>
          <a:xfrm rot="0" flipH="0" flipV="0">
            <a:off x="11171736" y="1590728"/>
            <a:ext cx="238842" cy="22511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9"/>
          <p:cNvSpPr txBox="1"/>
          <p:nvPr/>
        </p:nvSpPr>
        <p:spPr>
          <a:xfrm rot="0" flipH="0" flipV="0">
            <a:off x="7513564" y="1586526"/>
            <a:ext cx="233518" cy="2335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54"/>
          <p:cNvSpPr txBox="1"/>
          <p:nvPr/>
        </p:nvSpPr>
        <p:spPr>
          <a:xfrm rot="0" flipH="0" flipV="1">
            <a:off x="4430431" y="1495845"/>
            <a:ext cx="3420038" cy="4729825"/>
          </a:xfrm>
          <a:custGeom>
            <a:avLst/>
            <a:gdLst>
              <a:gd name="csX0" fmla="*/ 201793 w 3420038"/>
              <a:gd name="csY0" fmla="*/ 4729825 h 4729825"/>
              <a:gd name="csX1" fmla="*/ 423333 w 3420038"/>
              <a:gd name="csY1" fmla="*/ 4729825 h 4729825"/>
              <a:gd name="csX2" fmla="*/ 1008940 w 3420038"/>
              <a:gd name="csY2" fmla="*/ 4729825 h 4729825"/>
              <a:gd name="csX3" fmla="*/ 1037397 w 3420038"/>
              <a:gd name="csY3" fmla="*/ 4729825 h 4729825"/>
              <a:gd name="csX4" fmla="*/ 1120872 w 3420038"/>
              <a:gd name="csY4" fmla="*/ 4729825 h 4729825"/>
              <a:gd name="csX5" fmla="*/ 1477425 w 3420038"/>
              <a:gd name="csY5" fmla="*/ 4729825 h 4729825"/>
              <a:gd name="csX6" fmla="*/ 2413809 w 3420038"/>
              <a:gd name="csY6" fmla="*/ 4729825 h 4729825"/>
              <a:gd name="csX7" fmla="*/ 2497284 w 3420038"/>
              <a:gd name="csY7" fmla="*/ 4729825 h 4729825"/>
              <a:gd name="csX8" fmla="*/ 2853837 w 3420038"/>
              <a:gd name="csY8" fmla="*/ 4729825 h 4729825"/>
              <a:gd name="csX9" fmla="*/ 2867887 w 3420038"/>
              <a:gd name="csY9" fmla="*/ 4726765 h 4729825"/>
              <a:gd name="csX10" fmla="*/ 2927721 w 3420038"/>
              <a:gd name="csY10" fmla="*/ 4629390 h 4729825"/>
              <a:gd name="csX11" fmla="*/ 2927721 w 3420038"/>
              <a:gd name="csY11" fmla="*/ 4624158 h 4729825"/>
              <a:gd name="csX12" fmla="*/ 2927719 w 3420038"/>
              <a:gd name="csY12" fmla="*/ 4624145 h 4729825"/>
              <a:gd name="csX13" fmla="*/ 2927719 w 3420038"/>
              <a:gd name="csY13" fmla="*/ 4319556 h 4729825"/>
              <a:gd name="csX14" fmla="*/ 2941731 w 3420038"/>
              <a:gd name="csY14" fmla="*/ 4273684 h 4729825"/>
              <a:gd name="csX15" fmla="*/ 2977833 w 3420038"/>
              <a:gd name="csY15" fmla="*/ 4243954 h 4729825"/>
              <a:gd name="csX16" fmla="*/ 2990630 w 3420038"/>
              <a:gd name="csY16" fmla="*/ 4241371 h 4729825"/>
              <a:gd name="csX17" fmla="*/ 3008752 w 3420038"/>
              <a:gd name="csY17" fmla="*/ 4241371 h 4729825"/>
              <a:gd name="csX18" fmla="*/ 3009775 w 3420038"/>
              <a:gd name="csY18" fmla="*/ 4241578 h 4729825"/>
              <a:gd name="csX19" fmla="*/ 3330633 w 3420038"/>
              <a:gd name="csY19" fmla="*/ 4241578 h 4729825"/>
              <a:gd name="csX20" fmla="*/ 3340723 w 3420038"/>
              <a:gd name="csY20" fmla="*/ 4243614 h 4729825"/>
              <a:gd name="csX21" fmla="*/ 3364810 w 3420038"/>
              <a:gd name="csY21" fmla="*/ 4238752 h 4729825"/>
              <a:gd name="csX22" fmla="*/ 3412933 w 3420038"/>
              <a:gd name="csY22" fmla="*/ 4190628 h 4729825"/>
              <a:gd name="csX23" fmla="*/ 3420038 w 3420038"/>
              <a:gd name="csY23" fmla="*/ 4155435 h 4729825"/>
              <a:gd name="csX24" fmla="*/ 3420038 w 3420038"/>
              <a:gd name="csY24" fmla="*/ 3793723 h 4729825"/>
              <a:gd name="csX25" fmla="*/ 3420036 w 3420038"/>
              <a:gd name="csY25" fmla="*/ 3793713 h 4729825"/>
              <a:gd name="csX26" fmla="*/ 3420036 w 3420038"/>
              <a:gd name="csY26" fmla="*/ 2583599 h 4729825"/>
              <a:gd name="csX27" fmla="*/ 3420038 w 3420038"/>
              <a:gd name="csY27" fmla="*/ 2583589 h 4729825"/>
              <a:gd name="csX28" fmla="*/ 3420038 w 3420038"/>
              <a:gd name="csY28" fmla="*/ 2221877 h 4729825"/>
              <a:gd name="csX29" fmla="*/ 3420036 w 3420038"/>
              <a:gd name="csY29" fmla="*/ 2221867 h 4729825"/>
              <a:gd name="csX30" fmla="*/ 3420036 w 3420038"/>
              <a:gd name="csY30" fmla="*/ 1752944 h 4729825"/>
              <a:gd name="csX31" fmla="*/ 3420038 w 3420038"/>
              <a:gd name="csY31" fmla="*/ 1752934 h 4729825"/>
              <a:gd name="csX32" fmla="*/ 3420038 w 3420038"/>
              <a:gd name="csY32" fmla="*/ 1391222 h 4729825"/>
              <a:gd name="csX33" fmla="*/ 3420036 w 3420038"/>
              <a:gd name="csY33" fmla="*/ 1391212 h 4729825"/>
              <a:gd name="csX34" fmla="*/ 3420036 w 3420038"/>
              <a:gd name="csY34" fmla="*/ 923167 h 4729825"/>
              <a:gd name="csX35" fmla="*/ 3420036 w 3420038"/>
              <a:gd name="csY35" fmla="*/ 92512 h 4729825"/>
              <a:gd name="csX36" fmla="*/ 3327525 w 3420038"/>
              <a:gd name="csY36" fmla="*/ 0 h 4729825"/>
              <a:gd name="csX37" fmla="*/ 1951113 w 3420038"/>
              <a:gd name="csY37" fmla="*/ 0 h 4729825"/>
              <a:gd name="csX38" fmla="*/ 1008940 w 3420038"/>
              <a:gd name="csY38" fmla="*/ 0 h 4729825"/>
              <a:gd name="csX39" fmla="*/ 423333 w 3420038"/>
              <a:gd name="csY39" fmla="*/ 0 h 4729825"/>
              <a:gd name="csX40" fmla="*/ 201793 w 3420038"/>
              <a:gd name="csY40" fmla="*/ 0 h 4729825"/>
              <a:gd name="csX41" fmla="*/ 0 w 3420038"/>
              <a:gd name="csY41" fmla="*/ 201793 h 4729825"/>
              <a:gd name="csX42" fmla="*/ 0 w 3420038"/>
              <a:gd name="csY42" fmla="*/ 1032448 h 4729825"/>
              <a:gd name="csX43" fmla="*/ 0 w 3420038"/>
              <a:gd name="csY43" fmla="*/ 2125531 h 4729825"/>
              <a:gd name="csX44" fmla="*/ 0 w 3420038"/>
              <a:gd name="csY44" fmla="*/ 2604294 h 4729825"/>
              <a:gd name="csX45" fmla="*/ 0 w 3420038"/>
              <a:gd name="csY45" fmla="*/ 2956186 h 4729825"/>
              <a:gd name="csX46" fmla="*/ 0 w 3420038"/>
              <a:gd name="csY46" fmla="*/ 4528032 h 4729825"/>
              <a:gd name="csX47" fmla="*/ 201793 w 3420038"/>
              <a:gd name="csY47" fmla="*/ 4729825 h 4729825"/>
            </a:gdLst>
            <a:rect l="l" t="t" r="r" b="b"/>
            <a:pathLst>
              <a:path w="3420038" h="4729825">
                <a:moveTo>
                  <a:pt x="201793" y="4729825"/>
                </a:moveTo>
                <a:lnTo>
                  <a:pt x="423333" y="4729825"/>
                </a:lnTo>
                <a:lnTo>
                  <a:pt x="1008940" y="4729825"/>
                </a:lnTo>
                <a:lnTo>
                  <a:pt x="1037397" y="4729825"/>
                </a:lnTo>
                <a:lnTo>
                  <a:pt x="1120872" y="4729825"/>
                </a:lnTo>
                <a:lnTo>
                  <a:pt x="1477425" y="4729825"/>
                </a:lnTo>
                <a:lnTo>
                  <a:pt x="2413809" y="4729825"/>
                </a:lnTo>
                <a:lnTo>
                  <a:pt x="2497284" y="4729825"/>
                </a:lnTo>
                <a:lnTo>
                  <a:pt x="2853837" y="4729825"/>
                </a:lnTo>
                <a:lnTo>
                  <a:pt x="2867887" y="4726765"/>
                </a:lnTo>
                <a:cubicBezTo>
                  <a:pt x="2903049" y="4710722"/>
                  <a:pt x="2927721" y="4673163"/>
                  <a:pt x="2927721" y="4629390"/>
                </a:cubicBezTo>
                <a:lnTo>
                  <a:pt x="2927721" y="4624158"/>
                </a:lnTo>
                <a:lnTo>
                  <a:pt x="2927719" y="4624145"/>
                </a:lnTo>
                <a:lnTo>
                  <a:pt x="2927719" y="4319556"/>
                </a:lnTo>
                <a:lnTo>
                  <a:pt x="2941731" y="4273684"/>
                </a:lnTo>
                <a:cubicBezTo>
                  <a:pt x="2950579" y="4260588"/>
                  <a:pt x="2963108" y="4250183"/>
                  <a:pt x="2977833" y="4243954"/>
                </a:cubicBezTo>
                <a:lnTo>
                  <a:pt x="2990630" y="4241371"/>
                </a:lnTo>
                <a:lnTo>
                  <a:pt x="3008752" y="4241371"/>
                </a:lnTo>
                <a:lnTo>
                  <a:pt x="3009775" y="4241578"/>
                </a:lnTo>
                <a:lnTo>
                  <a:pt x="3330633" y="4241578"/>
                </a:lnTo>
                <a:lnTo>
                  <a:pt x="3340723" y="4243614"/>
                </a:lnTo>
                <a:lnTo>
                  <a:pt x="3364810" y="4238752"/>
                </a:lnTo>
                <a:cubicBezTo>
                  <a:pt x="3386447" y="4229600"/>
                  <a:pt x="3403782" y="4212265"/>
                  <a:pt x="3412933" y="4190628"/>
                </a:cubicBezTo>
                <a:lnTo>
                  <a:pt x="3420038" y="4155435"/>
                </a:lnTo>
                <a:lnTo>
                  <a:pt x="3420038" y="3793723"/>
                </a:lnTo>
                <a:lnTo>
                  <a:pt x="3420036" y="3793713"/>
                </a:lnTo>
                <a:lnTo>
                  <a:pt x="3420036" y="2583599"/>
                </a:lnTo>
                <a:lnTo>
                  <a:pt x="3420038" y="2583589"/>
                </a:lnTo>
                <a:lnTo>
                  <a:pt x="3420038" y="2221877"/>
                </a:lnTo>
                <a:lnTo>
                  <a:pt x="3420036" y="2221867"/>
                </a:lnTo>
                <a:lnTo>
                  <a:pt x="3420036" y="1752944"/>
                </a:lnTo>
                <a:lnTo>
                  <a:pt x="3420038" y="1752934"/>
                </a:lnTo>
                <a:lnTo>
                  <a:pt x="3420038" y="1391222"/>
                </a:lnTo>
                <a:lnTo>
                  <a:pt x="3420036" y="1391212"/>
                </a:lnTo>
                <a:lnTo>
                  <a:pt x="3420036" y="923167"/>
                </a:lnTo>
                <a:lnTo>
                  <a:pt x="3420036" y="92512"/>
                </a:lnTo>
                <a:cubicBezTo>
                  <a:pt x="3420036" y="41419"/>
                  <a:pt x="3378617" y="0"/>
                  <a:pt x="3327525" y="0"/>
                </a:cubicBezTo>
                <a:lnTo>
                  <a:pt x="1951113" y="0"/>
                </a:lnTo>
                <a:lnTo>
                  <a:pt x="1008940" y="0"/>
                </a:lnTo>
                <a:lnTo>
                  <a:pt x="423333" y="0"/>
                </a:lnTo>
                <a:lnTo>
                  <a:pt x="201793" y="0"/>
                </a:lnTo>
                <a:cubicBezTo>
                  <a:pt x="90346" y="0"/>
                  <a:pt x="0" y="90346"/>
                  <a:pt x="0" y="201793"/>
                </a:cubicBezTo>
                <a:lnTo>
                  <a:pt x="0" y="1032448"/>
                </a:lnTo>
                <a:lnTo>
                  <a:pt x="0" y="2125531"/>
                </a:lnTo>
                <a:lnTo>
                  <a:pt x="0" y="2604294"/>
                </a:lnTo>
                <a:lnTo>
                  <a:pt x="0" y="2956186"/>
                </a:lnTo>
                <a:lnTo>
                  <a:pt x="0" y="4528032"/>
                </a:lnTo>
                <a:cubicBezTo>
                  <a:pt x="0" y="4639479"/>
                  <a:pt x="90346" y="4729825"/>
                  <a:pt x="201793" y="4729825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48"/>
          <p:cNvSpPr txBox="1"/>
          <p:nvPr/>
        </p:nvSpPr>
        <p:spPr>
          <a:xfrm rot="0" flipH="0" flipV="0">
            <a:off x="4633632" y="1649994"/>
            <a:ext cx="2565400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数据湖架构下的多源接入</a:t>
            </a:r>
            <a:endParaRPr kumimoji="1" lang="zh-CN" altLang="en-US"/>
          </a:p>
        </p:txBody>
      </p:sp>
      <p:sp>
        <p:nvSpPr>
          <p:cNvPr id="14" name="文本框 49"/>
          <p:cNvSpPr txBox="1"/>
          <p:nvPr/>
        </p:nvSpPr>
        <p:spPr>
          <a:xfrm rot="0" flipH="0" flipV="0">
            <a:off x="4638848" y="2284455"/>
            <a:ext cx="3003204" cy="37438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构建基于Delta Lake或Iceberg的实时数据湖，支持结构化（CRM、订单）、半结构化（日志、埋点）与非结构化（评论、语音）数据的统一存储与处理。
通过Apache Kafka + Flink 实现实时流式ETL，确保社交媒体、电商平台、APP行为等渠道数据在分钟级内完成清洗与标准化。</a:t>
            </a:r>
            <a:endParaRPr kumimoji="1" lang="zh-CN" altLang="en-US"/>
          </a:p>
        </p:txBody>
      </p:sp>
      <p:sp>
        <p:nvSpPr>
          <p:cNvPr id="15" name="文本框 59"/>
          <p:cNvSpPr txBox="1"/>
          <p:nvPr/>
        </p:nvSpPr>
        <p:spPr>
          <a:xfrm rot="0" flipH="0" flipV="1">
            <a:off x="8087026" y="1495845"/>
            <a:ext cx="3420038" cy="4729825"/>
          </a:xfrm>
          <a:custGeom>
            <a:avLst/>
            <a:gdLst>
              <a:gd name="csX0" fmla="*/ 201793 w 3420038"/>
              <a:gd name="csY0" fmla="*/ 4729825 h 4729825"/>
              <a:gd name="csX1" fmla="*/ 423333 w 3420038"/>
              <a:gd name="csY1" fmla="*/ 4729825 h 4729825"/>
              <a:gd name="csX2" fmla="*/ 1008940 w 3420038"/>
              <a:gd name="csY2" fmla="*/ 4729825 h 4729825"/>
              <a:gd name="csX3" fmla="*/ 1037397 w 3420038"/>
              <a:gd name="csY3" fmla="*/ 4729825 h 4729825"/>
              <a:gd name="csX4" fmla="*/ 1120872 w 3420038"/>
              <a:gd name="csY4" fmla="*/ 4729825 h 4729825"/>
              <a:gd name="csX5" fmla="*/ 1477425 w 3420038"/>
              <a:gd name="csY5" fmla="*/ 4729825 h 4729825"/>
              <a:gd name="csX6" fmla="*/ 2413809 w 3420038"/>
              <a:gd name="csY6" fmla="*/ 4729825 h 4729825"/>
              <a:gd name="csX7" fmla="*/ 2497284 w 3420038"/>
              <a:gd name="csY7" fmla="*/ 4729825 h 4729825"/>
              <a:gd name="csX8" fmla="*/ 2853837 w 3420038"/>
              <a:gd name="csY8" fmla="*/ 4729825 h 4729825"/>
              <a:gd name="csX9" fmla="*/ 2867887 w 3420038"/>
              <a:gd name="csY9" fmla="*/ 4726765 h 4729825"/>
              <a:gd name="csX10" fmla="*/ 2927721 w 3420038"/>
              <a:gd name="csY10" fmla="*/ 4629390 h 4729825"/>
              <a:gd name="csX11" fmla="*/ 2927721 w 3420038"/>
              <a:gd name="csY11" fmla="*/ 4624158 h 4729825"/>
              <a:gd name="csX12" fmla="*/ 2927719 w 3420038"/>
              <a:gd name="csY12" fmla="*/ 4624145 h 4729825"/>
              <a:gd name="csX13" fmla="*/ 2927719 w 3420038"/>
              <a:gd name="csY13" fmla="*/ 4319556 h 4729825"/>
              <a:gd name="csX14" fmla="*/ 2941731 w 3420038"/>
              <a:gd name="csY14" fmla="*/ 4273684 h 4729825"/>
              <a:gd name="csX15" fmla="*/ 2977833 w 3420038"/>
              <a:gd name="csY15" fmla="*/ 4243954 h 4729825"/>
              <a:gd name="csX16" fmla="*/ 2990630 w 3420038"/>
              <a:gd name="csY16" fmla="*/ 4241371 h 4729825"/>
              <a:gd name="csX17" fmla="*/ 3008752 w 3420038"/>
              <a:gd name="csY17" fmla="*/ 4241371 h 4729825"/>
              <a:gd name="csX18" fmla="*/ 3009775 w 3420038"/>
              <a:gd name="csY18" fmla="*/ 4241578 h 4729825"/>
              <a:gd name="csX19" fmla="*/ 3330633 w 3420038"/>
              <a:gd name="csY19" fmla="*/ 4241578 h 4729825"/>
              <a:gd name="csX20" fmla="*/ 3340723 w 3420038"/>
              <a:gd name="csY20" fmla="*/ 4243614 h 4729825"/>
              <a:gd name="csX21" fmla="*/ 3364810 w 3420038"/>
              <a:gd name="csY21" fmla="*/ 4238752 h 4729825"/>
              <a:gd name="csX22" fmla="*/ 3412933 w 3420038"/>
              <a:gd name="csY22" fmla="*/ 4190628 h 4729825"/>
              <a:gd name="csX23" fmla="*/ 3420038 w 3420038"/>
              <a:gd name="csY23" fmla="*/ 4155435 h 4729825"/>
              <a:gd name="csX24" fmla="*/ 3420038 w 3420038"/>
              <a:gd name="csY24" fmla="*/ 3793723 h 4729825"/>
              <a:gd name="csX25" fmla="*/ 3420036 w 3420038"/>
              <a:gd name="csY25" fmla="*/ 3793713 h 4729825"/>
              <a:gd name="csX26" fmla="*/ 3420036 w 3420038"/>
              <a:gd name="csY26" fmla="*/ 2583599 h 4729825"/>
              <a:gd name="csX27" fmla="*/ 3420038 w 3420038"/>
              <a:gd name="csY27" fmla="*/ 2583589 h 4729825"/>
              <a:gd name="csX28" fmla="*/ 3420038 w 3420038"/>
              <a:gd name="csY28" fmla="*/ 2221877 h 4729825"/>
              <a:gd name="csX29" fmla="*/ 3420036 w 3420038"/>
              <a:gd name="csY29" fmla="*/ 2221867 h 4729825"/>
              <a:gd name="csX30" fmla="*/ 3420036 w 3420038"/>
              <a:gd name="csY30" fmla="*/ 1752944 h 4729825"/>
              <a:gd name="csX31" fmla="*/ 3420038 w 3420038"/>
              <a:gd name="csY31" fmla="*/ 1752934 h 4729825"/>
              <a:gd name="csX32" fmla="*/ 3420038 w 3420038"/>
              <a:gd name="csY32" fmla="*/ 1391222 h 4729825"/>
              <a:gd name="csX33" fmla="*/ 3420036 w 3420038"/>
              <a:gd name="csY33" fmla="*/ 1391212 h 4729825"/>
              <a:gd name="csX34" fmla="*/ 3420036 w 3420038"/>
              <a:gd name="csY34" fmla="*/ 923167 h 4729825"/>
              <a:gd name="csX35" fmla="*/ 3420036 w 3420038"/>
              <a:gd name="csY35" fmla="*/ 92512 h 4729825"/>
              <a:gd name="csX36" fmla="*/ 3327525 w 3420038"/>
              <a:gd name="csY36" fmla="*/ 0 h 4729825"/>
              <a:gd name="csX37" fmla="*/ 1951113 w 3420038"/>
              <a:gd name="csY37" fmla="*/ 0 h 4729825"/>
              <a:gd name="csX38" fmla="*/ 1008940 w 3420038"/>
              <a:gd name="csY38" fmla="*/ 0 h 4729825"/>
              <a:gd name="csX39" fmla="*/ 423333 w 3420038"/>
              <a:gd name="csY39" fmla="*/ 0 h 4729825"/>
              <a:gd name="csX40" fmla="*/ 201793 w 3420038"/>
              <a:gd name="csY40" fmla="*/ 0 h 4729825"/>
              <a:gd name="csX41" fmla="*/ 0 w 3420038"/>
              <a:gd name="csY41" fmla="*/ 201793 h 4729825"/>
              <a:gd name="csX42" fmla="*/ 0 w 3420038"/>
              <a:gd name="csY42" fmla="*/ 1032448 h 4729825"/>
              <a:gd name="csX43" fmla="*/ 0 w 3420038"/>
              <a:gd name="csY43" fmla="*/ 2125531 h 4729825"/>
              <a:gd name="csX44" fmla="*/ 0 w 3420038"/>
              <a:gd name="csY44" fmla="*/ 2604294 h 4729825"/>
              <a:gd name="csX45" fmla="*/ 0 w 3420038"/>
              <a:gd name="csY45" fmla="*/ 2956186 h 4729825"/>
              <a:gd name="csX46" fmla="*/ 0 w 3420038"/>
              <a:gd name="csY46" fmla="*/ 4528032 h 4729825"/>
              <a:gd name="csX47" fmla="*/ 201793 w 3420038"/>
              <a:gd name="csY47" fmla="*/ 4729825 h 4729825"/>
            </a:gdLst>
            <a:rect l="l" t="t" r="r" b="b"/>
            <a:pathLst>
              <a:path w="3420038" h="4729825">
                <a:moveTo>
                  <a:pt x="201793" y="4729825"/>
                </a:moveTo>
                <a:lnTo>
                  <a:pt x="423333" y="4729825"/>
                </a:lnTo>
                <a:lnTo>
                  <a:pt x="1008940" y="4729825"/>
                </a:lnTo>
                <a:lnTo>
                  <a:pt x="1037397" y="4729825"/>
                </a:lnTo>
                <a:lnTo>
                  <a:pt x="1120872" y="4729825"/>
                </a:lnTo>
                <a:lnTo>
                  <a:pt x="1477425" y="4729825"/>
                </a:lnTo>
                <a:lnTo>
                  <a:pt x="2413809" y="4729825"/>
                </a:lnTo>
                <a:lnTo>
                  <a:pt x="2497284" y="4729825"/>
                </a:lnTo>
                <a:lnTo>
                  <a:pt x="2853837" y="4729825"/>
                </a:lnTo>
                <a:lnTo>
                  <a:pt x="2867887" y="4726765"/>
                </a:lnTo>
                <a:cubicBezTo>
                  <a:pt x="2903049" y="4710722"/>
                  <a:pt x="2927721" y="4673163"/>
                  <a:pt x="2927721" y="4629390"/>
                </a:cubicBezTo>
                <a:lnTo>
                  <a:pt x="2927721" y="4624158"/>
                </a:lnTo>
                <a:lnTo>
                  <a:pt x="2927719" y="4624145"/>
                </a:lnTo>
                <a:lnTo>
                  <a:pt x="2927719" y="4319556"/>
                </a:lnTo>
                <a:lnTo>
                  <a:pt x="2941731" y="4273684"/>
                </a:lnTo>
                <a:cubicBezTo>
                  <a:pt x="2950579" y="4260588"/>
                  <a:pt x="2963108" y="4250183"/>
                  <a:pt x="2977833" y="4243954"/>
                </a:cubicBezTo>
                <a:lnTo>
                  <a:pt x="2990630" y="4241371"/>
                </a:lnTo>
                <a:lnTo>
                  <a:pt x="3008752" y="4241371"/>
                </a:lnTo>
                <a:lnTo>
                  <a:pt x="3009775" y="4241578"/>
                </a:lnTo>
                <a:lnTo>
                  <a:pt x="3330633" y="4241578"/>
                </a:lnTo>
                <a:lnTo>
                  <a:pt x="3340723" y="4243614"/>
                </a:lnTo>
                <a:lnTo>
                  <a:pt x="3364810" y="4238752"/>
                </a:lnTo>
                <a:cubicBezTo>
                  <a:pt x="3386447" y="4229600"/>
                  <a:pt x="3403782" y="4212265"/>
                  <a:pt x="3412933" y="4190628"/>
                </a:cubicBezTo>
                <a:lnTo>
                  <a:pt x="3420038" y="4155435"/>
                </a:lnTo>
                <a:lnTo>
                  <a:pt x="3420038" y="3793723"/>
                </a:lnTo>
                <a:lnTo>
                  <a:pt x="3420036" y="3793713"/>
                </a:lnTo>
                <a:lnTo>
                  <a:pt x="3420036" y="2583599"/>
                </a:lnTo>
                <a:lnTo>
                  <a:pt x="3420038" y="2583589"/>
                </a:lnTo>
                <a:lnTo>
                  <a:pt x="3420038" y="2221877"/>
                </a:lnTo>
                <a:lnTo>
                  <a:pt x="3420036" y="2221867"/>
                </a:lnTo>
                <a:lnTo>
                  <a:pt x="3420036" y="1752944"/>
                </a:lnTo>
                <a:lnTo>
                  <a:pt x="3420038" y="1752934"/>
                </a:lnTo>
                <a:lnTo>
                  <a:pt x="3420038" y="1391222"/>
                </a:lnTo>
                <a:lnTo>
                  <a:pt x="3420036" y="1391212"/>
                </a:lnTo>
                <a:lnTo>
                  <a:pt x="3420036" y="923167"/>
                </a:lnTo>
                <a:lnTo>
                  <a:pt x="3420036" y="92512"/>
                </a:lnTo>
                <a:cubicBezTo>
                  <a:pt x="3420036" y="41419"/>
                  <a:pt x="3378617" y="0"/>
                  <a:pt x="3327525" y="0"/>
                </a:cubicBezTo>
                <a:lnTo>
                  <a:pt x="1951113" y="0"/>
                </a:lnTo>
                <a:lnTo>
                  <a:pt x="1008940" y="0"/>
                </a:lnTo>
                <a:lnTo>
                  <a:pt x="423333" y="0"/>
                </a:lnTo>
                <a:lnTo>
                  <a:pt x="201793" y="0"/>
                </a:lnTo>
                <a:cubicBezTo>
                  <a:pt x="90346" y="0"/>
                  <a:pt x="0" y="90346"/>
                  <a:pt x="0" y="201793"/>
                </a:cubicBezTo>
                <a:lnTo>
                  <a:pt x="0" y="1032448"/>
                </a:lnTo>
                <a:lnTo>
                  <a:pt x="0" y="2125531"/>
                </a:lnTo>
                <a:lnTo>
                  <a:pt x="0" y="2604294"/>
                </a:lnTo>
                <a:lnTo>
                  <a:pt x="0" y="2956186"/>
                </a:lnTo>
                <a:lnTo>
                  <a:pt x="0" y="4528032"/>
                </a:lnTo>
                <a:cubicBezTo>
                  <a:pt x="0" y="4639479"/>
                  <a:pt x="90346" y="4729825"/>
                  <a:pt x="201793" y="4729825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48"/>
          <p:cNvSpPr txBox="1"/>
          <p:nvPr/>
        </p:nvSpPr>
        <p:spPr>
          <a:xfrm rot="0" flipH="0" flipV="0">
            <a:off x="8290227" y="1649994"/>
            <a:ext cx="2565400" cy="5989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数据质量评估与异常检测</a:t>
            </a:r>
            <a:endParaRPr kumimoji="1" lang="zh-CN" altLang="en-US"/>
          </a:p>
        </p:txBody>
      </p:sp>
      <p:sp>
        <p:nvSpPr>
          <p:cNvPr id="17" name="文本框 49"/>
          <p:cNvSpPr txBox="1"/>
          <p:nvPr/>
        </p:nvSpPr>
        <p:spPr>
          <a:xfrm rot="0" flipH="0" flipV="0">
            <a:off x="8295442" y="2284455"/>
            <a:ext cx="3003204" cy="37438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设计数据完整性、一致性、时效性三大维度的质量评分卡，自动标记低质量数据源并触发重采样或补全机制。
应用Isolation Forest或AutoEncoder模型识别行为数据中的异常模式（如刷单、机器人流量），提升后续预测模型的鲁棒性。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跨平台用户数据整合策略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39911" y="126880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1651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39911" y="126880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758467" y="1351541"/>
            <a:ext cx="47681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用户意图识别与兴趣演化建模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758467" y="1851536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基于Transformer架构（如BERT4Rec）对用户历史点击、搜索、停留时长序列建模，动态捕捉短期兴趣与长期偏好变化。
引入时间衰减因子与上下文感知机制（如地理位置、节日事件），使兴趣向量能随场景实时调整。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1">
            <a:off x="7883981" y="128042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780996" y="138379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60400" y="113030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17902" y="192546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1969385" y="215831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2284756" y="2990144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1651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7977929" y="2990144"/>
            <a:ext cx="1767500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977268" y="3050045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高转化潜力人群预测模型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583568" y="3550040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90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构建二分类或多任务学习模型（如MMoE），以“7日内购买”“30日留存”等业务指标为标签，融合人口属性、行为频次、内容互动等数百维特征。
采用SHAP值进行可解释性分析，识别关键驱动因子（如“观看3条以上产品视频”显著提升转化概率），指导运营策略优化。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2340129" y="3001757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357526" y="3105127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765436" y="2851635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12252" y="3646796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 flipH="1" flipV="0">
            <a:off x="8398966" y="3879652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032023" y="471147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1651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032023" y="471147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050579" y="4782636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实时个性化推荐与干预引擎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050579" y="5282631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将预测模型部署至在线推理服务（如Triton Inference Server），结合用户当前会话行为，毫秒级输出个性化内容或优惠策略。
设置A/B测试闭环机制，自动对比不同预测策略的ROI，并通过强化学习（如Contextual Bandit）持续优化干预动作。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1">
            <a:off x="11176093" y="472309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0">
            <a:off x="4073108" y="482646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952512" y="457297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5010014" y="536813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 flipH="0" flipV="0">
            <a:off x="5261497" y="560098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AI驱动的行为预测建模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动态优化与伦理边界把控策略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3711867" y="1936709"/>
            <a:ext cx="1431874" cy="667249"/>
          </a:xfrm>
          <a:prstGeom prst="flowChartOnlineStorag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857900" y="3306595"/>
            <a:ext cx="4903200" cy="102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设计细粒度A/B测试方案，针对不同用户群组测试个性化内容、推荐逻辑或触达渠道，收集高信噪比反馈数据。
引入上下文多臂赌博机（Contextual Bandit）算法，在探索（Exploration）与利用（Exploitation）之间动态平衡，持续提升推荐精准度。
将A/B测试结果自动回流至训练管道，形成“部署—测试—学习—再部署”的闭环优化循环。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083931" y="1893343"/>
            <a:ext cx="880825" cy="753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857900" y="2929606"/>
            <a:ext cx="4903200" cy="37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A/B测试与强化学习协同优化策略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418876" y="1926808"/>
            <a:ext cx="4902524" cy="102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整合网站点击流、社交媒体互动、客服对话日志等多维度用户行为数据，构建动态特征池，使AI模型能捕捉用户兴趣的细微变化。
利用流式计算框架（如Apache Flink或Kafka Streams）实现毫秒级数据处理，确保模型输入始终反映最新用户状态。
设置自动触发阈值（如CTR下降5%或转化率波动超过标准差两倍），一旦触发即启动模型微调流程。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418876" y="1549820"/>
            <a:ext cx="4902524" cy="37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多源行为数据融合驱动模型更新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064667" y="3255211"/>
            <a:ext cx="1431874" cy="667249"/>
          </a:xfrm>
          <a:prstGeom prst="flowChartOnlineStorag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340192" y="3211845"/>
            <a:ext cx="880825" cy="753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418876" y="4686383"/>
            <a:ext cx="4902524" cy="102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基于RFM（最近购买时间、频率、金额）或CLV（客户终身价值）模型划分用户所处生命周期阶段（如新客、活跃、沉睡、流失风险）。
针对不同阶段配置差异化的AI响应策略：例如对新客侧重兴趣探索，对高价值老客侧重深度内容推送。
动态调整特征权重，如在用户活跃期加强行为偏好权重，在沉默期则更依赖人口统计与历史画像。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18876" y="4309394"/>
            <a:ext cx="4902524" cy="37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用户生命周期阶段自适应调整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3711867" y="4573394"/>
            <a:ext cx="1431874" cy="667249"/>
          </a:xfrm>
          <a:prstGeom prst="flowChartOnlineStorag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987392" y="4530029"/>
            <a:ext cx="880825" cy="753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基于实时反馈的AI受众模型迭代机制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557389" y="1689990"/>
            <a:ext cx="3064525" cy="3899238"/>
          </a:xfrm>
          <a:custGeom>
            <a:avLst/>
            <a:gdLst>
              <a:gd name="connsiteX0" fmla="*/ 252000 w 2520000"/>
              <a:gd name="connsiteY0" fmla="*/ 0 h 3240000"/>
              <a:gd name="connsiteX1" fmla="*/ 2268000 w 2520000"/>
              <a:gd name="connsiteY1" fmla="*/ 0 h 3240000"/>
              <a:gd name="connsiteX2" fmla="*/ 2520000 w 2520000"/>
              <a:gd name="connsiteY2" fmla="*/ 252000 h 3240000"/>
              <a:gd name="connsiteX3" fmla="*/ 2520000 w 2520000"/>
              <a:gd name="connsiteY3" fmla="*/ 2988000 h 3240000"/>
              <a:gd name="connsiteX4" fmla="*/ 2268000 w 2520000"/>
              <a:gd name="connsiteY4" fmla="*/ 3240000 h 3240000"/>
              <a:gd name="connsiteX5" fmla="*/ 1687740 w 2520000"/>
              <a:gd name="connsiteY5" fmla="*/ 3240000 h 3240000"/>
              <a:gd name="connsiteX6" fmla="*/ 1683224 w 2520000"/>
              <a:gd name="connsiteY6" fmla="*/ 3195197 h 3240000"/>
              <a:gd name="connsiteX7" fmla="*/ 1260000 w 2520000"/>
              <a:gd name="connsiteY7" fmla="*/ 2850260 h 3240000"/>
              <a:gd name="connsiteX8" fmla="*/ 836777 w 2520000"/>
              <a:gd name="connsiteY8" fmla="*/ 3195197 h 3240000"/>
              <a:gd name="connsiteX9" fmla="*/ 832260 w 2520000"/>
              <a:gd name="connsiteY9" fmla="*/ 3240000 h 3240000"/>
              <a:gd name="connsiteX10" fmla="*/ 252000 w 2520000"/>
              <a:gd name="connsiteY10" fmla="*/ 3240000 h 3240000"/>
              <a:gd name="connsiteX11" fmla="*/ 0 w 2520000"/>
              <a:gd name="connsiteY11" fmla="*/ 2988000 h 3240000"/>
              <a:gd name="connsiteX12" fmla="*/ 0 w 2520000"/>
              <a:gd name="connsiteY12" fmla="*/ 252000 h 3240000"/>
              <a:gd name="connsiteX13" fmla="*/ 252000 w 2520000"/>
              <a:gd name="connsiteY13" fmla="*/ 0 h 3240000"/>
            </a:gdLst>
            <a:rect l="l" t="t" r="r" b="b"/>
            <a:pathLst>
              <a:path w="2520000" h="3240000">
                <a:moveTo>
                  <a:pt x="252000" y="0"/>
                </a:moveTo>
                <a:lnTo>
                  <a:pt x="2268000" y="0"/>
                </a:lnTo>
                <a:cubicBezTo>
                  <a:pt x="2407176" y="0"/>
                  <a:pt x="2520000" y="112824"/>
                  <a:pt x="2520000" y="252000"/>
                </a:cubicBezTo>
                <a:lnTo>
                  <a:pt x="2520000" y="2988000"/>
                </a:lnTo>
                <a:cubicBezTo>
                  <a:pt x="2520000" y="3127176"/>
                  <a:pt x="2407176" y="3240000"/>
                  <a:pt x="2268000" y="3240000"/>
                </a:cubicBezTo>
                <a:lnTo>
                  <a:pt x="1687740" y="3240000"/>
                </a:lnTo>
                <a:lnTo>
                  <a:pt x="1683224" y="3195197"/>
                </a:lnTo>
                <a:cubicBezTo>
                  <a:pt x="1642941" y="2998342"/>
                  <a:pt x="1468764" y="2850260"/>
                  <a:pt x="1260000" y="2850260"/>
                </a:cubicBezTo>
                <a:cubicBezTo>
                  <a:pt x="1051237" y="2850260"/>
                  <a:pt x="877059" y="2998342"/>
                  <a:pt x="836777" y="3195197"/>
                </a:cubicBezTo>
                <a:lnTo>
                  <a:pt x="832260" y="3240000"/>
                </a:lnTo>
                <a:lnTo>
                  <a:pt x="252000" y="3240000"/>
                </a:lnTo>
                <a:cubicBezTo>
                  <a:pt x="112824" y="3240000"/>
                  <a:pt x="0" y="3127176"/>
                  <a:pt x="0" y="2988000"/>
                </a:cubicBezTo>
                <a:lnTo>
                  <a:pt x="0" y="252000"/>
                </a:lnTo>
                <a:cubicBezTo>
                  <a:pt x="0" y="112824"/>
                  <a:pt x="112824" y="0"/>
                  <a:pt x="252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557389" y="1297726"/>
            <a:ext cx="3064525" cy="656684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lin ang="0" scaled="0"/>
          </a:gradFill>
          <a:ln w="25400" cap="sq">
            <a:noFill/>
            <a:miter/>
          </a:ln>
          <a:effectLst>
            <a:outerShdw dist="127000" blurRad="254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776282" y="2174610"/>
            <a:ext cx="2626735" cy="7880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算法偏见检测与纠偏机制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776282" y="3005909"/>
            <a:ext cx="2626735" cy="2111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6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定期运行公平性审计工具（如IBM AI Fairness 360或Google’s What- If Tool），评估模型在不同人群子集上的预测偏差。
引入对抗去偏（Adversarial Debiasing）训练方法，在主任务优化的同时抑制模型对敏感属性的隐式依赖。
建立人工复核通道，对高影响决策（如信贷审批、招聘筛选）设置二次校验机制，防止系统性歧视固化。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52085" y="1689990"/>
            <a:ext cx="3064525" cy="3899238"/>
          </a:xfrm>
          <a:custGeom>
            <a:avLst/>
            <a:gdLst>
              <a:gd name="connsiteX0" fmla="*/ 252000 w 2520000"/>
              <a:gd name="connsiteY0" fmla="*/ 0 h 3240000"/>
              <a:gd name="connsiteX1" fmla="*/ 2268000 w 2520000"/>
              <a:gd name="connsiteY1" fmla="*/ 0 h 3240000"/>
              <a:gd name="connsiteX2" fmla="*/ 2520000 w 2520000"/>
              <a:gd name="connsiteY2" fmla="*/ 252000 h 3240000"/>
              <a:gd name="connsiteX3" fmla="*/ 2520000 w 2520000"/>
              <a:gd name="connsiteY3" fmla="*/ 2988000 h 3240000"/>
              <a:gd name="connsiteX4" fmla="*/ 2268000 w 2520000"/>
              <a:gd name="connsiteY4" fmla="*/ 3240000 h 3240000"/>
              <a:gd name="connsiteX5" fmla="*/ 1687740 w 2520000"/>
              <a:gd name="connsiteY5" fmla="*/ 3240000 h 3240000"/>
              <a:gd name="connsiteX6" fmla="*/ 1683224 w 2520000"/>
              <a:gd name="connsiteY6" fmla="*/ 3195197 h 3240000"/>
              <a:gd name="connsiteX7" fmla="*/ 1260000 w 2520000"/>
              <a:gd name="connsiteY7" fmla="*/ 2850260 h 3240000"/>
              <a:gd name="connsiteX8" fmla="*/ 836777 w 2520000"/>
              <a:gd name="connsiteY8" fmla="*/ 3195197 h 3240000"/>
              <a:gd name="connsiteX9" fmla="*/ 832260 w 2520000"/>
              <a:gd name="connsiteY9" fmla="*/ 3240000 h 3240000"/>
              <a:gd name="connsiteX10" fmla="*/ 252000 w 2520000"/>
              <a:gd name="connsiteY10" fmla="*/ 3240000 h 3240000"/>
              <a:gd name="connsiteX11" fmla="*/ 0 w 2520000"/>
              <a:gd name="connsiteY11" fmla="*/ 2988000 h 3240000"/>
              <a:gd name="connsiteX12" fmla="*/ 0 w 2520000"/>
              <a:gd name="connsiteY12" fmla="*/ 252000 h 3240000"/>
              <a:gd name="connsiteX13" fmla="*/ 252000 w 2520000"/>
              <a:gd name="connsiteY13" fmla="*/ 0 h 3240000"/>
            </a:gdLst>
            <a:rect l="l" t="t" r="r" b="b"/>
            <a:pathLst>
              <a:path w="2520000" h="3240000">
                <a:moveTo>
                  <a:pt x="252000" y="0"/>
                </a:moveTo>
                <a:lnTo>
                  <a:pt x="2268000" y="0"/>
                </a:lnTo>
                <a:cubicBezTo>
                  <a:pt x="2407176" y="0"/>
                  <a:pt x="2520000" y="112824"/>
                  <a:pt x="2520000" y="252000"/>
                </a:cubicBezTo>
                <a:lnTo>
                  <a:pt x="2520000" y="2988000"/>
                </a:lnTo>
                <a:cubicBezTo>
                  <a:pt x="2520000" y="3127176"/>
                  <a:pt x="2407176" y="3240000"/>
                  <a:pt x="2268000" y="3240000"/>
                </a:cubicBezTo>
                <a:lnTo>
                  <a:pt x="1687740" y="3240000"/>
                </a:lnTo>
                <a:lnTo>
                  <a:pt x="1683224" y="3195197"/>
                </a:lnTo>
                <a:cubicBezTo>
                  <a:pt x="1642941" y="2998342"/>
                  <a:pt x="1468764" y="2850260"/>
                  <a:pt x="1260000" y="2850260"/>
                </a:cubicBezTo>
                <a:cubicBezTo>
                  <a:pt x="1051237" y="2850260"/>
                  <a:pt x="877059" y="2998342"/>
                  <a:pt x="836777" y="3195197"/>
                </a:cubicBezTo>
                <a:lnTo>
                  <a:pt x="832260" y="3240000"/>
                </a:lnTo>
                <a:lnTo>
                  <a:pt x="252000" y="3240000"/>
                </a:lnTo>
                <a:cubicBezTo>
                  <a:pt x="112824" y="3240000"/>
                  <a:pt x="0" y="3127176"/>
                  <a:pt x="0" y="2988000"/>
                </a:cubicBezTo>
                <a:lnTo>
                  <a:pt x="0" y="252000"/>
                </a:lnTo>
                <a:cubicBezTo>
                  <a:pt x="0" y="112824"/>
                  <a:pt x="112824" y="0"/>
                  <a:pt x="252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52085" y="1297726"/>
            <a:ext cx="3064525" cy="656684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lin ang="0" scaled="0"/>
          </a:gradFill>
          <a:ln w="25400" cap="sq">
            <a:noFill/>
            <a:miter/>
          </a:ln>
          <a:effectLst>
            <a:outerShdw dist="127000" blurRad="254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470981" y="2174610"/>
            <a:ext cx="2626735" cy="7880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透明可解释的AI沟通策略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470981" y="3005909"/>
            <a:ext cx="2626735" cy="2111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6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向用户提供简明易懂的“为什么看到这条内容”说明，例如“因您近期浏览了健身器材”，增强算法可信度。
在用户界面嵌入控制选项，允许用户调整兴趣标签、关闭个性化推荐或导出其数据画像，落实GDPR与中国《个人信息保护法》要求。
公开核心算法逻辑概要（非商业机密部分），通过白皮书或FAQ形式建立公众对AI系统的合理预期。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62690" y="1689990"/>
            <a:ext cx="3064525" cy="3899238"/>
          </a:xfrm>
          <a:custGeom>
            <a:avLst/>
            <a:gdLst>
              <a:gd name="connsiteX0" fmla="*/ 252000 w 2520000"/>
              <a:gd name="connsiteY0" fmla="*/ 0 h 3240000"/>
              <a:gd name="connsiteX1" fmla="*/ 2268000 w 2520000"/>
              <a:gd name="connsiteY1" fmla="*/ 0 h 3240000"/>
              <a:gd name="connsiteX2" fmla="*/ 2520000 w 2520000"/>
              <a:gd name="connsiteY2" fmla="*/ 252000 h 3240000"/>
              <a:gd name="connsiteX3" fmla="*/ 2520000 w 2520000"/>
              <a:gd name="connsiteY3" fmla="*/ 2988000 h 3240000"/>
              <a:gd name="connsiteX4" fmla="*/ 2268000 w 2520000"/>
              <a:gd name="connsiteY4" fmla="*/ 3240000 h 3240000"/>
              <a:gd name="connsiteX5" fmla="*/ 1687740 w 2520000"/>
              <a:gd name="connsiteY5" fmla="*/ 3240000 h 3240000"/>
              <a:gd name="connsiteX6" fmla="*/ 1683223 w 2520000"/>
              <a:gd name="connsiteY6" fmla="*/ 3195197 h 3240000"/>
              <a:gd name="connsiteX7" fmla="*/ 1260000 w 2520000"/>
              <a:gd name="connsiteY7" fmla="*/ 2850260 h 3240000"/>
              <a:gd name="connsiteX8" fmla="*/ 836777 w 2520000"/>
              <a:gd name="connsiteY8" fmla="*/ 3195197 h 3240000"/>
              <a:gd name="connsiteX9" fmla="*/ 832260 w 2520000"/>
              <a:gd name="connsiteY9" fmla="*/ 3240000 h 3240000"/>
              <a:gd name="connsiteX10" fmla="*/ 252000 w 2520000"/>
              <a:gd name="connsiteY10" fmla="*/ 3240000 h 3240000"/>
              <a:gd name="connsiteX11" fmla="*/ 0 w 2520000"/>
              <a:gd name="connsiteY11" fmla="*/ 2988000 h 3240000"/>
              <a:gd name="connsiteX12" fmla="*/ 0 w 2520000"/>
              <a:gd name="connsiteY12" fmla="*/ 252000 h 3240000"/>
              <a:gd name="connsiteX13" fmla="*/ 252000 w 2520000"/>
              <a:gd name="connsiteY13" fmla="*/ 0 h 3240000"/>
            </a:gdLst>
            <a:rect l="l" t="t" r="r" b="b"/>
            <a:pathLst>
              <a:path w="2520000" h="3240000">
                <a:moveTo>
                  <a:pt x="252000" y="0"/>
                </a:moveTo>
                <a:lnTo>
                  <a:pt x="2268000" y="0"/>
                </a:lnTo>
                <a:cubicBezTo>
                  <a:pt x="2407176" y="0"/>
                  <a:pt x="2520000" y="112824"/>
                  <a:pt x="2520000" y="252000"/>
                </a:cubicBezTo>
                <a:lnTo>
                  <a:pt x="2520000" y="2988000"/>
                </a:lnTo>
                <a:cubicBezTo>
                  <a:pt x="2520000" y="3127176"/>
                  <a:pt x="2407176" y="3240000"/>
                  <a:pt x="2268000" y="3240000"/>
                </a:cubicBezTo>
                <a:lnTo>
                  <a:pt x="1687740" y="3240000"/>
                </a:lnTo>
                <a:lnTo>
                  <a:pt x="1683223" y="3195197"/>
                </a:lnTo>
                <a:cubicBezTo>
                  <a:pt x="1642941" y="2998342"/>
                  <a:pt x="1468764" y="2850260"/>
                  <a:pt x="1260000" y="2850260"/>
                </a:cubicBezTo>
                <a:cubicBezTo>
                  <a:pt x="1051236" y="2850260"/>
                  <a:pt x="877059" y="2998342"/>
                  <a:pt x="836777" y="3195197"/>
                </a:cubicBezTo>
                <a:lnTo>
                  <a:pt x="832260" y="3240000"/>
                </a:lnTo>
                <a:lnTo>
                  <a:pt x="252000" y="3240000"/>
                </a:lnTo>
                <a:cubicBezTo>
                  <a:pt x="112824" y="3240000"/>
                  <a:pt x="0" y="3127176"/>
                  <a:pt x="0" y="2988000"/>
                </a:cubicBezTo>
                <a:lnTo>
                  <a:pt x="0" y="252000"/>
                </a:lnTo>
                <a:cubicBezTo>
                  <a:pt x="0" y="112824"/>
                  <a:pt x="112824" y="0"/>
                  <a:pt x="252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62690" y="1297726"/>
            <a:ext cx="3064525" cy="656684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lin ang="0" scaled="0"/>
          </a:gradFill>
          <a:ln w="25400" cap="sq">
            <a:noFill/>
            <a:miter/>
          </a:ln>
          <a:effectLst>
            <a:outerShdw dist="127000" blurRad="254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081585" y="2174610"/>
            <a:ext cx="2626735" cy="7880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数据最小化与匿名化处理规范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81585" y="3005909"/>
            <a:ext cx="2626735" cy="2111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6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严格遵循“仅收集必要字段”原则，避免过度采集敏感信息（如身份证号、精确地理位置），优先使用聚合或脱敏后的替代指标。
应用差分隐私（Differential Privacy）技术，在数据集中注入可控噪声，确保个体无法被逆向识别，同时保持群体统计有效性。
在模型训练前执行自动化敏感属性检测（如性别、种族、宗教倾向），对高风险字段实施屏蔽或泛化处理。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81585" y="1457642"/>
            <a:ext cx="26289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PART 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776282" y="1457642"/>
            <a:ext cx="26289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PART 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70981" y="1457642"/>
            <a:ext cx="26289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PART 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126614" y="5353767"/>
            <a:ext cx="536676" cy="612905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783198" y="5373541"/>
            <a:ext cx="612905" cy="593133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477896" y="5388995"/>
            <a:ext cx="612905" cy="57767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AI应用中的隐私保护与算法公平性实践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734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2561" y="3431489"/>
            <a:ext cx="6976820" cy="9984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
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12242800" cy="6883400"/>
          </a:xfrm>
          <a:prstGeom prst="rect"/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-38100"/>
            <a:ext cx="7680325" cy="2393065"/>
          </a:xfrm>
          <a:custGeom>
            <a:avLst/>
            <a:gdLst>
              <a:gd name="connsiteX0" fmla="*/ 0 w 7680325"/>
              <a:gd name="connsiteY0" fmla="*/ 0 h 2393065"/>
              <a:gd name="connsiteX1" fmla="*/ 7680325 w 7680325"/>
              <a:gd name="connsiteY1" fmla="*/ 0 h 2393065"/>
              <a:gd name="connsiteX2" fmla="*/ 6753679 w 7680325"/>
              <a:gd name="connsiteY2" fmla="*/ 1853291 h 2393065"/>
              <a:gd name="connsiteX3" fmla="*/ 5880305 w 7680325"/>
              <a:gd name="connsiteY3" fmla="*/ 2393065 h 2393065"/>
              <a:gd name="connsiteX4" fmla="*/ 1578129 w 7680325"/>
              <a:gd name="connsiteY4" fmla="*/ 2393065 h 2393065"/>
              <a:gd name="connsiteX5" fmla="*/ 704755 w 7680325"/>
              <a:gd name="connsiteY5" fmla="*/ 1853291 h 2393065"/>
              <a:gd name="connsiteX6" fmla="*/ 0 w 7680325"/>
              <a:gd name="connsiteY6" fmla="*/ 443782 h 2393065"/>
            </a:gdLst>
            <a:rect l="l" t="t" r="r" b="b"/>
            <a:pathLst>
              <a:path w="7680325" h="2393065">
                <a:moveTo>
                  <a:pt x="0" y="0"/>
                </a:moveTo>
                <a:lnTo>
                  <a:pt x="7680325" y="0"/>
                </a:lnTo>
                <a:lnTo>
                  <a:pt x="6753679" y="1853291"/>
                </a:lnTo>
                <a:cubicBezTo>
                  <a:pt x="6588239" y="2184173"/>
                  <a:pt x="6250242" y="2393065"/>
                  <a:pt x="5880305" y="2393065"/>
                </a:cubicBezTo>
                <a:lnTo>
                  <a:pt x="1578129" y="2393065"/>
                </a:lnTo>
                <a:cubicBezTo>
                  <a:pt x="1208192" y="2393065"/>
                  <a:pt x="870196" y="2184173"/>
                  <a:pt x="704755" y="1853291"/>
                </a:cubicBezTo>
                <a:lnTo>
                  <a:pt x="0" y="443782"/>
                </a:lnTo>
                <a:close/>
              </a:path>
            </a:pathLst>
          </a:custGeom>
          <a:noFill/>
          <a:ln w="34925" cap="flat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0" y="0"/>
            <a:ext cx="7353054" cy="2235200"/>
          </a:xfrm>
          <a:custGeom>
            <a:avLst/>
            <a:gdLst>
              <a:gd name="connsiteX0" fmla="*/ 0 w 7353054"/>
              <a:gd name="connsiteY0" fmla="*/ 0 h 2235200"/>
              <a:gd name="connsiteX1" fmla="*/ 7353054 w 7353054"/>
              <a:gd name="connsiteY1" fmla="*/ 0 h 2235200"/>
              <a:gd name="connsiteX2" fmla="*/ 6625747 w 7353054"/>
              <a:gd name="connsiteY2" fmla="*/ 1454614 h 2235200"/>
              <a:gd name="connsiteX3" fmla="*/ 5362733 w 7353054"/>
              <a:gd name="connsiteY3" fmla="*/ 2235200 h 2235200"/>
              <a:gd name="connsiteX4" fmla="*/ 1333920 w 7353054"/>
              <a:gd name="connsiteY4" fmla="*/ 2235200 h 2235200"/>
              <a:gd name="connsiteX5" fmla="*/ 70905 w 7353054"/>
              <a:gd name="connsiteY5" fmla="*/ 1454614 h 2235200"/>
              <a:gd name="connsiteX6" fmla="*/ 0 w 7353054"/>
              <a:gd name="connsiteY6" fmla="*/ 1312804 h 2235200"/>
            </a:gdLst>
            <a:rect l="l" t="t" r="r" b="b"/>
            <a:pathLst>
              <a:path w="7353054" h="2235200">
                <a:moveTo>
                  <a:pt x="0" y="0"/>
                </a:moveTo>
                <a:lnTo>
                  <a:pt x="7353054" y="0"/>
                </a:lnTo>
                <a:lnTo>
                  <a:pt x="6625747" y="1454614"/>
                </a:lnTo>
                <a:cubicBezTo>
                  <a:pt x="6386497" y="1933113"/>
                  <a:pt x="5897711" y="2235200"/>
                  <a:pt x="5362733" y="2235200"/>
                </a:cubicBezTo>
                <a:lnTo>
                  <a:pt x="1333920" y="2235200"/>
                </a:lnTo>
                <a:cubicBezTo>
                  <a:pt x="798941" y="2235200"/>
                  <a:pt x="310154" y="1933113"/>
                  <a:pt x="70905" y="1454614"/>
                </a:cubicBezTo>
                <a:lnTo>
                  <a:pt x="0" y="131280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500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913036" y="6115052"/>
            <a:ext cx="2278964" cy="742948"/>
          </a:xfrm>
          <a:custGeom>
            <a:avLst/>
            <a:gdLst>
              <a:gd name="connsiteX0" fmla="*/ 759290 w 2278964"/>
              <a:gd name="connsiteY0" fmla="*/ 0 h 742948"/>
              <a:gd name="connsiteX1" fmla="*/ 2278964 w 2278964"/>
              <a:gd name="connsiteY1" fmla="*/ 0 h 742948"/>
              <a:gd name="connsiteX2" fmla="*/ 2278964 w 2278964"/>
              <a:gd name="connsiteY2" fmla="*/ 742948 h 742948"/>
              <a:gd name="connsiteX3" fmla="*/ 0 w 2278964"/>
              <a:gd name="connsiteY3" fmla="*/ 742948 h 742948"/>
              <a:gd name="connsiteX4" fmla="*/ 198037 w 2278964"/>
              <a:gd name="connsiteY4" fmla="*/ 346874 h 742948"/>
              <a:gd name="connsiteX5" fmla="*/ 759290 w 2278964"/>
              <a:gd name="connsiteY5" fmla="*/ 0 h 742948"/>
            </a:gdLst>
            <a:rect l="l" t="t" r="r" b="b"/>
            <a:pathLst>
              <a:path w="2278964" h="742948">
                <a:moveTo>
                  <a:pt x="759290" y="0"/>
                </a:moveTo>
                <a:lnTo>
                  <a:pt x="2278964" y="0"/>
                </a:lnTo>
                <a:lnTo>
                  <a:pt x="2278964" y="742948"/>
                </a:lnTo>
                <a:lnTo>
                  <a:pt x="0" y="742948"/>
                </a:lnTo>
                <a:lnTo>
                  <a:pt x="198037" y="346874"/>
                </a:lnTo>
                <a:cubicBezTo>
                  <a:pt x="304353" y="134240"/>
                  <a:pt x="521558" y="0"/>
                  <a:pt x="75929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4000">
                <a:schemeClr val="accent2">
                  <a:lumMod val="7500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 rot="0" flipH="0" flipV="0">
            <a:off x="695325" y="3627287"/>
            <a:ext cx="108013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miter/>
            <a:headEnd type="oval"/>
            <a:tailEnd type="oval"/>
          </a:ln>
        </p:spPr>
      </p:cxnSp>
      <p:sp>
        <p:nvSpPr>
          <p:cNvPr id="8" name="标题 1"/>
          <p:cNvSpPr txBox="1"/>
          <p:nvPr/>
        </p:nvSpPr>
        <p:spPr>
          <a:xfrm rot="0" flipH="0" flipV="0">
            <a:off x="1471697" y="3431344"/>
            <a:ext cx="65314" cy="39188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054807" y="3431344"/>
            <a:ext cx="65314" cy="39188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37917" y="3431344"/>
            <a:ext cx="65314" cy="39188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221027" y="3431344"/>
            <a:ext cx="65314" cy="39188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374833" y="1092358"/>
            <a:ext cx="1977967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112753" y="1483100"/>
            <a:ext cx="5247989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388146" y="4053242"/>
            <a:ext cx="2153340" cy="17089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目标受众定位的核心逻辑与价值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971256" y="4053242"/>
            <a:ext cx="2153340" cy="17089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2026年AI驱动的用户画像构建方法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554366" y="4053242"/>
            <a:ext cx="2153340" cy="17089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多渠道数据融合与行为预测实战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137476" y="4053242"/>
            <a:ext cx="2153340" cy="17089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动态优化与伦理边界把控策略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目标受众定位的核心逻辑与价值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33"/>
          <p:cNvSpPr txBox="1"/>
          <p:nvPr/>
        </p:nvSpPr>
        <p:spPr>
          <a:xfrm rot="0" flipH="0" flipV="0">
            <a:off x="914369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isheji-34"/>
          <p:cNvCxnSpPr/>
          <p:nvPr/>
        </p:nvCxnSpPr>
        <p:spPr>
          <a:xfrm rot="0" flipH="0" flipV="0">
            <a:off x="914368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isheji-35"/>
          <p:cNvSpPr txBox="1"/>
          <p:nvPr/>
        </p:nvSpPr>
        <p:spPr>
          <a:xfrm rot="0" flipH="0" flipV="0">
            <a:off x="1074307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随着社交媒体、短视频平台和AI生成内容的爆炸式增长，用户每天接触的信息量远超处理能力，导致注意力成为最稀缺资源。
精准定位能帮助品牌在海量噪音中直达真正感兴趣的用户，显著提升转化效率与营销ROI。</a:t>
            </a:r>
            <a:endParaRPr kumimoji="1" lang="zh-CN" altLang="en-US"/>
          </a:p>
        </p:txBody>
      </p:sp>
      <p:sp>
        <p:nvSpPr>
          <p:cNvPr id="6" name="isheji-16"/>
          <p:cNvSpPr txBox="1"/>
          <p:nvPr/>
        </p:nvSpPr>
        <p:spPr>
          <a:xfrm rot="0" flipH="0" flipV="0">
            <a:off x="914368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信息过载时代的注意力稀缺</a:t>
            </a:r>
            <a:endParaRPr kumimoji="1" lang="zh-CN" altLang="en-US"/>
          </a:p>
        </p:txBody>
      </p:sp>
      <p:sp>
        <p:nvSpPr>
          <p:cNvPr id="7" name="isheji-33"/>
          <p:cNvSpPr txBox="1"/>
          <p:nvPr/>
        </p:nvSpPr>
        <p:spPr>
          <a:xfrm rot="0" flipH="0" flipV="0">
            <a:off x="4571968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isheji-34"/>
          <p:cNvCxnSpPr/>
          <p:nvPr/>
        </p:nvCxnSpPr>
        <p:spPr>
          <a:xfrm rot="0" flipH="0" flipV="0">
            <a:off x="4571967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isheji-35"/>
          <p:cNvSpPr txBox="1"/>
          <p:nvPr/>
        </p:nvSpPr>
        <p:spPr>
          <a:xfrm rot="0" flipH="0" flipV="0">
            <a:off x="4731907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2026年消费者已习惯被“懂自己”的服务包围，如智能推荐、定制化内容和预测性购物建议。
若无法通过AI识别并触达高潜力人群，企业将难以满足用户对“千人千面”体验的期待，逐渐丧失竞争力。</a:t>
            </a:r>
            <a:endParaRPr kumimoji="1" lang="zh-CN" altLang="en-US"/>
          </a:p>
        </p:txBody>
      </p:sp>
      <p:sp>
        <p:nvSpPr>
          <p:cNvPr id="10" name="isheji-16"/>
          <p:cNvSpPr txBox="1"/>
          <p:nvPr/>
        </p:nvSpPr>
        <p:spPr>
          <a:xfrm rot="0" flipH="0" flipV="0">
            <a:off x="4571967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AI驱动的个性化需求升级</a:t>
            </a:r>
            <a:endParaRPr kumimoji="1" lang="zh-CN" altLang="en-US"/>
          </a:p>
        </p:txBody>
      </p:sp>
      <p:sp>
        <p:nvSpPr>
          <p:cNvPr id="11" name="isheji-33"/>
          <p:cNvSpPr txBox="1"/>
          <p:nvPr/>
        </p:nvSpPr>
        <p:spPr>
          <a:xfrm rot="0" flipH="0" flipV="0">
            <a:off x="8229567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isheji-34"/>
          <p:cNvCxnSpPr/>
          <p:nvPr/>
        </p:nvCxnSpPr>
        <p:spPr>
          <a:xfrm rot="0" flipH="0" flipV="0">
            <a:off x="8229566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13" name="isheji-35"/>
          <p:cNvSpPr txBox="1"/>
          <p:nvPr/>
        </p:nvSpPr>
        <p:spPr>
          <a:xfrm rot="0" flipH="0" flipV="0">
            <a:off x="8389506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经济不确定性促使企业更注重每一分广告支出的效果，粗放投放模式已被淘汰。
精准定位可大幅降低获客成本（CAC），同时提高客户生命周期价值（LTV），成为可持续增长的关键杠杆。</a:t>
            </a:r>
            <a:endParaRPr kumimoji="1" lang="zh-CN" altLang="en-US"/>
          </a:p>
        </p:txBody>
      </p:sp>
      <p:sp>
        <p:nvSpPr>
          <p:cNvPr id="14" name="isheji-16"/>
          <p:cNvSpPr txBox="1"/>
          <p:nvPr/>
        </p:nvSpPr>
        <p:spPr>
          <a:xfrm rot="0" flipH="0" flipV="0">
            <a:off x="8229567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营销预算收紧下的效率优先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为什么精准定位在2026年比以往更重要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956771" y="4435230"/>
            <a:ext cx="2682234" cy="32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"/>
          <p:cNvPicPr>
            <a:picLocks noChangeAspect="1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1576369" y="3030218"/>
            <a:ext cx="2682234" cy="3205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0" flipH="0" flipV="0">
            <a:off x="2917486" y="1441701"/>
            <a:ext cx="1443038" cy="1901872"/>
          </a:xfrm>
          <a:custGeom>
            <a:avLst/>
            <a:gdLst>
              <a:gd name="connsiteX0" fmla="*/ 713270 w 1443038"/>
              <a:gd name="connsiteY0" fmla="*/ 0 h 1901872"/>
              <a:gd name="connsiteX1" fmla="*/ 1443038 w 1443038"/>
              <a:gd name="connsiteY1" fmla="*/ 655546 h 1901872"/>
              <a:gd name="connsiteX2" fmla="*/ 1150937 w 1443038"/>
              <a:gd name="connsiteY2" fmla="*/ 655546 h 1901872"/>
              <a:gd name="connsiteX3" fmla="*/ 1152058 w 1443038"/>
              <a:gd name="connsiteY3" fmla="*/ 1134545 h 1901872"/>
              <a:gd name="connsiteX4" fmla="*/ 1152469 w 1443038"/>
              <a:gd name="connsiteY4" fmla="*/ 1134545 h 1901872"/>
              <a:gd name="connsiteX5" fmla="*/ 1154265 w 1443038"/>
              <a:gd name="connsiteY5" fmla="*/ 1901872 h 1901872"/>
              <a:gd name="connsiteX6" fmla="*/ 309986 w 1443038"/>
              <a:gd name="connsiteY6" fmla="*/ 1901872 h 1901872"/>
              <a:gd name="connsiteX7" fmla="*/ 309986 w 1443038"/>
              <a:gd name="connsiteY7" fmla="*/ 1484541 h 1901872"/>
              <a:gd name="connsiteX8" fmla="*/ 308598 w 1443038"/>
              <a:gd name="connsiteY8" fmla="*/ 1484541 h 1901872"/>
              <a:gd name="connsiteX9" fmla="*/ 308598 w 1443038"/>
              <a:gd name="connsiteY9" fmla="*/ 655546 h 1901872"/>
              <a:gd name="connsiteX10" fmla="*/ 0 w 1443038"/>
              <a:gd name="connsiteY10" fmla="*/ 655546 h 1901872"/>
            </a:gdLst>
            <a:rect l="l" t="t" r="r" b="b"/>
            <a:pathLst>
              <a:path w="1443038" h="1901872">
                <a:moveTo>
                  <a:pt x="713270" y="0"/>
                </a:moveTo>
                <a:lnTo>
                  <a:pt x="1443038" y="655546"/>
                </a:lnTo>
                <a:lnTo>
                  <a:pt x="1150937" y="655546"/>
                </a:lnTo>
                <a:lnTo>
                  <a:pt x="1152058" y="1134545"/>
                </a:lnTo>
                <a:lnTo>
                  <a:pt x="1152469" y="1134545"/>
                </a:lnTo>
                <a:lnTo>
                  <a:pt x="1154265" y="1901872"/>
                </a:lnTo>
                <a:lnTo>
                  <a:pt x="309986" y="1901872"/>
                </a:lnTo>
                <a:lnTo>
                  <a:pt x="309986" y="1484541"/>
                </a:lnTo>
                <a:lnTo>
                  <a:pt x="308598" y="1484541"/>
                </a:lnTo>
                <a:lnTo>
                  <a:pt x="308598" y="655546"/>
                </a:lnTo>
                <a:lnTo>
                  <a:pt x="0" y="65554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210757" y="2985645"/>
            <a:ext cx="291564" cy="360468"/>
          </a:xfrm>
          <a:custGeom>
            <a:avLst/>
            <a:gdLst>
              <a:gd name="T0" fmla="*/ 103 w 103"/>
              <a:gd name="T1" fmla="*/ 137 h 137"/>
              <a:gd name="T2" fmla="*/ 0 w 103"/>
              <a:gd name="T3" fmla="*/ 137 h 137"/>
              <a:gd name="T4" fmla="*/ 0 w 103"/>
              <a:gd name="T5" fmla="*/ 132 h 137"/>
              <a:gd name="T6" fmla="*/ 14 w 103"/>
              <a:gd name="T7" fmla="*/ 48 h 137"/>
              <a:gd name="T8" fmla="*/ 80 w 103"/>
              <a:gd name="T9" fmla="*/ 33 h 137"/>
              <a:gd name="T10" fmla="*/ 103 w 103"/>
              <a:gd name="T11" fmla="*/ 137 h 137"/>
            </a:gdLst>
            <a:rect l="0" t="0" r="r" b="b"/>
            <a:pathLst>
              <a:path w="103" h="137">
                <a:moveTo>
                  <a:pt x="103" y="137"/>
                </a:moveTo>
                <a:cubicBezTo>
                  <a:pt x="0" y="137"/>
                  <a:pt x="0" y="137"/>
                  <a:pt x="0" y="137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00"/>
                  <a:pt x="5" y="70"/>
                  <a:pt x="14" y="48"/>
                </a:cubicBezTo>
                <a:cubicBezTo>
                  <a:pt x="27" y="14"/>
                  <a:pt x="58" y="0"/>
                  <a:pt x="80" y="33"/>
                </a:cubicBezTo>
                <a:cubicBezTo>
                  <a:pt x="94" y="54"/>
                  <a:pt x="102" y="92"/>
                  <a:pt x="103" y="13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171455" y="3022134"/>
            <a:ext cx="1186868" cy="1711267"/>
          </a:xfrm>
          <a:custGeom>
            <a:avLst/>
            <a:gdLst>
              <a:gd name="connsiteX0" fmla="*/ 144799 w 1186868"/>
              <a:gd name="connsiteY0" fmla="*/ 0 h 1711267"/>
              <a:gd name="connsiteX1" fmla="*/ 1186868 w 1186868"/>
              <a:gd name="connsiteY1" fmla="*/ 0 h 1711267"/>
              <a:gd name="connsiteX2" fmla="*/ 1042451 w 1186868"/>
              <a:gd name="connsiteY2" fmla="*/ 302627 h 1711267"/>
              <a:gd name="connsiteX3" fmla="*/ 1039301 w 1186868"/>
              <a:gd name="connsiteY3" fmla="*/ 1711267 h 1711267"/>
              <a:gd name="connsiteX4" fmla="*/ 0 w 1186868"/>
              <a:gd name="connsiteY4" fmla="*/ 1711267 h 1711267"/>
              <a:gd name="connsiteX5" fmla="*/ 0 w 1186868"/>
              <a:gd name="connsiteY5" fmla="*/ 756327 h 1711267"/>
              <a:gd name="connsiteX6" fmla="*/ 381 w 1186868"/>
              <a:gd name="connsiteY6" fmla="*/ 756327 h 1711267"/>
              <a:gd name="connsiteX7" fmla="*/ 381 w 1186868"/>
              <a:gd name="connsiteY7" fmla="*/ 715001 h 1711267"/>
              <a:gd name="connsiteX8" fmla="*/ 381 w 1186868"/>
              <a:gd name="connsiteY8" fmla="*/ 302627 h 1711267"/>
              <a:gd name="connsiteX9" fmla="*/ 144799 w 1186868"/>
              <a:gd name="connsiteY9" fmla="*/ 0 h 1711267"/>
              <a:gd name="connsiteX10" fmla="*/ 144799 w 1186868"/>
              <a:gd name="connsiteY10" fmla="*/ 0 h 1711267"/>
              <a:gd name="connsiteX11" fmla="*/ 144799 w 1186868"/>
              <a:gd name="connsiteY11" fmla="*/ 0 h 1711267"/>
            </a:gdLst>
            <a:rect l="l" t="t" r="r" b="b"/>
            <a:pathLst>
              <a:path w="1186868" h="1711267">
                <a:moveTo>
                  <a:pt x="144799" y="0"/>
                </a:moveTo>
                <a:lnTo>
                  <a:pt x="1186868" y="0"/>
                </a:lnTo>
                <a:cubicBezTo>
                  <a:pt x="1107580" y="0"/>
                  <a:pt x="1042451" y="136840"/>
                  <a:pt x="1042451" y="302627"/>
                </a:cubicBezTo>
                <a:lnTo>
                  <a:pt x="1039301" y="1711267"/>
                </a:lnTo>
                <a:lnTo>
                  <a:pt x="0" y="1711267"/>
                </a:lnTo>
                <a:lnTo>
                  <a:pt x="0" y="756327"/>
                </a:lnTo>
                <a:lnTo>
                  <a:pt x="381" y="756327"/>
                </a:lnTo>
                <a:lnTo>
                  <a:pt x="381" y="715001"/>
                </a:lnTo>
                <a:lnTo>
                  <a:pt x="381" y="302627"/>
                </a:lnTo>
                <a:cubicBezTo>
                  <a:pt x="381" y="136840"/>
                  <a:pt x="65511" y="0"/>
                  <a:pt x="144799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533693" y="3348827"/>
            <a:ext cx="361778" cy="35010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458116" y="1995222"/>
            <a:ext cx="361778" cy="35010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40481" y="2125760"/>
            <a:ext cx="697682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传统用户画像的局限性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40480" y="2496377"/>
            <a:ext cx="6976820" cy="769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过去依赖人口统计（年龄、性别、地域）和静态标签构建用户画像，难以反映真实意图与动态偏好。
例如，一个35岁男性可能既是健身爱好者又是母婴产品购买者，单一标签无法捕捉其多维身份。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720561" y="3901389"/>
            <a:ext cx="6976820" cy="769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借助深度学习与跨平台行为数据融合，AI可识别用户在不同场景下的微意图（micro- intent），如“正在比较价格”或“准备下单”。
通过时序建模与上下文感知，系统能预测用户未来7–30天内的高概率行为，实现前瞻性触达。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720562" y="3525613"/>
            <a:ext cx="697682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AI如何重构受众理解维度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686035" y="4922101"/>
            <a:ext cx="697682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从“你是谁”到“你即将做什么”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686034" y="5297877"/>
            <a:ext cx="6976820" cy="769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现代精准定位不再局限于描述性分析，而是转向预测性与规范性分析。
例如，AI可识别某用户虽未搜索过“电动牙刷”，但其近期浏览口腔健康内容、加入相关社群、关注KOL评测，从而判定其处于购买决策早期阶段，适合推送教育型内容而非促销广告。</a:t>
            </a:r>
            <a:endParaRPr kumimoji="1" lang="zh-CN" altLang="en-US"/>
          </a:p>
        </p:txBody>
      </p:sp>
      <p:pic>
        <p:nvPicPr>
          <p:cNvPr id="16" name="图片"/>
          <p:cNvPicPr>
            <a:picLocks noChangeAspect="1"/>
          </p:cNvPicPr>
          <p:nvPr/>
        </p:nvPicPr>
        <p:blipFill>
          <a:blip r:embed="rId4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338938" y="5822722"/>
            <a:ext cx="2682234" cy="320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 rot="0" flipH="0" flipV="0">
            <a:off x="1200428" y="4422326"/>
            <a:ext cx="1186868" cy="1711267"/>
          </a:xfrm>
          <a:custGeom>
            <a:avLst/>
            <a:gdLst>
              <a:gd name="connsiteX0" fmla="*/ 144799 w 1186868"/>
              <a:gd name="connsiteY0" fmla="*/ 0 h 1711267"/>
              <a:gd name="connsiteX1" fmla="*/ 1186868 w 1186868"/>
              <a:gd name="connsiteY1" fmla="*/ 0 h 1711267"/>
              <a:gd name="connsiteX2" fmla="*/ 1042451 w 1186868"/>
              <a:gd name="connsiteY2" fmla="*/ 302627 h 1711267"/>
              <a:gd name="connsiteX3" fmla="*/ 1039301 w 1186868"/>
              <a:gd name="connsiteY3" fmla="*/ 1711267 h 1711267"/>
              <a:gd name="connsiteX4" fmla="*/ 0 w 1186868"/>
              <a:gd name="connsiteY4" fmla="*/ 1711267 h 1711267"/>
              <a:gd name="connsiteX5" fmla="*/ 0 w 1186868"/>
              <a:gd name="connsiteY5" fmla="*/ 756327 h 1711267"/>
              <a:gd name="connsiteX6" fmla="*/ 381 w 1186868"/>
              <a:gd name="connsiteY6" fmla="*/ 756327 h 1711267"/>
              <a:gd name="connsiteX7" fmla="*/ 381 w 1186868"/>
              <a:gd name="connsiteY7" fmla="*/ 715001 h 1711267"/>
              <a:gd name="connsiteX8" fmla="*/ 381 w 1186868"/>
              <a:gd name="connsiteY8" fmla="*/ 302627 h 1711267"/>
              <a:gd name="connsiteX9" fmla="*/ 144799 w 1186868"/>
              <a:gd name="connsiteY9" fmla="*/ 0 h 1711267"/>
              <a:gd name="connsiteX10" fmla="*/ 144799 w 1186868"/>
              <a:gd name="connsiteY10" fmla="*/ 0 h 1711267"/>
              <a:gd name="connsiteX11" fmla="*/ 144799 w 1186868"/>
              <a:gd name="connsiteY11" fmla="*/ 0 h 1711267"/>
            </a:gdLst>
            <a:rect l="l" t="t" r="r" b="b"/>
            <a:pathLst>
              <a:path w="1186868" h="1711267">
                <a:moveTo>
                  <a:pt x="144799" y="0"/>
                </a:moveTo>
                <a:lnTo>
                  <a:pt x="1186868" y="0"/>
                </a:lnTo>
                <a:cubicBezTo>
                  <a:pt x="1107580" y="0"/>
                  <a:pt x="1042451" y="136840"/>
                  <a:pt x="1042451" y="302627"/>
                </a:cubicBezTo>
                <a:lnTo>
                  <a:pt x="1039301" y="1711267"/>
                </a:lnTo>
                <a:lnTo>
                  <a:pt x="0" y="1711267"/>
                </a:lnTo>
                <a:lnTo>
                  <a:pt x="0" y="756327"/>
                </a:lnTo>
                <a:lnTo>
                  <a:pt x="381" y="756327"/>
                </a:lnTo>
                <a:lnTo>
                  <a:pt x="381" y="715001"/>
                </a:lnTo>
                <a:lnTo>
                  <a:pt x="381" y="302627"/>
                </a:lnTo>
                <a:cubicBezTo>
                  <a:pt x="381" y="136840"/>
                  <a:pt x="65511" y="0"/>
                  <a:pt x="14479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176230" y="4373137"/>
            <a:ext cx="291564" cy="360468"/>
          </a:xfrm>
          <a:custGeom>
            <a:avLst/>
            <a:gdLst>
              <a:gd name="T0" fmla="*/ 103 w 103"/>
              <a:gd name="T1" fmla="*/ 137 h 137"/>
              <a:gd name="T2" fmla="*/ 0 w 103"/>
              <a:gd name="T3" fmla="*/ 137 h 137"/>
              <a:gd name="T4" fmla="*/ 0 w 103"/>
              <a:gd name="T5" fmla="*/ 132 h 137"/>
              <a:gd name="T6" fmla="*/ 14 w 103"/>
              <a:gd name="T7" fmla="*/ 48 h 137"/>
              <a:gd name="T8" fmla="*/ 80 w 103"/>
              <a:gd name="T9" fmla="*/ 33 h 137"/>
              <a:gd name="T10" fmla="*/ 103 w 103"/>
              <a:gd name="T11" fmla="*/ 137 h 137"/>
            </a:gdLst>
            <a:rect l="0" t="0" r="r" b="b"/>
            <a:pathLst>
              <a:path w="103" h="137">
                <a:moveTo>
                  <a:pt x="103" y="137"/>
                </a:moveTo>
                <a:cubicBezTo>
                  <a:pt x="0" y="137"/>
                  <a:pt x="0" y="137"/>
                  <a:pt x="0" y="137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00"/>
                  <a:pt x="5" y="70"/>
                  <a:pt x="14" y="48"/>
                </a:cubicBezTo>
                <a:cubicBezTo>
                  <a:pt x="27" y="14"/>
                  <a:pt x="58" y="0"/>
                  <a:pt x="80" y="33"/>
                </a:cubicBezTo>
                <a:cubicBezTo>
                  <a:pt x="94" y="54"/>
                  <a:pt x="102" y="92"/>
                  <a:pt x="103" y="13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499193" y="4730483"/>
            <a:ext cx="361725" cy="361778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目标受众定位的本质：从“画像”到“行为预测”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2026年AI驱动的用户画像构建方法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282522" y="1256624"/>
            <a:ext cx="3626957" cy="4886326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508000" dir="0" sx="101000" sy="101000" kx="0" ky="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4378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94385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70535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213708" y="2901863"/>
            <a:ext cx="397313" cy="37447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1356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整合来自社交媒体、电商平台、APP使用日志、IoT设备等多源异构数据，利用联邦学习技术在保护隐私的前提下实现跨域用户行为追踪。
通过时间序列建模识别用户在不同触点的行为路径，例如从短视频浏览到商品下单的转化链路，形成完整的兴趣迁移轨迹。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1356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跨平台行为数据整合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327423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627489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388991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903882" y="2905366"/>
            <a:ext cx="384237" cy="38429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97204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借助2026年成熟的多模态大模型（如语音+文本+表情联合分析），实时解析用户在客服对话、评论或直播互动中的情绪倾向与购买意图。
结合上下文语义理解，区分“好奇浏览”与“高意向决策”，动态调整用户画像中的意图权重标签。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497204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实时情绪与意图识别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1105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31112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7262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578962" y="2907169"/>
            <a:ext cx="401345" cy="36386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8083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在GDPR与中国《个人信息保护法》框架下，采用合成数据生成（Synthetic Data Generation）技术扩充稀疏样本，提升长尾用户群体的画像精度。
利用差分隐私与同态加密，在不暴露原始数据的前提下完成特征工程与模型训练。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18083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隐私合规下的数据增强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多模态数据融合：构建360°动态用户视图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3"/>
          <p:cNvSpPr txBox="1"/>
          <p:nvPr/>
        </p:nvSpPr>
        <p:spPr>
          <a:xfrm rot="0" flipH="0" flipV="0">
            <a:off x="7377129" y="1057718"/>
            <a:ext cx="3240000" cy="6979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微细分（Micro-Segmentation）实战应用</a:t>
            </a:r>
            <a:endParaRPr kumimoji="1" lang="zh-CN" altLang="en-US"/>
          </a:p>
        </p:txBody>
      </p:sp>
      <p:sp>
        <p:nvSpPr>
          <p:cNvPr id="4" name="isheji-4"/>
          <p:cNvSpPr txBox="1"/>
          <p:nvPr/>
        </p:nvSpPr>
        <p:spPr>
          <a:xfrm rot="0" flipH="0" flipV="0">
            <a:off x="7377129" y="1779965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1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将传统人口统计维度（年龄、地域）与行为心理维度（内容偏好、风险态度、社交影响力）深度融合，生成数百个高精度微细分标签。
案例：某美妆品牌通过AI识别“成分党+夜间活跃+小红书深度用户”群体，定向推送实验室级成分解析内容，转化率提升3.2倍。</a:t>
            </a:r>
            <a:endParaRPr kumimoji="1" lang="zh-CN" altLang="en-US"/>
          </a:p>
        </p:txBody>
      </p:sp>
      <p:sp>
        <p:nvSpPr>
          <p:cNvPr id="5" name="isheji-7"/>
          <p:cNvSpPr txBox="1"/>
          <p:nvPr/>
        </p:nvSpPr>
        <p:spPr>
          <a:xfrm rot="0" flipH="0" flipV="0">
            <a:off x="7755564" y="4619449"/>
            <a:ext cx="3240000" cy="6979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生命周期阶段智能判定</a:t>
            </a:r>
            <a:endParaRPr kumimoji="1" lang="zh-CN" altLang="en-US"/>
          </a:p>
        </p:txBody>
      </p:sp>
      <p:sp>
        <p:nvSpPr>
          <p:cNvPr id="6" name="isheji-8"/>
          <p:cNvSpPr txBox="1"/>
          <p:nvPr/>
        </p:nvSpPr>
        <p:spPr>
          <a:xfrm rot="0" flipH="0" flipV="0">
            <a:off x="7755564" y="5341696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1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利用生存分析（Survival Analysis）与LSTM预测模型，动态判断用户所处生命周期阶段（认知→兴趣→决策→忠诚→流失）。
自动触发对应阶段的沟通策略，例如对“即将流失”用户推送个性化召回优惠，对“高价值忠诚用户”开放新品内测资格。</a:t>
            </a:r>
            <a:endParaRPr kumimoji="1" lang="zh-CN" altLang="en-US"/>
          </a:p>
        </p:txBody>
      </p:sp>
      <p:sp>
        <p:nvSpPr>
          <p:cNvPr id="7" name="isheji-9"/>
          <p:cNvSpPr txBox="1"/>
          <p:nvPr/>
        </p:nvSpPr>
        <p:spPr>
          <a:xfrm rot="0" flipH="0" flipV="0">
            <a:off x="1196436" y="4184276"/>
            <a:ext cx="3240000" cy="6979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自适应聚类算法演进</a:t>
            </a:r>
            <a:endParaRPr kumimoji="1" lang="zh-CN" altLang="en-US"/>
          </a:p>
        </p:txBody>
      </p:sp>
      <p:sp>
        <p:nvSpPr>
          <p:cNvPr id="8" name="isheji-10"/>
          <p:cNvSpPr txBox="1"/>
          <p:nvPr/>
        </p:nvSpPr>
        <p:spPr>
          <a:xfrm rot="0" flipH="0" flipV="0">
            <a:off x="1196436" y="4906521"/>
            <a:ext cx="324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1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采用基于图神经网络（GNN）的社区发现算法，自动识别具有相似行为模式的用户群组，无需预设K值，适应市场快速变化。
引入强化学习机制，使聚类模型能根据营销反馈（如点击率、转化率）自动优化细分边界，实现“效果导向”的人群划分。</a:t>
            </a:r>
            <a:endParaRPr kumimoji="1" lang="zh-CN" altLang="en-US"/>
          </a:p>
        </p:txBody>
      </p:sp>
      <p:sp>
        <p:nvSpPr>
          <p:cNvPr id="9" name="isheji-14"/>
          <p:cNvSpPr txBox="1"/>
          <p:nvPr/>
        </p:nvSpPr>
        <p:spPr>
          <a:xfrm rot="0" flipH="1" flipV="0">
            <a:off x="4702317" y="3776854"/>
            <a:ext cx="1180064" cy="1362064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15"/>
          <p:cNvSpPr txBox="1"/>
          <p:nvPr/>
        </p:nvSpPr>
        <p:spPr>
          <a:xfrm rot="0" flipH="1" flipV="0">
            <a:off x="3514671" y="1922688"/>
            <a:ext cx="1851983" cy="2137612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isheji-16"/>
          <p:cNvSpPr txBox="1"/>
          <p:nvPr/>
        </p:nvSpPr>
        <p:spPr>
          <a:xfrm rot="0" flipH="1" flipV="0">
            <a:off x="5462898" y="2166953"/>
            <a:ext cx="1039916" cy="1200301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17"/>
          <p:cNvSpPr txBox="1"/>
          <p:nvPr/>
        </p:nvSpPr>
        <p:spPr>
          <a:xfrm rot="0" flipH="1" flipV="0">
            <a:off x="6015992" y="2978617"/>
            <a:ext cx="1633406" cy="1885325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isheji-18"/>
          <p:cNvSpPr txBox="1"/>
          <p:nvPr/>
        </p:nvSpPr>
        <p:spPr>
          <a:xfrm rot="0" flipH="1" flipV="0">
            <a:off x="7755564" y="3194143"/>
            <a:ext cx="879836" cy="101553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isheji-19"/>
          <p:cNvSpPr txBox="1"/>
          <p:nvPr/>
        </p:nvSpPr>
        <p:spPr>
          <a:xfrm rot="0" flipH="0" flipV="0">
            <a:off x="4085166" y="2621836"/>
            <a:ext cx="710992" cy="739316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21"/>
          <p:cNvSpPr txBox="1"/>
          <p:nvPr/>
        </p:nvSpPr>
        <p:spPr>
          <a:xfrm rot="0" flipH="0" flipV="0">
            <a:off x="5775287" y="2578919"/>
            <a:ext cx="415138" cy="37637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22"/>
          <p:cNvSpPr txBox="1"/>
          <p:nvPr/>
        </p:nvSpPr>
        <p:spPr>
          <a:xfrm rot="0" flipH="0" flipV="0">
            <a:off x="6531719" y="3595250"/>
            <a:ext cx="601952" cy="65206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26"/>
          <p:cNvSpPr txBox="1"/>
          <p:nvPr/>
        </p:nvSpPr>
        <p:spPr>
          <a:xfrm rot="0" flipH="0" flipV="0">
            <a:off x="2041254" y="3489574"/>
            <a:ext cx="1180063" cy="524286"/>
          </a:xfrm>
          <a:custGeom>
            <a:avLst/>
            <a:gdLst>
              <a:gd name="connsiteX0" fmla="*/ 1047750 w 1047750"/>
              <a:gd name="connsiteY0" fmla="*/ 0 h 447675"/>
              <a:gd name="connsiteX1" fmla="*/ 0 w 1047750"/>
              <a:gd name="connsiteY1" fmla="*/ 0 h 447675"/>
              <a:gd name="connsiteX2" fmla="*/ 0 w 1047750"/>
              <a:gd name="connsiteY2" fmla="*/ 447675 h 447675"/>
            </a:gdLst>
            <a:rect l="l" t="t" r="r" b="b"/>
            <a:pathLst>
              <a:path w="1047750" h="447675">
                <a:moveTo>
                  <a:pt x="1047750" y="0"/>
                </a:moveTo>
                <a:lnTo>
                  <a:pt x="0" y="0"/>
                </a:lnTo>
                <a:lnTo>
                  <a:pt x="0" y="447675"/>
                </a:lnTo>
              </a:path>
            </a:pathLst>
          </a:custGeom>
          <a:noFill/>
          <a:ln w="12700" cap="sq">
            <a:solidFill>
              <a:schemeClr val="accent1">
                <a:lumMod val="75000"/>
              </a:schemeClr>
            </a:solidFill>
            <a:miter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28"/>
          <p:cNvSpPr txBox="1"/>
          <p:nvPr/>
        </p:nvSpPr>
        <p:spPr>
          <a:xfrm rot="0" flipH="0" flipV="0">
            <a:off x="6252783" y="1773463"/>
            <a:ext cx="946150" cy="387350"/>
          </a:xfrm>
          <a:custGeom>
            <a:avLst/>
            <a:gdLst>
              <a:gd name="connsiteX0" fmla="*/ 0 w 946150"/>
              <a:gd name="connsiteY0" fmla="*/ 387350 h 387350"/>
              <a:gd name="connsiteX1" fmla="*/ 0 w 946150"/>
              <a:gd name="connsiteY1" fmla="*/ 0 h 387350"/>
              <a:gd name="connsiteX2" fmla="*/ 946150 w 946150"/>
              <a:gd name="connsiteY2" fmla="*/ 0 h 387350"/>
            </a:gdLst>
            <a:rect l="l" t="t" r="r" b="b"/>
            <a:pathLst>
              <a:path w="946150" h="387350">
                <a:moveTo>
                  <a:pt x="0" y="387350"/>
                </a:moveTo>
                <a:lnTo>
                  <a:pt x="0" y="0"/>
                </a:lnTo>
                <a:lnTo>
                  <a:pt x="946150" y="0"/>
                </a:ln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30"/>
          <p:cNvSpPr txBox="1"/>
          <p:nvPr/>
        </p:nvSpPr>
        <p:spPr>
          <a:xfrm rot="0" flipH="0" flipV="0">
            <a:off x="6836983" y="4992913"/>
            <a:ext cx="723900" cy="262427"/>
          </a:xfrm>
          <a:custGeom>
            <a:avLst/>
            <a:gdLst>
              <a:gd name="connsiteX0" fmla="*/ 0 w 723900"/>
              <a:gd name="connsiteY0" fmla="*/ 0 h 431800"/>
              <a:gd name="connsiteX1" fmla="*/ 0 w 723900"/>
              <a:gd name="connsiteY1" fmla="*/ 431800 h 431800"/>
              <a:gd name="connsiteX2" fmla="*/ 723900 w 723900"/>
              <a:gd name="connsiteY2" fmla="*/ 431800 h 431800"/>
            </a:gdLst>
            <a:rect l="l" t="t" r="r" b="b"/>
            <a:pathLst>
              <a:path w="723900" h="431800">
                <a:moveTo>
                  <a:pt x="0" y="0"/>
                </a:moveTo>
                <a:lnTo>
                  <a:pt x="0" y="431800"/>
                </a:lnTo>
                <a:lnTo>
                  <a:pt x="723900" y="431800"/>
                </a:lnTo>
              </a:path>
            </a:pathLst>
          </a:custGeom>
          <a:noFill/>
          <a:ln w="12700" cap="sq">
            <a:solidFill>
              <a:schemeClr val="accent1"/>
            </a:solidFill>
            <a:miter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isheji-18"/>
          <p:cNvSpPr txBox="1"/>
          <p:nvPr/>
        </p:nvSpPr>
        <p:spPr>
          <a:xfrm rot="0" flipH="1" flipV="0">
            <a:off x="2453350" y="1975961"/>
            <a:ext cx="879836" cy="101553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AI驱动的动态细分与聚类策略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多渠道数据融合与行为预测实战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59760007Z52977860","ReservedCode1":"{\"SecurityData\":{\"Type\":\"TC260PG\",\"Version\":1,\"PubSD\":[{\"Type\":\"DS\",\"AlgID\":\"1.2.156.10197.1.501\",\"TBSData\":{\"Type\":\"LabelMataData\"},\"Signature\":\"3046022100daf7e6e18f46aa7ac9c5e216c0dd11d9646df9f0b1dcb379c4fa009391d5f4b00221008f02569c3d8d98ecf291f432dcb74e63ae6a72366ef655f788568b4527b7d8cb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59760007Z52977860","ReservedCode2":"{\"SecurityData\":{\"Type\":\"TC260PG\",\"Version\":1,\"PubSD\":[{\"Type\":\"DS\",\"AlgID\":\"1.2.156.10197.1.501\",\"TBSData\":{\"Type\":\"LabelMataData\"},\"Signature\":\"3045022028ec22ad6301721b3d3775484ecde4243401c7947f439f789d66cc445302d5a0022100eb6e123ee848c75695d39fb9db4f5da5135faf91d455189de9c0cd5b87829065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