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  <p:embeddedFont>
      <p:font typeface="OPPOSans B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2.fntdata"/>
<Relationship Id="rId24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304220" y="21528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1242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2026年AI时代搜索引擎营销怎么做？
</a:t>
            </a:r>
            <a:endParaRPr kumimoji="1" lang="zh-CN" altLang="en-US"/>
          </a:p>
        </p:txBody>
      </p:sp>
      <p:sp>
        <p:nvSpPr>
          <p:cNvPr id="16" name="矩形 8"/>
          <p:cNvSpPr txBox="1"/>
          <p:nvPr/>
        </p:nvSpPr>
        <p:spPr>
          <a:xfrm rot="0" flipH="0" flipV="0">
            <a:off x="760556" y="4437044"/>
            <a:ext cx="5743288" cy="6999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2026年中国搜索引擎营销白皮书
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多模态搜索体验布局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68448" y="1835623"/>
            <a:ext cx="3432674" cy="3590732"/>
          </a:xfrm>
          <a:prstGeom prst="round2SameRect">
            <a:avLst>
              <a:gd name="adj1" fmla="val 7218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1">
            <a:off x="4373312" y="1835623"/>
            <a:ext cx="3432674" cy="3590732"/>
          </a:xfrm>
          <a:prstGeom prst="round2SameRect">
            <a:avLst>
              <a:gd name="adj1" fmla="val 7218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1">
            <a:off x="734555" y="1755838"/>
            <a:ext cx="3300464" cy="3590732"/>
          </a:xfrm>
          <a:prstGeom prst="round2SameRect">
            <a:avLst>
              <a:gd name="adj1" fmla="val 7218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4439418" y="1755839"/>
            <a:ext cx="3300464" cy="3590732"/>
          </a:xfrm>
          <a:prstGeom prst="round2SameRect">
            <a:avLst>
              <a:gd name="adj1" fmla="val 7218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900000" flipH="0" flipV="0">
            <a:off x="1013430" y="347984"/>
            <a:ext cx="2742712" cy="2694718"/>
          </a:xfrm>
          <a:custGeom>
            <a:avLst/>
            <a:gdLst>
              <a:gd name="connsiteX0" fmla="*/ 782166 w 5392751"/>
              <a:gd name="connsiteY0" fmla="*/ 50511 h 5392751"/>
              <a:gd name="connsiteX1" fmla="*/ 5342240 w 5392751"/>
              <a:gd name="connsiteY1" fmla="*/ 4610585 h 5392751"/>
              <a:gd name="connsiteX2" fmla="*/ 5342240 w 5392751"/>
              <a:gd name="connsiteY2" fmla="*/ 4854475 h 5392751"/>
              <a:gd name="connsiteX3" fmla="*/ 4854475 w 5392751"/>
              <a:gd name="connsiteY3" fmla="*/ 5342240 h 5392751"/>
              <a:gd name="connsiteX4" fmla="*/ 4610585 w 5392751"/>
              <a:gd name="connsiteY4" fmla="*/ 5342240 h 5392751"/>
              <a:gd name="connsiteX5" fmla="*/ 2517714 w 5392751"/>
              <a:gd name="connsiteY5" fmla="*/ 3249369 h 5392751"/>
              <a:gd name="connsiteX6" fmla="*/ 2227604 w 5392751"/>
              <a:gd name="connsiteY6" fmla="*/ 3249369 h 5392751"/>
              <a:gd name="connsiteX7" fmla="*/ 2143383 w 5392751"/>
              <a:gd name="connsiteY7" fmla="*/ 3165148 h 5392751"/>
              <a:gd name="connsiteX8" fmla="*/ 2143383 w 5392751"/>
              <a:gd name="connsiteY8" fmla="*/ 2875038 h 5392751"/>
              <a:gd name="connsiteX9" fmla="*/ 50511 w 5392751"/>
              <a:gd name="connsiteY9" fmla="*/ 782165 h 5392751"/>
              <a:gd name="connsiteX10" fmla="*/ 50511 w 5392751"/>
              <a:gd name="connsiteY10" fmla="*/ 538276 h 5392751"/>
              <a:gd name="connsiteX11" fmla="*/ 538276 w 5392751"/>
              <a:gd name="connsiteY11" fmla="*/ 50511 h 5392751"/>
              <a:gd name="connsiteX12" fmla="*/ 782166 w 5392751"/>
              <a:gd name="connsiteY12" fmla="*/ 50511 h 5392751"/>
            </a:gdLst>
            <a:rect l="l" t="t" r="r" b="b"/>
            <a:pathLst>
              <a:path w="5392751" h="5392751">
                <a:moveTo>
                  <a:pt x="782166" y="50511"/>
                </a:moveTo>
                <a:lnTo>
                  <a:pt x="5342240" y="4610585"/>
                </a:lnTo>
                <a:cubicBezTo>
                  <a:pt x="5409588" y="4677933"/>
                  <a:pt x="5409588" y="4787126"/>
                  <a:pt x="5342240" y="4854475"/>
                </a:cubicBezTo>
                <a:lnTo>
                  <a:pt x="4854475" y="5342240"/>
                </a:lnTo>
                <a:cubicBezTo>
                  <a:pt x="4787126" y="5409588"/>
                  <a:pt x="4677934" y="5409588"/>
                  <a:pt x="4610585" y="5342240"/>
                </a:cubicBezTo>
                <a:lnTo>
                  <a:pt x="2517714" y="3249369"/>
                </a:lnTo>
                <a:lnTo>
                  <a:pt x="2227604" y="3249369"/>
                </a:lnTo>
                <a:cubicBezTo>
                  <a:pt x="2181090" y="3249369"/>
                  <a:pt x="2143383" y="3211662"/>
                  <a:pt x="2143383" y="3165148"/>
                </a:cubicBezTo>
                <a:lnTo>
                  <a:pt x="2143383" y="2875038"/>
                </a:lnTo>
                <a:lnTo>
                  <a:pt x="50511" y="782165"/>
                </a:lnTo>
                <a:cubicBezTo>
                  <a:pt x="-16837" y="714817"/>
                  <a:pt x="-16838" y="605624"/>
                  <a:pt x="50511" y="538276"/>
                </a:cubicBezTo>
                <a:lnTo>
                  <a:pt x="538276" y="50511"/>
                </a:lnTo>
                <a:cubicBezTo>
                  <a:pt x="605624" y="-16838"/>
                  <a:pt x="714817" y="-16838"/>
                  <a:pt x="782166" y="50511"/>
                </a:cubicBezTo>
                <a:close/>
              </a:path>
            </a:pathLst>
          </a:custGeom>
          <a:solidFill>
            <a:schemeClr val="accent1"/>
          </a:solidFill>
          <a:ln w="285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03423" y="1501726"/>
            <a:ext cx="2962724" cy="36395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14420" y="3070782"/>
            <a:ext cx="2940724" cy="167768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随着AI图像识别技术进步，搜索引擎能更精准解析图片内容。企业需优化图片元数据、ALT标签及上下文描述，确保视觉内容可被准确索引和匹配用户意图。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14420" y="2169307"/>
            <a:ext cx="2940724" cy="82169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图像语义理解强化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900000" flipH="0" flipV="0">
            <a:off x="4718294" y="347985"/>
            <a:ext cx="2742712" cy="2694718"/>
          </a:xfrm>
          <a:custGeom>
            <a:avLst/>
            <a:gdLst>
              <a:gd name="connsiteX0" fmla="*/ 782166 w 5392751"/>
              <a:gd name="connsiteY0" fmla="*/ 50511 h 5392751"/>
              <a:gd name="connsiteX1" fmla="*/ 5342240 w 5392751"/>
              <a:gd name="connsiteY1" fmla="*/ 4610585 h 5392751"/>
              <a:gd name="connsiteX2" fmla="*/ 5342240 w 5392751"/>
              <a:gd name="connsiteY2" fmla="*/ 4854475 h 5392751"/>
              <a:gd name="connsiteX3" fmla="*/ 4854475 w 5392751"/>
              <a:gd name="connsiteY3" fmla="*/ 5342240 h 5392751"/>
              <a:gd name="connsiteX4" fmla="*/ 4610585 w 5392751"/>
              <a:gd name="connsiteY4" fmla="*/ 5342240 h 5392751"/>
              <a:gd name="connsiteX5" fmla="*/ 2517714 w 5392751"/>
              <a:gd name="connsiteY5" fmla="*/ 3249369 h 5392751"/>
              <a:gd name="connsiteX6" fmla="*/ 2227604 w 5392751"/>
              <a:gd name="connsiteY6" fmla="*/ 3249369 h 5392751"/>
              <a:gd name="connsiteX7" fmla="*/ 2143383 w 5392751"/>
              <a:gd name="connsiteY7" fmla="*/ 3165148 h 5392751"/>
              <a:gd name="connsiteX8" fmla="*/ 2143383 w 5392751"/>
              <a:gd name="connsiteY8" fmla="*/ 2875038 h 5392751"/>
              <a:gd name="connsiteX9" fmla="*/ 50511 w 5392751"/>
              <a:gd name="connsiteY9" fmla="*/ 782165 h 5392751"/>
              <a:gd name="connsiteX10" fmla="*/ 50511 w 5392751"/>
              <a:gd name="connsiteY10" fmla="*/ 538276 h 5392751"/>
              <a:gd name="connsiteX11" fmla="*/ 538276 w 5392751"/>
              <a:gd name="connsiteY11" fmla="*/ 50511 h 5392751"/>
              <a:gd name="connsiteX12" fmla="*/ 782166 w 5392751"/>
              <a:gd name="connsiteY12" fmla="*/ 50511 h 5392751"/>
            </a:gdLst>
            <a:rect l="l" t="t" r="r" b="b"/>
            <a:pathLst>
              <a:path w="5392751" h="5392751">
                <a:moveTo>
                  <a:pt x="782166" y="50511"/>
                </a:moveTo>
                <a:lnTo>
                  <a:pt x="5342240" y="4610585"/>
                </a:lnTo>
                <a:cubicBezTo>
                  <a:pt x="5409588" y="4677933"/>
                  <a:pt x="5409588" y="4787126"/>
                  <a:pt x="5342240" y="4854475"/>
                </a:cubicBezTo>
                <a:lnTo>
                  <a:pt x="4854475" y="5342240"/>
                </a:lnTo>
                <a:cubicBezTo>
                  <a:pt x="4787126" y="5409588"/>
                  <a:pt x="4677934" y="5409588"/>
                  <a:pt x="4610585" y="5342240"/>
                </a:cubicBezTo>
                <a:lnTo>
                  <a:pt x="2517714" y="3249369"/>
                </a:lnTo>
                <a:lnTo>
                  <a:pt x="2227604" y="3249369"/>
                </a:lnTo>
                <a:cubicBezTo>
                  <a:pt x="2181090" y="3249369"/>
                  <a:pt x="2143383" y="3211662"/>
                  <a:pt x="2143383" y="3165148"/>
                </a:cubicBezTo>
                <a:lnTo>
                  <a:pt x="2143383" y="2875038"/>
                </a:lnTo>
                <a:lnTo>
                  <a:pt x="50511" y="782165"/>
                </a:lnTo>
                <a:cubicBezTo>
                  <a:pt x="-16837" y="714817"/>
                  <a:pt x="-16838" y="605624"/>
                  <a:pt x="50511" y="538276"/>
                </a:cubicBezTo>
                <a:lnTo>
                  <a:pt x="538276" y="50511"/>
                </a:lnTo>
                <a:cubicBezTo>
                  <a:pt x="605624" y="-16838"/>
                  <a:pt x="714817" y="-16838"/>
                  <a:pt x="782166" y="50511"/>
                </a:cubicBezTo>
                <a:close/>
              </a:path>
            </a:pathLst>
          </a:custGeom>
          <a:solidFill>
            <a:schemeClr val="accent2"/>
          </a:solidFill>
          <a:ln w="2857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08287" y="1501728"/>
            <a:ext cx="2962724" cy="36395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19284" y="3070785"/>
            <a:ext cx="2940724" cy="167768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在电商场景中，结合增强现实（AR）的商品图片能让用户“试穿”或“预览”产品效果。2026年主流平台将优先展示支持AR交互的视觉结果，提升转化率。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619284" y="2169310"/>
            <a:ext cx="2940724" cy="82169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商品图与AR预览整合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8078177" y="1835623"/>
            <a:ext cx="3432674" cy="3590732"/>
          </a:xfrm>
          <a:prstGeom prst="round2SameRect">
            <a:avLst>
              <a:gd name="adj1" fmla="val 7218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8144284" y="1755838"/>
            <a:ext cx="3300464" cy="3590732"/>
          </a:xfrm>
          <a:prstGeom prst="round2SameRect">
            <a:avLst>
              <a:gd name="adj1" fmla="val 7218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8900000" flipH="0" flipV="0">
            <a:off x="8423157" y="347984"/>
            <a:ext cx="2742712" cy="2694718"/>
          </a:xfrm>
          <a:custGeom>
            <a:avLst/>
            <a:gdLst>
              <a:gd name="connsiteX0" fmla="*/ 782166 w 5392751"/>
              <a:gd name="connsiteY0" fmla="*/ 50511 h 5392751"/>
              <a:gd name="connsiteX1" fmla="*/ 5342240 w 5392751"/>
              <a:gd name="connsiteY1" fmla="*/ 4610585 h 5392751"/>
              <a:gd name="connsiteX2" fmla="*/ 5342240 w 5392751"/>
              <a:gd name="connsiteY2" fmla="*/ 4854475 h 5392751"/>
              <a:gd name="connsiteX3" fmla="*/ 4854475 w 5392751"/>
              <a:gd name="connsiteY3" fmla="*/ 5342240 h 5392751"/>
              <a:gd name="connsiteX4" fmla="*/ 4610585 w 5392751"/>
              <a:gd name="connsiteY4" fmla="*/ 5342240 h 5392751"/>
              <a:gd name="connsiteX5" fmla="*/ 2517714 w 5392751"/>
              <a:gd name="connsiteY5" fmla="*/ 3249369 h 5392751"/>
              <a:gd name="connsiteX6" fmla="*/ 2227604 w 5392751"/>
              <a:gd name="connsiteY6" fmla="*/ 3249369 h 5392751"/>
              <a:gd name="connsiteX7" fmla="*/ 2143383 w 5392751"/>
              <a:gd name="connsiteY7" fmla="*/ 3165148 h 5392751"/>
              <a:gd name="connsiteX8" fmla="*/ 2143383 w 5392751"/>
              <a:gd name="connsiteY8" fmla="*/ 2875038 h 5392751"/>
              <a:gd name="connsiteX9" fmla="*/ 50511 w 5392751"/>
              <a:gd name="connsiteY9" fmla="*/ 782165 h 5392751"/>
              <a:gd name="connsiteX10" fmla="*/ 50511 w 5392751"/>
              <a:gd name="connsiteY10" fmla="*/ 538276 h 5392751"/>
              <a:gd name="connsiteX11" fmla="*/ 538276 w 5392751"/>
              <a:gd name="connsiteY11" fmla="*/ 50511 h 5392751"/>
              <a:gd name="connsiteX12" fmla="*/ 782166 w 5392751"/>
              <a:gd name="connsiteY12" fmla="*/ 50511 h 5392751"/>
            </a:gdLst>
            <a:rect l="l" t="t" r="r" b="b"/>
            <a:pathLst>
              <a:path w="5392751" h="5392751">
                <a:moveTo>
                  <a:pt x="782166" y="50511"/>
                </a:moveTo>
                <a:lnTo>
                  <a:pt x="5342240" y="4610585"/>
                </a:lnTo>
                <a:cubicBezTo>
                  <a:pt x="5409588" y="4677933"/>
                  <a:pt x="5409588" y="4787126"/>
                  <a:pt x="5342240" y="4854475"/>
                </a:cubicBezTo>
                <a:lnTo>
                  <a:pt x="4854475" y="5342240"/>
                </a:lnTo>
                <a:cubicBezTo>
                  <a:pt x="4787126" y="5409588"/>
                  <a:pt x="4677934" y="5409588"/>
                  <a:pt x="4610585" y="5342240"/>
                </a:cubicBezTo>
                <a:lnTo>
                  <a:pt x="2517714" y="3249369"/>
                </a:lnTo>
                <a:lnTo>
                  <a:pt x="2227604" y="3249369"/>
                </a:lnTo>
                <a:cubicBezTo>
                  <a:pt x="2181090" y="3249369"/>
                  <a:pt x="2143383" y="3211662"/>
                  <a:pt x="2143383" y="3165148"/>
                </a:cubicBezTo>
                <a:lnTo>
                  <a:pt x="2143383" y="2875038"/>
                </a:lnTo>
                <a:lnTo>
                  <a:pt x="50511" y="782165"/>
                </a:lnTo>
                <a:cubicBezTo>
                  <a:pt x="-16837" y="714817"/>
                  <a:pt x="-16838" y="605624"/>
                  <a:pt x="50511" y="538276"/>
                </a:cubicBezTo>
                <a:lnTo>
                  <a:pt x="538276" y="50511"/>
                </a:lnTo>
                <a:cubicBezTo>
                  <a:pt x="605624" y="-16838"/>
                  <a:pt x="714817" y="-16838"/>
                  <a:pt x="782166" y="50511"/>
                </a:cubicBezTo>
                <a:close/>
              </a:path>
            </a:pathLst>
          </a:custGeom>
          <a:solidFill>
            <a:schemeClr val="accent1"/>
          </a:solidFill>
          <a:ln w="285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313151" y="1501726"/>
            <a:ext cx="2962724" cy="36395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324148" y="3070782"/>
            <a:ext cx="2940724" cy="167768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搜索引擎已支持对视频内关键帧和语音内容进行分段索引。通过Schema标记视频章节、人物、动作等信息，可显著提高视频在多模态搜索中的曝光机会。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324148" y="2169307"/>
            <a:ext cx="2940724" cy="82169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视频片段结构化标记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视觉搜索优化策略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38141" y="1150340"/>
            <a:ext cx="10453790" cy="1848418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  <a:effectLst>
            <a:outerShdw dist="127000" blurRad="419100" dir="4800000" sx="98000" sy="98000" kx="0" ky="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58813" y="2897674"/>
            <a:ext cx="10453790" cy="1848418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  <a:effectLst>
            <a:outerShdw dist="127000" blurRad="419100" dir="4800000" sx="98000" sy="98000" kx="0" ky="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38141" y="4614639"/>
            <a:ext cx="10453790" cy="1848418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  <a:effectLst>
            <a:outerShdw dist="127000" blurRad="419100" dir="4800000" sx="98000" sy="98000" kx="0" ky="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544650" y="1587065"/>
            <a:ext cx="800520" cy="80052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>
            <a:outerShdw dist="317500" blurRad="444500" dir="5400000" sx="92000" sy="92000" kx="0" ky="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731711" y="1769619"/>
            <a:ext cx="426399" cy="435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002850" y="3307323"/>
            <a:ext cx="800520" cy="80052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>
            <a:outerShdw dist="317500" blurRad="444500" dir="5400000" sx="92000" sy="92000" kx="0" ky="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159454" y="3470828"/>
            <a:ext cx="487313" cy="47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544650" y="5024288"/>
            <a:ext cx="800520" cy="80052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100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  <a:effectLst>
            <a:outerShdw dist="317500" blurRad="444500" dir="5400000" sx="92000" sy="92000" kx="0" ky="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701254" y="5206843"/>
            <a:ext cx="487313" cy="435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761644" y="1587065"/>
            <a:ext cx="764513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自然语言问答内容构建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2761644" y="1957648"/>
            <a:ext cx="7645134" cy="608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用户越来越多使用完整问句进行语音搜索。品牌需围绕常见问题构建FAQ页面，并采用对话式语言风格，以匹配语音助手返回答案的逻辑结构。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605323" y="3342996"/>
            <a:ext cx="787373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本地化口语表达优化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761644" y="5048106"/>
            <a:ext cx="7885706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多轮对话上下文承接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761643" y="5441753"/>
            <a:ext cx="7885707" cy="608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高级语音助手支持连续追问。网站内容应设计成具备上下文连贯性的知识图谱结构，使搜索引擎能在多轮交互中持续调用相关信息提供精准回答。</a:t>
            </a:r>
            <a:endParaRPr kumimoji="1" lang="zh-CN" altLang="en-US"/>
          </a:p>
        </p:txBody>
      </p:sp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32715" b="0"/>
          <a:stretch>
            <a:fillRect/>
          </a:stretch>
        </p:blipFill>
        <p:spPr>
          <a:xfrm rot="0" flipH="0" flipV="0">
            <a:off x="2761643" y="1957690"/>
            <a:ext cx="7305702" cy="12193"/>
          </a:xfrm>
          <a:custGeom>
            <a:avLst/>
            <a:gdLst/>
            <a:rect l="l" t="t" r="r" b="b"/>
            <a:pathLst>
              <a:path w="7302500" h="12700">
                <a:moveTo>
                  <a:pt x="0" y="0"/>
                </a:moveTo>
                <a:lnTo>
                  <a:pt x="7305702" y="0"/>
                </a:lnTo>
                <a:lnTo>
                  <a:pt x="7305702" y="12193"/>
                </a:lnTo>
                <a:lnTo>
                  <a:pt x="0" y="1219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32715" b="0"/>
          <a:stretch>
            <a:fillRect/>
          </a:stretch>
        </p:blipFill>
        <p:spPr>
          <a:xfrm rot="0" flipH="0" flipV="0">
            <a:off x="2173354" y="3743806"/>
            <a:ext cx="7305702" cy="12193"/>
          </a:xfrm>
          <a:custGeom>
            <a:avLst/>
            <a:gdLst/>
            <a:rect l="l" t="t" r="r" b="b"/>
            <a:pathLst>
              <a:path w="7302500" h="12700">
                <a:moveTo>
                  <a:pt x="0" y="0"/>
                </a:moveTo>
                <a:lnTo>
                  <a:pt x="7305702" y="0"/>
                </a:lnTo>
                <a:lnTo>
                  <a:pt x="7305702" y="12193"/>
                </a:lnTo>
                <a:lnTo>
                  <a:pt x="0" y="1219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32715" b="0"/>
          <a:stretch>
            <a:fillRect/>
          </a:stretch>
        </p:blipFill>
        <p:spPr>
          <a:xfrm rot="0" flipH="0" flipV="0">
            <a:off x="2761643" y="5419649"/>
            <a:ext cx="7305702" cy="12193"/>
          </a:xfrm>
          <a:custGeom>
            <a:avLst/>
            <a:gdLst/>
            <a:rect l="l" t="t" r="r" b="b"/>
            <a:pathLst>
              <a:path w="7302500" h="12700">
                <a:moveTo>
                  <a:pt x="0" y="0"/>
                </a:moveTo>
                <a:lnTo>
                  <a:pt x="7305702" y="0"/>
                </a:lnTo>
                <a:lnTo>
                  <a:pt x="7305702" y="12193"/>
                </a:lnTo>
                <a:lnTo>
                  <a:pt x="0" y="121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 rot="0" flipH="0" flipV="0">
            <a:off x="1605322" y="3796796"/>
            <a:ext cx="7873734" cy="6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不同地区用户语音习惯差异显著。2026年搜索引擎将更注重方言、俚语及地域性表达的理解，内容需针对目标市场进行口语化本地适配。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语音与对话式搜索适配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5943600"/>
            <a:ext cx="10858500" cy="4571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4450080"/>
            <a:ext cx="3225600" cy="1173480"/>
          </a:xfrm>
          <a:prstGeom prst="roundRect">
            <a:avLst>
              <a:gd name="adj" fmla="val 26623"/>
            </a:avLst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1905000"/>
            <a:ext cx="32258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66055" y="4450080"/>
            <a:ext cx="3225600" cy="1173480"/>
          </a:xfrm>
          <a:prstGeom prst="roundRect">
            <a:avLst>
              <a:gd name="adj" fmla="val 26623"/>
            </a:avLst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65955" y="1905360"/>
            <a:ext cx="3225800" cy="30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93200" y="4450080"/>
            <a:ext cx="3225600" cy="1173480"/>
          </a:xfrm>
          <a:prstGeom prst="roundRect">
            <a:avLst>
              <a:gd name="adj" fmla="val 26623"/>
            </a:avLst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93100" y="1905360"/>
            <a:ext cx="3225800" cy="30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057400" y="5867400"/>
            <a:ext cx="236220" cy="23622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43600" y="5867400"/>
            <a:ext cx="236220" cy="23622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829800" y="5867400"/>
            <a:ext cx="236220" cy="23622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7559" y="5017627"/>
            <a:ext cx="2931482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图文音视频统一主题锚定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7559" y="2037144"/>
            <a:ext cx="2931482" cy="275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同一主题下，图文、音频、视频等内容需共享核心关键词与实体标识，形成跨模态信号聚合，帮助搜索引擎建立更强的主题权威性与相关性判断。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13114" y="5017627"/>
            <a:ext cx="2931482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结构化数据跨格式复用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613114" y="2037144"/>
            <a:ext cx="2931482" cy="275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利用JSON- LD等结构化标记，将产品、事件或人物信息同时应用于网页、播客、短视频等多种载体，确保不同模态内容在搜索结果中协同展现。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40259" y="5017627"/>
            <a:ext cx="2931482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用户行为驱动模态偏好学习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40259" y="2037144"/>
            <a:ext cx="2931482" cy="275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搜索引擎将根据用户历史交互（如常点击视频而非文字）动态调整结果模态排序。品牌需通过A/B测试分析受众偏好，针对性优化内容形态分布。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跨模态内容协同部署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数据隐私合规下的精准投放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6751" y="1100965"/>
            <a:ext cx="10858499" cy="4984750"/>
          </a:xfrm>
          <a:prstGeom prst="roundRect">
            <a:avLst>
              <a:gd name="adj" fmla="val 3845"/>
            </a:avLst>
          </a:prstGeom>
          <a:gradFill>
            <a:gsLst>
              <a:gs pos="29000">
                <a:schemeClr val="bg1"/>
              </a:gs>
              <a:gs pos="100000">
                <a:schemeClr val="accent1">
                  <a:lumMod val="40000"/>
                  <a:lumOff val="60000"/>
                  <a:alpha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57351" y="2032000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在GDPR、CCPA等法规框架下，企业需建立清晰的用户授权流程，确保每次数据收集均获得明确同意，避免法律风险并提升用户信任度。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136328" y="2032000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仅采集实现营销目标所必需的最少用户信息，例如搜索关键词或设备类型，而非过度索取地理位置或身份信息，以降低合规负担与数据泄露风险。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57351" y="1678473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明确用户授权机制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136328" y="1678473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最小化数据收集原则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43195" y="3355711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525248" y="3355711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043195" y="1750333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62242" y="1880614"/>
            <a:ext cx="299863" cy="277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525248" y="1750333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646899" y="1880452"/>
            <a:ext cx="294655" cy="27771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657351" y="4244684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鼓励通过官网表单、会员注册、内容下载等渠道积累自有第一方数据，在不依赖第三方Cookie的前提下支撑长期精准投放策略。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136328" y="4244684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建立从采集、存储、使用到删除的全周期管理机制，设定自动清理规则，确保用户数据不会超期留存，符合“被遗忘权”等隐私权利要求。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57351" y="3891157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第一方数据资产构建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136328" y="3891157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数据生命周期管理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43195" y="5568395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525248" y="5568395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43195" y="3963017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162242" y="4093298"/>
            <a:ext cx="299863" cy="277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525248" y="3963017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646899" y="4093136"/>
            <a:ext cx="294655" cy="27771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合规驱动的用户数据采集策略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55"/>
          <p:cNvSpPr txBox="1"/>
          <p:nvPr/>
        </p:nvSpPr>
        <p:spPr>
          <a:xfrm rot="0" flipH="0" flipV="1">
            <a:off x="7178224" y="3981497"/>
            <a:ext cx="2862509" cy="2655575"/>
          </a:xfrm>
          <a:prstGeom prst="roundRect">
            <a:avLst>
              <a:gd name="adj" fmla="val 12046"/>
            </a:avLst>
          </a:prstGeom>
          <a:noFill/>
          <a:ln w="50800" cap="sq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40"/>
          <p:cNvSpPr txBox="1"/>
          <p:nvPr/>
        </p:nvSpPr>
        <p:spPr>
          <a:xfrm rot="0" flipH="0" flipV="1">
            <a:off x="2767343" y="3981497"/>
            <a:ext cx="2862509" cy="2655575"/>
          </a:xfrm>
          <a:prstGeom prst="roundRect">
            <a:avLst>
              <a:gd name="adj" fmla="val 12046"/>
            </a:avLst>
          </a:prstGeom>
          <a:noFill/>
          <a:ln w="50800" cap="sq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19"/>
          <p:cNvSpPr txBox="1"/>
          <p:nvPr/>
        </p:nvSpPr>
        <p:spPr>
          <a:xfrm rot="0" flipH="0" flipV="1">
            <a:off x="7178224" y="1451968"/>
            <a:ext cx="2862509" cy="2655575"/>
          </a:xfrm>
          <a:prstGeom prst="roundRect">
            <a:avLst>
              <a:gd name="adj" fmla="val 12046"/>
            </a:avLst>
          </a:prstGeom>
          <a:noFill/>
          <a:ln w="50800" cap="sq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6"/>
          <p:cNvSpPr txBox="1"/>
          <p:nvPr/>
        </p:nvSpPr>
        <p:spPr>
          <a:xfrm rot="0" flipH="0" flipV="1">
            <a:off x="2767343" y="1451968"/>
            <a:ext cx="2862509" cy="2655575"/>
          </a:xfrm>
          <a:prstGeom prst="roundRect">
            <a:avLst>
              <a:gd name="adj" fmla="val 12046"/>
            </a:avLst>
          </a:prstGeom>
          <a:noFill/>
          <a:ln w="50800" cap="sq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任意多边形: 形状 41"/>
          <p:cNvSpPr txBox="1"/>
          <p:nvPr/>
        </p:nvSpPr>
        <p:spPr>
          <a:xfrm rot="0" flipH="0" flipV="0">
            <a:off x="0" y="6515098"/>
            <a:ext cx="12192000" cy="342902"/>
          </a:xfrm>
          <a:custGeom>
            <a:avLst/>
            <a:gdLst>
              <a:gd name="connsiteX0" fmla="*/ 0 w 12192000"/>
              <a:gd name="connsiteY0" fmla="*/ 0 h 228600"/>
              <a:gd name="connsiteX1" fmla="*/ 12192000 w 12192000"/>
              <a:gd name="connsiteY1" fmla="*/ 0 h 228600"/>
              <a:gd name="connsiteX2" fmla="*/ 12192000 w 12192000"/>
              <a:gd name="connsiteY2" fmla="*/ 228600 h 228600"/>
              <a:gd name="connsiteX3" fmla="*/ 0 w 12192000"/>
              <a:gd name="connsiteY3" fmla="*/ 228600 h 228600"/>
            </a:gdLst>
            <a:rect l="l" t="t" r="r" b="b"/>
            <a:pathLst>
              <a:path w="12192000" h="228600">
                <a:moveTo>
                  <a:pt x="0" y="0"/>
                </a:moveTo>
                <a:lnTo>
                  <a:pt x="12192000" y="0"/>
                </a:lnTo>
                <a:lnTo>
                  <a:pt x="12192000" y="228600"/>
                </a:lnTo>
                <a:lnTo>
                  <a:pt x="0" y="228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 42"/>
          <p:cNvSpPr txBox="1"/>
          <p:nvPr/>
        </p:nvSpPr>
        <p:spPr>
          <a:xfrm rot="5400000" flipH="0" flipV="0">
            <a:off x="6087190" y="-1801833"/>
            <a:ext cx="17620" cy="11085756"/>
          </a:xfrm>
          <a:prstGeom prst="rect">
            <a:avLst/>
          </a:prstGeo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 44"/>
          <p:cNvSpPr txBox="1"/>
          <p:nvPr/>
        </p:nvSpPr>
        <p:spPr>
          <a:xfrm rot="0" flipH="0" flipV="0">
            <a:off x="11456804" y="6122804"/>
            <a:ext cx="735196" cy="73519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46"/>
          <p:cNvSpPr txBox="1"/>
          <p:nvPr/>
        </p:nvSpPr>
        <p:spPr>
          <a:xfrm rot="0" flipH="0" flipV="0">
            <a:off x="11591131" y="6259811"/>
            <a:ext cx="464820" cy="46482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直接连接符 48"/>
          <p:cNvCxnSpPr/>
          <p:nvPr/>
        </p:nvCxnSpPr>
        <p:spPr>
          <a:xfrm rot="0" flipH="0" flipV="0">
            <a:off x="11706370" y="6489923"/>
            <a:ext cx="225154" cy="0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2" name="直接连接符 49"/>
          <p:cNvCxnSpPr/>
          <p:nvPr/>
        </p:nvCxnSpPr>
        <p:spPr>
          <a:xfrm rot="0" flipH="0" flipV="1">
            <a:off x="11853410" y="6489923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3" name="直接连接符 50"/>
          <p:cNvCxnSpPr/>
          <p:nvPr/>
        </p:nvCxnSpPr>
        <p:spPr>
          <a:xfrm rot="0" flipH="0" flipV="0">
            <a:off x="11853410" y="6379644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箭头: 下 3"/>
          <p:cNvSpPr txBox="1"/>
          <p:nvPr/>
        </p:nvSpPr>
        <p:spPr>
          <a:xfrm rot="0" flipH="0" flipV="0">
            <a:off x="2453210" y="1349576"/>
            <a:ext cx="146893" cy="2252661"/>
          </a:xfrm>
          <a:prstGeom prst="downArrow">
            <a:avLst>
              <a:gd name="adj1" fmla="val 100000"/>
              <a:gd name="adj2" fmla="val 90000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4"/>
          <p:cNvSpPr txBox="1"/>
          <p:nvPr/>
        </p:nvSpPr>
        <p:spPr>
          <a:xfrm rot="0" flipH="0" flipV="0">
            <a:off x="2998447" y="1568423"/>
            <a:ext cx="24003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上下文语义定向替代行为追踪</a:t>
            </a:r>
            <a:endParaRPr kumimoji="1" lang="zh-CN" altLang="en-US"/>
          </a:p>
        </p:txBody>
      </p:sp>
      <p:sp>
        <p:nvSpPr>
          <p:cNvPr id="16" name="文本框 5"/>
          <p:cNvSpPr txBox="1"/>
          <p:nvPr/>
        </p:nvSpPr>
        <p:spPr>
          <a:xfrm rot="0" flipH="0" flipV="0">
            <a:off x="2998447" y="2162148"/>
            <a:ext cx="2400300" cy="126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利用AI分析网页内容语境（如文章主题、关键词密度），在不识别用户身份的前提下实现广告与页面内容的高度相关，规避对个人行为数据的依赖。</a:t>
            </a:r>
            <a:endParaRPr kumimoji="1" lang="zh-CN" altLang="en-US"/>
          </a:p>
        </p:txBody>
      </p:sp>
      <p:sp>
        <p:nvSpPr>
          <p:cNvPr id="17" name="矩形 33"/>
          <p:cNvSpPr txBox="1"/>
          <p:nvPr/>
        </p:nvSpPr>
        <p:spPr>
          <a:xfrm rot="0" flipH="0" flipV="0">
            <a:off x="2352822" y="1369577"/>
            <a:ext cx="21320" cy="1812610"/>
          </a:xfrm>
          <a:prstGeom prst="rect">
            <a:avLst/>
          </a:prstGeo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箭头: 下 15"/>
          <p:cNvSpPr txBox="1"/>
          <p:nvPr/>
        </p:nvSpPr>
        <p:spPr>
          <a:xfrm rot="0" flipH="0" flipV="0">
            <a:off x="6864091" y="1349576"/>
            <a:ext cx="146893" cy="2252661"/>
          </a:xfrm>
          <a:prstGeom prst="downArrow">
            <a:avLst>
              <a:gd name="adj1" fmla="val 100000"/>
              <a:gd name="adj2" fmla="val 90000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文本框 16"/>
          <p:cNvSpPr txBox="1"/>
          <p:nvPr/>
        </p:nvSpPr>
        <p:spPr>
          <a:xfrm rot="0" flipH="0" flipV="0">
            <a:off x="7409328" y="1454123"/>
            <a:ext cx="24003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联邦学习与隐私计算应用</a:t>
            </a:r>
            <a:endParaRPr kumimoji="1" lang="zh-CN" altLang="en-US"/>
          </a:p>
        </p:txBody>
      </p:sp>
      <p:sp>
        <p:nvSpPr>
          <p:cNvPr id="20" name="文本框 17"/>
          <p:cNvSpPr txBox="1"/>
          <p:nvPr/>
        </p:nvSpPr>
        <p:spPr>
          <a:xfrm rot="0" flipH="0" flipV="0">
            <a:off x="7409328" y="2162148"/>
            <a:ext cx="2400300" cy="126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通过联邦学习技术，在本地设备完成用户兴趣建模，仅上传加密后的模型参数至服务器，实现“数据不动模型动”，保障原始数据不出域。</a:t>
            </a:r>
            <a:endParaRPr kumimoji="1" lang="zh-CN" altLang="en-US"/>
          </a:p>
        </p:txBody>
      </p:sp>
      <p:sp>
        <p:nvSpPr>
          <p:cNvPr id="21" name="矩形 18"/>
          <p:cNvSpPr txBox="1"/>
          <p:nvPr/>
        </p:nvSpPr>
        <p:spPr>
          <a:xfrm rot="0" flipH="0" flipV="0">
            <a:off x="6763703" y="1369577"/>
            <a:ext cx="21320" cy="1812610"/>
          </a:xfrm>
          <a:prstGeom prst="rect">
            <a:avLst/>
          </a:prstGeo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箭头: 下 21"/>
          <p:cNvSpPr txBox="1"/>
          <p:nvPr/>
        </p:nvSpPr>
        <p:spPr>
          <a:xfrm rot="0" flipH="0" flipV="0">
            <a:off x="2453210" y="3879105"/>
            <a:ext cx="146893" cy="2252661"/>
          </a:xfrm>
          <a:prstGeom prst="downArrow">
            <a:avLst>
              <a:gd name="adj1" fmla="val 100000"/>
              <a:gd name="adj2" fmla="val 90000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22"/>
          <p:cNvSpPr txBox="1"/>
          <p:nvPr/>
        </p:nvSpPr>
        <p:spPr>
          <a:xfrm rot="0" flipH="0" flipV="0">
            <a:off x="2998447" y="4097952"/>
            <a:ext cx="24003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匿名化人群聚类投放</a:t>
            </a:r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 rot="0" flipH="0" flipV="0">
            <a:off x="2998447" y="4793277"/>
            <a:ext cx="2400300" cy="126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基于设备指纹或IP段进行模糊聚类，形成匿名兴趣群体（如“科技爱好者集群”），在无法识别个体身份的情况下仍可实施群体级精准投放。</a:t>
            </a:r>
            <a:endParaRPr kumimoji="1" lang="zh-CN" altLang="en-US"/>
          </a:p>
        </p:txBody>
      </p:sp>
      <p:sp>
        <p:nvSpPr>
          <p:cNvPr id="25" name="矩形 39"/>
          <p:cNvSpPr txBox="1"/>
          <p:nvPr/>
        </p:nvSpPr>
        <p:spPr>
          <a:xfrm rot="0" flipH="0" flipV="0">
            <a:off x="2352822" y="3899106"/>
            <a:ext cx="21320" cy="1812610"/>
          </a:xfrm>
          <a:prstGeom prst="rect">
            <a:avLst/>
          </a:prstGeo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箭头: 下 51"/>
          <p:cNvSpPr txBox="1"/>
          <p:nvPr/>
        </p:nvSpPr>
        <p:spPr>
          <a:xfrm rot="0" flipH="0" flipV="0">
            <a:off x="6864091" y="3879105"/>
            <a:ext cx="146893" cy="2252661"/>
          </a:xfrm>
          <a:prstGeom prst="downArrow">
            <a:avLst>
              <a:gd name="adj1" fmla="val 100000"/>
              <a:gd name="adj2" fmla="val 90000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52"/>
          <p:cNvSpPr txBox="1"/>
          <p:nvPr/>
        </p:nvSpPr>
        <p:spPr>
          <a:xfrm rot="0" flipH="0" flipV="0">
            <a:off x="7409328" y="4097952"/>
            <a:ext cx="24003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搜索意图预测模型优化</a:t>
            </a:r>
            <a:endParaRPr kumimoji="1" lang="zh-CN" altLang="en-US"/>
          </a:p>
        </p:txBody>
      </p:sp>
      <p:sp>
        <p:nvSpPr>
          <p:cNvPr id="28" name="文本框 53"/>
          <p:cNvSpPr txBox="1"/>
          <p:nvPr/>
        </p:nvSpPr>
        <p:spPr>
          <a:xfrm rot="0" flipH="0" flipV="0">
            <a:off x="7409328" y="4793277"/>
            <a:ext cx="2400300" cy="1263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结合搜索词实时语义、季节趋势与历史匿名查询数据，构建不依赖个人ID的意图预测引擎，提升关键词匹配与广告创意的相关性。</a:t>
            </a:r>
            <a:endParaRPr kumimoji="1" lang="zh-CN" altLang="en-US"/>
          </a:p>
        </p:txBody>
      </p:sp>
      <p:sp>
        <p:nvSpPr>
          <p:cNvPr id="29" name="矩形 54"/>
          <p:cNvSpPr txBox="1"/>
          <p:nvPr/>
        </p:nvSpPr>
        <p:spPr>
          <a:xfrm rot="0" flipH="0" flipV="0">
            <a:off x="6763703" y="3899106"/>
            <a:ext cx="21320" cy="1812610"/>
          </a:xfrm>
          <a:prstGeom prst="rect">
            <a:avLst/>
          </a:prstGeo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隐私安全下的精准定向技术演进</a:t>
            </a: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1"/>
          <p:cNvSpPr txBox="1"/>
          <p:nvPr/>
        </p:nvSpPr>
        <p:spPr>
          <a:xfrm rot="0" flipH="1" flipV="0">
            <a:off x="8770806" y="629742"/>
            <a:ext cx="2295155" cy="5657519"/>
          </a:xfrm>
          <a:custGeom>
            <a:avLst/>
            <a:gdLst>
              <a:gd name="connsiteX0" fmla="*/ 326920 w 1699984"/>
              <a:gd name="connsiteY0" fmla="*/ 0 h 4190433"/>
              <a:gd name="connsiteX1" fmla="*/ 503627 w 1699984"/>
              <a:gd name="connsiteY1" fmla="*/ 85124 h 4190433"/>
              <a:gd name="connsiteX2" fmla="*/ 1699984 w 1699984"/>
              <a:gd name="connsiteY2" fmla="*/ 2095216 h 4190433"/>
              <a:gd name="connsiteX3" fmla="*/ 503627 w 1699984"/>
              <a:gd name="connsiteY3" fmla="*/ 4105308 h 4190433"/>
              <a:gd name="connsiteX4" fmla="*/ 326920 w 1699984"/>
              <a:gd name="connsiteY4" fmla="*/ 4190433 h 4190433"/>
              <a:gd name="connsiteX5" fmla="*/ 284847 w 1699984"/>
              <a:gd name="connsiteY5" fmla="*/ 4105308 h 4190433"/>
              <a:gd name="connsiteX6" fmla="*/ 0 w 1699984"/>
              <a:gd name="connsiteY6" fmla="*/ 2095216 h 4190433"/>
              <a:gd name="connsiteX7" fmla="*/ 284847 w 1699984"/>
              <a:gd name="connsiteY7" fmla="*/ 85124 h 4190433"/>
              <a:gd name="connsiteX8" fmla="*/ 326920 w 1699984"/>
              <a:gd name="connsiteY8" fmla="*/ 0 h 4190433"/>
            </a:gdLst>
            <a:rect l="l" t="t" r="r" b="b"/>
            <a:pathLst>
              <a:path w="1699984" h="4190433">
                <a:moveTo>
                  <a:pt x="326920" y="0"/>
                </a:moveTo>
                <a:lnTo>
                  <a:pt x="503627" y="85124"/>
                </a:lnTo>
                <a:cubicBezTo>
                  <a:pt x="1216231" y="472234"/>
                  <a:pt x="1699984" y="1227232"/>
                  <a:pt x="1699984" y="2095216"/>
                </a:cubicBezTo>
                <a:cubicBezTo>
                  <a:pt x="1699984" y="2963201"/>
                  <a:pt x="1216231" y="3718199"/>
                  <a:pt x="503627" y="4105308"/>
                </a:cubicBezTo>
                <a:lnTo>
                  <a:pt x="326920" y="4190433"/>
                </a:lnTo>
                <a:lnTo>
                  <a:pt x="284847" y="4105308"/>
                </a:lnTo>
                <a:cubicBezTo>
                  <a:pt x="115179" y="3718199"/>
                  <a:pt x="0" y="2963201"/>
                  <a:pt x="0" y="2095216"/>
                </a:cubicBezTo>
                <a:cubicBezTo>
                  <a:pt x="0" y="1227232"/>
                  <a:pt x="115179" y="472234"/>
                  <a:pt x="284847" y="85124"/>
                </a:cubicBezTo>
                <a:lnTo>
                  <a:pt x="32692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2"/>
          <p:cNvSpPr txBox="1"/>
          <p:nvPr/>
        </p:nvSpPr>
        <p:spPr>
          <a:xfrm rot="0" flipH="1" flipV="0">
            <a:off x="9302341" y="766435"/>
            <a:ext cx="2410285" cy="5384134"/>
          </a:xfrm>
          <a:custGeom>
            <a:avLst/>
            <a:gdLst>
              <a:gd name="connsiteX0" fmla="*/ 278528 w 1785259"/>
              <a:gd name="connsiteY0" fmla="*/ 0 h 3987941"/>
              <a:gd name="connsiteX1" fmla="*/ 327556 w 1785259"/>
              <a:gd name="connsiteY1" fmla="*/ 12606 h 3987941"/>
              <a:gd name="connsiteX2" fmla="*/ 1785259 w 1785259"/>
              <a:gd name="connsiteY2" fmla="*/ 1993970 h 3987941"/>
              <a:gd name="connsiteX3" fmla="*/ 327556 w 1785259"/>
              <a:gd name="connsiteY3" fmla="*/ 3975334 h 3987941"/>
              <a:gd name="connsiteX4" fmla="*/ 278529 w 1785259"/>
              <a:gd name="connsiteY4" fmla="*/ 3987941 h 3987941"/>
              <a:gd name="connsiteX5" fmla="*/ 239970 w 1785259"/>
              <a:gd name="connsiteY5" fmla="*/ 3889556 h 3987941"/>
              <a:gd name="connsiteX6" fmla="*/ 0 w 1785259"/>
              <a:gd name="connsiteY6" fmla="*/ 1993969 h 3987941"/>
              <a:gd name="connsiteX7" fmla="*/ 239970 w 1785259"/>
              <a:gd name="connsiteY7" fmla="*/ 98382 h 3987941"/>
              <a:gd name="connsiteX8" fmla="*/ 278528 w 1785259"/>
              <a:gd name="connsiteY8" fmla="*/ 0 h 3987941"/>
            </a:gdLst>
            <a:rect l="l" t="t" r="r" b="b"/>
            <a:pathLst>
              <a:path w="1785259" h="3987941">
                <a:moveTo>
                  <a:pt x="278528" y="0"/>
                </a:moveTo>
                <a:lnTo>
                  <a:pt x="327556" y="12606"/>
                </a:lnTo>
                <a:cubicBezTo>
                  <a:pt x="1172076" y="275278"/>
                  <a:pt x="1785259" y="1063016"/>
                  <a:pt x="1785259" y="1993970"/>
                </a:cubicBezTo>
                <a:cubicBezTo>
                  <a:pt x="1785259" y="2924925"/>
                  <a:pt x="1172076" y="3712662"/>
                  <a:pt x="327556" y="3975334"/>
                </a:cubicBezTo>
                <a:lnTo>
                  <a:pt x="278529" y="3987941"/>
                </a:lnTo>
                <a:lnTo>
                  <a:pt x="239970" y="3889556"/>
                </a:lnTo>
                <a:cubicBezTo>
                  <a:pt x="95190" y="3478746"/>
                  <a:pt x="0" y="2783046"/>
                  <a:pt x="0" y="1993969"/>
                </a:cubicBezTo>
                <a:cubicBezTo>
                  <a:pt x="0" y="1204892"/>
                  <a:pt x="95190" y="509193"/>
                  <a:pt x="239970" y="98382"/>
                </a:cubicBezTo>
                <a:lnTo>
                  <a:pt x="278528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3"/>
          <p:cNvSpPr txBox="1"/>
          <p:nvPr/>
        </p:nvSpPr>
        <p:spPr>
          <a:xfrm rot="0" flipH="1" flipV="0">
            <a:off x="9811830" y="1037197"/>
            <a:ext cx="2400954" cy="4646652"/>
          </a:xfrm>
          <a:custGeom>
            <a:avLst/>
            <a:gdLst>
              <a:gd name="connsiteX0" fmla="*/ 57498 w 1778348"/>
              <a:gd name="connsiteY0" fmla="*/ 0 h 3441700"/>
              <a:gd name="connsiteX1" fmla="*/ 1778348 w 1778348"/>
              <a:gd name="connsiteY1" fmla="*/ 1720850 h 3441700"/>
              <a:gd name="connsiteX2" fmla="*/ 57498 w 1778348"/>
              <a:gd name="connsiteY2" fmla="*/ 3441700 h 3441700"/>
              <a:gd name="connsiteX3" fmla="*/ 0 w 1778348"/>
              <a:gd name="connsiteY3" fmla="*/ 3438797 h 3441700"/>
              <a:gd name="connsiteX4" fmla="*/ 0 w 1778348"/>
              <a:gd name="connsiteY4" fmla="*/ 2904 h 3441700"/>
              <a:gd name="connsiteX5" fmla="*/ 57498 w 1778348"/>
              <a:gd name="connsiteY5" fmla="*/ 0 h 3441700"/>
            </a:gdLst>
            <a:rect l="l" t="t" r="r" b="b"/>
            <a:pathLst>
              <a:path w="1778348" h="3441700">
                <a:moveTo>
                  <a:pt x="57498" y="0"/>
                </a:moveTo>
                <a:cubicBezTo>
                  <a:pt x="1007897" y="0"/>
                  <a:pt x="1778348" y="770451"/>
                  <a:pt x="1778348" y="1720850"/>
                </a:cubicBezTo>
                <a:cubicBezTo>
                  <a:pt x="1778348" y="2671249"/>
                  <a:pt x="1007897" y="3441700"/>
                  <a:pt x="57498" y="3441700"/>
                </a:cubicBezTo>
                <a:lnTo>
                  <a:pt x="0" y="3438797"/>
                </a:lnTo>
                <a:lnTo>
                  <a:pt x="0" y="2904"/>
                </a:lnTo>
                <a:lnTo>
                  <a:pt x="57498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弧形 4"/>
          <p:cNvSpPr txBox="1"/>
          <p:nvPr/>
        </p:nvSpPr>
        <p:spPr>
          <a:xfrm rot="0" flipH="1" flipV="0">
            <a:off x="8237819" y="323081"/>
            <a:ext cx="6061448" cy="6061449"/>
          </a:xfrm>
          <a:prstGeom prst="arc">
            <a:avLst>
              <a:gd name="adj1" fmla="val 18714283"/>
              <a:gd name="adj2" fmla="val 2752000"/>
            </a:avLst>
          </a:prstGeom>
          <a:noFill/>
          <a:ln w="12700" cap="sq">
            <a:solidFill>
              <a:schemeClr val="accent1"/>
            </a:solidFill>
            <a:miter/>
            <a:headEnd type="oval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弧形 5"/>
          <p:cNvSpPr txBox="1"/>
          <p:nvPr/>
        </p:nvSpPr>
        <p:spPr>
          <a:xfrm rot="5400000" flipH="1" flipV="1">
            <a:off x="9491702" y="4628495"/>
            <a:ext cx="2297607" cy="2297606"/>
          </a:xfrm>
          <a:prstGeom prst="arc">
            <a:avLst>
              <a:gd name="adj1" fmla="val 17020815"/>
              <a:gd name="adj2" fmla="val 21076330"/>
            </a:avLst>
          </a:prstGeom>
          <a:noFill/>
          <a:ln w="12700" cap="sq">
            <a:solidFill>
              <a:schemeClr val="accent1">
                <a:alpha val="100000"/>
              </a:schemeClr>
            </a:solidFill>
            <a:miter/>
            <a:headEnd type="triangle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直接箭头连接符 6"/>
          <p:cNvCxnSpPr/>
          <p:nvPr/>
        </p:nvCxnSpPr>
        <p:spPr>
          <a:xfrm rot="0" flipH="1" flipV="0">
            <a:off x="8616488" y="3353805"/>
            <a:ext cx="1548067" cy="0"/>
          </a:xfrm>
          <a:prstGeom prst="straightConnector1">
            <a:avLst/>
          </a:prstGeom>
          <a:noFill/>
          <a:ln w="12700" cap="sq">
            <a:solidFill>
              <a:schemeClr val="accent1"/>
            </a:solidFill>
            <a:prstDash val="sysDot"/>
            <a:miter/>
            <a:headEnd type="triangle"/>
            <a:tailEnd type="none"/>
          </a:ln>
        </p:spPr>
      </p:cxnSp>
      <p:sp>
        <p:nvSpPr>
          <p:cNvPr id="9" name="椭圆 7"/>
          <p:cNvSpPr txBox="1"/>
          <p:nvPr/>
        </p:nvSpPr>
        <p:spPr>
          <a:xfrm rot="0" flipH="1" flipV="0">
            <a:off x="8360385" y="2333555"/>
            <a:ext cx="95952" cy="9595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9"/>
          <p:cNvSpPr txBox="1"/>
          <p:nvPr/>
        </p:nvSpPr>
        <p:spPr>
          <a:xfrm rot="0" flipH="1" flipV="0">
            <a:off x="8282651" y="4021862"/>
            <a:ext cx="95952" cy="9595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弧形 10"/>
          <p:cNvSpPr txBox="1"/>
          <p:nvPr/>
        </p:nvSpPr>
        <p:spPr>
          <a:xfrm rot="0" flipH="1" flipV="0">
            <a:off x="10329169" y="1413587"/>
            <a:ext cx="3226916" cy="3226917"/>
          </a:xfrm>
          <a:prstGeom prst="arc">
            <a:avLst>
              <a:gd name="adj1" fmla="val 16200000"/>
              <a:gd name="adj2" fmla="val 20114196"/>
            </a:avLst>
          </a:prstGeom>
          <a:solidFill>
            <a:schemeClr val="accent1">
              <a:lumMod val="40000"/>
              <a:lumOff val="60000"/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733750" y="2932272"/>
            <a:ext cx="944728" cy="856502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>
              <a:lumMod val="75000"/>
              <a:alpha val="49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3475" y="1699680"/>
            <a:ext cx="7315565" cy="106448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在隐私合规前提下，采用分群随机对照实验，对比不同定向策略的转化率，持续优化投放模型而不触碰敏感用户标识。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43475" y="1265579"/>
            <a:ext cx="7315565" cy="32963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动态A/B测试框架设计</a:t>
            </a:r>
            <a:endParaRPr kumimoji="1" lang="zh-CN" altLang="en-US"/>
          </a:p>
        </p:txBody>
      </p:sp>
      <p:sp>
        <p:nvSpPr>
          <p:cNvPr id="15" name="弧形 11"/>
          <p:cNvSpPr txBox="1"/>
          <p:nvPr/>
        </p:nvSpPr>
        <p:spPr>
          <a:xfrm rot="16200000" flipH="1" flipV="0">
            <a:off x="9491704" y="-218489"/>
            <a:ext cx="2297607" cy="2297606"/>
          </a:xfrm>
          <a:prstGeom prst="arc">
            <a:avLst>
              <a:gd name="adj1" fmla="val 17020815"/>
              <a:gd name="adj2" fmla="val 21076330"/>
            </a:avLst>
          </a:prstGeom>
          <a:noFill/>
          <a:ln w="12700" cap="sq">
            <a:solidFill>
              <a:schemeClr val="accent1">
                <a:alpha val="100000"/>
              </a:schemeClr>
            </a:solidFill>
            <a:miter/>
            <a:headEnd type="triangle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43475" y="3317009"/>
            <a:ext cx="7315565" cy="106448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从基于Cookie的末次点击归因转向基于聚合数据的多触点归因（如Shapley值法），在保护个体隐私的同时更科学评估渠道贡献。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43475" y="2882908"/>
            <a:ext cx="7315565" cy="32963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效果归因模型转型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43475" y="4934338"/>
            <a:ext cx="7315565" cy="106448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定期开展内部数据使用审计，并向用户公开简明版隐私实践说明，增强品牌可信度，同时满足监管机构对透明度的要求。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43475" y="4500237"/>
            <a:ext cx="7315565" cy="32963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合规审计与透明度报告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合规与效果的平衡机制建设</a:t>
            </a: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1013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70475" y="3266209"/>
            <a:ext cx="4762865" cy="106448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2136981" flipH="0" flipV="0">
            <a:off x="6376773" y="-3530405"/>
            <a:ext cx="6720766" cy="6720766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162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" y="0"/>
            <a:ext cx="3546722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-956337" y="3969997"/>
            <a:ext cx="3688529" cy="3688529"/>
          </a:xfrm>
          <a:prstGeom prst="flowChartConnector">
            <a:avLst/>
          </a:prstGeom>
          <a:solidFill>
            <a:schemeClr val="bg1">
              <a:alpha val="50000"/>
            </a:schemeClr>
          </a:soli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33343" y="1859814"/>
            <a:ext cx="2971857" cy="7993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>
                  <a:noFill/>
                </a:ln>
                <a:solidFill>
                  <a:srgbClr val="FFFFFF">
                    <a:alpha val="5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53500" y="1084464"/>
            <a:ext cx="2203548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819880" flipH="1" flipV="0">
            <a:off x="3413736" y="3869074"/>
            <a:ext cx="1164636" cy="835708"/>
          </a:xfrm>
          <a:prstGeom prst="wedgeRoundRectCallout">
            <a:avLst>
              <a:gd name="adj1" fmla="val -21012"/>
              <a:gd name="adj2" fmla="val 77503"/>
              <a:gd name="adj3" fmla="val 16667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2000">
                <a:schemeClr val="accent1"/>
              </a:gs>
            </a:gsLst>
            <a:lin ang="5400000" scaled="1"/>
          </a:gradFill>
          <a:ln w="12700" cap="sq">
            <a:noFill/>
            <a:prstDash val="solid"/>
            <a:miter/>
          </a:ln>
          <a:effectLst>
            <a:outerShdw dist="50800" blurRad="50800" dir="5400000" sx="100000" sy="100000" kx="0" ky="0" algn="ctr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794072" flipH="0" flipV="0">
            <a:off x="3620326" y="4335805"/>
            <a:ext cx="683957" cy="170917"/>
          </a:xfrm>
          <a:custGeom>
            <a:avLst/>
            <a:gdLst>
              <a:gd name="connsiteX0" fmla="*/ 429040 w 490302"/>
              <a:gd name="connsiteY0" fmla="*/ 0 h 122524"/>
              <a:gd name="connsiteX1" fmla="*/ 490302 w 490302"/>
              <a:gd name="connsiteY1" fmla="*/ 61262 h 122524"/>
              <a:gd name="connsiteX2" fmla="*/ 429040 w 490302"/>
              <a:gd name="connsiteY2" fmla="*/ 122524 h 122524"/>
              <a:gd name="connsiteX3" fmla="*/ 367778 w 490302"/>
              <a:gd name="connsiteY3" fmla="*/ 61262 h 122524"/>
              <a:gd name="connsiteX4" fmla="*/ 429040 w 490302"/>
              <a:gd name="connsiteY4" fmla="*/ 0 h 122524"/>
              <a:gd name="connsiteX5" fmla="*/ 245151 w 490302"/>
              <a:gd name="connsiteY5" fmla="*/ 0 h 122524"/>
              <a:gd name="connsiteX6" fmla="*/ 306413 w 490302"/>
              <a:gd name="connsiteY6" fmla="*/ 61262 h 122524"/>
              <a:gd name="connsiteX7" fmla="*/ 245151 w 490302"/>
              <a:gd name="connsiteY7" fmla="*/ 122524 h 122524"/>
              <a:gd name="connsiteX8" fmla="*/ 183889 w 490302"/>
              <a:gd name="connsiteY8" fmla="*/ 61262 h 122524"/>
              <a:gd name="connsiteX9" fmla="*/ 245151 w 490302"/>
              <a:gd name="connsiteY9" fmla="*/ 0 h 122524"/>
              <a:gd name="connsiteX10" fmla="*/ 61262 w 490302"/>
              <a:gd name="connsiteY10" fmla="*/ 0 h 122524"/>
              <a:gd name="connsiteX11" fmla="*/ 122524 w 490302"/>
              <a:gd name="connsiteY11" fmla="*/ 61262 h 122524"/>
              <a:gd name="connsiteX12" fmla="*/ 61262 w 490302"/>
              <a:gd name="connsiteY12" fmla="*/ 122524 h 122524"/>
              <a:gd name="connsiteX13" fmla="*/ 0 w 490302"/>
              <a:gd name="connsiteY13" fmla="*/ 61262 h 122524"/>
              <a:gd name="connsiteX14" fmla="*/ 61262 w 490302"/>
              <a:gd name="connsiteY14" fmla="*/ 0 h 122524"/>
            </a:gdLst>
            <a:rect l="l" t="t" r="r" b="b"/>
            <a:pathLst>
              <a:path w="490302" h="122524">
                <a:moveTo>
                  <a:pt x="429040" y="0"/>
                </a:moveTo>
                <a:cubicBezTo>
                  <a:pt x="462874" y="0"/>
                  <a:pt x="490302" y="27428"/>
                  <a:pt x="490302" y="61262"/>
                </a:cubicBezTo>
                <a:cubicBezTo>
                  <a:pt x="490302" y="95096"/>
                  <a:pt x="462874" y="122524"/>
                  <a:pt x="429040" y="122524"/>
                </a:cubicBezTo>
                <a:cubicBezTo>
                  <a:pt x="395206" y="122524"/>
                  <a:pt x="367778" y="95096"/>
                  <a:pt x="367778" y="61262"/>
                </a:cubicBezTo>
                <a:cubicBezTo>
                  <a:pt x="367778" y="27428"/>
                  <a:pt x="395206" y="0"/>
                  <a:pt x="429040" y="0"/>
                </a:cubicBezTo>
                <a:close/>
                <a:moveTo>
                  <a:pt x="245151" y="0"/>
                </a:moveTo>
                <a:cubicBezTo>
                  <a:pt x="278985" y="0"/>
                  <a:pt x="306413" y="27428"/>
                  <a:pt x="306413" y="61262"/>
                </a:cubicBezTo>
                <a:cubicBezTo>
                  <a:pt x="306413" y="95096"/>
                  <a:pt x="278985" y="122524"/>
                  <a:pt x="245151" y="122524"/>
                </a:cubicBezTo>
                <a:cubicBezTo>
                  <a:pt x="211317" y="122524"/>
                  <a:pt x="183889" y="95096"/>
                  <a:pt x="183889" y="61262"/>
                </a:cubicBezTo>
                <a:cubicBezTo>
                  <a:pt x="183889" y="27428"/>
                  <a:pt x="211317" y="0"/>
                  <a:pt x="245151" y="0"/>
                </a:cubicBezTo>
                <a:close/>
                <a:moveTo>
                  <a:pt x="61262" y="0"/>
                </a:moveTo>
                <a:cubicBezTo>
                  <a:pt x="95096" y="0"/>
                  <a:pt x="122524" y="27428"/>
                  <a:pt x="122524" y="61262"/>
                </a:cubicBezTo>
                <a:cubicBezTo>
                  <a:pt x="122524" y="95096"/>
                  <a:pt x="95096" y="122524"/>
                  <a:pt x="61262" y="122524"/>
                </a:cubicBezTo>
                <a:cubicBezTo>
                  <a:pt x="27428" y="122524"/>
                  <a:pt x="0" y="95096"/>
                  <a:pt x="0" y="61262"/>
                </a:cubicBezTo>
                <a:cubicBezTo>
                  <a:pt x="0" y="27428"/>
                  <a:pt x="27428" y="0"/>
                  <a:pt x="6126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0480618" flipH="1" flipV="0">
            <a:off x="1181645" y="4454050"/>
            <a:ext cx="987315" cy="708468"/>
          </a:xfrm>
          <a:prstGeom prst="wedgeRoundRectCallout">
            <a:avLst>
              <a:gd name="adj1" fmla="val -21012"/>
              <a:gd name="adj2" fmla="val 77503"/>
              <a:gd name="adj3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50800" blurRad="50800" dir="5400000" sx="100000" sy="100000" kx="0" ky="0" algn="ctr" rotWithShape="0">
              <a:schemeClr val="tx1">
                <a:lumMod val="85000"/>
                <a:lumOff val="1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0454810" flipH="0" flipV="0">
            <a:off x="1433549" y="4886399"/>
            <a:ext cx="579819" cy="144894"/>
          </a:xfrm>
          <a:custGeom>
            <a:avLst/>
            <a:gdLst>
              <a:gd name="connsiteX0" fmla="*/ 429040 w 490302"/>
              <a:gd name="connsiteY0" fmla="*/ 0 h 122524"/>
              <a:gd name="connsiteX1" fmla="*/ 490302 w 490302"/>
              <a:gd name="connsiteY1" fmla="*/ 61262 h 122524"/>
              <a:gd name="connsiteX2" fmla="*/ 429040 w 490302"/>
              <a:gd name="connsiteY2" fmla="*/ 122524 h 122524"/>
              <a:gd name="connsiteX3" fmla="*/ 367778 w 490302"/>
              <a:gd name="connsiteY3" fmla="*/ 61262 h 122524"/>
              <a:gd name="connsiteX4" fmla="*/ 429040 w 490302"/>
              <a:gd name="connsiteY4" fmla="*/ 0 h 122524"/>
              <a:gd name="connsiteX5" fmla="*/ 245151 w 490302"/>
              <a:gd name="connsiteY5" fmla="*/ 0 h 122524"/>
              <a:gd name="connsiteX6" fmla="*/ 306413 w 490302"/>
              <a:gd name="connsiteY6" fmla="*/ 61262 h 122524"/>
              <a:gd name="connsiteX7" fmla="*/ 245151 w 490302"/>
              <a:gd name="connsiteY7" fmla="*/ 122524 h 122524"/>
              <a:gd name="connsiteX8" fmla="*/ 183889 w 490302"/>
              <a:gd name="connsiteY8" fmla="*/ 61262 h 122524"/>
              <a:gd name="connsiteX9" fmla="*/ 245151 w 490302"/>
              <a:gd name="connsiteY9" fmla="*/ 0 h 122524"/>
              <a:gd name="connsiteX10" fmla="*/ 61262 w 490302"/>
              <a:gd name="connsiteY10" fmla="*/ 0 h 122524"/>
              <a:gd name="connsiteX11" fmla="*/ 122524 w 490302"/>
              <a:gd name="connsiteY11" fmla="*/ 61262 h 122524"/>
              <a:gd name="connsiteX12" fmla="*/ 61262 w 490302"/>
              <a:gd name="connsiteY12" fmla="*/ 122524 h 122524"/>
              <a:gd name="connsiteX13" fmla="*/ 0 w 490302"/>
              <a:gd name="connsiteY13" fmla="*/ 61262 h 122524"/>
              <a:gd name="connsiteX14" fmla="*/ 61262 w 490302"/>
              <a:gd name="connsiteY14" fmla="*/ 0 h 122524"/>
            </a:gdLst>
            <a:rect l="l" t="t" r="r" b="b"/>
            <a:pathLst>
              <a:path w="490302" h="122524">
                <a:moveTo>
                  <a:pt x="429040" y="0"/>
                </a:moveTo>
                <a:cubicBezTo>
                  <a:pt x="462874" y="0"/>
                  <a:pt x="490302" y="27428"/>
                  <a:pt x="490302" y="61262"/>
                </a:cubicBezTo>
                <a:cubicBezTo>
                  <a:pt x="490302" y="95096"/>
                  <a:pt x="462874" y="122524"/>
                  <a:pt x="429040" y="122524"/>
                </a:cubicBezTo>
                <a:cubicBezTo>
                  <a:pt x="395206" y="122524"/>
                  <a:pt x="367778" y="95096"/>
                  <a:pt x="367778" y="61262"/>
                </a:cubicBezTo>
                <a:cubicBezTo>
                  <a:pt x="367778" y="27428"/>
                  <a:pt x="395206" y="0"/>
                  <a:pt x="429040" y="0"/>
                </a:cubicBezTo>
                <a:close/>
                <a:moveTo>
                  <a:pt x="245151" y="0"/>
                </a:moveTo>
                <a:cubicBezTo>
                  <a:pt x="278985" y="0"/>
                  <a:pt x="306413" y="27428"/>
                  <a:pt x="306413" y="61262"/>
                </a:cubicBezTo>
                <a:cubicBezTo>
                  <a:pt x="306413" y="95096"/>
                  <a:pt x="278985" y="122524"/>
                  <a:pt x="245151" y="122524"/>
                </a:cubicBezTo>
                <a:cubicBezTo>
                  <a:pt x="211317" y="122524"/>
                  <a:pt x="183889" y="95096"/>
                  <a:pt x="183889" y="61262"/>
                </a:cubicBezTo>
                <a:cubicBezTo>
                  <a:pt x="183889" y="27428"/>
                  <a:pt x="211317" y="0"/>
                  <a:pt x="245151" y="0"/>
                </a:cubicBezTo>
                <a:close/>
                <a:moveTo>
                  <a:pt x="61262" y="0"/>
                </a:moveTo>
                <a:cubicBezTo>
                  <a:pt x="95096" y="0"/>
                  <a:pt x="122524" y="27428"/>
                  <a:pt x="122524" y="61262"/>
                </a:cubicBezTo>
                <a:cubicBezTo>
                  <a:pt x="122524" y="95096"/>
                  <a:pt x="95096" y="122524"/>
                  <a:pt x="61262" y="122524"/>
                </a:cubicBezTo>
                <a:cubicBezTo>
                  <a:pt x="27428" y="122524"/>
                  <a:pt x="0" y="95096"/>
                  <a:pt x="0" y="61262"/>
                </a:cubicBezTo>
                <a:cubicBezTo>
                  <a:pt x="0" y="27428"/>
                  <a:pt x="27428" y="0"/>
                  <a:pt x="612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2000">
                <a:schemeClr val="accent1"/>
              </a:gs>
            </a:gsLst>
            <a:lin ang="5400000" scaled="1"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230619" y="1945523"/>
            <a:ext cx="2971857" cy="1482992"/>
          </a:xfrm>
          <a:prstGeom prst="roundRect">
            <a:avLst>
              <a:gd name="adj" fmla="val 12042"/>
            </a:avLst>
          </a:prstGeom>
          <a:solidFill>
            <a:schemeClr val="bg1"/>
          </a:solidFill>
          <a:ln w="12700" cap="sq">
            <a:noFill/>
            <a:prstDash val="dash"/>
            <a:miter/>
          </a:ln>
          <a:effectLst>
            <a:outerShdw dist="0" blurRad="127000" dir="0" sx="102000" sy="102000" kx="0" ky="0" algn="ctr" rotWithShape="0">
              <a:schemeClr val="accent1">
                <a:alpha val="1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408286" y="2125247"/>
            <a:ext cx="2745114" cy="4785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gradFill>
                  <a:gsLst>
                    <a:gs pos="0">
                      <a:srgbClr val="DDCDA6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PART  01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5535825" y="2662609"/>
            <a:ext cx="1059526" cy="1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405686" y="2810763"/>
            <a:ext cx="2745113" cy="386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智能化关键词策略升级</a:t>
            </a:r>
            <a:endParaRPr kumimoji="1" lang="zh-CN" altLang="en-US"/>
          </a:p>
        </p:txBody>
      </p:sp>
      <p:grpSp>
        <p:nvGrpSpPr>
          <p:cNvPr id="17" name=""/>
          <p:cNvGrpSpPr/>
          <p:nvPr/>
        </p:nvGrpSpPr>
        <p:grpSpPr>
          <a:xfrm>
            <a:off x="10764370" y="6111035"/>
            <a:ext cx="757125" cy="124665"/>
            <a:chOff x="10764370" y="6111035"/>
            <a:chExt cx="757125" cy="124665"/>
          </a:xfrm>
        </p:grpSpPr>
        <p:sp>
          <p:nvSpPr>
            <p:cNvPr id="18" name="标题 1"/>
            <p:cNvSpPr txBox="1"/>
            <p:nvPr/>
          </p:nvSpPr>
          <p:spPr>
            <a:xfrm rot="0" flipH="0" flipV="0">
              <a:off x="10764370" y="6111035"/>
              <a:ext cx="124665" cy="124665"/>
            </a:xfrm>
            <a:prstGeom prst="flowChartConnector">
              <a:avLst/>
            </a:prstGeom>
            <a:solidFill>
              <a:schemeClr val="accent1"/>
            </a:solidFill>
            <a:ln w="12700"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0" flipH="0" flipV="0">
              <a:off x="10975190" y="6111035"/>
              <a:ext cx="124665" cy="124665"/>
            </a:xfrm>
            <a:prstGeom prst="flowChartConnector">
              <a:avLst/>
            </a:prstGeom>
            <a:noFill/>
            <a:ln w="12700" cap="sq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0" flipH="0" flipV="0">
              <a:off x="11186010" y="6111035"/>
              <a:ext cx="124665" cy="124665"/>
            </a:xfrm>
            <a:prstGeom prst="flowChartConnector">
              <a:avLst/>
            </a:prstGeom>
            <a:noFill/>
            <a:ln w="12700" cap="sq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11396830" y="6111035"/>
              <a:ext cx="124665" cy="124665"/>
            </a:xfrm>
            <a:prstGeom prst="flowChartConnector">
              <a:avLst/>
            </a:prstGeom>
            <a:noFill/>
            <a:ln w="12700" cap="sq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2" name="标题 1"/>
          <p:cNvSpPr txBox="1"/>
          <p:nvPr/>
        </p:nvSpPr>
        <p:spPr>
          <a:xfrm rot="0" flipH="0" flipV="0">
            <a:off x="8551681" y="1945523"/>
            <a:ext cx="2971857" cy="1482992"/>
          </a:xfrm>
          <a:prstGeom prst="roundRect">
            <a:avLst>
              <a:gd name="adj" fmla="val 12042"/>
            </a:avLst>
          </a:prstGeom>
          <a:solidFill>
            <a:schemeClr val="bg1"/>
          </a:solidFill>
          <a:ln w="12700" cap="sq">
            <a:noFill/>
            <a:prstDash val="dash"/>
            <a:miter/>
          </a:ln>
          <a:effectLst>
            <a:outerShdw dist="0" blurRad="127000" dir="0" sx="102000" sy="102000" kx="0" ky="0" algn="ctr" rotWithShape="0">
              <a:schemeClr val="accent1">
                <a:alpha val="1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729348" y="2125247"/>
            <a:ext cx="2745114" cy="4785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gradFill>
                  <a:gsLst>
                    <a:gs pos="0">
                      <a:srgbClr val="DDCDA6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PART  02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1">
            <a:off x="8856887" y="2662609"/>
            <a:ext cx="1059526" cy="1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726748" y="2810763"/>
            <a:ext cx="2745113" cy="386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AI驱动的内容优化体系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5220465" y="3818830"/>
            <a:ext cx="2971857" cy="1482992"/>
          </a:xfrm>
          <a:prstGeom prst="roundRect">
            <a:avLst>
              <a:gd name="adj" fmla="val 12042"/>
            </a:avLst>
          </a:prstGeom>
          <a:solidFill>
            <a:schemeClr val="bg1"/>
          </a:solidFill>
          <a:ln w="12700" cap="sq">
            <a:noFill/>
            <a:prstDash val="dash"/>
            <a:miter/>
          </a:ln>
          <a:effectLst>
            <a:outerShdw dist="0" blurRad="127000" dir="0" sx="102000" sy="102000" kx="0" ky="0" algn="ctr" rotWithShape="0">
              <a:schemeClr val="accent1">
                <a:alpha val="1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5398132" y="3998554"/>
            <a:ext cx="2745114" cy="4785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gradFill>
                  <a:gsLst>
                    <a:gs pos="0">
                      <a:srgbClr val="DDCDA6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PART  03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1">
            <a:off x="5525671" y="4535916"/>
            <a:ext cx="1059526" cy="1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5395532" y="4684070"/>
            <a:ext cx="2745113" cy="386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多模态搜索体验布局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8541527" y="3818830"/>
            <a:ext cx="2971857" cy="1482992"/>
          </a:xfrm>
          <a:prstGeom prst="roundRect">
            <a:avLst>
              <a:gd name="adj" fmla="val 12042"/>
            </a:avLst>
          </a:prstGeom>
          <a:solidFill>
            <a:schemeClr val="bg1"/>
          </a:solidFill>
          <a:ln w="12700" cap="sq">
            <a:noFill/>
            <a:prstDash val="dash"/>
            <a:miter/>
          </a:ln>
          <a:effectLst>
            <a:outerShdw dist="0" blurRad="127000" dir="0" sx="102000" sy="102000" kx="0" ky="0" algn="ctr" rotWithShape="0">
              <a:schemeClr val="accent1">
                <a:alpha val="1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8719194" y="3998554"/>
            <a:ext cx="2745114" cy="4785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gradFill>
                  <a:gsLst>
                    <a:gs pos="0">
                      <a:srgbClr val="DDCDA6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PART  04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1">
            <a:off x="8846733" y="4535916"/>
            <a:ext cx="1059526" cy="1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8716594" y="4684070"/>
            <a:ext cx="2745113" cy="386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78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数据隐私合规下的精准投放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智能化关键词策略升级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552120" flipH="0" flipV="0">
            <a:off x="5515822" y="129041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552120" flipH="0" flipV="0">
            <a:off x="697064" y="301228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1383009"/>
            <a:ext cx="52110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71074" y="1979490"/>
            <a:ext cx="41869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利用自然语言处理（NLP）技术实时分析用户搜索行为变化，识别新兴语义关联词，提前布局高潜力关键词，提升内容前瞻性。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71074" y="1562753"/>
            <a:ext cx="4186989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实时语义趋势捕捉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552120" flipH="0" flipV="0">
            <a:off x="5515822" y="3800198"/>
            <a:ext cx="318332" cy="277418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552120" flipH="0" flipV="0">
            <a:off x="697064" y="5522068"/>
            <a:ext cx="318332" cy="277418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0400" y="3892795"/>
            <a:ext cx="52110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71074" y="4489276"/>
            <a:ext cx="41869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借助AI工具持续追踪竞品关键词排名、投放策略及内容更新节奏，快速调整自身关键词组合以抢占流量窗口。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171074" y="4072539"/>
            <a:ext cx="4186989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竞争对手关键词动态监控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552120" flipH="0" flipV="0">
            <a:off x="11139955" y="129041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552120" flipH="0" flipV="0">
            <a:off x="6321197" y="301228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84533" y="1383009"/>
            <a:ext cx="52110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95207" y="1979490"/>
            <a:ext cx="41869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通过机器学习算法对海量搜索日志进行聚类，自动归纳具有相似意图的长尾词群，实现精准内容覆盖与流量聚合。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795207" y="1562753"/>
            <a:ext cx="4186989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长尾关键词智能聚类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552120" flipH="0" flipV="0">
            <a:off x="11139955" y="3800198"/>
            <a:ext cx="318332" cy="277418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552120" flipH="0" flipV="0">
            <a:off x="6321197" y="5522068"/>
            <a:ext cx="318332" cy="277418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284533" y="3892795"/>
            <a:ext cx="52110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795207" y="4489276"/>
            <a:ext cx="41869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构建融合历史数据、社会热点和行业周期的预测模型，预判特定时间段内关键词热度波动，优化投放时机与内容规划。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795207" y="4072539"/>
            <a:ext cx="4186989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季节性与事件驱动预测模型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基于AI的关键词发现与预测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9"/>
          <p:cNvSpPr txBox="1"/>
          <p:nvPr/>
        </p:nvSpPr>
        <p:spPr>
          <a:xfrm rot="0" flipH="0" flipV="0">
            <a:off x="2181817" y="5235033"/>
            <a:ext cx="7815112" cy="977635"/>
          </a:xfrm>
          <a:prstGeom prst="ellipse">
            <a:avLst/>
          </a:prstGeom>
          <a:gradFill>
            <a:gsLst>
              <a:gs pos="400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6"/>
          <p:cNvSpPr txBox="1"/>
          <p:nvPr/>
        </p:nvSpPr>
        <p:spPr>
          <a:xfrm rot="0" flipH="0" flipV="0">
            <a:off x="396307" y="1996318"/>
            <a:ext cx="11386686" cy="3564425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8"/>
          <p:cNvSpPr txBox="1"/>
          <p:nvPr/>
        </p:nvSpPr>
        <p:spPr>
          <a:xfrm rot="16200000" flipH="1" flipV="0">
            <a:off x="-925660" y="3176769"/>
            <a:ext cx="3984171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97701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2"/>
          <p:cNvSpPr txBox="1"/>
          <p:nvPr/>
        </p:nvSpPr>
        <p:spPr>
          <a:xfrm rot="0" flipH="0" flipV="0">
            <a:off x="579802" y="2121185"/>
            <a:ext cx="11019697" cy="313155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/>
              </a:gs>
            </a:gsLst>
            <a:lin ang="5400000" scaled="1"/>
          </a:gradFill>
          <a:ln w="19050" cap="sq">
            <a:noFill/>
            <a:prstDash val="solid"/>
            <a:miter/>
          </a:ln>
          <a:effectLst>
            <a:outerShdw dist="38100" blurRad="228600" dir="5400000" sx="103000" sy="103000" kx="0" ky="0" algn="t" rotWithShape="0">
              <a:schemeClr val="accent1">
                <a:alpha val="3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4"/>
          <p:cNvSpPr txBox="1"/>
          <p:nvPr/>
        </p:nvSpPr>
        <p:spPr>
          <a:xfrm rot="0" flipH="0" flipV="0">
            <a:off x="2963799" y="2384233"/>
            <a:ext cx="6251703" cy="1686796"/>
          </a:xfrm>
          <a:prstGeom prst="ellipse">
            <a:avLst/>
          </a:prstGeom>
          <a:solidFill>
            <a:schemeClr val="bg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5"/>
          <p:cNvSpPr txBox="1"/>
          <p:nvPr/>
        </p:nvSpPr>
        <p:spPr>
          <a:xfrm rot="0" flipH="0" flipV="0">
            <a:off x="2473534" y="1688444"/>
            <a:ext cx="7232232" cy="1573802"/>
          </a:xfrm>
          <a:prstGeom prst="ellipse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100000">
                <a:schemeClr val="bg1"/>
              </a:gs>
            </a:gsLst>
            <a:lin ang="5400000" scaled="1"/>
          </a:gradFill>
          <a:ln w="1905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/>
          </a:ln>
          <a:effectLst>
            <a:outerShdw dist="38100" blurRad="228600" dir="5400000" sx="108000" sy="108000" kx="0" ky="0" algn="t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31"/>
          <p:cNvSpPr txBox="1"/>
          <p:nvPr/>
        </p:nvSpPr>
        <p:spPr>
          <a:xfrm rot="0" flipH="0" flipV="0">
            <a:off x="4648946" y="920436"/>
            <a:ext cx="2881408" cy="1768062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>
                  <a:lumMod val="20000"/>
                  <a:lumOff val="80000"/>
                </a:schemeClr>
              </a:gs>
            </a:gsLst>
            <a:lin ang="162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任意多边形: 形状 14"/>
          <p:cNvSpPr txBox="1"/>
          <p:nvPr/>
        </p:nvSpPr>
        <p:spPr>
          <a:xfrm rot="0" flipH="0" flipV="0">
            <a:off x="5009597" y="1164623"/>
            <a:ext cx="2160105" cy="1325464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/>
              </a:gs>
            </a:gsLst>
            <a:lin ang="162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12"/>
          <p:cNvSpPr txBox="1"/>
          <p:nvPr/>
        </p:nvSpPr>
        <p:spPr>
          <a:xfrm rot="0" flipH="0" flipV="0">
            <a:off x="6620101" y="2330793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17"/>
          <p:cNvSpPr txBox="1"/>
          <p:nvPr/>
        </p:nvSpPr>
        <p:spPr>
          <a:xfrm rot="0" flipH="0" flipV="0">
            <a:off x="6584101" y="2294793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18"/>
          <p:cNvSpPr txBox="1"/>
          <p:nvPr/>
        </p:nvSpPr>
        <p:spPr>
          <a:xfrm rot="0" flipH="0" flipV="0">
            <a:off x="4812296" y="2345833"/>
            <a:ext cx="720000" cy="720000"/>
          </a:xfrm>
          <a:prstGeom prst="ellipse">
            <a:avLst/>
          </a:prstGeom>
          <a:gradFill>
            <a:gsLst>
              <a:gs pos="19000">
                <a:schemeClr val="accent1">
                  <a:lumMod val="40000"/>
                  <a:lumOff val="60000"/>
                </a:schemeClr>
              </a:gs>
              <a:gs pos="97701">
                <a:schemeClr val="accent1">
                  <a:lumMod val="75000"/>
                </a:schemeClr>
              </a:gs>
            </a:gsLst>
            <a:lin ang="135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19"/>
          <p:cNvSpPr txBox="1"/>
          <p:nvPr/>
        </p:nvSpPr>
        <p:spPr>
          <a:xfrm rot="0" flipH="0" flipV="0">
            <a:off x="4776296" y="2309833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20"/>
          <p:cNvSpPr txBox="1"/>
          <p:nvPr/>
        </p:nvSpPr>
        <p:spPr>
          <a:xfrm rot="0" flipH="0" flipV="0">
            <a:off x="8427905" y="2007226"/>
            <a:ext cx="720000" cy="720000"/>
          </a:xfrm>
          <a:prstGeom prst="ellipse">
            <a:avLst/>
          </a:prstGeom>
          <a:gradFill>
            <a:gsLst>
              <a:gs pos="19000">
                <a:schemeClr val="accent1">
                  <a:lumMod val="40000"/>
                  <a:lumOff val="60000"/>
                </a:schemeClr>
              </a:gs>
              <a:gs pos="97701">
                <a:schemeClr val="accent1">
                  <a:lumMod val="75000"/>
                </a:schemeClr>
              </a:gs>
            </a:gsLst>
            <a:lin ang="135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21"/>
          <p:cNvSpPr txBox="1"/>
          <p:nvPr/>
        </p:nvSpPr>
        <p:spPr>
          <a:xfrm rot="0" flipH="0" flipV="0">
            <a:off x="8391906" y="1971226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椭圆 22"/>
          <p:cNvSpPr txBox="1"/>
          <p:nvPr/>
        </p:nvSpPr>
        <p:spPr>
          <a:xfrm rot="0" flipH="0" flipV="0">
            <a:off x="3040491" y="2006019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椭圆 23"/>
          <p:cNvSpPr txBox="1"/>
          <p:nvPr/>
        </p:nvSpPr>
        <p:spPr>
          <a:xfrm rot="0" flipH="0" flipV="0">
            <a:off x="3004491" y="1970019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AIPPT24"/>
          <p:cNvSpPr txBox="1"/>
          <p:nvPr/>
        </p:nvSpPr>
        <p:spPr>
          <a:xfrm rot="0" flipH="0" flipV="0">
            <a:off x="3227388" y="2186019"/>
            <a:ext cx="346207" cy="360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AIPPT25"/>
          <p:cNvSpPr txBox="1"/>
          <p:nvPr/>
        </p:nvSpPr>
        <p:spPr>
          <a:xfrm rot="0" flipH="1" flipV="1">
            <a:off x="4986295" y="2525833"/>
            <a:ext cx="372003" cy="360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AIPPT26"/>
          <p:cNvSpPr txBox="1"/>
          <p:nvPr/>
        </p:nvSpPr>
        <p:spPr>
          <a:xfrm rot="0" flipH="0" flipV="0">
            <a:off x="8621738" y="2187226"/>
            <a:ext cx="332336" cy="360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118"/>
          <p:cNvSpPr txBox="1"/>
          <p:nvPr/>
        </p:nvSpPr>
        <p:spPr>
          <a:xfrm rot="0" flipH="0" flipV="0">
            <a:off x="6800101" y="2510793"/>
            <a:ext cx="360001" cy="36000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73"/>
          <p:cNvSpPr txBox="1"/>
          <p:nvPr/>
        </p:nvSpPr>
        <p:spPr>
          <a:xfrm rot="0" flipH="0" flipV="0">
            <a:off x="721597" y="2939659"/>
            <a:ext cx="2342499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顶角 74"/>
          <p:cNvSpPr txBox="1"/>
          <p:nvPr/>
        </p:nvSpPr>
        <p:spPr>
          <a:xfrm rot="0" flipH="0" flipV="0">
            <a:off x="721596" y="2938949"/>
            <a:ext cx="2346920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76"/>
          <p:cNvSpPr txBox="1"/>
          <p:nvPr/>
        </p:nvSpPr>
        <p:spPr>
          <a:xfrm rot="0" flipH="0" flipV="0">
            <a:off x="829594" y="3573642"/>
            <a:ext cx="2095359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将用户搜索意图细分为信息型、导航型、交易型与比较型，针对性设计关键词结构与落地页内容，提高转化效率。</a:t>
            </a:r>
            <a:endParaRPr kumimoji="1" lang="zh-CN" altLang="en-US"/>
          </a:p>
        </p:txBody>
      </p:sp>
      <p:sp>
        <p:nvSpPr>
          <p:cNvPr id="26" name="文本框 77"/>
          <p:cNvSpPr txBox="1"/>
          <p:nvPr/>
        </p:nvSpPr>
        <p:spPr>
          <a:xfrm rot="0" flipH="0" flipV="0">
            <a:off x="784294" y="2977623"/>
            <a:ext cx="2200878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4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搜索意图四象限分类应用</a:t>
            </a:r>
            <a:endParaRPr kumimoji="1" lang="zh-CN" altLang="en-US"/>
          </a:p>
        </p:txBody>
      </p:sp>
      <p:sp>
        <p:nvSpPr>
          <p:cNvPr id="27" name="弧形 87"/>
          <p:cNvSpPr txBox="1"/>
          <p:nvPr/>
        </p:nvSpPr>
        <p:spPr>
          <a:xfrm rot="19735939" flipH="0" flipV="0">
            <a:off x="8627684" y="2219657"/>
            <a:ext cx="1858639" cy="1885010"/>
          </a:xfrm>
          <a:prstGeom prst="arc">
            <a:avLst>
              <a:gd name="adj1" fmla="val 17347951"/>
              <a:gd name="adj2" fmla="val 0"/>
            </a:avLst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99000">
                  <a:schemeClr val="accent1"/>
                </a:gs>
              </a:gsLst>
              <a:lin ang="5400000" scaled="1"/>
            </a:gradFill>
            <a:prstDash val="solid"/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弧形 88"/>
          <p:cNvSpPr txBox="1"/>
          <p:nvPr/>
        </p:nvSpPr>
        <p:spPr>
          <a:xfrm rot="20541517" flipH="0" flipV="0">
            <a:off x="6257336" y="2625054"/>
            <a:ext cx="1858639" cy="1885010"/>
          </a:xfrm>
          <a:prstGeom prst="arc">
            <a:avLst>
              <a:gd name="adj1" fmla="val 18215059"/>
              <a:gd name="adj2" fmla="val 0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1"/>
            </a:gradFill>
            <a:prstDash val="solid"/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弧形 89"/>
          <p:cNvSpPr txBox="1"/>
          <p:nvPr/>
        </p:nvSpPr>
        <p:spPr>
          <a:xfrm rot="1864061" flipH="1" flipV="0">
            <a:off x="1726197" y="2219656"/>
            <a:ext cx="1858639" cy="1885010"/>
          </a:xfrm>
          <a:prstGeom prst="arc">
            <a:avLst>
              <a:gd name="adj1" fmla="val 17347951"/>
              <a:gd name="adj2" fmla="val 0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1"/>
            </a:gradFill>
            <a:prstDash val="solid"/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弧形 90"/>
          <p:cNvSpPr txBox="1"/>
          <p:nvPr/>
        </p:nvSpPr>
        <p:spPr>
          <a:xfrm rot="1058483" flipH="1" flipV="0">
            <a:off x="4002003" y="2625053"/>
            <a:ext cx="1858639" cy="1885010"/>
          </a:xfrm>
          <a:prstGeom prst="arc">
            <a:avLst>
              <a:gd name="adj1" fmla="val 18215059"/>
              <a:gd name="adj2" fmla="val 0"/>
            </a:avLst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99000">
                  <a:schemeClr val="accent1"/>
                </a:gs>
              </a:gsLst>
              <a:lin ang="5400000" scaled="1"/>
            </a:gradFill>
            <a:prstDash val="solid"/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椭圆 7"/>
          <p:cNvSpPr txBox="1"/>
          <p:nvPr/>
        </p:nvSpPr>
        <p:spPr>
          <a:xfrm rot="5400000" flipH="0" flipV="0">
            <a:off x="9120790" y="3165905"/>
            <a:ext cx="3984170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97701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矩形: 圆角 1"/>
          <p:cNvSpPr txBox="1"/>
          <p:nvPr/>
        </p:nvSpPr>
        <p:spPr>
          <a:xfrm rot="0" flipH="0" flipV="0">
            <a:off x="3529108" y="3429000"/>
            <a:ext cx="2342499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矩形: 圆顶角 3"/>
          <p:cNvSpPr txBox="1"/>
          <p:nvPr/>
        </p:nvSpPr>
        <p:spPr>
          <a:xfrm rot="0" flipH="0" flipV="0">
            <a:off x="3529107" y="3428290"/>
            <a:ext cx="2346920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文本框 10"/>
          <p:cNvSpPr txBox="1"/>
          <p:nvPr/>
        </p:nvSpPr>
        <p:spPr>
          <a:xfrm rot="0" flipH="0" flipV="0">
            <a:off x="3637105" y="4062983"/>
            <a:ext cx="2095359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针对语音搜索、图像搜索等新型交互方式，优化关键词的口语化表达与上下文关联性，确保在非文本场景中仍能精准触达。</a:t>
            </a:r>
            <a:endParaRPr kumimoji="1" lang="zh-CN" altLang="en-US"/>
          </a:p>
        </p:txBody>
      </p:sp>
      <p:sp>
        <p:nvSpPr>
          <p:cNvPr id="35" name="文本框 13"/>
          <p:cNvSpPr txBox="1"/>
          <p:nvPr/>
        </p:nvSpPr>
        <p:spPr>
          <a:xfrm rot="0" flipH="0" flipV="0">
            <a:off x="3591805" y="3466964"/>
            <a:ext cx="2200878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4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多模态搜索下的关键词适配</a:t>
            </a:r>
            <a:endParaRPr kumimoji="1" lang="zh-CN" altLang="en-US"/>
          </a:p>
        </p:txBody>
      </p:sp>
      <p:sp>
        <p:nvSpPr>
          <p:cNvPr id="36" name="矩形: 圆角 34"/>
          <p:cNvSpPr txBox="1"/>
          <p:nvPr/>
        </p:nvSpPr>
        <p:spPr>
          <a:xfrm rot="0" flipH="0" flipV="0">
            <a:off x="6336619" y="3429000"/>
            <a:ext cx="2342499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矩形: 圆顶角 35"/>
          <p:cNvSpPr txBox="1"/>
          <p:nvPr/>
        </p:nvSpPr>
        <p:spPr>
          <a:xfrm rot="0" flipH="0" flipV="0">
            <a:off x="6336618" y="3428290"/>
            <a:ext cx="2346920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文本框 36"/>
          <p:cNvSpPr txBox="1"/>
          <p:nvPr/>
        </p:nvSpPr>
        <p:spPr>
          <a:xfrm rot="0" flipH="0" flipV="0">
            <a:off x="6444616" y="4062983"/>
            <a:ext cx="2095359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结合用户画像、地理位置与设备类型，动态生成个性化关键词建议，提升广告与自然搜索结果的相关性与点击率。</a:t>
            </a:r>
            <a:endParaRPr kumimoji="1" lang="zh-CN" altLang="en-US"/>
          </a:p>
        </p:txBody>
      </p:sp>
      <p:sp>
        <p:nvSpPr>
          <p:cNvPr id="39" name="文本框 37"/>
          <p:cNvSpPr txBox="1"/>
          <p:nvPr/>
        </p:nvSpPr>
        <p:spPr>
          <a:xfrm rot="0" flipH="0" flipV="0">
            <a:off x="6399316" y="3466964"/>
            <a:ext cx="2200878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4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个性化关键词推荐引擎</a:t>
            </a:r>
            <a:endParaRPr kumimoji="1" lang="zh-CN" altLang="en-US"/>
          </a:p>
        </p:txBody>
      </p:sp>
      <p:sp>
        <p:nvSpPr>
          <p:cNvPr id="40" name="矩形: 圆角 38"/>
          <p:cNvSpPr txBox="1"/>
          <p:nvPr/>
        </p:nvSpPr>
        <p:spPr>
          <a:xfrm rot="0" flipH="0" flipV="0">
            <a:off x="9144131" y="2944693"/>
            <a:ext cx="2342499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矩形: 圆顶角 39"/>
          <p:cNvSpPr txBox="1"/>
          <p:nvPr/>
        </p:nvSpPr>
        <p:spPr>
          <a:xfrm rot="0" flipH="0" flipV="0">
            <a:off x="9144130" y="2943983"/>
            <a:ext cx="2346920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文本框 40"/>
          <p:cNvSpPr txBox="1"/>
          <p:nvPr/>
        </p:nvSpPr>
        <p:spPr>
          <a:xfrm rot="0" flipH="0" flipV="0">
            <a:off x="9252128" y="3573642"/>
            <a:ext cx="2095359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监测关键词背后用户意图的缓慢演变（如“电动车”从资讯转向购买），及时调整内容策略以维持匹配度。</a:t>
            </a:r>
            <a:endParaRPr kumimoji="1" lang="zh-CN" altLang="en-US"/>
          </a:p>
        </p:txBody>
      </p:sp>
      <p:sp>
        <p:nvSpPr>
          <p:cNvPr id="43" name="文本框 41"/>
          <p:cNvSpPr txBox="1"/>
          <p:nvPr/>
        </p:nvSpPr>
        <p:spPr>
          <a:xfrm rot="0" flipH="0" flipV="0">
            <a:off x="9206828" y="2982657"/>
            <a:ext cx="2200878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4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意图漂移检测与响应</a:t>
            </a: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用户意图深度匹配机制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AI驱动的内容优化体系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1" y="3742956"/>
            <a:ext cx="2671074" cy="2391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利用大语言模型分析搜索查询背后的用户意图，自动识别信息型、导航型、交易型等关键词类别，提升内容与搜索需求的匹配度。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1">
            <a:off x="1844188" y="3283197"/>
            <a:ext cx="303500" cy="18000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6543" y="1776024"/>
            <a:ext cx="2658790" cy="1296000"/>
          </a:xfrm>
          <a:prstGeom prst="roundRect">
            <a:avLst>
              <a:gd name="adj" fmla="val 10351"/>
            </a:avLst>
          </a:prstGeom>
          <a:solidFill>
            <a:schemeClr val="accent1"/>
          </a:solidFill>
          <a:ln w="254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61187" y="1853681"/>
            <a:ext cx="2469503" cy="1149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基于用户意图的关键词挖掘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401828" y="3742956"/>
            <a:ext cx="2658788" cy="2391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AI通过分析海量搜索日志和网页内容，实时推荐与主关键词语义高度相关的长尾词和同义表达，增强内容覆盖广度与自然度。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4579472" y="3283197"/>
            <a:ext cx="303500" cy="180000"/>
          </a:xfrm>
          <a:prstGeom prst="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401827" y="1776024"/>
            <a:ext cx="2658790" cy="1296000"/>
          </a:xfrm>
          <a:prstGeom prst="roundRect">
            <a:avLst>
              <a:gd name="adj" fmla="val 10351"/>
            </a:avLst>
          </a:prstGeom>
          <a:solidFill>
            <a:schemeClr val="accent2"/>
          </a:solidFill>
          <a:ln w="254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468480" y="1853681"/>
            <a:ext cx="2525485" cy="11497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动态语义关联词推荐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130969" y="3742956"/>
            <a:ext cx="2658788" cy="2391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针对全球市场，AI可自动生成符合区域语言习惯和文化语境的关键词组合，确保内容在不同地区的搜索引擎中有效触达目标用户。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7308613" y="3283197"/>
            <a:ext cx="303500" cy="18000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130968" y="1776024"/>
            <a:ext cx="2658790" cy="1296000"/>
          </a:xfrm>
          <a:prstGeom prst="roundRect">
            <a:avLst>
              <a:gd name="adj" fmla="val 10351"/>
            </a:avLst>
          </a:prstGeom>
          <a:solidFill>
            <a:schemeClr val="accent1"/>
          </a:solidFill>
          <a:ln w="254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210061" y="1853681"/>
            <a:ext cx="2500604" cy="11497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多语言与本地化关键词适配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860111" y="3742956"/>
            <a:ext cx="2658788" cy="2391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结合季节性、热点事件和行业动态，AI预测关键词热度变化并建议内容更新节奏，保持SEO策略的前瞻性与时效性。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10037755" y="3283197"/>
            <a:ext cx="303500" cy="180000"/>
          </a:xfrm>
          <a:prstGeom prst="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860110" y="1776024"/>
            <a:ext cx="2658790" cy="1296000"/>
          </a:xfrm>
          <a:prstGeom prst="roundRect">
            <a:avLst>
              <a:gd name="adj" fmla="val 10351"/>
            </a:avLst>
          </a:prstGeom>
          <a:solidFill>
            <a:schemeClr val="accent2"/>
          </a:solidFill>
          <a:ln w="254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948533" y="1853681"/>
            <a:ext cx="2481944" cy="11497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关键词趋势预测与更新机制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智能关键词生成与语义理解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6753325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2192000 w 12192000"/>
              <a:gd name="connsiteY1" fmla="*/ 0 h 114300"/>
              <a:gd name="connsiteX2" fmla="*/ 12192000 w 12192000"/>
              <a:gd name="connsiteY2" fmla="*/ 114300 h 114300"/>
              <a:gd name="connsiteX3" fmla="*/ 0 w 12192000"/>
              <a:gd name="connsiteY3" fmla="*/ 114300 h 114300"/>
            </a:gdLst>
            <a:rect l="l" t="t" r="r" b="b"/>
            <a:pathLst>
              <a:path w="12192000" h="114300">
                <a:moveTo>
                  <a:pt x="0" y="0"/>
                </a:moveTo>
                <a:lnTo>
                  <a:pt x="12192000" y="0"/>
                </a:lnTo>
                <a:lnTo>
                  <a:pt x="12192000" y="114300"/>
                </a:lnTo>
                <a:lnTo>
                  <a:pt x="0" y="114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29614" y="1454871"/>
            <a:ext cx="5324476" cy="221970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29614" y="1355017"/>
            <a:ext cx="5324471" cy="395544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08396" y="1394590"/>
            <a:ext cx="5163458" cy="320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自动生成SEO、GEO友好标题与元描述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21359" y="3888483"/>
            <a:ext cx="5324476" cy="221970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21359" y="3788629"/>
            <a:ext cx="5324474" cy="395544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00142" y="3828201"/>
            <a:ext cx="5163458" cy="320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可读性评分与改写建议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144259" y="1446299"/>
            <a:ext cx="5324476" cy="221970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025072" y="1355017"/>
            <a:ext cx="3524249" cy="386972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144261" y="1346444"/>
            <a:ext cx="5324474" cy="395544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223043" y="1386017"/>
            <a:ext cx="5163458" cy="320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段落逻辑与H标签层级优化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136004" y="3879911"/>
            <a:ext cx="5324476" cy="221970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016818" y="3788629"/>
            <a:ext cx="3524249" cy="386972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136004" y="3780056"/>
            <a:ext cx="5324474" cy="395544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214787" y="3819629"/>
            <a:ext cx="5163458" cy="320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多媒体内容智能嵌入建议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08395" y="1802554"/>
            <a:ext cx="5163458" cy="17994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AI根据页面核心主题和竞争格局，生成高点击率的标题标签（Title）和元描述（Meta Description），兼顾搜索引擎、AI模型抓取与用户吸引力。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00141" y="4205644"/>
            <a:ext cx="5163458" cy="17994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基于Flesch阅读难易度等指标，AI评估内容可读性，并提供简化句式、替换术语等具体改写方案，提升用户停留时间与转化率。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223041" y="1793005"/>
            <a:ext cx="5163458" cy="17994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系统自动检测内容逻辑流，建议合理的H1- H3标题结构，确保页面信息架构清晰，便于搜索引擎与AI模型理解内容重点。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214786" y="4197071"/>
            <a:ext cx="5163458" cy="17994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AI分析文本内容后，推荐插入图表、视频或信息图的最佳位置与类型，增强内容丰富度并提升页面在富媒体搜索结果中的曝光机会。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内容结构与可读性智能优化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548056" y="1043559"/>
            <a:ext cx="362585" cy="36258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 flipV="0">
            <a:off x="1465131" y="1693016"/>
            <a:ext cx="368300" cy="3683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2669362" y="215249"/>
            <a:ext cx="2015152" cy="4087697"/>
          </a:xfrm>
          <a:prstGeom prst="round2SameRect">
            <a:avLst>
              <a:gd name="adj1" fmla="val 10059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63500" dir="0" sx="102000" sy="102000" kx="0" ky="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1465131" y="1043558"/>
            <a:ext cx="3082925" cy="649456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004881" y="1838828"/>
            <a:ext cx="3468370" cy="1267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通过AI比对算法更新、竞争对手变动及内容质量指标，精准定位排名下降原因，提供针对性优化路径。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969336" y="1043556"/>
            <a:ext cx="2340091" cy="6494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排名波动归因分析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788975" y="1043559"/>
            <a:ext cx="362585" cy="36258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 flipV="0">
            <a:off x="6706050" y="1693016"/>
            <a:ext cx="368300" cy="3683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7910282" y="215249"/>
            <a:ext cx="2015152" cy="4087697"/>
          </a:xfrm>
          <a:prstGeom prst="round2SameRect">
            <a:avLst>
              <a:gd name="adj1" fmla="val 9178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63500" dir="0" sx="102000" sy="102000" kx="0" ky="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6706050" y="1043558"/>
            <a:ext cx="3082925" cy="649456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245800" y="1838828"/>
            <a:ext cx="3468370" cy="1267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整合点击率、跳出率、停留时长等行为数据，AI识别低效内容段落并建议重写或结构调整，实现以用户反馈为导向的持续优化。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155036" y="1043556"/>
            <a:ext cx="2340091" cy="6494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用户行为数据驱动的内容调整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48055" y="3910989"/>
            <a:ext cx="362585" cy="36258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 flipH="1" flipV="0">
            <a:off x="1465130" y="4560446"/>
            <a:ext cx="368300" cy="3683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2669362" y="3082678"/>
            <a:ext cx="2015150" cy="4087697"/>
          </a:xfrm>
          <a:prstGeom prst="round2SameRect">
            <a:avLst>
              <a:gd name="adj1" fmla="val 9178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63500" dir="0" sx="102000" sy="102000" kx="0" ky="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1465130" y="3910988"/>
            <a:ext cx="3082925" cy="649456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004880" y="4706258"/>
            <a:ext cx="3468370" cy="1267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系统自动创建多个内容变体（如不同标题、导语或CTA），在真实流量中进行A/B测试，并基于统计显著性结果推荐最优版本。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938946" y="3910986"/>
            <a:ext cx="2340091" cy="6494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A/B测试自动化执行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788975" y="3910989"/>
            <a:ext cx="362585" cy="36258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6200000" flipH="1" flipV="0">
            <a:off x="6706050" y="4560446"/>
            <a:ext cx="368300" cy="3683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7910280" y="3082677"/>
            <a:ext cx="2015149" cy="4087697"/>
          </a:xfrm>
          <a:prstGeom prst="round2SameRect">
            <a:avLst>
              <a:gd name="adj1" fmla="val 8737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63500" dir="0" sx="102000" sy="102000" kx="0" ky="0" algn="ctr" rotWithShape="0">
              <a:schemeClr val="bg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1">
            <a:off x="6706050" y="3910988"/>
            <a:ext cx="3082925" cy="649456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245800" y="4706258"/>
            <a:ext cx="3468370" cy="1267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AI每周生成内容健康度报告，涵盖关键词覆盖率、内部链接有效性、语义完整性等维度，帮助营销团队系统化维护内容资产。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210254" y="3910986"/>
            <a:ext cx="2340091" cy="6494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内容健康度定期诊断报告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1">
            <a:off x="285395" y="299503"/>
            <a:ext cx="384413" cy="384413"/>
          </a:xfrm>
          <a:prstGeom prst="donu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文本框 12"/>
          <p:cNvSpPr txBox="1"/>
          <p:nvPr/>
        </p:nvSpPr>
        <p:spPr>
          <a:xfrm rot="0" flipH="0" flipV="0">
            <a:off x="717027" y="175599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实时内容效果监测与迭代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60036238Z53194966","ReservedCode1":"{\"SecurityData\":{\"Type\":\"TC260PG\",\"Version\":1,\"PubSD\":[{\"Type\":\"DS\",\"AlgID\":\"1.2.156.10197.1.501\",\"TBSData\":{\"Type\":\"LabelMataData\"},\"Signature\":\"3046022100944213273b506eeec8f965a0c908c3295348a785c588652060e65ebc161da26b022100a2c84c3dda8e05b05652af7a126e758d9538cb3ec5893aa6ccf29f0740c8ea86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60036238Z53194966","ReservedCode2":"{\"SecurityData\":{\"Type\":\"TC260PG\",\"Version\":1,\"PubSD\":[{\"Type\":\"DS\",\"AlgID\":\"1.2.156.10197.1.501\",\"TBSData\":{\"Type\":\"LabelMataData\"},\"Signature\":\"3045022100be8c3f288eb312bfcc340e87576eea507fd74e220de9e8c53d9daa4eae0ed5ec0220724d5a76ea9b633ad3f356393aae53c77b6ca20d0adc5b08ca760af98fb9aa35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