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embeddedFontLst>
    <p:embeddedFont>
      <p:font typeface="OPPOSans H"/>
      <p:regular r:id="rId18"/>
    </p:embeddedFont>
    <p:embeddedFont>
      <p:font typeface="Source Han Sans CN Bold"/>
      <p:regular r:id="rId19"/>
    </p:embeddedFont>
    <p:embeddedFont>
      <p:font typeface="Source Han Sans"/>
      <p:regular r:id="rId20"/>
    </p:embeddedFont>
    <p:embeddedFont>
      <p:font typeface="OPPOSans R"/>
      <p:regular r:id="rId21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font" Target="fonts/font1.fntdata"/>
<Relationship Id="rId19" Type="http://schemas.openxmlformats.org/officeDocument/2006/relationships/font" Target="fonts/font3.fntdata"/>
<Relationship Id="rId20" Type="http://schemas.openxmlformats.org/officeDocument/2006/relationships/font" Target="fonts/font2.fntdata"/>
<Relationship Id="rId21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431220" y="19242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87400" y="1661427"/>
            <a:ext cx="5885467" cy="11396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3785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为什么你的稿件AI从不引用？</a:t>
            </a:r>
            <a:endParaRPr kumimoji="1" lang="zh-CN" altLang="en-US"/>
          </a:p>
        </p:txBody>
      </p:sp>
      <p:sp>
        <p:nvSpPr>
          <p:cNvPr id="16" name="文本框 27"/>
          <p:cNvSpPr txBox="1"/>
          <p:nvPr/>
        </p:nvSpPr>
        <p:spPr>
          <a:xfrm rot="0" flipH="0" flipV="0">
            <a:off x="814311" y="3933477"/>
            <a:ext cx="5850772" cy="7923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2026年生成引擎优化（Generative Engine Optimization, GEO）视角下的关键维度解析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230074" y="2209799"/>
            <a:ext cx="3098042" cy="3609264"/>
          </a:xfrm>
          <a:prstGeom prst="roundRect">
            <a:avLst>
              <a:gd name="adj" fmla="val 873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8496219" y="1225402"/>
            <a:ext cx="2565751" cy="3928185"/>
          </a:xfrm>
          <a:custGeom>
            <a:avLst/>
            <a:gdLst>
              <a:gd name="connsiteX0" fmla="*/ 134072 w 2565751"/>
              <a:gd name="connsiteY0" fmla="*/ 1691 h 3928185"/>
              <a:gd name="connsiteX1" fmla="*/ 211868 w 2565751"/>
              <a:gd name="connsiteY1" fmla="*/ 3823 h 3928185"/>
              <a:gd name="connsiteX2" fmla="*/ 2446762 w 2565751"/>
              <a:gd name="connsiteY2" fmla="*/ 374092 h 3928185"/>
              <a:gd name="connsiteX3" fmla="*/ 2565751 w 2565751"/>
              <a:gd name="connsiteY3" fmla="*/ 463999 h 3928185"/>
              <a:gd name="connsiteX4" fmla="*/ 2565751 w 2565751"/>
              <a:gd name="connsiteY4" fmla="*/ 1609559 h 3928185"/>
              <a:gd name="connsiteX5" fmla="*/ 2565751 w 2565751"/>
              <a:gd name="connsiteY5" fmla="*/ 1803860 h 3928185"/>
              <a:gd name="connsiteX6" fmla="*/ 2565751 w 2565751"/>
              <a:gd name="connsiteY6" fmla="*/ 3361571 h 3928185"/>
              <a:gd name="connsiteX7" fmla="*/ 2490057 w 2565751"/>
              <a:gd name="connsiteY7" fmla="*/ 3464461 h 3928185"/>
              <a:gd name="connsiteX8" fmla="*/ 2457925 w 2565751"/>
              <a:gd name="connsiteY8" fmla="*/ 3474633 h 3928185"/>
              <a:gd name="connsiteX9" fmla="*/ 1477428 w 2565751"/>
              <a:gd name="connsiteY9" fmla="*/ 3646086 h 3928185"/>
              <a:gd name="connsiteX10" fmla="*/ 1282876 w 2565751"/>
              <a:gd name="connsiteY10" fmla="*/ 3928185 h 3928185"/>
              <a:gd name="connsiteX11" fmla="*/ 1130199 w 2565751"/>
              <a:gd name="connsiteY11" fmla="*/ 3706803 h 3928185"/>
              <a:gd name="connsiteX12" fmla="*/ 374826 w 2565751"/>
              <a:gd name="connsiteY12" fmla="*/ 3838890 h 3928185"/>
              <a:gd name="connsiteX13" fmla="*/ 377670 w 2565751"/>
              <a:gd name="connsiteY13" fmla="*/ 3846001 h 3928185"/>
              <a:gd name="connsiteX14" fmla="*/ 203954 w 2565751"/>
              <a:gd name="connsiteY14" fmla="*/ 3876794 h 3928185"/>
              <a:gd name="connsiteX15" fmla="*/ 0 w 2565751"/>
              <a:gd name="connsiteY15" fmla="*/ 3757694 h 3928185"/>
              <a:gd name="connsiteX16" fmla="*/ 0 w 2565751"/>
              <a:gd name="connsiteY16" fmla="*/ 2106798 h 3928185"/>
              <a:gd name="connsiteX17" fmla="*/ 0 w 2565751"/>
              <a:gd name="connsiteY17" fmla="*/ 1125392 h 3928185"/>
              <a:gd name="connsiteX18" fmla="*/ 0 w 2565751"/>
              <a:gd name="connsiteY18" fmla="*/ 93730 h 3928185"/>
              <a:gd name="connsiteX19" fmla="*/ 134072 w 2565751"/>
              <a:gd name="connsiteY19" fmla="*/ 1691 h 3928185"/>
            </a:gdLst>
            <a:rect l="l" t="t" r="r" b="b"/>
            <a:pathLst>
              <a:path w="2565751" h="3928185">
                <a:moveTo>
                  <a:pt x="134072" y="1691"/>
                </a:moveTo>
                <a:cubicBezTo>
                  <a:pt x="158901" y="-1037"/>
                  <a:pt x="185384" y="-561"/>
                  <a:pt x="211868" y="3823"/>
                </a:cubicBezTo>
                <a:lnTo>
                  <a:pt x="2446762" y="374092"/>
                </a:lnTo>
                <a:cubicBezTo>
                  <a:pt x="2517285" y="385800"/>
                  <a:pt x="2565751" y="422379"/>
                  <a:pt x="2565751" y="463999"/>
                </a:cubicBezTo>
                <a:lnTo>
                  <a:pt x="2565751" y="1609559"/>
                </a:lnTo>
                <a:lnTo>
                  <a:pt x="2565751" y="1803860"/>
                </a:lnTo>
                <a:lnTo>
                  <a:pt x="2565751" y="3361571"/>
                </a:lnTo>
                <a:cubicBezTo>
                  <a:pt x="2565751" y="3404035"/>
                  <a:pt x="2536208" y="3442381"/>
                  <a:pt x="2490057" y="3464461"/>
                </a:cubicBezTo>
                <a:lnTo>
                  <a:pt x="2457925" y="3474633"/>
                </a:lnTo>
                <a:lnTo>
                  <a:pt x="1477428" y="3646086"/>
                </a:lnTo>
                <a:lnTo>
                  <a:pt x="1282876" y="3928185"/>
                </a:lnTo>
                <a:lnTo>
                  <a:pt x="1130199" y="3706803"/>
                </a:lnTo>
                <a:lnTo>
                  <a:pt x="374826" y="3838890"/>
                </a:lnTo>
                <a:lnTo>
                  <a:pt x="377670" y="3846001"/>
                </a:lnTo>
                <a:lnTo>
                  <a:pt x="203954" y="3876794"/>
                </a:lnTo>
                <a:cubicBezTo>
                  <a:pt x="99900" y="3895253"/>
                  <a:pt x="0" y="3836874"/>
                  <a:pt x="0" y="3757694"/>
                </a:cubicBezTo>
                <a:lnTo>
                  <a:pt x="0" y="2106798"/>
                </a:lnTo>
                <a:lnTo>
                  <a:pt x="0" y="1125392"/>
                </a:lnTo>
                <a:lnTo>
                  <a:pt x="0" y="93730"/>
                </a:lnTo>
                <a:cubicBezTo>
                  <a:pt x="0" y="46886"/>
                  <a:pt x="59587" y="9873"/>
                  <a:pt x="134072" y="1691"/>
                </a:cubicBez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733334" y="2418485"/>
            <a:ext cx="2075856" cy="20318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用户倾向于相信有明确责任主体的信息，AI为规避风险会主动过滤无署名或来源模糊的内容。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733334" y="1635959"/>
            <a:ext cx="2091521" cy="5638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用户信任与模型输出的一致性要求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733334" y="2277229"/>
            <a:ext cx="277030" cy="45719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531974" y="5516330"/>
            <a:ext cx="481543" cy="4815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489674" y="2209799"/>
            <a:ext cx="3098042" cy="3609264"/>
          </a:xfrm>
          <a:prstGeom prst="roundRect">
            <a:avLst>
              <a:gd name="adj" fmla="val 873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755819" y="1225402"/>
            <a:ext cx="2565751" cy="3928185"/>
          </a:xfrm>
          <a:custGeom>
            <a:avLst/>
            <a:gdLst>
              <a:gd name="connsiteX0" fmla="*/ 134072 w 2565751"/>
              <a:gd name="connsiteY0" fmla="*/ 1691 h 3928185"/>
              <a:gd name="connsiteX1" fmla="*/ 211868 w 2565751"/>
              <a:gd name="connsiteY1" fmla="*/ 3823 h 3928185"/>
              <a:gd name="connsiteX2" fmla="*/ 2446762 w 2565751"/>
              <a:gd name="connsiteY2" fmla="*/ 374092 h 3928185"/>
              <a:gd name="connsiteX3" fmla="*/ 2565751 w 2565751"/>
              <a:gd name="connsiteY3" fmla="*/ 463999 h 3928185"/>
              <a:gd name="connsiteX4" fmla="*/ 2565751 w 2565751"/>
              <a:gd name="connsiteY4" fmla="*/ 1609559 h 3928185"/>
              <a:gd name="connsiteX5" fmla="*/ 2565751 w 2565751"/>
              <a:gd name="connsiteY5" fmla="*/ 1803860 h 3928185"/>
              <a:gd name="connsiteX6" fmla="*/ 2565751 w 2565751"/>
              <a:gd name="connsiteY6" fmla="*/ 3361571 h 3928185"/>
              <a:gd name="connsiteX7" fmla="*/ 2490057 w 2565751"/>
              <a:gd name="connsiteY7" fmla="*/ 3464461 h 3928185"/>
              <a:gd name="connsiteX8" fmla="*/ 2457925 w 2565751"/>
              <a:gd name="connsiteY8" fmla="*/ 3474633 h 3928185"/>
              <a:gd name="connsiteX9" fmla="*/ 1477428 w 2565751"/>
              <a:gd name="connsiteY9" fmla="*/ 3646086 h 3928185"/>
              <a:gd name="connsiteX10" fmla="*/ 1282876 w 2565751"/>
              <a:gd name="connsiteY10" fmla="*/ 3928185 h 3928185"/>
              <a:gd name="connsiteX11" fmla="*/ 1130199 w 2565751"/>
              <a:gd name="connsiteY11" fmla="*/ 3706803 h 3928185"/>
              <a:gd name="connsiteX12" fmla="*/ 374826 w 2565751"/>
              <a:gd name="connsiteY12" fmla="*/ 3838890 h 3928185"/>
              <a:gd name="connsiteX13" fmla="*/ 377670 w 2565751"/>
              <a:gd name="connsiteY13" fmla="*/ 3846001 h 3928185"/>
              <a:gd name="connsiteX14" fmla="*/ 203954 w 2565751"/>
              <a:gd name="connsiteY14" fmla="*/ 3876794 h 3928185"/>
              <a:gd name="connsiteX15" fmla="*/ 0 w 2565751"/>
              <a:gd name="connsiteY15" fmla="*/ 3757694 h 3928185"/>
              <a:gd name="connsiteX16" fmla="*/ 0 w 2565751"/>
              <a:gd name="connsiteY16" fmla="*/ 2106798 h 3928185"/>
              <a:gd name="connsiteX17" fmla="*/ 0 w 2565751"/>
              <a:gd name="connsiteY17" fmla="*/ 1125392 h 3928185"/>
              <a:gd name="connsiteX18" fmla="*/ 0 w 2565751"/>
              <a:gd name="connsiteY18" fmla="*/ 93730 h 3928185"/>
              <a:gd name="connsiteX19" fmla="*/ 134072 w 2565751"/>
              <a:gd name="connsiteY19" fmla="*/ 1691 h 3928185"/>
            </a:gdLst>
            <a:rect l="l" t="t" r="r" b="b"/>
            <a:pathLst>
              <a:path w="2565751" h="3928185">
                <a:moveTo>
                  <a:pt x="134072" y="1691"/>
                </a:moveTo>
                <a:cubicBezTo>
                  <a:pt x="158901" y="-1037"/>
                  <a:pt x="185384" y="-561"/>
                  <a:pt x="211868" y="3823"/>
                </a:cubicBezTo>
                <a:lnTo>
                  <a:pt x="2446762" y="374092"/>
                </a:lnTo>
                <a:cubicBezTo>
                  <a:pt x="2517285" y="385800"/>
                  <a:pt x="2565751" y="422379"/>
                  <a:pt x="2565751" y="463999"/>
                </a:cubicBezTo>
                <a:lnTo>
                  <a:pt x="2565751" y="1609559"/>
                </a:lnTo>
                <a:lnTo>
                  <a:pt x="2565751" y="1803860"/>
                </a:lnTo>
                <a:lnTo>
                  <a:pt x="2565751" y="3361571"/>
                </a:lnTo>
                <a:cubicBezTo>
                  <a:pt x="2565751" y="3404035"/>
                  <a:pt x="2536208" y="3442381"/>
                  <a:pt x="2490057" y="3464461"/>
                </a:cubicBezTo>
                <a:lnTo>
                  <a:pt x="2457925" y="3474633"/>
                </a:lnTo>
                <a:lnTo>
                  <a:pt x="1477428" y="3646086"/>
                </a:lnTo>
                <a:lnTo>
                  <a:pt x="1282876" y="3928185"/>
                </a:lnTo>
                <a:lnTo>
                  <a:pt x="1130199" y="3706803"/>
                </a:lnTo>
                <a:lnTo>
                  <a:pt x="374826" y="3838890"/>
                </a:lnTo>
                <a:lnTo>
                  <a:pt x="377670" y="3846001"/>
                </a:lnTo>
                <a:lnTo>
                  <a:pt x="203954" y="3876794"/>
                </a:lnTo>
                <a:cubicBezTo>
                  <a:pt x="99900" y="3895253"/>
                  <a:pt x="0" y="3836874"/>
                  <a:pt x="0" y="3757694"/>
                </a:cubicBezTo>
                <a:lnTo>
                  <a:pt x="0" y="2106798"/>
                </a:lnTo>
                <a:lnTo>
                  <a:pt x="0" y="1125392"/>
                </a:lnTo>
                <a:lnTo>
                  <a:pt x="0" y="93730"/>
                </a:lnTo>
                <a:cubicBezTo>
                  <a:pt x="0" y="46886"/>
                  <a:pt x="59587" y="9873"/>
                  <a:pt x="134072" y="1691"/>
                </a:cubicBez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992934" y="2418485"/>
            <a:ext cx="2075856" cy="20318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GEO系统通过作者资质、机构认证、引用网络密度等多维指标评估内容可信度，非权威内容易被降权处理。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992934" y="1635959"/>
            <a:ext cx="2091521" cy="5638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权威信号的算法识别逻辑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992934" y="2277229"/>
            <a:ext cx="277030" cy="45719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49275" y="2209799"/>
            <a:ext cx="3098042" cy="3609264"/>
          </a:xfrm>
          <a:prstGeom prst="roundRect">
            <a:avLst>
              <a:gd name="adj" fmla="val 8737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015420" y="1225402"/>
            <a:ext cx="2565751" cy="3928185"/>
          </a:xfrm>
          <a:custGeom>
            <a:avLst/>
            <a:gdLst>
              <a:gd name="connsiteX0" fmla="*/ 134072 w 2565751"/>
              <a:gd name="connsiteY0" fmla="*/ 1691 h 3928185"/>
              <a:gd name="connsiteX1" fmla="*/ 211868 w 2565751"/>
              <a:gd name="connsiteY1" fmla="*/ 3823 h 3928185"/>
              <a:gd name="connsiteX2" fmla="*/ 2446762 w 2565751"/>
              <a:gd name="connsiteY2" fmla="*/ 374092 h 3928185"/>
              <a:gd name="connsiteX3" fmla="*/ 2565751 w 2565751"/>
              <a:gd name="connsiteY3" fmla="*/ 463999 h 3928185"/>
              <a:gd name="connsiteX4" fmla="*/ 2565751 w 2565751"/>
              <a:gd name="connsiteY4" fmla="*/ 1609559 h 3928185"/>
              <a:gd name="connsiteX5" fmla="*/ 2565751 w 2565751"/>
              <a:gd name="connsiteY5" fmla="*/ 1803860 h 3928185"/>
              <a:gd name="connsiteX6" fmla="*/ 2565751 w 2565751"/>
              <a:gd name="connsiteY6" fmla="*/ 3361571 h 3928185"/>
              <a:gd name="connsiteX7" fmla="*/ 2490057 w 2565751"/>
              <a:gd name="connsiteY7" fmla="*/ 3464461 h 3928185"/>
              <a:gd name="connsiteX8" fmla="*/ 2457925 w 2565751"/>
              <a:gd name="connsiteY8" fmla="*/ 3474633 h 3928185"/>
              <a:gd name="connsiteX9" fmla="*/ 1477428 w 2565751"/>
              <a:gd name="connsiteY9" fmla="*/ 3646086 h 3928185"/>
              <a:gd name="connsiteX10" fmla="*/ 1282876 w 2565751"/>
              <a:gd name="connsiteY10" fmla="*/ 3928185 h 3928185"/>
              <a:gd name="connsiteX11" fmla="*/ 1130199 w 2565751"/>
              <a:gd name="connsiteY11" fmla="*/ 3706803 h 3928185"/>
              <a:gd name="connsiteX12" fmla="*/ 374826 w 2565751"/>
              <a:gd name="connsiteY12" fmla="*/ 3838890 h 3928185"/>
              <a:gd name="connsiteX13" fmla="*/ 377670 w 2565751"/>
              <a:gd name="connsiteY13" fmla="*/ 3846001 h 3928185"/>
              <a:gd name="connsiteX14" fmla="*/ 203954 w 2565751"/>
              <a:gd name="connsiteY14" fmla="*/ 3876794 h 3928185"/>
              <a:gd name="connsiteX15" fmla="*/ 0 w 2565751"/>
              <a:gd name="connsiteY15" fmla="*/ 3757694 h 3928185"/>
              <a:gd name="connsiteX16" fmla="*/ 0 w 2565751"/>
              <a:gd name="connsiteY16" fmla="*/ 2106798 h 3928185"/>
              <a:gd name="connsiteX17" fmla="*/ 0 w 2565751"/>
              <a:gd name="connsiteY17" fmla="*/ 1125392 h 3928185"/>
              <a:gd name="connsiteX18" fmla="*/ 0 w 2565751"/>
              <a:gd name="connsiteY18" fmla="*/ 93730 h 3928185"/>
              <a:gd name="connsiteX19" fmla="*/ 134072 w 2565751"/>
              <a:gd name="connsiteY19" fmla="*/ 1691 h 3928185"/>
            </a:gdLst>
            <a:rect l="l" t="t" r="r" b="b"/>
            <a:pathLst>
              <a:path w="2565751" h="3928185">
                <a:moveTo>
                  <a:pt x="134072" y="1691"/>
                </a:moveTo>
                <a:cubicBezTo>
                  <a:pt x="158901" y="-1037"/>
                  <a:pt x="185384" y="-561"/>
                  <a:pt x="211868" y="3823"/>
                </a:cubicBezTo>
                <a:lnTo>
                  <a:pt x="2446762" y="374092"/>
                </a:lnTo>
                <a:cubicBezTo>
                  <a:pt x="2517285" y="385800"/>
                  <a:pt x="2565751" y="422379"/>
                  <a:pt x="2565751" y="463999"/>
                </a:cubicBezTo>
                <a:lnTo>
                  <a:pt x="2565751" y="1609559"/>
                </a:lnTo>
                <a:lnTo>
                  <a:pt x="2565751" y="1803860"/>
                </a:lnTo>
                <a:lnTo>
                  <a:pt x="2565751" y="3361571"/>
                </a:lnTo>
                <a:cubicBezTo>
                  <a:pt x="2565751" y="3404035"/>
                  <a:pt x="2536208" y="3442381"/>
                  <a:pt x="2490057" y="3464461"/>
                </a:cubicBezTo>
                <a:lnTo>
                  <a:pt x="2457925" y="3474633"/>
                </a:lnTo>
                <a:lnTo>
                  <a:pt x="1477428" y="3646086"/>
                </a:lnTo>
                <a:lnTo>
                  <a:pt x="1282876" y="3928185"/>
                </a:lnTo>
                <a:lnTo>
                  <a:pt x="1130199" y="3706803"/>
                </a:lnTo>
                <a:lnTo>
                  <a:pt x="374826" y="3838890"/>
                </a:lnTo>
                <a:lnTo>
                  <a:pt x="377670" y="3846001"/>
                </a:lnTo>
                <a:lnTo>
                  <a:pt x="203954" y="3876794"/>
                </a:lnTo>
                <a:cubicBezTo>
                  <a:pt x="99900" y="3895253"/>
                  <a:pt x="0" y="3836874"/>
                  <a:pt x="0" y="3757694"/>
                </a:cubicBezTo>
                <a:lnTo>
                  <a:pt x="0" y="2106798"/>
                </a:lnTo>
                <a:lnTo>
                  <a:pt x="0" y="1125392"/>
                </a:lnTo>
                <a:lnTo>
                  <a:pt x="0" y="93730"/>
                </a:lnTo>
                <a:cubicBezTo>
                  <a:pt x="0" y="46886"/>
                  <a:pt x="59587" y="9873"/>
                  <a:pt x="134072" y="1691"/>
                </a:cubicBezTo>
                <a:close/>
              </a:path>
            </a:pathLst>
          </a:custGeom>
          <a:solidFill>
            <a:schemeClr val="bg1"/>
          </a:solidFill>
          <a:ln w="19050" cap="sq">
            <a:noFill/>
            <a:miter/>
          </a:ln>
          <a:effectLst>
            <a:outerShdw dist="0" blurRad="190500" dir="0" sx="100000" sy="100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252535" y="2418485"/>
            <a:ext cx="2075856" cy="20318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生成式搜索引擎优先调用具备明确出处、可验证来源的内容，缺乏权威背书的稿件难以进入引用候选池。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252535" y="1635959"/>
            <a:ext cx="2091521" cy="563828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AI生成内容对权威来源的依赖机制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252535" y="2277229"/>
            <a:ext cx="277030" cy="45719"/>
          </a:xfrm>
          <a:prstGeom prst="roundRect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5855229" y="5516330"/>
            <a:ext cx="481543" cy="4815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2051674" y="5516330"/>
            <a:ext cx="481543" cy="481543"/>
          </a:xfrm>
          <a:prstGeom prst="ellipse">
            <a:avLst/>
          </a:prstGeom>
          <a:solidFill>
            <a:schemeClr val="accent1"/>
          </a:solidFill>
          <a:ln w="190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权威性在GEO中的核心地位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 2"/>
          <p:cNvSpPr txBox="1"/>
          <p:nvPr/>
        </p:nvSpPr>
        <p:spPr>
          <a:xfrm rot="0" flipH="0" flipV="0">
            <a:off x="874712" y="3664858"/>
            <a:ext cx="10243252" cy="119743"/>
          </a:xfrm>
          <a:prstGeom prst="rect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等腰三角形 3"/>
          <p:cNvSpPr txBox="1"/>
          <p:nvPr/>
        </p:nvSpPr>
        <p:spPr>
          <a:xfrm rot="5400000" flipH="0" flipV="0">
            <a:off x="11086997" y="3625068"/>
            <a:ext cx="261257" cy="199321"/>
          </a:xfrm>
          <a:prstGeom prst="triangl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椭圆 5"/>
          <p:cNvSpPr txBox="1"/>
          <p:nvPr/>
        </p:nvSpPr>
        <p:spPr>
          <a:xfrm rot="0" flipH="0" flipV="0">
            <a:off x="3001884" y="3605666"/>
            <a:ext cx="238125" cy="238125"/>
          </a:xfrm>
          <a:prstGeom prst="ellipse">
            <a:avLst/>
          </a:prstGeom>
          <a:solidFill>
            <a:schemeClr val="accent1"/>
          </a:solidFill>
          <a:ln w="38100" cap="sq">
            <a:gradFill>
              <a:gsLst>
                <a:gs pos="0">
                  <a:schemeClr val="bg1">
                    <a:lumMod val="85000"/>
                  </a:schemeClr>
                </a:gs>
                <a:gs pos="52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0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文本框 29"/>
          <p:cNvSpPr txBox="1"/>
          <p:nvPr/>
        </p:nvSpPr>
        <p:spPr>
          <a:xfrm rot="0" flipH="0" flipV="0">
            <a:off x="1688335" y="4830122"/>
            <a:ext cx="2865222" cy="1390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在稿件中嵌入作者专业背景、所属机构及联系方式，可显著提升AI对其权威性的判定概率。</a:t>
            </a:r>
            <a:endParaRPr kumimoji="1" lang="zh-CN" altLang="en-US"/>
          </a:p>
        </p:txBody>
      </p:sp>
      <p:sp>
        <p:nvSpPr>
          <p:cNvPr id="7" name="iSHEJI-14"/>
          <p:cNvSpPr txBox="1"/>
          <p:nvPr/>
        </p:nvSpPr>
        <p:spPr>
          <a:xfrm rot="0" flipH="0" flipV="0">
            <a:off x="1687881" y="4165600"/>
            <a:ext cx="2866130" cy="5973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显性标注作者与机构身份</a:t>
            </a:r>
            <a:endParaRPr kumimoji="1" lang="zh-CN" altLang="en-US"/>
          </a:p>
        </p:txBody>
      </p:sp>
      <p:sp>
        <p:nvSpPr>
          <p:cNvPr id="8" name="椭圆 20"/>
          <p:cNvSpPr txBox="1"/>
          <p:nvPr/>
        </p:nvSpPr>
        <p:spPr>
          <a:xfrm rot="0" flipH="0" flipV="0">
            <a:off x="6024484" y="3594100"/>
            <a:ext cx="238125" cy="238125"/>
          </a:xfrm>
          <a:prstGeom prst="ellipse">
            <a:avLst/>
          </a:prstGeom>
          <a:solidFill>
            <a:schemeClr val="accent1"/>
          </a:solidFill>
          <a:ln w="38100" cap="sq">
            <a:gradFill>
              <a:gsLst>
                <a:gs pos="0">
                  <a:schemeClr val="bg1">
                    <a:lumMod val="85000"/>
                  </a:schemeClr>
                </a:gs>
                <a:gs pos="52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0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文本框 31"/>
          <p:cNvSpPr txBox="1"/>
          <p:nvPr/>
        </p:nvSpPr>
        <p:spPr>
          <a:xfrm rot="0" flipH="0" flipV="0">
            <a:off x="4710935" y="1934522"/>
            <a:ext cx="2865222" cy="1390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使用标准引文格式并配合schema.org等结构化数据标记，使AI能准确解析引用关系与知识谱系。</a:t>
            </a:r>
            <a:endParaRPr kumimoji="1" lang="zh-CN" altLang="en-US"/>
          </a:p>
        </p:txBody>
      </p:sp>
      <p:sp>
        <p:nvSpPr>
          <p:cNvPr id="10" name="iSHEJI-14"/>
          <p:cNvSpPr txBox="1"/>
          <p:nvPr/>
        </p:nvSpPr>
        <p:spPr>
          <a:xfrm rot="0" flipH="0" flipV="0">
            <a:off x="4710481" y="1270000"/>
            <a:ext cx="2866130" cy="5973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引用结构化与语义锚定</a:t>
            </a:r>
            <a:endParaRPr kumimoji="1" lang="zh-CN" altLang="en-US"/>
          </a:p>
        </p:txBody>
      </p:sp>
      <p:sp>
        <p:nvSpPr>
          <p:cNvPr id="11" name="椭圆 10"/>
          <p:cNvSpPr txBox="1"/>
          <p:nvPr/>
        </p:nvSpPr>
        <p:spPr>
          <a:xfrm rot="0" flipH="0" flipV="0">
            <a:off x="8869284" y="3605666"/>
            <a:ext cx="238125" cy="238125"/>
          </a:xfrm>
          <a:prstGeom prst="ellipse">
            <a:avLst/>
          </a:prstGeom>
          <a:solidFill>
            <a:schemeClr val="accent1"/>
          </a:solidFill>
          <a:ln w="38100" cap="sq">
            <a:gradFill>
              <a:gsLst>
                <a:gs pos="0">
                  <a:schemeClr val="bg1">
                    <a:lumMod val="85000"/>
                  </a:schemeClr>
                </a:gs>
                <a:gs pos="52000">
                  <a:schemeClr val="bg1">
                    <a:lumMod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2700000" scaled="0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文本框 33"/>
          <p:cNvSpPr txBox="1"/>
          <p:nvPr/>
        </p:nvSpPr>
        <p:spPr>
          <a:xfrm rot="0" flipH="0" flipV="0">
            <a:off x="7555735" y="4830122"/>
            <a:ext cx="2865222" cy="13908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在学术平台、社交媒体和专业社区同步维护一致的专业形象，有助于AI聚合多源信号确认可信度。</a:t>
            </a:r>
            <a:endParaRPr kumimoji="1" lang="zh-CN" altLang="en-US"/>
          </a:p>
        </p:txBody>
      </p:sp>
      <p:sp>
        <p:nvSpPr>
          <p:cNvPr id="13" name="iSHEJI-14"/>
          <p:cNvSpPr txBox="1"/>
          <p:nvPr/>
        </p:nvSpPr>
        <p:spPr>
          <a:xfrm rot="0" flipH="0" flipV="0">
            <a:off x="7555281" y="4165600"/>
            <a:ext cx="2866130" cy="59732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建立跨平台声誉一致性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构建可被AI识别的信任体系</a:t>
            </a: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用户意图匹配与上下文相关性</a:t>
            </a: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3" name=""/>
          <p:cNvGrpSpPr/>
          <p:nvPr/>
        </p:nvGrpSpPr>
        <p:grpSpPr>
          <a:xfrm>
            <a:off x="4108297" y="1460118"/>
            <a:ext cx="3975406" cy="3975406"/>
            <a:chOff x="4108297" y="1460118"/>
            <a:chExt cx="3975406" cy="3975406"/>
          </a:xfrm>
        </p:grpSpPr>
        <p:sp>
          <p:nvSpPr>
            <p:cNvPr id="4" name="标题 1"/>
            <p:cNvSpPr txBox="1"/>
            <p:nvPr/>
          </p:nvSpPr>
          <p:spPr>
            <a:xfrm rot="0" flipH="0" flipV="0">
              <a:off x="4394627" y="3430068"/>
              <a:ext cx="1703091" cy="1703091"/>
            </a:xfrm>
            <a:custGeom>
              <a:avLst/>
              <a:gdLst>
                <a:gd name="connsiteX0" fmla="*/ 469918 w 1261315"/>
                <a:gd name="connsiteY0" fmla="*/ 0 h 1261315"/>
                <a:gd name="connsiteX1" fmla="*/ 0 w 1261315"/>
                <a:gd name="connsiteY1" fmla="*/ 0 h 1261315"/>
                <a:gd name="connsiteX2" fmla="*/ 1261316 w 1261315"/>
                <a:gd name="connsiteY2" fmla="*/ 1261315 h 1261315"/>
                <a:gd name="connsiteX3" fmla="*/ 1261316 w 1261315"/>
                <a:gd name="connsiteY3" fmla="*/ 791397 h 1261315"/>
                <a:gd name="connsiteX4" fmla="*/ 469918 w 1261315"/>
                <a:gd name="connsiteY4" fmla="*/ 0 h 1261315"/>
              </a:gdLst>
              <a:rect l="l" t="t" r="r" b="b"/>
              <a:pathLst>
                <a:path w="1261315" h="1261315">
                  <a:moveTo>
                    <a:pt x="469918" y="0"/>
                  </a:moveTo>
                  <a:lnTo>
                    <a:pt x="0" y="0"/>
                  </a:lnTo>
                  <a:cubicBezTo>
                    <a:pt x="0" y="696395"/>
                    <a:pt x="564920" y="1261315"/>
                    <a:pt x="1261316" y="1261315"/>
                  </a:cubicBezTo>
                  <a:lnTo>
                    <a:pt x="1261316" y="791397"/>
                  </a:lnTo>
                  <a:cubicBezTo>
                    <a:pt x="824478" y="791397"/>
                    <a:pt x="469918" y="437686"/>
                    <a:pt x="46991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5" name="标题 1"/>
            <p:cNvSpPr txBox="1"/>
            <p:nvPr/>
          </p:nvSpPr>
          <p:spPr>
            <a:xfrm rot="0" flipH="0" flipV="0">
              <a:off x="4394627" y="1728122"/>
              <a:ext cx="1703091" cy="1701946"/>
            </a:xfrm>
            <a:custGeom>
              <a:avLst/>
              <a:gdLst>
                <a:gd name="connsiteX0" fmla="*/ 1261316 w 1261315"/>
                <a:gd name="connsiteY0" fmla="*/ 469070 h 1260467"/>
                <a:gd name="connsiteX1" fmla="*/ 1261316 w 1261315"/>
                <a:gd name="connsiteY1" fmla="*/ 0 h 1260467"/>
                <a:gd name="connsiteX2" fmla="*/ 0 w 1261315"/>
                <a:gd name="connsiteY2" fmla="*/ 1260467 h 1260467"/>
                <a:gd name="connsiteX3" fmla="*/ 469918 w 1261315"/>
                <a:gd name="connsiteY3" fmla="*/ 1260467 h 1260467"/>
                <a:gd name="connsiteX4" fmla="*/ 1261316 w 1261315"/>
                <a:gd name="connsiteY4" fmla="*/ 469070 h 1260467"/>
              </a:gdLst>
              <a:rect l="l" t="t" r="r" b="b"/>
              <a:pathLst>
                <a:path w="1261315" h="1260467">
                  <a:moveTo>
                    <a:pt x="1261316" y="469070"/>
                  </a:moveTo>
                  <a:lnTo>
                    <a:pt x="1261316" y="0"/>
                  </a:lnTo>
                  <a:cubicBezTo>
                    <a:pt x="564920" y="0"/>
                    <a:pt x="0" y="564072"/>
                    <a:pt x="0" y="1260467"/>
                  </a:cubicBezTo>
                  <a:lnTo>
                    <a:pt x="469918" y="1260467"/>
                  </a:lnTo>
                  <a:cubicBezTo>
                    <a:pt x="469918" y="823630"/>
                    <a:pt x="824478" y="469070"/>
                    <a:pt x="1261316" y="46907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6" name="标题 1"/>
            <p:cNvSpPr txBox="1"/>
            <p:nvPr/>
          </p:nvSpPr>
          <p:spPr>
            <a:xfrm rot="0" flipH="0" flipV="0">
              <a:off x="6097718" y="1728122"/>
              <a:ext cx="1703091" cy="1703091"/>
            </a:xfrm>
            <a:custGeom>
              <a:avLst/>
              <a:gdLst>
                <a:gd name="connsiteX0" fmla="*/ 0 w 1261315"/>
                <a:gd name="connsiteY0" fmla="*/ 0 h 1261315"/>
                <a:gd name="connsiteX1" fmla="*/ 0 w 1261315"/>
                <a:gd name="connsiteY1" fmla="*/ 469919 h 1261315"/>
                <a:gd name="connsiteX2" fmla="*/ 791397 w 1261315"/>
                <a:gd name="connsiteY2" fmla="*/ 1261315 h 1261315"/>
                <a:gd name="connsiteX3" fmla="*/ 1261316 w 1261315"/>
                <a:gd name="connsiteY3" fmla="*/ 1261315 h 1261315"/>
                <a:gd name="connsiteX4" fmla="*/ 0 w 1261315"/>
                <a:gd name="connsiteY4" fmla="*/ 0 h 1261315"/>
              </a:gdLst>
              <a:rect l="l" t="t" r="r" b="b"/>
              <a:pathLst>
                <a:path w="1261315" h="1261315">
                  <a:moveTo>
                    <a:pt x="0" y="0"/>
                  </a:moveTo>
                  <a:lnTo>
                    <a:pt x="0" y="469919"/>
                  </a:lnTo>
                  <a:cubicBezTo>
                    <a:pt x="436838" y="469919"/>
                    <a:pt x="791397" y="824478"/>
                    <a:pt x="791397" y="1261315"/>
                  </a:cubicBezTo>
                  <a:lnTo>
                    <a:pt x="1261316" y="1261315"/>
                  </a:lnTo>
                  <a:cubicBezTo>
                    <a:pt x="1261316" y="564072"/>
                    <a:pt x="696395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0" flipH="0" flipV="0">
              <a:off x="6097718" y="3430068"/>
              <a:ext cx="1703091" cy="1703091"/>
            </a:xfrm>
            <a:custGeom>
              <a:avLst/>
              <a:gdLst>
                <a:gd name="connsiteX0" fmla="*/ 0 w 1261315"/>
                <a:gd name="connsiteY0" fmla="*/ 791397 h 1261315"/>
                <a:gd name="connsiteX1" fmla="*/ 0 w 1261315"/>
                <a:gd name="connsiteY1" fmla="*/ 1261315 h 1261315"/>
                <a:gd name="connsiteX2" fmla="*/ 1261316 w 1261315"/>
                <a:gd name="connsiteY2" fmla="*/ 0 h 1261315"/>
                <a:gd name="connsiteX3" fmla="*/ 791397 w 1261315"/>
                <a:gd name="connsiteY3" fmla="*/ 0 h 1261315"/>
                <a:gd name="connsiteX4" fmla="*/ 0 w 1261315"/>
                <a:gd name="connsiteY4" fmla="*/ 791397 h 1261315"/>
              </a:gdLst>
              <a:rect l="l" t="t" r="r" b="b"/>
              <a:pathLst>
                <a:path w="1261315" h="1261315">
                  <a:moveTo>
                    <a:pt x="0" y="791397"/>
                  </a:moveTo>
                  <a:lnTo>
                    <a:pt x="0" y="1261315"/>
                  </a:lnTo>
                  <a:cubicBezTo>
                    <a:pt x="696395" y="1261315"/>
                    <a:pt x="1261316" y="696395"/>
                    <a:pt x="1261316" y="0"/>
                  </a:cubicBezTo>
                  <a:lnTo>
                    <a:pt x="791397" y="0"/>
                  </a:lnTo>
                  <a:cubicBezTo>
                    <a:pt x="791397" y="437686"/>
                    <a:pt x="436838" y="791397"/>
                    <a:pt x="0" y="79139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8" name="标题 1"/>
            <p:cNvSpPr txBox="1"/>
            <p:nvPr/>
          </p:nvSpPr>
          <p:spPr>
            <a:xfrm rot="0" flipH="0" flipV="0">
              <a:off x="4394627" y="3431213"/>
              <a:ext cx="1703091" cy="1701946"/>
            </a:xfrm>
            <a:custGeom>
              <a:avLst/>
              <a:gdLst>
                <a:gd name="connsiteX0" fmla="*/ 0 w 1261315"/>
                <a:gd name="connsiteY0" fmla="*/ 0 h 1260467"/>
                <a:gd name="connsiteX1" fmla="*/ 1261316 w 1261315"/>
                <a:gd name="connsiteY1" fmla="*/ 1260467 h 1260467"/>
                <a:gd name="connsiteX2" fmla="*/ 1261316 w 1261315"/>
                <a:gd name="connsiteY2" fmla="*/ 790549 h 1260467"/>
                <a:gd name="connsiteX3" fmla="*/ 1240958 w 1261315"/>
                <a:gd name="connsiteY3" fmla="*/ 789701 h 1260467"/>
                <a:gd name="connsiteX4" fmla="*/ 0 w 1261315"/>
                <a:gd name="connsiteY4" fmla="*/ 0 h 1260467"/>
              </a:gdLst>
              <a:rect l="l" t="t" r="r" b="b"/>
              <a:pathLst>
                <a:path w="1261315" h="1260467">
                  <a:moveTo>
                    <a:pt x="0" y="0"/>
                  </a:moveTo>
                  <a:cubicBezTo>
                    <a:pt x="0" y="696396"/>
                    <a:pt x="564920" y="1260467"/>
                    <a:pt x="1261316" y="1260467"/>
                  </a:cubicBezTo>
                  <a:lnTo>
                    <a:pt x="1261316" y="790549"/>
                  </a:lnTo>
                  <a:cubicBezTo>
                    <a:pt x="1254530" y="790549"/>
                    <a:pt x="1247744" y="789701"/>
                    <a:pt x="1240958" y="789701"/>
                  </a:cubicBezTo>
                  <a:cubicBezTo>
                    <a:pt x="697244" y="774433"/>
                    <a:pt x="229870" y="457195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0" flipH="0" flipV="0">
              <a:off x="6097718" y="3431213"/>
              <a:ext cx="1701946" cy="1703091"/>
            </a:xfrm>
            <a:custGeom>
              <a:avLst/>
              <a:gdLst>
                <a:gd name="connsiteX0" fmla="*/ 0 w 1260467"/>
                <a:gd name="connsiteY0" fmla="*/ 1261316 h 1261315"/>
                <a:gd name="connsiteX1" fmla="*/ 1260467 w 1260467"/>
                <a:gd name="connsiteY1" fmla="*/ 0 h 1261315"/>
                <a:gd name="connsiteX2" fmla="*/ 791397 w 1260467"/>
                <a:gd name="connsiteY2" fmla="*/ 0 h 1261315"/>
                <a:gd name="connsiteX3" fmla="*/ 790549 w 1260467"/>
                <a:gd name="connsiteY3" fmla="*/ 20358 h 1261315"/>
                <a:gd name="connsiteX4" fmla="*/ 0 w 1260467"/>
                <a:gd name="connsiteY4" fmla="*/ 1261316 h 1261315"/>
              </a:gdLst>
              <a:rect l="l" t="t" r="r" b="b"/>
              <a:pathLst>
                <a:path w="1260467" h="1261315">
                  <a:moveTo>
                    <a:pt x="0" y="1261316"/>
                  </a:moveTo>
                  <a:cubicBezTo>
                    <a:pt x="696395" y="1261316"/>
                    <a:pt x="1260467" y="696396"/>
                    <a:pt x="1260467" y="0"/>
                  </a:cubicBezTo>
                  <a:lnTo>
                    <a:pt x="791397" y="0"/>
                  </a:lnTo>
                  <a:cubicBezTo>
                    <a:pt x="791397" y="6786"/>
                    <a:pt x="790549" y="13572"/>
                    <a:pt x="790549" y="20358"/>
                  </a:cubicBezTo>
                  <a:cubicBezTo>
                    <a:pt x="774432" y="563224"/>
                    <a:pt x="457195" y="1030598"/>
                    <a:pt x="0" y="12613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0" name="标题 1"/>
            <p:cNvSpPr txBox="1"/>
            <p:nvPr/>
          </p:nvSpPr>
          <p:spPr>
            <a:xfrm rot="0" flipH="0" flipV="0">
              <a:off x="6097718" y="1726977"/>
              <a:ext cx="1703091" cy="1701946"/>
            </a:xfrm>
            <a:custGeom>
              <a:avLst/>
              <a:gdLst>
                <a:gd name="connsiteX0" fmla="*/ 1261316 w 1261315"/>
                <a:gd name="connsiteY0" fmla="*/ 1260467 h 1260467"/>
                <a:gd name="connsiteX1" fmla="*/ 0 w 1261315"/>
                <a:gd name="connsiteY1" fmla="*/ 0 h 1260467"/>
                <a:gd name="connsiteX2" fmla="*/ 0 w 1261315"/>
                <a:gd name="connsiteY2" fmla="*/ 469918 h 1260467"/>
                <a:gd name="connsiteX3" fmla="*/ 20357 w 1261315"/>
                <a:gd name="connsiteY3" fmla="*/ 470767 h 1260467"/>
                <a:gd name="connsiteX4" fmla="*/ 1261316 w 1261315"/>
                <a:gd name="connsiteY4" fmla="*/ 1260467 h 1260467"/>
              </a:gdLst>
              <a:rect l="l" t="t" r="r" b="b"/>
              <a:pathLst>
                <a:path w="1261315" h="1260467">
                  <a:moveTo>
                    <a:pt x="1261316" y="1260467"/>
                  </a:moveTo>
                  <a:cubicBezTo>
                    <a:pt x="1261316" y="564072"/>
                    <a:pt x="696395" y="0"/>
                    <a:pt x="0" y="0"/>
                  </a:cubicBezTo>
                  <a:lnTo>
                    <a:pt x="0" y="469918"/>
                  </a:lnTo>
                  <a:cubicBezTo>
                    <a:pt x="6786" y="469918"/>
                    <a:pt x="13572" y="470767"/>
                    <a:pt x="20357" y="470767"/>
                  </a:cubicBezTo>
                  <a:cubicBezTo>
                    <a:pt x="563224" y="486035"/>
                    <a:pt x="1030597" y="803272"/>
                    <a:pt x="1261316" y="1260467"/>
                  </a:cubicBezTo>
                  <a:close/>
                </a:path>
              </a:pathLst>
            </a:custGeom>
            <a:solidFill>
              <a:schemeClr val="accent1"/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0" flipH="0" flipV="0">
              <a:off x="4394627" y="1726977"/>
              <a:ext cx="1701946" cy="1701946"/>
            </a:xfrm>
            <a:custGeom>
              <a:avLst/>
              <a:gdLst>
                <a:gd name="connsiteX0" fmla="*/ 1260467 w 1260467"/>
                <a:gd name="connsiteY0" fmla="*/ 0 h 1260467"/>
                <a:gd name="connsiteX1" fmla="*/ 0 w 1260467"/>
                <a:gd name="connsiteY1" fmla="*/ 1260467 h 1260467"/>
                <a:gd name="connsiteX2" fmla="*/ 469918 w 1260467"/>
                <a:gd name="connsiteY2" fmla="*/ 1260467 h 1260467"/>
                <a:gd name="connsiteX3" fmla="*/ 470767 w 1260467"/>
                <a:gd name="connsiteY3" fmla="*/ 1240110 h 1260467"/>
                <a:gd name="connsiteX4" fmla="*/ 1260467 w 1260467"/>
                <a:gd name="connsiteY4" fmla="*/ 0 h 1260467"/>
              </a:gdLst>
              <a:rect l="l" t="t" r="r" b="b"/>
              <a:pathLst>
                <a:path w="1260467" h="1260467">
                  <a:moveTo>
                    <a:pt x="1260467" y="0"/>
                  </a:moveTo>
                  <a:cubicBezTo>
                    <a:pt x="564072" y="0"/>
                    <a:pt x="0" y="564072"/>
                    <a:pt x="0" y="1260467"/>
                  </a:cubicBezTo>
                  <a:lnTo>
                    <a:pt x="469918" y="1260467"/>
                  </a:lnTo>
                  <a:cubicBezTo>
                    <a:pt x="469918" y="1253682"/>
                    <a:pt x="470767" y="1246896"/>
                    <a:pt x="470767" y="1240110"/>
                  </a:cubicBezTo>
                  <a:cubicBezTo>
                    <a:pt x="486035" y="697244"/>
                    <a:pt x="803272" y="229870"/>
                    <a:pt x="1260467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2" name="标题 1"/>
            <p:cNvSpPr txBox="1"/>
            <p:nvPr/>
          </p:nvSpPr>
          <p:spPr>
            <a:xfrm rot="0" flipH="0" flipV="0">
              <a:off x="4108297" y="3301793"/>
              <a:ext cx="1231219" cy="437512"/>
            </a:xfrm>
            <a:custGeom>
              <a:avLst/>
              <a:gdLst>
                <a:gd name="connsiteX0" fmla="*/ 455499 w 911845"/>
                <a:gd name="connsiteY0" fmla="*/ 324023 h 324023"/>
                <a:gd name="connsiteX1" fmla="*/ 911845 w 911845"/>
                <a:gd name="connsiteY1" fmla="*/ 0 h 324023"/>
                <a:gd name="connsiteX2" fmla="*/ 0 w 911845"/>
                <a:gd name="connsiteY2" fmla="*/ 0 h 324023"/>
              </a:gdLst>
              <a:rect l="l" t="t" r="r" b="b"/>
              <a:pathLst>
                <a:path w="911845" h="324023">
                  <a:moveTo>
                    <a:pt x="455499" y="324023"/>
                  </a:moveTo>
                  <a:lnTo>
                    <a:pt x="9118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0" flipH="0" flipV="0">
              <a:off x="6852484" y="3156338"/>
              <a:ext cx="1231219" cy="437512"/>
            </a:xfrm>
            <a:custGeom>
              <a:avLst/>
              <a:gdLst>
                <a:gd name="connsiteX0" fmla="*/ 456347 w 911845"/>
                <a:gd name="connsiteY0" fmla="*/ 0 h 324023"/>
                <a:gd name="connsiteX1" fmla="*/ 0 w 911845"/>
                <a:gd name="connsiteY1" fmla="*/ 324023 h 324023"/>
                <a:gd name="connsiteX2" fmla="*/ 911845 w 911845"/>
                <a:gd name="connsiteY2" fmla="*/ 324023 h 324023"/>
              </a:gdLst>
              <a:rect l="l" t="t" r="r" b="b"/>
              <a:pathLst>
                <a:path w="911845" h="324023">
                  <a:moveTo>
                    <a:pt x="456347" y="0"/>
                  </a:moveTo>
                  <a:lnTo>
                    <a:pt x="0" y="324023"/>
                  </a:lnTo>
                  <a:lnTo>
                    <a:pt x="911845" y="32402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 rot="0" flipH="0" flipV="0">
              <a:off x="5949972" y="4204305"/>
              <a:ext cx="437512" cy="1231219"/>
            </a:xfrm>
            <a:custGeom>
              <a:avLst/>
              <a:gdLst>
                <a:gd name="connsiteX0" fmla="*/ 324023 w 324023"/>
                <a:gd name="connsiteY0" fmla="*/ 456347 h 911845"/>
                <a:gd name="connsiteX1" fmla="*/ 0 w 324023"/>
                <a:gd name="connsiteY1" fmla="*/ 0 h 911845"/>
                <a:gd name="connsiteX2" fmla="*/ 0 w 324023"/>
                <a:gd name="connsiteY2" fmla="*/ 911845 h 911845"/>
              </a:gdLst>
              <a:rect l="l" t="t" r="r" b="b"/>
              <a:pathLst>
                <a:path w="324023" h="911845">
                  <a:moveTo>
                    <a:pt x="324023" y="456347"/>
                  </a:moveTo>
                  <a:lnTo>
                    <a:pt x="0" y="0"/>
                  </a:lnTo>
                  <a:lnTo>
                    <a:pt x="0" y="91184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5" name="标题 1"/>
            <p:cNvSpPr txBox="1"/>
            <p:nvPr/>
          </p:nvSpPr>
          <p:spPr>
            <a:xfrm rot="0" flipH="0" flipV="0">
              <a:off x="5804517" y="1460118"/>
              <a:ext cx="437512" cy="1231219"/>
            </a:xfrm>
            <a:custGeom>
              <a:avLst/>
              <a:gdLst>
                <a:gd name="connsiteX0" fmla="*/ 0 w 324023"/>
                <a:gd name="connsiteY0" fmla="*/ 455499 h 911845"/>
                <a:gd name="connsiteX1" fmla="*/ 324023 w 324023"/>
                <a:gd name="connsiteY1" fmla="*/ 911845 h 911845"/>
                <a:gd name="connsiteX2" fmla="*/ 324023 w 324023"/>
                <a:gd name="connsiteY2" fmla="*/ 0 h 911845"/>
              </a:gdLst>
              <a:rect l="l" t="t" r="r" b="b"/>
              <a:pathLst>
                <a:path w="324023" h="911845">
                  <a:moveTo>
                    <a:pt x="0" y="455499"/>
                  </a:moveTo>
                  <a:lnTo>
                    <a:pt x="324023" y="911845"/>
                  </a:lnTo>
                  <a:lnTo>
                    <a:pt x="324023" y="0"/>
                  </a:lnTo>
                  <a:close/>
                </a:path>
              </a:pathLst>
            </a:custGeom>
            <a:solidFill>
              <a:schemeClr val="accent1"/>
            </a:solidFill>
            <a:ln w="84636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6" name="标题 1"/>
          <p:cNvSpPr txBox="1"/>
          <p:nvPr/>
        </p:nvSpPr>
        <p:spPr>
          <a:xfrm rot="0" flipH="0" flipV="0">
            <a:off x="1329983" y="1808271"/>
            <a:ext cx="2749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37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区分信息型、导航型与交易型查询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341488" y="2178374"/>
            <a:ext cx="2743200" cy="804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GEO系统需精准识别用户输入属于哪类意图：是寻求知识（如“什么是GEO”）、寻找特定网站（如“GEO白皮书下载”），还是准备行动（如“购买GEO优化工具”），从而调整内容结构与关键词密度。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354188" y="4438974"/>
            <a:ext cx="2743200" cy="804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r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用户常以模糊表述隐藏真实需求（如“AI写的文章没人看”实则指向“如何让AI内容被搜索引擎收录”），GEO需通过语义聚类与行为数据挖掘揭示深层意图。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342683" y="4068871"/>
            <a:ext cx="2749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r">
              <a:lnSpc>
                <a:spcPct val="110000"/>
              </a:lnSpc>
            </a:pPr>
            <a:r>
              <a:rPr kumimoji="1" lang="en-US" altLang="zh-CN" sz="137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识别隐含意图与长尾需求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086383" y="1808271"/>
            <a:ext cx="2749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37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利用对话历史增强意图推断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097888" y="2178374"/>
            <a:ext cx="2743200" cy="804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在多轮交互中，生成引擎应结合前序提问上下文（如用户先问“GEO是什么”，再问“如何实施”），动态调整回答深度与专业层级，避免重复或脱节。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110588" y="4438974"/>
            <a:ext cx="2743200" cy="80417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38102" tIns="38102" rIns="38102" bIns="38102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将高频用户意图与优质内容模板建立结构化关联，确保生成结果不仅语义准确，还能覆盖典型场景下的完整信息链条。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099083" y="4068871"/>
            <a:ext cx="2749748" cy="341782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64008" tIns="32004" rIns="64008" bIns="32004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378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构建意图-内容映射知识图谱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深度理解用户搜索背后的语义意图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98094" y="2090417"/>
            <a:ext cx="2424018" cy="3453935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558712" y="2280025"/>
            <a:ext cx="702782" cy="685970"/>
          </a:xfrm>
          <a:prstGeom prst="round1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3000">
                <a:schemeClr val="accent1">
                  <a:alpha val="100000"/>
                </a:schemeClr>
              </a:gs>
            </a:gsLst>
            <a:lin ang="3240000" scaled="0"/>
          </a:gra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727780" y="2451856"/>
            <a:ext cx="363184" cy="342309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412272" y="2090417"/>
            <a:ext cx="2424018" cy="3459483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272890" y="2280025"/>
            <a:ext cx="702782" cy="685970"/>
          </a:xfrm>
          <a:prstGeom prst="round1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3000">
                <a:schemeClr val="accent1">
                  <a:alpha val="100000"/>
                </a:schemeClr>
              </a:gs>
            </a:gsLst>
            <a:lin ang="3240000" scaled="0"/>
          </a:gra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441958" y="2447277"/>
            <a:ext cx="363184" cy="351466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126133" y="2095500"/>
            <a:ext cx="2424018" cy="3454400"/>
          </a:xfrm>
          <a:prstGeom prst="round1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>
            <a:noFill/>
            <a:miter/>
          </a:ln>
          <a:effectLst>
            <a:outerShdw dist="190500" blurRad="381000" dir="5400000" sx="102000" sy="102000" kx="0" ky="0" algn="t" rotWithShape="0">
              <a:schemeClr val="accent1">
                <a:lumMod val="50000"/>
                <a:alpha val="10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987068" y="2280025"/>
            <a:ext cx="702782" cy="685970"/>
          </a:xfrm>
          <a:prstGeom prst="round1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3000000" scaled="0"/>
          </a:gra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7156136" y="2455025"/>
            <a:ext cx="363184" cy="335970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840628" y="2090417"/>
            <a:ext cx="2424018" cy="3459483"/>
          </a:xfrm>
          <a:prstGeom prst="round1Rect">
            <a:avLst/>
          </a:prstGeom>
          <a:solidFill>
            <a:schemeClr val="bg1">
              <a:lumMod val="95000"/>
            </a:schemeClr>
          </a:soli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9701246" y="2280025"/>
            <a:ext cx="702782" cy="685970"/>
          </a:xfrm>
          <a:prstGeom prst="round1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100000"/>
                </a:schemeClr>
              </a:gs>
              <a:gs pos="83000">
                <a:schemeClr val="accent1">
                  <a:alpha val="100000"/>
                </a:schemeClr>
              </a:gs>
            </a:gsLst>
            <a:lin ang="3240000" scaled="0"/>
          </a:gradFill>
          <a:ln w="9525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870314" y="2458375"/>
            <a:ext cx="363184" cy="329268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30579" y="3021759"/>
            <a:ext cx="2159479" cy="7268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实时融合地域、设备与时间上下文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30580" y="3742853"/>
            <a:ext cx="2153691" cy="17093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同一查询在不同情境下需差异化响应：移动端用户倾向简明要点，桌面端可承载深度分析；本地化内容（如“北京GEO服务商”）需自动注入地理信号。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3548380" y="3742853"/>
            <a:ext cx="2153691" cy="17093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当用户连续追问时，生成内容应主动承接前文术语、案例或结论（如前文提及“引用缺失问题”，后续解答需延续该逻辑线），避免信息碎片化。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3548379" y="3040809"/>
            <a:ext cx="2159479" cy="6887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基于会话状态的上下文延续性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266180" y="3742853"/>
            <a:ext cx="2153691" cy="17093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若用户附带图片、表格或链接作为输入，GEO系统需解析其中语义并将其融入文本生成（如根据图表数据生成趋势解读），提升内容相关性。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266179" y="3028109"/>
            <a:ext cx="2159479" cy="7141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多模态上下文整合能力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971280" y="3742853"/>
            <a:ext cx="2153691" cy="17093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在涉及专业领域（如医学、法律）时，系统应自动强化来源标注、数据时效性说明等可信元素，以匹配高风险查询的上下文要求。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971279" y="3021759"/>
            <a:ext cx="2159479" cy="726877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上下文敏感的权威性信号嵌入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动态上下文感知与内容适配机制</a:t>
            </a: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2026.5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3660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68335" y="3180485"/>
            <a:ext cx="4768256" cy="153651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6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任意多边形: 形状 3"/>
          <p:cNvSpPr txBox="1"/>
          <p:nvPr/>
        </p:nvSpPr>
        <p:spPr>
          <a:xfrm rot="0" flipH="0" flipV="0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7000"/>
                </a:schemeClr>
              </a:gs>
              <a:gs pos="52000">
                <a:schemeClr val="accent1">
                  <a:alpha val="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任意多边形: 形状 111"/>
          <p:cNvSpPr txBox="1"/>
          <p:nvPr/>
        </p:nvSpPr>
        <p:spPr>
          <a:xfrm rot="21332173" flipH="0" flipV="0">
            <a:off x="-48070" y="4808265"/>
            <a:ext cx="12293809" cy="2388804"/>
          </a:xfrm>
          <a:custGeom>
            <a:avLst/>
            <a:gdLst>
              <a:gd name="connsiteX0" fmla="*/ 3076439 w 12293809"/>
              <a:gd name="connsiteY0" fmla="*/ 11401 h 2388804"/>
              <a:gd name="connsiteX1" fmla="*/ 10006121 w 12293809"/>
              <a:gd name="connsiteY1" fmla="*/ 1376209 h 2388804"/>
              <a:gd name="connsiteX2" fmla="*/ 11885718 w 12293809"/>
              <a:gd name="connsiteY2" fmla="*/ 937630 h 2388804"/>
              <a:gd name="connsiteX3" fmla="*/ 12293809 w 12293809"/>
              <a:gd name="connsiteY3" fmla="*/ 743495 h 2388804"/>
              <a:gd name="connsiteX4" fmla="*/ 12258608 w 12293809"/>
              <a:gd name="connsiteY4" fmla="*/ 1194411 h 2388804"/>
              <a:gd name="connsiteX5" fmla="*/ 12131399 w 12293809"/>
              <a:gd name="connsiteY5" fmla="*/ 2388804 h 2388804"/>
              <a:gd name="connsiteX6" fmla="*/ 5860613 w 12293809"/>
              <a:gd name="connsiteY6" fmla="*/ 2029988 h 2388804"/>
              <a:gd name="connsiteX7" fmla="*/ 0 w 12293809"/>
              <a:gd name="connsiteY7" fmla="*/ 1572475 h 2388804"/>
              <a:gd name="connsiteX8" fmla="*/ 29514 w 12293809"/>
              <a:gd name="connsiteY8" fmla="*/ 1194418 h 2388804"/>
              <a:gd name="connsiteX9" fmla="*/ 83957 w 12293809"/>
              <a:gd name="connsiteY9" fmla="*/ 683234 h 2388804"/>
              <a:gd name="connsiteX10" fmla="*/ 309347 w 12293809"/>
              <a:gd name="connsiteY10" fmla="*/ 578039 h 2388804"/>
              <a:gd name="connsiteX11" fmla="*/ 2904215 w 12293809"/>
              <a:gd name="connsiteY11" fmla="*/ 2551 h 2388804"/>
              <a:gd name="connsiteX12" fmla="*/ 3076439 w 12293809"/>
              <a:gd name="connsiteY12" fmla="*/ 11401 h 2388804"/>
            </a:gdLst>
            <a:rect l="l" t="t" r="r" b="b"/>
            <a:pathLst>
              <a:path w="12293809" h="2388804">
                <a:moveTo>
                  <a:pt x="3076439" y="11401"/>
                </a:moveTo>
                <a:cubicBezTo>
                  <a:pt x="4905032" y="138599"/>
                  <a:pt x="8218392" y="1349857"/>
                  <a:pt x="10006121" y="1376209"/>
                </a:cubicBezTo>
                <a:cubicBezTo>
                  <a:pt x="10698145" y="1386410"/>
                  <a:pt x="11329417" y="1182719"/>
                  <a:pt x="11885718" y="937630"/>
                </a:cubicBezTo>
                <a:lnTo>
                  <a:pt x="12293809" y="743495"/>
                </a:lnTo>
                <a:lnTo>
                  <a:pt x="12258608" y="1194411"/>
                </a:lnTo>
                <a:lnTo>
                  <a:pt x="12131399" y="2388804"/>
                </a:lnTo>
                <a:lnTo>
                  <a:pt x="5860613" y="2029988"/>
                </a:lnTo>
                <a:lnTo>
                  <a:pt x="0" y="1572475"/>
                </a:lnTo>
                <a:lnTo>
                  <a:pt x="29514" y="1194418"/>
                </a:lnTo>
                <a:lnTo>
                  <a:pt x="83957" y="683234"/>
                </a:lnTo>
                <a:lnTo>
                  <a:pt x="309347" y="578039"/>
                </a:lnTo>
                <a:cubicBezTo>
                  <a:pt x="963015" y="282173"/>
                  <a:pt x="1830145" y="-31539"/>
                  <a:pt x="2904215" y="2551"/>
                </a:cubicBezTo>
                <a:cubicBezTo>
                  <a:pt x="2960010" y="4323"/>
                  <a:pt x="3017452" y="7298"/>
                  <a:pt x="3076439" y="11401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任意多边形: 形状 109"/>
          <p:cNvSpPr txBox="1"/>
          <p:nvPr/>
        </p:nvSpPr>
        <p:spPr>
          <a:xfrm rot="0" flipH="0" flipV="0">
            <a:off x="0" y="5091670"/>
            <a:ext cx="12192000" cy="1760485"/>
          </a:xfrm>
          <a:custGeom>
            <a:avLst/>
            <a:gdLst>
              <a:gd name="connsiteX0" fmla="*/ 2705336 w 12192000"/>
              <a:gd name="connsiteY0" fmla="*/ 346 h 1760485"/>
              <a:gd name="connsiteX1" fmla="*/ 2928556 w 12192000"/>
              <a:gd name="connsiteY1" fmla="*/ 2025 h 1760485"/>
              <a:gd name="connsiteX2" fmla="*/ 9912600 w 12192000"/>
              <a:gd name="connsiteY2" fmla="*/ 1092811 h 1760485"/>
              <a:gd name="connsiteX3" fmla="*/ 11761003 w 12192000"/>
              <a:gd name="connsiteY3" fmla="*/ 744547 h 1760485"/>
              <a:gd name="connsiteX4" fmla="*/ 12192000 w 12192000"/>
              <a:gd name="connsiteY4" fmla="*/ 578989 h 1760485"/>
              <a:gd name="connsiteX5" fmla="*/ 12192000 w 12192000"/>
              <a:gd name="connsiteY5" fmla="*/ 1760485 h 1760485"/>
              <a:gd name="connsiteX6" fmla="*/ 0 w 12192000"/>
              <a:gd name="connsiteY6" fmla="*/ 1760485 h 1760485"/>
              <a:gd name="connsiteX7" fmla="*/ 0 w 12192000"/>
              <a:gd name="connsiteY7" fmla="*/ 602374 h 1760485"/>
              <a:gd name="connsiteX8" fmla="*/ 114130 w 12192000"/>
              <a:gd name="connsiteY8" fmla="*/ 557979 h 1760485"/>
              <a:gd name="connsiteX9" fmla="*/ 2705336 w 12192000"/>
              <a:gd name="connsiteY9" fmla="*/ 346 h 1760485"/>
            </a:gdLst>
            <a:rect l="l" t="t" r="r" b="b"/>
            <a:pathLst>
              <a:path w="12192000" h="1760485">
                <a:moveTo>
                  <a:pt x="2705336" y="346"/>
                </a:moveTo>
                <a:cubicBezTo>
                  <a:pt x="2778703" y="-433"/>
                  <a:pt x="2853110" y="92"/>
                  <a:pt x="2928556" y="2025"/>
                </a:cubicBezTo>
                <a:cubicBezTo>
                  <a:pt x="4684390" y="47025"/>
                  <a:pt x="8097828" y="1071211"/>
                  <a:pt x="9912600" y="1092811"/>
                </a:cubicBezTo>
                <a:cubicBezTo>
                  <a:pt x="10593139" y="1100911"/>
                  <a:pt x="11213935" y="939166"/>
                  <a:pt x="11761003" y="744547"/>
                </a:cubicBezTo>
                <a:lnTo>
                  <a:pt x="12192000" y="578989"/>
                </a:lnTo>
                <a:lnTo>
                  <a:pt x="12192000" y="1760485"/>
                </a:lnTo>
                <a:lnTo>
                  <a:pt x="0" y="1760485"/>
                </a:lnTo>
                <a:lnTo>
                  <a:pt x="0" y="602374"/>
                </a:lnTo>
                <a:lnTo>
                  <a:pt x="114130" y="557979"/>
                </a:lnTo>
                <a:cubicBezTo>
                  <a:pt x="738464" y="316946"/>
                  <a:pt x="1604829" y="12028"/>
                  <a:pt x="2705336" y="346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椭圆 6"/>
          <p:cNvSpPr txBox="1"/>
          <p:nvPr/>
        </p:nvSpPr>
        <p:spPr>
          <a:xfrm rot="0" flipH="0" flipV="0">
            <a:off x="660401" y="6087000"/>
            <a:ext cx="397092" cy="397092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7"/>
          <p:cNvSpPr txBox="1"/>
          <p:nvPr/>
        </p:nvSpPr>
        <p:spPr>
          <a:xfrm rot="0" flipH="0" flipV="0">
            <a:off x="1537687" y="6087000"/>
            <a:ext cx="397092" cy="397092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8"/>
          <p:cNvSpPr txBox="1"/>
          <p:nvPr/>
        </p:nvSpPr>
        <p:spPr>
          <a:xfrm rot="0" flipH="0" flipV="0">
            <a:off x="2414973" y="6087000"/>
            <a:ext cx="397092" cy="397092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9"/>
          <p:cNvSpPr txBox="1"/>
          <p:nvPr/>
        </p:nvSpPr>
        <p:spPr>
          <a:xfrm rot="0" flipH="0" flipV="0">
            <a:off x="3292259" y="6087000"/>
            <a:ext cx="397092" cy="397092"/>
          </a:xfrm>
          <a:prstGeom prst="ellips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6"/>
          <p:cNvSpPr txBox="1"/>
          <p:nvPr/>
        </p:nvSpPr>
        <p:spPr>
          <a:xfrm rot="0" flipH="0" flipV="0">
            <a:off x="1654717" y="6200775"/>
            <a:ext cx="163046" cy="169542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5"/>
          <p:cNvSpPr txBox="1"/>
          <p:nvPr/>
        </p:nvSpPr>
        <p:spPr>
          <a:xfrm rot="0" flipH="0" flipV="0">
            <a:off x="3398537" y="6200775"/>
            <a:ext cx="187004" cy="169542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4"/>
          <p:cNvSpPr txBox="1"/>
          <p:nvPr/>
        </p:nvSpPr>
        <p:spPr>
          <a:xfrm rot="0" flipH="0" flipV="0">
            <a:off x="2531929" y="6200775"/>
            <a:ext cx="169518" cy="169542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3"/>
          <p:cNvSpPr txBox="1"/>
          <p:nvPr/>
        </p:nvSpPr>
        <p:spPr>
          <a:xfrm rot="0" flipH="0" flipV="0">
            <a:off x="769007" y="6200775"/>
            <a:ext cx="179880" cy="16954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矩形: 圆角 14"/>
          <p:cNvSpPr txBox="1"/>
          <p:nvPr/>
        </p:nvSpPr>
        <p:spPr>
          <a:xfrm rot="0" flipH="0" flipV="1">
            <a:off x="4231950" y="6276546"/>
            <a:ext cx="3081867" cy="1800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任意多边形: 形状 21"/>
          <p:cNvSpPr txBox="1"/>
          <p:nvPr/>
        </p:nvSpPr>
        <p:spPr>
          <a:xfrm rot="0" flipH="0" flipV="0">
            <a:off x="10949538" y="6465940"/>
            <a:ext cx="807600" cy="392060"/>
          </a:xfrm>
          <a:custGeom>
            <a:avLst/>
            <a:gdLst>
              <a:gd name="connsiteX0" fmla="*/ 403800 w 807600"/>
              <a:gd name="connsiteY0" fmla="*/ 0 h 392060"/>
              <a:gd name="connsiteX1" fmla="*/ 800685 w 807600"/>
              <a:gd name="connsiteY1" fmla="*/ 323471 h 392060"/>
              <a:gd name="connsiteX2" fmla="*/ 807600 w 807600"/>
              <a:gd name="connsiteY2" fmla="*/ 392060 h 392060"/>
              <a:gd name="connsiteX3" fmla="*/ 603722 w 807600"/>
              <a:gd name="connsiteY3" fmla="*/ 392060 h 392060"/>
              <a:gd name="connsiteX4" fmla="*/ 590440 w 807600"/>
              <a:gd name="connsiteY4" fmla="*/ 326271 h 392060"/>
              <a:gd name="connsiteX5" fmla="*/ 403800 w 807600"/>
              <a:gd name="connsiteY5" fmla="*/ 202558 h 392060"/>
              <a:gd name="connsiteX6" fmla="*/ 217160 w 807600"/>
              <a:gd name="connsiteY6" fmla="*/ 326271 h 392060"/>
              <a:gd name="connsiteX7" fmla="*/ 203878 w 807600"/>
              <a:gd name="connsiteY7" fmla="*/ 392060 h 392060"/>
              <a:gd name="connsiteX8" fmla="*/ 0 w 807600"/>
              <a:gd name="connsiteY8" fmla="*/ 392060 h 392060"/>
              <a:gd name="connsiteX9" fmla="*/ 6915 w 807600"/>
              <a:gd name="connsiteY9" fmla="*/ 323471 h 392060"/>
              <a:gd name="connsiteX10" fmla="*/ 403800 w 807600"/>
              <a:gd name="connsiteY10" fmla="*/ 0 h 392060"/>
            </a:gdLst>
            <a:rect l="l" t="t" r="r" b="b"/>
            <a:pathLst>
              <a:path w="807600" h="392060">
                <a:moveTo>
                  <a:pt x="403800" y="0"/>
                </a:moveTo>
                <a:cubicBezTo>
                  <a:pt x="599572" y="0"/>
                  <a:pt x="762910" y="138867"/>
                  <a:pt x="800685" y="323471"/>
                </a:cubicBezTo>
                <a:lnTo>
                  <a:pt x="807600" y="392060"/>
                </a:lnTo>
                <a:lnTo>
                  <a:pt x="603722" y="392060"/>
                </a:lnTo>
                <a:lnTo>
                  <a:pt x="590440" y="326271"/>
                </a:lnTo>
                <a:cubicBezTo>
                  <a:pt x="559690" y="253570"/>
                  <a:pt x="487703" y="202558"/>
                  <a:pt x="403800" y="202558"/>
                </a:cubicBezTo>
                <a:cubicBezTo>
                  <a:pt x="319898" y="202558"/>
                  <a:pt x="247910" y="253570"/>
                  <a:pt x="217160" y="326271"/>
                </a:cubicBezTo>
                <a:lnTo>
                  <a:pt x="203878" y="392060"/>
                </a:lnTo>
                <a:lnTo>
                  <a:pt x="0" y="392060"/>
                </a:lnTo>
                <a:lnTo>
                  <a:pt x="6915" y="323471"/>
                </a:lnTo>
                <a:cubicBezTo>
                  <a:pt x="44690" y="138867"/>
                  <a:pt x="208028" y="0"/>
                  <a:pt x="403800" y="0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文本框 22"/>
          <p:cNvSpPr txBox="1"/>
          <p:nvPr/>
        </p:nvSpPr>
        <p:spPr>
          <a:xfrm rot="0" flipH="0" flipV="0">
            <a:off x="1372687" y="1309130"/>
            <a:ext cx="1342843" cy="3246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8800">
                <a:ln w="12700">
                  <a:noFill/>
                </a:ln>
                <a:gradFill>
                  <a:gsLst>
                    <a:gs pos="0">
                      <a:srgbClr val="063CE8">
                        <a:alpha val="100000"/>
                      </a:srgbClr>
                    </a:gs>
                    <a:gs pos="100000">
                      <a:srgbClr val="042DAE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17" name="文本框 23"/>
          <p:cNvSpPr txBox="1"/>
          <p:nvPr/>
        </p:nvSpPr>
        <p:spPr>
          <a:xfrm rot="5400000" flipH="0" flipV="0">
            <a:off x="1930337" y="2516915"/>
            <a:ext cx="1978587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063CE8">
                    <a:alpha val="51000"/>
                  </a:srgbClr>
                </a:solidFill>
                <a:latin typeface="OPPOSans H"/>
                <a:ea typeface="OPPOSans H"/>
                <a:cs typeface="OPPOSans H"/>
              </a:rPr>
              <a:t>CONTENTS</a:t>
            </a:r>
            <a:endParaRPr kumimoji="1" lang="zh-CN" altLang="en-US"/>
          </a:p>
        </p:txBody>
      </p:sp>
      <p:sp>
        <p:nvSpPr>
          <p:cNvPr id="18" name="矩形: 圆角 24"/>
          <p:cNvSpPr txBox="1"/>
          <p:nvPr/>
        </p:nvSpPr>
        <p:spPr>
          <a:xfrm rot="0" flipH="0" flipV="0">
            <a:off x="4296528" y="1489480"/>
            <a:ext cx="1631832" cy="4386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  <a:effectLst>
            <a:outerShdw dist="101600" blurRad="254000" dir="5400000" sx="100000" sy="100000" kx="0" ky="0" algn="t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文本框 25"/>
          <p:cNvSpPr txBox="1"/>
          <p:nvPr/>
        </p:nvSpPr>
        <p:spPr>
          <a:xfrm rot="0" flipH="0" flipV="0">
            <a:off x="4334297" y="1535620"/>
            <a:ext cx="1090459" cy="346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20" name="文本框 26"/>
          <p:cNvSpPr txBox="1"/>
          <p:nvPr/>
        </p:nvSpPr>
        <p:spPr>
          <a:xfrm rot="0" flipH="0" flipV="0">
            <a:off x="5166675" y="1402006"/>
            <a:ext cx="687572" cy="6135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1" name="文本框 27"/>
          <p:cNvSpPr txBox="1"/>
          <p:nvPr/>
        </p:nvSpPr>
        <p:spPr>
          <a:xfrm rot="0" flipH="0" flipV="0">
            <a:off x="4306811" y="1990377"/>
            <a:ext cx="3247272" cy="1122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内容原创性与AI识别机制</a:t>
            </a:r>
            <a:endParaRPr kumimoji="1" lang="zh-CN" altLang="en-US"/>
          </a:p>
        </p:txBody>
      </p:sp>
      <p:sp>
        <p:nvSpPr>
          <p:cNvPr id="22" name="矩形: 圆角 29"/>
          <p:cNvSpPr txBox="1"/>
          <p:nvPr/>
        </p:nvSpPr>
        <p:spPr>
          <a:xfrm rot="0" flipH="0" flipV="0">
            <a:off x="8330662" y="1489480"/>
            <a:ext cx="1631832" cy="4386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  <a:effectLst>
            <a:outerShdw dist="101600" blurRad="254000" dir="5400000" sx="100000" sy="100000" kx="0" ky="0" algn="t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文本框 30"/>
          <p:cNvSpPr txBox="1"/>
          <p:nvPr/>
        </p:nvSpPr>
        <p:spPr>
          <a:xfrm rot="0" flipH="0" flipV="0">
            <a:off x="8368431" y="1535620"/>
            <a:ext cx="1090459" cy="346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24" name="文本框 31"/>
          <p:cNvSpPr txBox="1"/>
          <p:nvPr/>
        </p:nvSpPr>
        <p:spPr>
          <a:xfrm rot="0" flipH="0" flipV="0">
            <a:off x="9200809" y="1402006"/>
            <a:ext cx="687572" cy="6135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5" name="文本框 32"/>
          <p:cNvSpPr txBox="1"/>
          <p:nvPr/>
        </p:nvSpPr>
        <p:spPr>
          <a:xfrm rot="0" flipH="0" flipV="0">
            <a:off x="8340945" y="1990377"/>
            <a:ext cx="3247272" cy="1122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语义结构与生成引擎偏好</a:t>
            </a:r>
            <a:endParaRPr kumimoji="1" lang="zh-CN" altLang="en-US"/>
          </a:p>
        </p:txBody>
      </p:sp>
      <p:sp>
        <p:nvSpPr>
          <p:cNvPr id="26" name="矩形: 圆角 34"/>
          <p:cNvSpPr txBox="1"/>
          <p:nvPr/>
        </p:nvSpPr>
        <p:spPr>
          <a:xfrm rot="0" flipH="0" flipV="0">
            <a:off x="4296528" y="3352659"/>
            <a:ext cx="1631832" cy="4386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  <a:effectLst>
            <a:outerShdw dist="101600" blurRad="254000" dir="5400000" sx="100000" sy="100000" kx="0" ky="0" algn="t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文本框 35"/>
          <p:cNvSpPr txBox="1"/>
          <p:nvPr/>
        </p:nvSpPr>
        <p:spPr>
          <a:xfrm rot="0" flipH="0" flipV="0">
            <a:off x="4334297" y="3398799"/>
            <a:ext cx="1090459" cy="346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28" name="文本框 36"/>
          <p:cNvSpPr txBox="1"/>
          <p:nvPr/>
        </p:nvSpPr>
        <p:spPr>
          <a:xfrm rot="0" flipH="0" flipV="0">
            <a:off x="5166675" y="3265185"/>
            <a:ext cx="687572" cy="6135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9" name="文本框 37"/>
          <p:cNvSpPr txBox="1"/>
          <p:nvPr/>
        </p:nvSpPr>
        <p:spPr>
          <a:xfrm rot="0" flipH="0" flipV="0">
            <a:off x="4306811" y="3853556"/>
            <a:ext cx="3247272" cy="1122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权威信号缺失与信任度构建</a:t>
            </a:r>
            <a:endParaRPr kumimoji="1" lang="zh-CN" altLang="en-US"/>
          </a:p>
        </p:txBody>
      </p:sp>
      <p:sp>
        <p:nvSpPr>
          <p:cNvPr id="30" name="矩形: 圆角 39"/>
          <p:cNvSpPr txBox="1"/>
          <p:nvPr/>
        </p:nvSpPr>
        <p:spPr>
          <a:xfrm rot="0" flipH="0" flipV="0">
            <a:off x="8330662" y="3352659"/>
            <a:ext cx="1631832" cy="43860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  <a:effectLst>
            <a:outerShdw dist="101600" blurRad="254000" dir="5400000" sx="100000" sy="100000" kx="0" ky="0" algn="t" rotWithShape="0">
              <a:schemeClr val="accent1">
                <a:alpha val="27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文本框 40"/>
          <p:cNvSpPr txBox="1"/>
          <p:nvPr/>
        </p:nvSpPr>
        <p:spPr>
          <a:xfrm rot="0" flipH="0" flipV="0">
            <a:off x="8368431" y="3398799"/>
            <a:ext cx="1090459" cy="34632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</a:t>
            </a:r>
            <a:endParaRPr kumimoji="1" lang="zh-CN" altLang="en-US"/>
          </a:p>
        </p:txBody>
      </p:sp>
      <p:sp>
        <p:nvSpPr>
          <p:cNvPr id="32" name="文本框 41"/>
          <p:cNvSpPr txBox="1"/>
          <p:nvPr/>
        </p:nvSpPr>
        <p:spPr>
          <a:xfrm rot="0" flipH="0" flipV="0">
            <a:off x="9200809" y="3265185"/>
            <a:ext cx="687572" cy="61355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33" name="文本框 42"/>
          <p:cNvSpPr txBox="1"/>
          <p:nvPr/>
        </p:nvSpPr>
        <p:spPr>
          <a:xfrm rot="0" flipH="0" flipV="0">
            <a:off x="8340945" y="3853556"/>
            <a:ext cx="3247272" cy="1122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用户意图匹配与上下文相关性</a:t>
            </a:r>
            <a:endParaRPr kumimoji="1" lang="zh-CN" altLang="en-US"/>
          </a:p>
        </p:txBody>
      </p:sp>
      <p:sp>
        <p:nvSpPr>
          <p:cNvPr id="34" name="任意多边形: 形状 107"/>
          <p:cNvSpPr txBox="1"/>
          <p:nvPr/>
        </p:nvSpPr>
        <p:spPr>
          <a:xfrm rot="10532173" flipH="0" flipV="0">
            <a:off x="-19731" y="-466700"/>
            <a:ext cx="12057293" cy="1571762"/>
          </a:xfrm>
          <a:custGeom>
            <a:avLst/>
            <a:gdLst>
              <a:gd name="connsiteX0" fmla="*/ 11994493 w 12057293"/>
              <a:gd name="connsiteY0" fmla="*/ 1571762 h 1571762"/>
              <a:gd name="connsiteX1" fmla="*/ 0 w 12057293"/>
              <a:gd name="connsiteY1" fmla="*/ 635403 h 1571762"/>
              <a:gd name="connsiteX2" fmla="*/ 122907 w 12057293"/>
              <a:gd name="connsiteY2" fmla="*/ 578039 h 1571762"/>
              <a:gd name="connsiteX3" fmla="*/ 2717775 w 12057293"/>
              <a:gd name="connsiteY3" fmla="*/ 2551 h 1571762"/>
              <a:gd name="connsiteX4" fmla="*/ 2889999 w 12057293"/>
              <a:gd name="connsiteY4" fmla="*/ 11401 h 1571762"/>
              <a:gd name="connsiteX5" fmla="*/ 9819681 w 12057293"/>
              <a:gd name="connsiteY5" fmla="*/ 1376209 h 1571762"/>
              <a:gd name="connsiteX6" fmla="*/ 11699278 w 12057293"/>
              <a:gd name="connsiteY6" fmla="*/ 937630 h 1571762"/>
              <a:gd name="connsiteX7" fmla="*/ 12057293 w 12057293"/>
              <a:gd name="connsiteY7" fmla="*/ 767317 h 1571762"/>
            </a:gdLst>
            <a:rect l="l" t="t" r="r" b="b"/>
            <a:pathLst>
              <a:path w="12057293" h="1571762">
                <a:moveTo>
                  <a:pt x="11994493" y="1571762"/>
                </a:moveTo>
                <a:lnTo>
                  <a:pt x="0" y="635403"/>
                </a:lnTo>
                <a:lnTo>
                  <a:pt x="122907" y="578039"/>
                </a:lnTo>
                <a:cubicBezTo>
                  <a:pt x="776575" y="282173"/>
                  <a:pt x="1643705" y="-31539"/>
                  <a:pt x="2717775" y="2551"/>
                </a:cubicBezTo>
                <a:cubicBezTo>
                  <a:pt x="2773570" y="4323"/>
                  <a:pt x="2831012" y="7298"/>
                  <a:pt x="2889999" y="11401"/>
                </a:cubicBezTo>
                <a:cubicBezTo>
                  <a:pt x="4718592" y="138599"/>
                  <a:pt x="8031952" y="1349857"/>
                  <a:pt x="9819681" y="1376209"/>
                </a:cubicBezTo>
                <a:cubicBezTo>
                  <a:pt x="10511705" y="1386410"/>
                  <a:pt x="11142977" y="1182719"/>
                  <a:pt x="11699278" y="937630"/>
                </a:cubicBezTo>
                <a:lnTo>
                  <a:pt x="12057293" y="767317"/>
                </a:lnTo>
                <a:close/>
              </a:path>
            </a:pathLst>
          </a:custGeom>
          <a:solidFill>
            <a:schemeClr val="bg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5" name="任意多边形: 形状 105"/>
          <p:cNvSpPr txBox="1"/>
          <p:nvPr/>
        </p:nvSpPr>
        <p:spPr>
          <a:xfrm rot="10800000" flipH="0" flipV="0">
            <a:off x="0" y="-1"/>
            <a:ext cx="12143930" cy="817590"/>
          </a:xfrm>
          <a:custGeom>
            <a:avLst/>
            <a:gdLst>
              <a:gd name="connsiteX0" fmla="*/ 7726908 w 12143930"/>
              <a:gd name="connsiteY0" fmla="*/ 817590 h 817590"/>
              <a:gd name="connsiteX1" fmla="*/ 0 w 12143930"/>
              <a:gd name="connsiteY1" fmla="*/ 817590 h 817590"/>
              <a:gd name="connsiteX2" fmla="*/ 0 w 12143930"/>
              <a:gd name="connsiteY2" fmla="*/ 602374 h 817590"/>
              <a:gd name="connsiteX3" fmla="*/ 114130 w 12143930"/>
              <a:gd name="connsiteY3" fmla="*/ 557979 h 817590"/>
              <a:gd name="connsiteX4" fmla="*/ 2705336 w 12143930"/>
              <a:gd name="connsiteY4" fmla="*/ 346 h 817590"/>
              <a:gd name="connsiteX5" fmla="*/ 2928556 w 12143930"/>
              <a:gd name="connsiteY5" fmla="*/ 2025 h 817590"/>
              <a:gd name="connsiteX6" fmla="*/ 7368262 w 12143930"/>
              <a:gd name="connsiteY6" fmla="*/ 750052 h 817590"/>
              <a:gd name="connsiteX7" fmla="*/ 12143930 w 12143930"/>
              <a:gd name="connsiteY7" fmla="*/ 817590 h 817590"/>
              <a:gd name="connsiteX8" fmla="*/ 11536077 w 12143930"/>
              <a:gd name="connsiteY8" fmla="*/ 817590 h 817590"/>
              <a:gd name="connsiteX9" fmla="*/ 11761003 w 12143930"/>
              <a:gd name="connsiteY9" fmla="*/ 744547 h 817590"/>
              <a:gd name="connsiteX10" fmla="*/ 12143930 w 12143930"/>
              <a:gd name="connsiteY10" fmla="*/ 597454 h 817590"/>
            </a:gdLst>
            <a:rect l="l" t="t" r="r" b="b"/>
            <a:pathLst>
              <a:path w="12143930" h="817590">
                <a:moveTo>
                  <a:pt x="7726908" y="817590"/>
                </a:moveTo>
                <a:lnTo>
                  <a:pt x="0" y="817590"/>
                </a:lnTo>
                <a:lnTo>
                  <a:pt x="0" y="602374"/>
                </a:lnTo>
                <a:lnTo>
                  <a:pt x="114130" y="557979"/>
                </a:lnTo>
                <a:cubicBezTo>
                  <a:pt x="738464" y="316946"/>
                  <a:pt x="1604829" y="12027"/>
                  <a:pt x="2705336" y="346"/>
                </a:cubicBezTo>
                <a:cubicBezTo>
                  <a:pt x="2778703" y="-433"/>
                  <a:pt x="2853110" y="92"/>
                  <a:pt x="2928556" y="2025"/>
                </a:cubicBezTo>
                <a:cubicBezTo>
                  <a:pt x="4025953" y="30150"/>
                  <a:pt x="5770850" y="440769"/>
                  <a:pt x="7368262" y="750052"/>
                </a:cubicBezTo>
                <a:close/>
                <a:moveTo>
                  <a:pt x="12143930" y="817590"/>
                </a:moveTo>
                <a:lnTo>
                  <a:pt x="11536077" y="817590"/>
                </a:lnTo>
                <a:lnTo>
                  <a:pt x="11761003" y="744547"/>
                </a:lnTo>
                <a:lnTo>
                  <a:pt x="12143930" y="597454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prstDash val="solid"/>
            <a:miter/>
          </a:ln>
          <a:effectLst>
            <a:outerShdw dist="0" blurRad="165100" dir="0" sx="102000" sy="102000" kx="0" ky="0" algn="ctr" rotWithShape="0">
              <a:schemeClr val="accent1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内容原创性与AI识别机制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019893" y="1758008"/>
            <a:ext cx="2862415" cy="3677505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19893" y="18433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019893" y="17547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59350" y="1797436"/>
            <a:ext cx="252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语义指纹比对技术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664793" y="1758008"/>
            <a:ext cx="2862415" cy="3677505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664793" y="18433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664793" y="17547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829650" y="1797436"/>
            <a:ext cx="252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衍生内容阈值设定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309693" y="1758008"/>
            <a:ext cx="2862415" cy="3677505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 w="25400" cap="sq">
            <a:solidFill>
              <a:schemeClr val="bg1">
                <a:lumMod val="95000"/>
              </a:schemeClr>
            </a:solidFill>
            <a:miter/>
          </a:ln>
          <a:effectLst>
            <a:outerShdw dist="0" blurRad="228600" dir="0" sx="98000" sy="98000" kx="0" ky="0" algn="ctr" rotWithShape="0">
              <a:schemeClr val="tx1">
                <a:lumMod val="75000"/>
                <a:lumOff val="25000"/>
                <a:alpha val="2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309693" y="18433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309693" y="17547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474550" y="1797436"/>
            <a:ext cx="2520000" cy="64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原创信号的显性表达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473832" y="2640918"/>
            <a:ext cx="2534136" cy="2629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真正被AI识别为原创的内容往往包含明确的新观点、独家数据或结构性创新，这些信号需在文本开头或关键节点显性呈现，而非隐含于叙述中。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0" y="5988601"/>
            <a:ext cx="12192000" cy="710536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0" y="6075957"/>
            <a:ext cx="12192000" cy="710537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0" y="6149231"/>
            <a:ext cx="12192000" cy="710537"/>
          </a:xfrm>
          <a:custGeom>
            <a:avLst/>
            <a:gdLst>
              <a:gd name="connsiteX0" fmla="*/ 0 w 12192000"/>
              <a:gd name="connsiteY0" fmla="*/ 0 h 2548005"/>
              <a:gd name="connsiteX1" fmla="*/ 168614 w 12192000"/>
              <a:gd name="connsiteY1" fmla="*/ 119903 h 2548005"/>
              <a:gd name="connsiteX2" fmla="*/ 6096001 w 12192000"/>
              <a:gd name="connsiteY2" fmla="*/ 1930469 h 2548005"/>
              <a:gd name="connsiteX3" fmla="*/ 12023389 w 12192000"/>
              <a:gd name="connsiteY3" fmla="*/ 119903 h 2548005"/>
              <a:gd name="connsiteX4" fmla="*/ 12192000 w 12192000"/>
              <a:gd name="connsiteY4" fmla="*/ 1 h 2548005"/>
              <a:gd name="connsiteX5" fmla="*/ 12192000 w 12192000"/>
              <a:gd name="connsiteY5" fmla="*/ 2548005 h 2548005"/>
              <a:gd name="connsiteX6" fmla="*/ 0 w 12192000"/>
              <a:gd name="connsiteY6" fmla="*/ 2548005 h 2548005"/>
            </a:gdLst>
            <a:rect l="l" t="t" r="r" b="b"/>
            <a:pathLst>
              <a:path w="12192000" h="2548005">
                <a:moveTo>
                  <a:pt x="0" y="0"/>
                </a:moveTo>
                <a:lnTo>
                  <a:pt x="168614" y="119903"/>
                </a:lnTo>
                <a:cubicBezTo>
                  <a:pt x="1860621" y="1263000"/>
                  <a:pt x="3900363" y="1930469"/>
                  <a:pt x="6096001" y="1930469"/>
                </a:cubicBezTo>
                <a:cubicBezTo>
                  <a:pt x="8291639" y="1930469"/>
                  <a:pt x="10331382" y="1263000"/>
                  <a:pt x="12023389" y="119903"/>
                </a:cubicBezTo>
                <a:lnTo>
                  <a:pt x="12192000" y="1"/>
                </a:lnTo>
                <a:lnTo>
                  <a:pt x="12192000" y="2548005"/>
                </a:lnTo>
                <a:lnTo>
                  <a:pt x="0" y="2548005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100000"/>
                </a:schemeClr>
              </a:gs>
              <a:gs pos="53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10800000" scaled="0"/>
          </a:gra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816232" y="2640918"/>
            <a:ext cx="2534136" cy="2629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AI系统设定了“衍生度”阈值，若新内容中超过60%的信息可由已有语料推导得出，则视为缺乏原创价值，不会被优先引用或推荐。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171332" y="2640918"/>
            <a:ext cx="2534136" cy="262958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当前主流大模型通过构建语义指纹库，对输入文本进行多维向量比对，即使措辞不同但逻辑结构高度相似的内容也会被标记为非原创。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AI对“原创”的判定逻辑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98355" y="3064040"/>
            <a:ext cx="2085474" cy="208547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462461" y="2021303"/>
            <a:ext cx="1042737" cy="104273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232483" y="3064040"/>
            <a:ext cx="1515979" cy="1515979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303014" y="1548063"/>
            <a:ext cx="2782207" cy="4496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303014" y="2033802"/>
            <a:ext cx="5830206" cy="7288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仅通过替换关键词或调整语序生成的内容，在AI眼中仍属于低信息增量文本，无法触发引用机制，反而可能因语义混乱降低可信度。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434812" y="1580147"/>
            <a:ext cx="2518610" cy="3775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同义词替换式改写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303014" y="3142412"/>
            <a:ext cx="2782207" cy="449644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303015" y="3632139"/>
            <a:ext cx="5830206" cy="7288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使用通用写作模板（如“三段论+案例”）虽提升可读性，但缺乏独特逻辑路径，AI难以从中提取差异化知识单元用于后续生成引用。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434812" y="3178484"/>
            <a:ext cx="2518610" cy="3775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模板化结构堆砌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303014" y="4740750"/>
            <a:ext cx="2782207" cy="44964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303014" y="5230477"/>
            <a:ext cx="5830206" cy="72885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原创内容若未嵌入可验证的数据来源、时间戳或权威背书，AI会将其归类为“无锚观点”，在需要严谨引用的场景下自动过滤。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434812" y="4776822"/>
            <a:ext cx="2518610" cy="3775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缺乏溯源锚点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3695895" y="3554961"/>
            <a:ext cx="589155" cy="534137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496565" y="3676591"/>
            <a:ext cx="889055" cy="860372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787308" y="2360875"/>
            <a:ext cx="393043" cy="363592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内容生产中的常见“伪原创”陷阱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语义结构与生成引擎偏好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393843" y="1595520"/>
            <a:ext cx="1970022" cy="1887749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4346451" y="1543621"/>
            <a:ext cx="3487144" cy="4177157"/>
          </a:xfrm>
          <a:prstGeom prst="snip1Rect">
            <a:avLst>
              <a:gd name="adj" fmla="val 30734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06746" y="1595520"/>
            <a:ext cx="1970022" cy="188774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0">
            <a:off x="661148" y="1543621"/>
            <a:ext cx="3487144" cy="4177157"/>
          </a:xfrm>
          <a:prstGeom prst="snip1Rect">
            <a:avLst>
              <a:gd name="adj" fmla="val 3073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29256" y="2744582"/>
            <a:ext cx="3162562" cy="250348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原子化内容指不可再分、语义完整的信息单元，如一个事实、定义或结论。生成引擎偏好此类结构，因其便于抽取、重组与验证，提升引用概率。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493611" y="1757760"/>
            <a:ext cx="2498206" cy="683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原子化内容的定义与价值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04907" y="1771649"/>
            <a:ext cx="285937" cy="241593"/>
          </a:xfrm>
          <a:custGeom>
            <a:avLst/>
            <a:gdLst>
              <a:gd name="connsiteX0" fmla="*/ 56258 w 778320"/>
              <a:gd name="connsiteY0" fmla="*/ 333700 h 720001"/>
              <a:gd name="connsiteX1" fmla="*/ 56258 w 778320"/>
              <a:gd name="connsiteY1" fmla="*/ 627457 h 720001"/>
              <a:gd name="connsiteX2" fmla="*/ 66946 w 778320"/>
              <a:gd name="connsiteY2" fmla="*/ 653054 h 720001"/>
              <a:gd name="connsiteX3" fmla="*/ 92544 w 778320"/>
              <a:gd name="connsiteY3" fmla="*/ 663743 h 720001"/>
              <a:gd name="connsiteX4" fmla="*/ 685683 w 778320"/>
              <a:gd name="connsiteY4" fmla="*/ 663743 h 720001"/>
              <a:gd name="connsiteX5" fmla="*/ 711281 w 778320"/>
              <a:gd name="connsiteY5" fmla="*/ 653054 h 720001"/>
              <a:gd name="connsiteX6" fmla="*/ 721969 w 778320"/>
              <a:gd name="connsiteY6" fmla="*/ 627457 h 720001"/>
              <a:gd name="connsiteX7" fmla="*/ 721969 w 778320"/>
              <a:gd name="connsiteY7" fmla="*/ 333700 h 720001"/>
              <a:gd name="connsiteX8" fmla="*/ 92544 w 778320"/>
              <a:gd name="connsiteY8" fmla="*/ 142049 h 720001"/>
              <a:gd name="connsiteX9" fmla="*/ 56258 w 778320"/>
              <a:gd name="connsiteY9" fmla="*/ 178336 h 720001"/>
              <a:gd name="connsiteX10" fmla="*/ 56258 w 778320"/>
              <a:gd name="connsiteY10" fmla="*/ 277443 h 720001"/>
              <a:gd name="connsiteX11" fmla="*/ 721969 w 778320"/>
              <a:gd name="connsiteY11" fmla="*/ 277443 h 720001"/>
              <a:gd name="connsiteX12" fmla="*/ 721969 w 778320"/>
              <a:gd name="connsiteY12" fmla="*/ 178336 h 720001"/>
              <a:gd name="connsiteX13" fmla="*/ 685683 w 778320"/>
              <a:gd name="connsiteY13" fmla="*/ 142049 h 720001"/>
              <a:gd name="connsiteX14" fmla="*/ 561355 w 778320"/>
              <a:gd name="connsiteY14" fmla="*/ 142049 h 720001"/>
              <a:gd name="connsiteX15" fmla="*/ 561355 w 778320"/>
              <a:gd name="connsiteY15" fmla="*/ 201026 h 720001"/>
              <a:gd name="connsiteX16" fmla="*/ 533226 w 778320"/>
              <a:gd name="connsiteY16" fmla="*/ 229249 h 720001"/>
              <a:gd name="connsiteX17" fmla="*/ 505097 w 778320"/>
              <a:gd name="connsiteY17" fmla="*/ 201120 h 720001"/>
              <a:gd name="connsiteX18" fmla="*/ 505097 w 778320"/>
              <a:gd name="connsiteY18" fmla="*/ 142049 h 720001"/>
              <a:gd name="connsiteX19" fmla="*/ 273129 w 778320"/>
              <a:gd name="connsiteY19" fmla="*/ 142049 h 720001"/>
              <a:gd name="connsiteX20" fmla="*/ 273129 w 778320"/>
              <a:gd name="connsiteY20" fmla="*/ 201026 h 720001"/>
              <a:gd name="connsiteX21" fmla="*/ 245001 w 778320"/>
              <a:gd name="connsiteY21" fmla="*/ 229249 h 720001"/>
              <a:gd name="connsiteX22" fmla="*/ 216872 w 778320"/>
              <a:gd name="connsiteY22" fmla="*/ 201120 h 720001"/>
              <a:gd name="connsiteX23" fmla="*/ 216872 w 778320"/>
              <a:gd name="connsiteY23" fmla="*/ 142049 h 720001"/>
              <a:gd name="connsiteX24" fmla="*/ 245001 w 778320"/>
              <a:gd name="connsiteY24" fmla="*/ 0 h 720001"/>
              <a:gd name="connsiteX25" fmla="*/ 273129 w 778320"/>
              <a:gd name="connsiteY25" fmla="*/ 28129 h 720001"/>
              <a:gd name="connsiteX26" fmla="*/ 273129 w 778320"/>
              <a:gd name="connsiteY26" fmla="*/ 85792 h 720001"/>
              <a:gd name="connsiteX27" fmla="*/ 505097 w 778320"/>
              <a:gd name="connsiteY27" fmla="*/ 85792 h 720001"/>
              <a:gd name="connsiteX28" fmla="*/ 505097 w 778320"/>
              <a:gd name="connsiteY28" fmla="*/ 28129 h 720001"/>
              <a:gd name="connsiteX29" fmla="*/ 533226 w 778320"/>
              <a:gd name="connsiteY29" fmla="*/ 0 h 720001"/>
              <a:gd name="connsiteX30" fmla="*/ 561355 w 778320"/>
              <a:gd name="connsiteY30" fmla="*/ 28129 h 720001"/>
              <a:gd name="connsiteX31" fmla="*/ 561355 w 778320"/>
              <a:gd name="connsiteY31" fmla="*/ 85792 h 720001"/>
              <a:gd name="connsiteX32" fmla="*/ 685683 w 778320"/>
              <a:gd name="connsiteY32" fmla="*/ 85792 h 720001"/>
              <a:gd name="connsiteX33" fmla="*/ 778320 w 778320"/>
              <a:gd name="connsiteY33" fmla="*/ 178336 h 720001"/>
              <a:gd name="connsiteX34" fmla="*/ 778320 w 778320"/>
              <a:gd name="connsiteY34" fmla="*/ 627457 h 720001"/>
              <a:gd name="connsiteX35" fmla="*/ 685777 w 778320"/>
              <a:gd name="connsiteY35" fmla="*/ 720001 h 720001"/>
              <a:gd name="connsiteX36" fmla="*/ 92544 w 778320"/>
              <a:gd name="connsiteY36" fmla="*/ 720001 h 720001"/>
              <a:gd name="connsiteX37" fmla="*/ 0 w 778320"/>
              <a:gd name="connsiteY37" fmla="*/ 627457 h 720001"/>
              <a:gd name="connsiteX38" fmla="*/ 0 w 778320"/>
              <a:gd name="connsiteY38" fmla="*/ 333700 h 720001"/>
              <a:gd name="connsiteX39" fmla="*/ 0 w 778320"/>
              <a:gd name="connsiteY39" fmla="*/ 277443 h 720001"/>
              <a:gd name="connsiteX40" fmla="*/ 0 w 778320"/>
              <a:gd name="connsiteY40" fmla="*/ 178336 h 720001"/>
              <a:gd name="connsiteX41" fmla="*/ 92544 w 778320"/>
              <a:gd name="connsiteY41" fmla="*/ 85792 h 720001"/>
              <a:gd name="connsiteX42" fmla="*/ 216872 w 778320"/>
              <a:gd name="connsiteY42" fmla="*/ 85792 h 720001"/>
              <a:gd name="connsiteX43" fmla="*/ 216872 w 778320"/>
              <a:gd name="connsiteY43" fmla="*/ 28129 h 720001"/>
              <a:gd name="connsiteX44" fmla="*/ 245001 w 778320"/>
              <a:gd name="connsiteY44" fmla="*/ 0 h 720001"/>
            </a:gdLst>
            <a:rect l="l" t="t" r="r" b="b"/>
            <a:pathLst>
              <a:path w="778320" h="720001">
                <a:moveTo>
                  <a:pt x="56258" y="333700"/>
                </a:moveTo>
                <a:lnTo>
                  <a:pt x="56258" y="627457"/>
                </a:lnTo>
                <a:cubicBezTo>
                  <a:pt x="56258" y="637115"/>
                  <a:pt x="60008" y="646116"/>
                  <a:pt x="66946" y="653054"/>
                </a:cubicBezTo>
                <a:cubicBezTo>
                  <a:pt x="73885" y="659899"/>
                  <a:pt x="82980" y="663743"/>
                  <a:pt x="92544" y="663743"/>
                </a:cubicBezTo>
                <a:lnTo>
                  <a:pt x="685683" y="663743"/>
                </a:lnTo>
                <a:cubicBezTo>
                  <a:pt x="695341" y="663743"/>
                  <a:pt x="704342" y="659993"/>
                  <a:pt x="711281" y="653054"/>
                </a:cubicBezTo>
                <a:cubicBezTo>
                  <a:pt x="718125" y="646116"/>
                  <a:pt x="721969" y="637021"/>
                  <a:pt x="721969" y="627457"/>
                </a:cubicBezTo>
                <a:lnTo>
                  <a:pt x="721969" y="333700"/>
                </a:lnTo>
                <a:close/>
                <a:moveTo>
                  <a:pt x="92544" y="142049"/>
                </a:moveTo>
                <a:cubicBezTo>
                  <a:pt x="72478" y="142049"/>
                  <a:pt x="56258" y="158364"/>
                  <a:pt x="56258" y="178336"/>
                </a:cubicBezTo>
                <a:lnTo>
                  <a:pt x="56258" y="277443"/>
                </a:lnTo>
                <a:lnTo>
                  <a:pt x="721969" y="277443"/>
                </a:lnTo>
                <a:lnTo>
                  <a:pt x="721969" y="178336"/>
                </a:lnTo>
                <a:cubicBezTo>
                  <a:pt x="721969" y="158270"/>
                  <a:pt x="705655" y="142049"/>
                  <a:pt x="685683" y="142049"/>
                </a:cubicBezTo>
                <a:lnTo>
                  <a:pt x="561355" y="142049"/>
                </a:lnTo>
                <a:lnTo>
                  <a:pt x="561355" y="201026"/>
                </a:lnTo>
                <a:cubicBezTo>
                  <a:pt x="561355" y="216591"/>
                  <a:pt x="548790" y="229249"/>
                  <a:pt x="533226" y="229249"/>
                </a:cubicBezTo>
                <a:cubicBezTo>
                  <a:pt x="517661" y="229249"/>
                  <a:pt x="505097" y="216685"/>
                  <a:pt x="505097" y="201120"/>
                </a:cubicBezTo>
                <a:lnTo>
                  <a:pt x="505097" y="142049"/>
                </a:lnTo>
                <a:lnTo>
                  <a:pt x="273129" y="142049"/>
                </a:lnTo>
                <a:lnTo>
                  <a:pt x="273129" y="201026"/>
                </a:lnTo>
                <a:cubicBezTo>
                  <a:pt x="273129" y="216591"/>
                  <a:pt x="260565" y="229249"/>
                  <a:pt x="245001" y="229249"/>
                </a:cubicBezTo>
                <a:cubicBezTo>
                  <a:pt x="229436" y="229249"/>
                  <a:pt x="216872" y="216685"/>
                  <a:pt x="216872" y="201120"/>
                </a:cubicBezTo>
                <a:lnTo>
                  <a:pt x="216872" y="142049"/>
                </a:lnTo>
                <a:close/>
                <a:moveTo>
                  <a:pt x="245001" y="0"/>
                </a:moveTo>
                <a:cubicBezTo>
                  <a:pt x="260565" y="0"/>
                  <a:pt x="273129" y="12564"/>
                  <a:pt x="273129" y="28129"/>
                </a:cubicBezTo>
                <a:lnTo>
                  <a:pt x="273129" y="85792"/>
                </a:lnTo>
                <a:lnTo>
                  <a:pt x="505097" y="85792"/>
                </a:lnTo>
                <a:lnTo>
                  <a:pt x="505097" y="28129"/>
                </a:lnTo>
                <a:cubicBezTo>
                  <a:pt x="505097" y="12564"/>
                  <a:pt x="517661" y="0"/>
                  <a:pt x="533226" y="0"/>
                </a:cubicBezTo>
                <a:cubicBezTo>
                  <a:pt x="548790" y="0"/>
                  <a:pt x="561355" y="12564"/>
                  <a:pt x="561355" y="28129"/>
                </a:cubicBezTo>
                <a:lnTo>
                  <a:pt x="561355" y="85792"/>
                </a:lnTo>
                <a:lnTo>
                  <a:pt x="685683" y="85792"/>
                </a:lnTo>
                <a:cubicBezTo>
                  <a:pt x="736784" y="85792"/>
                  <a:pt x="778227" y="127235"/>
                  <a:pt x="778320" y="178336"/>
                </a:cubicBezTo>
                <a:lnTo>
                  <a:pt x="778320" y="627457"/>
                </a:lnTo>
                <a:cubicBezTo>
                  <a:pt x="778320" y="678370"/>
                  <a:pt x="736690" y="720001"/>
                  <a:pt x="685777" y="720001"/>
                </a:cubicBezTo>
                <a:lnTo>
                  <a:pt x="92544" y="720001"/>
                </a:lnTo>
                <a:cubicBezTo>
                  <a:pt x="41631" y="720001"/>
                  <a:pt x="0" y="678370"/>
                  <a:pt x="0" y="627457"/>
                </a:cubicBezTo>
                <a:lnTo>
                  <a:pt x="0" y="333700"/>
                </a:lnTo>
                <a:lnTo>
                  <a:pt x="0" y="277443"/>
                </a:lnTo>
                <a:lnTo>
                  <a:pt x="0" y="178336"/>
                </a:lnTo>
                <a:cubicBezTo>
                  <a:pt x="0" y="127235"/>
                  <a:pt x="41443" y="85792"/>
                  <a:pt x="92544" y="85792"/>
                </a:cubicBezTo>
                <a:lnTo>
                  <a:pt x="216872" y="85792"/>
                </a:lnTo>
                <a:lnTo>
                  <a:pt x="216872" y="28129"/>
                </a:lnTo>
                <a:cubicBezTo>
                  <a:pt x="216872" y="12564"/>
                  <a:pt x="229436" y="0"/>
                  <a:pt x="245001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0" name="线条 1"/>
          <p:cNvCxnSpPr/>
          <p:nvPr/>
        </p:nvCxnSpPr>
        <p:spPr>
          <a:xfrm rot="0" flipH="1" flipV="0">
            <a:off x="1248192" y="2545237"/>
            <a:ext cx="2743628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11" name="标题 1"/>
          <p:cNvSpPr txBox="1"/>
          <p:nvPr/>
        </p:nvSpPr>
        <p:spPr>
          <a:xfrm rot="0" flipH="0" flipV="0">
            <a:off x="1248192" y="2530161"/>
            <a:ext cx="594624" cy="3015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16353" y="2744582"/>
            <a:ext cx="3162562" cy="250348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内容应避免长段堆砌，转而采用短句、列表或独立陈述句。每个句子聚焦单一事实，并辅以明确主语和谓语，便于AI准确理解与引用。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180708" y="1757760"/>
            <a:ext cx="2498206" cy="683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5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如何构建可被识别的原子单元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592003" y="1757760"/>
            <a:ext cx="285937" cy="269374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5" name="线条 1"/>
          <p:cNvCxnSpPr/>
          <p:nvPr/>
        </p:nvCxnSpPr>
        <p:spPr>
          <a:xfrm rot="0" flipH="1" flipV="0">
            <a:off x="4935287" y="2545237"/>
            <a:ext cx="2743628" cy="0"/>
          </a:xfrm>
          <a:prstGeom prst="line">
            <a:avLst/>
          </a:prstGeom>
          <a:noFill/>
          <a:ln w="12700" cap="sq">
            <a:solidFill>
              <a:schemeClr val="accent2"/>
            </a:solidFill>
            <a:miter/>
          </a:ln>
        </p:spPr>
      </p:cxnSp>
      <p:sp>
        <p:nvSpPr>
          <p:cNvPr id="16" name="标题 1"/>
          <p:cNvSpPr txBox="1"/>
          <p:nvPr/>
        </p:nvSpPr>
        <p:spPr>
          <a:xfrm rot="0" flipH="0" flipV="0">
            <a:off x="4935287" y="2530161"/>
            <a:ext cx="594624" cy="30152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077354" y="1595520"/>
            <a:ext cx="1970022" cy="1887749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8031756" y="1543621"/>
            <a:ext cx="3487144" cy="4177157"/>
          </a:xfrm>
          <a:prstGeom prst="snip1Rect">
            <a:avLst>
              <a:gd name="adj" fmla="val 30734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199864" y="2744582"/>
            <a:ext cx="3162562" cy="250348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虽强调原子化，但需通过逻辑连接词或语义锚点维持段落整体性。否则生成引擎可能因缺乏上下文而忽略该内容，降低引用权重。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864219" y="1757760"/>
            <a:ext cx="2498206" cy="683494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r">
              <a:lnSpc>
                <a:spcPct val="130000"/>
              </a:lnSpc>
            </a:pPr>
            <a:r>
              <a:rPr kumimoji="1" lang="en-US" altLang="zh-CN" sz="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原子化与上下文连贯性的平衡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275514" y="1764013"/>
            <a:ext cx="285937" cy="25686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0" flipH="1" flipV="0">
            <a:off x="8618798" y="2545237"/>
            <a:ext cx="2743628" cy="0"/>
          </a:xfrm>
          <a:prstGeom prst="line">
            <a:avLst/>
          </a:prstGeom>
          <a:noFill/>
          <a:ln w="12700" cap="sq">
            <a:solidFill>
              <a:schemeClr val="accent1"/>
            </a:solidFill>
            <a:miter/>
          </a:ln>
        </p:spPr>
      </p:cxnSp>
      <p:sp>
        <p:nvSpPr>
          <p:cNvPr id="23" name="标题 1"/>
          <p:cNvSpPr txBox="1"/>
          <p:nvPr/>
        </p:nvSpPr>
        <p:spPr>
          <a:xfrm rot="0" flipH="0" flipV="0">
            <a:off x="8618798" y="2530161"/>
            <a:ext cx="594624" cy="3015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信息单元的原子化组织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1">
            <a:off x="662693" y="1863306"/>
            <a:ext cx="3312010" cy="3990976"/>
          </a:xfrm>
          <a:prstGeom prst="round2SameRect">
            <a:avLst>
              <a:gd name="adj1" fmla="val 16955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400" y="1546475"/>
            <a:ext cx="3316304" cy="633663"/>
          </a:xfrm>
          <a:prstGeom prst="round2Same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793256" y="1593533"/>
            <a:ext cx="1525744" cy="53563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3974703" y="1410118"/>
            <a:ext cx="136357" cy="13635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93256" y="2971212"/>
            <a:ext cx="3050882" cy="26989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生成引擎依赖清晰的SVO（主语- 谓语- 宾语）结构识别命题。模糊或被动句式会削弱语义信号，导致内容难以被提取为有效引用源。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93256" y="2274383"/>
            <a:ext cx="3050882" cy="6333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主体-动作-客体结构的重要性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4366613" y="1863306"/>
            <a:ext cx="3312010" cy="3990976"/>
          </a:xfrm>
          <a:prstGeom prst="round2SameRect">
            <a:avLst>
              <a:gd name="adj1" fmla="val 16955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364320" y="1546475"/>
            <a:ext cx="3316304" cy="633663"/>
          </a:xfrm>
          <a:prstGeom prst="round2Same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97176" y="1593533"/>
            <a:ext cx="1525744" cy="53563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678623" y="1410118"/>
            <a:ext cx="136357" cy="13635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497176" y="2971212"/>
            <a:ext cx="3050882" cy="26989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在技术或专业内容中，可通过括号、术语定义或同位语显性标注“谁做了什么、对谁、产生什么结果”，增强AI对核心命题的抓取能力。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97176" y="2274383"/>
            <a:ext cx="3050882" cy="6206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显性标注关键语义角色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1">
            <a:off x="8070533" y="1863306"/>
            <a:ext cx="3312010" cy="3990976"/>
          </a:xfrm>
          <a:prstGeom prst="round2SameRect">
            <a:avLst>
              <a:gd name="adj1" fmla="val 16955"/>
              <a:gd name="adj2" fmla="val 0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068240" y="1546475"/>
            <a:ext cx="3316304" cy="633663"/>
          </a:xfrm>
          <a:prstGeom prst="round2SameRect">
            <a:avLst/>
          </a:prstGeom>
          <a:solidFill>
            <a:schemeClr val="accent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01096" y="1593533"/>
            <a:ext cx="1525744" cy="535635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1382543" y="1410118"/>
            <a:ext cx="136357" cy="136357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201096" y="2971212"/>
            <a:ext cx="3050882" cy="26989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虽然修辞增强可读性，但生成引擎难以解析隐喻、反讽等非字面表达。为提升引用率，应优先使用直述语言，确保语义透明无歧义。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201096" y="2274383"/>
            <a:ext cx="3050882" cy="63332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避免隐喻与过度修辞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5746815" y="-5280599"/>
            <a:ext cx="885371" cy="11636586"/>
          </a:xfrm>
          <a:prstGeom prst="round2SameRect">
            <a:avLst>
              <a:gd name="adj1" fmla="val 15454"/>
              <a:gd name="adj2" fmla="val 2421"/>
            </a:avLst>
          </a:prstGeom>
          <a:solidFill>
            <a:schemeClr val="bg1"/>
          </a:solidFill>
          <a:ln w="19050" cap="flat">
            <a:noFill/>
            <a:miter/>
          </a:ln>
          <a:effectLst>
            <a:outerShdw dist="88900" blurRad="152400" dir="2700000" sx="100000" sy="100000" kx="0" ky="0" algn="tl" rotWithShape="0">
              <a:schemeClr val="accent1"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1">
            <a:off x="181462" y="894007"/>
            <a:ext cx="194034" cy="93508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 flipH="0" flipV="0">
            <a:off x="5697226" y="-5332245"/>
            <a:ext cx="712635" cy="11739880"/>
          </a:xfrm>
          <a:prstGeom prst="round2SameRect">
            <a:avLst>
              <a:gd name="adj1" fmla="val 8013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5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path path="circle">
              <a:fillToRect b="100000" r="100000"/>
            </a:path>
            <a:tileRect t="-100000" l="-100000"/>
          </a:gradFill>
          <a:ln w="9525" cap="flat">
            <a:noFill/>
            <a:miter/>
          </a:ln>
          <a:effectLst>
            <a:outerShdw dist="76200" blurRad="165100" dir="2700001" sx="100000" sy="100000" kx="0" ky="0" algn="tl" rotWithShape="0">
              <a:schemeClr val="accent1">
                <a:lumMod val="75000"/>
                <a:alpha val="13000"/>
              </a:schemeClr>
            </a:outerShdw>
          </a:effectLst>
        </p:spPr>
        <p:txBody>
          <a:bodyPr vert="horz" wrap="square" lIns="79553" tIns="39776" rIns="79553" bIns="39776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342023" y="266219"/>
            <a:ext cx="11478770" cy="542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语义角色与命题显性化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权威信号缺失与信任度构建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60141505Z53278061","ReservedCode1":"{\"SecurityData\":{\"Type\":\"TC260PG\",\"Version\":1,\"PubSD\":[{\"Type\":\"DS\",\"AlgID\":\"1.2.156.10197.1.501\",\"TBSData\":{\"Type\":\"LabelMataData\"},\"Signature\":\"304402200f15808b4fe1bd6f841b1db7a2118b07fec3229d7dc963f831c51b1c39fab763022058fd6bbec5248481c5f5b6cb6e8ae2a03390fb68ac17eaa10a3f56e4dbf1d535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60141505Z53278061","ReservedCode2":"{\"SecurityData\":{\"Type\":\"TC260PG\",\"Version\":1,\"PubSD\":[{\"Type\":\"DS\",\"AlgID\":\"1.2.156.10197.1.501\",\"TBSData\":{\"Type\":\"LabelMataData\"},\"Signature\":\"304402207bcee38c9908fd89dbe8fbabb581ad3005321e18e91e5d2cec0713bc0163da5e02200644a6381ca91d5314437e0d90095e3e7754399d57a46e3876c70f253d1b6d86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