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OPPOSans H"/>
      <p:regular r:id="rId22"/>
    </p:embeddedFont>
    <p:embeddedFont>
      <p:font typeface="Source Han Sans CN Bold"/>
      <p:regular r:id="rId23"/>
    </p:embeddedFont>
    <p:embeddedFont>
      <p:font typeface="Source Han Sans"/>
      <p:regular r:id="rId24"/>
    </p:embeddedFont>
    <p:embeddedFont>
      <p:font typeface="OPPOSans B"/>
      <p:regular r:id="rId25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slide" Target="slides/slide19.xml"/>
<Relationship Id="rId22" Type="http://schemas.openxmlformats.org/officeDocument/2006/relationships/font" Target="fonts/font1.fntdata"/>
<Relationship Id="rId23" Type="http://schemas.openxmlformats.org/officeDocument/2006/relationships/font" Target="fonts/font3.fntdata"/>
<Relationship Id="rId24" Type="http://schemas.openxmlformats.org/officeDocument/2006/relationships/font" Target="fonts/font2.fntdata"/>
<Relationship Id="rId25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507420" y="19242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861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GEO是什么？从0到1被AI引用的完整指南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5640" y="4194009"/>
            <a:ext cx="4565515" cy="5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952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2026年生成式引擎优化72小时落地实操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103704" y="1265297"/>
            <a:ext cx="8523422" cy="1380175"/>
          </a:xfrm>
          <a:prstGeom prst="parallelogram">
            <a:avLst>
              <a:gd name="adj" fmla="val 687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1">
            <a:off x="1552174" y="1546034"/>
            <a:ext cx="1524000" cy="1099438"/>
          </a:xfrm>
          <a:prstGeom prst="triangl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1">
            <a:off x="1552174" y="1265297"/>
            <a:ext cx="1524000" cy="1099438"/>
          </a:xfrm>
          <a:prstGeom prst="triangl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967284" y="1389623"/>
            <a:ext cx="693780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267126" y="1849851"/>
            <a:ext cx="6480000" cy="64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规划每周发布2–3篇AI友好型内容，围绕热点问题、季节性需求及产品更新周期，保持内容新鲜度与AI索引活跃度。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1788377" y="2416839"/>
            <a:ext cx="255003" cy="183963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267124" y="1394597"/>
            <a:ext cx="648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制定GEO内容日历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103704" y="2934160"/>
            <a:ext cx="8523422" cy="1380175"/>
          </a:xfrm>
          <a:prstGeom prst="parallelogram">
            <a:avLst>
              <a:gd name="adj" fmla="val 68750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1">
            <a:off x="1552174" y="3214897"/>
            <a:ext cx="1524000" cy="1099438"/>
          </a:xfrm>
          <a:prstGeom prst="triangle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1552174" y="2934160"/>
            <a:ext cx="1524000" cy="1099438"/>
          </a:xfrm>
          <a:prstGeom prst="triangl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967284" y="3058486"/>
            <a:ext cx="693780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267126" y="3518714"/>
            <a:ext cx="6480000" cy="64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集成Google Analytics、Search Console与AI引用追踪工具，构建实时仪表盘，自动预警内容老化或引用下降趋势。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1788377" y="4085702"/>
            <a:ext cx="255003" cy="183963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267124" y="3063460"/>
            <a:ext cx="648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设置自动化监控看板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103704" y="4603024"/>
            <a:ext cx="8523422" cy="1380175"/>
          </a:xfrm>
          <a:prstGeom prst="parallelogram">
            <a:avLst>
              <a:gd name="adj" fmla="val 687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1">
            <a:off x="1552174" y="4883761"/>
            <a:ext cx="1524000" cy="1099438"/>
          </a:xfrm>
          <a:prstGeom prst="triangl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1">
            <a:off x="1552174" y="4603024"/>
            <a:ext cx="1524000" cy="1099438"/>
          </a:xfrm>
          <a:prstGeom prst="triangl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967284" y="4727350"/>
            <a:ext cx="693780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267126" y="5187578"/>
            <a:ext cx="6480000" cy="64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输出内部《GEO内容创作手册》，涵盖实体标注规则、Schema使用指南及AI引用话术模板，确保团队持续产出符合生成式引擎偏好的内容。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1">
            <a:off x="1788377" y="5754566"/>
            <a:ext cx="255003" cy="183963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267124" y="4732324"/>
            <a:ext cx="6480000" cy="429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培训团队GEO写作规范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第四步：建立可持续GEO运营机制（60–72小时）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24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打造被AI引用的高质量内容策略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45"/>
          <p:cNvSpPr txBox="1"/>
          <p:nvPr/>
        </p:nvSpPr>
        <p:spPr>
          <a:xfrm rot="0" flipH="0" flipV="0">
            <a:off x="7942957" y="0"/>
            <a:ext cx="3930869" cy="6858000"/>
          </a:xfrm>
          <a:custGeom>
            <a:avLst/>
            <a:gdLst>
              <a:gd name="csX0" fmla="*/ 590855 w 2955010"/>
              <a:gd name="csY0" fmla="*/ 0 h 6858000"/>
              <a:gd name="csX1" fmla="*/ 2955010 w 2955010"/>
              <a:gd name="csY1" fmla="*/ 0 h 6858000"/>
              <a:gd name="csX2" fmla="*/ 2955010 w 2955010"/>
              <a:gd name="csY2" fmla="*/ 4937579 h 6858000"/>
              <a:gd name="csX3" fmla="*/ 2867191 w 2955010"/>
              <a:gd name="csY3" fmla="*/ 5076406 h 6858000"/>
              <a:gd name="csX4" fmla="*/ 699705 w 2955010"/>
              <a:gd name="csY4" fmla="*/ 6796127 h 6858000"/>
              <a:gd name="csX5" fmla="*/ 532307 w 2955010"/>
              <a:gd name="csY5" fmla="*/ 6858000 h 6858000"/>
              <a:gd name="csX6" fmla="*/ 0 w 2955010"/>
              <a:gd name="csY6" fmla="*/ 6858000 h 6858000"/>
              <a:gd name="csX7" fmla="*/ 85295 w 2955010"/>
              <a:gd name="csY7" fmla="*/ 6790351 h 6858000"/>
              <a:gd name="csX8" fmla="*/ 1783107 w 2955010"/>
              <a:gd name="csY8" fmla="*/ 3147848 h 6858000"/>
              <a:gd name="csX9" fmla="*/ 697083 w 2955010"/>
              <a:gd name="csY9" fmla="*/ 122633 h 6858000"/>
              <a:gd name="csX10" fmla="*/ 590855 w 2955010"/>
              <a:gd name="csY10" fmla="*/ 0 h 6858000"/>
            </a:gdLst>
            <a:rect l="l" t="t" r="r" b="b"/>
            <a:pathLst>
              <a:path w="2955010" h="6858000">
                <a:moveTo>
                  <a:pt x="590855" y="0"/>
                </a:moveTo>
                <a:lnTo>
                  <a:pt x="2955010" y="0"/>
                </a:lnTo>
                <a:lnTo>
                  <a:pt x="2955010" y="4937579"/>
                </a:lnTo>
                <a:lnTo>
                  <a:pt x="2867191" y="5076406"/>
                </a:lnTo>
                <a:cubicBezTo>
                  <a:pt x="2334665" y="5844598"/>
                  <a:pt x="1581652" y="6448356"/>
                  <a:pt x="699705" y="6796127"/>
                </a:cubicBezTo>
                <a:lnTo>
                  <a:pt x="532307" y="6858000"/>
                </a:lnTo>
                <a:lnTo>
                  <a:pt x="0" y="6858000"/>
                </a:lnTo>
                <a:lnTo>
                  <a:pt x="85295" y="6790351"/>
                </a:lnTo>
                <a:cubicBezTo>
                  <a:pt x="1123345" y="5917929"/>
                  <a:pt x="1783107" y="4609937"/>
                  <a:pt x="1783107" y="3147848"/>
                </a:cubicBezTo>
                <a:cubicBezTo>
                  <a:pt x="1783107" y="1998698"/>
                  <a:pt x="1375545" y="944739"/>
                  <a:pt x="697083" y="122633"/>
                </a:cubicBezTo>
                <a:lnTo>
                  <a:pt x="590855" y="0"/>
                </a:lnTo>
                <a:close/>
              </a:path>
            </a:pathLst>
          </a:custGeom>
          <a:solidFill>
            <a:schemeClr val="accent1">
              <a:alpha val="7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5"/>
          <p:cNvSpPr txBox="1"/>
          <p:nvPr/>
        </p:nvSpPr>
        <p:spPr>
          <a:xfrm rot="0" flipH="0" flipV="0">
            <a:off x="8261131" y="0"/>
            <a:ext cx="3930869" cy="6858000"/>
          </a:xfrm>
          <a:custGeom>
            <a:avLst/>
            <a:gdLst>
              <a:gd name="csX0" fmla="*/ 590855 w 2955010"/>
              <a:gd name="csY0" fmla="*/ 0 h 6858000"/>
              <a:gd name="csX1" fmla="*/ 2955010 w 2955010"/>
              <a:gd name="csY1" fmla="*/ 0 h 6858000"/>
              <a:gd name="csX2" fmla="*/ 2955010 w 2955010"/>
              <a:gd name="csY2" fmla="*/ 4937579 h 6858000"/>
              <a:gd name="csX3" fmla="*/ 2867191 w 2955010"/>
              <a:gd name="csY3" fmla="*/ 5076406 h 6858000"/>
              <a:gd name="csX4" fmla="*/ 699705 w 2955010"/>
              <a:gd name="csY4" fmla="*/ 6796127 h 6858000"/>
              <a:gd name="csX5" fmla="*/ 532307 w 2955010"/>
              <a:gd name="csY5" fmla="*/ 6858000 h 6858000"/>
              <a:gd name="csX6" fmla="*/ 0 w 2955010"/>
              <a:gd name="csY6" fmla="*/ 6858000 h 6858000"/>
              <a:gd name="csX7" fmla="*/ 85295 w 2955010"/>
              <a:gd name="csY7" fmla="*/ 6790351 h 6858000"/>
              <a:gd name="csX8" fmla="*/ 1783107 w 2955010"/>
              <a:gd name="csY8" fmla="*/ 3147848 h 6858000"/>
              <a:gd name="csX9" fmla="*/ 697083 w 2955010"/>
              <a:gd name="csY9" fmla="*/ 122633 h 6858000"/>
              <a:gd name="csX10" fmla="*/ 590855 w 2955010"/>
              <a:gd name="csY10" fmla="*/ 0 h 6858000"/>
            </a:gdLst>
            <a:rect l="l" t="t" r="r" b="b"/>
            <a:pathLst>
              <a:path w="2955010" h="6858000">
                <a:moveTo>
                  <a:pt x="590855" y="0"/>
                </a:moveTo>
                <a:lnTo>
                  <a:pt x="2955010" y="0"/>
                </a:lnTo>
                <a:lnTo>
                  <a:pt x="2955010" y="4937579"/>
                </a:lnTo>
                <a:lnTo>
                  <a:pt x="2867191" y="5076406"/>
                </a:lnTo>
                <a:cubicBezTo>
                  <a:pt x="2334665" y="5844598"/>
                  <a:pt x="1581652" y="6448356"/>
                  <a:pt x="699705" y="6796127"/>
                </a:cubicBezTo>
                <a:lnTo>
                  <a:pt x="532307" y="6858000"/>
                </a:lnTo>
                <a:lnTo>
                  <a:pt x="0" y="6858000"/>
                </a:lnTo>
                <a:lnTo>
                  <a:pt x="85295" y="6790351"/>
                </a:lnTo>
                <a:cubicBezTo>
                  <a:pt x="1123345" y="5917929"/>
                  <a:pt x="1783107" y="4609937"/>
                  <a:pt x="1783107" y="3147848"/>
                </a:cubicBezTo>
                <a:cubicBezTo>
                  <a:pt x="1783107" y="1998698"/>
                  <a:pt x="1375545" y="944739"/>
                  <a:pt x="697083" y="122633"/>
                </a:cubicBezTo>
                <a:lnTo>
                  <a:pt x="59085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24"/>
          <p:cNvSpPr txBox="1"/>
          <p:nvPr/>
        </p:nvSpPr>
        <p:spPr>
          <a:xfrm rot="0" flipH="0" flipV="0">
            <a:off x="10197520" y="5776282"/>
            <a:ext cx="1994480" cy="1081719"/>
          </a:xfrm>
          <a:custGeom>
            <a:avLst/>
            <a:gdLst>
              <a:gd name="csX0" fmla="*/ 1994480 w 1994480"/>
              <a:gd name="csY0" fmla="*/ 0 h 1081719"/>
              <a:gd name="csX1" fmla="*/ 1994480 w 1994480"/>
              <a:gd name="csY1" fmla="*/ 741864 h 1081719"/>
              <a:gd name="csX2" fmla="*/ 1949050 w 1994480"/>
              <a:gd name="csY2" fmla="*/ 765132 h 1081719"/>
              <a:gd name="csX3" fmla="*/ 1301426 w 1994480"/>
              <a:gd name="csY3" fmla="*/ 1020301 h 1081719"/>
              <a:gd name="csX4" fmla="*/ 1085141 w 1994480"/>
              <a:gd name="csY4" fmla="*/ 1081719 h 1081719"/>
              <a:gd name="csX5" fmla="*/ 0 w 1994480"/>
              <a:gd name="csY5" fmla="*/ 1081719 h 1081719"/>
              <a:gd name="csX6" fmla="*/ 155848 w 1994480"/>
              <a:gd name="csY6" fmla="*/ 1039419 h 1081719"/>
              <a:gd name="csX7" fmla="*/ 1807730 w 1994480"/>
              <a:gd name="csY7" fmla="*/ 166204 h 1081719"/>
              <a:gd name="csX8" fmla="*/ 1994480 w 1994480"/>
              <a:gd name="csY8" fmla="*/ 0 h 1081719"/>
            </a:gdLst>
            <a:rect l="l" t="t" r="r" b="b"/>
            <a:pathLst>
              <a:path w="1994480" h="1081719">
                <a:moveTo>
                  <a:pt x="1994480" y="0"/>
                </a:moveTo>
                <a:lnTo>
                  <a:pt x="1994480" y="741864"/>
                </a:lnTo>
                <a:lnTo>
                  <a:pt x="1949050" y="765132"/>
                </a:lnTo>
                <a:cubicBezTo>
                  <a:pt x="1741132" y="865317"/>
                  <a:pt x="1524809" y="950822"/>
                  <a:pt x="1301426" y="1020301"/>
                </a:cubicBezTo>
                <a:lnTo>
                  <a:pt x="1085141" y="1081719"/>
                </a:lnTo>
                <a:lnTo>
                  <a:pt x="0" y="1081719"/>
                </a:lnTo>
                <a:lnTo>
                  <a:pt x="155848" y="1039419"/>
                </a:lnTo>
                <a:cubicBezTo>
                  <a:pt x="766739" y="858724"/>
                  <a:pt x="1326374" y="558644"/>
                  <a:pt x="1807730" y="166204"/>
                </a:cubicBezTo>
                <a:lnTo>
                  <a:pt x="199448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角 25"/>
          <p:cNvSpPr txBox="1"/>
          <p:nvPr/>
        </p:nvSpPr>
        <p:spPr>
          <a:xfrm rot="0" flipH="0" flipV="0">
            <a:off x="680309" y="1594869"/>
            <a:ext cx="2561419" cy="2180948"/>
          </a:xfrm>
          <a:prstGeom prst="roundRect">
            <a:avLst>
              <a:gd name="adj" fmla="val 7797"/>
            </a:avLst>
          </a:prstGeom>
          <a:solidFill>
            <a:schemeClr val="accent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角 26"/>
          <p:cNvSpPr txBox="1"/>
          <p:nvPr/>
        </p:nvSpPr>
        <p:spPr>
          <a:xfrm rot="0" flipH="0" flipV="0">
            <a:off x="756744" y="1587059"/>
            <a:ext cx="4845269" cy="2201458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文本框 27"/>
          <p:cNvSpPr txBox="1"/>
          <p:nvPr/>
        </p:nvSpPr>
        <p:spPr>
          <a:xfrm rot="0" flipH="0" flipV="0">
            <a:off x="1070834" y="1726876"/>
            <a:ext cx="4217089" cy="570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使用清晰的语义层级</a:t>
            </a:r>
            <a:endParaRPr kumimoji="1" lang="zh-CN" altLang="en-US"/>
          </a:p>
        </p:txBody>
      </p:sp>
      <p:sp>
        <p:nvSpPr>
          <p:cNvPr id="9" name="文本框 28"/>
          <p:cNvSpPr txBox="1"/>
          <p:nvPr/>
        </p:nvSpPr>
        <p:spPr>
          <a:xfrm rot="0" flipH="0" flipV="0">
            <a:off x="1070832" y="2384709"/>
            <a:ext cx="4217093" cy="1149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内容需采用明确的标题、子标题与段落结构，便于AI模型快速识别主题边界与逻辑关系。例如H1- H3标签应准确反映信息层级，避免堆砌关键词。</a:t>
            </a:r>
            <a:endParaRPr kumimoji="1" lang="zh-CN" altLang="en-US"/>
          </a:p>
        </p:txBody>
      </p:sp>
      <p:sp>
        <p:nvSpPr>
          <p:cNvPr id="10" name="矩形: 圆角 33"/>
          <p:cNvSpPr txBox="1"/>
          <p:nvPr/>
        </p:nvSpPr>
        <p:spPr>
          <a:xfrm rot="0" flipH="0" flipV="0">
            <a:off x="680309" y="4043779"/>
            <a:ext cx="2561419" cy="2180948"/>
          </a:xfrm>
          <a:prstGeom prst="roundRect">
            <a:avLst>
              <a:gd name="adj" fmla="val 7797"/>
            </a:avLst>
          </a:prstGeom>
          <a:solidFill>
            <a:schemeClr val="accent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34"/>
          <p:cNvSpPr txBox="1"/>
          <p:nvPr/>
        </p:nvSpPr>
        <p:spPr>
          <a:xfrm rot="0" flipH="0" flipV="0">
            <a:off x="756744" y="4035969"/>
            <a:ext cx="4845269" cy="2201458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35"/>
          <p:cNvSpPr txBox="1"/>
          <p:nvPr/>
        </p:nvSpPr>
        <p:spPr>
          <a:xfrm rot="0" flipH="0" flipV="0">
            <a:off x="1070834" y="4175786"/>
            <a:ext cx="4217089" cy="570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避免模糊与主观表达</a:t>
            </a:r>
            <a:endParaRPr kumimoji="1" lang="zh-CN" altLang="en-US"/>
          </a:p>
        </p:txBody>
      </p:sp>
      <p:sp>
        <p:nvSpPr>
          <p:cNvPr id="13" name="文本框 36"/>
          <p:cNvSpPr txBox="1"/>
          <p:nvPr/>
        </p:nvSpPr>
        <p:spPr>
          <a:xfrm rot="0" flipH="0" flipV="0">
            <a:off x="1070832" y="4833619"/>
            <a:ext cx="4217093" cy="1149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减少“可能”“大概”“我觉得”等不确定性语言，改用可验证的陈述句。AI倾向于引用确定性强、可交叉验证的信息源，以保障回答准确性。</a:t>
            </a:r>
            <a:endParaRPr kumimoji="1" lang="zh-CN" altLang="en-US"/>
          </a:p>
        </p:txBody>
      </p:sp>
      <p:sp>
        <p:nvSpPr>
          <p:cNvPr id="14" name="矩形: 圆角 37"/>
          <p:cNvSpPr txBox="1"/>
          <p:nvPr/>
        </p:nvSpPr>
        <p:spPr>
          <a:xfrm rot="0" flipH="0" flipV="0">
            <a:off x="5843752" y="1594869"/>
            <a:ext cx="2561419" cy="2180948"/>
          </a:xfrm>
          <a:prstGeom prst="roundRect">
            <a:avLst>
              <a:gd name="adj" fmla="val 7797"/>
            </a:avLst>
          </a:prstGeom>
          <a:solidFill>
            <a:schemeClr val="accent2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矩形: 圆角 38"/>
          <p:cNvSpPr txBox="1"/>
          <p:nvPr/>
        </p:nvSpPr>
        <p:spPr>
          <a:xfrm rot="0" flipH="0" flipV="0">
            <a:off x="5920187" y="1587059"/>
            <a:ext cx="4845269" cy="2201458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39"/>
          <p:cNvSpPr txBox="1"/>
          <p:nvPr/>
        </p:nvSpPr>
        <p:spPr>
          <a:xfrm rot="0" flipH="0" flipV="0">
            <a:off x="6234277" y="1726876"/>
            <a:ext cx="4217089" cy="570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强化实体与事实锚点</a:t>
            </a:r>
            <a:endParaRPr kumimoji="1" lang="zh-CN" altLang="en-US"/>
          </a:p>
        </p:txBody>
      </p:sp>
      <p:sp>
        <p:nvSpPr>
          <p:cNvPr id="17" name="文本框 40"/>
          <p:cNvSpPr txBox="1"/>
          <p:nvPr/>
        </p:nvSpPr>
        <p:spPr>
          <a:xfrm rot="0" flipH="0" flipV="0">
            <a:off x="6234275" y="2384709"/>
            <a:ext cx="4217093" cy="1149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在文本中嵌入权威数据源、具体时间、人物、地点等结构化实体，提升内容在AI检索中的可信度与引用优先级。如“2025年IDC报告显示……”比模糊表述更具引用价值。</a:t>
            </a:r>
            <a:endParaRPr kumimoji="1" lang="zh-CN" altLang="en-US"/>
          </a:p>
        </p:txBody>
      </p:sp>
      <p:sp>
        <p:nvSpPr>
          <p:cNvPr id="18" name="矩形: 圆角 41"/>
          <p:cNvSpPr txBox="1"/>
          <p:nvPr/>
        </p:nvSpPr>
        <p:spPr>
          <a:xfrm rot="0" flipH="0" flipV="0">
            <a:off x="5843752" y="4043779"/>
            <a:ext cx="2561419" cy="2180948"/>
          </a:xfrm>
          <a:prstGeom prst="roundRect">
            <a:avLst>
              <a:gd name="adj" fmla="val 7797"/>
            </a:avLst>
          </a:prstGeom>
          <a:solidFill>
            <a:schemeClr val="accent2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42"/>
          <p:cNvSpPr txBox="1"/>
          <p:nvPr/>
        </p:nvSpPr>
        <p:spPr>
          <a:xfrm rot="0" flipH="0" flipV="0">
            <a:off x="5920187" y="4035969"/>
            <a:ext cx="4845269" cy="2201458"/>
          </a:xfrm>
          <a:prstGeom prst="roundRect">
            <a:avLst>
              <a:gd name="adj" fmla="val 6980"/>
            </a:avLst>
          </a:prstGeom>
          <a:solidFill>
            <a:schemeClr val="bg1"/>
          </a:solidFill>
          <a:ln w="41275" cap="sq">
            <a:noFill/>
            <a:miter/>
          </a:ln>
          <a:effectLst>
            <a:outerShdw dist="0" blurRad="317500" dir="0" sx="102000" sy="102000" kx="0" ky="0" algn="ctr" rotWithShape="0">
              <a:srgbClr val="000000">
                <a:alpha val="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43"/>
          <p:cNvSpPr txBox="1"/>
          <p:nvPr/>
        </p:nvSpPr>
        <p:spPr>
          <a:xfrm rot="0" flipH="0" flipV="0">
            <a:off x="6234277" y="4175786"/>
            <a:ext cx="4217089" cy="5705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适配多模态内容格式</a:t>
            </a:r>
            <a:endParaRPr kumimoji="1" lang="zh-CN" altLang="en-US"/>
          </a:p>
        </p:txBody>
      </p:sp>
      <p:sp>
        <p:nvSpPr>
          <p:cNvPr id="21" name="文本框 44"/>
          <p:cNvSpPr txBox="1"/>
          <p:nvPr/>
        </p:nvSpPr>
        <p:spPr>
          <a:xfrm rot="0" flipH="0" flipV="0">
            <a:off x="6234275" y="4833619"/>
            <a:ext cx="4217093" cy="1149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结合表格、列表、信息图等结构化呈现方式，不仅提升用户可读性，也便于AI提取关键信息。例如对比表格能被直接用于生成比较类回答。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构建AI友好的内容结构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513720" y="1003078"/>
            <a:ext cx="5139160" cy="5139160"/>
          </a:xfrm>
          <a:prstGeom prst="donut">
            <a:avLst>
              <a:gd name="adj" fmla="val 14414"/>
            </a:avLst>
          </a:prstGeom>
          <a:solidFill>
            <a:schemeClr val="bg1">
              <a:lumMod val="95000"/>
            </a:schemeClr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821763" y="2311047"/>
            <a:ext cx="1238679" cy="1238752"/>
          </a:xfrm>
          <a:custGeom>
            <a:avLst/>
            <a:gdLst>
              <a:gd name="connsiteX0" fmla="*/ 1238679 w 1238679"/>
              <a:gd name="connsiteY0" fmla="*/ 0 h 1238752"/>
              <a:gd name="connsiteX1" fmla="*/ 1238679 w 1238679"/>
              <a:gd name="connsiteY1" fmla="*/ 615666 h 1238752"/>
              <a:gd name="connsiteX2" fmla="*/ 1146837 w 1238679"/>
              <a:gd name="connsiteY2" fmla="*/ 623770 h 1238752"/>
              <a:gd name="connsiteX3" fmla="*/ 626741 w 1238679"/>
              <a:gd name="connsiteY3" fmla="*/ 1131023 h 1238752"/>
              <a:gd name="connsiteX4" fmla="*/ 615881 w 1238679"/>
              <a:gd name="connsiteY4" fmla="*/ 1238752 h 1238752"/>
              <a:gd name="connsiteX5" fmla="*/ 0 w 1238679"/>
              <a:gd name="connsiteY5" fmla="*/ 1238752 h 1238752"/>
              <a:gd name="connsiteX6" fmla="*/ 5364 w 1238679"/>
              <a:gd name="connsiteY6" fmla="*/ 1132508 h 1238752"/>
              <a:gd name="connsiteX7" fmla="*/ 1140402 w 1238679"/>
              <a:gd name="connsiteY7" fmla="*/ 4654 h 1238752"/>
              <a:gd name="connsiteX8" fmla="*/ 1238679 w 1238679"/>
              <a:gd name="connsiteY8" fmla="*/ 0 h 1238752"/>
            </a:gdLst>
            <a:rect l="l" t="t" r="r" b="b"/>
            <a:pathLst>
              <a:path w="1238679" h="1238752">
                <a:moveTo>
                  <a:pt x="1238679" y="0"/>
                </a:moveTo>
                <a:lnTo>
                  <a:pt x="1238679" y="615666"/>
                </a:lnTo>
                <a:lnTo>
                  <a:pt x="1146837" y="623770"/>
                </a:lnTo>
                <a:cubicBezTo>
                  <a:pt x="886236" y="670320"/>
                  <a:pt x="679608" y="872667"/>
                  <a:pt x="626741" y="1131023"/>
                </a:cubicBezTo>
                <a:lnTo>
                  <a:pt x="615881" y="1238752"/>
                </a:lnTo>
                <a:lnTo>
                  <a:pt x="0" y="1238752"/>
                </a:lnTo>
                <a:lnTo>
                  <a:pt x="5364" y="1132508"/>
                </a:lnTo>
                <a:cubicBezTo>
                  <a:pt x="65985" y="535583"/>
                  <a:pt x="542389" y="61573"/>
                  <a:pt x="1140402" y="4654"/>
                </a:cubicBezTo>
                <a:lnTo>
                  <a:pt x="1238679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106161" y="2311049"/>
            <a:ext cx="1238679" cy="1238751"/>
          </a:xfrm>
          <a:custGeom>
            <a:avLst/>
            <a:gdLst>
              <a:gd name="connsiteX0" fmla="*/ 0 w 1238679"/>
              <a:gd name="connsiteY0" fmla="*/ 0 h 1238751"/>
              <a:gd name="connsiteX1" fmla="*/ 98277 w 1238679"/>
              <a:gd name="connsiteY1" fmla="*/ 4653 h 1238751"/>
              <a:gd name="connsiteX2" fmla="*/ 1233314 w 1238679"/>
              <a:gd name="connsiteY2" fmla="*/ 1132507 h 1238751"/>
              <a:gd name="connsiteX3" fmla="*/ 1238679 w 1238679"/>
              <a:gd name="connsiteY3" fmla="*/ 1238751 h 1238751"/>
              <a:gd name="connsiteX4" fmla="*/ 622796 w 1238679"/>
              <a:gd name="connsiteY4" fmla="*/ 1238751 h 1238751"/>
              <a:gd name="connsiteX5" fmla="*/ 611936 w 1238679"/>
              <a:gd name="connsiteY5" fmla="*/ 1131022 h 1238751"/>
              <a:gd name="connsiteX6" fmla="*/ 91839 w 1238679"/>
              <a:gd name="connsiteY6" fmla="*/ 623769 h 1238751"/>
              <a:gd name="connsiteX7" fmla="*/ 0 w 1238679"/>
              <a:gd name="connsiteY7" fmla="*/ 615665 h 1238751"/>
              <a:gd name="connsiteX8" fmla="*/ 0 w 1238679"/>
              <a:gd name="connsiteY8" fmla="*/ 0 h 1238751"/>
            </a:gdLst>
            <a:rect l="l" t="t" r="r" b="b"/>
            <a:pathLst>
              <a:path w="1238679" h="1238751">
                <a:moveTo>
                  <a:pt x="0" y="0"/>
                </a:moveTo>
                <a:lnTo>
                  <a:pt x="98277" y="4653"/>
                </a:lnTo>
                <a:cubicBezTo>
                  <a:pt x="696289" y="61572"/>
                  <a:pt x="1172693" y="535582"/>
                  <a:pt x="1233314" y="1132507"/>
                </a:cubicBezTo>
                <a:lnTo>
                  <a:pt x="1238679" y="1238751"/>
                </a:lnTo>
                <a:lnTo>
                  <a:pt x="622796" y="1238751"/>
                </a:lnTo>
                <a:lnTo>
                  <a:pt x="611936" y="1131022"/>
                </a:lnTo>
                <a:cubicBezTo>
                  <a:pt x="559069" y="872666"/>
                  <a:pt x="352440" y="670319"/>
                  <a:pt x="91839" y="623769"/>
                </a:cubicBezTo>
                <a:lnTo>
                  <a:pt x="0" y="61566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21763" y="3595519"/>
            <a:ext cx="1238679" cy="1238751"/>
          </a:xfrm>
          <a:custGeom>
            <a:avLst/>
            <a:gdLst>
              <a:gd name="connsiteX0" fmla="*/ 0 w 1238679"/>
              <a:gd name="connsiteY0" fmla="*/ 0 h 1238751"/>
              <a:gd name="connsiteX1" fmla="*/ 615881 w 1238679"/>
              <a:gd name="connsiteY1" fmla="*/ 0 h 1238751"/>
              <a:gd name="connsiteX2" fmla="*/ 626741 w 1238679"/>
              <a:gd name="connsiteY2" fmla="*/ 107726 h 1238751"/>
              <a:gd name="connsiteX3" fmla="*/ 1146837 w 1238679"/>
              <a:gd name="connsiteY3" fmla="*/ 614980 h 1238751"/>
              <a:gd name="connsiteX4" fmla="*/ 1238679 w 1238679"/>
              <a:gd name="connsiteY4" fmla="*/ 623083 h 1238751"/>
              <a:gd name="connsiteX5" fmla="*/ 1238679 w 1238679"/>
              <a:gd name="connsiteY5" fmla="*/ 1238751 h 1238751"/>
              <a:gd name="connsiteX6" fmla="*/ 1140402 w 1238679"/>
              <a:gd name="connsiteY6" fmla="*/ 1234098 h 1238751"/>
              <a:gd name="connsiteX7" fmla="*/ 5364 w 1238679"/>
              <a:gd name="connsiteY7" fmla="*/ 106243 h 1238751"/>
              <a:gd name="connsiteX8" fmla="*/ 0 w 1238679"/>
              <a:gd name="connsiteY8" fmla="*/ 0 h 1238751"/>
            </a:gdLst>
            <a:rect l="l" t="t" r="r" b="b"/>
            <a:pathLst>
              <a:path w="1238679" h="1238751">
                <a:moveTo>
                  <a:pt x="0" y="0"/>
                </a:moveTo>
                <a:lnTo>
                  <a:pt x="615881" y="0"/>
                </a:lnTo>
                <a:lnTo>
                  <a:pt x="626741" y="107726"/>
                </a:lnTo>
                <a:cubicBezTo>
                  <a:pt x="679608" y="366083"/>
                  <a:pt x="886236" y="568430"/>
                  <a:pt x="1146837" y="614980"/>
                </a:cubicBezTo>
                <a:lnTo>
                  <a:pt x="1238679" y="623083"/>
                </a:lnTo>
                <a:lnTo>
                  <a:pt x="1238679" y="1238751"/>
                </a:lnTo>
                <a:lnTo>
                  <a:pt x="1140402" y="1234098"/>
                </a:lnTo>
                <a:cubicBezTo>
                  <a:pt x="542389" y="1177178"/>
                  <a:pt x="65985" y="703169"/>
                  <a:pt x="5364" y="10624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106161" y="3595519"/>
            <a:ext cx="1238679" cy="1238751"/>
          </a:xfrm>
          <a:custGeom>
            <a:avLst/>
            <a:gdLst>
              <a:gd name="connsiteX0" fmla="*/ 622796 w 1238679"/>
              <a:gd name="connsiteY0" fmla="*/ 0 h 1238751"/>
              <a:gd name="connsiteX1" fmla="*/ 1238679 w 1238679"/>
              <a:gd name="connsiteY1" fmla="*/ 0 h 1238751"/>
              <a:gd name="connsiteX2" fmla="*/ 1233314 w 1238679"/>
              <a:gd name="connsiteY2" fmla="*/ 106243 h 1238751"/>
              <a:gd name="connsiteX3" fmla="*/ 98277 w 1238679"/>
              <a:gd name="connsiteY3" fmla="*/ 1234098 h 1238751"/>
              <a:gd name="connsiteX4" fmla="*/ 0 w 1238679"/>
              <a:gd name="connsiteY4" fmla="*/ 1238751 h 1238751"/>
              <a:gd name="connsiteX5" fmla="*/ 0 w 1238679"/>
              <a:gd name="connsiteY5" fmla="*/ 623083 h 1238751"/>
              <a:gd name="connsiteX6" fmla="*/ 91839 w 1238679"/>
              <a:gd name="connsiteY6" fmla="*/ 614980 h 1238751"/>
              <a:gd name="connsiteX7" fmla="*/ 611936 w 1238679"/>
              <a:gd name="connsiteY7" fmla="*/ 107726 h 1238751"/>
              <a:gd name="connsiteX8" fmla="*/ 622796 w 1238679"/>
              <a:gd name="connsiteY8" fmla="*/ 0 h 1238751"/>
            </a:gdLst>
            <a:rect l="l" t="t" r="r" b="b"/>
            <a:pathLst>
              <a:path w="1238679" h="1238751">
                <a:moveTo>
                  <a:pt x="622796" y="0"/>
                </a:moveTo>
                <a:lnTo>
                  <a:pt x="1238679" y="0"/>
                </a:lnTo>
                <a:lnTo>
                  <a:pt x="1233314" y="106243"/>
                </a:lnTo>
                <a:cubicBezTo>
                  <a:pt x="1172693" y="703169"/>
                  <a:pt x="696289" y="1177178"/>
                  <a:pt x="98277" y="1234098"/>
                </a:cubicBezTo>
                <a:lnTo>
                  <a:pt x="0" y="1238751"/>
                </a:lnTo>
                <a:lnTo>
                  <a:pt x="0" y="623083"/>
                </a:lnTo>
                <a:lnTo>
                  <a:pt x="91839" y="614980"/>
                </a:lnTo>
                <a:cubicBezTo>
                  <a:pt x="352440" y="568430"/>
                  <a:pt x="559069" y="366083"/>
                  <a:pt x="611936" y="107726"/>
                </a:cubicBezTo>
                <a:lnTo>
                  <a:pt x="622796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751970" y="1921877"/>
            <a:ext cx="2975610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42340" y="1634112"/>
            <a:ext cx="1197066" cy="3186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1">
            <a:off x="1751970" y="4788565"/>
            <a:ext cx="3245480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643940" y="3786125"/>
            <a:ext cx="1197066" cy="3186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1" flipV="0">
            <a:off x="7433801" y="1921877"/>
            <a:ext cx="2975610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421975" y="1634112"/>
            <a:ext cx="1197066" cy="3186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1">
            <a:off x="7087729" y="4572665"/>
            <a:ext cx="3245481" cy="590550"/>
          </a:xfrm>
          <a:custGeom>
            <a:avLst/>
            <a:gdLst>
              <a:gd name="connsiteX0" fmla="*/ 0 w 2705100"/>
              <a:gd name="connsiteY0" fmla="*/ 0 h 590550"/>
              <a:gd name="connsiteX1" fmla="*/ 0 w 2705100"/>
              <a:gd name="connsiteY1" fmla="*/ 590550 h 590550"/>
              <a:gd name="connsiteX2" fmla="*/ 2705100 w 2705100"/>
              <a:gd name="connsiteY2" fmla="*/ 590550 h 590550"/>
            </a:gdLst>
            <a:rect l="l" t="t" r="r" b="b"/>
            <a:pathLst>
              <a:path w="2705100" h="590550">
                <a:moveTo>
                  <a:pt x="0" y="0"/>
                </a:moveTo>
                <a:lnTo>
                  <a:pt x="0" y="590550"/>
                </a:lnTo>
                <a:lnTo>
                  <a:pt x="2705100" y="590550"/>
                </a:lnTo>
              </a:path>
            </a:pathLst>
          </a:custGeom>
          <a:noFill/>
          <a:ln w="12700" cap="sq">
            <a:solidFill>
              <a:schemeClr val="bg1">
                <a:lumMod val="8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421975" y="3786125"/>
            <a:ext cx="1197066" cy="3186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1">
            <a:off x="5706570" y="3238672"/>
            <a:ext cx="744004" cy="72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828169" y="26051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主动链接或引用政府报告、学术论文、行业白皮书等高权重来源，并规范标注（如APA格式），增强内容在AI训练语料中的可信评分。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840869" y="2020948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引用权威信源并标注出处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936869" y="2020948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聚焦垂直领域深度解析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924169" y="26051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避免泛泛而谈，选择细分场景深入拆解。例如“跨境电商物流成本优化”比“电商运营技巧”更易被AI识别为专业参考内容。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924169" y="55134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定期修订过时信息，添加“最后更新于2026年X月”标识。AI模型偏好引用时效性强的内容，尤其在技术、政策等快速变化领域。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828169" y="5513448"/>
            <a:ext cx="2412998" cy="852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发布基于一手调研、实验或内部数据的原创发现，如“我们对300家中小企业的GEO实践调研显示……”，此类内容稀缺性强，AI引用概率显著提升。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840869" y="4218048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原创数据与案例实证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936869" y="4141848"/>
            <a:ext cx="24002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持续更新与时效维护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828169" y="1665348"/>
            <a:ext cx="634998" cy="293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828169" y="3811648"/>
            <a:ext cx="634998" cy="293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702169" y="3811648"/>
            <a:ext cx="634998" cy="293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04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9702169" y="1665348"/>
            <a:ext cx="634998" cy="2934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提升内容权威性与原创深度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5"/>
          <p:cNvSpPr txBox="1"/>
          <p:nvPr/>
        </p:nvSpPr>
        <p:spPr>
          <a:xfrm rot="0" flipH="0" flipV="0">
            <a:off x="1217473" y="1401740"/>
            <a:ext cx="4564101" cy="2151988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0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6"/>
          <p:cNvSpPr txBox="1"/>
          <p:nvPr/>
        </p:nvSpPr>
        <p:spPr>
          <a:xfrm rot="0" flipH="0" flipV="0">
            <a:off x="3113679" y="1642469"/>
            <a:ext cx="2667894" cy="18894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1</a:t>
            </a:r>
            <a:endParaRPr kumimoji="1" lang="zh-CN" altLang="en-US"/>
          </a:p>
        </p:txBody>
      </p:sp>
      <p:sp>
        <p:nvSpPr>
          <p:cNvPr id="5" name="对话气泡: 圆角矩形 4"/>
          <p:cNvSpPr txBox="1"/>
          <p:nvPr/>
        </p:nvSpPr>
        <p:spPr>
          <a:xfrm rot="0" flipH="0" flipV="0">
            <a:off x="5276701" y="1243937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6"/>
          <p:cNvSpPr txBox="1"/>
          <p:nvPr/>
        </p:nvSpPr>
        <p:spPr>
          <a:xfrm rot="0" flipH="0" flipV="0">
            <a:off x="5218254" y="1234483"/>
            <a:ext cx="740100" cy="4308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 rot="0" flipH="0" flipV="0">
            <a:off x="1451968" y="1509724"/>
            <a:ext cx="4095111" cy="7056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结构化数据标记（Schema Markup）</a:t>
            </a: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 rot="0" flipH="0" flipV="0">
            <a:off x="1451966" y="2251255"/>
            <a:ext cx="4095115" cy="10263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在网页HTML中嵌入Article、FAQ、HowTo等Schema结构化标记，帮助AI理解内容类型与关键字段，提升在生成式答案中的曝光机会。</a:t>
            </a:r>
            <a:endParaRPr kumimoji="1" lang="zh-CN" altLang="en-US"/>
          </a:p>
        </p:txBody>
      </p:sp>
      <p:sp>
        <p:nvSpPr>
          <p:cNvPr id="9" name="5"/>
          <p:cNvSpPr txBox="1"/>
          <p:nvPr/>
        </p:nvSpPr>
        <p:spPr>
          <a:xfrm rot="0" flipH="0" flipV="0">
            <a:off x="6220946" y="1401740"/>
            <a:ext cx="4564101" cy="2151988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0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6"/>
          <p:cNvSpPr txBox="1"/>
          <p:nvPr/>
        </p:nvSpPr>
        <p:spPr>
          <a:xfrm rot="0" flipH="0" flipV="0">
            <a:off x="8117153" y="1642469"/>
            <a:ext cx="2667894" cy="18894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</a:t>
            </a:r>
            <a:endParaRPr kumimoji="1" lang="zh-CN" altLang="en-US"/>
          </a:p>
        </p:txBody>
      </p:sp>
      <p:sp>
        <p:nvSpPr>
          <p:cNvPr id="11" name="对话气泡: 圆角矩形 4"/>
          <p:cNvSpPr txBox="1"/>
          <p:nvPr/>
        </p:nvSpPr>
        <p:spPr>
          <a:xfrm rot="0" flipH="0" flipV="0">
            <a:off x="10280174" y="1243937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6"/>
          <p:cNvSpPr txBox="1"/>
          <p:nvPr/>
        </p:nvSpPr>
        <p:spPr>
          <a:xfrm rot="0" flipH="0" flipV="0">
            <a:off x="10221727" y="1234483"/>
            <a:ext cx="740100" cy="4308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3" name="文本框 6"/>
          <p:cNvSpPr txBox="1"/>
          <p:nvPr/>
        </p:nvSpPr>
        <p:spPr>
          <a:xfrm rot="0" flipH="0" flipV="0">
            <a:off x="6455441" y="1509724"/>
            <a:ext cx="4095111" cy="7056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设计AI问答友好型段落</a:t>
            </a:r>
            <a:endParaRPr kumimoji="1" lang="zh-CN" altLang="en-US"/>
          </a:p>
        </p:txBody>
      </p:sp>
      <p:sp>
        <p:nvSpPr>
          <p:cNvPr id="14" name="文本框 7"/>
          <p:cNvSpPr txBox="1"/>
          <p:nvPr/>
        </p:nvSpPr>
        <p:spPr>
          <a:xfrm rot="0" flipH="0" flipV="0">
            <a:off x="6455439" y="2251255"/>
            <a:ext cx="4095115" cy="10263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每段聚焦一个明确问题或知识点，首句直接给出结论（如“GEO的核心是……”），便于AI截取作为答案片段，而非依赖全文推理。</a:t>
            </a:r>
            <a:endParaRPr kumimoji="1" lang="zh-CN" altLang="en-US"/>
          </a:p>
        </p:txBody>
      </p:sp>
      <p:sp>
        <p:nvSpPr>
          <p:cNvPr id="15" name="5"/>
          <p:cNvSpPr txBox="1"/>
          <p:nvPr/>
        </p:nvSpPr>
        <p:spPr>
          <a:xfrm rot="0" flipH="0" flipV="0">
            <a:off x="1217473" y="4051109"/>
            <a:ext cx="4564101" cy="2151988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0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6"/>
          <p:cNvSpPr txBox="1"/>
          <p:nvPr/>
        </p:nvSpPr>
        <p:spPr>
          <a:xfrm rot="0" flipH="0" flipV="0">
            <a:off x="3113679" y="4291838"/>
            <a:ext cx="2667894" cy="18894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3</a:t>
            </a:r>
            <a:endParaRPr kumimoji="1" lang="zh-CN" altLang="en-US"/>
          </a:p>
        </p:txBody>
      </p:sp>
      <p:sp>
        <p:nvSpPr>
          <p:cNvPr id="17" name="对话气泡: 圆角矩形 4"/>
          <p:cNvSpPr txBox="1"/>
          <p:nvPr/>
        </p:nvSpPr>
        <p:spPr>
          <a:xfrm rot="0" flipH="0" flipV="0">
            <a:off x="5276701" y="3893306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6"/>
          <p:cNvSpPr txBox="1"/>
          <p:nvPr/>
        </p:nvSpPr>
        <p:spPr>
          <a:xfrm rot="0" flipH="0" flipV="0">
            <a:off x="5218254" y="3883852"/>
            <a:ext cx="740100" cy="4308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9" name="文本框 6"/>
          <p:cNvSpPr txBox="1"/>
          <p:nvPr/>
        </p:nvSpPr>
        <p:spPr>
          <a:xfrm rot="0" flipH="0" flipV="0">
            <a:off x="1451968" y="4159093"/>
            <a:ext cx="4095111" cy="7056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关键词自然融入上下文</a:t>
            </a:r>
            <a:endParaRPr kumimoji="1" lang="zh-CN" altLang="en-US"/>
          </a:p>
        </p:txBody>
      </p:sp>
      <p:sp>
        <p:nvSpPr>
          <p:cNvPr id="20" name="文本框 7"/>
          <p:cNvSpPr txBox="1"/>
          <p:nvPr/>
        </p:nvSpPr>
        <p:spPr>
          <a:xfrm rot="0" flipH="0" flipV="0">
            <a:off x="1451966" y="4900624"/>
            <a:ext cx="4095115" cy="10517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将目标关键词（如“生成式引擎优化”“AI引用”）自然嵌入标题、首段及小结，避免堆砌，确保语义连贯的同时满足AI语义匹配需求。</a:t>
            </a:r>
            <a:endParaRPr kumimoji="1" lang="zh-CN" altLang="en-US"/>
          </a:p>
        </p:txBody>
      </p:sp>
      <p:sp>
        <p:nvSpPr>
          <p:cNvPr id="21" name="5"/>
          <p:cNvSpPr txBox="1"/>
          <p:nvPr/>
        </p:nvSpPr>
        <p:spPr>
          <a:xfrm rot="0" flipH="0" flipV="0">
            <a:off x="6220946" y="4051109"/>
            <a:ext cx="4564101" cy="2151988"/>
          </a:xfrm>
          <a:prstGeom prst="roundRect">
            <a:avLst>
              <a:gd name="adj" fmla="val 622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3500000" scaled="0"/>
          </a:gradFill>
          <a:ln w="12700" cap="sq"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  <a:gs pos="6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6000000" scaled="0"/>
            </a:gradFill>
            <a:miter/>
          </a:ln>
          <a:effectLst>
            <a:outerShdw dist="38100" blurRad="190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6"/>
          <p:cNvSpPr txBox="1"/>
          <p:nvPr/>
        </p:nvSpPr>
        <p:spPr>
          <a:xfrm rot="0" flipH="0" flipV="0">
            <a:off x="8117153" y="4291838"/>
            <a:ext cx="2667894" cy="18894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00000"/>
              </a:lnSpc>
            </a:pPr>
            <a:r>
              <a:rPr kumimoji="1" lang="en-US" altLang="zh-CN" sz="1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4</a:t>
            </a:r>
            <a:endParaRPr kumimoji="1" lang="zh-CN" altLang="en-US"/>
          </a:p>
        </p:txBody>
      </p:sp>
      <p:sp>
        <p:nvSpPr>
          <p:cNvPr id="23" name="对话气泡: 圆角矩形 4"/>
          <p:cNvSpPr txBox="1"/>
          <p:nvPr/>
        </p:nvSpPr>
        <p:spPr>
          <a:xfrm rot="0" flipH="0" flipV="0">
            <a:off x="10280174" y="3893306"/>
            <a:ext cx="623207" cy="417549"/>
          </a:xfrm>
          <a:prstGeom prst="wedgeRoundRectCallout">
            <a:avLst>
              <a:gd name="adj1" fmla="val -37383"/>
              <a:gd name="adj2" fmla="val 80465"/>
              <a:gd name="adj3" fmla="val 16667"/>
            </a:avLst>
          </a:prstGeom>
          <a:solidFill>
            <a:schemeClr val="accent1"/>
          </a:solidFill>
          <a:ln w="41275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6"/>
          <p:cNvSpPr txBox="1"/>
          <p:nvPr/>
        </p:nvSpPr>
        <p:spPr>
          <a:xfrm rot="0" flipH="0" flipV="0">
            <a:off x="10221727" y="3883852"/>
            <a:ext cx="740100" cy="4308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25" name="文本框 6"/>
          <p:cNvSpPr txBox="1"/>
          <p:nvPr/>
        </p:nvSpPr>
        <p:spPr>
          <a:xfrm rot="0" flipH="0" flipV="0">
            <a:off x="6455441" y="4159093"/>
            <a:ext cx="4095111" cy="7056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提交至AI训练数据渠道</a:t>
            </a:r>
            <a:endParaRPr kumimoji="1" lang="zh-CN" altLang="en-US"/>
          </a:p>
        </p:txBody>
      </p:sp>
      <p:sp>
        <p:nvSpPr>
          <p:cNvPr id="26" name="文本框 7"/>
          <p:cNvSpPr txBox="1"/>
          <p:nvPr/>
        </p:nvSpPr>
        <p:spPr>
          <a:xfrm rot="0" flipH="0" flipV="0">
            <a:off x="6455439" y="4900624"/>
            <a:ext cx="4095115" cy="10517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主动将优质内容提交至Common Crawl、开源数据集平台或行业知识库，增加被主流大模型训练语料收录的概率，从而提升未来被引用机会。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优化内容可发现性与AI索引友好度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效果监测与持续优化路径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梯形 16"/>
          <p:cNvSpPr txBox="1"/>
          <p:nvPr/>
        </p:nvSpPr>
        <p:spPr>
          <a:xfrm rot="0" flipH="0" flipV="0">
            <a:off x="-722489" y="4897837"/>
            <a:ext cx="13636978" cy="1960163"/>
          </a:xfrm>
          <a:prstGeom prst="trapezoid">
            <a:avLst>
              <a:gd name="adj" fmla="val 178306"/>
            </a:avLst>
          </a:prstGeom>
          <a:gradFill>
            <a:gsLst>
              <a:gs pos="15000">
                <a:schemeClr val="accent1">
                  <a:alpha val="0"/>
                </a:schemeClr>
              </a:gs>
              <a:gs pos="100000">
                <a:schemeClr val="accent1">
                  <a:alpha val="40000"/>
                </a:schemeClr>
              </a:gs>
            </a:gsLst>
            <a:lin ang="5400000" scaled="0"/>
          </a:gradFill>
          <a:ln w="222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 rot="0" flipH="0" flipV="0">
            <a:off x="2031148" y="835379"/>
            <a:ext cx="1649530" cy="173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23000">
                      <a:srgbClr val="063CE8">
                        <a:alpha val="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5" name="对话气泡: 矩形 5"/>
          <p:cNvSpPr txBox="1"/>
          <p:nvPr/>
        </p:nvSpPr>
        <p:spPr>
          <a:xfrm rot="0" flipH="0" flipV="0">
            <a:off x="1469791" y="2312748"/>
            <a:ext cx="2772244" cy="3233505"/>
          </a:xfrm>
          <a:prstGeom prst="wedgeRectCallout">
            <a:avLst/>
          </a:prstGeom>
          <a:solidFill>
            <a:schemeClr val="bg1"/>
          </a:solidFill>
          <a:ln w="6350" cap="sq">
            <a:solidFill>
              <a:schemeClr val="accent1">
                <a:shade val="15000"/>
              </a:schemeClr>
            </a:solidFill>
            <a:miter/>
          </a:ln>
          <a:effectLst>
            <a:outerShdw dist="0" blurRad="101600" dir="0" sx="102000" sy="102000" kx="0" ky="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直接连接符 10"/>
          <p:cNvCxnSpPr/>
          <p:nvPr/>
        </p:nvCxnSpPr>
        <p:spPr>
          <a:xfrm rot="0" flipH="0" flipV="0">
            <a:off x="1882382" y="3259956"/>
            <a:ext cx="1947063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prstDash val="solid"/>
            <a:miter/>
          </a:ln>
        </p:spPr>
      </p:cxnSp>
      <p:sp>
        <p:nvSpPr>
          <p:cNvPr id="7" name="文本框 14"/>
          <p:cNvSpPr txBox="1"/>
          <p:nvPr/>
        </p:nvSpPr>
        <p:spPr>
          <a:xfrm rot="0" flipH="0" flipV="0">
            <a:off x="1799660" y="2495972"/>
            <a:ext cx="2112506" cy="708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AI引用率追踪机制</a:t>
            </a:r>
            <a:endParaRPr kumimoji="1" lang="zh-CN" altLang="en-US"/>
          </a:p>
        </p:txBody>
      </p:sp>
      <p:sp>
        <p:nvSpPr>
          <p:cNvPr id="8" name="文本框 15"/>
          <p:cNvSpPr txBox="1"/>
          <p:nvPr/>
        </p:nvSpPr>
        <p:spPr>
          <a:xfrm rot="0" flipH="0" flipV="0">
            <a:off x="1741784" y="3355430"/>
            <a:ext cx="2228258" cy="204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通过部署专用爬虫或第三方工具（如Perplexity、You.com API）定期扫描主流AI模型输出，识别是否引用你的内容，并记录引用频次与上下文语境。</a:t>
            </a:r>
            <a:endParaRPr kumimoji="1" lang="zh-CN" altLang="en-US"/>
          </a:p>
        </p:txBody>
      </p:sp>
      <p:sp>
        <p:nvSpPr>
          <p:cNvPr id="9" name="文本框 1"/>
          <p:cNvSpPr txBox="1"/>
          <p:nvPr/>
        </p:nvSpPr>
        <p:spPr>
          <a:xfrm rot="0" flipH="0" flipV="0">
            <a:off x="5298221" y="835379"/>
            <a:ext cx="1649530" cy="173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23000">
                      <a:srgbClr val="063CE8">
                        <a:alpha val="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0" name="对话气泡: 矩形 2"/>
          <p:cNvSpPr txBox="1"/>
          <p:nvPr/>
        </p:nvSpPr>
        <p:spPr>
          <a:xfrm rot="0" flipH="0" flipV="0">
            <a:off x="4736864" y="2312748"/>
            <a:ext cx="2772244" cy="3233505"/>
          </a:xfrm>
          <a:prstGeom prst="wedgeRectCallout">
            <a:avLst/>
          </a:prstGeom>
          <a:solidFill>
            <a:schemeClr val="bg1"/>
          </a:solidFill>
          <a:ln w="6350" cap="sq">
            <a:solidFill>
              <a:schemeClr val="accent1">
                <a:shade val="15000"/>
              </a:schemeClr>
            </a:solidFill>
            <a:miter/>
          </a:ln>
          <a:effectLst>
            <a:outerShdw dist="0" blurRad="101600" dir="0" sx="102000" sy="102000" kx="0" ky="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直接连接符 4"/>
          <p:cNvCxnSpPr/>
          <p:nvPr/>
        </p:nvCxnSpPr>
        <p:spPr>
          <a:xfrm rot="0" flipH="0" flipV="0">
            <a:off x="5149455" y="3259956"/>
            <a:ext cx="1947063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prstDash val="solid"/>
            <a:miter/>
          </a:ln>
        </p:spPr>
      </p:cxnSp>
      <p:sp>
        <p:nvSpPr>
          <p:cNvPr id="12" name="文本框 6"/>
          <p:cNvSpPr txBox="1"/>
          <p:nvPr/>
        </p:nvSpPr>
        <p:spPr>
          <a:xfrm rot="0" flipH="0" flipV="0">
            <a:off x="5066733" y="2495972"/>
            <a:ext cx="2112506" cy="708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内容可信度评分监控</a:t>
            </a:r>
            <a:endParaRPr kumimoji="1" lang="zh-CN" altLang="en-US"/>
          </a:p>
        </p:txBody>
      </p:sp>
      <p:sp>
        <p:nvSpPr>
          <p:cNvPr id="13" name="文本框 7"/>
          <p:cNvSpPr txBox="1"/>
          <p:nvPr/>
        </p:nvSpPr>
        <p:spPr>
          <a:xfrm rot="0" flipH="0" flipV="0">
            <a:off x="5008857" y="3355430"/>
            <a:ext cx="2228258" cy="204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基于E- E- A- T（经验、专业性、权威性、可信度）框架，结合AI反馈信号（如是否被选为首选答案）构建动态评分系统，量化内容在AI眼中的权威等级。</a:t>
            </a:r>
            <a:endParaRPr kumimoji="1" lang="zh-CN" altLang="en-US"/>
          </a:p>
        </p:txBody>
      </p:sp>
      <p:sp>
        <p:nvSpPr>
          <p:cNvPr id="14" name="文本框 8"/>
          <p:cNvSpPr txBox="1"/>
          <p:nvPr/>
        </p:nvSpPr>
        <p:spPr>
          <a:xfrm rot="0" flipH="0" flipV="0">
            <a:off x="8569529" y="835379"/>
            <a:ext cx="1649530" cy="17384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23000">
                      <a:srgbClr val="063CE8">
                        <a:alpha val="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16200000" scaled="0"/>
                </a:gra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5" name="对话气泡: 矩形 9"/>
          <p:cNvSpPr txBox="1"/>
          <p:nvPr/>
        </p:nvSpPr>
        <p:spPr>
          <a:xfrm rot="0" flipH="0" flipV="0">
            <a:off x="8008172" y="2312748"/>
            <a:ext cx="2772244" cy="3233505"/>
          </a:xfrm>
          <a:prstGeom prst="wedgeRectCallout">
            <a:avLst/>
          </a:prstGeom>
          <a:solidFill>
            <a:schemeClr val="bg1"/>
          </a:solidFill>
          <a:ln w="6350" cap="sq">
            <a:solidFill>
              <a:schemeClr val="accent1">
                <a:shade val="15000"/>
              </a:schemeClr>
            </a:solidFill>
            <a:miter/>
          </a:ln>
          <a:effectLst>
            <a:outerShdw dist="0" blurRad="101600" dir="0" sx="102000" sy="102000" kx="0" ky="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6" name="直接连接符 11"/>
          <p:cNvCxnSpPr/>
          <p:nvPr/>
        </p:nvCxnSpPr>
        <p:spPr>
          <a:xfrm rot="0" flipH="0" flipV="0">
            <a:off x="8420763" y="3259956"/>
            <a:ext cx="1947063" cy="0"/>
          </a:xfrm>
          <a:prstGeom prst="line">
            <a:avLst/>
          </a:prstGeom>
          <a:noFill/>
          <a:ln w="6350" cap="sq">
            <a:solidFill>
              <a:schemeClr val="accent1"/>
            </a:solidFill>
            <a:prstDash val="solid"/>
            <a:miter/>
          </a:ln>
        </p:spPr>
      </p:cxnSp>
      <p:sp>
        <p:nvSpPr>
          <p:cNvPr id="17" name="文本框 12"/>
          <p:cNvSpPr txBox="1"/>
          <p:nvPr/>
        </p:nvSpPr>
        <p:spPr>
          <a:xfrm rot="0" flipH="0" flipV="0">
            <a:off x="8338041" y="2495972"/>
            <a:ext cx="2112506" cy="7087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用户意图匹配度分析</a:t>
            </a:r>
            <a:endParaRPr kumimoji="1" lang="zh-CN" altLang="en-US"/>
          </a:p>
        </p:txBody>
      </p:sp>
      <p:sp>
        <p:nvSpPr>
          <p:cNvPr id="18" name="文本框 13"/>
          <p:cNvSpPr txBox="1"/>
          <p:nvPr/>
        </p:nvSpPr>
        <p:spPr>
          <a:xfrm rot="0" flipH="0" flipV="0">
            <a:off x="8280165" y="3355430"/>
            <a:ext cx="2228258" cy="20420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利用日志分析与NLP模型比对用户查询意图与你内容覆盖范围的重合度，识别高潜力但未被充分响应的语义簇，指导后续内容补充。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核心指标体系搭建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463997" y="43094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028897" y="26330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606497" y="1032881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CAD6FE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0400" y="1410799"/>
            <a:ext cx="7992000" cy="136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dist="101600" blurRad="254000" dir="2700000" sx="100000" sy="100000" kx="0" ky="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599397" y="1629781"/>
            <a:ext cx="684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72小时快速AB测试流程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526900" y="4664500"/>
            <a:ext cx="7992000" cy="136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dist="101600" blurRad="254000" dir="2700000" sx="100000" sy="100000" kx="0" ky="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99399" y="2021471"/>
            <a:ext cx="684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针对同一主题发布多个版本内容（如不同结构、数据源或表述方式），在72小时内通过AI索引反馈和用户停留行为对比效果，快速淘汰低效版本。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65899" y="4895830"/>
            <a:ext cx="684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跨平台引用协同优化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65899" y="5287520"/>
            <a:ext cx="684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同步监测知乎、微信公众号、行业白皮书等人类高频引用源是否被AI间接采纳，通过强化这些“中介信源”提升整体被AI采纳的概率。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06988" y="1630617"/>
            <a:ext cx="540007" cy="540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753891" y="4930991"/>
            <a:ext cx="540000" cy="44665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093650" y="3037649"/>
            <a:ext cx="7992000" cy="136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dist="101600" blurRad="254000" dir="2700000" sx="100000" sy="100000" kx="0" ky="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032646" y="3256631"/>
            <a:ext cx="6840000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动态知识图谱更新策略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032648" y="3648321"/>
            <a:ext cx="6840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将核心实体与关系纳入自建轻量级知识图谱，当监测到AI引用偏差或新热点出现时，自动触发相关内容节点的修订与再发布。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340237" y="3272984"/>
            <a:ext cx="540007" cy="50896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迭代优化闭环设计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16000" y="2012200"/>
            <a:ext cx="11160000" cy="3240000"/>
          </a:xfrm>
          <a:prstGeom prst="roundRect">
            <a:avLst>
              <a:gd name="adj" fmla="val 6002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349900" y="1662678"/>
            <a:ext cx="3046331" cy="3939044"/>
          </a:xfrm>
          <a:custGeom>
            <a:avLst/>
            <a:gdLst>
              <a:gd name="connsiteX0" fmla="*/ 3143250 w 4284811"/>
              <a:gd name="connsiteY0" fmla="*/ 5085017 h 6064091"/>
              <a:gd name="connsiteX1" fmla="*/ 3099435 w 4284811"/>
              <a:gd name="connsiteY1" fmla="*/ 5543550 h 6064091"/>
              <a:gd name="connsiteX2" fmla="*/ 3286125 w 4284811"/>
              <a:gd name="connsiteY2" fmla="*/ 5926836 h 6064091"/>
              <a:gd name="connsiteX3" fmla="*/ 2559749 w 4284811"/>
              <a:gd name="connsiteY3" fmla="*/ 6064092 h 6064091"/>
              <a:gd name="connsiteX4" fmla="*/ 339662 w 4284811"/>
              <a:gd name="connsiteY4" fmla="*/ 6064092 h 6064091"/>
              <a:gd name="connsiteX5" fmla="*/ 0 w 4284811"/>
              <a:gd name="connsiteY5" fmla="*/ 5724525 h 6064091"/>
              <a:gd name="connsiteX6" fmla="*/ 0 w 4284811"/>
              <a:gd name="connsiteY6" fmla="*/ 339662 h 6064091"/>
              <a:gd name="connsiteX7" fmla="*/ 339662 w 4284811"/>
              <a:gd name="connsiteY7" fmla="*/ 0 h 6064091"/>
              <a:gd name="connsiteX8" fmla="*/ 3941445 w 4284811"/>
              <a:gd name="connsiteY8" fmla="*/ 0 h 6064091"/>
              <a:gd name="connsiteX9" fmla="*/ 4281107 w 4284811"/>
              <a:gd name="connsiteY9" fmla="*/ 337852 h 6064091"/>
              <a:gd name="connsiteX10" fmla="*/ 4279011 w 4284811"/>
              <a:gd name="connsiteY10" fmla="*/ 2657951 h 6064091"/>
              <a:gd name="connsiteX11" fmla="*/ 4190714 w 4284811"/>
              <a:gd name="connsiteY11" fmla="*/ 3344609 h 6064091"/>
              <a:gd name="connsiteX12" fmla="*/ 3143250 w 4284811"/>
              <a:gd name="connsiteY12" fmla="*/ 5085017 h 6064091"/>
            </a:gdLst>
            <a:rect l="l" t="t" r="r" b="b"/>
            <a:pathLst>
              <a:path w="4284811" h="6064091">
                <a:moveTo>
                  <a:pt x="3143250" y="5085017"/>
                </a:moveTo>
                <a:cubicBezTo>
                  <a:pt x="3011281" y="5203032"/>
                  <a:pt x="2992203" y="5402676"/>
                  <a:pt x="3099435" y="5543550"/>
                </a:cubicBezTo>
                <a:cubicBezTo>
                  <a:pt x="3209925" y="5688235"/>
                  <a:pt x="3315843" y="5854732"/>
                  <a:pt x="3286125" y="5926836"/>
                </a:cubicBezTo>
                <a:cubicBezTo>
                  <a:pt x="3228975" y="6064092"/>
                  <a:pt x="3133725" y="6064092"/>
                  <a:pt x="2559749" y="6064092"/>
                </a:cubicBezTo>
                <a:lnTo>
                  <a:pt x="339662" y="6064092"/>
                </a:lnTo>
                <a:cubicBezTo>
                  <a:pt x="152130" y="6064044"/>
                  <a:pt x="105" y="5912053"/>
                  <a:pt x="0" y="5724525"/>
                </a:cubicBezTo>
                <a:lnTo>
                  <a:pt x="0" y="339662"/>
                </a:lnTo>
                <a:cubicBezTo>
                  <a:pt x="53" y="152093"/>
                  <a:pt x="152093" y="53"/>
                  <a:pt x="339662" y="0"/>
                </a:cubicBezTo>
                <a:lnTo>
                  <a:pt x="3941445" y="0"/>
                </a:lnTo>
                <a:cubicBezTo>
                  <a:pt x="4128335" y="-3"/>
                  <a:pt x="4280107" y="150969"/>
                  <a:pt x="4281107" y="337852"/>
                </a:cubicBezTo>
                <a:cubicBezTo>
                  <a:pt x="4284155" y="895160"/>
                  <a:pt x="4288536" y="2010061"/>
                  <a:pt x="4279011" y="2657951"/>
                </a:cubicBezTo>
                <a:cubicBezTo>
                  <a:pt x="4275392" y="2902649"/>
                  <a:pt x="4221861" y="3200400"/>
                  <a:pt x="4190714" y="3344609"/>
                </a:cubicBezTo>
                <a:cubicBezTo>
                  <a:pt x="4005358" y="4202716"/>
                  <a:pt x="3467100" y="4795076"/>
                  <a:pt x="3143250" y="5085017"/>
                </a:cubicBezTo>
                <a:close/>
              </a:path>
            </a:pathLst>
          </a:custGeom>
          <a:gradFill>
            <a:gsLst>
              <a:gs pos="40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49842" y="4713877"/>
            <a:ext cx="6850388" cy="124026"/>
          </a:xfrm>
          <a:custGeom>
            <a:avLst/>
            <a:gdLst>
              <a:gd name="connsiteX0" fmla="*/ 12192000 w 12192000"/>
              <a:gd name="connsiteY0" fmla="*/ 0 h 318313"/>
              <a:gd name="connsiteX1" fmla="*/ 0 w 12192000"/>
              <a:gd name="connsiteY1" fmla="*/ 0 h 318313"/>
              <a:gd name="connsiteX2" fmla="*/ 0 w 12192000"/>
              <a:gd name="connsiteY2" fmla="*/ 114112 h 318313"/>
              <a:gd name="connsiteX3" fmla="*/ 11795610 w 12192000"/>
              <a:gd name="connsiteY3" fmla="*/ 114112 h 318313"/>
              <a:gd name="connsiteX4" fmla="*/ 11795610 w 12192000"/>
              <a:gd name="connsiteY4" fmla="*/ 318313 h 318313"/>
              <a:gd name="connsiteX5" fmla="*/ 12192000 w 12192000"/>
              <a:gd name="connsiteY5" fmla="*/ 0 h 318313"/>
            </a:gdLst>
            <a:rect l="l" t="t" r="r" b="b"/>
            <a:pathLst>
              <a:path w="12192000" h="318313">
                <a:moveTo>
                  <a:pt x="12192000" y="0"/>
                </a:moveTo>
                <a:lnTo>
                  <a:pt x="0" y="0"/>
                </a:lnTo>
                <a:lnTo>
                  <a:pt x="0" y="114112"/>
                </a:lnTo>
                <a:lnTo>
                  <a:pt x="11795610" y="114112"/>
                </a:lnTo>
                <a:lnTo>
                  <a:pt x="11795610" y="318313"/>
                </a:lnTo>
                <a:lnTo>
                  <a:pt x="1219200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1"/>
              </a:gs>
            </a:gsLst>
            <a:lin ang="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56904" y="2895877"/>
            <a:ext cx="3312000" cy="15576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设置关键词与事实锚点（如统计数据、法规条文），当AI输出偏离原始内容或引入错误推论时，系统自动告警并启动内容校准。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56904" y="2274073"/>
            <a:ext cx="3312000" cy="55177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AI偏见与事实漂移检测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50039" y="2895877"/>
            <a:ext cx="3312000" cy="15576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定期扫描竞品内容在AI回答中的出现频率与位置（如是否作为主要依据），分析其GEO策略差异，反向优化自身内容结构与权威背书。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50039" y="2274073"/>
            <a:ext cx="3312000" cy="55177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竞争对手AI引用对比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703065" y="2832036"/>
            <a:ext cx="2340000" cy="15241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跟踪主流大模型（如GPT- 5、Claude 4、文心一言5.0）的更新日志，预判其检索偏好变化，提前调整元数据、语义密度与引用格式以维持可见性。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703065" y="1804973"/>
            <a:ext cx="2340000" cy="88621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模型版本兼容性管理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402937" y="4067187"/>
            <a:ext cx="854207" cy="1445378"/>
          </a:xfrm>
          <a:custGeom>
            <a:avLst/>
            <a:gdLst>
              <a:gd name="connsiteX0" fmla="*/ 0 w 1201483"/>
              <a:gd name="connsiteY0" fmla="*/ 1588008 h 2225135"/>
              <a:gd name="connsiteX1" fmla="*/ 398240 w 1201483"/>
              <a:gd name="connsiteY1" fmla="*/ 2225135 h 2225135"/>
              <a:gd name="connsiteX2" fmla="*/ 1201483 w 1201483"/>
              <a:gd name="connsiteY2" fmla="*/ 0 h 2225135"/>
              <a:gd name="connsiteX3" fmla="*/ 0 w 1201483"/>
              <a:gd name="connsiteY3" fmla="*/ 1588008 h 2225135"/>
            </a:gdLst>
            <a:rect l="l" t="t" r="r" b="b"/>
            <a:pathLst>
              <a:path w="1201483" h="2225135">
                <a:moveTo>
                  <a:pt x="0" y="1588008"/>
                </a:moveTo>
                <a:cubicBezTo>
                  <a:pt x="0" y="1588008"/>
                  <a:pt x="456438" y="2085023"/>
                  <a:pt x="398240" y="2225135"/>
                </a:cubicBezTo>
                <a:cubicBezTo>
                  <a:pt x="653796" y="1604772"/>
                  <a:pt x="837247" y="1073087"/>
                  <a:pt x="1201483" y="0"/>
                </a:cubicBezTo>
                <a:cubicBezTo>
                  <a:pt x="836581" y="1030510"/>
                  <a:pt x="0" y="1588008"/>
                  <a:pt x="0" y="1588008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长期维护与风险预警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6327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0448" y="3610221"/>
            <a:ext cx="4681000" cy="5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350" y="-12700"/>
            <a:ext cx="12179300" cy="6883400"/>
          </a:xfrm>
          <a:prstGeom prst="rect"/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200061" y="101882"/>
            <a:ext cx="1877437" cy="132824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50520" y="2185017"/>
            <a:ext cx="11490960" cy="4444383"/>
          </a:xfrm>
          <a:prstGeom prst="roundRect">
            <a:avLst>
              <a:gd name="adj" fmla="val 5550"/>
            </a:avLst>
          </a:prstGeom>
          <a:solidFill>
            <a:schemeClr val="bg1"/>
          </a:solidFill>
          <a:ln w="15875" cap="flat">
            <a:solidFill>
              <a:schemeClr val="accent1">
                <a:shade val="1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300047" y="1186134"/>
            <a:ext cx="3814174" cy="9162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109912" y="2656482"/>
            <a:ext cx="779045" cy="779045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151642" y="2783849"/>
            <a:ext cx="698500" cy="56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158240" y="3863809"/>
            <a:ext cx="4565515" cy="5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9525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GEO核心概念与2026趋势解析</a:t>
            </a:r>
            <a:endParaRPr kumimoji="1" lang="zh-CN" altLang="en-US"/>
          </a:p>
        </p:txBody>
      </p:sp>
      <p:grpSp>
        <p:nvGrpSpPr>
          <p:cNvPr id="11" name=""/>
          <p:cNvGrpSpPr/>
          <p:nvPr/>
        </p:nvGrpSpPr>
        <p:grpSpPr>
          <a:xfrm>
            <a:off x="7347367" y="533129"/>
            <a:ext cx="1288896" cy="465754"/>
            <a:chOff x="7347367" y="533129"/>
            <a:chExt cx="1288896" cy="465754"/>
          </a:xfrm>
        </p:grpSpPr>
        <p:sp>
          <p:nvSpPr>
            <p:cNvPr id="12" name="标题 1"/>
            <p:cNvSpPr txBox="1"/>
            <p:nvPr/>
          </p:nvSpPr>
          <p:spPr>
            <a:xfrm rot="0" flipH="0" flipV="0">
              <a:off x="8242648" y="533129"/>
              <a:ext cx="393615" cy="465754"/>
            </a:xfrm>
            <a:prstGeom prst="chevron">
              <a:avLst/>
            </a:pr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0" flipH="0" flipV="0">
              <a:off x="7795007" y="533129"/>
              <a:ext cx="393615" cy="465754"/>
            </a:xfrm>
            <a:prstGeom prst="chevron">
              <a:avLst/>
            </a:pr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0" flipH="0" flipV="0">
              <a:off x="7347367" y="533129"/>
              <a:ext cx="393615" cy="465754"/>
            </a:xfrm>
            <a:prstGeom prst="chevron">
              <a:avLst/>
            </a:pr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5" name=""/>
          <p:cNvGrpSpPr/>
          <p:nvPr/>
        </p:nvGrpSpPr>
        <p:grpSpPr>
          <a:xfrm>
            <a:off x="3641297" y="533129"/>
            <a:ext cx="1288896" cy="465754"/>
            <a:chOff x="3641297" y="533129"/>
            <a:chExt cx="1288896" cy="465754"/>
          </a:xfrm>
        </p:grpSpPr>
        <p:sp>
          <p:nvSpPr>
            <p:cNvPr id="16" name="标题 1"/>
            <p:cNvSpPr txBox="1"/>
            <p:nvPr/>
          </p:nvSpPr>
          <p:spPr>
            <a:xfrm rot="0" flipH="0" flipV="0">
              <a:off x="4536578" y="533129"/>
              <a:ext cx="393615" cy="465754"/>
            </a:xfrm>
            <a:prstGeom prst="chevron">
              <a:avLst/>
            </a:pr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rot="0" flipH="0" flipV="0">
              <a:off x="4088937" y="533129"/>
              <a:ext cx="393615" cy="465754"/>
            </a:xfrm>
            <a:prstGeom prst="chevron">
              <a:avLst/>
            </a:pr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0" flipH="0" flipV="0">
              <a:off x="3641297" y="533129"/>
              <a:ext cx="393615" cy="465754"/>
            </a:xfrm>
            <a:prstGeom prst="chevron">
              <a:avLst/>
            </a:pr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9" name="标题 1"/>
          <p:cNvSpPr txBox="1"/>
          <p:nvPr/>
        </p:nvSpPr>
        <p:spPr>
          <a:xfrm rot="0" flipH="0" flipV="0">
            <a:off x="8270815" y="2656482"/>
            <a:ext cx="779045" cy="779045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312545" y="2783849"/>
            <a:ext cx="698500" cy="56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319143" y="3863809"/>
            <a:ext cx="4565515" cy="5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9525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72小时落地实操四步法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109912" y="4710720"/>
            <a:ext cx="779045" cy="779045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3151642" y="4838087"/>
            <a:ext cx="698500" cy="56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158240" y="5918047"/>
            <a:ext cx="4565515" cy="5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9525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打造被AI引用的高质量内容策略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270815" y="4710720"/>
            <a:ext cx="779045" cy="779045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312545" y="4838087"/>
            <a:ext cx="698500" cy="56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319143" y="5918047"/>
            <a:ext cx="4565515" cy="599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9525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效果监测与持续优化路径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1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GEO核心概念与2026趋势解析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3"/>
          <p:cNvSpPr txBox="1"/>
          <p:nvPr/>
        </p:nvSpPr>
        <p:spPr>
          <a:xfrm rot="0" flipH="0" flipV="0">
            <a:off x="430530" y="5875020"/>
            <a:ext cx="11330940" cy="54864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梯形 4"/>
          <p:cNvSpPr txBox="1"/>
          <p:nvPr/>
        </p:nvSpPr>
        <p:spPr>
          <a:xfrm rot="0" flipH="0" flipV="0">
            <a:off x="430530" y="5326380"/>
            <a:ext cx="11330940" cy="548640"/>
          </a:xfrm>
          <a:prstGeom prst="trapezoid">
            <a:avLst>
              <a:gd name="adj" fmla="val 2625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162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8"/>
          <p:cNvSpPr txBox="1"/>
          <p:nvPr/>
        </p:nvSpPr>
        <p:spPr>
          <a:xfrm rot="0" flipH="0" flipV="0">
            <a:off x="1150622" y="1851660"/>
            <a:ext cx="9890756" cy="3749040"/>
          </a:xfrm>
          <a:custGeom>
            <a:avLst/>
            <a:gdLst>
              <a:gd name="csX0" fmla="*/ 4945377 w 9890756"/>
              <a:gd name="csY0" fmla="*/ 0 h 3749040"/>
              <a:gd name="csX1" fmla="*/ 4945377 w 9890756"/>
              <a:gd name="csY1" fmla="*/ 1 h 3749040"/>
              <a:gd name="csX2" fmla="*/ 4945378 w 9890756"/>
              <a:gd name="csY2" fmla="*/ 0 h 3749040"/>
              <a:gd name="csX3" fmla="*/ 5638798 w 9890756"/>
              <a:gd name="csY3" fmla="*/ 777240 h 3749040"/>
              <a:gd name="csX4" fmla="*/ 5268381 w 9890756"/>
              <a:gd name="csY4" fmla="*/ 777240 h 3749040"/>
              <a:gd name="csX5" fmla="*/ 5428445 w 9890756"/>
              <a:gd name="csY5" fmla="*/ 1006758 h 3749040"/>
              <a:gd name="csX6" fmla="*/ 9510457 w 9890756"/>
              <a:gd name="csY6" fmla="*/ 3626439 h 3749040"/>
              <a:gd name="csX7" fmla="*/ 9890756 w 9890756"/>
              <a:gd name="csY7" fmla="*/ 3749040 h 3749040"/>
              <a:gd name="csX8" fmla="*/ 0 w 9890756"/>
              <a:gd name="csY8" fmla="*/ 3749040 h 3749040"/>
              <a:gd name="csX9" fmla="*/ 380295 w 9890756"/>
              <a:gd name="csY9" fmla="*/ 3626440 h 3749040"/>
              <a:gd name="csX10" fmla="*/ 4462309 w 9890756"/>
              <a:gd name="csY10" fmla="*/ 1006759 h 3749040"/>
              <a:gd name="csX11" fmla="*/ 4622374 w 9890756"/>
              <a:gd name="csY11" fmla="*/ 777240 h 3749040"/>
              <a:gd name="csX12" fmla="*/ 4251958 w 9890756"/>
              <a:gd name="csY12" fmla="*/ 777240 h 3749040"/>
              <a:gd name="csX13" fmla="*/ 4945377 w 9890756"/>
              <a:gd name="csY13" fmla="*/ 2 h 3749040"/>
            </a:gdLst>
            <a:rect l="l" t="t" r="r" b="b"/>
            <a:pathLst>
              <a:path w="9890756" h="3749040">
                <a:moveTo>
                  <a:pt x="4945377" y="0"/>
                </a:moveTo>
                <a:lnTo>
                  <a:pt x="4945377" y="1"/>
                </a:lnTo>
                <a:lnTo>
                  <a:pt x="4945378" y="0"/>
                </a:lnTo>
                <a:lnTo>
                  <a:pt x="5638798" y="777240"/>
                </a:lnTo>
                <a:lnTo>
                  <a:pt x="5268381" y="777240"/>
                </a:lnTo>
                <a:lnTo>
                  <a:pt x="5428445" y="1006758"/>
                </a:lnTo>
                <a:cubicBezTo>
                  <a:pt x="6174099" y="1986419"/>
                  <a:pt x="7682262" y="2991582"/>
                  <a:pt x="9510457" y="3626439"/>
                </a:cubicBezTo>
                <a:lnTo>
                  <a:pt x="9890756" y="3749040"/>
                </a:lnTo>
                <a:lnTo>
                  <a:pt x="0" y="3749040"/>
                </a:lnTo>
                <a:lnTo>
                  <a:pt x="380295" y="3626440"/>
                </a:lnTo>
                <a:cubicBezTo>
                  <a:pt x="2208490" y="2991582"/>
                  <a:pt x="3716654" y="1986420"/>
                  <a:pt x="4462309" y="1006759"/>
                </a:cubicBezTo>
                <a:lnTo>
                  <a:pt x="4622374" y="777240"/>
                </a:lnTo>
                <a:lnTo>
                  <a:pt x="4251958" y="777240"/>
                </a:lnTo>
                <a:lnTo>
                  <a:pt x="4945377" y="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箭头: 上 9"/>
          <p:cNvSpPr txBox="1"/>
          <p:nvPr/>
        </p:nvSpPr>
        <p:spPr>
          <a:xfrm rot="0" flipH="0" flipV="0">
            <a:off x="5711190" y="2125980"/>
            <a:ext cx="769620" cy="3200400"/>
          </a:xfrm>
          <a:prstGeom prst="upArrow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10"/>
          <p:cNvSpPr txBox="1"/>
          <p:nvPr/>
        </p:nvSpPr>
        <p:spPr>
          <a:xfrm rot="0" flipH="0" flipV="0">
            <a:off x="1510732" y="1602761"/>
            <a:ext cx="3553414" cy="57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GEO与传统SEO的本质差异</a:t>
            </a:r>
            <a:endParaRPr kumimoji="1" lang="zh-CN" altLang="en-US"/>
          </a:p>
        </p:txBody>
      </p:sp>
      <p:sp>
        <p:nvSpPr>
          <p:cNvPr id="8" name="文本框 11"/>
          <p:cNvSpPr txBox="1"/>
          <p:nvPr/>
        </p:nvSpPr>
        <p:spPr>
          <a:xfrm rot="0" flipH="0" flipV="0">
            <a:off x="1510732" y="2214073"/>
            <a:ext cx="3553420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传统SEO聚焦关键词排名和页面点击率，而GEO关注内容是否具备结构化、可验证性及语义连贯性，以满足大模型对“可信答案源”的筛选逻辑。</a:t>
            </a:r>
            <a:endParaRPr kumimoji="1" lang="zh-CN" altLang="en-US"/>
          </a:p>
        </p:txBody>
      </p:sp>
      <p:sp>
        <p:nvSpPr>
          <p:cNvPr id="9" name="文本框 12"/>
          <p:cNvSpPr txBox="1"/>
          <p:nvPr/>
        </p:nvSpPr>
        <p:spPr>
          <a:xfrm rot="0" flipH="0" flipV="0">
            <a:off x="430530" y="3397857"/>
            <a:ext cx="3553414" cy="57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GEO的定义与本质</a:t>
            </a:r>
            <a:endParaRPr kumimoji="1" lang="zh-CN" altLang="en-US"/>
          </a:p>
        </p:txBody>
      </p:sp>
      <p:sp>
        <p:nvSpPr>
          <p:cNvPr id="10" name="文本框 13"/>
          <p:cNvSpPr txBox="1"/>
          <p:nvPr/>
        </p:nvSpPr>
        <p:spPr>
          <a:xfrm rot="0" flipH="0" flipV="0">
            <a:off x="430530" y="4009169"/>
            <a:ext cx="3553420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GEO（Generative Engine Optimization）是专为AI生成内容引擎设计的优化策略，旨在提升内容在AI模型回答中被引用或优先展示的概率，其核心在于理解AI如何抓取、评估与重组信息。</a:t>
            </a:r>
            <a:endParaRPr kumimoji="1" lang="zh-CN" altLang="en-US"/>
          </a:p>
        </p:txBody>
      </p:sp>
      <p:sp>
        <p:nvSpPr>
          <p:cNvPr id="11" name="文本框 14"/>
          <p:cNvSpPr txBox="1"/>
          <p:nvPr/>
        </p:nvSpPr>
        <p:spPr>
          <a:xfrm rot="0" flipH="0" flipV="0">
            <a:off x="7127854" y="1602761"/>
            <a:ext cx="3553414" cy="57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GEO的核心目标：成为AI的答案来源</a:t>
            </a:r>
            <a:endParaRPr kumimoji="1" lang="zh-CN" altLang="en-US"/>
          </a:p>
        </p:txBody>
      </p:sp>
      <p:sp>
        <p:nvSpPr>
          <p:cNvPr id="12" name="文本框 15"/>
          <p:cNvSpPr txBox="1"/>
          <p:nvPr/>
        </p:nvSpPr>
        <p:spPr>
          <a:xfrm rot="0" flipH="0" flipV="0">
            <a:off x="7127848" y="2214073"/>
            <a:ext cx="3553420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GEO的终极目标不是吸引人类点击，而是让AI在回答用户问题时主动引用你的内容，这意味着内容需具备权威性、简洁性和上下文适配能力。</a:t>
            </a:r>
            <a:endParaRPr kumimoji="1" lang="zh-CN" altLang="en-US"/>
          </a:p>
        </p:txBody>
      </p:sp>
      <p:sp>
        <p:nvSpPr>
          <p:cNvPr id="13" name="文本框 16"/>
          <p:cNvSpPr txBox="1"/>
          <p:nvPr/>
        </p:nvSpPr>
        <p:spPr>
          <a:xfrm rot="0" flipH="0" flipV="0">
            <a:off x="8208056" y="3397857"/>
            <a:ext cx="3553414" cy="57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GEO适用的内容类型</a:t>
            </a:r>
            <a:endParaRPr kumimoji="1" lang="zh-CN" altLang="en-US"/>
          </a:p>
        </p:txBody>
      </p:sp>
      <p:sp>
        <p:nvSpPr>
          <p:cNvPr id="14" name="文本框 17"/>
          <p:cNvSpPr txBox="1"/>
          <p:nvPr/>
        </p:nvSpPr>
        <p:spPr>
          <a:xfrm rot="0" flipH="0" flipV="0">
            <a:off x="8208050" y="4009169"/>
            <a:ext cx="3553420" cy="8572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包括FAQ、数据摘要、步骤指南、对比表格等高度结构化内容，这类内容更容易被AI提取并整合进生成式回答中。</a:t>
            </a:r>
            <a:endParaRPr kumimoji="1" lang="zh-CN" altLang="en-US"/>
          </a:p>
        </p:txBody>
      </p:sp>
      <p:sp>
        <p:nvSpPr>
          <p:cNvPr id="15" name="矩形 19"/>
          <p:cNvSpPr txBox="1"/>
          <p:nvPr/>
        </p:nvSpPr>
        <p:spPr>
          <a:xfrm rot="0" flipH="0" flipV="0">
            <a:off x="430530" y="6447106"/>
            <a:ext cx="11330940" cy="334031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alpha val="43000"/>
                </a:schemeClr>
              </a:gs>
            </a:gsLst>
            <a:lin ang="162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矩形: 圆角 20"/>
          <p:cNvSpPr txBox="1"/>
          <p:nvPr/>
        </p:nvSpPr>
        <p:spPr>
          <a:xfrm rot="0" flipH="0" flipV="1">
            <a:off x="2609849" y="5667580"/>
            <a:ext cx="414880" cy="4148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>
            <a:solidFill>
              <a:schemeClr val="bg1"/>
            </a:solidFill>
            <a:prstDash val="solid"/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文本框 21"/>
          <p:cNvSpPr txBox="1"/>
          <p:nvPr/>
        </p:nvSpPr>
        <p:spPr>
          <a:xfrm rot="0" flipH="0" flipV="0">
            <a:off x="2504456" y="5613400"/>
            <a:ext cx="625666" cy="3738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8" name="矩形: 圆角 22"/>
          <p:cNvSpPr txBox="1"/>
          <p:nvPr/>
        </p:nvSpPr>
        <p:spPr>
          <a:xfrm rot="0" flipH="0" flipV="1">
            <a:off x="4795656" y="5667580"/>
            <a:ext cx="414880" cy="4148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>
            <a:solidFill>
              <a:schemeClr val="bg1"/>
            </a:solidFill>
            <a:prstDash val="solid"/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文本框 23"/>
          <p:cNvSpPr txBox="1"/>
          <p:nvPr/>
        </p:nvSpPr>
        <p:spPr>
          <a:xfrm rot="0" flipH="0" flipV="0">
            <a:off x="4690263" y="5613400"/>
            <a:ext cx="625666" cy="3738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20" name="矩形: 圆角 24"/>
          <p:cNvSpPr txBox="1"/>
          <p:nvPr/>
        </p:nvSpPr>
        <p:spPr>
          <a:xfrm rot="0" flipH="0" flipV="1">
            <a:off x="6981464" y="5667580"/>
            <a:ext cx="414880" cy="4148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>
            <a:solidFill>
              <a:schemeClr val="bg1"/>
            </a:solidFill>
            <a:prstDash val="solid"/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25"/>
          <p:cNvSpPr txBox="1"/>
          <p:nvPr/>
        </p:nvSpPr>
        <p:spPr>
          <a:xfrm rot="0" flipH="0" flipV="0">
            <a:off x="6876070" y="5613400"/>
            <a:ext cx="625666" cy="3738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2" name="矩形: 圆角 26"/>
          <p:cNvSpPr txBox="1"/>
          <p:nvPr/>
        </p:nvSpPr>
        <p:spPr>
          <a:xfrm rot="0" flipH="0" flipV="1">
            <a:off x="9167271" y="5667580"/>
            <a:ext cx="414880" cy="41488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</a:gradFill>
          <a:ln w="12700" cap="flat">
            <a:solidFill>
              <a:schemeClr val="bg1"/>
            </a:solidFill>
            <a:prstDash val="solid"/>
            <a:miter/>
          </a:ln>
          <a:effectLst>
            <a:outerShdw dist="0" blurRad="317500" dir="0" sx="102000" sy="102000" kx="0" ky="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27"/>
          <p:cNvSpPr txBox="1"/>
          <p:nvPr/>
        </p:nvSpPr>
        <p:spPr>
          <a:xfrm rot="0" flipH="0" flipV="0">
            <a:off x="9061878" y="5613400"/>
            <a:ext cx="625666" cy="3738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什么是生成式引擎优化（GEO）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37643" y="4091147"/>
            <a:ext cx="2354581" cy="214221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399" y="3431391"/>
            <a:ext cx="2709069" cy="74919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835805" y="3637154"/>
            <a:ext cx="358256" cy="33766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08710" y="4816096"/>
            <a:ext cx="2212447" cy="1526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到2026年，AI引擎不仅能处理文本，还能理解图像、音频与视频中的语义信息，因此图文结合、带字幕的短视频等内容将纳入GEO优化范畴。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08710" y="4093544"/>
            <a:ext cx="2212447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多模态内容成为GEO新战场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255781" y="4091147"/>
            <a:ext cx="2354581" cy="2142214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78537" y="3431391"/>
            <a:ext cx="2709069" cy="74919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252124" y="3641937"/>
            <a:ext cx="361894" cy="32809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326848" y="4816096"/>
            <a:ext cx="2212447" cy="1526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主流AI平台正构建内容可信度评分系统，基于来源权威性、事实一致性与用户反馈，GEO需主动适配此类评分规则以提升曝光机会。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326848" y="4093544"/>
            <a:ext cx="2212447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AI信任评分体系初现端倪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369468" y="3431391"/>
            <a:ext cx="2709069" cy="74919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50768" y="3632728"/>
            <a:ext cx="346468" cy="346516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617779" y="1923877"/>
            <a:ext cx="2212447" cy="1526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随着AI模型训练频率加快，内容的新鲜度成为关键信号，GEO策略需包含自动更新机制，确保信息时效性以维持被引用概率。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617779" y="1201325"/>
            <a:ext cx="2212447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实时性与动态更新权重提升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87605" y="3431391"/>
            <a:ext cx="2709069" cy="749190"/>
          </a:xfrm>
          <a:prstGeom prst="notchedRightArrow">
            <a:avLst>
              <a:gd name="adj1" fmla="val 77204"/>
              <a:gd name="adj2" fmla="val 22796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0002347" y="3660625"/>
            <a:ext cx="279584" cy="290722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035916" y="1923877"/>
            <a:ext cx="2212447" cy="1526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2026年的GEO不再仅围绕关键词，而是深度匹配用户提问背后的意图（如比较、操作、解释），要求内容按意图类型进行模块化组织。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035916" y="1201325"/>
            <a:ext cx="2212447" cy="61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用户意图理解驱动内容重构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2026年GEO的关键趋势与技术演进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72小时落地实操四步法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707423" y="5166581"/>
            <a:ext cx="13594146" cy="4571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497104" y="5130800"/>
            <a:ext cx="127000" cy="127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512133" y="5130800"/>
            <a:ext cx="127000" cy="127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527162" y="5130800"/>
            <a:ext cx="127000" cy="127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542191" y="5130800"/>
            <a:ext cx="127000" cy="127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4826635"/>
            <a:ext cx="3961118" cy="491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69650" y="4480560"/>
            <a:ext cx="3961118" cy="49140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78900" y="4134485"/>
            <a:ext cx="3961118" cy="491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2300" y="3119068"/>
            <a:ext cx="3240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扫描现有内容结构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22300" y="3619500"/>
            <a:ext cx="3240000" cy="1041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使用AI可读性检测工具（如Google Lighthouse AI Readability插件）对网站全部页面进行扫描，识别语义断层、关键词稀疏区及结构化数据缺失点，为后续优化提供精准靶点。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78900" y="2623966"/>
            <a:ext cx="3240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添加Schema标记与问答片段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278900" y="2939940"/>
            <a:ext cx="3240000" cy="1041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在关键页面嵌入FAQPage、HowTo、Article等Schema结构化数据，并预设3–5个高频用户问题及其简洁答案，提升被AI摘要或直接引用的概率。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469650" y="2960318"/>
            <a:ext cx="3240000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重构语义单元与实体锚定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469650" y="3270250"/>
            <a:ext cx="3240000" cy="10414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将现有内容按“主题- 子主题- 事实”三层结构拆解，植入明确的命名实体（如产品名、地域、技术术语），确保AI引擎能准确提取并关联知识图谱节点。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22300" y="2527300"/>
            <a:ext cx="3240000" cy="58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469650" y="2324100"/>
            <a:ext cx="3240000" cy="58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78900" y="2006600"/>
            <a:ext cx="3240000" cy="58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第一步：内容资产诊断与AI可读性改造（0–12小时）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88595" y="1682153"/>
            <a:ext cx="2165507" cy="681041"/>
          </a:xfrm>
          <a:custGeom>
            <a:avLst/>
            <a:gdLst>
              <a:gd name="connsiteX0" fmla="*/ 1259015 w 1259014"/>
              <a:gd name="connsiteY0" fmla="*/ 0 h 395954"/>
              <a:gd name="connsiteX1" fmla="*/ 0 w 1259014"/>
              <a:gd name="connsiteY1" fmla="*/ 0 h 395954"/>
              <a:gd name="connsiteX2" fmla="*/ 0 w 1259014"/>
              <a:gd name="connsiteY2" fmla="*/ 266129 h 395954"/>
              <a:gd name="connsiteX3" fmla="*/ 129826 w 1259014"/>
              <a:gd name="connsiteY3" fmla="*/ 395954 h 395954"/>
              <a:gd name="connsiteX4" fmla="*/ 1259015 w 1259014"/>
              <a:gd name="connsiteY4" fmla="*/ 395954 h 395954"/>
              <a:gd name="connsiteX5" fmla="*/ 1259015 w 1259014"/>
              <a:gd name="connsiteY5" fmla="*/ 0 h 395954"/>
            </a:gdLst>
            <a:rect l="l" t="t" r="r" b="b"/>
            <a:pathLst>
              <a:path w="1259014" h="395954">
                <a:moveTo>
                  <a:pt x="1259015" y="0"/>
                </a:moveTo>
                <a:lnTo>
                  <a:pt x="0" y="0"/>
                </a:lnTo>
                <a:lnTo>
                  <a:pt x="0" y="266129"/>
                </a:lnTo>
                <a:cubicBezTo>
                  <a:pt x="0" y="337852"/>
                  <a:pt x="58102" y="395954"/>
                  <a:pt x="129826" y="395954"/>
                </a:cubicBezTo>
                <a:lnTo>
                  <a:pt x="1259015" y="395954"/>
                </a:lnTo>
                <a:lnTo>
                  <a:pt x="1259015" y="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66334" y="1292725"/>
            <a:ext cx="3835221" cy="4968510"/>
          </a:xfrm>
          <a:prstGeom prst="roundRect">
            <a:avLst>
              <a:gd name="adj" fmla="val 5587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>
            <a:outerShdw dist="215900" blurRad="381000" dir="2700000" sx="100000" sy="100000" kx="0" ky="0" algn="tl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54642" y="2286522"/>
            <a:ext cx="3265195" cy="37523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设计包含“问题定义—核心观点—证据支撑—行动建议”四段式模板，确保每篇内容具备清晰推理链，便于大模型理解与复用。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613229" y="1495214"/>
            <a:ext cx="921232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200">
                <a:ln w="6350">
                  <a:noFill/>
                </a:ln>
                <a:gradFill>
                  <a:gsLst>
                    <a:gs pos="0">
                      <a:srgbClr val="C6AB6A">
                        <a:alpha val="100000"/>
                      </a:srgbClr>
                    </a:gs>
                    <a:gs pos="92000">
                      <a:srgbClr val="C6AB6A">
                        <a:alpha val="100000"/>
                      </a:srgbClr>
                    </a:gs>
                  </a:gsLst>
                  <a:path path="circle">
                    <a:fillToRect b="100000" r="100000"/>
                  </a:path>
                  <a:tileRect t="-100000" l="-100000"/>
                </a:gra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235177" y="4274663"/>
            <a:ext cx="2165507" cy="681041"/>
          </a:xfrm>
          <a:custGeom>
            <a:avLst/>
            <a:gdLst>
              <a:gd name="connsiteX0" fmla="*/ 1259015 w 1259014"/>
              <a:gd name="connsiteY0" fmla="*/ 0 h 395954"/>
              <a:gd name="connsiteX1" fmla="*/ 0 w 1259014"/>
              <a:gd name="connsiteY1" fmla="*/ 0 h 395954"/>
              <a:gd name="connsiteX2" fmla="*/ 0 w 1259014"/>
              <a:gd name="connsiteY2" fmla="*/ 266129 h 395954"/>
              <a:gd name="connsiteX3" fmla="*/ 129826 w 1259014"/>
              <a:gd name="connsiteY3" fmla="*/ 395954 h 395954"/>
              <a:gd name="connsiteX4" fmla="*/ 1259015 w 1259014"/>
              <a:gd name="connsiteY4" fmla="*/ 395954 h 395954"/>
              <a:gd name="connsiteX5" fmla="*/ 1259015 w 1259014"/>
              <a:gd name="connsiteY5" fmla="*/ 0 h 395954"/>
            </a:gdLst>
            <a:rect l="l" t="t" r="r" b="b"/>
            <a:pathLst>
              <a:path w="1259014" h="395954">
                <a:moveTo>
                  <a:pt x="1259015" y="0"/>
                </a:moveTo>
                <a:lnTo>
                  <a:pt x="0" y="0"/>
                </a:lnTo>
                <a:lnTo>
                  <a:pt x="0" y="266129"/>
                </a:lnTo>
                <a:cubicBezTo>
                  <a:pt x="0" y="337852"/>
                  <a:pt x="58102" y="395954"/>
                  <a:pt x="129826" y="395954"/>
                </a:cubicBezTo>
                <a:lnTo>
                  <a:pt x="1259015" y="395954"/>
                </a:lnTo>
                <a:lnTo>
                  <a:pt x="125901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460682" y="3885235"/>
            <a:ext cx="6058218" cy="2376000"/>
          </a:xfrm>
          <a:prstGeom prst="roundRect">
            <a:avLst>
              <a:gd name="adj" fmla="val 5587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dist="215900" blurRad="381000" dir="2700000" sx="100000" sy="100000" kx="0" ky="0" algn="tl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029825" y="4087724"/>
            <a:ext cx="1326537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3200">
                <a:ln w="635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671576" y="4879982"/>
            <a:ext cx="5591616" cy="12541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同步生成图文摘要、流程图、信息卡片等视觉元素，并通过alt文本和caption注入语义描述，增强跨模态检索与AI上下文理解能力。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235177" y="1682153"/>
            <a:ext cx="2165507" cy="681041"/>
          </a:xfrm>
          <a:custGeom>
            <a:avLst/>
            <a:gdLst>
              <a:gd name="connsiteX0" fmla="*/ 1259015 w 1259014"/>
              <a:gd name="connsiteY0" fmla="*/ 0 h 395954"/>
              <a:gd name="connsiteX1" fmla="*/ 0 w 1259014"/>
              <a:gd name="connsiteY1" fmla="*/ 0 h 395954"/>
              <a:gd name="connsiteX2" fmla="*/ 0 w 1259014"/>
              <a:gd name="connsiteY2" fmla="*/ 266129 h 395954"/>
              <a:gd name="connsiteX3" fmla="*/ 129826 w 1259014"/>
              <a:gd name="connsiteY3" fmla="*/ 395954 h 395954"/>
              <a:gd name="connsiteX4" fmla="*/ 1259015 w 1259014"/>
              <a:gd name="connsiteY4" fmla="*/ 395954 h 395954"/>
              <a:gd name="connsiteX5" fmla="*/ 1259015 w 1259014"/>
              <a:gd name="connsiteY5" fmla="*/ 0 h 395954"/>
            </a:gdLst>
            <a:rect l="l" t="t" r="r" b="b"/>
            <a:pathLst>
              <a:path w="1259014" h="395954">
                <a:moveTo>
                  <a:pt x="1259015" y="0"/>
                </a:moveTo>
                <a:lnTo>
                  <a:pt x="0" y="0"/>
                </a:lnTo>
                <a:lnTo>
                  <a:pt x="0" y="266129"/>
                </a:lnTo>
                <a:cubicBezTo>
                  <a:pt x="0" y="337852"/>
                  <a:pt x="58102" y="395954"/>
                  <a:pt x="129826" y="395954"/>
                </a:cubicBezTo>
                <a:lnTo>
                  <a:pt x="1259015" y="395954"/>
                </a:lnTo>
                <a:lnTo>
                  <a:pt x="125901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60682" y="1292725"/>
            <a:ext cx="6058218" cy="2376000"/>
          </a:xfrm>
          <a:prstGeom prst="roundRect">
            <a:avLst>
              <a:gd name="adj" fmla="val 5587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dist="215900" blurRad="381000" dir="2700000" sx="100000" sy="100000" kx="0" ky="0" algn="tl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0029825" y="1495214"/>
            <a:ext cx="1326537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3200">
                <a:ln w="635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235177" y="1467991"/>
            <a:ext cx="3581163" cy="691072"/>
          </a:xfrm>
          <a:custGeom>
            <a:avLst/>
            <a:gdLst>
              <a:gd name="connsiteX0" fmla="*/ 184618 w 3581163"/>
              <a:gd name="connsiteY0" fmla="*/ 0 h 691072"/>
              <a:gd name="connsiteX1" fmla="*/ 1008903 w 3581163"/>
              <a:gd name="connsiteY1" fmla="*/ 0 h 691072"/>
              <a:gd name="connsiteX2" fmla="*/ 1508909 w 3581163"/>
              <a:gd name="connsiteY2" fmla="*/ 0 h 691072"/>
              <a:gd name="connsiteX3" fmla="*/ 3311163 w 3581163"/>
              <a:gd name="connsiteY3" fmla="*/ 0 h 691072"/>
              <a:gd name="connsiteX4" fmla="*/ 3581163 w 3581163"/>
              <a:gd name="connsiteY4" fmla="*/ 270000 h 691072"/>
              <a:gd name="connsiteX5" fmla="*/ 3311163 w 3581163"/>
              <a:gd name="connsiteY5" fmla="*/ 540000 h 691072"/>
              <a:gd name="connsiteX6" fmla="*/ 1008903 w 3581163"/>
              <a:gd name="connsiteY6" fmla="*/ 540000 h 691072"/>
              <a:gd name="connsiteX7" fmla="*/ 995101 w 3581163"/>
              <a:gd name="connsiteY7" fmla="*/ 538609 h 691072"/>
              <a:gd name="connsiteX8" fmla="*/ 293926 w 3581163"/>
              <a:gd name="connsiteY8" fmla="*/ 538609 h 691072"/>
              <a:gd name="connsiteX9" fmla="*/ 193422 w 3581163"/>
              <a:gd name="connsiteY9" fmla="*/ 538609 h 691072"/>
              <a:gd name="connsiteX10" fmla="*/ 159424 w 3581163"/>
              <a:gd name="connsiteY10" fmla="*/ 538609 h 691072"/>
              <a:gd name="connsiteX11" fmla="*/ 0 w 3581163"/>
              <a:gd name="connsiteY11" fmla="*/ 691072 h 691072"/>
              <a:gd name="connsiteX12" fmla="*/ 0 w 3581163"/>
              <a:gd name="connsiteY12" fmla="*/ 176557 h 691072"/>
              <a:gd name="connsiteX13" fmla="*/ 184618 w 3581163"/>
              <a:gd name="connsiteY13" fmla="*/ 0 h 691072"/>
            </a:gdLst>
            <a:rect l="l" t="t" r="r" b="b"/>
            <a:pathLst>
              <a:path w="3581163" h="691072">
                <a:moveTo>
                  <a:pt x="184618" y="0"/>
                </a:moveTo>
                <a:lnTo>
                  <a:pt x="1008903" y="0"/>
                </a:lnTo>
                <a:lnTo>
                  <a:pt x="1508909" y="0"/>
                </a:lnTo>
                <a:lnTo>
                  <a:pt x="3311163" y="0"/>
                </a:lnTo>
                <a:cubicBezTo>
                  <a:pt x="3460280" y="0"/>
                  <a:pt x="3581163" y="120883"/>
                  <a:pt x="3581163" y="270000"/>
                </a:cubicBezTo>
                <a:cubicBezTo>
                  <a:pt x="3581163" y="419117"/>
                  <a:pt x="3460280" y="540000"/>
                  <a:pt x="3311163" y="540000"/>
                </a:cubicBezTo>
                <a:lnTo>
                  <a:pt x="1008903" y="540000"/>
                </a:lnTo>
                <a:lnTo>
                  <a:pt x="995101" y="538609"/>
                </a:lnTo>
                <a:lnTo>
                  <a:pt x="293926" y="538609"/>
                </a:lnTo>
                <a:lnTo>
                  <a:pt x="193422" y="538609"/>
                </a:lnTo>
                <a:lnTo>
                  <a:pt x="159424" y="538609"/>
                </a:lnTo>
                <a:cubicBezTo>
                  <a:pt x="71382" y="538609"/>
                  <a:pt x="0" y="606873"/>
                  <a:pt x="0" y="691072"/>
                </a:cubicBezTo>
                <a:lnTo>
                  <a:pt x="0" y="176557"/>
                </a:lnTo>
                <a:cubicBezTo>
                  <a:pt x="0" y="79017"/>
                  <a:pt x="82623" y="0"/>
                  <a:pt x="184618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0216499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671576" y="2286522"/>
            <a:ext cx="5591616" cy="12541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聚焦行业数据、操作步骤、对比表格等可验证、可迁移的信息单元，采用短句+项目符号形式呈现，提高被AI作为权威来源引用的可能性。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88595" y="1467991"/>
            <a:ext cx="3098141" cy="691072"/>
          </a:xfrm>
          <a:custGeom>
            <a:avLst/>
            <a:gdLst>
              <a:gd name="connsiteX0" fmla="*/ 309863 w 3098141"/>
              <a:gd name="connsiteY0" fmla="*/ 0 h 691072"/>
              <a:gd name="connsiteX1" fmla="*/ 2368017 w 3098141"/>
              <a:gd name="connsiteY1" fmla="*/ 0 h 691072"/>
              <a:gd name="connsiteX2" fmla="*/ 2532555 w 3098141"/>
              <a:gd name="connsiteY2" fmla="*/ 0 h 691072"/>
              <a:gd name="connsiteX3" fmla="*/ 2828141 w 3098141"/>
              <a:gd name="connsiteY3" fmla="*/ 0 h 691072"/>
              <a:gd name="connsiteX4" fmla="*/ 3098141 w 3098141"/>
              <a:gd name="connsiteY4" fmla="*/ 270000 h 691072"/>
              <a:gd name="connsiteX5" fmla="*/ 2828141 w 3098141"/>
              <a:gd name="connsiteY5" fmla="*/ 540000 h 691072"/>
              <a:gd name="connsiteX6" fmla="*/ 2368017 w 3098141"/>
              <a:gd name="connsiteY6" fmla="*/ 540000 h 691072"/>
              <a:gd name="connsiteX7" fmla="*/ 2354215 w 3098141"/>
              <a:gd name="connsiteY7" fmla="*/ 538609 h 691072"/>
              <a:gd name="connsiteX8" fmla="*/ 493326 w 3098141"/>
              <a:gd name="connsiteY8" fmla="*/ 538609 h 691072"/>
              <a:gd name="connsiteX9" fmla="*/ 324640 w 3098141"/>
              <a:gd name="connsiteY9" fmla="*/ 538609 h 691072"/>
              <a:gd name="connsiteX10" fmla="*/ 267577 w 3098141"/>
              <a:gd name="connsiteY10" fmla="*/ 538609 h 691072"/>
              <a:gd name="connsiteX11" fmla="*/ 0 w 3098141"/>
              <a:gd name="connsiteY11" fmla="*/ 691072 h 691072"/>
              <a:gd name="connsiteX12" fmla="*/ 0 w 3098141"/>
              <a:gd name="connsiteY12" fmla="*/ 176557 h 691072"/>
              <a:gd name="connsiteX13" fmla="*/ 309863 w 3098141"/>
              <a:gd name="connsiteY13" fmla="*/ 0 h 691072"/>
            </a:gdLst>
            <a:rect l="l" t="t" r="r" b="b"/>
            <a:pathLst>
              <a:path w="3098141" h="691072">
                <a:moveTo>
                  <a:pt x="309863" y="0"/>
                </a:moveTo>
                <a:lnTo>
                  <a:pt x="2368017" y="0"/>
                </a:lnTo>
                <a:lnTo>
                  <a:pt x="2532555" y="0"/>
                </a:lnTo>
                <a:lnTo>
                  <a:pt x="2828141" y="0"/>
                </a:lnTo>
                <a:cubicBezTo>
                  <a:pt x="2977258" y="0"/>
                  <a:pt x="3098141" y="120883"/>
                  <a:pt x="3098141" y="270000"/>
                </a:cubicBezTo>
                <a:cubicBezTo>
                  <a:pt x="3098141" y="419117"/>
                  <a:pt x="2977258" y="540000"/>
                  <a:pt x="2828141" y="540000"/>
                </a:cubicBezTo>
                <a:lnTo>
                  <a:pt x="2368017" y="540000"/>
                </a:lnTo>
                <a:lnTo>
                  <a:pt x="2354215" y="538609"/>
                </a:lnTo>
                <a:lnTo>
                  <a:pt x="493326" y="538609"/>
                </a:lnTo>
                <a:lnTo>
                  <a:pt x="324640" y="538609"/>
                </a:lnTo>
                <a:lnTo>
                  <a:pt x="267577" y="538609"/>
                </a:lnTo>
                <a:cubicBezTo>
                  <a:pt x="119808" y="538609"/>
                  <a:pt x="0" y="606873"/>
                  <a:pt x="0" y="691072"/>
                </a:cubicBezTo>
                <a:lnTo>
                  <a:pt x="0" y="176557"/>
                </a:lnTo>
                <a:cubicBezTo>
                  <a:pt x="0" y="79017"/>
                  <a:pt x="138676" y="0"/>
                  <a:pt x="30986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0216499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41942" y="1505769"/>
            <a:ext cx="2471288" cy="4926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构建AI优先的内容模板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671576" y="1505769"/>
            <a:ext cx="2942593" cy="4926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创作高引用潜力的事实块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237378" y="4067075"/>
            <a:ext cx="3581163" cy="691072"/>
          </a:xfrm>
          <a:custGeom>
            <a:avLst/>
            <a:gdLst>
              <a:gd name="connsiteX0" fmla="*/ 184618 w 3581163"/>
              <a:gd name="connsiteY0" fmla="*/ 0 h 691072"/>
              <a:gd name="connsiteX1" fmla="*/ 1008903 w 3581163"/>
              <a:gd name="connsiteY1" fmla="*/ 0 h 691072"/>
              <a:gd name="connsiteX2" fmla="*/ 1508909 w 3581163"/>
              <a:gd name="connsiteY2" fmla="*/ 0 h 691072"/>
              <a:gd name="connsiteX3" fmla="*/ 3311163 w 3581163"/>
              <a:gd name="connsiteY3" fmla="*/ 0 h 691072"/>
              <a:gd name="connsiteX4" fmla="*/ 3581163 w 3581163"/>
              <a:gd name="connsiteY4" fmla="*/ 270000 h 691072"/>
              <a:gd name="connsiteX5" fmla="*/ 3311163 w 3581163"/>
              <a:gd name="connsiteY5" fmla="*/ 540000 h 691072"/>
              <a:gd name="connsiteX6" fmla="*/ 1008903 w 3581163"/>
              <a:gd name="connsiteY6" fmla="*/ 540000 h 691072"/>
              <a:gd name="connsiteX7" fmla="*/ 995101 w 3581163"/>
              <a:gd name="connsiteY7" fmla="*/ 538609 h 691072"/>
              <a:gd name="connsiteX8" fmla="*/ 293926 w 3581163"/>
              <a:gd name="connsiteY8" fmla="*/ 538609 h 691072"/>
              <a:gd name="connsiteX9" fmla="*/ 193422 w 3581163"/>
              <a:gd name="connsiteY9" fmla="*/ 538609 h 691072"/>
              <a:gd name="connsiteX10" fmla="*/ 159424 w 3581163"/>
              <a:gd name="connsiteY10" fmla="*/ 538609 h 691072"/>
              <a:gd name="connsiteX11" fmla="*/ 0 w 3581163"/>
              <a:gd name="connsiteY11" fmla="*/ 691072 h 691072"/>
              <a:gd name="connsiteX12" fmla="*/ 0 w 3581163"/>
              <a:gd name="connsiteY12" fmla="*/ 176557 h 691072"/>
              <a:gd name="connsiteX13" fmla="*/ 184618 w 3581163"/>
              <a:gd name="connsiteY13" fmla="*/ 0 h 691072"/>
            </a:gdLst>
            <a:rect l="l" t="t" r="r" b="b"/>
            <a:pathLst>
              <a:path w="3581163" h="691072">
                <a:moveTo>
                  <a:pt x="184618" y="0"/>
                </a:moveTo>
                <a:lnTo>
                  <a:pt x="1008903" y="0"/>
                </a:lnTo>
                <a:lnTo>
                  <a:pt x="1508909" y="0"/>
                </a:lnTo>
                <a:lnTo>
                  <a:pt x="3311163" y="0"/>
                </a:lnTo>
                <a:cubicBezTo>
                  <a:pt x="3460280" y="0"/>
                  <a:pt x="3581163" y="120883"/>
                  <a:pt x="3581163" y="270000"/>
                </a:cubicBezTo>
                <a:cubicBezTo>
                  <a:pt x="3581163" y="419117"/>
                  <a:pt x="3460280" y="540000"/>
                  <a:pt x="3311163" y="540000"/>
                </a:cubicBezTo>
                <a:lnTo>
                  <a:pt x="1008903" y="540000"/>
                </a:lnTo>
                <a:lnTo>
                  <a:pt x="995101" y="538609"/>
                </a:lnTo>
                <a:lnTo>
                  <a:pt x="293926" y="538609"/>
                </a:lnTo>
                <a:lnTo>
                  <a:pt x="193422" y="538609"/>
                </a:lnTo>
                <a:lnTo>
                  <a:pt x="159424" y="538609"/>
                </a:lnTo>
                <a:cubicBezTo>
                  <a:pt x="71382" y="538609"/>
                  <a:pt x="0" y="606873"/>
                  <a:pt x="0" y="691072"/>
                </a:cubicBezTo>
                <a:lnTo>
                  <a:pt x="0" y="176557"/>
                </a:lnTo>
                <a:cubicBezTo>
                  <a:pt x="0" y="79017"/>
                  <a:pt x="82623" y="0"/>
                  <a:pt x="184618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0216499" scaled="0"/>
          </a:gra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5671576" y="4104853"/>
            <a:ext cx="2938191" cy="4926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多模态内容协同部署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第二步：生成式友好内容生产（12–36小时）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425651" y="1495791"/>
            <a:ext cx="7353672" cy="82296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0" flipV="0">
            <a:off x="4558810" y="2361529"/>
            <a:ext cx="3074378" cy="3480166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50779" y="3960924"/>
            <a:ext cx="2979341" cy="155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通过BrandMentions、AnswerThePublic及自定义爬虫，追踪内容是否出现在AI回答中，并记录引用频次、上下文位置及关联问题类型。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900157" y="2947712"/>
            <a:ext cx="391685" cy="44731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90553" y="4024424"/>
            <a:ext cx="3018508" cy="15195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出海企业可以利用Google Search Console的AI更新通知功能、Perplexity Sources提交入口等渠道，主动推送新内容至主流生成式引擎的索引队列。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308873" y="4024424"/>
            <a:ext cx="3004741" cy="1553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对72小时内未被任何AI模型引用的内容段落进行A/B测试，调整实体密度、句式复杂度或证据强度，实现48小时内的二次优化。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117802" y="2947712"/>
            <a:ext cx="430180" cy="447317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568535" y="2986373"/>
            <a:ext cx="447317" cy="36999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905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主动提交至AI训练数据通道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116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监测AI引用表现指标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2819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快速迭代低效内容模块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第三步：AI索引加速与反馈闭环（36–60小时）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60119994Z53260946","ReservedCode1":"{\"SecurityData\":{\"Type\":\"TC260PG\",\"Version\":1,\"PubSD\":[{\"Type\":\"DS\",\"AlgID\":\"1.2.156.10197.1.501\",\"TBSData\":{\"Type\":\"LabelMataData\"},\"Signature\":\"3045022100e2fd7f750e95f99520c8f5673ff0190a725be82fd7bc3e8a2082064f7c755e7d022061436e8a664ef3475b3fa6257733623512391bc4855db667adb3a9f3156f0d45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60119994Z53260946","ReservedCode2":"{\"SecurityData\":{\"Type\":\"TC260PG\",\"Version\":1,\"PubSD\":[{\"Type\":\"DS\",\"AlgID\":\"1.2.156.10197.1.501\",\"TBSData\":{\"Type\":\"LabelMataData\"},\"Signature\":\"304502203fc79be492ba5ccb65ad913a61deda7a7bab9782f11a6952274ed8eb00e999f602210088e3792f25da7487ffb8936e68b264e13fe10d1092544f986c68515ca2eb1ebb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