
<file path=[Content_Types].xml><?xml version="1.0" encoding="utf-8"?>
<Types xmlns="http://schemas.openxmlformats.org/package/2006/content-types">
  <Default Extension="fntdata" ContentType="application/x-fontdat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docProps/custom.xml" ContentType="application/vnd.openxmlformats-officedocument.custom-properties+xml"/>
</Types>
</file>

<file path=_rels/.rels><?xml version="1.0" encoding="UTF-8"?>
<Relationships xmlns="http://schemas.openxmlformats.org/package/2006/relationships">
  <Relationship Id="rId1" Type="http://schemas.openxmlformats.org/officeDocument/2006/relationships/officeDocument" Target="ppt/presentation.xml"></Relationship>
  <Relationship Id="rIdCustom" Type="http://schemas.openxmlformats.org/officeDocument/2006/relationships/custom-properties" Target="docProps/custom.xml"></Relationship>
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</p:sldIdLst>
  <p:sldSz cx="12192000" cy="6858000"/>
  <p:notesSz cx="6858000" cy="9144000"/>
  <p:embeddedFontLst>
    <p:embeddedFont>
      <p:font typeface="OPPOSans H"/>
      <p:regular r:id="rId23"/>
    </p:embeddedFont>
    <p:embeddedFont>
      <p:font typeface="Source Han Sans CN Bold"/>
      <p:regular r:id="rId24"/>
    </p:embeddedFont>
    <p:embeddedFont>
      <p:font typeface="Source Han Sans"/>
      <p:regular r:id="rId25"/>
    </p:embeddedFont>
    <p:embeddedFont>
      <p:font typeface="Source Han Serif SC Regular"/>
      <p:regular r:id="rId26"/>
    </p:embeddedFont>
  </p:embeddedFontLst>
</p:presentation>
</file>

<file path=ppt/_rels/presentation.xml.rels><?xml version="1.0" encoding="UTF-8" standalone="yes"?>
<Relationships xmlns="http://schemas.openxmlformats.org/package/2006/relationships">
<Relationship Id="rId1" Type="http://schemas.openxmlformats.org/officeDocument/2006/relationships/theme" Target="theme/theme1.xml"/>
<Relationship Id="rId2" Type="http://schemas.openxmlformats.org/officeDocument/2006/relationships/slideMaster" Target="slideMasters/slideMaster1.xml"/>
<Relationship Id="rId3" Type="http://schemas.openxmlformats.org/officeDocument/2006/relationships/slide" Target="slides/slide1.xml"/>
<Relationship Id="rId4" Type="http://schemas.openxmlformats.org/officeDocument/2006/relationships/slide" Target="slides/slide2.xml"/>
<Relationship Id="rId5" Type="http://schemas.openxmlformats.org/officeDocument/2006/relationships/slide" Target="slides/slide3.xml"/>
<Relationship Id="rId6" Type="http://schemas.openxmlformats.org/officeDocument/2006/relationships/slide" Target="slides/slide4.xml"/>
<Relationship Id="rId7" Type="http://schemas.openxmlformats.org/officeDocument/2006/relationships/slide" Target="slides/slide5.xml"/>
<Relationship Id="rId8" Type="http://schemas.openxmlformats.org/officeDocument/2006/relationships/slide" Target="slides/slide6.xml"/>
<Relationship Id="rId9" Type="http://schemas.openxmlformats.org/officeDocument/2006/relationships/slide" Target="slides/slide7.xml"/>
<Relationship Id="rId10" Type="http://schemas.openxmlformats.org/officeDocument/2006/relationships/slide" Target="slides/slide8.xml"/>
<Relationship Id="rId11" Type="http://schemas.openxmlformats.org/officeDocument/2006/relationships/slide" Target="slides/slide9.xml"/>
<Relationship Id="rId12" Type="http://schemas.openxmlformats.org/officeDocument/2006/relationships/slide" Target="slides/slide10.xml"/>
<Relationship Id="rId13" Type="http://schemas.openxmlformats.org/officeDocument/2006/relationships/slide" Target="slides/slide11.xml"/>
<Relationship Id="rId14" Type="http://schemas.openxmlformats.org/officeDocument/2006/relationships/slide" Target="slides/slide12.xml"/>
<Relationship Id="rId15" Type="http://schemas.openxmlformats.org/officeDocument/2006/relationships/slide" Target="slides/slide13.xml"/>
<Relationship Id="rId16" Type="http://schemas.openxmlformats.org/officeDocument/2006/relationships/slide" Target="slides/slide14.xml"/>
<Relationship Id="rId17" Type="http://schemas.openxmlformats.org/officeDocument/2006/relationships/slide" Target="slides/slide15.xml"/>
<Relationship Id="rId18" Type="http://schemas.openxmlformats.org/officeDocument/2006/relationships/slide" Target="slides/slide16.xml"/>
<Relationship Id="rId19" Type="http://schemas.openxmlformats.org/officeDocument/2006/relationships/slide" Target="slides/slide17.xml"/>
<Relationship Id="rId20" Type="http://schemas.openxmlformats.org/officeDocument/2006/relationships/slide" Target="slides/slide18.xml"/>
<Relationship Id="rId21" Type="http://schemas.openxmlformats.org/officeDocument/2006/relationships/slide" Target="slides/slide19.xml"/>
<Relationship Id="rId22" Type="http://schemas.openxmlformats.org/officeDocument/2006/relationships/slide" Target="slides/slide20.xml"/>
<Relationship Id="rId23" Type="http://schemas.openxmlformats.org/officeDocument/2006/relationships/font" Target="fonts/font1.fntdata"/>
<Relationship Id="rId24" Type="http://schemas.openxmlformats.org/officeDocument/2006/relationships/font" Target="fonts/font3.fntdata"/>
<Relationship Id="rId25" Type="http://schemas.openxmlformats.org/officeDocument/2006/relationships/font" Target="fonts/font4.fntdata"/>
<Relationship Id="rId26" Type="http://schemas.openxmlformats.org/officeDocument/2006/relationships/font" Target="fonts/font2.fntdata"/>
</Relationships>
</file>

<file path=ppt/slideLayouts/_rels/slideLayout1.xml.rels><?xml version="1.0" encoding="UTF-8" standalone="yes"?>
<Relationships xmlns="http://schemas.openxmlformats.org/package/2006/relationships">
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<Relationship Id="rId1" Type="http://schemas.openxmlformats.org/officeDocument/2006/relationships/theme" Target="../theme/theme1.xml"/>
<Relationship Id="rId2" Type="http://schemas.openxmlformats.org/officeDocument/2006/relationships/slideLayout" Target="../slideLayouts/slideLayout1.xml"/>
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</p:sldLayoutIdLst>
</p:sldMaster>
</file>

<file path=ppt/slides/_rels/slide1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0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1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2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3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4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5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6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7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8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9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2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20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3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4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5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6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7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8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9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1" y="1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8"/>
          <p:cNvSpPr txBox="1"/>
          <p:nvPr/>
        </p:nvSpPr>
        <p:spPr>
          <a:xfrm rot="13440867" flipH="0" flipV="0">
            <a:off x="8948494" y="-2004038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"/>
          <p:cNvSpPr txBox="1"/>
          <p:nvPr/>
        </p:nvSpPr>
        <p:spPr>
          <a:xfrm rot="18840867" flipH="0" flipV="0">
            <a:off x="8444103" y="1981531"/>
            <a:ext cx="3438744" cy="7145639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9"/>
          <p:cNvSpPr txBox="1"/>
          <p:nvPr/>
        </p:nvSpPr>
        <p:spPr>
          <a:xfrm rot="13440867" flipH="0" flipV="0">
            <a:off x="9635987" y="-557837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"/>
          <p:cNvSpPr txBox="1"/>
          <p:nvPr/>
        </p:nvSpPr>
        <p:spPr>
          <a:xfrm rot="18840867" flipH="0" flipV="0">
            <a:off x="9268214" y="2909084"/>
            <a:ext cx="1776211" cy="5257010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椭圆 33"/>
          <p:cNvSpPr txBox="1"/>
          <p:nvPr/>
        </p:nvSpPr>
        <p:spPr>
          <a:xfrm rot="0" flipH="0" flipV="0">
            <a:off x="8479598" y="3883074"/>
            <a:ext cx="900973" cy="900973"/>
          </a:xfrm>
          <a:prstGeom prst="ellipse">
            <a:avLst/>
          </a:prstGeom>
          <a:solidFill>
            <a:schemeClr val="accent1">
              <a:lumMod val="20000"/>
              <a:lumOff val="80000"/>
              <a:alpha val="10000"/>
            </a:schemeClr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椭圆 36"/>
          <p:cNvSpPr txBox="1"/>
          <p:nvPr/>
        </p:nvSpPr>
        <p:spPr>
          <a:xfrm rot="0" flipH="0" flipV="0">
            <a:off x="673774" y="5460597"/>
            <a:ext cx="454519" cy="454519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2700000" scaled="0"/>
          </a:gradFill>
          <a:ln w="12700" cap="sq">
            <a:noFill/>
            <a:prstDash val="solid"/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箭头: 右 37"/>
          <p:cNvSpPr txBox="1"/>
          <p:nvPr/>
        </p:nvSpPr>
        <p:spPr>
          <a:xfrm rot="0" flipH="0" flipV="0">
            <a:off x="792373" y="5628352"/>
            <a:ext cx="217321" cy="119009"/>
          </a:xfrm>
          <a:prstGeom prst="rightArrow">
            <a:avLst>
              <a:gd name="adj1" fmla="val 23912"/>
              <a:gd name="adj2" fmla="val 69565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角 38"/>
          <p:cNvSpPr txBox="1"/>
          <p:nvPr/>
        </p:nvSpPr>
        <p:spPr>
          <a:xfrm rot="0" flipH="0" flipV="0">
            <a:off x="1128291" y="5460597"/>
            <a:ext cx="5011424" cy="454518"/>
          </a:xfrm>
          <a:prstGeom prst="roundRect">
            <a:avLst>
              <a:gd name="adj" fmla="val 50000"/>
            </a:avLst>
          </a:prstGeom>
          <a:solidFill>
            <a:schemeClr val="bg1">
              <a:alpha val="30000"/>
            </a:schemeClr>
          </a:solidFill>
          <a:ln w="12700" cap="sq">
            <a:noFill/>
            <a:prstDash val="solid"/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11"/>
          <p:cNvSpPr txBox="1"/>
          <p:nvPr/>
        </p:nvSpPr>
        <p:spPr>
          <a:xfrm rot="0" flipH="0" flipV="0">
            <a:off x="1395718" y="5533968"/>
            <a:ext cx="1897161" cy="307777"/>
          </a:xfrm>
          <a:prstGeom prst="rect">
            <a:avLst/>
          </a:prstGeom>
          <a:noFill/>
          <a:ln w="15875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PPT主讲人：喜传播</a:t>
            </a:r>
            <a:endParaRPr kumimoji="1" lang="zh-CN" altLang="en-US"/>
          </a:p>
        </p:txBody>
      </p:sp>
      <p:sp>
        <p:nvSpPr>
          <p:cNvPr id="12" name="15"/>
          <p:cNvSpPr txBox="1"/>
          <p:nvPr/>
        </p:nvSpPr>
        <p:spPr>
          <a:xfrm rot="0" flipH="0" flipV="0">
            <a:off x="3833413" y="5533968"/>
            <a:ext cx="1897161" cy="307777"/>
          </a:xfrm>
          <a:prstGeom prst="rect">
            <a:avLst/>
          </a:prstGeom>
          <a:noFill/>
          <a:ln w="15875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2026.5</a:t>
            </a:r>
            <a:endParaRPr kumimoji="1" lang="zh-CN" altLang="en-US"/>
          </a:p>
        </p:txBody>
      </p:sp>
      <p:cxnSp>
        <p:nvCxnSpPr>
          <p:cNvPr id="13" name="直接连接符 41"/>
          <p:cNvCxnSpPr/>
          <p:nvPr/>
        </p:nvCxnSpPr>
        <p:spPr>
          <a:xfrm rot="0" flipH="0" flipV="0">
            <a:off x="3563146" y="5552032"/>
            <a:ext cx="0" cy="271649"/>
          </a:xfrm>
          <a:prstGeom prst="line">
            <a:avLst/>
          </a:prstGeom>
          <a:noFill/>
          <a:ln w="12700" cap="sq">
            <a:solidFill>
              <a:schemeClr val="bg1"/>
            </a:solidFill>
            <a:prstDash val="solid"/>
            <a:miter/>
          </a:ln>
        </p:spPr>
      </p:cxnSp>
      <p:sp>
        <p:nvSpPr>
          <p:cNvPr id="14" name="任意多边形: 形状 17"/>
          <p:cNvSpPr txBox="1"/>
          <p:nvPr/>
        </p:nvSpPr>
        <p:spPr>
          <a:xfrm rot="0" flipH="0" flipV="0">
            <a:off x="6405820" y="2216302"/>
            <a:ext cx="1126900" cy="887881"/>
          </a:xfrm>
          <a:custGeom>
            <a:avLst/>
            <a:gdLst>
              <a:gd name="csX0" fmla="*/ 563665 w 1126900"/>
              <a:gd name="csY0" fmla="*/ 388921 h 887881"/>
              <a:gd name="csX1" fmla="*/ 618545 w 1126900"/>
              <a:gd name="csY1" fmla="*/ 443839 h 887881"/>
              <a:gd name="csX2" fmla="*/ 563286 w 1126900"/>
              <a:gd name="csY2" fmla="*/ 499060 h 887881"/>
              <a:gd name="csX3" fmla="*/ 508406 w 1126900"/>
              <a:gd name="csY3" fmla="*/ 443460 h 887881"/>
              <a:gd name="csX4" fmla="*/ 563665 w 1126900"/>
              <a:gd name="csY4" fmla="*/ 388921 h 887881"/>
              <a:gd name="csX5" fmla="*/ 344524 w 1126900"/>
              <a:gd name="csY5" fmla="*/ 388921 h 887881"/>
              <a:gd name="csX6" fmla="*/ 399821 w 1126900"/>
              <a:gd name="csY6" fmla="*/ 444332 h 887881"/>
              <a:gd name="csX7" fmla="*/ 344562 w 1126900"/>
              <a:gd name="csY7" fmla="*/ 499060 h 887881"/>
              <a:gd name="csX8" fmla="*/ 344524 w 1126900"/>
              <a:gd name="csY8" fmla="*/ 499060 h 887881"/>
              <a:gd name="csX9" fmla="*/ 289303 w 1126900"/>
              <a:gd name="csY9" fmla="*/ 443650 h 887881"/>
              <a:gd name="csX10" fmla="*/ 344524 w 1126900"/>
              <a:gd name="csY10" fmla="*/ 388921 h 887881"/>
              <a:gd name="csX11" fmla="*/ 785837 w 1126900"/>
              <a:gd name="csY11" fmla="*/ 388769 h 887881"/>
              <a:gd name="csX12" fmla="*/ 837611 w 1126900"/>
              <a:gd name="csY12" fmla="*/ 444937 h 887881"/>
              <a:gd name="csX13" fmla="*/ 778262 w 1126900"/>
              <a:gd name="csY13" fmla="*/ 499136 h 887881"/>
              <a:gd name="csX14" fmla="*/ 727207 w 1126900"/>
              <a:gd name="csY14" fmla="*/ 441604 h 887881"/>
              <a:gd name="csX15" fmla="*/ 785837 w 1126900"/>
              <a:gd name="csY15" fmla="*/ 388769 h 887881"/>
              <a:gd name="csX16" fmla="*/ 594117 w 1126900"/>
              <a:gd name="csY16" fmla="*/ 48733 h 887881"/>
              <a:gd name="csX17" fmla="*/ 453906 w 1126900"/>
              <a:gd name="csY17" fmla="*/ 57936 h 887881"/>
              <a:gd name="csX18" fmla="*/ 268056 w 1126900"/>
              <a:gd name="csY18" fmla="*/ 123269 h 887881"/>
              <a:gd name="csX19" fmla="*/ 97810 w 1126900"/>
              <a:gd name="csY19" fmla="*/ 287228 h 887881"/>
              <a:gd name="csX20" fmla="*/ 66526 w 1126900"/>
              <a:gd name="csY20" fmla="*/ 524928 h 887881"/>
              <a:gd name="csX21" fmla="*/ 96031 w 1126900"/>
              <a:gd name="csY21" fmla="*/ 595374 h 887881"/>
              <a:gd name="csX22" fmla="*/ 111748 w 1126900"/>
              <a:gd name="csY22" fmla="*/ 657375 h 887881"/>
              <a:gd name="csX23" fmla="*/ 94250 w 1126900"/>
              <a:gd name="csY23" fmla="*/ 738767 h 887881"/>
              <a:gd name="csX24" fmla="*/ 65693 w 1126900"/>
              <a:gd name="csY24" fmla="*/ 811106 h 887881"/>
              <a:gd name="csX25" fmla="*/ 65731 w 1126900"/>
              <a:gd name="csY25" fmla="*/ 811031 h 887881"/>
              <a:gd name="csX26" fmla="*/ 77434 w 1126900"/>
              <a:gd name="csY26" fmla="*/ 803721 h 887881"/>
              <a:gd name="csX27" fmla="*/ 169431 w 1126900"/>
              <a:gd name="csY27" fmla="*/ 759257 h 887881"/>
              <a:gd name="csX28" fmla="*/ 266086 w 1126900"/>
              <a:gd name="csY28" fmla="*/ 763612 h 887881"/>
              <a:gd name="csX29" fmla="*/ 322481 w 1126900"/>
              <a:gd name="csY29" fmla="*/ 788875 h 887881"/>
              <a:gd name="csX30" fmla="*/ 572036 w 1126900"/>
              <a:gd name="csY30" fmla="*/ 839967 h 887881"/>
              <a:gd name="csX31" fmla="*/ 680508 w 1126900"/>
              <a:gd name="csY31" fmla="*/ 830157 h 887881"/>
              <a:gd name="csX32" fmla="*/ 903513 w 1126900"/>
              <a:gd name="csY32" fmla="*/ 742100 h 887881"/>
              <a:gd name="csX33" fmla="*/ 1049291 w 1126900"/>
              <a:gd name="csY33" fmla="*/ 576778 h 887881"/>
              <a:gd name="csX34" fmla="*/ 1073000 w 1126900"/>
              <a:gd name="csY34" fmla="*/ 383997 h 887881"/>
              <a:gd name="csX35" fmla="*/ 974679 w 1126900"/>
              <a:gd name="csY35" fmla="*/ 204700 h 887881"/>
              <a:gd name="csX36" fmla="*/ 789549 w 1126900"/>
              <a:gd name="csY36" fmla="*/ 87440 h 887881"/>
              <a:gd name="csX37" fmla="*/ 594117 w 1126900"/>
              <a:gd name="csY37" fmla="*/ 48733 h 887881"/>
              <a:gd name="csX38" fmla="*/ 529115 w 1126900"/>
              <a:gd name="csY38" fmla="*/ 1073 h 887881"/>
              <a:gd name="csX39" fmla="*/ 613887 w 1126900"/>
              <a:gd name="csY39" fmla="*/ 1541 h 887881"/>
              <a:gd name="csX40" fmla="*/ 863745 w 1126900"/>
              <a:gd name="csY40" fmla="*/ 67178 h 887881"/>
              <a:gd name="csX41" fmla="*/ 1041716 w 1126900"/>
              <a:gd name="csY41" fmla="*/ 208108 h 887881"/>
              <a:gd name="csX42" fmla="*/ 1123487 w 1126900"/>
              <a:gd name="csY42" fmla="*/ 395208 h 887881"/>
              <a:gd name="csX43" fmla="*/ 1072849 w 1126900"/>
              <a:gd name="csY43" fmla="*/ 634650 h 887881"/>
              <a:gd name="csX44" fmla="*/ 908020 w 1126900"/>
              <a:gd name="csY44" fmla="*/ 796260 h 887881"/>
              <a:gd name="csX45" fmla="*/ 681606 w 1126900"/>
              <a:gd name="csY45" fmla="*/ 878523 h 887881"/>
              <a:gd name="csX46" fmla="*/ 580482 w 1126900"/>
              <a:gd name="csY46" fmla="*/ 887840 h 887881"/>
              <a:gd name="csX47" fmla="*/ 580520 w 1126900"/>
              <a:gd name="csY47" fmla="*/ 887878 h 887881"/>
              <a:gd name="csX48" fmla="*/ 299567 w 1126900"/>
              <a:gd name="csY48" fmla="*/ 831445 h 887881"/>
              <a:gd name="csX49" fmla="*/ 253436 w 1126900"/>
              <a:gd name="csY49" fmla="*/ 810690 h 887881"/>
              <a:gd name="csX50" fmla="*/ 180604 w 1126900"/>
              <a:gd name="csY50" fmla="*/ 805880 h 887881"/>
              <a:gd name="csX51" fmla="*/ 87471 w 1126900"/>
              <a:gd name="csY51" fmla="*/ 854586 h 887881"/>
              <a:gd name="csX52" fmla="*/ 56414 w 1126900"/>
              <a:gd name="csY52" fmla="*/ 876516 h 887881"/>
              <a:gd name="csX53" fmla="*/ 13957 w 1126900"/>
              <a:gd name="csY53" fmla="*/ 876629 h 887881"/>
              <a:gd name="csX54" fmla="*/ 2860 w 1126900"/>
              <a:gd name="csY54" fmla="*/ 835043 h 887881"/>
              <a:gd name="csX55" fmla="*/ 45051 w 1126900"/>
              <a:gd name="csY55" fmla="*/ 733085 h 887881"/>
              <a:gd name="csX56" fmla="*/ 61489 w 1126900"/>
              <a:gd name="csY56" fmla="*/ 675138 h 887881"/>
              <a:gd name="csX57" fmla="*/ 50922 w 1126900"/>
              <a:gd name="csY57" fmla="*/ 612228 h 887881"/>
              <a:gd name="csX58" fmla="*/ 15812 w 1126900"/>
              <a:gd name="csY58" fmla="*/ 519209 h 887881"/>
              <a:gd name="csX59" fmla="*/ 40658 w 1126900"/>
              <a:gd name="csY59" fmla="*/ 293818 h 887881"/>
              <a:gd name="csX60" fmla="*/ 202495 w 1126900"/>
              <a:gd name="csY60" fmla="*/ 107362 h 887881"/>
              <a:gd name="csX61" fmla="*/ 444853 w 1126900"/>
              <a:gd name="csY61" fmla="*/ 10858 h 887881"/>
              <a:gd name="csX62" fmla="*/ 529115 w 1126900"/>
              <a:gd name="csY62" fmla="*/ 1073 h 887881"/>
            </a:gdLst>
            <a:rect l="l" t="t" r="r" b="b"/>
            <a:pathLst>
              <a:path w="1126900" h="887881">
                <a:moveTo>
                  <a:pt x="563665" y="388921"/>
                </a:moveTo>
                <a:cubicBezTo>
                  <a:pt x="594343" y="388921"/>
                  <a:pt x="618507" y="413161"/>
                  <a:pt x="618545" y="443839"/>
                </a:cubicBezTo>
                <a:cubicBezTo>
                  <a:pt x="618583" y="474896"/>
                  <a:pt x="594381" y="499098"/>
                  <a:pt x="563286" y="499060"/>
                </a:cubicBezTo>
                <a:cubicBezTo>
                  <a:pt x="532343" y="499060"/>
                  <a:pt x="508292" y="474669"/>
                  <a:pt x="508406" y="443460"/>
                </a:cubicBezTo>
                <a:cubicBezTo>
                  <a:pt x="508520" y="412896"/>
                  <a:pt x="532835" y="388921"/>
                  <a:pt x="563665" y="388921"/>
                </a:cubicBezTo>
                <a:close/>
                <a:moveTo>
                  <a:pt x="344524" y="388921"/>
                </a:moveTo>
                <a:cubicBezTo>
                  <a:pt x="375164" y="388921"/>
                  <a:pt x="399896" y="413691"/>
                  <a:pt x="399821" y="444332"/>
                </a:cubicBezTo>
                <a:cubicBezTo>
                  <a:pt x="399745" y="474480"/>
                  <a:pt x="374899" y="499060"/>
                  <a:pt x="344562" y="499060"/>
                </a:cubicBezTo>
                <a:lnTo>
                  <a:pt x="344524" y="499060"/>
                </a:lnTo>
                <a:cubicBezTo>
                  <a:pt x="313542" y="499060"/>
                  <a:pt x="289038" y="474442"/>
                  <a:pt x="289303" y="443650"/>
                </a:cubicBezTo>
                <a:cubicBezTo>
                  <a:pt x="289568" y="412972"/>
                  <a:pt x="313808" y="388959"/>
                  <a:pt x="344524" y="388921"/>
                </a:cubicBezTo>
                <a:close/>
                <a:moveTo>
                  <a:pt x="785837" y="388769"/>
                </a:moveTo>
                <a:cubicBezTo>
                  <a:pt x="814318" y="390209"/>
                  <a:pt x="838369" y="415546"/>
                  <a:pt x="837611" y="444937"/>
                </a:cubicBezTo>
                <a:cubicBezTo>
                  <a:pt x="837422" y="474820"/>
                  <a:pt x="811894" y="500954"/>
                  <a:pt x="778262" y="499136"/>
                </a:cubicBezTo>
                <a:cubicBezTo>
                  <a:pt x="750083" y="497621"/>
                  <a:pt x="725843" y="471412"/>
                  <a:pt x="727207" y="441604"/>
                </a:cubicBezTo>
                <a:cubicBezTo>
                  <a:pt x="728684" y="409752"/>
                  <a:pt x="755802" y="387254"/>
                  <a:pt x="785837" y="388769"/>
                </a:cubicBezTo>
                <a:close/>
                <a:moveTo>
                  <a:pt x="594117" y="48733"/>
                </a:moveTo>
                <a:cubicBezTo>
                  <a:pt x="546963" y="46763"/>
                  <a:pt x="500264" y="49831"/>
                  <a:pt x="453906" y="57936"/>
                </a:cubicBezTo>
                <a:cubicBezTo>
                  <a:pt x="388421" y="69412"/>
                  <a:pt x="326193" y="90508"/>
                  <a:pt x="268056" y="123269"/>
                </a:cubicBezTo>
                <a:cubicBezTo>
                  <a:pt x="197117" y="163227"/>
                  <a:pt x="137919" y="215494"/>
                  <a:pt x="97810" y="287228"/>
                </a:cubicBezTo>
                <a:cubicBezTo>
                  <a:pt x="55921" y="362143"/>
                  <a:pt x="44862" y="441377"/>
                  <a:pt x="66526" y="524928"/>
                </a:cubicBezTo>
                <a:cubicBezTo>
                  <a:pt x="73003" y="549925"/>
                  <a:pt x="84668" y="572498"/>
                  <a:pt x="96031" y="595374"/>
                </a:cubicBezTo>
                <a:cubicBezTo>
                  <a:pt x="105726" y="614842"/>
                  <a:pt x="112771" y="635218"/>
                  <a:pt x="111748" y="657375"/>
                </a:cubicBezTo>
                <a:cubicBezTo>
                  <a:pt x="110461" y="685439"/>
                  <a:pt x="104173" y="712557"/>
                  <a:pt x="94250" y="738767"/>
                </a:cubicBezTo>
                <a:cubicBezTo>
                  <a:pt x="85236" y="762589"/>
                  <a:pt x="75578" y="786109"/>
                  <a:pt x="65693" y="811106"/>
                </a:cubicBezTo>
                <a:lnTo>
                  <a:pt x="65731" y="811031"/>
                </a:lnTo>
                <a:cubicBezTo>
                  <a:pt x="70276" y="808190"/>
                  <a:pt x="73874" y="805956"/>
                  <a:pt x="77434" y="803721"/>
                </a:cubicBezTo>
                <a:cubicBezTo>
                  <a:pt x="106370" y="785314"/>
                  <a:pt x="136215" y="768763"/>
                  <a:pt x="169431" y="759257"/>
                </a:cubicBezTo>
                <a:cubicBezTo>
                  <a:pt x="202079" y="749901"/>
                  <a:pt x="234386" y="748652"/>
                  <a:pt x="266086" y="763612"/>
                </a:cubicBezTo>
                <a:cubicBezTo>
                  <a:pt x="284721" y="772399"/>
                  <a:pt x="303468" y="780997"/>
                  <a:pt x="322481" y="788875"/>
                </a:cubicBezTo>
                <a:cubicBezTo>
                  <a:pt x="402321" y="822052"/>
                  <a:pt x="485265" y="840497"/>
                  <a:pt x="572036" y="839967"/>
                </a:cubicBezTo>
                <a:cubicBezTo>
                  <a:pt x="608433" y="839740"/>
                  <a:pt x="644679" y="836596"/>
                  <a:pt x="680508" y="830157"/>
                </a:cubicBezTo>
                <a:cubicBezTo>
                  <a:pt x="760688" y="815727"/>
                  <a:pt x="835756" y="787966"/>
                  <a:pt x="903513" y="742100"/>
                </a:cubicBezTo>
                <a:cubicBezTo>
                  <a:pt x="966308" y="699604"/>
                  <a:pt x="1017060" y="646202"/>
                  <a:pt x="1049291" y="576778"/>
                </a:cubicBezTo>
                <a:cubicBezTo>
                  <a:pt x="1077887" y="515156"/>
                  <a:pt x="1086067" y="450770"/>
                  <a:pt x="1073000" y="383997"/>
                </a:cubicBezTo>
                <a:cubicBezTo>
                  <a:pt x="1059290" y="313853"/>
                  <a:pt x="1024219" y="255148"/>
                  <a:pt x="974679" y="204700"/>
                </a:cubicBezTo>
                <a:cubicBezTo>
                  <a:pt x="922185" y="151259"/>
                  <a:pt x="859389" y="113574"/>
                  <a:pt x="789549" y="87440"/>
                </a:cubicBezTo>
                <a:cubicBezTo>
                  <a:pt x="726563" y="63882"/>
                  <a:pt x="661343" y="51536"/>
                  <a:pt x="594117" y="48733"/>
                </a:cubicBezTo>
                <a:close/>
                <a:moveTo>
                  <a:pt x="529115" y="1073"/>
                </a:moveTo>
                <a:cubicBezTo>
                  <a:pt x="557284" y="-494"/>
                  <a:pt x="585538" y="-352"/>
                  <a:pt x="613887" y="1541"/>
                </a:cubicBezTo>
                <a:cubicBezTo>
                  <a:pt x="701339" y="7412"/>
                  <a:pt x="785042" y="28053"/>
                  <a:pt x="863745" y="67178"/>
                </a:cubicBezTo>
                <a:cubicBezTo>
                  <a:pt x="932941" y="101605"/>
                  <a:pt x="993578" y="147131"/>
                  <a:pt x="1041716" y="208108"/>
                </a:cubicBezTo>
                <a:cubicBezTo>
                  <a:pt x="1085234" y="263253"/>
                  <a:pt x="1114057" y="325026"/>
                  <a:pt x="1123487" y="395208"/>
                </a:cubicBezTo>
                <a:cubicBezTo>
                  <a:pt x="1135039" y="481031"/>
                  <a:pt x="1117048" y="560681"/>
                  <a:pt x="1072849" y="634650"/>
                </a:cubicBezTo>
                <a:cubicBezTo>
                  <a:pt x="1032097" y="702899"/>
                  <a:pt x="975398" y="755166"/>
                  <a:pt x="908020" y="796260"/>
                </a:cubicBezTo>
                <a:cubicBezTo>
                  <a:pt x="838142" y="838906"/>
                  <a:pt x="762317" y="865343"/>
                  <a:pt x="681606" y="878523"/>
                </a:cubicBezTo>
                <a:cubicBezTo>
                  <a:pt x="644224" y="884621"/>
                  <a:pt x="606615" y="887348"/>
                  <a:pt x="580482" y="887840"/>
                </a:cubicBezTo>
                <a:lnTo>
                  <a:pt x="580520" y="887878"/>
                </a:lnTo>
                <a:cubicBezTo>
                  <a:pt x="475077" y="888181"/>
                  <a:pt x="385732" y="867464"/>
                  <a:pt x="299567" y="831445"/>
                </a:cubicBezTo>
                <a:cubicBezTo>
                  <a:pt x="284001" y="824931"/>
                  <a:pt x="268207" y="818720"/>
                  <a:pt x="253436" y="810690"/>
                </a:cubicBezTo>
                <a:cubicBezTo>
                  <a:pt x="229613" y="797699"/>
                  <a:pt x="205525" y="798116"/>
                  <a:pt x="180604" y="805880"/>
                </a:cubicBezTo>
                <a:cubicBezTo>
                  <a:pt x="146593" y="816447"/>
                  <a:pt x="116748" y="835005"/>
                  <a:pt x="87471" y="854586"/>
                </a:cubicBezTo>
                <a:cubicBezTo>
                  <a:pt x="76942" y="861631"/>
                  <a:pt x="66716" y="869130"/>
                  <a:pt x="56414" y="876516"/>
                </a:cubicBezTo>
                <a:cubicBezTo>
                  <a:pt x="42703" y="886287"/>
                  <a:pt x="26606" y="886363"/>
                  <a:pt x="13957" y="876629"/>
                </a:cubicBezTo>
                <a:cubicBezTo>
                  <a:pt x="1079" y="866744"/>
                  <a:pt x="-3542" y="850534"/>
                  <a:pt x="2860" y="835043"/>
                </a:cubicBezTo>
                <a:cubicBezTo>
                  <a:pt x="16873" y="801032"/>
                  <a:pt x="31947" y="767437"/>
                  <a:pt x="45051" y="733085"/>
                </a:cubicBezTo>
                <a:cubicBezTo>
                  <a:pt x="52172" y="714375"/>
                  <a:pt x="56565" y="694605"/>
                  <a:pt x="61489" y="675138"/>
                </a:cubicBezTo>
                <a:cubicBezTo>
                  <a:pt x="67132" y="652792"/>
                  <a:pt x="61830" y="631923"/>
                  <a:pt x="50922" y="612228"/>
                </a:cubicBezTo>
                <a:cubicBezTo>
                  <a:pt x="34712" y="582913"/>
                  <a:pt x="22668" y="552084"/>
                  <a:pt x="15812" y="519209"/>
                </a:cubicBezTo>
                <a:cubicBezTo>
                  <a:pt x="-398" y="441301"/>
                  <a:pt x="7897" y="366120"/>
                  <a:pt x="40658" y="293818"/>
                </a:cubicBezTo>
                <a:cubicBezTo>
                  <a:pt x="76071" y="215683"/>
                  <a:pt x="132276" y="155311"/>
                  <a:pt x="202495" y="107362"/>
                </a:cubicBezTo>
                <a:cubicBezTo>
                  <a:pt x="276047" y="57179"/>
                  <a:pt x="357364" y="26273"/>
                  <a:pt x="444853" y="10858"/>
                </a:cubicBezTo>
                <a:cubicBezTo>
                  <a:pt x="472862" y="5916"/>
                  <a:pt x="500946" y="2640"/>
                  <a:pt x="529115" y="1073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4"/>
          <p:cNvSpPr txBox="1"/>
          <p:nvPr/>
        </p:nvSpPr>
        <p:spPr>
          <a:xfrm rot="0" flipH="0" flipV="0">
            <a:off x="673100" y="708927"/>
            <a:ext cx="6660167" cy="25493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2026年生成式引擎优化（GEO）企业获客指南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678130" y="4330925"/>
            <a:ext cx="6364200" cy="4555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kumimoji="1" lang="en-US" altLang="zh-CN" sz="1657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2026年GEO生成式引擎优化从入门到精通</a:t>
            </a:r>
            <a:endParaRPr kumimoji="1" lang="zh-CN" altLang="en-US"/>
          </a:p>
        </p:txBody>
      </p:sp>
    </p:spTree>
  </p:cSld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任意多边形: 形状 12"/>
          <p:cNvSpPr txBox="1"/>
          <p:nvPr/>
        </p:nvSpPr>
        <p:spPr>
          <a:xfrm rot="0" flipH="0" flipV="0">
            <a:off x="5238750" y="6417170"/>
            <a:ext cx="5250158" cy="440830"/>
          </a:xfrm>
          <a:custGeom>
            <a:avLst/>
            <a:gdLst>
              <a:gd name="connsiteX0" fmla="*/ 3026829 w 3630079"/>
              <a:gd name="connsiteY0" fmla="*/ 152400 h 304800"/>
              <a:gd name="connsiteX1" fmla="*/ 3179229 w 3630079"/>
              <a:gd name="connsiteY1" fmla="*/ 152400 h 304800"/>
              <a:gd name="connsiteX2" fmla="*/ 3179229 w 3630079"/>
              <a:gd name="connsiteY2" fmla="*/ 304800 h 304800"/>
              <a:gd name="connsiteX3" fmla="*/ 3026829 w 3630079"/>
              <a:gd name="connsiteY3" fmla="*/ 304800 h 304800"/>
              <a:gd name="connsiteX4" fmla="*/ 2421463 w 3630079"/>
              <a:gd name="connsiteY4" fmla="*/ 152400 h 304800"/>
              <a:gd name="connsiteX5" fmla="*/ 2573863 w 3630079"/>
              <a:gd name="connsiteY5" fmla="*/ 152400 h 304800"/>
              <a:gd name="connsiteX6" fmla="*/ 2573863 w 3630079"/>
              <a:gd name="connsiteY6" fmla="*/ 304800 h 304800"/>
              <a:gd name="connsiteX7" fmla="*/ 2421463 w 3630079"/>
              <a:gd name="connsiteY7" fmla="*/ 304800 h 304800"/>
              <a:gd name="connsiteX8" fmla="*/ 1816097 w 3630079"/>
              <a:gd name="connsiteY8" fmla="*/ 152400 h 304800"/>
              <a:gd name="connsiteX9" fmla="*/ 1968497 w 3630079"/>
              <a:gd name="connsiteY9" fmla="*/ 152400 h 304800"/>
              <a:gd name="connsiteX10" fmla="*/ 1968497 w 3630079"/>
              <a:gd name="connsiteY10" fmla="*/ 304800 h 304800"/>
              <a:gd name="connsiteX11" fmla="*/ 1816097 w 3630079"/>
              <a:gd name="connsiteY11" fmla="*/ 304800 h 304800"/>
              <a:gd name="connsiteX12" fmla="*/ 3477679 w 3630079"/>
              <a:gd name="connsiteY12" fmla="*/ 0 h 304800"/>
              <a:gd name="connsiteX13" fmla="*/ 3630079 w 3630079"/>
              <a:gd name="connsiteY13" fmla="*/ 0 h 304800"/>
              <a:gd name="connsiteX14" fmla="*/ 3630079 w 3630079"/>
              <a:gd name="connsiteY14" fmla="*/ 152400 h 304800"/>
              <a:gd name="connsiteX15" fmla="*/ 3477679 w 3630079"/>
              <a:gd name="connsiteY15" fmla="*/ 152400 h 304800"/>
              <a:gd name="connsiteX16" fmla="*/ 3179229 w 3630079"/>
              <a:gd name="connsiteY16" fmla="*/ 0 h 304800"/>
              <a:gd name="connsiteX17" fmla="*/ 3331629 w 3630079"/>
              <a:gd name="connsiteY17" fmla="*/ 0 h 304800"/>
              <a:gd name="connsiteX18" fmla="*/ 3331629 w 3630079"/>
              <a:gd name="connsiteY18" fmla="*/ 152400 h 304800"/>
              <a:gd name="connsiteX19" fmla="*/ 3477679 w 3630079"/>
              <a:gd name="connsiteY19" fmla="*/ 152400 h 304800"/>
              <a:gd name="connsiteX20" fmla="*/ 3477679 w 3630079"/>
              <a:gd name="connsiteY20" fmla="*/ 304800 h 304800"/>
              <a:gd name="connsiteX21" fmla="*/ 3325279 w 3630079"/>
              <a:gd name="connsiteY21" fmla="*/ 304800 h 304800"/>
              <a:gd name="connsiteX22" fmla="*/ 3325279 w 3630079"/>
              <a:gd name="connsiteY22" fmla="*/ 152400 h 304800"/>
              <a:gd name="connsiteX23" fmla="*/ 3179229 w 3630079"/>
              <a:gd name="connsiteY23" fmla="*/ 152400 h 304800"/>
              <a:gd name="connsiteX24" fmla="*/ 2872313 w 3630079"/>
              <a:gd name="connsiteY24" fmla="*/ 0 h 304800"/>
              <a:gd name="connsiteX25" fmla="*/ 3024713 w 3630079"/>
              <a:gd name="connsiteY25" fmla="*/ 0 h 304800"/>
              <a:gd name="connsiteX26" fmla="*/ 3024713 w 3630079"/>
              <a:gd name="connsiteY26" fmla="*/ 152400 h 304800"/>
              <a:gd name="connsiteX27" fmla="*/ 2872313 w 3630079"/>
              <a:gd name="connsiteY27" fmla="*/ 152400 h 304800"/>
              <a:gd name="connsiteX28" fmla="*/ 2573863 w 3630079"/>
              <a:gd name="connsiteY28" fmla="*/ 0 h 304800"/>
              <a:gd name="connsiteX29" fmla="*/ 2726263 w 3630079"/>
              <a:gd name="connsiteY29" fmla="*/ 0 h 304800"/>
              <a:gd name="connsiteX30" fmla="*/ 2726263 w 3630079"/>
              <a:gd name="connsiteY30" fmla="*/ 152400 h 304800"/>
              <a:gd name="connsiteX31" fmla="*/ 2872313 w 3630079"/>
              <a:gd name="connsiteY31" fmla="*/ 152400 h 304800"/>
              <a:gd name="connsiteX32" fmla="*/ 2872313 w 3630079"/>
              <a:gd name="connsiteY32" fmla="*/ 304800 h 304800"/>
              <a:gd name="connsiteX33" fmla="*/ 2719913 w 3630079"/>
              <a:gd name="connsiteY33" fmla="*/ 304800 h 304800"/>
              <a:gd name="connsiteX34" fmla="*/ 2719913 w 3630079"/>
              <a:gd name="connsiteY34" fmla="*/ 152400 h 304800"/>
              <a:gd name="connsiteX35" fmla="*/ 2573863 w 3630079"/>
              <a:gd name="connsiteY35" fmla="*/ 152400 h 304800"/>
              <a:gd name="connsiteX36" fmla="*/ 2266947 w 3630079"/>
              <a:gd name="connsiteY36" fmla="*/ 0 h 304800"/>
              <a:gd name="connsiteX37" fmla="*/ 2419347 w 3630079"/>
              <a:gd name="connsiteY37" fmla="*/ 0 h 304800"/>
              <a:gd name="connsiteX38" fmla="*/ 2419347 w 3630079"/>
              <a:gd name="connsiteY38" fmla="*/ 152400 h 304800"/>
              <a:gd name="connsiteX39" fmla="*/ 2266947 w 3630079"/>
              <a:gd name="connsiteY39" fmla="*/ 152400 h 304800"/>
              <a:gd name="connsiteX40" fmla="*/ 1968497 w 3630079"/>
              <a:gd name="connsiteY40" fmla="*/ 0 h 304800"/>
              <a:gd name="connsiteX41" fmla="*/ 2120897 w 3630079"/>
              <a:gd name="connsiteY41" fmla="*/ 0 h 304800"/>
              <a:gd name="connsiteX42" fmla="*/ 2120897 w 3630079"/>
              <a:gd name="connsiteY42" fmla="*/ 152400 h 304800"/>
              <a:gd name="connsiteX43" fmla="*/ 2266947 w 3630079"/>
              <a:gd name="connsiteY43" fmla="*/ 152400 h 304800"/>
              <a:gd name="connsiteX44" fmla="*/ 2266947 w 3630079"/>
              <a:gd name="connsiteY44" fmla="*/ 304800 h 304800"/>
              <a:gd name="connsiteX45" fmla="*/ 2114547 w 3630079"/>
              <a:gd name="connsiteY45" fmla="*/ 304800 h 304800"/>
              <a:gd name="connsiteX46" fmla="*/ 2114547 w 3630079"/>
              <a:gd name="connsiteY46" fmla="*/ 152400 h 304800"/>
              <a:gd name="connsiteX47" fmla="*/ 1968497 w 3630079"/>
              <a:gd name="connsiteY47" fmla="*/ 152400 h 304800"/>
              <a:gd name="connsiteX48" fmla="*/ 1661582 w 3630079"/>
              <a:gd name="connsiteY48" fmla="*/ 0 h 304800"/>
              <a:gd name="connsiteX49" fmla="*/ 1813981 w 3630079"/>
              <a:gd name="connsiteY49" fmla="*/ 0 h 304800"/>
              <a:gd name="connsiteX50" fmla="*/ 1813981 w 3630079"/>
              <a:gd name="connsiteY50" fmla="*/ 152400 h 304800"/>
              <a:gd name="connsiteX51" fmla="*/ 1661582 w 3630079"/>
              <a:gd name="connsiteY51" fmla="*/ 152400 h 304800"/>
              <a:gd name="connsiteX52" fmla="*/ 1363132 w 3630079"/>
              <a:gd name="connsiteY52" fmla="*/ 0 h 304800"/>
              <a:gd name="connsiteX53" fmla="*/ 1515532 w 3630079"/>
              <a:gd name="connsiteY53" fmla="*/ 0 h 304800"/>
              <a:gd name="connsiteX54" fmla="*/ 1515532 w 3630079"/>
              <a:gd name="connsiteY54" fmla="*/ 152400 h 304800"/>
              <a:gd name="connsiteX55" fmla="*/ 1661582 w 3630079"/>
              <a:gd name="connsiteY55" fmla="*/ 152400 h 304800"/>
              <a:gd name="connsiteX56" fmla="*/ 1661582 w 3630079"/>
              <a:gd name="connsiteY56" fmla="*/ 304800 h 304800"/>
              <a:gd name="connsiteX57" fmla="*/ 1509182 w 3630079"/>
              <a:gd name="connsiteY57" fmla="*/ 304800 h 304800"/>
              <a:gd name="connsiteX58" fmla="*/ 1509182 w 3630079"/>
              <a:gd name="connsiteY58" fmla="*/ 152400 h 304800"/>
              <a:gd name="connsiteX59" fmla="*/ 1363132 w 3630079"/>
              <a:gd name="connsiteY59" fmla="*/ 152400 h 304800"/>
              <a:gd name="connsiteX60" fmla="*/ 1363132 w 3630079"/>
              <a:gd name="connsiteY60" fmla="*/ 304800 h 304800"/>
              <a:gd name="connsiteX61" fmla="*/ 1210732 w 3630079"/>
              <a:gd name="connsiteY61" fmla="*/ 304800 h 304800"/>
              <a:gd name="connsiteX62" fmla="*/ 1210732 w 3630079"/>
              <a:gd name="connsiteY62" fmla="*/ 152400 h 304800"/>
              <a:gd name="connsiteX63" fmla="*/ 1363132 w 3630079"/>
              <a:gd name="connsiteY63" fmla="*/ 152400 h 304800"/>
              <a:gd name="connsiteX64" fmla="*/ 1056216 w 3630079"/>
              <a:gd name="connsiteY64" fmla="*/ 0 h 304800"/>
              <a:gd name="connsiteX65" fmla="*/ 1208616 w 3630079"/>
              <a:gd name="connsiteY65" fmla="*/ 0 h 304800"/>
              <a:gd name="connsiteX66" fmla="*/ 1208616 w 3630079"/>
              <a:gd name="connsiteY66" fmla="*/ 152400 h 304800"/>
              <a:gd name="connsiteX67" fmla="*/ 1056216 w 3630079"/>
              <a:gd name="connsiteY67" fmla="*/ 152400 h 304800"/>
              <a:gd name="connsiteX68" fmla="*/ 757766 w 3630079"/>
              <a:gd name="connsiteY68" fmla="*/ 0 h 304800"/>
              <a:gd name="connsiteX69" fmla="*/ 910166 w 3630079"/>
              <a:gd name="connsiteY69" fmla="*/ 0 h 304800"/>
              <a:gd name="connsiteX70" fmla="*/ 910166 w 3630079"/>
              <a:gd name="connsiteY70" fmla="*/ 152400 h 304800"/>
              <a:gd name="connsiteX71" fmla="*/ 1056216 w 3630079"/>
              <a:gd name="connsiteY71" fmla="*/ 152400 h 304800"/>
              <a:gd name="connsiteX72" fmla="*/ 1056216 w 3630079"/>
              <a:gd name="connsiteY72" fmla="*/ 304800 h 304800"/>
              <a:gd name="connsiteX73" fmla="*/ 903816 w 3630079"/>
              <a:gd name="connsiteY73" fmla="*/ 304800 h 304800"/>
              <a:gd name="connsiteX74" fmla="*/ 903816 w 3630079"/>
              <a:gd name="connsiteY74" fmla="*/ 152400 h 304800"/>
              <a:gd name="connsiteX75" fmla="*/ 757766 w 3630079"/>
              <a:gd name="connsiteY75" fmla="*/ 152400 h 304800"/>
              <a:gd name="connsiteX76" fmla="*/ 757766 w 3630079"/>
              <a:gd name="connsiteY76" fmla="*/ 304800 h 304800"/>
              <a:gd name="connsiteX77" fmla="*/ 605366 w 3630079"/>
              <a:gd name="connsiteY77" fmla="*/ 304800 h 304800"/>
              <a:gd name="connsiteX78" fmla="*/ 605366 w 3630079"/>
              <a:gd name="connsiteY78" fmla="*/ 152400 h 304800"/>
              <a:gd name="connsiteX79" fmla="*/ 757766 w 3630079"/>
              <a:gd name="connsiteY79" fmla="*/ 152400 h 304800"/>
              <a:gd name="connsiteX80" fmla="*/ 450850 w 3630079"/>
              <a:gd name="connsiteY80" fmla="*/ 0 h 304800"/>
              <a:gd name="connsiteX81" fmla="*/ 603250 w 3630079"/>
              <a:gd name="connsiteY81" fmla="*/ 0 h 304800"/>
              <a:gd name="connsiteX82" fmla="*/ 603250 w 3630079"/>
              <a:gd name="connsiteY82" fmla="*/ 152400 h 304800"/>
              <a:gd name="connsiteX83" fmla="*/ 450850 w 3630079"/>
              <a:gd name="connsiteY83" fmla="*/ 152400 h 304800"/>
              <a:gd name="connsiteX84" fmla="*/ 152400 w 3630079"/>
              <a:gd name="connsiteY84" fmla="*/ 0 h 304800"/>
              <a:gd name="connsiteX85" fmla="*/ 304800 w 3630079"/>
              <a:gd name="connsiteY85" fmla="*/ 0 h 304800"/>
              <a:gd name="connsiteX86" fmla="*/ 304800 w 3630079"/>
              <a:gd name="connsiteY86" fmla="*/ 152400 h 304800"/>
              <a:gd name="connsiteX87" fmla="*/ 450850 w 3630079"/>
              <a:gd name="connsiteY87" fmla="*/ 152400 h 304800"/>
              <a:gd name="connsiteX88" fmla="*/ 450850 w 3630079"/>
              <a:gd name="connsiteY88" fmla="*/ 304800 h 304800"/>
              <a:gd name="connsiteX89" fmla="*/ 298450 w 3630079"/>
              <a:gd name="connsiteY89" fmla="*/ 304800 h 304800"/>
              <a:gd name="connsiteX90" fmla="*/ 298450 w 3630079"/>
              <a:gd name="connsiteY90" fmla="*/ 152400 h 304800"/>
              <a:gd name="connsiteX91" fmla="*/ 152400 w 3630079"/>
              <a:gd name="connsiteY91" fmla="*/ 152400 h 304800"/>
              <a:gd name="connsiteX92" fmla="*/ 152400 w 3630079"/>
              <a:gd name="connsiteY92" fmla="*/ 304800 h 304800"/>
              <a:gd name="connsiteX93" fmla="*/ 0 w 3630079"/>
              <a:gd name="connsiteY93" fmla="*/ 304800 h 304800"/>
              <a:gd name="connsiteX94" fmla="*/ 0 w 3630079"/>
              <a:gd name="connsiteY94" fmla="*/ 152400 h 304800"/>
              <a:gd name="connsiteX95" fmla="*/ 152400 w 3630079"/>
              <a:gd name="connsiteY95" fmla="*/ 152400 h 304800"/>
            </a:gdLst>
            <a:rect l="l" t="t" r="r" b="b"/>
            <a:pathLst>
              <a:path w="3630079" h="304800">
                <a:moveTo>
                  <a:pt x="3026829" y="152400"/>
                </a:moveTo>
                <a:lnTo>
                  <a:pt x="3179229" y="152400"/>
                </a:lnTo>
                <a:lnTo>
                  <a:pt x="3179229" y="304800"/>
                </a:lnTo>
                <a:lnTo>
                  <a:pt x="3026829" y="304800"/>
                </a:lnTo>
                <a:close/>
                <a:moveTo>
                  <a:pt x="2421463" y="152400"/>
                </a:moveTo>
                <a:lnTo>
                  <a:pt x="2573863" y="152400"/>
                </a:lnTo>
                <a:lnTo>
                  <a:pt x="2573863" y="304800"/>
                </a:lnTo>
                <a:lnTo>
                  <a:pt x="2421463" y="304800"/>
                </a:lnTo>
                <a:close/>
                <a:moveTo>
                  <a:pt x="1816097" y="152400"/>
                </a:moveTo>
                <a:lnTo>
                  <a:pt x="1968497" y="152400"/>
                </a:lnTo>
                <a:lnTo>
                  <a:pt x="1968497" y="304800"/>
                </a:lnTo>
                <a:lnTo>
                  <a:pt x="1816097" y="304800"/>
                </a:lnTo>
                <a:close/>
                <a:moveTo>
                  <a:pt x="3477679" y="0"/>
                </a:moveTo>
                <a:lnTo>
                  <a:pt x="3630079" y="0"/>
                </a:lnTo>
                <a:lnTo>
                  <a:pt x="3630079" y="152400"/>
                </a:lnTo>
                <a:lnTo>
                  <a:pt x="3477679" y="152400"/>
                </a:lnTo>
                <a:close/>
                <a:moveTo>
                  <a:pt x="3179229" y="0"/>
                </a:moveTo>
                <a:lnTo>
                  <a:pt x="3331629" y="0"/>
                </a:lnTo>
                <a:lnTo>
                  <a:pt x="3331629" y="152400"/>
                </a:lnTo>
                <a:lnTo>
                  <a:pt x="3477679" y="152400"/>
                </a:lnTo>
                <a:lnTo>
                  <a:pt x="3477679" y="304800"/>
                </a:lnTo>
                <a:lnTo>
                  <a:pt x="3325279" y="304800"/>
                </a:lnTo>
                <a:lnTo>
                  <a:pt x="3325279" y="152400"/>
                </a:lnTo>
                <a:lnTo>
                  <a:pt x="3179229" y="152400"/>
                </a:lnTo>
                <a:close/>
                <a:moveTo>
                  <a:pt x="2872313" y="0"/>
                </a:moveTo>
                <a:lnTo>
                  <a:pt x="3024713" y="0"/>
                </a:lnTo>
                <a:lnTo>
                  <a:pt x="3024713" y="152400"/>
                </a:lnTo>
                <a:lnTo>
                  <a:pt x="2872313" y="152400"/>
                </a:lnTo>
                <a:close/>
                <a:moveTo>
                  <a:pt x="2573863" y="0"/>
                </a:moveTo>
                <a:lnTo>
                  <a:pt x="2726263" y="0"/>
                </a:lnTo>
                <a:lnTo>
                  <a:pt x="2726263" y="152400"/>
                </a:lnTo>
                <a:lnTo>
                  <a:pt x="2872313" y="152400"/>
                </a:lnTo>
                <a:lnTo>
                  <a:pt x="2872313" y="304800"/>
                </a:lnTo>
                <a:lnTo>
                  <a:pt x="2719913" y="304800"/>
                </a:lnTo>
                <a:lnTo>
                  <a:pt x="2719913" y="152400"/>
                </a:lnTo>
                <a:lnTo>
                  <a:pt x="2573863" y="152400"/>
                </a:lnTo>
                <a:close/>
                <a:moveTo>
                  <a:pt x="2266947" y="0"/>
                </a:moveTo>
                <a:lnTo>
                  <a:pt x="2419347" y="0"/>
                </a:lnTo>
                <a:lnTo>
                  <a:pt x="2419347" y="152400"/>
                </a:lnTo>
                <a:lnTo>
                  <a:pt x="2266947" y="152400"/>
                </a:lnTo>
                <a:close/>
                <a:moveTo>
                  <a:pt x="1968497" y="0"/>
                </a:moveTo>
                <a:lnTo>
                  <a:pt x="2120897" y="0"/>
                </a:lnTo>
                <a:lnTo>
                  <a:pt x="2120897" y="152400"/>
                </a:lnTo>
                <a:lnTo>
                  <a:pt x="2266947" y="152400"/>
                </a:lnTo>
                <a:lnTo>
                  <a:pt x="2266947" y="304800"/>
                </a:lnTo>
                <a:lnTo>
                  <a:pt x="2114547" y="304800"/>
                </a:lnTo>
                <a:lnTo>
                  <a:pt x="2114547" y="152400"/>
                </a:lnTo>
                <a:lnTo>
                  <a:pt x="1968497" y="152400"/>
                </a:lnTo>
                <a:close/>
                <a:moveTo>
                  <a:pt x="1661582" y="0"/>
                </a:moveTo>
                <a:lnTo>
                  <a:pt x="1813981" y="0"/>
                </a:lnTo>
                <a:lnTo>
                  <a:pt x="1813981" y="152400"/>
                </a:lnTo>
                <a:lnTo>
                  <a:pt x="1661582" y="152400"/>
                </a:lnTo>
                <a:close/>
                <a:moveTo>
                  <a:pt x="1363132" y="0"/>
                </a:moveTo>
                <a:lnTo>
                  <a:pt x="1515532" y="0"/>
                </a:lnTo>
                <a:lnTo>
                  <a:pt x="1515532" y="152400"/>
                </a:lnTo>
                <a:lnTo>
                  <a:pt x="1661582" y="152400"/>
                </a:lnTo>
                <a:lnTo>
                  <a:pt x="1661582" y="304800"/>
                </a:lnTo>
                <a:lnTo>
                  <a:pt x="1509182" y="304800"/>
                </a:lnTo>
                <a:lnTo>
                  <a:pt x="1509182" y="152400"/>
                </a:lnTo>
                <a:lnTo>
                  <a:pt x="1363132" y="152400"/>
                </a:lnTo>
                <a:lnTo>
                  <a:pt x="1363132" y="304800"/>
                </a:lnTo>
                <a:lnTo>
                  <a:pt x="1210732" y="304800"/>
                </a:lnTo>
                <a:lnTo>
                  <a:pt x="1210732" y="152400"/>
                </a:lnTo>
                <a:lnTo>
                  <a:pt x="1363132" y="152400"/>
                </a:lnTo>
                <a:close/>
                <a:moveTo>
                  <a:pt x="1056216" y="0"/>
                </a:moveTo>
                <a:lnTo>
                  <a:pt x="1208616" y="0"/>
                </a:lnTo>
                <a:lnTo>
                  <a:pt x="1208616" y="152400"/>
                </a:lnTo>
                <a:lnTo>
                  <a:pt x="1056216" y="152400"/>
                </a:lnTo>
                <a:close/>
                <a:moveTo>
                  <a:pt x="757766" y="0"/>
                </a:moveTo>
                <a:lnTo>
                  <a:pt x="910166" y="0"/>
                </a:lnTo>
                <a:lnTo>
                  <a:pt x="910166" y="152400"/>
                </a:lnTo>
                <a:lnTo>
                  <a:pt x="1056216" y="152400"/>
                </a:lnTo>
                <a:lnTo>
                  <a:pt x="1056216" y="304800"/>
                </a:lnTo>
                <a:lnTo>
                  <a:pt x="903816" y="304800"/>
                </a:lnTo>
                <a:lnTo>
                  <a:pt x="903816" y="152400"/>
                </a:lnTo>
                <a:lnTo>
                  <a:pt x="757766" y="152400"/>
                </a:lnTo>
                <a:lnTo>
                  <a:pt x="757766" y="304800"/>
                </a:lnTo>
                <a:lnTo>
                  <a:pt x="605366" y="304800"/>
                </a:lnTo>
                <a:lnTo>
                  <a:pt x="605366" y="152400"/>
                </a:lnTo>
                <a:lnTo>
                  <a:pt x="757766" y="152400"/>
                </a:lnTo>
                <a:close/>
                <a:moveTo>
                  <a:pt x="450850" y="0"/>
                </a:moveTo>
                <a:lnTo>
                  <a:pt x="603250" y="0"/>
                </a:lnTo>
                <a:lnTo>
                  <a:pt x="603250" y="152400"/>
                </a:lnTo>
                <a:lnTo>
                  <a:pt x="450850" y="152400"/>
                </a:lnTo>
                <a:close/>
                <a:moveTo>
                  <a:pt x="152400" y="0"/>
                </a:moveTo>
                <a:lnTo>
                  <a:pt x="304800" y="0"/>
                </a:lnTo>
                <a:lnTo>
                  <a:pt x="304800" y="152400"/>
                </a:lnTo>
                <a:lnTo>
                  <a:pt x="450850" y="152400"/>
                </a:lnTo>
                <a:lnTo>
                  <a:pt x="450850" y="304800"/>
                </a:lnTo>
                <a:lnTo>
                  <a:pt x="298450" y="304800"/>
                </a:lnTo>
                <a:lnTo>
                  <a:pt x="298450" y="152400"/>
                </a:lnTo>
                <a:lnTo>
                  <a:pt x="152400" y="152400"/>
                </a:lnTo>
                <a:lnTo>
                  <a:pt x="152400" y="304800"/>
                </a:lnTo>
                <a:lnTo>
                  <a:pt x="0" y="304800"/>
                </a:lnTo>
                <a:lnTo>
                  <a:pt x="0" y="152400"/>
                </a:lnTo>
                <a:lnTo>
                  <a:pt x="152400" y="15240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任意多边形: 形状 13"/>
          <p:cNvSpPr txBox="1"/>
          <p:nvPr/>
        </p:nvSpPr>
        <p:spPr>
          <a:xfrm rot="0" flipH="0" flipV="0">
            <a:off x="0" y="6417170"/>
            <a:ext cx="5250158" cy="440830"/>
          </a:xfrm>
          <a:custGeom>
            <a:avLst/>
            <a:gdLst>
              <a:gd name="connsiteX0" fmla="*/ 3026829 w 3630079"/>
              <a:gd name="connsiteY0" fmla="*/ 152400 h 304800"/>
              <a:gd name="connsiteX1" fmla="*/ 3179229 w 3630079"/>
              <a:gd name="connsiteY1" fmla="*/ 152400 h 304800"/>
              <a:gd name="connsiteX2" fmla="*/ 3179229 w 3630079"/>
              <a:gd name="connsiteY2" fmla="*/ 304800 h 304800"/>
              <a:gd name="connsiteX3" fmla="*/ 3026829 w 3630079"/>
              <a:gd name="connsiteY3" fmla="*/ 304800 h 304800"/>
              <a:gd name="connsiteX4" fmla="*/ 2421463 w 3630079"/>
              <a:gd name="connsiteY4" fmla="*/ 152400 h 304800"/>
              <a:gd name="connsiteX5" fmla="*/ 2573863 w 3630079"/>
              <a:gd name="connsiteY5" fmla="*/ 152400 h 304800"/>
              <a:gd name="connsiteX6" fmla="*/ 2573863 w 3630079"/>
              <a:gd name="connsiteY6" fmla="*/ 304800 h 304800"/>
              <a:gd name="connsiteX7" fmla="*/ 2421463 w 3630079"/>
              <a:gd name="connsiteY7" fmla="*/ 304800 h 304800"/>
              <a:gd name="connsiteX8" fmla="*/ 1816097 w 3630079"/>
              <a:gd name="connsiteY8" fmla="*/ 152400 h 304800"/>
              <a:gd name="connsiteX9" fmla="*/ 1968497 w 3630079"/>
              <a:gd name="connsiteY9" fmla="*/ 152400 h 304800"/>
              <a:gd name="connsiteX10" fmla="*/ 1968497 w 3630079"/>
              <a:gd name="connsiteY10" fmla="*/ 304800 h 304800"/>
              <a:gd name="connsiteX11" fmla="*/ 1816097 w 3630079"/>
              <a:gd name="connsiteY11" fmla="*/ 304800 h 304800"/>
              <a:gd name="connsiteX12" fmla="*/ 3477679 w 3630079"/>
              <a:gd name="connsiteY12" fmla="*/ 0 h 304800"/>
              <a:gd name="connsiteX13" fmla="*/ 3630079 w 3630079"/>
              <a:gd name="connsiteY13" fmla="*/ 0 h 304800"/>
              <a:gd name="connsiteX14" fmla="*/ 3630079 w 3630079"/>
              <a:gd name="connsiteY14" fmla="*/ 152400 h 304800"/>
              <a:gd name="connsiteX15" fmla="*/ 3477679 w 3630079"/>
              <a:gd name="connsiteY15" fmla="*/ 152400 h 304800"/>
              <a:gd name="connsiteX16" fmla="*/ 3179229 w 3630079"/>
              <a:gd name="connsiteY16" fmla="*/ 0 h 304800"/>
              <a:gd name="connsiteX17" fmla="*/ 3331629 w 3630079"/>
              <a:gd name="connsiteY17" fmla="*/ 0 h 304800"/>
              <a:gd name="connsiteX18" fmla="*/ 3331629 w 3630079"/>
              <a:gd name="connsiteY18" fmla="*/ 152400 h 304800"/>
              <a:gd name="connsiteX19" fmla="*/ 3477679 w 3630079"/>
              <a:gd name="connsiteY19" fmla="*/ 152400 h 304800"/>
              <a:gd name="connsiteX20" fmla="*/ 3477679 w 3630079"/>
              <a:gd name="connsiteY20" fmla="*/ 304800 h 304800"/>
              <a:gd name="connsiteX21" fmla="*/ 3325279 w 3630079"/>
              <a:gd name="connsiteY21" fmla="*/ 304800 h 304800"/>
              <a:gd name="connsiteX22" fmla="*/ 3325279 w 3630079"/>
              <a:gd name="connsiteY22" fmla="*/ 152400 h 304800"/>
              <a:gd name="connsiteX23" fmla="*/ 3179229 w 3630079"/>
              <a:gd name="connsiteY23" fmla="*/ 152400 h 304800"/>
              <a:gd name="connsiteX24" fmla="*/ 2872313 w 3630079"/>
              <a:gd name="connsiteY24" fmla="*/ 0 h 304800"/>
              <a:gd name="connsiteX25" fmla="*/ 3024713 w 3630079"/>
              <a:gd name="connsiteY25" fmla="*/ 0 h 304800"/>
              <a:gd name="connsiteX26" fmla="*/ 3024713 w 3630079"/>
              <a:gd name="connsiteY26" fmla="*/ 152400 h 304800"/>
              <a:gd name="connsiteX27" fmla="*/ 2872313 w 3630079"/>
              <a:gd name="connsiteY27" fmla="*/ 152400 h 304800"/>
              <a:gd name="connsiteX28" fmla="*/ 2573863 w 3630079"/>
              <a:gd name="connsiteY28" fmla="*/ 0 h 304800"/>
              <a:gd name="connsiteX29" fmla="*/ 2726263 w 3630079"/>
              <a:gd name="connsiteY29" fmla="*/ 0 h 304800"/>
              <a:gd name="connsiteX30" fmla="*/ 2726263 w 3630079"/>
              <a:gd name="connsiteY30" fmla="*/ 152400 h 304800"/>
              <a:gd name="connsiteX31" fmla="*/ 2872313 w 3630079"/>
              <a:gd name="connsiteY31" fmla="*/ 152400 h 304800"/>
              <a:gd name="connsiteX32" fmla="*/ 2872313 w 3630079"/>
              <a:gd name="connsiteY32" fmla="*/ 304800 h 304800"/>
              <a:gd name="connsiteX33" fmla="*/ 2719913 w 3630079"/>
              <a:gd name="connsiteY33" fmla="*/ 304800 h 304800"/>
              <a:gd name="connsiteX34" fmla="*/ 2719913 w 3630079"/>
              <a:gd name="connsiteY34" fmla="*/ 152400 h 304800"/>
              <a:gd name="connsiteX35" fmla="*/ 2573863 w 3630079"/>
              <a:gd name="connsiteY35" fmla="*/ 152400 h 304800"/>
              <a:gd name="connsiteX36" fmla="*/ 2266947 w 3630079"/>
              <a:gd name="connsiteY36" fmla="*/ 0 h 304800"/>
              <a:gd name="connsiteX37" fmla="*/ 2419347 w 3630079"/>
              <a:gd name="connsiteY37" fmla="*/ 0 h 304800"/>
              <a:gd name="connsiteX38" fmla="*/ 2419347 w 3630079"/>
              <a:gd name="connsiteY38" fmla="*/ 152400 h 304800"/>
              <a:gd name="connsiteX39" fmla="*/ 2266947 w 3630079"/>
              <a:gd name="connsiteY39" fmla="*/ 152400 h 304800"/>
              <a:gd name="connsiteX40" fmla="*/ 1968497 w 3630079"/>
              <a:gd name="connsiteY40" fmla="*/ 0 h 304800"/>
              <a:gd name="connsiteX41" fmla="*/ 2120897 w 3630079"/>
              <a:gd name="connsiteY41" fmla="*/ 0 h 304800"/>
              <a:gd name="connsiteX42" fmla="*/ 2120897 w 3630079"/>
              <a:gd name="connsiteY42" fmla="*/ 152400 h 304800"/>
              <a:gd name="connsiteX43" fmla="*/ 2266947 w 3630079"/>
              <a:gd name="connsiteY43" fmla="*/ 152400 h 304800"/>
              <a:gd name="connsiteX44" fmla="*/ 2266947 w 3630079"/>
              <a:gd name="connsiteY44" fmla="*/ 304800 h 304800"/>
              <a:gd name="connsiteX45" fmla="*/ 2114547 w 3630079"/>
              <a:gd name="connsiteY45" fmla="*/ 304800 h 304800"/>
              <a:gd name="connsiteX46" fmla="*/ 2114547 w 3630079"/>
              <a:gd name="connsiteY46" fmla="*/ 152400 h 304800"/>
              <a:gd name="connsiteX47" fmla="*/ 1968497 w 3630079"/>
              <a:gd name="connsiteY47" fmla="*/ 152400 h 304800"/>
              <a:gd name="connsiteX48" fmla="*/ 1661582 w 3630079"/>
              <a:gd name="connsiteY48" fmla="*/ 0 h 304800"/>
              <a:gd name="connsiteX49" fmla="*/ 1813981 w 3630079"/>
              <a:gd name="connsiteY49" fmla="*/ 0 h 304800"/>
              <a:gd name="connsiteX50" fmla="*/ 1813981 w 3630079"/>
              <a:gd name="connsiteY50" fmla="*/ 152400 h 304800"/>
              <a:gd name="connsiteX51" fmla="*/ 1661582 w 3630079"/>
              <a:gd name="connsiteY51" fmla="*/ 152400 h 304800"/>
              <a:gd name="connsiteX52" fmla="*/ 1363132 w 3630079"/>
              <a:gd name="connsiteY52" fmla="*/ 0 h 304800"/>
              <a:gd name="connsiteX53" fmla="*/ 1515532 w 3630079"/>
              <a:gd name="connsiteY53" fmla="*/ 0 h 304800"/>
              <a:gd name="connsiteX54" fmla="*/ 1515532 w 3630079"/>
              <a:gd name="connsiteY54" fmla="*/ 152400 h 304800"/>
              <a:gd name="connsiteX55" fmla="*/ 1661582 w 3630079"/>
              <a:gd name="connsiteY55" fmla="*/ 152400 h 304800"/>
              <a:gd name="connsiteX56" fmla="*/ 1661582 w 3630079"/>
              <a:gd name="connsiteY56" fmla="*/ 304800 h 304800"/>
              <a:gd name="connsiteX57" fmla="*/ 1509182 w 3630079"/>
              <a:gd name="connsiteY57" fmla="*/ 304800 h 304800"/>
              <a:gd name="connsiteX58" fmla="*/ 1509182 w 3630079"/>
              <a:gd name="connsiteY58" fmla="*/ 152400 h 304800"/>
              <a:gd name="connsiteX59" fmla="*/ 1363132 w 3630079"/>
              <a:gd name="connsiteY59" fmla="*/ 152400 h 304800"/>
              <a:gd name="connsiteX60" fmla="*/ 1363132 w 3630079"/>
              <a:gd name="connsiteY60" fmla="*/ 304800 h 304800"/>
              <a:gd name="connsiteX61" fmla="*/ 1210732 w 3630079"/>
              <a:gd name="connsiteY61" fmla="*/ 304800 h 304800"/>
              <a:gd name="connsiteX62" fmla="*/ 1210732 w 3630079"/>
              <a:gd name="connsiteY62" fmla="*/ 152400 h 304800"/>
              <a:gd name="connsiteX63" fmla="*/ 1363132 w 3630079"/>
              <a:gd name="connsiteY63" fmla="*/ 152400 h 304800"/>
              <a:gd name="connsiteX64" fmla="*/ 1056216 w 3630079"/>
              <a:gd name="connsiteY64" fmla="*/ 0 h 304800"/>
              <a:gd name="connsiteX65" fmla="*/ 1208616 w 3630079"/>
              <a:gd name="connsiteY65" fmla="*/ 0 h 304800"/>
              <a:gd name="connsiteX66" fmla="*/ 1208616 w 3630079"/>
              <a:gd name="connsiteY66" fmla="*/ 152400 h 304800"/>
              <a:gd name="connsiteX67" fmla="*/ 1056216 w 3630079"/>
              <a:gd name="connsiteY67" fmla="*/ 152400 h 304800"/>
              <a:gd name="connsiteX68" fmla="*/ 757766 w 3630079"/>
              <a:gd name="connsiteY68" fmla="*/ 0 h 304800"/>
              <a:gd name="connsiteX69" fmla="*/ 910166 w 3630079"/>
              <a:gd name="connsiteY69" fmla="*/ 0 h 304800"/>
              <a:gd name="connsiteX70" fmla="*/ 910166 w 3630079"/>
              <a:gd name="connsiteY70" fmla="*/ 152400 h 304800"/>
              <a:gd name="connsiteX71" fmla="*/ 1056216 w 3630079"/>
              <a:gd name="connsiteY71" fmla="*/ 152400 h 304800"/>
              <a:gd name="connsiteX72" fmla="*/ 1056216 w 3630079"/>
              <a:gd name="connsiteY72" fmla="*/ 304800 h 304800"/>
              <a:gd name="connsiteX73" fmla="*/ 903816 w 3630079"/>
              <a:gd name="connsiteY73" fmla="*/ 304800 h 304800"/>
              <a:gd name="connsiteX74" fmla="*/ 903816 w 3630079"/>
              <a:gd name="connsiteY74" fmla="*/ 152400 h 304800"/>
              <a:gd name="connsiteX75" fmla="*/ 757766 w 3630079"/>
              <a:gd name="connsiteY75" fmla="*/ 152400 h 304800"/>
              <a:gd name="connsiteX76" fmla="*/ 757766 w 3630079"/>
              <a:gd name="connsiteY76" fmla="*/ 304800 h 304800"/>
              <a:gd name="connsiteX77" fmla="*/ 605366 w 3630079"/>
              <a:gd name="connsiteY77" fmla="*/ 304800 h 304800"/>
              <a:gd name="connsiteX78" fmla="*/ 605366 w 3630079"/>
              <a:gd name="connsiteY78" fmla="*/ 152400 h 304800"/>
              <a:gd name="connsiteX79" fmla="*/ 757766 w 3630079"/>
              <a:gd name="connsiteY79" fmla="*/ 152400 h 304800"/>
              <a:gd name="connsiteX80" fmla="*/ 450850 w 3630079"/>
              <a:gd name="connsiteY80" fmla="*/ 0 h 304800"/>
              <a:gd name="connsiteX81" fmla="*/ 603250 w 3630079"/>
              <a:gd name="connsiteY81" fmla="*/ 0 h 304800"/>
              <a:gd name="connsiteX82" fmla="*/ 603250 w 3630079"/>
              <a:gd name="connsiteY82" fmla="*/ 152400 h 304800"/>
              <a:gd name="connsiteX83" fmla="*/ 450850 w 3630079"/>
              <a:gd name="connsiteY83" fmla="*/ 152400 h 304800"/>
              <a:gd name="connsiteX84" fmla="*/ 152400 w 3630079"/>
              <a:gd name="connsiteY84" fmla="*/ 0 h 304800"/>
              <a:gd name="connsiteX85" fmla="*/ 304800 w 3630079"/>
              <a:gd name="connsiteY85" fmla="*/ 0 h 304800"/>
              <a:gd name="connsiteX86" fmla="*/ 304800 w 3630079"/>
              <a:gd name="connsiteY86" fmla="*/ 152400 h 304800"/>
              <a:gd name="connsiteX87" fmla="*/ 450850 w 3630079"/>
              <a:gd name="connsiteY87" fmla="*/ 152400 h 304800"/>
              <a:gd name="connsiteX88" fmla="*/ 450850 w 3630079"/>
              <a:gd name="connsiteY88" fmla="*/ 304800 h 304800"/>
              <a:gd name="connsiteX89" fmla="*/ 298450 w 3630079"/>
              <a:gd name="connsiteY89" fmla="*/ 304800 h 304800"/>
              <a:gd name="connsiteX90" fmla="*/ 298450 w 3630079"/>
              <a:gd name="connsiteY90" fmla="*/ 152400 h 304800"/>
              <a:gd name="connsiteX91" fmla="*/ 152400 w 3630079"/>
              <a:gd name="connsiteY91" fmla="*/ 152400 h 304800"/>
              <a:gd name="connsiteX92" fmla="*/ 152400 w 3630079"/>
              <a:gd name="connsiteY92" fmla="*/ 304800 h 304800"/>
              <a:gd name="connsiteX93" fmla="*/ 0 w 3630079"/>
              <a:gd name="connsiteY93" fmla="*/ 304800 h 304800"/>
              <a:gd name="connsiteX94" fmla="*/ 0 w 3630079"/>
              <a:gd name="connsiteY94" fmla="*/ 152400 h 304800"/>
              <a:gd name="connsiteX95" fmla="*/ 152400 w 3630079"/>
              <a:gd name="connsiteY95" fmla="*/ 152400 h 304800"/>
            </a:gdLst>
            <a:rect l="l" t="t" r="r" b="b"/>
            <a:pathLst>
              <a:path w="3630079" h="304800">
                <a:moveTo>
                  <a:pt x="3026829" y="152400"/>
                </a:moveTo>
                <a:lnTo>
                  <a:pt x="3179229" y="152400"/>
                </a:lnTo>
                <a:lnTo>
                  <a:pt x="3179229" y="304800"/>
                </a:lnTo>
                <a:lnTo>
                  <a:pt x="3026829" y="304800"/>
                </a:lnTo>
                <a:close/>
                <a:moveTo>
                  <a:pt x="2421463" y="152400"/>
                </a:moveTo>
                <a:lnTo>
                  <a:pt x="2573863" y="152400"/>
                </a:lnTo>
                <a:lnTo>
                  <a:pt x="2573863" y="304800"/>
                </a:lnTo>
                <a:lnTo>
                  <a:pt x="2421463" y="304800"/>
                </a:lnTo>
                <a:close/>
                <a:moveTo>
                  <a:pt x="1816097" y="152400"/>
                </a:moveTo>
                <a:lnTo>
                  <a:pt x="1968497" y="152400"/>
                </a:lnTo>
                <a:lnTo>
                  <a:pt x="1968497" y="304800"/>
                </a:lnTo>
                <a:lnTo>
                  <a:pt x="1816097" y="304800"/>
                </a:lnTo>
                <a:close/>
                <a:moveTo>
                  <a:pt x="3477679" y="0"/>
                </a:moveTo>
                <a:lnTo>
                  <a:pt x="3630079" y="0"/>
                </a:lnTo>
                <a:lnTo>
                  <a:pt x="3630079" y="152400"/>
                </a:lnTo>
                <a:lnTo>
                  <a:pt x="3477679" y="152400"/>
                </a:lnTo>
                <a:close/>
                <a:moveTo>
                  <a:pt x="3179229" y="0"/>
                </a:moveTo>
                <a:lnTo>
                  <a:pt x="3331629" y="0"/>
                </a:lnTo>
                <a:lnTo>
                  <a:pt x="3331629" y="152400"/>
                </a:lnTo>
                <a:lnTo>
                  <a:pt x="3477679" y="152400"/>
                </a:lnTo>
                <a:lnTo>
                  <a:pt x="3477679" y="304800"/>
                </a:lnTo>
                <a:lnTo>
                  <a:pt x="3325279" y="304800"/>
                </a:lnTo>
                <a:lnTo>
                  <a:pt x="3325279" y="152400"/>
                </a:lnTo>
                <a:lnTo>
                  <a:pt x="3179229" y="152400"/>
                </a:lnTo>
                <a:close/>
                <a:moveTo>
                  <a:pt x="2872313" y="0"/>
                </a:moveTo>
                <a:lnTo>
                  <a:pt x="3024713" y="0"/>
                </a:lnTo>
                <a:lnTo>
                  <a:pt x="3024713" y="152400"/>
                </a:lnTo>
                <a:lnTo>
                  <a:pt x="2872313" y="152400"/>
                </a:lnTo>
                <a:close/>
                <a:moveTo>
                  <a:pt x="2573863" y="0"/>
                </a:moveTo>
                <a:lnTo>
                  <a:pt x="2726263" y="0"/>
                </a:lnTo>
                <a:lnTo>
                  <a:pt x="2726263" y="152400"/>
                </a:lnTo>
                <a:lnTo>
                  <a:pt x="2872313" y="152400"/>
                </a:lnTo>
                <a:lnTo>
                  <a:pt x="2872313" y="304800"/>
                </a:lnTo>
                <a:lnTo>
                  <a:pt x="2719913" y="304800"/>
                </a:lnTo>
                <a:lnTo>
                  <a:pt x="2719913" y="152400"/>
                </a:lnTo>
                <a:lnTo>
                  <a:pt x="2573863" y="152400"/>
                </a:lnTo>
                <a:close/>
                <a:moveTo>
                  <a:pt x="2266947" y="0"/>
                </a:moveTo>
                <a:lnTo>
                  <a:pt x="2419347" y="0"/>
                </a:lnTo>
                <a:lnTo>
                  <a:pt x="2419347" y="152400"/>
                </a:lnTo>
                <a:lnTo>
                  <a:pt x="2266947" y="152400"/>
                </a:lnTo>
                <a:close/>
                <a:moveTo>
                  <a:pt x="1968497" y="0"/>
                </a:moveTo>
                <a:lnTo>
                  <a:pt x="2120897" y="0"/>
                </a:lnTo>
                <a:lnTo>
                  <a:pt x="2120897" y="152400"/>
                </a:lnTo>
                <a:lnTo>
                  <a:pt x="2266947" y="152400"/>
                </a:lnTo>
                <a:lnTo>
                  <a:pt x="2266947" y="304800"/>
                </a:lnTo>
                <a:lnTo>
                  <a:pt x="2114547" y="304800"/>
                </a:lnTo>
                <a:lnTo>
                  <a:pt x="2114547" y="152400"/>
                </a:lnTo>
                <a:lnTo>
                  <a:pt x="1968497" y="152400"/>
                </a:lnTo>
                <a:close/>
                <a:moveTo>
                  <a:pt x="1661582" y="0"/>
                </a:moveTo>
                <a:lnTo>
                  <a:pt x="1813981" y="0"/>
                </a:lnTo>
                <a:lnTo>
                  <a:pt x="1813981" y="152400"/>
                </a:lnTo>
                <a:lnTo>
                  <a:pt x="1661582" y="152400"/>
                </a:lnTo>
                <a:close/>
                <a:moveTo>
                  <a:pt x="1363132" y="0"/>
                </a:moveTo>
                <a:lnTo>
                  <a:pt x="1515532" y="0"/>
                </a:lnTo>
                <a:lnTo>
                  <a:pt x="1515532" y="152400"/>
                </a:lnTo>
                <a:lnTo>
                  <a:pt x="1661582" y="152400"/>
                </a:lnTo>
                <a:lnTo>
                  <a:pt x="1661582" y="304800"/>
                </a:lnTo>
                <a:lnTo>
                  <a:pt x="1509182" y="304800"/>
                </a:lnTo>
                <a:lnTo>
                  <a:pt x="1509182" y="152400"/>
                </a:lnTo>
                <a:lnTo>
                  <a:pt x="1363132" y="152400"/>
                </a:lnTo>
                <a:lnTo>
                  <a:pt x="1363132" y="304800"/>
                </a:lnTo>
                <a:lnTo>
                  <a:pt x="1210732" y="304800"/>
                </a:lnTo>
                <a:lnTo>
                  <a:pt x="1210732" y="152400"/>
                </a:lnTo>
                <a:lnTo>
                  <a:pt x="1363132" y="152400"/>
                </a:lnTo>
                <a:close/>
                <a:moveTo>
                  <a:pt x="1056216" y="0"/>
                </a:moveTo>
                <a:lnTo>
                  <a:pt x="1208616" y="0"/>
                </a:lnTo>
                <a:lnTo>
                  <a:pt x="1208616" y="152400"/>
                </a:lnTo>
                <a:lnTo>
                  <a:pt x="1056216" y="152400"/>
                </a:lnTo>
                <a:close/>
                <a:moveTo>
                  <a:pt x="757766" y="0"/>
                </a:moveTo>
                <a:lnTo>
                  <a:pt x="910166" y="0"/>
                </a:lnTo>
                <a:lnTo>
                  <a:pt x="910166" y="152400"/>
                </a:lnTo>
                <a:lnTo>
                  <a:pt x="1056216" y="152400"/>
                </a:lnTo>
                <a:lnTo>
                  <a:pt x="1056216" y="304800"/>
                </a:lnTo>
                <a:lnTo>
                  <a:pt x="903816" y="304800"/>
                </a:lnTo>
                <a:lnTo>
                  <a:pt x="903816" y="152400"/>
                </a:lnTo>
                <a:lnTo>
                  <a:pt x="757766" y="152400"/>
                </a:lnTo>
                <a:lnTo>
                  <a:pt x="757766" y="304800"/>
                </a:lnTo>
                <a:lnTo>
                  <a:pt x="605366" y="304800"/>
                </a:lnTo>
                <a:lnTo>
                  <a:pt x="605366" y="152400"/>
                </a:lnTo>
                <a:lnTo>
                  <a:pt x="757766" y="152400"/>
                </a:lnTo>
                <a:close/>
                <a:moveTo>
                  <a:pt x="450850" y="0"/>
                </a:moveTo>
                <a:lnTo>
                  <a:pt x="603250" y="0"/>
                </a:lnTo>
                <a:lnTo>
                  <a:pt x="603250" y="152400"/>
                </a:lnTo>
                <a:lnTo>
                  <a:pt x="450850" y="152400"/>
                </a:lnTo>
                <a:close/>
                <a:moveTo>
                  <a:pt x="152400" y="0"/>
                </a:moveTo>
                <a:lnTo>
                  <a:pt x="304800" y="0"/>
                </a:lnTo>
                <a:lnTo>
                  <a:pt x="304800" y="152400"/>
                </a:lnTo>
                <a:lnTo>
                  <a:pt x="450850" y="152400"/>
                </a:lnTo>
                <a:lnTo>
                  <a:pt x="450850" y="304800"/>
                </a:lnTo>
                <a:lnTo>
                  <a:pt x="298450" y="304800"/>
                </a:lnTo>
                <a:lnTo>
                  <a:pt x="298450" y="152400"/>
                </a:lnTo>
                <a:lnTo>
                  <a:pt x="152400" y="152400"/>
                </a:lnTo>
                <a:lnTo>
                  <a:pt x="152400" y="304800"/>
                </a:lnTo>
                <a:lnTo>
                  <a:pt x="0" y="304800"/>
                </a:lnTo>
                <a:lnTo>
                  <a:pt x="0" y="152400"/>
                </a:lnTo>
                <a:lnTo>
                  <a:pt x="152400" y="15240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角 3"/>
          <p:cNvSpPr txBox="1"/>
          <p:nvPr/>
        </p:nvSpPr>
        <p:spPr>
          <a:xfrm rot="0" flipH="0" flipV="0">
            <a:off x="620690" y="1675607"/>
            <a:ext cx="2273139" cy="3330495"/>
          </a:xfrm>
          <a:prstGeom prst="roundRect">
            <a:avLst>
              <a:gd name="adj" fmla="val 4673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dist="38100" blurRad="139700" dir="2700000" sx="100000" sy="100000" kx="0" ky="0" algn="tl" rotWithShape="0">
              <a:schemeClr val="accent1">
                <a:alpha val="5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cxnSp>
        <p:nvCxnSpPr>
          <p:cNvPr id="6" name="形状"/>
          <p:cNvCxnSpPr/>
          <p:nvPr/>
        </p:nvCxnSpPr>
        <p:spPr>
          <a:xfrm rot="0" flipH="1" flipV="0">
            <a:off x="607167" y="1619207"/>
            <a:ext cx="11533" cy="3450861"/>
          </a:xfrm>
          <a:prstGeom prst="line">
            <a:avLst/>
          </a:prstGeom>
          <a:noFill/>
          <a:ln w="12700" cap="rnd">
            <a:gradFill>
              <a:gsLst>
                <a:gs pos="0">
                  <a:schemeClr val="accent1"/>
                </a:gs>
                <a:gs pos="100000">
                  <a:schemeClr val="accent1">
                    <a:lumMod val="40000"/>
                    <a:lumOff val="60000"/>
                    <a:alpha val="0"/>
                  </a:schemeClr>
                </a:gs>
              </a:gsLst>
              <a:lin ang="5400000" scaled="0"/>
            </a:gradFill>
            <a:prstDash val="solid"/>
            <a:miter/>
          </a:ln>
        </p:spPr>
      </p:cxnSp>
      <p:sp>
        <p:nvSpPr>
          <p:cNvPr id="7" name="椭圆 6"/>
          <p:cNvSpPr txBox="1"/>
          <p:nvPr/>
        </p:nvSpPr>
        <p:spPr>
          <a:xfrm rot="0" flipH="0" flipV="0">
            <a:off x="544123" y="1589301"/>
            <a:ext cx="145111" cy="142745"/>
          </a:xfrm>
          <a:prstGeom prst="ellipse">
            <a:avLst/>
          </a:prstGeom>
          <a:solidFill>
            <a:schemeClr val="bg1"/>
          </a:solidFill>
          <a:ln w="9525" cap="sq">
            <a:solidFill>
              <a:schemeClr val="accent1"/>
            </a:solidFill>
            <a:miter/>
          </a:ln>
          <a:effectLst>
            <a:outerShdw dist="0" blurRad="63500" dir="0" sx="100000" sy="100000" kx="0" ky="0" algn="ctr" rotWithShape="0">
              <a:schemeClr val="accent1">
                <a:alpha val="40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8" name="椭圆 7"/>
          <p:cNvSpPr txBox="1"/>
          <p:nvPr/>
        </p:nvSpPr>
        <p:spPr>
          <a:xfrm rot="0" flipH="0" flipV="0">
            <a:off x="580453" y="1625037"/>
            <a:ext cx="72454" cy="71273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9" name="文本框 14"/>
          <p:cNvSpPr txBox="1"/>
          <p:nvPr/>
        </p:nvSpPr>
        <p:spPr>
          <a:xfrm rot="0" flipH="0" flipV="0">
            <a:off x="821778" y="1811227"/>
            <a:ext cx="1709004" cy="70759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31E74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官网嵌入AI导购助手</a:t>
            </a:r>
            <a:endParaRPr kumimoji="1" lang="zh-CN" altLang="en-US"/>
          </a:p>
        </p:txBody>
      </p:sp>
      <p:sp>
        <p:nvSpPr>
          <p:cNvPr id="10" name="文本框 15"/>
          <p:cNvSpPr txBox="1"/>
          <p:nvPr/>
        </p:nvSpPr>
        <p:spPr>
          <a:xfrm rot="0" flipH="0" flipV="0">
            <a:off x="821778" y="2585769"/>
            <a:ext cx="1912657" cy="199348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企业官网普遍集成由豆包或DeepSeek驱动的对话机器人，不仅能解答产品问题，还能主动引导用户完成留资、预约或下单，转化路径缩短50%以上。</a:t>
            </a:r>
            <a:endParaRPr kumimoji="1" lang="zh-CN" altLang="en-US"/>
          </a:p>
        </p:txBody>
      </p:sp>
      <p:sp>
        <p:nvSpPr>
          <p:cNvPr id="11" name="椭圆 8"/>
          <p:cNvSpPr txBox="1"/>
          <p:nvPr/>
        </p:nvSpPr>
        <p:spPr>
          <a:xfrm rot="0" flipH="0" flipV="0">
            <a:off x="2567763" y="1421202"/>
            <a:ext cx="726817" cy="726817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74000">
                <a:schemeClr val="bg1"/>
              </a:gs>
            </a:gsLst>
            <a:lin ang="108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椭圆 9"/>
          <p:cNvSpPr txBox="1"/>
          <p:nvPr/>
        </p:nvSpPr>
        <p:spPr>
          <a:xfrm rot="0" flipH="0" flipV="0">
            <a:off x="2706674" y="1561184"/>
            <a:ext cx="448995" cy="446852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chemeClr val="accent1"/>
              </a:gs>
            </a:gsLst>
            <a:lin ang="108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文本框 16"/>
          <p:cNvSpPr txBox="1"/>
          <p:nvPr/>
        </p:nvSpPr>
        <p:spPr>
          <a:xfrm rot="0" flipH="0" flipV="0">
            <a:off x="2670971" y="1544462"/>
            <a:ext cx="520400" cy="48029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000">
                <a:ln w="12700">
                  <a:noFill/>
                </a:ln>
                <a:gradFill>
                  <a:gsLst>
                    <a:gs pos="0">
                      <a:srgbClr val="042DAE">
                        <a:alpha val="100000"/>
                      </a:srgbClr>
                    </a:gs>
                    <a:gs pos="100000">
                      <a:srgbClr val="063CE8">
                        <a:alpha val="0"/>
                      </a:srgbClr>
                    </a:gs>
                  </a:gsLst>
                  <a:lin ang="18900000" scaled="0"/>
                </a:gradFill>
                <a:latin typeface="Source Han Serif SC Regular"/>
                <a:ea typeface="Source Han Serif SC Regular"/>
                <a:cs typeface="Source Han Serif SC Regular"/>
              </a:rPr>
              <a:t>01</a:t>
            </a:r>
            <a:endParaRPr kumimoji="1" lang="zh-CN" altLang="en-US"/>
          </a:p>
        </p:txBody>
      </p:sp>
      <p:sp>
        <p:nvSpPr>
          <p:cNvPr id="14" name="矩形: 圆角 38"/>
          <p:cNvSpPr txBox="1"/>
          <p:nvPr/>
        </p:nvSpPr>
        <p:spPr>
          <a:xfrm rot="0" flipH="0" flipV="0">
            <a:off x="3461757" y="2530021"/>
            <a:ext cx="2273139" cy="3330495"/>
          </a:xfrm>
          <a:prstGeom prst="roundRect">
            <a:avLst>
              <a:gd name="adj" fmla="val 4673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dist="38100" blurRad="139700" dir="2700000" sx="100000" sy="100000" kx="0" ky="0" algn="tl" rotWithShape="0">
              <a:schemeClr val="accent1">
                <a:alpha val="5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cxnSp>
        <p:nvCxnSpPr>
          <p:cNvPr id="15" name="形状"/>
          <p:cNvCxnSpPr/>
          <p:nvPr/>
        </p:nvCxnSpPr>
        <p:spPr>
          <a:xfrm rot="0" flipH="1" flipV="0">
            <a:off x="3448234" y="2473621"/>
            <a:ext cx="11533" cy="3450861"/>
          </a:xfrm>
          <a:prstGeom prst="line">
            <a:avLst/>
          </a:prstGeom>
          <a:noFill/>
          <a:ln w="12700" cap="rnd">
            <a:gradFill>
              <a:gsLst>
                <a:gs pos="0">
                  <a:schemeClr val="accent1"/>
                </a:gs>
                <a:gs pos="100000">
                  <a:schemeClr val="accent1">
                    <a:lumMod val="40000"/>
                    <a:lumOff val="60000"/>
                    <a:alpha val="0"/>
                  </a:schemeClr>
                </a:gs>
              </a:gsLst>
              <a:lin ang="5400000" scaled="0"/>
            </a:gradFill>
            <a:prstDash val="solid"/>
            <a:miter/>
          </a:ln>
        </p:spPr>
      </p:cxnSp>
      <p:sp>
        <p:nvSpPr>
          <p:cNvPr id="16" name="椭圆 40"/>
          <p:cNvSpPr txBox="1"/>
          <p:nvPr/>
        </p:nvSpPr>
        <p:spPr>
          <a:xfrm rot="0" flipH="0" flipV="0">
            <a:off x="3385190" y="2443715"/>
            <a:ext cx="145111" cy="142745"/>
          </a:xfrm>
          <a:prstGeom prst="ellipse">
            <a:avLst/>
          </a:prstGeom>
          <a:solidFill>
            <a:schemeClr val="bg1"/>
          </a:solidFill>
          <a:ln w="9525" cap="sq">
            <a:solidFill>
              <a:schemeClr val="accent1"/>
            </a:solidFill>
            <a:miter/>
          </a:ln>
          <a:effectLst>
            <a:outerShdw dist="0" blurRad="63500" dir="0" sx="100000" sy="100000" kx="0" ky="0" algn="ctr" rotWithShape="0">
              <a:schemeClr val="accent1">
                <a:alpha val="40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7" name="椭圆 41"/>
          <p:cNvSpPr txBox="1"/>
          <p:nvPr/>
        </p:nvSpPr>
        <p:spPr>
          <a:xfrm rot="0" flipH="0" flipV="0">
            <a:off x="3421520" y="2479451"/>
            <a:ext cx="72454" cy="71273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8" name="文本框 42"/>
          <p:cNvSpPr txBox="1"/>
          <p:nvPr/>
        </p:nvSpPr>
        <p:spPr>
          <a:xfrm rot="0" flipH="0" flipV="0">
            <a:off x="3662845" y="2665641"/>
            <a:ext cx="1709004" cy="70759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31E74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社交平台私域对话自动化</a:t>
            </a:r>
            <a:endParaRPr kumimoji="1" lang="zh-CN" altLang="en-US"/>
          </a:p>
        </p:txBody>
      </p:sp>
      <p:sp>
        <p:nvSpPr>
          <p:cNvPr id="19" name="文本框 43"/>
          <p:cNvSpPr txBox="1"/>
          <p:nvPr/>
        </p:nvSpPr>
        <p:spPr>
          <a:xfrm rot="0" flipH="0" flipV="0">
            <a:off x="3662845" y="3440183"/>
            <a:ext cx="1912657" cy="199348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在微信、企业微信等私域场景中，AI助手可自动识别用户兴趣点，推送定制化内容包或优惠方案，实现“千人千面”的私域运营。</a:t>
            </a:r>
            <a:endParaRPr kumimoji="1" lang="zh-CN" altLang="en-US"/>
          </a:p>
        </p:txBody>
      </p:sp>
      <p:sp>
        <p:nvSpPr>
          <p:cNvPr id="20" name="椭圆 47"/>
          <p:cNvSpPr txBox="1"/>
          <p:nvPr/>
        </p:nvSpPr>
        <p:spPr>
          <a:xfrm rot="0" flipH="0" flipV="0">
            <a:off x="5408830" y="2275616"/>
            <a:ext cx="726817" cy="726817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74000">
                <a:schemeClr val="bg1"/>
              </a:gs>
            </a:gsLst>
            <a:lin ang="108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椭圆 48"/>
          <p:cNvSpPr txBox="1"/>
          <p:nvPr/>
        </p:nvSpPr>
        <p:spPr>
          <a:xfrm rot="0" flipH="0" flipV="0">
            <a:off x="5547741" y="2415598"/>
            <a:ext cx="448995" cy="446852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chemeClr val="accent1"/>
              </a:gs>
            </a:gsLst>
            <a:lin ang="108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文本框 46"/>
          <p:cNvSpPr txBox="1"/>
          <p:nvPr/>
        </p:nvSpPr>
        <p:spPr>
          <a:xfrm rot="0" flipH="0" flipV="0">
            <a:off x="5512038" y="2398876"/>
            <a:ext cx="520400" cy="48029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000">
                <a:ln w="12700">
                  <a:noFill/>
                </a:ln>
                <a:gradFill>
                  <a:gsLst>
                    <a:gs pos="0">
                      <a:srgbClr val="042DAE">
                        <a:alpha val="100000"/>
                      </a:srgbClr>
                    </a:gs>
                    <a:gs pos="100000">
                      <a:srgbClr val="063CE8">
                        <a:alpha val="0"/>
                      </a:srgbClr>
                    </a:gs>
                  </a:gsLst>
                  <a:lin ang="18900000" scaled="0"/>
                </a:gradFill>
                <a:latin typeface="Source Han Serif SC Regular"/>
                <a:ea typeface="Source Han Serif SC Regular"/>
                <a:cs typeface="Source Han Serif SC Regular"/>
              </a:rPr>
              <a:t>02</a:t>
            </a:r>
            <a:endParaRPr kumimoji="1" lang="zh-CN" altLang="en-US"/>
          </a:p>
        </p:txBody>
      </p:sp>
      <p:sp>
        <p:nvSpPr>
          <p:cNvPr id="23" name="矩形: 圆角 50"/>
          <p:cNvSpPr txBox="1"/>
          <p:nvPr/>
        </p:nvSpPr>
        <p:spPr>
          <a:xfrm rot="0" flipH="0" flipV="0">
            <a:off x="6302824" y="1675607"/>
            <a:ext cx="2273139" cy="3330495"/>
          </a:xfrm>
          <a:prstGeom prst="roundRect">
            <a:avLst>
              <a:gd name="adj" fmla="val 4673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dist="38100" blurRad="139700" dir="2700000" sx="100000" sy="100000" kx="0" ky="0" algn="tl" rotWithShape="0">
              <a:schemeClr val="accent1">
                <a:alpha val="5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cxnSp>
        <p:nvCxnSpPr>
          <p:cNvPr id="24" name="形状"/>
          <p:cNvCxnSpPr/>
          <p:nvPr/>
        </p:nvCxnSpPr>
        <p:spPr>
          <a:xfrm rot="0" flipH="1" flipV="0">
            <a:off x="6289301" y="1619207"/>
            <a:ext cx="11533" cy="3450861"/>
          </a:xfrm>
          <a:prstGeom prst="line">
            <a:avLst/>
          </a:prstGeom>
          <a:noFill/>
          <a:ln w="12700" cap="rnd">
            <a:gradFill>
              <a:gsLst>
                <a:gs pos="0">
                  <a:schemeClr val="accent1"/>
                </a:gs>
                <a:gs pos="100000">
                  <a:schemeClr val="accent1">
                    <a:lumMod val="40000"/>
                    <a:lumOff val="60000"/>
                    <a:alpha val="0"/>
                  </a:schemeClr>
                </a:gs>
              </a:gsLst>
              <a:lin ang="5400000" scaled="0"/>
            </a:gradFill>
            <a:prstDash val="solid"/>
            <a:miter/>
          </a:ln>
        </p:spPr>
      </p:cxnSp>
      <p:sp>
        <p:nvSpPr>
          <p:cNvPr id="25" name="椭圆 52"/>
          <p:cNvSpPr txBox="1"/>
          <p:nvPr/>
        </p:nvSpPr>
        <p:spPr>
          <a:xfrm rot="0" flipH="0" flipV="0">
            <a:off x="6226257" y="1589301"/>
            <a:ext cx="145111" cy="142745"/>
          </a:xfrm>
          <a:prstGeom prst="ellipse">
            <a:avLst/>
          </a:prstGeom>
          <a:solidFill>
            <a:schemeClr val="bg1"/>
          </a:solidFill>
          <a:ln w="9525" cap="sq">
            <a:solidFill>
              <a:schemeClr val="accent1"/>
            </a:solidFill>
            <a:miter/>
          </a:ln>
          <a:effectLst>
            <a:outerShdw dist="0" blurRad="63500" dir="0" sx="100000" sy="100000" kx="0" ky="0" algn="ctr" rotWithShape="0">
              <a:schemeClr val="accent1">
                <a:alpha val="40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6" name="椭圆 53"/>
          <p:cNvSpPr txBox="1"/>
          <p:nvPr/>
        </p:nvSpPr>
        <p:spPr>
          <a:xfrm rot="0" flipH="0" flipV="0">
            <a:off x="6262587" y="1625037"/>
            <a:ext cx="72454" cy="71273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7" name="文本框 54"/>
          <p:cNvSpPr txBox="1"/>
          <p:nvPr/>
        </p:nvSpPr>
        <p:spPr>
          <a:xfrm rot="0" flipH="0" flipV="0">
            <a:off x="6503912" y="1811227"/>
            <a:ext cx="1709004" cy="70759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31E74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对话数据反哺用户画像升级</a:t>
            </a:r>
            <a:endParaRPr kumimoji="1" lang="zh-CN" altLang="en-US"/>
          </a:p>
        </p:txBody>
      </p:sp>
      <p:sp>
        <p:nvSpPr>
          <p:cNvPr id="28" name="文本框 55"/>
          <p:cNvSpPr txBox="1"/>
          <p:nvPr/>
        </p:nvSpPr>
        <p:spPr>
          <a:xfrm rot="0" flipH="0" flipV="0">
            <a:off x="6503912" y="2585769"/>
            <a:ext cx="1912657" cy="199348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每次用户与AI的交互都被结构化记录，用于动态更新用户标签体系，使后续触达更精准，形成“对话—洞察—再触达”的增强回路。</a:t>
            </a:r>
            <a:endParaRPr kumimoji="1" lang="zh-CN" altLang="en-US"/>
          </a:p>
        </p:txBody>
      </p:sp>
      <p:sp>
        <p:nvSpPr>
          <p:cNvPr id="29" name="椭圆 59"/>
          <p:cNvSpPr txBox="1"/>
          <p:nvPr/>
        </p:nvSpPr>
        <p:spPr>
          <a:xfrm rot="0" flipH="0" flipV="0">
            <a:off x="8249897" y="1421202"/>
            <a:ext cx="726817" cy="726817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74000">
                <a:schemeClr val="bg1"/>
              </a:gs>
            </a:gsLst>
            <a:lin ang="108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0" name="椭圆 60"/>
          <p:cNvSpPr txBox="1"/>
          <p:nvPr/>
        </p:nvSpPr>
        <p:spPr>
          <a:xfrm rot="0" flipH="0" flipV="0">
            <a:off x="8388808" y="1561184"/>
            <a:ext cx="448995" cy="446852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chemeClr val="accent1"/>
              </a:gs>
            </a:gsLst>
            <a:lin ang="108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1" name="文本框 58"/>
          <p:cNvSpPr txBox="1"/>
          <p:nvPr/>
        </p:nvSpPr>
        <p:spPr>
          <a:xfrm rot="0" flipH="0" flipV="0">
            <a:off x="8353105" y="1544462"/>
            <a:ext cx="520400" cy="48029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000">
                <a:ln w="12700">
                  <a:noFill/>
                </a:ln>
                <a:gradFill>
                  <a:gsLst>
                    <a:gs pos="0">
                      <a:srgbClr val="042DAE">
                        <a:alpha val="100000"/>
                      </a:srgbClr>
                    </a:gs>
                    <a:gs pos="100000">
                      <a:srgbClr val="063CE8">
                        <a:alpha val="0"/>
                      </a:srgbClr>
                    </a:gs>
                  </a:gsLst>
                  <a:lin ang="18900000" scaled="0"/>
                </a:gradFill>
                <a:latin typeface="Source Han Serif SC Regular"/>
                <a:ea typeface="Source Han Serif SC Regular"/>
                <a:cs typeface="Source Han Serif SC Regular"/>
              </a:rPr>
              <a:t>03</a:t>
            </a:r>
            <a:endParaRPr kumimoji="1" lang="zh-CN" altLang="en-US"/>
          </a:p>
        </p:txBody>
      </p:sp>
      <p:sp>
        <p:nvSpPr>
          <p:cNvPr id="32" name="矩形: 圆角 2"/>
          <p:cNvSpPr txBox="1"/>
          <p:nvPr/>
        </p:nvSpPr>
        <p:spPr>
          <a:xfrm rot="0" flipH="0" flipV="0">
            <a:off x="9143892" y="2530021"/>
            <a:ext cx="2273139" cy="3330495"/>
          </a:xfrm>
          <a:prstGeom prst="roundRect">
            <a:avLst>
              <a:gd name="adj" fmla="val 4673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dist="38100" blurRad="139700" dir="2700000" sx="100000" sy="100000" kx="0" ky="0" algn="tl" rotWithShape="0">
              <a:schemeClr val="accent1">
                <a:alpha val="5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cxnSp>
        <p:nvCxnSpPr>
          <p:cNvPr id="33" name="形状"/>
          <p:cNvCxnSpPr/>
          <p:nvPr/>
        </p:nvCxnSpPr>
        <p:spPr>
          <a:xfrm rot="0" flipH="1" flipV="0">
            <a:off x="9130369" y="2473621"/>
            <a:ext cx="11533" cy="3450861"/>
          </a:xfrm>
          <a:prstGeom prst="line">
            <a:avLst/>
          </a:prstGeom>
          <a:noFill/>
          <a:ln w="12700" cap="rnd">
            <a:gradFill>
              <a:gsLst>
                <a:gs pos="0">
                  <a:schemeClr val="accent1"/>
                </a:gs>
                <a:gs pos="100000">
                  <a:schemeClr val="accent1">
                    <a:lumMod val="40000"/>
                    <a:lumOff val="60000"/>
                    <a:alpha val="0"/>
                  </a:schemeClr>
                </a:gs>
              </a:gsLst>
              <a:lin ang="5400000" scaled="0"/>
            </a:gradFill>
            <a:prstDash val="solid"/>
            <a:miter/>
          </a:ln>
        </p:spPr>
      </p:cxnSp>
      <p:sp>
        <p:nvSpPr>
          <p:cNvPr id="34" name="椭圆 10"/>
          <p:cNvSpPr txBox="1"/>
          <p:nvPr/>
        </p:nvSpPr>
        <p:spPr>
          <a:xfrm rot="0" flipH="0" flipV="0">
            <a:off x="9067325" y="2443715"/>
            <a:ext cx="145111" cy="142745"/>
          </a:xfrm>
          <a:prstGeom prst="ellipse">
            <a:avLst/>
          </a:prstGeom>
          <a:solidFill>
            <a:schemeClr val="bg1"/>
          </a:solidFill>
          <a:ln w="9525" cap="sq">
            <a:solidFill>
              <a:schemeClr val="accent1"/>
            </a:solidFill>
            <a:miter/>
          </a:ln>
          <a:effectLst>
            <a:outerShdw dist="0" blurRad="63500" dir="0" sx="100000" sy="100000" kx="0" ky="0" algn="ctr" rotWithShape="0">
              <a:schemeClr val="accent1">
                <a:alpha val="40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35" name="椭圆 17"/>
          <p:cNvSpPr txBox="1"/>
          <p:nvPr/>
        </p:nvSpPr>
        <p:spPr>
          <a:xfrm rot="0" flipH="0" flipV="0">
            <a:off x="9103655" y="2479451"/>
            <a:ext cx="72454" cy="71273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36" name="文本框 18"/>
          <p:cNvSpPr txBox="1"/>
          <p:nvPr/>
        </p:nvSpPr>
        <p:spPr>
          <a:xfrm rot="0" flipH="0" flipV="0">
            <a:off x="9344980" y="2665641"/>
            <a:ext cx="1709004" cy="70759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31E74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多轮对话中的信任构建机制</a:t>
            </a:r>
            <a:endParaRPr kumimoji="1" lang="zh-CN" altLang="en-US"/>
          </a:p>
        </p:txBody>
      </p:sp>
      <p:sp>
        <p:nvSpPr>
          <p:cNvPr id="37" name="文本框 19"/>
          <p:cNvSpPr txBox="1"/>
          <p:nvPr/>
        </p:nvSpPr>
        <p:spPr>
          <a:xfrm rot="0" flipH="0" flipV="0">
            <a:off x="9344980" y="3440183"/>
            <a:ext cx="1912657" cy="199348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DeepSeek支持情感识别与信任语言模型，能在多轮对话中逐步建立专业、亲切的品牌形象，显著提升高客单价产品的成交可能性。</a:t>
            </a:r>
            <a:endParaRPr kumimoji="1" lang="zh-CN" altLang="en-US"/>
          </a:p>
        </p:txBody>
      </p:sp>
      <p:sp>
        <p:nvSpPr>
          <p:cNvPr id="38" name="椭圆 23"/>
          <p:cNvSpPr txBox="1"/>
          <p:nvPr/>
        </p:nvSpPr>
        <p:spPr>
          <a:xfrm rot="0" flipH="0" flipV="0">
            <a:off x="11090965" y="2275616"/>
            <a:ext cx="726817" cy="726817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74000">
                <a:schemeClr val="bg1"/>
              </a:gs>
            </a:gsLst>
            <a:lin ang="108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9" name="椭圆 24"/>
          <p:cNvSpPr txBox="1"/>
          <p:nvPr/>
        </p:nvSpPr>
        <p:spPr>
          <a:xfrm rot="0" flipH="0" flipV="0">
            <a:off x="11229876" y="2415598"/>
            <a:ext cx="448995" cy="446852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chemeClr val="accent1"/>
              </a:gs>
            </a:gsLst>
            <a:lin ang="108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0" name="文本框 22"/>
          <p:cNvSpPr txBox="1"/>
          <p:nvPr/>
        </p:nvSpPr>
        <p:spPr>
          <a:xfrm rot="0" flipH="0" flipV="0">
            <a:off x="11194173" y="2398876"/>
            <a:ext cx="520400" cy="48029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000">
                <a:ln w="12700">
                  <a:noFill/>
                </a:ln>
                <a:gradFill>
                  <a:gsLst>
                    <a:gs pos="0">
                      <a:srgbClr val="042DAE">
                        <a:alpha val="100000"/>
                      </a:srgbClr>
                    </a:gs>
                    <a:gs pos="100000">
                      <a:srgbClr val="063CE8">
                        <a:alpha val="0"/>
                      </a:srgbClr>
                    </a:gs>
                  </a:gsLst>
                  <a:lin ang="18900000" scaled="0"/>
                </a:gradFill>
                <a:latin typeface="Source Han Serif SC Regular"/>
                <a:ea typeface="Source Han Serif SC Regular"/>
                <a:cs typeface="Source Han Serif SC Regular"/>
              </a:rPr>
              <a:t>04</a:t>
            </a:r>
            <a:endParaRPr kumimoji="1" lang="zh-CN" altLang="en-US"/>
          </a:p>
        </p:txBody>
      </p:sp>
      <p:sp>
        <p:nvSpPr>
          <p:cNvPr id="41" name="任意多边形: 形状 1"/>
          <p:cNvSpPr txBox="1"/>
          <p:nvPr/>
        </p:nvSpPr>
        <p:spPr>
          <a:xfrm rot="3399034" flipH="0" flipV="0">
            <a:off x="101370" y="-683544"/>
            <a:ext cx="752877" cy="1639473"/>
          </a:xfrm>
          <a:custGeom>
            <a:avLst/>
            <a:gdLst>
              <a:gd name="connsiteX0" fmla="*/ 0 w 752877"/>
              <a:gd name="connsiteY0" fmla="*/ 1143995 h 1639473"/>
              <a:gd name="connsiteX1" fmla="*/ 752877 w 752877"/>
              <a:gd name="connsiteY1" fmla="*/ 0 h 1639473"/>
              <a:gd name="connsiteX2" fmla="*/ 752877 w 752877"/>
              <a:gd name="connsiteY2" fmla="*/ 1639473 h 1639473"/>
            </a:gdLst>
            <a:rect l="l" t="t" r="r" b="b"/>
            <a:pathLst>
              <a:path w="752877" h="1639473">
                <a:moveTo>
                  <a:pt x="0" y="1143995"/>
                </a:moveTo>
                <a:lnTo>
                  <a:pt x="752877" y="0"/>
                </a:lnTo>
                <a:lnTo>
                  <a:pt x="752877" y="1639473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2" name="任意多边形: 形状 2"/>
          <p:cNvSpPr txBox="1"/>
          <p:nvPr/>
        </p:nvSpPr>
        <p:spPr>
          <a:xfrm rot="3416040" flipH="0" flipV="0">
            <a:off x="768217" y="-508298"/>
            <a:ext cx="109495" cy="2035302"/>
          </a:xfrm>
          <a:custGeom>
            <a:avLst/>
            <a:gdLst>
              <a:gd name="connsiteX0" fmla="*/ 0 w 109495"/>
              <a:gd name="connsiteY0" fmla="*/ 168184 h 2035302"/>
              <a:gd name="connsiteX1" fmla="*/ 109495 w 109495"/>
              <a:gd name="connsiteY1" fmla="*/ 0 h 2035302"/>
              <a:gd name="connsiteX2" fmla="*/ 109495 w 109495"/>
              <a:gd name="connsiteY2" fmla="*/ 2035302 h 2035302"/>
              <a:gd name="connsiteX3" fmla="*/ 0 w 109495"/>
              <a:gd name="connsiteY3" fmla="*/ 1964016 h 2035302"/>
            </a:gdLst>
            <a:rect l="l" t="t" r="r" b="b"/>
            <a:pathLst>
              <a:path w="109495" h="2035302">
                <a:moveTo>
                  <a:pt x="0" y="168184"/>
                </a:moveTo>
                <a:lnTo>
                  <a:pt x="109495" y="0"/>
                </a:lnTo>
                <a:lnTo>
                  <a:pt x="109495" y="2035302"/>
                </a:lnTo>
                <a:lnTo>
                  <a:pt x="0" y="1964016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68000"/>
                </a:schemeClr>
              </a:gs>
              <a:gs pos="100000">
                <a:schemeClr val="accent1">
                  <a:alpha val="0"/>
                  <a:lumMod val="98000"/>
                  <a:lumOff val="2000"/>
                </a:schemeClr>
              </a:gs>
            </a:gsLst>
            <a:lin ang="5400000" scaled="0"/>
          </a:gradFill>
          <a:ln w="6350" cap="sq"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3" name="文本框 3"/>
          <p:cNvSpPr txBox="1"/>
          <p:nvPr/>
        </p:nvSpPr>
        <p:spPr>
          <a:xfrm rot="0" flipH="0" flipV="0">
            <a:off x="1163319" y="388880"/>
            <a:ext cx="7701382" cy="59627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对话式获客成为主流交互入口</a:t>
            </a:r>
            <a:endParaRPr kumimoji="1" lang="zh-CN" altLang="en-US"/>
          </a:p>
        </p:txBody>
      </p:sp>
    </p:spTree>
  </p:cSld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16"/>
          <p:cNvSpPr txBox="1"/>
          <p:nvPr/>
        </p:nvSpPr>
        <p:spPr>
          <a:xfrm rot="13440867" flipH="0" flipV="0">
            <a:off x="8919466" y="996661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7"/>
          <p:cNvSpPr txBox="1"/>
          <p:nvPr/>
        </p:nvSpPr>
        <p:spPr>
          <a:xfrm rot="13440867" flipH="0" flipV="0">
            <a:off x="9606959" y="2442862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19"/>
          <p:cNvSpPr txBox="1"/>
          <p:nvPr/>
        </p:nvSpPr>
        <p:spPr>
          <a:xfrm rot="2759133" flipH="1" flipV="0">
            <a:off x="-896084" y="-1461258"/>
            <a:ext cx="4229853" cy="8789548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0"/>
          <p:cNvSpPr txBox="1"/>
          <p:nvPr/>
        </p:nvSpPr>
        <p:spPr>
          <a:xfrm rot="2759133" flipH="1" flipV="0">
            <a:off x="135223" y="-320314"/>
            <a:ext cx="2184842" cy="6466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1"/>
          <p:cNvSpPr txBox="1"/>
          <p:nvPr/>
        </p:nvSpPr>
        <p:spPr>
          <a:xfrm rot="2759133" flipH="1" flipV="0">
            <a:off x="-6941" y="3694190"/>
            <a:ext cx="2220606" cy="4614374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顶角 2"/>
          <p:cNvSpPr txBox="1"/>
          <p:nvPr/>
        </p:nvSpPr>
        <p:spPr>
          <a:xfrm rot="2759133" flipH="1" flipV="0">
            <a:off x="534479" y="4293167"/>
            <a:ext cx="1147007" cy="3394771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顶角 4"/>
          <p:cNvSpPr txBox="1"/>
          <p:nvPr/>
        </p:nvSpPr>
        <p:spPr>
          <a:xfrm rot="13440867" flipH="0" flipV="0">
            <a:off x="10540353" y="-1159021"/>
            <a:ext cx="2220606" cy="5641545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顶角 5"/>
          <p:cNvSpPr txBox="1"/>
          <p:nvPr/>
        </p:nvSpPr>
        <p:spPr>
          <a:xfrm rot="13440867" flipH="0" flipV="0">
            <a:off x="10984309" y="-225121"/>
            <a:ext cx="1147007" cy="4150456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矩形: 圆角 7"/>
          <p:cNvSpPr txBox="1"/>
          <p:nvPr/>
        </p:nvSpPr>
        <p:spPr>
          <a:xfrm rot="0" flipH="0" flipV="0">
            <a:off x="2315598" y="1727200"/>
            <a:ext cx="7560805" cy="42759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爱设计-4"/>
          <p:cNvSpPr txBox="1"/>
          <p:nvPr/>
        </p:nvSpPr>
        <p:spPr>
          <a:xfrm rot="0" flipH="0" flipV="0">
            <a:off x="4942404" y="742847"/>
            <a:ext cx="2307193" cy="32914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03</a:t>
            </a:r>
            <a:endParaRPr kumimoji="1" lang="zh-CN" altLang="en-US"/>
          </a:p>
        </p:txBody>
      </p:sp>
      <p:sp>
        <p:nvSpPr>
          <p:cNvPr id="13" name="矩形 8"/>
          <p:cNvSpPr txBox="1"/>
          <p:nvPr/>
        </p:nvSpPr>
        <p:spPr>
          <a:xfrm rot="0" flipH="0" flipV="0">
            <a:off x="3224356" y="3789344"/>
            <a:ext cx="5743288" cy="19445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从入门到精通：GEO策略落地四步法</a:t>
            </a:r>
            <a:endParaRPr kumimoji="1" lang="zh-CN" altLang="en-US"/>
          </a:p>
        </p:txBody>
      </p:sp>
    </p:spTree>
  </p:cSld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8100000" flipH="0" flipV="0">
            <a:off x="842016" y="1844386"/>
            <a:ext cx="882223" cy="882000"/>
          </a:xfrm>
          <a:prstGeom prst="teardrop">
            <a:avLst/>
          </a:prstGeom>
          <a:gradFill>
            <a:gsLst>
              <a:gs pos="1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 cap="sq">
            <a:noFill/>
            <a:prstDash val="solid"/>
            <a:miter/>
          </a:ln>
          <a:effectLst>
            <a:outerShdw dist="190500" blurRad="330200" dir="5400000" sx="90000" sy="90000" kx="0" ky="0" algn="t" rotWithShape="0">
              <a:schemeClr val="accent1">
                <a:lumMod val="75000"/>
                <a:alpha val="25000"/>
              </a:schemeClr>
            </a:outerShdw>
          </a:effectLst>
        </p:spPr>
        <p:txBody>
          <a:bodyPr vert="horz" wrap="square" lIns="45720" tIns="22860" rIns="45720" bIns="2286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8100000" flipH="0" flipV="0">
            <a:off x="945406" y="1689251"/>
            <a:ext cx="675445" cy="675205"/>
          </a:xfrm>
          <a:custGeom>
            <a:avLst/>
            <a:gdLst>
              <a:gd name="connsiteX0" fmla="*/ 142119 w 675445"/>
              <a:gd name="connsiteY0" fmla="*/ 533122 h 675205"/>
              <a:gd name="connsiteX1" fmla="*/ 0 w 675445"/>
              <a:gd name="connsiteY1" fmla="*/ 190105 h 675205"/>
              <a:gd name="connsiteX2" fmla="*/ 1 w 675445"/>
              <a:gd name="connsiteY2" fmla="*/ 190105 h 675205"/>
              <a:gd name="connsiteX3" fmla="*/ 38132 w 675445"/>
              <a:gd name="connsiteY3" fmla="*/ 1282 h 675205"/>
              <a:gd name="connsiteX4" fmla="*/ 38828 w 675445"/>
              <a:gd name="connsiteY4" fmla="*/ 0 h 675205"/>
              <a:gd name="connsiteX5" fmla="*/ 28173 w 675445"/>
              <a:gd name="connsiteY5" fmla="*/ 34318 h 675205"/>
              <a:gd name="connsiteX6" fmla="*/ 17632 w 675445"/>
              <a:gd name="connsiteY6" fmla="*/ 138856 h 675205"/>
              <a:gd name="connsiteX7" fmla="*/ 536473 w 675445"/>
              <a:gd name="connsiteY7" fmla="*/ 657566 h 675205"/>
              <a:gd name="connsiteX8" fmla="*/ 641037 w 675445"/>
              <a:gd name="connsiteY8" fmla="*/ 647028 h 675205"/>
              <a:gd name="connsiteX9" fmla="*/ 675445 w 675445"/>
              <a:gd name="connsiteY9" fmla="*/ 636350 h 675205"/>
              <a:gd name="connsiteX10" fmla="*/ 674094 w 675445"/>
              <a:gd name="connsiteY10" fmla="*/ 637083 h 675205"/>
              <a:gd name="connsiteX11" fmla="*/ 485223 w 675445"/>
              <a:gd name="connsiteY11" fmla="*/ 675205 h 675205"/>
              <a:gd name="connsiteX12" fmla="*/ 142119 w 675445"/>
              <a:gd name="connsiteY12" fmla="*/ 533122 h 675205"/>
            </a:gdLst>
            <a:rect l="l" t="t" r="r" b="b"/>
            <a:pathLst>
              <a:path w="675445" h="675205">
                <a:moveTo>
                  <a:pt x="142119" y="533122"/>
                </a:moveTo>
                <a:cubicBezTo>
                  <a:pt x="54310" y="445336"/>
                  <a:pt x="0" y="324061"/>
                  <a:pt x="0" y="190105"/>
                </a:cubicBezTo>
                <a:lnTo>
                  <a:pt x="1" y="190105"/>
                </a:lnTo>
                <a:cubicBezTo>
                  <a:pt x="1" y="123127"/>
                  <a:pt x="13579" y="59319"/>
                  <a:pt x="38132" y="1282"/>
                </a:cubicBezTo>
                <a:lnTo>
                  <a:pt x="38828" y="0"/>
                </a:lnTo>
                <a:lnTo>
                  <a:pt x="28173" y="34318"/>
                </a:lnTo>
                <a:cubicBezTo>
                  <a:pt x="21261" y="68085"/>
                  <a:pt x="17632" y="103047"/>
                  <a:pt x="17632" y="138856"/>
                </a:cubicBezTo>
                <a:cubicBezTo>
                  <a:pt x="17632" y="425332"/>
                  <a:pt x="249925" y="657566"/>
                  <a:pt x="536473" y="657566"/>
                </a:cubicBezTo>
                <a:cubicBezTo>
                  <a:pt x="572291" y="657566"/>
                  <a:pt x="607262" y="653938"/>
                  <a:pt x="641037" y="647028"/>
                </a:cubicBezTo>
                <a:lnTo>
                  <a:pt x="675445" y="636350"/>
                </a:lnTo>
                <a:lnTo>
                  <a:pt x="674094" y="637083"/>
                </a:lnTo>
                <a:cubicBezTo>
                  <a:pt x="616042" y="661631"/>
                  <a:pt x="552218" y="675205"/>
                  <a:pt x="485223" y="675205"/>
                </a:cubicBezTo>
                <a:cubicBezTo>
                  <a:pt x="351232" y="675205"/>
                  <a:pt x="229927" y="620908"/>
                  <a:pt x="142119" y="533122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660400" y="3191669"/>
            <a:ext cx="62685" cy="2383480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917337" y="3007619"/>
            <a:ext cx="3060000" cy="749870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定义高意图关键词与用户问题图谱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917336" y="3877249"/>
            <a:ext cx="3060000" cy="16978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基于豆包和DeepSeek等大模型的语义理解能力，系统梳理目标客户在决策链各阶段提出的核心问题，形成结构化的问题- 意图映射表，作为内容生产的源头依据。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1093991" y="2069386"/>
            <a:ext cx="378272" cy="432000"/>
          </a:xfrm>
          <a:custGeom>
            <a:avLst/>
            <a:gdLst>
              <a:gd name="connsiteX0" fmla="*/ 361901 w 630455"/>
              <a:gd name="connsiteY0" fmla="*/ 82589 h 720001"/>
              <a:gd name="connsiteX1" fmla="*/ 361901 w 630455"/>
              <a:gd name="connsiteY1" fmla="*/ 203034 h 720001"/>
              <a:gd name="connsiteX2" fmla="*/ 427179 w 630455"/>
              <a:gd name="connsiteY2" fmla="*/ 268312 h 720001"/>
              <a:gd name="connsiteX3" fmla="*/ 547624 w 630455"/>
              <a:gd name="connsiteY3" fmla="*/ 268312 h 720001"/>
              <a:gd name="connsiteX4" fmla="*/ 113812 w 630455"/>
              <a:gd name="connsiteY4" fmla="*/ 0 h 720001"/>
              <a:gd name="connsiteX5" fmla="*/ 338847 w 630455"/>
              <a:gd name="connsiteY5" fmla="*/ 0 h 720001"/>
              <a:gd name="connsiteX6" fmla="*/ 340465 w 630455"/>
              <a:gd name="connsiteY6" fmla="*/ 162 h 720001"/>
              <a:gd name="connsiteX7" fmla="*/ 340789 w 630455"/>
              <a:gd name="connsiteY7" fmla="*/ 162 h 720001"/>
              <a:gd name="connsiteX8" fmla="*/ 344106 w 630455"/>
              <a:gd name="connsiteY8" fmla="*/ 809 h 720001"/>
              <a:gd name="connsiteX9" fmla="*/ 344186 w 630455"/>
              <a:gd name="connsiteY9" fmla="*/ 809 h 720001"/>
              <a:gd name="connsiteX10" fmla="*/ 347422 w 630455"/>
              <a:gd name="connsiteY10" fmla="*/ 1942 h 720001"/>
              <a:gd name="connsiteX11" fmla="*/ 347503 w 630455"/>
              <a:gd name="connsiteY11" fmla="*/ 1942 h 720001"/>
              <a:gd name="connsiteX12" fmla="*/ 349040 w 630455"/>
              <a:gd name="connsiteY12" fmla="*/ 2670 h 720001"/>
              <a:gd name="connsiteX13" fmla="*/ 349121 w 630455"/>
              <a:gd name="connsiteY13" fmla="*/ 2670 h 720001"/>
              <a:gd name="connsiteX14" fmla="*/ 350576 w 630455"/>
              <a:gd name="connsiteY14" fmla="*/ 3479 h 720001"/>
              <a:gd name="connsiteX15" fmla="*/ 350819 w 630455"/>
              <a:gd name="connsiteY15" fmla="*/ 3640 h 720001"/>
              <a:gd name="connsiteX16" fmla="*/ 352033 w 630455"/>
              <a:gd name="connsiteY16" fmla="*/ 4449 h 720001"/>
              <a:gd name="connsiteX17" fmla="*/ 352194 w 630455"/>
              <a:gd name="connsiteY17" fmla="*/ 4530 h 720001"/>
              <a:gd name="connsiteX18" fmla="*/ 353408 w 630455"/>
              <a:gd name="connsiteY18" fmla="*/ 5501 h 720001"/>
              <a:gd name="connsiteX19" fmla="*/ 353651 w 630455"/>
              <a:gd name="connsiteY19" fmla="*/ 5743 h 720001"/>
              <a:gd name="connsiteX20" fmla="*/ 354864 w 630455"/>
              <a:gd name="connsiteY20" fmla="*/ 6876 h 720001"/>
              <a:gd name="connsiteX21" fmla="*/ 623418 w 630455"/>
              <a:gd name="connsiteY21" fmla="*/ 275430 h 720001"/>
              <a:gd name="connsiteX22" fmla="*/ 624551 w 630455"/>
              <a:gd name="connsiteY22" fmla="*/ 276643 h 720001"/>
              <a:gd name="connsiteX23" fmla="*/ 624793 w 630455"/>
              <a:gd name="connsiteY23" fmla="*/ 276886 h 720001"/>
              <a:gd name="connsiteX24" fmla="*/ 625764 w 630455"/>
              <a:gd name="connsiteY24" fmla="*/ 278180 h 720001"/>
              <a:gd name="connsiteX25" fmla="*/ 625845 w 630455"/>
              <a:gd name="connsiteY25" fmla="*/ 278342 h 720001"/>
              <a:gd name="connsiteX26" fmla="*/ 626734 w 630455"/>
              <a:gd name="connsiteY26" fmla="*/ 279637 h 720001"/>
              <a:gd name="connsiteX27" fmla="*/ 626896 w 630455"/>
              <a:gd name="connsiteY27" fmla="*/ 279798 h 720001"/>
              <a:gd name="connsiteX28" fmla="*/ 627705 w 630455"/>
              <a:gd name="connsiteY28" fmla="*/ 281254 h 720001"/>
              <a:gd name="connsiteX29" fmla="*/ 628433 w 630455"/>
              <a:gd name="connsiteY29" fmla="*/ 282791 h 720001"/>
              <a:gd name="connsiteX30" fmla="*/ 629646 w 630455"/>
              <a:gd name="connsiteY30" fmla="*/ 286107 h 720001"/>
              <a:gd name="connsiteX31" fmla="*/ 630293 w 630455"/>
              <a:gd name="connsiteY31" fmla="*/ 289424 h 720001"/>
              <a:gd name="connsiteX32" fmla="*/ 630293 w 630455"/>
              <a:gd name="connsiteY32" fmla="*/ 289667 h 720001"/>
              <a:gd name="connsiteX33" fmla="*/ 630455 w 630455"/>
              <a:gd name="connsiteY33" fmla="*/ 291285 h 720001"/>
              <a:gd name="connsiteX34" fmla="*/ 630455 w 630455"/>
              <a:gd name="connsiteY34" fmla="*/ 292579 h 720001"/>
              <a:gd name="connsiteX35" fmla="*/ 630455 w 630455"/>
              <a:gd name="connsiteY35" fmla="*/ 606189 h 720001"/>
              <a:gd name="connsiteX36" fmla="*/ 516644 w 630455"/>
              <a:gd name="connsiteY36" fmla="*/ 720001 h 720001"/>
              <a:gd name="connsiteX37" fmla="*/ 113812 w 630455"/>
              <a:gd name="connsiteY37" fmla="*/ 720001 h 720001"/>
              <a:gd name="connsiteX38" fmla="*/ 0 w 630455"/>
              <a:gd name="connsiteY38" fmla="*/ 606189 h 720001"/>
              <a:gd name="connsiteX39" fmla="*/ 0 w 630455"/>
              <a:gd name="connsiteY39" fmla="*/ 113812 h 720001"/>
              <a:gd name="connsiteX40" fmla="*/ 113812 w 630455"/>
              <a:gd name="connsiteY40" fmla="*/ 0 h 720001"/>
            </a:gdLst>
            <a:rect l="l" t="t" r="r" b="b"/>
            <a:pathLst>
              <a:path w="630455" h="720001">
                <a:moveTo>
                  <a:pt x="361901" y="82589"/>
                </a:moveTo>
                <a:lnTo>
                  <a:pt x="361901" y="203034"/>
                </a:lnTo>
                <a:cubicBezTo>
                  <a:pt x="361901" y="239030"/>
                  <a:pt x="391183" y="268312"/>
                  <a:pt x="427179" y="268312"/>
                </a:cubicBezTo>
                <a:lnTo>
                  <a:pt x="547624" y="268312"/>
                </a:lnTo>
                <a:close/>
                <a:moveTo>
                  <a:pt x="113812" y="0"/>
                </a:moveTo>
                <a:lnTo>
                  <a:pt x="338847" y="0"/>
                </a:lnTo>
                <a:cubicBezTo>
                  <a:pt x="339414" y="81"/>
                  <a:pt x="339899" y="81"/>
                  <a:pt x="340465" y="162"/>
                </a:cubicBezTo>
                <a:lnTo>
                  <a:pt x="340789" y="162"/>
                </a:lnTo>
                <a:cubicBezTo>
                  <a:pt x="341922" y="324"/>
                  <a:pt x="343054" y="485"/>
                  <a:pt x="344106" y="809"/>
                </a:cubicBezTo>
                <a:lnTo>
                  <a:pt x="344186" y="809"/>
                </a:lnTo>
                <a:cubicBezTo>
                  <a:pt x="345238" y="1052"/>
                  <a:pt x="346371" y="1456"/>
                  <a:pt x="347422" y="1942"/>
                </a:cubicBezTo>
                <a:lnTo>
                  <a:pt x="347503" y="1942"/>
                </a:lnTo>
                <a:cubicBezTo>
                  <a:pt x="348069" y="2184"/>
                  <a:pt x="348555" y="2427"/>
                  <a:pt x="349040" y="2670"/>
                </a:cubicBezTo>
                <a:lnTo>
                  <a:pt x="349121" y="2670"/>
                </a:lnTo>
                <a:cubicBezTo>
                  <a:pt x="349606" y="2912"/>
                  <a:pt x="350091" y="3155"/>
                  <a:pt x="350576" y="3479"/>
                </a:cubicBezTo>
                <a:cubicBezTo>
                  <a:pt x="350657" y="3560"/>
                  <a:pt x="350739" y="3560"/>
                  <a:pt x="350819" y="3640"/>
                </a:cubicBezTo>
                <a:cubicBezTo>
                  <a:pt x="351224" y="3883"/>
                  <a:pt x="351628" y="4126"/>
                  <a:pt x="352033" y="4449"/>
                </a:cubicBezTo>
                <a:cubicBezTo>
                  <a:pt x="352113" y="4449"/>
                  <a:pt x="352113" y="4530"/>
                  <a:pt x="352194" y="4530"/>
                </a:cubicBezTo>
                <a:lnTo>
                  <a:pt x="353408" y="5501"/>
                </a:lnTo>
                <a:lnTo>
                  <a:pt x="353651" y="5743"/>
                </a:lnTo>
                <a:cubicBezTo>
                  <a:pt x="354055" y="6148"/>
                  <a:pt x="354459" y="6472"/>
                  <a:pt x="354864" y="6876"/>
                </a:cubicBezTo>
                <a:lnTo>
                  <a:pt x="623418" y="275430"/>
                </a:lnTo>
                <a:cubicBezTo>
                  <a:pt x="623822" y="275835"/>
                  <a:pt x="624227" y="276239"/>
                  <a:pt x="624551" y="276643"/>
                </a:cubicBezTo>
                <a:lnTo>
                  <a:pt x="624793" y="276886"/>
                </a:lnTo>
                <a:cubicBezTo>
                  <a:pt x="625117" y="277291"/>
                  <a:pt x="625440" y="277776"/>
                  <a:pt x="625764" y="278180"/>
                </a:cubicBezTo>
                <a:cubicBezTo>
                  <a:pt x="625764" y="278261"/>
                  <a:pt x="625845" y="278342"/>
                  <a:pt x="625845" y="278342"/>
                </a:cubicBezTo>
                <a:cubicBezTo>
                  <a:pt x="626168" y="278747"/>
                  <a:pt x="626491" y="279232"/>
                  <a:pt x="626734" y="279637"/>
                </a:cubicBezTo>
                <a:cubicBezTo>
                  <a:pt x="626815" y="279637"/>
                  <a:pt x="626815" y="279717"/>
                  <a:pt x="626896" y="279798"/>
                </a:cubicBezTo>
                <a:cubicBezTo>
                  <a:pt x="627139" y="280284"/>
                  <a:pt x="627462" y="280769"/>
                  <a:pt x="627705" y="281254"/>
                </a:cubicBezTo>
                <a:cubicBezTo>
                  <a:pt x="627948" y="281739"/>
                  <a:pt x="628190" y="282225"/>
                  <a:pt x="628433" y="282791"/>
                </a:cubicBezTo>
                <a:cubicBezTo>
                  <a:pt x="628918" y="283843"/>
                  <a:pt x="629323" y="284975"/>
                  <a:pt x="629646" y="286107"/>
                </a:cubicBezTo>
                <a:cubicBezTo>
                  <a:pt x="629889" y="287159"/>
                  <a:pt x="630132" y="288291"/>
                  <a:pt x="630293" y="289424"/>
                </a:cubicBezTo>
                <a:lnTo>
                  <a:pt x="630293" y="289667"/>
                </a:lnTo>
                <a:cubicBezTo>
                  <a:pt x="630374" y="290152"/>
                  <a:pt x="630455" y="290718"/>
                  <a:pt x="630455" y="291285"/>
                </a:cubicBezTo>
                <a:lnTo>
                  <a:pt x="630455" y="292579"/>
                </a:lnTo>
                <a:lnTo>
                  <a:pt x="630455" y="606189"/>
                </a:lnTo>
                <a:cubicBezTo>
                  <a:pt x="630455" y="668959"/>
                  <a:pt x="579414" y="720001"/>
                  <a:pt x="516644" y="720001"/>
                </a:cubicBezTo>
                <a:lnTo>
                  <a:pt x="113812" y="720001"/>
                </a:lnTo>
                <a:cubicBezTo>
                  <a:pt x="51042" y="720001"/>
                  <a:pt x="0" y="668959"/>
                  <a:pt x="0" y="606189"/>
                </a:cubicBezTo>
                <a:lnTo>
                  <a:pt x="0" y="113812"/>
                </a:lnTo>
                <a:cubicBezTo>
                  <a:pt x="0" y="51042"/>
                  <a:pt x="51042" y="0"/>
                  <a:pt x="113812" y="0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8100000" flipH="0" flipV="0">
            <a:off x="4543902" y="1844386"/>
            <a:ext cx="882223" cy="882000"/>
          </a:xfrm>
          <a:prstGeom prst="teardrop">
            <a:avLst/>
          </a:prstGeom>
          <a:gradFill>
            <a:gsLst>
              <a:gs pos="1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 cap="sq">
            <a:noFill/>
            <a:prstDash val="solid"/>
            <a:miter/>
          </a:ln>
          <a:effectLst>
            <a:outerShdw dist="190500" blurRad="330200" dir="5400000" sx="90000" sy="90000" kx="0" ky="0" algn="t" rotWithShape="0">
              <a:schemeClr val="accent1">
                <a:lumMod val="75000"/>
                <a:alpha val="25000"/>
              </a:schemeClr>
            </a:outerShdw>
          </a:effectLst>
        </p:spPr>
        <p:txBody>
          <a:bodyPr vert="horz" wrap="square" lIns="45720" tIns="22860" rIns="45720" bIns="2286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8100000" flipH="0" flipV="0">
            <a:off x="4647291" y="1689251"/>
            <a:ext cx="675445" cy="675205"/>
          </a:xfrm>
          <a:custGeom>
            <a:avLst/>
            <a:gdLst>
              <a:gd name="connsiteX0" fmla="*/ 142119 w 675445"/>
              <a:gd name="connsiteY0" fmla="*/ 533122 h 675205"/>
              <a:gd name="connsiteX1" fmla="*/ 0 w 675445"/>
              <a:gd name="connsiteY1" fmla="*/ 190105 h 675205"/>
              <a:gd name="connsiteX2" fmla="*/ 1 w 675445"/>
              <a:gd name="connsiteY2" fmla="*/ 190105 h 675205"/>
              <a:gd name="connsiteX3" fmla="*/ 38132 w 675445"/>
              <a:gd name="connsiteY3" fmla="*/ 1282 h 675205"/>
              <a:gd name="connsiteX4" fmla="*/ 38828 w 675445"/>
              <a:gd name="connsiteY4" fmla="*/ 0 h 675205"/>
              <a:gd name="connsiteX5" fmla="*/ 28173 w 675445"/>
              <a:gd name="connsiteY5" fmla="*/ 34318 h 675205"/>
              <a:gd name="connsiteX6" fmla="*/ 17632 w 675445"/>
              <a:gd name="connsiteY6" fmla="*/ 138856 h 675205"/>
              <a:gd name="connsiteX7" fmla="*/ 536473 w 675445"/>
              <a:gd name="connsiteY7" fmla="*/ 657566 h 675205"/>
              <a:gd name="connsiteX8" fmla="*/ 641037 w 675445"/>
              <a:gd name="connsiteY8" fmla="*/ 647028 h 675205"/>
              <a:gd name="connsiteX9" fmla="*/ 675445 w 675445"/>
              <a:gd name="connsiteY9" fmla="*/ 636350 h 675205"/>
              <a:gd name="connsiteX10" fmla="*/ 674094 w 675445"/>
              <a:gd name="connsiteY10" fmla="*/ 637083 h 675205"/>
              <a:gd name="connsiteX11" fmla="*/ 485223 w 675445"/>
              <a:gd name="connsiteY11" fmla="*/ 675205 h 675205"/>
              <a:gd name="connsiteX12" fmla="*/ 142119 w 675445"/>
              <a:gd name="connsiteY12" fmla="*/ 533122 h 675205"/>
            </a:gdLst>
            <a:rect l="l" t="t" r="r" b="b"/>
            <a:pathLst>
              <a:path w="675445" h="675205">
                <a:moveTo>
                  <a:pt x="142119" y="533122"/>
                </a:moveTo>
                <a:cubicBezTo>
                  <a:pt x="54310" y="445336"/>
                  <a:pt x="0" y="324061"/>
                  <a:pt x="0" y="190105"/>
                </a:cubicBezTo>
                <a:lnTo>
                  <a:pt x="1" y="190105"/>
                </a:lnTo>
                <a:cubicBezTo>
                  <a:pt x="1" y="123127"/>
                  <a:pt x="13579" y="59319"/>
                  <a:pt x="38132" y="1282"/>
                </a:cubicBezTo>
                <a:lnTo>
                  <a:pt x="38828" y="0"/>
                </a:lnTo>
                <a:lnTo>
                  <a:pt x="28173" y="34318"/>
                </a:lnTo>
                <a:cubicBezTo>
                  <a:pt x="21261" y="68085"/>
                  <a:pt x="17632" y="103047"/>
                  <a:pt x="17632" y="138856"/>
                </a:cubicBezTo>
                <a:cubicBezTo>
                  <a:pt x="17632" y="425332"/>
                  <a:pt x="249925" y="657566"/>
                  <a:pt x="536473" y="657566"/>
                </a:cubicBezTo>
                <a:cubicBezTo>
                  <a:pt x="572291" y="657566"/>
                  <a:pt x="607262" y="653938"/>
                  <a:pt x="641037" y="647028"/>
                </a:cubicBezTo>
                <a:lnTo>
                  <a:pt x="675445" y="636350"/>
                </a:lnTo>
                <a:lnTo>
                  <a:pt x="674094" y="637083"/>
                </a:lnTo>
                <a:cubicBezTo>
                  <a:pt x="616042" y="661631"/>
                  <a:pt x="552218" y="675205"/>
                  <a:pt x="485223" y="675205"/>
                </a:cubicBezTo>
                <a:cubicBezTo>
                  <a:pt x="351232" y="675205"/>
                  <a:pt x="229927" y="620908"/>
                  <a:pt x="142119" y="533122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4438762" y="3191669"/>
            <a:ext cx="62685" cy="2383480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4680538" y="3007619"/>
            <a:ext cx="3060000" cy="749870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利用AI批量生成场景化内容初稿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4680537" y="3877249"/>
            <a:ext cx="3060000" cy="16978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运用DeepSeek API或豆包智能创作工具，输入问题图谱与品牌知识库，自动生成FAQ、产品对比、使用指南等高转化率内容草稿，大幅提升内容生产效率。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4751012" y="2080523"/>
            <a:ext cx="468000" cy="409727"/>
          </a:xfrm>
          <a:custGeom>
            <a:avLst/>
            <a:gdLst>
              <a:gd name="connsiteX0" fmla="*/ 411293 w 822401"/>
              <a:gd name="connsiteY0" fmla="*/ 234366 h 720000"/>
              <a:gd name="connsiteX1" fmla="*/ 536928 w 822401"/>
              <a:gd name="connsiteY1" fmla="*/ 360000 h 720000"/>
              <a:gd name="connsiteX2" fmla="*/ 411293 w 822401"/>
              <a:gd name="connsiteY2" fmla="*/ 485635 h 720000"/>
              <a:gd name="connsiteX3" fmla="*/ 285659 w 822401"/>
              <a:gd name="connsiteY3" fmla="*/ 360000 h 720000"/>
              <a:gd name="connsiteX4" fmla="*/ 411293 w 822401"/>
              <a:gd name="connsiteY4" fmla="*/ 234366 h 720000"/>
              <a:gd name="connsiteX5" fmla="*/ 411293 w 822401"/>
              <a:gd name="connsiteY5" fmla="*/ 178938 h 720000"/>
              <a:gd name="connsiteX6" fmla="*/ 230231 w 822401"/>
              <a:gd name="connsiteY6" fmla="*/ 360000 h 720000"/>
              <a:gd name="connsiteX7" fmla="*/ 411293 w 822401"/>
              <a:gd name="connsiteY7" fmla="*/ 541063 h 720000"/>
              <a:gd name="connsiteX8" fmla="*/ 592355 w 822401"/>
              <a:gd name="connsiteY8" fmla="*/ 360000 h 720000"/>
              <a:gd name="connsiteX9" fmla="*/ 411293 w 822401"/>
              <a:gd name="connsiteY9" fmla="*/ 178938 h 720000"/>
              <a:gd name="connsiteX10" fmla="*/ 219884 w 822401"/>
              <a:gd name="connsiteY10" fmla="*/ 0 h 720000"/>
              <a:gd name="connsiteX11" fmla="*/ 602517 w 822401"/>
              <a:gd name="connsiteY11" fmla="*/ 0 h 720000"/>
              <a:gd name="connsiteX12" fmla="*/ 627275 w 822401"/>
              <a:gd name="connsiteY12" fmla="*/ 14319 h 720000"/>
              <a:gd name="connsiteX13" fmla="*/ 818591 w 822401"/>
              <a:gd name="connsiteY13" fmla="*/ 345682 h 720000"/>
              <a:gd name="connsiteX14" fmla="*/ 818591 w 822401"/>
              <a:gd name="connsiteY14" fmla="*/ 374319 h 720000"/>
              <a:gd name="connsiteX15" fmla="*/ 627367 w 822401"/>
              <a:gd name="connsiteY15" fmla="*/ 705682 h 720000"/>
              <a:gd name="connsiteX16" fmla="*/ 602609 w 822401"/>
              <a:gd name="connsiteY16" fmla="*/ 720000 h 720000"/>
              <a:gd name="connsiteX17" fmla="*/ 219977 w 822401"/>
              <a:gd name="connsiteY17" fmla="*/ 720000 h 720000"/>
              <a:gd name="connsiteX18" fmla="*/ 195219 w 822401"/>
              <a:gd name="connsiteY18" fmla="*/ 705682 h 720000"/>
              <a:gd name="connsiteX19" fmla="*/ 3811 w 822401"/>
              <a:gd name="connsiteY19" fmla="*/ 374319 h 720000"/>
              <a:gd name="connsiteX20" fmla="*/ 3811 w 822401"/>
              <a:gd name="connsiteY20" fmla="*/ 345682 h 720000"/>
              <a:gd name="connsiteX21" fmla="*/ 195127 w 822401"/>
              <a:gd name="connsiteY21" fmla="*/ 14319 h 720000"/>
              <a:gd name="connsiteX22" fmla="*/ 219884 w 822401"/>
              <a:gd name="connsiteY22" fmla="*/ 0 h 720000"/>
            </a:gdLst>
            <a:rect l="l" t="t" r="r" b="b"/>
            <a:pathLst>
              <a:path w="822401" h="720000">
                <a:moveTo>
                  <a:pt x="411293" y="234366"/>
                </a:moveTo>
                <a:cubicBezTo>
                  <a:pt x="480577" y="234366"/>
                  <a:pt x="536928" y="290716"/>
                  <a:pt x="536928" y="360000"/>
                </a:cubicBezTo>
                <a:cubicBezTo>
                  <a:pt x="536928" y="429284"/>
                  <a:pt x="480577" y="485635"/>
                  <a:pt x="411293" y="485635"/>
                </a:cubicBezTo>
                <a:cubicBezTo>
                  <a:pt x="342009" y="485635"/>
                  <a:pt x="285659" y="429284"/>
                  <a:pt x="285659" y="360000"/>
                </a:cubicBezTo>
                <a:cubicBezTo>
                  <a:pt x="285659" y="290716"/>
                  <a:pt x="342009" y="234366"/>
                  <a:pt x="411293" y="234366"/>
                </a:cubicBezTo>
                <a:close/>
                <a:moveTo>
                  <a:pt x="411293" y="178938"/>
                </a:moveTo>
                <a:cubicBezTo>
                  <a:pt x="311432" y="178938"/>
                  <a:pt x="230231" y="260139"/>
                  <a:pt x="230231" y="360000"/>
                </a:cubicBezTo>
                <a:cubicBezTo>
                  <a:pt x="230231" y="459862"/>
                  <a:pt x="311432" y="541063"/>
                  <a:pt x="411293" y="541063"/>
                </a:cubicBezTo>
                <a:cubicBezTo>
                  <a:pt x="511154" y="541063"/>
                  <a:pt x="592355" y="459862"/>
                  <a:pt x="592355" y="360000"/>
                </a:cubicBezTo>
                <a:cubicBezTo>
                  <a:pt x="592355" y="260139"/>
                  <a:pt x="511154" y="178938"/>
                  <a:pt x="411293" y="178938"/>
                </a:cubicBezTo>
                <a:close/>
                <a:moveTo>
                  <a:pt x="219884" y="0"/>
                </a:moveTo>
                <a:lnTo>
                  <a:pt x="602517" y="0"/>
                </a:lnTo>
                <a:cubicBezTo>
                  <a:pt x="612679" y="0"/>
                  <a:pt x="622194" y="5451"/>
                  <a:pt x="627275" y="14319"/>
                </a:cubicBezTo>
                <a:lnTo>
                  <a:pt x="818591" y="345682"/>
                </a:lnTo>
                <a:cubicBezTo>
                  <a:pt x="823672" y="354550"/>
                  <a:pt x="823672" y="365451"/>
                  <a:pt x="818591" y="374319"/>
                </a:cubicBezTo>
                <a:lnTo>
                  <a:pt x="627367" y="705682"/>
                </a:lnTo>
                <a:cubicBezTo>
                  <a:pt x="622286" y="714550"/>
                  <a:pt x="612771" y="720000"/>
                  <a:pt x="602609" y="720000"/>
                </a:cubicBezTo>
                <a:lnTo>
                  <a:pt x="219977" y="720000"/>
                </a:lnTo>
                <a:cubicBezTo>
                  <a:pt x="209815" y="720000"/>
                  <a:pt x="200300" y="714550"/>
                  <a:pt x="195219" y="705682"/>
                </a:cubicBezTo>
                <a:lnTo>
                  <a:pt x="3811" y="374319"/>
                </a:lnTo>
                <a:cubicBezTo>
                  <a:pt x="-1270" y="365543"/>
                  <a:pt x="-1270" y="354550"/>
                  <a:pt x="3811" y="345682"/>
                </a:cubicBezTo>
                <a:lnTo>
                  <a:pt x="195127" y="14319"/>
                </a:lnTo>
                <a:cubicBezTo>
                  <a:pt x="200208" y="5451"/>
                  <a:pt x="209723" y="0"/>
                  <a:pt x="219884" y="0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8100000" flipH="0" flipV="0">
            <a:off x="8408170" y="1844386"/>
            <a:ext cx="882223" cy="882000"/>
          </a:xfrm>
          <a:prstGeom prst="teardrop">
            <a:avLst/>
          </a:prstGeom>
          <a:gradFill>
            <a:gsLst>
              <a:gs pos="1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 cap="sq">
            <a:noFill/>
            <a:prstDash val="solid"/>
            <a:miter/>
          </a:ln>
          <a:effectLst>
            <a:outerShdw dist="190500" blurRad="330200" dir="5400000" sx="90000" sy="90000" kx="0" ky="0" algn="t" rotWithShape="0">
              <a:schemeClr val="accent1">
                <a:lumMod val="75000"/>
                <a:alpha val="25000"/>
              </a:schemeClr>
            </a:outerShdw>
          </a:effectLst>
        </p:spPr>
        <p:txBody>
          <a:bodyPr vert="horz" wrap="square" lIns="45720" tIns="22860" rIns="45720" bIns="2286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8100000" flipH="0" flipV="0">
            <a:off x="8511551" y="1689251"/>
            <a:ext cx="675445" cy="675205"/>
          </a:xfrm>
          <a:custGeom>
            <a:avLst/>
            <a:gdLst>
              <a:gd name="connsiteX0" fmla="*/ 142119 w 675445"/>
              <a:gd name="connsiteY0" fmla="*/ 533122 h 675205"/>
              <a:gd name="connsiteX1" fmla="*/ 0 w 675445"/>
              <a:gd name="connsiteY1" fmla="*/ 190105 h 675205"/>
              <a:gd name="connsiteX2" fmla="*/ 1 w 675445"/>
              <a:gd name="connsiteY2" fmla="*/ 190105 h 675205"/>
              <a:gd name="connsiteX3" fmla="*/ 38132 w 675445"/>
              <a:gd name="connsiteY3" fmla="*/ 1282 h 675205"/>
              <a:gd name="connsiteX4" fmla="*/ 38828 w 675445"/>
              <a:gd name="connsiteY4" fmla="*/ 0 h 675205"/>
              <a:gd name="connsiteX5" fmla="*/ 28173 w 675445"/>
              <a:gd name="connsiteY5" fmla="*/ 34318 h 675205"/>
              <a:gd name="connsiteX6" fmla="*/ 17632 w 675445"/>
              <a:gd name="connsiteY6" fmla="*/ 138856 h 675205"/>
              <a:gd name="connsiteX7" fmla="*/ 536473 w 675445"/>
              <a:gd name="connsiteY7" fmla="*/ 657566 h 675205"/>
              <a:gd name="connsiteX8" fmla="*/ 641037 w 675445"/>
              <a:gd name="connsiteY8" fmla="*/ 647028 h 675205"/>
              <a:gd name="connsiteX9" fmla="*/ 675445 w 675445"/>
              <a:gd name="connsiteY9" fmla="*/ 636350 h 675205"/>
              <a:gd name="connsiteX10" fmla="*/ 674094 w 675445"/>
              <a:gd name="connsiteY10" fmla="*/ 637083 h 675205"/>
              <a:gd name="connsiteX11" fmla="*/ 485223 w 675445"/>
              <a:gd name="connsiteY11" fmla="*/ 675205 h 675205"/>
              <a:gd name="connsiteX12" fmla="*/ 142119 w 675445"/>
              <a:gd name="connsiteY12" fmla="*/ 533122 h 675205"/>
            </a:gdLst>
            <a:rect l="l" t="t" r="r" b="b"/>
            <a:pathLst>
              <a:path w="675445" h="675205">
                <a:moveTo>
                  <a:pt x="142119" y="533122"/>
                </a:moveTo>
                <a:cubicBezTo>
                  <a:pt x="54310" y="445336"/>
                  <a:pt x="0" y="324061"/>
                  <a:pt x="0" y="190105"/>
                </a:cubicBezTo>
                <a:lnTo>
                  <a:pt x="1" y="190105"/>
                </a:lnTo>
                <a:cubicBezTo>
                  <a:pt x="1" y="123127"/>
                  <a:pt x="13579" y="59319"/>
                  <a:pt x="38132" y="1282"/>
                </a:cubicBezTo>
                <a:lnTo>
                  <a:pt x="38828" y="0"/>
                </a:lnTo>
                <a:lnTo>
                  <a:pt x="28173" y="34318"/>
                </a:lnTo>
                <a:cubicBezTo>
                  <a:pt x="21261" y="68085"/>
                  <a:pt x="17632" y="103047"/>
                  <a:pt x="17632" y="138856"/>
                </a:cubicBezTo>
                <a:cubicBezTo>
                  <a:pt x="17632" y="425332"/>
                  <a:pt x="249925" y="657566"/>
                  <a:pt x="536473" y="657566"/>
                </a:cubicBezTo>
                <a:cubicBezTo>
                  <a:pt x="572291" y="657566"/>
                  <a:pt x="607262" y="653938"/>
                  <a:pt x="641037" y="647028"/>
                </a:cubicBezTo>
                <a:lnTo>
                  <a:pt x="675445" y="636350"/>
                </a:lnTo>
                <a:lnTo>
                  <a:pt x="674094" y="637083"/>
                </a:lnTo>
                <a:cubicBezTo>
                  <a:pt x="616042" y="661631"/>
                  <a:pt x="552218" y="675205"/>
                  <a:pt x="485223" y="675205"/>
                </a:cubicBezTo>
                <a:cubicBezTo>
                  <a:pt x="351232" y="675205"/>
                  <a:pt x="229927" y="620908"/>
                  <a:pt x="142119" y="533122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8232294" y="3191669"/>
            <a:ext cx="62685" cy="2383480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8458900" y="3007619"/>
            <a:ext cx="3060000" cy="749870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建立内容质量校验与人工精修机制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8458899" y="3877249"/>
            <a:ext cx="3060000" cy="16978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设定事实准确性、品牌调性一致性、SEO友好度三大审核维度，由营销团队对AI生成内容进行二次加工，确保内容既高效又可信。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8633282" y="2081801"/>
            <a:ext cx="432000" cy="407170"/>
          </a:xfrm>
          <a:custGeom>
            <a:avLst/>
            <a:gdLst>
              <a:gd name="connsiteX0" fmla="*/ 565749 w 763907"/>
              <a:gd name="connsiteY0" fmla="*/ 529546 h 720000"/>
              <a:gd name="connsiteX1" fmla="*/ 585849 w 763907"/>
              <a:gd name="connsiteY1" fmla="*/ 537865 h 720000"/>
              <a:gd name="connsiteX2" fmla="*/ 698960 w 763907"/>
              <a:gd name="connsiteY2" fmla="*/ 650977 h 720000"/>
              <a:gd name="connsiteX3" fmla="*/ 698960 w 763907"/>
              <a:gd name="connsiteY3" fmla="*/ 691178 h 720000"/>
              <a:gd name="connsiteX4" fmla="*/ 678860 w 763907"/>
              <a:gd name="connsiteY4" fmla="*/ 699521 h 720000"/>
              <a:gd name="connsiteX5" fmla="*/ 658760 w 763907"/>
              <a:gd name="connsiteY5" fmla="*/ 691178 h 720000"/>
              <a:gd name="connsiteX6" fmla="*/ 545648 w 763907"/>
              <a:gd name="connsiteY6" fmla="*/ 578066 h 720000"/>
              <a:gd name="connsiteX7" fmla="*/ 545648 w 763907"/>
              <a:gd name="connsiteY7" fmla="*/ 537865 h 720000"/>
              <a:gd name="connsiteX8" fmla="*/ 565749 w 763907"/>
              <a:gd name="connsiteY8" fmla="*/ 529546 h 720000"/>
              <a:gd name="connsiteX9" fmla="*/ 565749 w 763907"/>
              <a:gd name="connsiteY9" fmla="*/ 359807 h 720000"/>
              <a:gd name="connsiteX10" fmla="*/ 735464 w 763907"/>
              <a:gd name="connsiteY10" fmla="*/ 359807 h 720000"/>
              <a:gd name="connsiteX11" fmla="*/ 763907 w 763907"/>
              <a:gd name="connsiteY11" fmla="*/ 388251 h 720000"/>
              <a:gd name="connsiteX12" fmla="*/ 735464 w 763907"/>
              <a:gd name="connsiteY12" fmla="*/ 416695 h 720000"/>
              <a:gd name="connsiteX13" fmla="*/ 565749 w 763907"/>
              <a:gd name="connsiteY13" fmla="*/ 416695 h 720000"/>
              <a:gd name="connsiteX14" fmla="*/ 537305 w 763907"/>
              <a:gd name="connsiteY14" fmla="*/ 388251 h 720000"/>
              <a:gd name="connsiteX15" fmla="*/ 565749 w 763907"/>
              <a:gd name="connsiteY15" fmla="*/ 359807 h 720000"/>
              <a:gd name="connsiteX16" fmla="*/ 678860 w 763907"/>
              <a:gd name="connsiteY16" fmla="*/ 77005 h 720000"/>
              <a:gd name="connsiteX17" fmla="*/ 698960 w 763907"/>
              <a:gd name="connsiteY17" fmla="*/ 85325 h 720000"/>
              <a:gd name="connsiteX18" fmla="*/ 698960 w 763907"/>
              <a:gd name="connsiteY18" fmla="*/ 125525 h 720000"/>
              <a:gd name="connsiteX19" fmla="*/ 585849 w 763907"/>
              <a:gd name="connsiteY19" fmla="*/ 238636 h 720000"/>
              <a:gd name="connsiteX20" fmla="*/ 565749 w 763907"/>
              <a:gd name="connsiteY20" fmla="*/ 246980 h 720000"/>
              <a:gd name="connsiteX21" fmla="*/ 545648 w 763907"/>
              <a:gd name="connsiteY21" fmla="*/ 238636 h 720000"/>
              <a:gd name="connsiteX22" fmla="*/ 545648 w 763907"/>
              <a:gd name="connsiteY22" fmla="*/ 198436 h 720000"/>
              <a:gd name="connsiteX23" fmla="*/ 658760 w 763907"/>
              <a:gd name="connsiteY23" fmla="*/ 85325 h 720000"/>
              <a:gd name="connsiteX24" fmla="*/ 678860 w 763907"/>
              <a:gd name="connsiteY24" fmla="*/ 77005 h 720000"/>
              <a:gd name="connsiteX25" fmla="*/ 362802 w 763907"/>
              <a:gd name="connsiteY25" fmla="*/ 5 h 720000"/>
              <a:gd name="connsiteX26" fmla="*/ 422012 w 763907"/>
              <a:gd name="connsiteY26" fmla="*/ 16490 h 720000"/>
              <a:gd name="connsiteX27" fmla="*/ 481080 w 763907"/>
              <a:gd name="connsiteY27" fmla="*/ 119457 h 720000"/>
              <a:gd name="connsiteX28" fmla="*/ 481080 w 763907"/>
              <a:gd name="connsiteY28" fmla="*/ 600631 h 720000"/>
              <a:gd name="connsiteX29" fmla="*/ 422012 w 763907"/>
              <a:gd name="connsiteY29" fmla="*/ 703598 h 720000"/>
              <a:gd name="connsiteX30" fmla="*/ 361806 w 763907"/>
              <a:gd name="connsiteY30" fmla="*/ 720000 h 720000"/>
              <a:gd name="connsiteX31" fmla="*/ 303306 w 763907"/>
              <a:gd name="connsiteY31" fmla="*/ 704546 h 720000"/>
              <a:gd name="connsiteX32" fmla="*/ 60870 w 763907"/>
              <a:gd name="connsiteY32" fmla="*/ 568300 h 720000"/>
              <a:gd name="connsiteX33" fmla="*/ 0 w 763907"/>
              <a:gd name="connsiteY33" fmla="*/ 464291 h 720000"/>
              <a:gd name="connsiteX34" fmla="*/ 0 w 763907"/>
              <a:gd name="connsiteY34" fmla="*/ 255702 h 720000"/>
              <a:gd name="connsiteX35" fmla="*/ 60870 w 763907"/>
              <a:gd name="connsiteY35" fmla="*/ 151693 h 720000"/>
              <a:gd name="connsiteX36" fmla="*/ 303306 w 763907"/>
              <a:gd name="connsiteY36" fmla="*/ 15447 h 720000"/>
              <a:gd name="connsiteX37" fmla="*/ 362802 w 763907"/>
              <a:gd name="connsiteY37" fmla="*/ 5 h 720000"/>
            </a:gdLst>
            <a:rect l="l" t="t" r="r" b="b"/>
            <a:pathLst>
              <a:path w="763907" h="720000">
                <a:moveTo>
                  <a:pt x="565749" y="529546"/>
                </a:moveTo>
                <a:cubicBezTo>
                  <a:pt x="573025" y="529546"/>
                  <a:pt x="580302" y="532319"/>
                  <a:pt x="585849" y="537865"/>
                </a:cubicBezTo>
                <a:lnTo>
                  <a:pt x="698960" y="650977"/>
                </a:lnTo>
                <a:cubicBezTo>
                  <a:pt x="710054" y="662070"/>
                  <a:pt x="710054" y="680084"/>
                  <a:pt x="698960" y="691178"/>
                </a:cubicBezTo>
                <a:cubicBezTo>
                  <a:pt x="693461" y="696677"/>
                  <a:pt x="686161" y="699521"/>
                  <a:pt x="678860" y="699521"/>
                </a:cubicBezTo>
                <a:cubicBezTo>
                  <a:pt x="671560" y="699521"/>
                  <a:pt x="664259" y="696771"/>
                  <a:pt x="658760" y="691178"/>
                </a:cubicBezTo>
                <a:lnTo>
                  <a:pt x="545648" y="578066"/>
                </a:lnTo>
                <a:cubicBezTo>
                  <a:pt x="534555" y="566973"/>
                  <a:pt x="534555" y="548959"/>
                  <a:pt x="545648" y="537865"/>
                </a:cubicBezTo>
                <a:cubicBezTo>
                  <a:pt x="551195" y="532319"/>
                  <a:pt x="558471" y="529546"/>
                  <a:pt x="565749" y="529546"/>
                </a:cubicBezTo>
                <a:close/>
                <a:moveTo>
                  <a:pt x="565749" y="359807"/>
                </a:moveTo>
                <a:lnTo>
                  <a:pt x="735464" y="359807"/>
                </a:lnTo>
                <a:cubicBezTo>
                  <a:pt x="751202" y="359807"/>
                  <a:pt x="763907" y="372512"/>
                  <a:pt x="763907" y="388251"/>
                </a:cubicBezTo>
                <a:cubicBezTo>
                  <a:pt x="763907" y="403990"/>
                  <a:pt x="751107" y="416695"/>
                  <a:pt x="735464" y="416695"/>
                </a:cubicBezTo>
                <a:lnTo>
                  <a:pt x="565749" y="416695"/>
                </a:lnTo>
                <a:cubicBezTo>
                  <a:pt x="550010" y="416695"/>
                  <a:pt x="537305" y="403990"/>
                  <a:pt x="537305" y="388251"/>
                </a:cubicBezTo>
                <a:cubicBezTo>
                  <a:pt x="537305" y="372512"/>
                  <a:pt x="550010" y="359807"/>
                  <a:pt x="565749" y="359807"/>
                </a:cubicBezTo>
                <a:close/>
                <a:moveTo>
                  <a:pt x="678860" y="77005"/>
                </a:moveTo>
                <a:cubicBezTo>
                  <a:pt x="686137" y="77005"/>
                  <a:pt x="693414" y="79778"/>
                  <a:pt x="698960" y="85325"/>
                </a:cubicBezTo>
                <a:cubicBezTo>
                  <a:pt x="710054" y="96418"/>
                  <a:pt x="710054" y="114432"/>
                  <a:pt x="698960" y="125525"/>
                </a:cubicBezTo>
                <a:lnTo>
                  <a:pt x="585849" y="238636"/>
                </a:lnTo>
                <a:cubicBezTo>
                  <a:pt x="580350" y="244231"/>
                  <a:pt x="573049" y="246980"/>
                  <a:pt x="565749" y="246980"/>
                </a:cubicBezTo>
                <a:cubicBezTo>
                  <a:pt x="558448" y="246980"/>
                  <a:pt x="551147" y="244231"/>
                  <a:pt x="545648" y="238636"/>
                </a:cubicBezTo>
                <a:cubicBezTo>
                  <a:pt x="534555" y="227543"/>
                  <a:pt x="534555" y="209529"/>
                  <a:pt x="545648" y="198436"/>
                </a:cubicBezTo>
                <a:lnTo>
                  <a:pt x="658760" y="85325"/>
                </a:lnTo>
                <a:cubicBezTo>
                  <a:pt x="664306" y="79778"/>
                  <a:pt x="671583" y="77005"/>
                  <a:pt x="678860" y="77005"/>
                </a:cubicBezTo>
                <a:close/>
                <a:moveTo>
                  <a:pt x="362802" y="5"/>
                </a:moveTo>
                <a:cubicBezTo>
                  <a:pt x="383186" y="183"/>
                  <a:pt x="403524" y="5682"/>
                  <a:pt x="422012" y="16490"/>
                </a:cubicBezTo>
                <a:cubicBezTo>
                  <a:pt x="458989" y="38108"/>
                  <a:pt x="481080" y="76601"/>
                  <a:pt x="481080" y="119457"/>
                </a:cubicBezTo>
                <a:lnTo>
                  <a:pt x="481080" y="600631"/>
                </a:lnTo>
                <a:cubicBezTo>
                  <a:pt x="481080" y="643486"/>
                  <a:pt x="458989" y="681980"/>
                  <a:pt x="422012" y="703598"/>
                </a:cubicBezTo>
                <a:cubicBezTo>
                  <a:pt x="403240" y="714501"/>
                  <a:pt x="382475" y="720000"/>
                  <a:pt x="361806" y="720000"/>
                </a:cubicBezTo>
                <a:cubicBezTo>
                  <a:pt x="341706" y="720000"/>
                  <a:pt x="321700" y="714881"/>
                  <a:pt x="303306" y="704546"/>
                </a:cubicBezTo>
                <a:lnTo>
                  <a:pt x="60870" y="568300"/>
                </a:lnTo>
                <a:cubicBezTo>
                  <a:pt x="23324" y="547157"/>
                  <a:pt x="0" y="507336"/>
                  <a:pt x="0" y="464291"/>
                </a:cubicBezTo>
                <a:lnTo>
                  <a:pt x="0" y="255702"/>
                </a:lnTo>
                <a:cubicBezTo>
                  <a:pt x="0" y="212657"/>
                  <a:pt x="23324" y="172742"/>
                  <a:pt x="60870" y="151693"/>
                </a:cubicBezTo>
                <a:lnTo>
                  <a:pt x="303306" y="15447"/>
                </a:lnTo>
                <a:cubicBezTo>
                  <a:pt x="321984" y="4970"/>
                  <a:pt x="342417" y="-173"/>
                  <a:pt x="362802" y="5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任意多边形: 形状 1"/>
          <p:cNvSpPr txBox="1"/>
          <p:nvPr/>
        </p:nvSpPr>
        <p:spPr>
          <a:xfrm rot="3399034" flipH="0" flipV="0">
            <a:off x="101370" y="-683544"/>
            <a:ext cx="752877" cy="1639473"/>
          </a:xfrm>
          <a:custGeom>
            <a:avLst/>
            <a:gdLst>
              <a:gd name="connsiteX0" fmla="*/ 0 w 752877"/>
              <a:gd name="connsiteY0" fmla="*/ 1143995 h 1639473"/>
              <a:gd name="connsiteX1" fmla="*/ 752877 w 752877"/>
              <a:gd name="connsiteY1" fmla="*/ 0 h 1639473"/>
              <a:gd name="connsiteX2" fmla="*/ 752877 w 752877"/>
              <a:gd name="connsiteY2" fmla="*/ 1639473 h 1639473"/>
            </a:gdLst>
            <a:rect l="l" t="t" r="r" b="b"/>
            <a:pathLst>
              <a:path w="752877" h="1639473">
                <a:moveTo>
                  <a:pt x="0" y="1143995"/>
                </a:moveTo>
                <a:lnTo>
                  <a:pt x="752877" y="0"/>
                </a:lnTo>
                <a:lnTo>
                  <a:pt x="752877" y="1639473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任意多边形: 形状 2"/>
          <p:cNvSpPr txBox="1"/>
          <p:nvPr/>
        </p:nvSpPr>
        <p:spPr>
          <a:xfrm rot="3416040" flipH="0" flipV="0">
            <a:off x="768217" y="-508298"/>
            <a:ext cx="109495" cy="2035302"/>
          </a:xfrm>
          <a:custGeom>
            <a:avLst/>
            <a:gdLst>
              <a:gd name="connsiteX0" fmla="*/ 0 w 109495"/>
              <a:gd name="connsiteY0" fmla="*/ 168184 h 2035302"/>
              <a:gd name="connsiteX1" fmla="*/ 109495 w 109495"/>
              <a:gd name="connsiteY1" fmla="*/ 0 h 2035302"/>
              <a:gd name="connsiteX2" fmla="*/ 109495 w 109495"/>
              <a:gd name="connsiteY2" fmla="*/ 2035302 h 2035302"/>
              <a:gd name="connsiteX3" fmla="*/ 0 w 109495"/>
              <a:gd name="connsiteY3" fmla="*/ 1964016 h 2035302"/>
            </a:gdLst>
            <a:rect l="l" t="t" r="r" b="b"/>
            <a:pathLst>
              <a:path w="109495" h="2035302">
                <a:moveTo>
                  <a:pt x="0" y="168184"/>
                </a:moveTo>
                <a:lnTo>
                  <a:pt x="109495" y="0"/>
                </a:lnTo>
                <a:lnTo>
                  <a:pt x="109495" y="2035302"/>
                </a:lnTo>
                <a:lnTo>
                  <a:pt x="0" y="1964016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68000"/>
                </a:schemeClr>
              </a:gs>
              <a:gs pos="100000">
                <a:schemeClr val="accent1">
                  <a:alpha val="0"/>
                  <a:lumMod val="98000"/>
                  <a:lumOff val="2000"/>
                </a:schemeClr>
              </a:gs>
            </a:gsLst>
            <a:lin ang="5400000" scaled="0"/>
          </a:gradFill>
          <a:ln w="6350" cap="sq"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文本框 3"/>
          <p:cNvSpPr txBox="1"/>
          <p:nvPr/>
        </p:nvSpPr>
        <p:spPr>
          <a:xfrm rot="0" flipH="0" flipV="0">
            <a:off x="1163319" y="388880"/>
            <a:ext cx="7701382" cy="59627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第一步：构建企业专属的GEO内容资产库</a:t>
            </a:r>
            <a:endParaRPr kumimoji="1" lang="zh-CN" altLang="en-US"/>
          </a:p>
        </p:txBody>
      </p:sp>
    </p:spTree>
  </p:cSld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0"/>
          <p:cNvSpPr txBox="1"/>
          <p:nvPr/>
        </p:nvSpPr>
        <p:spPr>
          <a:xfrm rot="0" flipH="0" flipV="0">
            <a:off x="0" y="3871609"/>
            <a:ext cx="12192000" cy="2986391"/>
          </a:xfrm>
          <a:custGeom>
            <a:avLst/>
            <a:gdLst>
              <a:gd name="connsiteX0" fmla="*/ 0 w 12192000"/>
              <a:gd name="connsiteY0" fmla="*/ 0 h 2483672"/>
              <a:gd name="connsiteX1" fmla="*/ 610 w 12192000"/>
              <a:gd name="connsiteY1" fmla="*/ 573 h 2483672"/>
              <a:gd name="connsiteX2" fmla="*/ 6096000 w 12192000"/>
              <a:gd name="connsiteY2" fmla="*/ 1084362 h 2483672"/>
              <a:gd name="connsiteX3" fmla="*/ 12191390 w 12192000"/>
              <a:gd name="connsiteY3" fmla="*/ 573 h 2483672"/>
              <a:gd name="connsiteX4" fmla="*/ 12192000 w 12192000"/>
              <a:gd name="connsiteY4" fmla="*/ 0 h 2483672"/>
              <a:gd name="connsiteX5" fmla="*/ 12192000 w 12192000"/>
              <a:gd name="connsiteY5" fmla="*/ 2483672 h 2483672"/>
              <a:gd name="connsiteX6" fmla="*/ 0 w 12192000"/>
              <a:gd name="connsiteY6" fmla="*/ 2483672 h 2483672"/>
            </a:gdLst>
            <a:rect l="l" t="t" r="r" b="b"/>
            <a:pathLst>
              <a:path w="12192000" h="2483672">
                <a:moveTo>
                  <a:pt x="0" y="0"/>
                </a:moveTo>
                <a:lnTo>
                  <a:pt x="610" y="573"/>
                </a:lnTo>
                <a:cubicBezTo>
                  <a:pt x="808686" y="628466"/>
                  <a:pt x="3232050" y="1084362"/>
                  <a:pt x="6096000" y="1084362"/>
                </a:cubicBezTo>
                <a:cubicBezTo>
                  <a:pt x="8959950" y="1084362"/>
                  <a:pt x="11383314" y="628466"/>
                  <a:pt x="12191390" y="573"/>
                </a:cubicBezTo>
                <a:lnTo>
                  <a:pt x="12192000" y="0"/>
                </a:lnTo>
                <a:lnTo>
                  <a:pt x="12192000" y="2483672"/>
                </a:lnTo>
                <a:lnTo>
                  <a:pt x="0" y="2483672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/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1"/>
          <p:cNvSpPr txBox="1"/>
          <p:nvPr/>
        </p:nvSpPr>
        <p:spPr>
          <a:xfrm rot="0" flipH="0" flipV="0">
            <a:off x="1076426" y="2254154"/>
            <a:ext cx="3121125" cy="3302759"/>
          </a:xfrm>
          <a:prstGeom prst="round2SameRect">
            <a:avLst>
              <a:gd name="adj1" fmla="val 8512"/>
              <a:gd name="adj2" fmla="val 4943"/>
            </a:avLst>
          </a:prstGeom>
          <a:solidFill>
            <a:schemeClr val="bg1"/>
          </a:solidFill>
          <a:ln w="6350" cap="sq">
            <a:noFill/>
            <a:miter/>
          </a:ln>
          <a:effectLst>
            <a:outerShdw dist="38100" blurRad="254000" dir="2160000" sx="100000" sy="100000" kx="0" ky="0" algn="tl" rotWithShape="0">
              <a:schemeClr val="tx1">
                <a:alpha val="1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AiPPT8"/>
          <p:cNvSpPr txBox="1"/>
          <p:nvPr/>
        </p:nvSpPr>
        <p:spPr>
          <a:xfrm rot="0" flipH="0" flipV="0">
            <a:off x="1222651" y="3459300"/>
            <a:ext cx="2880934" cy="166502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在网页HTML中嵌入Schema.org扩展标记（如HowTo、QAPage、ProductReview），帮助豆包、DeepSeek等引擎快速提取关键信息，提升内容被引用概率。</a:t>
            </a:r>
            <a:endParaRPr kumimoji="1" lang="zh-CN" altLang="en-US"/>
          </a:p>
        </p:txBody>
      </p:sp>
      <p:sp>
        <p:nvSpPr>
          <p:cNvPr id="6" name="箭头: 五边形 60"/>
          <p:cNvSpPr txBox="1"/>
          <p:nvPr/>
        </p:nvSpPr>
        <p:spPr>
          <a:xfrm rot="0" flipH="0" flipV="0">
            <a:off x="1203448" y="2065364"/>
            <a:ext cx="1691268" cy="379790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箭头: 五边形 59"/>
          <p:cNvSpPr txBox="1"/>
          <p:nvPr/>
        </p:nvSpPr>
        <p:spPr>
          <a:xfrm rot="0" flipH="0" flipV="0">
            <a:off x="1078568" y="2065435"/>
            <a:ext cx="1709434" cy="379790"/>
          </a:xfrm>
          <a:prstGeom prst="homePlate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文本框 25"/>
          <p:cNvSpPr txBox="1"/>
          <p:nvPr/>
        </p:nvSpPr>
        <p:spPr>
          <a:xfrm rot="0" flipH="0" flipV="0">
            <a:off x="1222651" y="2639925"/>
            <a:ext cx="2230458" cy="6820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配置结构化数据标记以适配大模型索引</a:t>
            </a:r>
            <a:endParaRPr kumimoji="1" lang="zh-CN" altLang="en-US"/>
          </a:p>
        </p:txBody>
      </p:sp>
      <p:sp>
        <p:nvSpPr>
          <p:cNvPr id="9" name="1"/>
          <p:cNvSpPr txBox="1"/>
          <p:nvPr/>
        </p:nvSpPr>
        <p:spPr>
          <a:xfrm rot="0" flipH="0" flipV="0">
            <a:off x="4535438" y="2254154"/>
            <a:ext cx="3121125" cy="3302759"/>
          </a:xfrm>
          <a:prstGeom prst="round2SameRect">
            <a:avLst>
              <a:gd name="adj1" fmla="val 8512"/>
              <a:gd name="adj2" fmla="val 4943"/>
            </a:avLst>
          </a:prstGeom>
          <a:solidFill>
            <a:schemeClr val="bg1"/>
          </a:solidFill>
          <a:ln w="6350" cap="sq">
            <a:noFill/>
            <a:miter/>
          </a:ln>
          <a:effectLst>
            <a:outerShdw dist="38100" blurRad="254000" dir="2160000" sx="100000" sy="100000" kx="0" ky="0" algn="tl" rotWithShape="0">
              <a:schemeClr val="tx1">
                <a:alpha val="1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AiPPT8"/>
          <p:cNvSpPr txBox="1"/>
          <p:nvPr/>
        </p:nvSpPr>
        <p:spPr>
          <a:xfrm rot="0" flipH="0" flipV="0">
            <a:off x="4655533" y="3459300"/>
            <a:ext cx="2880934" cy="166502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开发轻量级API接口，使网站能根据大模型实时查询需求动态返回精准答案片段，例如针对“XX产品适合中小企业吗？”自动输出定制化摘要。</a:t>
            </a:r>
            <a:endParaRPr kumimoji="1" lang="zh-CN" altLang="en-US"/>
          </a:p>
        </p:txBody>
      </p:sp>
      <p:sp>
        <p:nvSpPr>
          <p:cNvPr id="11" name="箭头: 五边形 6"/>
          <p:cNvSpPr txBox="1"/>
          <p:nvPr/>
        </p:nvSpPr>
        <p:spPr>
          <a:xfrm rot="0" flipH="0" flipV="0">
            <a:off x="4662460" y="2065364"/>
            <a:ext cx="1691268" cy="379790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箭头: 五边形 7"/>
          <p:cNvSpPr txBox="1"/>
          <p:nvPr/>
        </p:nvSpPr>
        <p:spPr>
          <a:xfrm rot="0" flipH="0" flipV="0">
            <a:off x="4537580" y="2065435"/>
            <a:ext cx="1709434" cy="379790"/>
          </a:xfrm>
          <a:prstGeom prst="homePlate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文本框 25"/>
          <p:cNvSpPr txBox="1"/>
          <p:nvPr/>
        </p:nvSpPr>
        <p:spPr>
          <a:xfrm rot="0" flipH="0" flipV="0">
            <a:off x="4655533" y="2639925"/>
            <a:ext cx="2230458" cy="6820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构建动态内容响应接口（DCRI）</a:t>
            </a:r>
            <a:endParaRPr kumimoji="1" lang="zh-CN" altLang="en-US"/>
          </a:p>
        </p:txBody>
      </p:sp>
      <p:sp>
        <p:nvSpPr>
          <p:cNvPr id="14" name="1"/>
          <p:cNvSpPr txBox="1"/>
          <p:nvPr/>
        </p:nvSpPr>
        <p:spPr>
          <a:xfrm rot="0" flipH="0" flipV="0">
            <a:off x="7994450" y="2254154"/>
            <a:ext cx="3121125" cy="3302759"/>
          </a:xfrm>
          <a:prstGeom prst="round2SameRect">
            <a:avLst>
              <a:gd name="adj1" fmla="val 8512"/>
              <a:gd name="adj2" fmla="val 4943"/>
            </a:avLst>
          </a:prstGeom>
          <a:solidFill>
            <a:schemeClr val="bg1"/>
          </a:solidFill>
          <a:ln w="6350" cap="sq">
            <a:noFill/>
            <a:miter/>
          </a:ln>
          <a:effectLst>
            <a:outerShdw dist="38100" blurRad="254000" dir="2160000" sx="100000" sy="100000" kx="0" ky="0" algn="tl" rotWithShape="0">
              <a:schemeClr val="tx1">
                <a:alpha val="1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AiPPT8"/>
          <p:cNvSpPr txBox="1"/>
          <p:nvPr/>
        </p:nvSpPr>
        <p:spPr>
          <a:xfrm rot="0" flipH="0" flipV="0">
            <a:off x="8114545" y="3459300"/>
            <a:ext cx="2880934" cy="166502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通过埋点监测不同内容版本在豆包/DeepSeek结果页中的曝光率、点击率及后续转化路径，持续优化内容呈现策略。</a:t>
            </a:r>
            <a:endParaRPr kumimoji="1" lang="zh-CN" altLang="en-US"/>
          </a:p>
        </p:txBody>
      </p:sp>
      <p:sp>
        <p:nvSpPr>
          <p:cNvPr id="16" name="箭头: 五边形 10"/>
          <p:cNvSpPr txBox="1"/>
          <p:nvPr/>
        </p:nvSpPr>
        <p:spPr>
          <a:xfrm rot="0" flipH="0" flipV="0">
            <a:off x="8121472" y="2065364"/>
            <a:ext cx="1691268" cy="379790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箭头: 五边形 11"/>
          <p:cNvSpPr txBox="1"/>
          <p:nvPr/>
        </p:nvSpPr>
        <p:spPr>
          <a:xfrm rot="0" flipH="0" flipV="0">
            <a:off x="7996592" y="2065435"/>
            <a:ext cx="1709434" cy="379790"/>
          </a:xfrm>
          <a:prstGeom prst="homePlate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文本框 25"/>
          <p:cNvSpPr txBox="1"/>
          <p:nvPr/>
        </p:nvSpPr>
        <p:spPr>
          <a:xfrm rot="0" flipH="0" flipV="0">
            <a:off x="8114545" y="2639925"/>
            <a:ext cx="2230458" cy="6820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实现A/B测试驱动的GEO效果追踪</a:t>
            </a:r>
            <a:endParaRPr kumimoji="1" lang="zh-CN" altLang="en-US"/>
          </a:p>
        </p:txBody>
      </p:sp>
      <p:cxnSp>
        <p:nvCxnSpPr>
          <p:cNvPr id="19" name="直接箭头连接符 13"/>
          <p:cNvCxnSpPr/>
          <p:nvPr/>
        </p:nvCxnSpPr>
        <p:spPr>
          <a:xfrm rot="0" flipH="0" flipV="0">
            <a:off x="1354551" y="2255330"/>
            <a:ext cx="1157468" cy="0"/>
          </a:xfrm>
          <a:prstGeom prst="straightConnector1">
            <a:avLst/>
          </a:prstGeom>
          <a:noFill/>
          <a:ln w="12700" cap="sq">
            <a:solidFill>
              <a:schemeClr val="bg1"/>
            </a:solidFill>
            <a:prstDash val="solid"/>
            <a:miter/>
            <a:tailEnd type="triangle"/>
          </a:ln>
        </p:spPr>
      </p:cxnSp>
      <p:cxnSp>
        <p:nvCxnSpPr>
          <p:cNvPr id="20" name="直接箭头连接符 14"/>
          <p:cNvCxnSpPr/>
          <p:nvPr/>
        </p:nvCxnSpPr>
        <p:spPr>
          <a:xfrm rot="0" flipH="0" flipV="0">
            <a:off x="4813563" y="2255330"/>
            <a:ext cx="1157468" cy="0"/>
          </a:xfrm>
          <a:prstGeom prst="straightConnector1">
            <a:avLst/>
          </a:prstGeom>
          <a:noFill/>
          <a:ln w="12700" cap="sq">
            <a:solidFill>
              <a:schemeClr val="bg1"/>
            </a:solidFill>
            <a:prstDash val="solid"/>
            <a:miter/>
            <a:tailEnd type="triangle"/>
          </a:ln>
        </p:spPr>
      </p:cxnSp>
      <p:cxnSp>
        <p:nvCxnSpPr>
          <p:cNvPr id="21" name="直接箭头连接符 15"/>
          <p:cNvCxnSpPr/>
          <p:nvPr/>
        </p:nvCxnSpPr>
        <p:spPr>
          <a:xfrm rot="0" flipH="0" flipV="0">
            <a:off x="8272575" y="2255330"/>
            <a:ext cx="1157468" cy="0"/>
          </a:xfrm>
          <a:prstGeom prst="straightConnector1">
            <a:avLst/>
          </a:prstGeom>
          <a:noFill/>
          <a:ln w="12700" cap="sq">
            <a:solidFill>
              <a:schemeClr val="bg1"/>
            </a:solidFill>
            <a:prstDash val="solid"/>
            <a:miter/>
            <a:tailEnd type="triangle"/>
          </a:ln>
        </p:spPr>
      </p:cxnSp>
      <p:sp>
        <p:nvSpPr>
          <p:cNvPr id="22" name="任意多边形: 形状 1"/>
          <p:cNvSpPr txBox="1"/>
          <p:nvPr/>
        </p:nvSpPr>
        <p:spPr>
          <a:xfrm rot="3399034" flipH="0" flipV="0">
            <a:off x="101370" y="-683544"/>
            <a:ext cx="752877" cy="1639473"/>
          </a:xfrm>
          <a:custGeom>
            <a:avLst/>
            <a:gdLst>
              <a:gd name="connsiteX0" fmla="*/ 0 w 752877"/>
              <a:gd name="connsiteY0" fmla="*/ 1143995 h 1639473"/>
              <a:gd name="connsiteX1" fmla="*/ 752877 w 752877"/>
              <a:gd name="connsiteY1" fmla="*/ 0 h 1639473"/>
              <a:gd name="connsiteX2" fmla="*/ 752877 w 752877"/>
              <a:gd name="connsiteY2" fmla="*/ 1639473 h 1639473"/>
            </a:gdLst>
            <a:rect l="l" t="t" r="r" b="b"/>
            <a:pathLst>
              <a:path w="752877" h="1639473">
                <a:moveTo>
                  <a:pt x="0" y="1143995"/>
                </a:moveTo>
                <a:lnTo>
                  <a:pt x="752877" y="0"/>
                </a:lnTo>
                <a:lnTo>
                  <a:pt x="752877" y="1639473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任意多边形: 形状 2"/>
          <p:cNvSpPr txBox="1"/>
          <p:nvPr/>
        </p:nvSpPr>
        <p:spPr>
          <a:xfrm rot="3416040" flipH="0" flipV="0">
            <a:off x="768217" y="-508298"/>
            <a:ext cx="109495" cy="2035302"/>
          </a:xfrm>
          <a:custGeom>
            <a:avLst/>
            <a:gdLst>
              <a:gd name="connsiteX0" fmla="*/ 0 w 109495"/>
              <a:gd name="connsiteY0" fmla="*/ 168184 h 2035302"/>
              <a:gd name="connsiteX1" fmla="*/ 109495 w 109495"/>
              <a:gd name="connsiteY1" fmla="*/ 0 h 2035302"/>
              <a:gd name="connsiteX2" fmla="*/ 109495 w 109495"/>
              <a:gd name="connsiteY2" fmla="*/ 2035302 h 2035302"/>
              <a:gd name="connsiteX3" fmla="*/ 0 w 109495"/>
              <a:gd name="connsiteY3" fmla="*/ 1964016 h 2035302"/>
            </a:gdLst>
            <a:rect l="l" t="t" r="r" b="b"/>
            <a:pathLst>
              <a:path w="109495" h="2035302">
                <a:moveTo>
                  <a:pt x="0" y="168184"/>
                </a:moveTo>
                <a:lnTo>
                  <a:pt x="109495" y="0"/>
                </a:lnTo>
                <a:lnTo>
                  <a:pt x="109495" y="2035302"/>
                </a:lnTo>
                <a:lnTo>
                  <a:pt x="0" y="1964016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68000"/>
                </a:schemeClr>
              </a:gs>
              <a:gs pos="100000">
                <a:schemeClr val="accent1">
                  <a:alpha val="0"/>
                  <a:lumMod val="98000"/>
                  <a:lumOff val="2000"/>
                </a:schemeClr>
              </a:gs>
            </a:gsLst>
            <a:lin ang="5400000" scaled="0"/>
          </a:gradFill>
          <a:ln w="6350" cap="sq"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文本框 3"/>
          <p:cNvSpPr txBox="1"/>
          <p:nvPr/>
        </p:nvSpPr>
        <p:spPr>
          <a:xfrm rot="0" flipH="0" flipV="0">
            <a:off x="1163319" y="388880"/>
            <a:ext cx="7701382" cy="59627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第二步：部署生成式引擎优化（GEO）技术架构</a:t>
            </a:r>
            <a:endParaRPr kumimoji="1" lang="zh-CN" altLang="en-US"/>
          </a:p>
        </p:txBody>
      </p:sp>
    </p:spTree>
  </p:cSld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797893" y="1589327"/>
            <a:ext cx="3289229" cy="4698347"/>
          </a:xfrm>
          <a:prstGeom prst="roundRect">
            <a:avLst>
              <a:gd name="adj" fmla="val 4673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dist="0" blurRad="152400" dir="0" sx="102000" sy="102000" kx="0" ky="0" algn="ctr" rotWithShape="0">
              <a:schemeClr val="accent1">
                <a:lumMod val="60000"/>
                <a:lumOff val="40000"/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1009328" y="1884788"/>
            <a:ext cx="2886174" cy="732149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42DAE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在认知阶段布局权威问答内容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1009328" y="2687443"/>
            <a:ext cx="2886174" cy="2782939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针对“什么是”“如何选择”类泛需求，产出深度解析文章并优化为GEO友好格式，抢占用户早期注意力，建立专业信任感。</a:t>
            </a:r>
            <a:endParaRPr kumimoji="1" lang="zh-CN" altLang="en-US"/>
          </a:p>
        </p:txBody>
      </p:sp>
      <p:cxnSp>
        <p:nvCxnSpPr>
          <p:cNvPr id="6" name="线条 1"/>
          <p:cNvCxnSpPr/>
          <p:nvPr/>
        </p:nvCxnSpPr>
        <p:spPr>
          <a:xfrm rot="0" flipH="1" flipV="0">
            <a:off x="760831" y="1530576"/>
            <a:ext cx="17154" cy="1800000"/>
          </a:xfrm>
          <a:prstGeom prst="line">
            <a:avLst/>
          </a:prstGeom>
          <a:noFill/>
          <a:ln w="12700" cap="rnd">
            <a:gradFill>
              <a:gsLst>
                <a:gs pos="0">
                  <a:schemeClr val="accent1"/>
                </a:gs>
                <a:gs pos="100000">
                  <a:schemeClr val="accent1">
                    <a:lumMod val="40000"/>
                    <a:lumOff val="60000"/>
                    <a:alpha val="0"/>
                  </a:schemeClr>
                </a:gs>
              </a:gsLst>
              <a:lin ang="5400000" scaled="0"/>
            </a:gradFill>
            <a:miter/>
          </a:ln>
        </p:spPr>
      </p:cxnSp>
      <p:sp>
        <p:nvSpPr>
          <p:cNvPr id="7" name="标题 1"/>
          <p:cNvSpPr txBox="1"/>
          <p:nvPr/>
        </p:nvSpPr>
        <p:spPr>
          <a:xfrm rot="0" flipH="0" flipV="0">
            <a:off x="694350" y="1418019"/>
            <a:ext cx="169164" cy="163428"/>
          </a:xfrm>
          <a:prstGeom prst="ellipse">
            <a:avLst/>
          </a:prstGeom>
          <a:solidFill>
            <a:schemeClr val="bg1"/>
          </a:solidFill>
          <a:ln w="9525" cap="sq">
            <a:solidFill>
              <a:schemeClr val="accent1"/>
            </a:solidFill>
            <a:miter/>
          </a:ln>
          <a:effectLst>
            <a:outerShdw dist="0" blurRad="63500" dir="0" sx="100000" sy="100000" kx="0" ky="0" algn="ctr" rotWithShape="0">
              <a:schemeClr val="accent1">
                <a:alpha val="40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739081" y="1458933"/>
            <a:ext cx="84464" cy="8160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3577163" y="5759546"/>
            <a:ext cx="510771" cy="527568"/>
          </a:xfrm>
          <a:custGeom>
            <a:avLst/>
            <a:gdLst>
              <a:gd name="connsiteX0" fmla="*/ 485496 w 602486"/>
              <a:gd name="connsiteY0" fmla="*/ 0 h 622300"/>
              <a:gd name="connsiteX1" fmla="*/ 583340 w 602486"/>
              <a:gd name="connsiteY1" fmla="*/ 9850 h 622300"/>
              <a:gd name="connsiteX2" fmla="*/ 602486 w 602486"/>
              <a:gd name="connsiteY2" fmla="*/ 15785 h 622300"/>
              <a:gd name="connsiteX3" fmla="*/ 602486 w 602486"/>
              <a:gd name="connsiteY3" fmla="*/ 208400 h 622300"/>
              <a:gd name="connsiteX4" fmla="*/ 546088 w 602486"/>
              <a:gd name="connsiteY4" fmla="*/ 190934 h 622300"/>
              <a:gd name="connsiteX5" fmla="*/ 485495 w 602486"/>
              <a:gd name="connsiteY5" fmla="*/ 184839 h 622300"/>
              <a:gd name="connsiteX6" fmla="*/ 184838 w 602486"/>
              <a:gd name="connsiteY6" fmla="*/ 484809 h 622300"/>
              <a:gd name="connsiteX7" fmla="*/ 208465 w 602486"/>
              <a:gd name="connsiteY7" fmla="*/ 601571 h 622300"/>
              <a:gd name="connsiteX8" fmla="*/ 219742 w 602486"/>
              <a:gd name="connsiteY8" fmla="*/ 622300 h 622300"/>
              <a:gd name="connsiteX9" fmla="*/ 22231 w 602486"/>
              <a:gd name="connsiteY9" fmla="*/ 622300 h 622300"/>
              <a:gd name="connsiteX10" fmla="*/ 9863 w 602486"/>
              <a:gd name="connsiteY10" fmla="*/ 582515 h 622300"/>
              <a:gd name="connsiteX11" fmla="*/ 0 w 602486"/>
              <a:gd name="connsiteY11" fmla="*/ 484809 h 622300"/>
              <a:gd name="connsiteX12" fmla="*/ 485496 w 602486"/>
              <a:gd name="connsiteY12" fmla="*/ 0 h 622300"/>
            </a:gdLst>
            <a:rect l="l" t="t" r="r" b="b"/>
            <a:pathLst>
              <a:path w="602486" h="622300">
                <a:moveTo>
                  <a:pt x="485496" y="0"/>
                </a:moveTo>
                <a:cubicBezTo>
                  <a:pt x="519012" y="0"/>
                  <a:pt x="551736" y="3392"/>
                  <a:pt x="583340" y="9850"/>
                </a:cubicBezTo>
                <a:lnTo>
                  <a:pt x="602486" y="15785"/>
                </a:lnTo>
                <a:lnTo>
                  <a:pt x="602486" y="208400"/>
                </a:lnTo>
                <a:lnTo>
                  <a:pt x="546088" y="190934"/>
                </a:lnTo>
                <a:cubicBezTo>
                  <a:pt x="526516" y="186938"/>
                  <a:pt x="506251" y="184839"/>
                  <a:pt x="485495" y="184839"/>
                </a:cubicBezTo>
                <a:cubicBezTo>
                  <a:pt x="319447" y="184839"/>
                  <a:pt x="184838" y="319140"/>
                  <a:pt x="184838" y="484809"/>
                </a:cubicBezTo>
                <a:cubicBezTo>
                  <a:pt x="184838" y="526227"/>
                  <a:pt x="193251" y="565683"/>
                  <a:pt x="208465" y="601571"/>
                </a:cubicBezTo>
                <a:lnTo>
                  <a:pt x="219742" y="622300"/>
                </a:lnTo>
                <a:lnTo>
                  <a:pt x="22231" y="622300"/>
                </a:lnTo>
                <a:lnTo>
                  <a:pt x="9863" y="582515"/>
                </a:lnTo>
                <a:cubicBezTo>
                  <a:pt x="3396" y="550955"/>
                  <a:pt x="0" y="518278"/>
                  <a:pt x="0" y="484809"/>
                </a:cubicBezTo>
                <a:cubicBezTo>
                  <a:pt x="0" y="217056"/>
                  <a:pt x="217364" y="0"/>
                  <a:pt x="485496" y="0"/>
                </a:cubicBezTo>
                <a:close/>
              </a:path>
            </a:pathLst>
          </a:cu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43000">
                <a:schemeClr val="accent2"/>
              </a:gs>
            </a:gsLst>
            <a:lin ang="2700000" scaled="0"/>
          </a:gradFill>
          <a:ln w="50800" cap="sq">
            <a:noFill/>
            <a:miter/>
          </a:ln>
          <a:effectLst>
            <a:outerShdw dist="38100" blurRad="50800" dir="2700000" sx="100000" sy="100000" kx="0" ky="0" algn="tl" rotWithShape="0">
              <a:schemeClr val="accent2">
                <a:alpha val="40000"/>
              </a:schemeClr>
            </a:outerShdw>
          </a:effectLst>
        </p:spPr>
        <p:txBody>
          <a:bodyPr vert="horz" wrap="square" lIns="68580" tIns="34290" rIns="68580" bIns="3429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3249911" y="5667669"/>
            <a:ext cx="226340" cy="226020"/>
          </a:xfrm>
          <a:prstGeom prst="donut">
            <a:avLst>
              <a:gd name="adj" fmla="val 23889"/>
            </a:avLst>
          </a:prstGeom>
          <a:solidFill>
            <a:schemeClr val="accent1"/>
          </a:solidFill>
          <a:ln w="50800" cap="sq">
            <a:noFill/>
            <a:miter/>
          </a:ln>
          <a:effectLst>
            <a:outerShdw dist="38100" blurRad="50800" dir="2700000" sx="100000" sy="100000" kx="0" ky="0" algn="tl" rotWithShape="0">
              <a:schemeClr val="accent1">
                <a:alpha val="21000"/>
              </a:schemeClr>
            </a:outerShdw>
          </a:effectLst>
        </p:spPr>
        <p:txBody>
          <a:bodyPr vert="horz" wrap="square" lIns="68580" tIns="34290" rIns="68580" bIns="3429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4516792" y="1589327"/>
            <a:ext cx="3289229" cy="4698347"/>
          </a:xfrm>
          <a:prstGeom prst="roundRect">
            <a:avLst>
              <a:gd name="adj" fmla="val 4673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dist="0" blurRad="152400" dir="0" sx="102000" sy="102000" kx="0" ky="0" algn="ctr" rotWithShape="0">
              <a:schemeClr val="accent1">
                <a:lumMod val="60000"/>
                <a:lumOff val="40000"/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4728227" y="1884788"/>
            <a:ext cx="2886174" cy="732149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42DAE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在评估阶段提供个性化对比工具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4728227" y="2687445"/>
            <a:ext cx="2886174" cy="2782939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开发交互式AI对比组件（如“竞品功能对比生成器”），用户输入需求后即时生成定制化报告，该内容可被大模型直接抓取引用。</a:t>
            </a:r>
            <a:endParaRPr kumimoji="1" lang="zh-CN" altLang="en-US"/>
          </a:p>
        </p:txBody>
      </p:sp>
      <p:cxnSp>
        <p:nvCxnSpPr>
          <p:cNvPr id="14" name="线条 1"/>
          <p:cNvCxnSpPr/>
          <p:nvPr/>
        </p:nvCxnSpPr>
        <p:spPr>
          <a:xfrm rot="0" flipH="1" flipV="0">
            <a:off x="4470530" y="1530576"/>
            <a:ext cx="17154" cy="1800000"/>
          </a:xfrm>
          <a:prstGeom prst="line">
            <a:avLst/>
          </a:prstGeom>
          <a:noFill/>
          <a:ln w="12700" cap="rnd">
            <a:gradFill>
              <a:gsLst>
                <a:gs pos="0">
                  <a:schemeClr val="accent1"/>
                </a:gs>
                <a:gs pos="100000">
                  <a:schemeClr val="accent1">
                    <a:lumMod val="40000"/>
                    <a:lumOff val="60000"/>
                    <a:alpha val="0"/>
                  </a:schemeClr>
                </a:gs>
              </a:gsLst>
              <a:lin ang="5400000" scaled="0"/>
            </a:gradFill>
            <a:miter/>
          </a:ln>
        </p:spPr>
      </p:cxnSp>
      <p:sp>
        <p:nvSpPr>
          <p:cNvPr id="15" name="标题 1"/>
          <p:cNvSpPr txBox="1"/>
          <p:nvPr/>
        </p:nvSpPr>
        <p:spPr>
          <a:xfrm rot="0" flipH="0" flipV="0">
            <a:off x="4404049" y="1418019"/>
            <a:ext cx="169164" cy="163428"/>
          </a:xfrm>
          <a:prstGeom prst="ellipse">
            <a:avLst/>
          </a:prstGeom>
          <a:solidFill>
            <a:schemeClr val="bg1"/>
          </a:solidFill>
          <a:ln w="9525" cap="sq">
            <a:solidFill>
              <a:schemeClr val="accent1"/>
            </a:solidFill>
            <a:miter/>
          </a:ln>
          <a:effectLst>
            <a:outerShdw dist="0" blurRad="63500" dir="0" sx="100000" sy="100000" kx="0" ky="0" algn="ctr" rotWithShape="0">
              <a:schemeClr val="accent1">
                <a:alpha val="40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4448780" y="1458933"/>
            <a:ext cx="84464" cy="8160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7295250" y="5758276"/>
            <a:ext cx="510771" cy="527568"/>
          </a:xfrm>
          <a:custGeom>
            <a:avLst/>
            <a:gdLst>
              <a:gd name="connsiteX0" fmla="*/ 485496 w 602486"/>
              <a:gd name="connsiteY0" fmla="*/ 0 h 622300"/>
              <a:gd name="connsiteX1" fmla="*/ 583340 w 602486"/>
              <a:gd name="connsiteY1" fmla="*/ 9850 h 622300"/>
              <a:gd name="connsiteX2" fmla="*/ 602486 w 602486"/>
              <a:gd name="connsiteY2" fmla="*/ 15785 h 622300"/>
              <a:gd name="connsiteX3" fmla="*/ 602486 w 602486"/>
              <a:gd name="connsiteY3" fmla="*/ 208400 h 622300"/>
              <a:gd name="connsiteX4" fmla="*/ 546088 w 602486"/>
              <a:gd name="connsiteY4" fmla="*/ 190934 h 622300"/>
              <a:gd name="connsiteX5" fmla="*/ 485495 w 602486"/>
              <a:gd name="connsiteY5" fmla="*/ 184839 h 622300"/>
              <a:gd name="connsiteX6" fmla="*/ 184838 w 602486"/>
              <a:gd name="connsiteY6" fmla="*/ 484809 h 622300"/>
              <a:gd name="connsiteX7" fmla="*/ 208465 w 602486"/>
              <a:gd name="connsiteY7" fmla="*/ 601571 h 622300"/>
              <a:gd name="connsiteX8" fmla="*/ 219742 w 602486"/>
              <a:gd name="connsiteY8" fmla="*/ 622300 h 622300"/>
              <a:gd name="connsiteX9" fmla="*/ 22231 w 602486"/>
              <a:gd name="connsiteY9" fmla="*/ 622300 h 622300"/>
              <a:gd name="connsiteX10" fmla="*/ 9863 w 602486"/>
              <a:gd name="connsiteY10" fmla="*/ 582515 h 622300"/>
              <a:gd name="connsiteX11" fmla="*/ 0 w 602486"/>
              <a:gd name="connsiteY11" fmla="*/ 484809 h 622300"/>
              <a:gd name="connsiteX12" fmla="*/ 485496 w 602486"/>
              <a:gd name="connsiteY12" fmla="*/ 0 h 622300"/>
            </a:gdLst>
            <a:rect l="l" t="t" r="r" b="b"/>
            <a:pathLst>
              <a:path w="602486" h="622300">
                <a:moveTo>
                  <a:pt x="485496" y="0"/>
                </a:moveTo>
                <a:cubicBezTo>
                  <a:pt x="519012" y="0"/>
                  <a:pt x="551736" y="3392"/>
                  <a:pt x="583340" y="9850"/>
                </a:cubicBezTo>
                <a:lnTo>
                  <a:pt x="602486" y="15785"/>
                </a:lnTo>
                <a:lnTo>
                  <a:pt x="602486" y="208400"/>
                </a:lnTo>
                <a:lnTo>
                  <a:pt x="546088" y="190934"/>
                </a:lnTo>
                <a:cubicBezTo>
                  <a:pt x="526516" y="186938"/>
                  <a:pt x="506251" y="184839"/>
                  <a:pt x="485495" y="184839"/>
                </a:cubicBezTo>
                <a:cubicBezTo>
                  <a:pt x="319447" y="184839"/>
                  <a:pt x="184838" y="319140"/>
                  <a:pt x="184838" y="484809"/>
                </a:cubicBezTo>
                <a:cubicBezTo>
                  <a:pt x="184838" y="526227"/>
                  <a:pt x="193251" y="565683"/>
                  <a:pt x="208465" y="601571"/>
                </a:cubicBezTo>
                <a:lnTo>
                  <a:pt x="219742" y="622300"/>
                </a:lnTo>
                <a:lnTo>
                  <a:pt x="22231" y="622300"/>
                </a:lnTo>
                <a:lnTo>
                  <a:pt x="9863" y="582515"/>
                </a:lnTo>
                <a:cubicBezTo>
                  <a:pt x="3396" y="550955"/>
                  <a:pt x="0" y="518278"/>
                  <a:pt x="0" y="484809"/>
                </a:cubicBezTo>
                <a:cubicBezTo>
                  <a:pt x="0" y="217056"/>
                  <a:pt x="217364" y="0"/>
                  <a:pt x="485496" y="0"/>
                </a:cubicBezTo>
                <a:close/>
              </a:path>
            </a:pathLst>
          </a:cu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43000">
                <a:schemeClr val="accent2"/>
              </a:gs>
            </a:gsLst>
            <a:lin ang="2700000" scaled="0"/>
          </a:gradFill>
          <a:ln w="50800" cap="sq">
            <a:noFill/>
            <a:miter/>
          </a:ln>
          <a:effectLst>
            <a:outerShdw dist="38100" blurRad="50800" dir="2700000" sx="100000" sy="100000" kx="0" ky="0" algn="tl" rotWithShape="0">
              <a:schemeClr val="accent2">
                <a:alpha val="40000"/>
              </a:schemeClr>
            </a:outerShdw>
          </a:effectLst>
        </p:spPr>
        <p:txBody>
          <a:bodyPr vert="horz" wrap="square" lIns="68580" tIns="34290" rIns="68580" bIns="3429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6967998" y="5667669"/>
            <a:ext cx="226340" cy="226020"/>
          </a:xfrm>
          <a:prstGeom prst="donut">
            <a:avLst>
              <a:gd name="adj" fmla="val 23889"/>
            </a:avLst>
          </a:prstGeom>
          <a:solidFill>
            <a:schemeClr val="accent1"/>
          </a:solidFill>
          <a:ln w="50800" cap="sq">
            <a:noFill/>
            <a:miter/>
          </a:ln>
          <a:effectLst>
            <a:outerShdw dist="38100" blurRad="50800" dir="2700000" sx="100000" sy="100000" kx="0" ky="0" algn="tl" rotWithShape="0">
              <a:schemeClr val="accent1">
                <a:alpha val="21000"/>
              </a:schemeClr>
            </a:outerShdw>
          </a:effectLst>
        </p:spPr>
        <p:txBody>
          <a:bodyPr vert="horz" wrap="square" lIns="68580" tIns="34290" rIns="68580" bIns="3429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8234879" y="1589327"/>
            <a:ext cx="3289229" cy="4698347"/>
          </a:xfrm>
          <a:prstGeom prst="roundRect">
            <a:avLst>
              <a:gd name="adj" fmla="val 4673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dist="0" blurRad="152400" dir="0" sx="102000" sy="102000" kx="0" ky="0" algn="ctr" rotWithShape="0">
              <a:schemeClr val="accent1">
                <a:lumMod val="60000"/>
                <a:lumOff val="40000"/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8446314" y="1884788"/>
            <a:ext cx="2886174" cy="732149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42DAE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在决策阶段嵌入即时咨询触发机制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8446314" y="2687445"/>
            <a:ext cx="2886174" cy="2782939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在GEO内容页底部设置“仍有疑问？AI客服为您解答”按钮，无缝衔接对话式服务，缩短转化路径。</a:t>
            </a:r>
            <a:endParaRPr kumimoji="1" lang="zh-CN" altLang="en-US"/>
          </a:p>
        </p:txBody>
      </p:sp>
      <p:cxnSp>
        <p:nvCxnSpPr>
          <p:cNvPr id="22" name="线条 1"/>
          <p:cNvCxnSpPr/>
          <p:nvPr/>
        </p:nvCxnSpPr>
        <p:spPr>
          <a:xfrm rot="0" flipH="1" flipV="0">
            <a:off x="8188617" y="1530576"/>
            <a:ext cx="17154" cy="1800000"/>
          </a:xfrm>
          <a:prstGeom prst="line">
            <a:avLst/>
          </a:prstGeom>
          <a:noFill/>
          <a:ln w="12700" cap="rnd">
            <a:gradFill>
              <a:gsLst>
                <a:gs pos="0">
                  <a:schemeClr val="accent1"/>
                </a:gs>
                <a:gs pos="100000">
                  <a:schemeClr val="accent1">
                    <a:lumMod val="40000"/>
                    <a:lumOff val="60000"/>
                    <a:alpha val="0"/>
                  </a:schemeClr>
                </a:gs>
              </a:gsLst>
              <a:lin ang="5400000" scaled="0"/>
            </a:gradFill>
            <a:miter/>
          </a:ln>
        </p:spPr>
      </p:cxnSp>
      <p:sp>
        <p:nvSpPr>
          <p:cNvPr id="23" name="标题 1"/>
          <p:cNvSpPr txBox="1"/>
          <p:nvPr/>
        </p:nvSpPr>
        <p:spPr>
          <a:xfrm rot="0" flipH="0" flipV="0">
            <a:off x="8122136" y="1418019"/>
            <a:ext cx="169164" cy="163428"/>
          </a:xfrm>
          <a:prstGeom prst="ellipse">
            <a:avLst/>
          </a:prstGeom>
          <a:solidFill>
            <a:schemeClr val="bg1"/>
          </a:solidFill>
          <a:ln w="9525" cap="sq">
            <a:solidFill>
              <a:schemeClr val="accent1"/>
            </a:solidFill>
            <a:miter/>
          </a:ln>
          <a:effectLst>
            <a:outerShdw dist="0" blurRad="63500" dir="0" sx="100000" sy="100000" kx="0" ky="0" algn="ctr" rotWithShape="0">
              <a:schemeClr val="accent1">
                <a:alpha val="40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0" flipH="0" flipV="0">
            <a:off x="8166867" y="1458933"/>
            <a:ext cx="84464" cy="8160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0" flipH="0" flipV="0">
            <a:off x="11013337" y="5758276"/>
            <a:ext cx="510771" cy="527568"/>
          </a:xfrm>
          <a:custGeom>
            <a:avLst/>
            <a:gdLst>
              <a:gd name="connsiteX0" fmla="*/ 485496 w 602486"/>
              <a:gd name="connsiteY0" fmla="*/ 0 h 622300"/>
              <a:gd name="connsiteX1" fmla="*/ 583340 w 602486"/>
              <a:gd name="connsiteY1" fmla="*/ 9850 h 622300"/>
              <a:gd name="connsiteX2" fmla="*/ 602486 w 602486"/>
              <a:gd name="connsiteY2" fmla="*/ 15785 h 622300"/>
              <a:gd name="connsiteX3" fmla="*/ 602486 w 602486"/>
              <a:gd name="connsiteY3" fmla="*/ 208400 h 622300"/>
              <a:gd name="connsiteX4" fmla="*/ 546088 w 602486"/>
              <a:gd name="connsiteY4" fmla="*/ 190934 h 622300"/>
              <a:gd name="connsiteX5" fmla="*/ 485495 w 602486"/>
              <a:gd name="connsiteY5" fmla="*/ 184839 h 622300"/>
              <a:gd name="connsiteX6" fmla="*/ 184838 w 602486"/>
              <a:gd name="connsiteY6" fmla="*/ 484809 h 622300"/>
              <a:gd name="connsiteX7" fmla="*/ 208465 w 602486"/>
              <a:gd name="connsiteY7" fmla="*/ 601571 h 622300"/>
              <a:gd name="connsiteX8" fmla="*/ 219742 w 602486"/>
              <a:gd name="connsiteY8" fmla="*/ 622300 h 622300"/>
              <a:gd name="connsiteX9" fmla="*/ 22231 w 602486"/>
              <a:gd name="connsiteY9" fmla="*/ 622300 h 622300"/>
              <a:gd name="connsiteX10" fmla="*/ 9863 w 602486"/>
              <a:gd name="connsiteY10" fmla="*/ 582515 h 622300"/>
              <a:gd name="connsiteX11" fmla="*/ 0 w 602486"/>
              <a:gd name="connsiteY11" fmla="*/ 484809 h 622300"/>
              <a:gd name="connsiteX12" fmla="*/ 485496 w 602486"/>
              <a:gd name="connsiteY12" fmla="*/ 0 h 622300"/>
            </a:gdLst>
            <a:rect l="l" t="t" r="r" b="b"/>
            <a:pathLst>
              <a:path w="602486" h="622300">
                <a:moveTo>
                  <a:pt x="485496" y="0"/>
                </a:moveTo>
                <a:cubicBezTo>
                  <a:pt x="519012" y="0"/>
                  <a:pt x="551736" y="3392"/>
                  <a:pt x="583340" y="9850"/>
                </a:cubicBezTo>
                <a:lnTo>
                  <a:pt x="602486" y="15785"/>
                </a:lnTo>
                <a:lnTo>
                  <a:pt x="602486" y="208400"/>
                </a:lnTo>
                <a:lnTo>
                  <a:pt x="546088" y="190934"/>
                </a:lnTo>
                <a:cubicBezTo>
                  <a:pt x="526516" y="186938"/>
                  <a:pt x="506251" y="184839"/>
                  <a:pt x="485495" y="184839"/>
                </a:cubicBezTo>
                <a:cubicBezTo>
                  <a:pt x="319447" y="184839"/>
                  <a:pt x="184838" y="319140"/>
                  <a:pt x="184838" y="484809"/>
                </a:cubicBezTo>
                <a:cubicBezTo>
                  <a:pt x="184838" y="526227"/>
                  <a:pt x="193251" y="565683"/>
                  <a:pt x="208465" y="601571"/>
                </a:cubicBezTo>
                <a:lnTo>
                  <a:pt x="219742" y="622300"/>
                </a:lnTo>
                <a:lnTo>
                  <a:pt x="22231" y="622300"/>
                </a:lnTo>
                <a:lnTo>
                  <a:pt x="9863" y="582515"/>
                </a:lnTo>
                <a:cubicBezTo>
                  <a:pt x="3396" y="550955"/>
                  <a:pt x="0" y="518278"/>
                  <a:pt x="0" y="484809"/>
                </a:cubicBezTo>
                <a:cubicBezTo>
                  <a:pt x="0" y="217056"/>
                  <a:pt x="217364" y="0"/>
                  <a:pt x="485496" y="0"/>
                </a:cubicBezTo>
                <a:close/>
              </a:path>
            </a:pathLst>
          </a:cu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43000">
                <a:schemeClr val="accent2"/>
              </a:gs>
            </a:gsLst>
            <a:lin ang="2700000" scaled="0"/>
          </a:gradFill>
          <a:ln w="50800" cap="sq">
            <a:noFill/>
            <a:miter/>
          </a:ln>
          <a:effectLst>
            <a:outerShdw dist="38100" blurRad="50800" dir="2700000" sx="100000" sy="100000" kx="0" ky="0" algn="tl" rotWithShape="0">
              <a:schemeClr val="accent2">
                <a:alpha val="40000"/>
              </a:schemeClr>
            </a:outerShdw>
          </a:effectLst>
        </p:spPr>
        <p:txBody>
          <a:bodyPr vert="horz" wrap="square" lIns="68580" tIns="34290" rIns="68580" bIns="3429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 rot="0" flipH="0" flipV="0">
            <a:off x="10686085" y="5667669"/>
            <a:ext cx="226340" cy="226020"/>
          </a:xfrm>
          <a:prstGeom prst="donut">
            <a:avLst>
              <a:gd name="adj" fmla="val 23889"/>
            </a:avLst>
          </a:prstGeom>
          <a:solidFill>
            <a:schemeClr val="accent1"/>
          </a:solidFill>
          <a:ln w="50800" cap="sq">
            <a:noFill/>
            <a:miter/>
          </a:ln>
          <a:effectLst>
            <a:outerShdw dist="38100" blurRad="50800" dir="2700000" sx="100000" sy="100000" kx="0" ky="0" algn="tl" rotWithShape="0">
              <a:schemeClr val="accent1">
                <a:alpha val="21000"/>
              </a:schemeClr>
            </a:outerShdw>
          </a:effectLst>
        </p:spPr>
        <p:txBody>
          <a:bodyPr vert="horz" wrap="square" lIns="68580" tIns="34290" rIns="68580" bIns="3429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任意多边形: 形状 1"/>
          <p:cNvSpPr txBox="1"/>
          <p:nvPr/>
        </p:nvSpPr>
        <p:spPr>
          <a:xfrm rot="3399034" flipH="0" flipV="0">
            <a:off x="101370" y="-683544"/>
            <a:ext cx="752877" cy="1639473"/>
          </a:xfrm>
          <a:custGeom>
            <a:avLst/>
            <a:gdLst>
              <a:gd name="connsiteX0" fmla="*/ 0 w 752877"/>
              <a:gd name="connsiteY0" fmla="*/ 1143995 h 1639473"/>
              <a:gd name="connsiteX1" fmla="*/ 752877 w 752877"/>
              <a:gd name="connsiteY1" fmla="*/ 0 h 1639473"/>
              <a:gd name="connsiteX2" fmla="*/ 752877 w 752877"/>
              <a:gd name="connsiteY2" fmla="*/ 1639473 h 1639473"/>
            </a:gdLst>
            <a:rect l="l" t="t" r="r" b="b"/>
            <a:pathLst>
              <a:path w="752877" h="1639473">
                <a:moveTo>
                  <a:pt x="0" y="1143995"/>
                </a:moveTo>
                <a:lnTo>
                  <a:pt x="752877" y="0"/>
                </a:lnTo>
                <a:lnTo>
                  <a:pt x="752877" y="1639473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8" name="任意多边形: 形状 2"/>
          <p:cNvSpPr txBox="1"/>
          <p:nvPr/>
        </p:nvSpPr>
        <p:spPr>
          <a:xfrm rot="3416040" flipH="0" flipV="0">
            <a:off x="768217" y="-508298"/>
            <a:ext cx="109495" cy="2035302"/>
          </a:xfrm>
          <a:custGeom>
            <a:avLst/>
            <a:gdLst>
              <a:gd name="connsiteX0" fmla="*/ 0 w 109495"/>
              <a:gd name="connsiteY0" fmla="*/ 168184 h 2035302"/>
              <a:gd name="connsiteX1" fmla="*/ 109495 w 109495"/>
              <a:gd name="connsiteY1" fmla="*/ 0 h 2035302"/>
              <a:gd name="connsiteX2" fmla="*/ 109495 w 109495"/>
              <a:gd name="connsiteY2" fmla="*/ 2035302 h 2035302"/>
              <a:gd name="connsiteX3" fmla="*/ 0 w 109495"/>
              <a:gd name="connsiteY3" fmla="*/ 1964016 h 2035302"/>
            </a:gdLst>
            <a:rect l="l" t="t" r="r" b="b"/>
            <a:pathLst>
              <a:path w="109495" h="2035302">
                <a:moveTo>
                  <a:pt x="0" y="168184"/>
                </a:moveTo>
                <a:lnTo>
                  <a:pt x="109495" y="0"/>
                </a:lnTo>
                <a:lnTo>
                  <a:pt x="109495" y="2035302"/>
                </a:lnTo>
                <a:lnTo>
                  <a:pt x="0" y="1964016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68000"/>
                </a:schemeClr>
              </a:gs>
              <a:gs pos="100000">
                <a:schemeClr val="accent1">
                  <a:alpha val="0"/>
                  <a:lumMod val="98000"/>
                  <a:lumOff val="2000"/>
                </a:schemeClr>
              </a:gs>
            </a:gsLst>
            <a:lin ang="5400000" scaled="0"/>
          </a:gradFill>
          <a:ln w="6350" cap="sq"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9" name="文本框 3"/>
          <p:cNvSpPr txBox="1"/>
          <p:nvPr/>
        </p:nvSpPr>
        <p:spPr>
          <a:xfrm rot="0" flipH="0" flipV="0">
            <a:off x="1163319" y="388880"/>
            <a:ext cx="7701382" cy="59627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第三步：融入用户决策旅程的GEO触点设计</a:t>
            </a:r>
            <a:endParaRPr kumimoji="1" lang="zh-CN" altLang="en-US"/>
          </a:p>
        </p:txBody>
      </p:sp>
    </p:spTree>
  </p:cSld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角 2"/>
          <p:cNvSpPr txBox="1"/>
          <p:nvPr/>
        </p:nvSpPr>
        <p:spPr>
          <a:xfrm rot="0" flipH="0" flipV="0">
            <a:off x="680407" y="1632246"/>
            <a:ext cx="3202189" cy="4477997"/>
          </a:xfrm>
          <a:prstGeom prst="roundRect">
            <a:avLst>
              <a:gd name="adj" fmla="val 3959"/>
            </a:avLst>
          </a:prstGeom>
          <a:gradFill>
            <a:gsLst>
              <a:gs pos="0">
                <a:schemeClr val="accent1">
                  <a:lumMod val="20000"/>
                  <a:lumOff val="80000"/>
                  <a:alpha val="52000"/>
                </a:schemeClr>
              </a:gs>
              <a:gs pos="100000">
                <a:schemeClr val="bg1"/>
              </a:gs>
            </a:gsLst>
            <a:lin ang="16200000" scaled="1"/>
          </a:gradFill>
          <a:ln w="12700" cap="sq">
            <a:gradFill>
              <a:gsLst>
                <a:gs pos="18000">
                  <a:schemeClr val="accent1"/>
                </a:gs>
                <a:gs pos="41000">
                  <a:schemeClr val="accent1">
                    <a:lumMod val="45000"/>
                    <a:lumOff val="55000"/>
                  </a:schemeClr>
                </a:gs>
                <a:gs pos="79000">
                  <a:schemeClr val="accent1">
                    <a:lumMod val="45000"/>
                    <a:lumOff val="55000"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角 1"/>
          <p:cNvSpPr txBox="1"/>
          <p:nvPr/>
        </p:nvSpPr>
        <p:spPr>
          <a:xfrm rot="0" flipH="0" flipV="0">
            <a:off x="494232" y="1828800"/>
            <a:ext cx="3574538" cy="4589092"/>
          </a:xfrm>
          <a:prstGeom prst="roundRect">
            <a:avLst>
              <a:gd name="adj" fmla="val 3959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16200000" scaled="1"/>
          </a:gradFill>
          <a:ln w="12700" cap="sq">
            <a:gradFill>
              <a:gsLst>
                <a:gs pos="18000">
                  <a:schemeClr val="accent1"/>
                </a:gs>
                <a:gs pos="41000">
                  <a:schemeClr val="accent1">
                    <a:lumMod val="45000"/>
                    <a:lumOff val="55000"/>
                  </a:schemeClr>
                </a:gs>
                <a:gs pos="79000">
                  <a:schemeClr val="accent1">
                    <a:lumMod val="45000"/>
                    <a:lumOff val="55000"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角 3"/>
          <p:cNvSpPr txBox="1"/>
          <p:nvPr/>
        </p:nvSpPr>
        <p:spPr>
          <a:xfrm rot="0" flipH="0" flipV="0">
            <a:off x="2024581" y="1776214"/>
            <a:ext cx="513840" cy="10517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文本框 60"/>
          <p:cNvSpPr txBox="1"/>
          <p:nvPr/>
        </p:nvSpPr>
        <p:spPr>
          <a:xfrm rot="0" flipH="0" flipV="0">
            <a:off x="687852" y="2714699"/>
            <a:ext cx="3187297" cy="353951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包括大模型引用率、AI答案点击转化率、自然流量中GEO来源占比等，区别于传统SEO指标，聚焦生成式入口价值。</a:t>
            </a:r>
            <a:endParaRPr kumimoji="1" lang="zh-CN" altLang="en-US"/>
          </a:p>
        </p:txBody>
      </p:sp>
      <p:sp>
        <p:nvSpPr>
          <p:cNvPr id="7" name="文本框 6"/>
          <p:cNvSpPr txBox="1"/>
          <p:nvPr/>
        </p:nvSpPr>
        <p:spPr>
          <a:xfrm rot="0" flipH="0" flipV="0">
            <a:off x="687852" y="2050992"/>
            <a:ext cx="3186000" cy="60623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定义GEO核心指标体系（GEO-KPI）</a:t>
            </a:r>
            <a:endParaRPr kumimoji="1" lang="zh-CN" altLang="en-US"/>
          </a:p>
        </p:txBody>
      </p:sp>
      <p:sp>
        <p:nvSpPr>
          <p:cNvPr id="8" name="矩形: 圆角 6"/>
          <p:cNvSpPr txBox="1"/>
          <p:nvPr/>
        </p:nvSpPr>
        <p:spPr>
          <a:xfrm rot="0" flipH="0" flipV="0">
            <a:off x="4494906" y="1632246"/>
            <a:ext cx="3202189" cy="4477997"/>
          </a:xfrm>
          <a:prstGeom prst="roundRect">
            <a:avLst>
              <a:gd name="adj" fmla="val 3959"/>
            </a:avLst>
          </a:prstGeom>
          <a:gradFill>
            <a:gsLst>
              <a:gs pos="0">
                <a:schemeClr val="accent1">
                  <a:lumMod val="20000"/>
                  <a:lumOff val="80000"/>
                  <a:alpha val="52000"/>
                </a:schemeClr>
              </a:gs>
              <a:gs pos="100000">
                <a:schemeClr val="bg1"/>
              </a:gs>
            </a:gsLst>
            <a:lin ang="16200000" scaled="1"/>
          </a:gradFill>
          <a:ln w="12700" cap="sq">
            <a:gradFill>
              <a:gsLst>
                <a:gs pos="18000">
                  <a:schemeClr val="accent1"/>
                </a:gs>
                <a:gs pos="41000">
                  <a:schemeClr val="accent1">
                    <a:lumMod val="45000"/>
                    <a:lumOff val="55000"/>
                  </a:schemeClr>
                </a:gs>
                <a:gs pos="79000">
                  <a:schemeClr val="accent1">
                    <a:lumMod val="45000"/>
                    <a:lumOff val="55000"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角 7"/>
          <p:cNvSpPr txBox="1"/>
          <p:nvPr/>
        </p:nvSpPr>
        <p:spPr>
          <a:xfrm rot="0" flipH="0" flipV="0">
            <a:off x="4308731" y="1828800"/>
            <a:ext cx="3574538" cy="4589092"/>
          </a:xfrm>
          <a:prstGeom prst="roundRect">
            <a:avLst>
              <a:gd name="adj" fmla="val 3959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16200000" scaled="1"/>
          </a:gradFill>
          <a:ln w="12700" cap="sq">
            <a:gradFill>
              <a:gsLst>
                <a:gs pos="18000">
                  <a:schemeClr val="accent1"/>
                </a:gs>
                <a:gs pos="41000">
                  <a:schemeClr val="accent1">
                    <a:lumMod val="45000"/>
                    <a:lumOff val="55000"/>
                  </a:schemeClr>
                </a:gs>
                <a:gs pos="79000">
                  <a:schemeClr val="accent1">
                    <a:lumMod val="45000"/>
                    <a:lumOff val="55000"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角 8"/>
          <p:cNvSpPr txBox="1"/>
          <p:nvPr/>
        </p:nvSpPr>
        <p:spPr>
          <a:xfrm rot="0" flipH="0" flipV="0">
            <a:off x="5839080" y="1776214"/>
            <a:ext cx="513840" cy="10517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文本框 60"/>
          <p:cNvSpPr txBox="1"/>
          <p:nvPr/>
        </p:nvSpPr>
        <p:spPr>
          <a:xfrm rot="0" flipH="0" flipV="0">
            <a:off x="4502351" y="2714699"/>
            <a:ext cx="3187297" cy="353951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使用自研或第三方工具扫描内容是否仍匹配最新用户问题趋势、是否被主流生成引擎优先采纳，并识别衰退内容。</a:t>
            </a:r>
            <a:endParaRPr kumimoji="1" lang="zh-CN" altLang="en-US"/>
          </a:p>
        </p:txBody>
      </p:sp>
      <p:sp>
        <p:nvSpPr>
          <p:cNvPr id="12" name="文本框 6"/>
          <p:cNvSpPr txBox="1"/>
          <p:nvPr/>
        </p:nvSpPr>
        <p:spPr>
          <a:xfrm rot="0" flipH="0" flipV="0">
            <a:off x="4502351" y="2050992"/>
            <a:ext cx="3186000" cy="60623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每月开展GEO内容健康度审计</a:t>
            </a:r>
            <a:endParaRPr kumimoji="1" lang="zh-CN" altLang="en-US"/>
          </a:p>
        </p:txBody>
      </p:sp>
      <p:sp>
        <p:nvSpPr>
          <p:cNvPr id="13" name="矩形: 圆角 11"/>
          <p:cNvSpPr txBox="1"/>
          <p:nvPr/>
        </p:nvSpPr>
        <p:spPr>
          <a:xfrm rot="0" flipH="0" flipV="0">
            <a:off x="8309405" y="1632246"/>
            <a:ext cx="3202189" cy="4477997"/>
          </a:xfrm>
          <a:prstGeom prst="roundRect">
            <a:avLst>
              <a:gd name="adj" fmla="val 3959"/>
            </a:avLst>
          </a:prstGeom>
          <a:gradFill>
            <a:gsLst>
              <a:gs pos="0">
                <a:schemeClr val="accent1">
                  <a:lumMod val="20000"/>
                  <a:lumOff val="80000"/>
                  <a:alpha val="52000"/>
                </a:schemeClr>
              </a:gs>
              <a:gs pos="100000">
                <a:schemeClr val="bg1"/>
              </a:gs>
            </a:gsLst>
            <a:lin ang="16200000" scaled="1"/>
          </a:gradFill>
          <a:ln w="12700" cap="sq">
            <a:gradFill>
              <a:gsLst>
                <a:gs pos="18000">
                  <a:schemeClr val="accent1"/>
                </a:gs>
                <a:gs pos="41000">
                  <a:schemeClr val="accent1">
                    <a:lumMod val="45000"/>
                    <a:lumOff val="55000"/>
                  </a:schemeClr>
                </a:gs>
                <a:gs pos="79000">
                  <a:schemeClr val="accent1">
                    <a:lumMod val="45000"/>
                    <a:lumOff val="55000"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矩形: 圆角 12"/>
          <p:cNvSpPr txBox="1"/>
          <p:nvPr/>
        </p:nvSpPr>
        <p:spPr>
          <a:xfrm rot="0" flipH="0" flipV="0">
            <a:off x="8123230" y="1828800"/>
            <a:ext cx="3574538" cy="4589092"/>
          </a:xfrm>
          <a:prstGeom prst="roundRect">
            <a:avLst>
              <a:gd name="adj" fmla="val 3959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16200000" scaled="1"/>
          </a:gradFill>
          <a:ln w="12700" cap="sq">
            <a:gradFill>
              <a:gsLst>
                <a:gs pos="18000">
                  <a:schemeClr val="accent1"/>
                </a:gs>
                <a:gs pos="41000">
                  <a:schemeClr val="accent1">
                    <a:lumMod val="45000"/>
                    <a:lumOff val="55000"/>
                  </a:schemeClr>
                </a:gs>
                <a:gs pos="79000">
                  <a:schemeClr val="accent1">
                    <a:lumMod val="45000"/>
                    <a:lumOff val="55000"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矩形: 圆角 13"/>
          <p:cNvSpPr txBox="1"/>
          <p:nvPr/>
        </p:nvSpPr>
        <p:spPr>
          <a:xfrm rot="0" flipH="0" flipV="0">
            <a:off x="9653578" y="1776214"/>
            <a:ext cx="513840" cy="10517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文本框 60"/>
          <p:cNvSpPr txBox="1"/>
          <p:nvPr/>
        </p:nvSpPr>
        <p:spPr>
          <a:xfrm rot="0" flipH="0" flipV="0">
            <a:off x="8316850" y="2714699"/>
            <a:ext cx="3187297" cy="353951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将审计结果与销售线索质量关联分析，反向优化问题图谱与内容模板，形成“生成—曝光—转化—学习”的正向循环。</a:t>
            </a:r>
            <a:endParaRPr kumimoji="1" lang="zh-CN" altLang="en-US"/>
          </a:p>
        </p:txBody>
      </p:sp>
      <p:sp>
        <p:nvSpPr>
          <p:cNvPr id="17" name="文本框 6"/>
          <p:cNvSpPr txBox="1"/>
          <p:nvPr/>
        </p:nvSpPr>
        <p:spPr>
          <a:xfrm rot="0" flipH="0" flipV="0">
            <a:off x="8316850" y="2050992"/>
            <a:ext cx="3186000" cy="60623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基于反馈数据驱动季度策略升级</a:t>
            </a:r>
            <a:endParaRPr kumimoji="1" lang="zh-CN" altLang="en-US"/>
          </a:p>
        </p:txBody>
      </p:sp>
      <p:sp>
        <p:nvSpPr>
          <p:cNvPr id="18" name="任意多边形: 形状 1"/>
          <p:cNvSpPr txBox="1"/>
          <p:nvPr/>
        </p:nvSpPr>
        <p:spPr>
          <a:xfrm rot="3399034" flipH="0" flipV="0">
            <a:off x="101370" y="-683544"/>
            <a:ext cx="752877" cy="1639473"/>
          </a:xfrm>
          <a:custGeom>
            <a:avLst/>
            <a:gdLst>
              <a:gd name="connsiteX0" fmla="*/ 0 w 752877"/>
              <a:gd name="connsiteY0" fmla="*/ 1143995 h 1639473"/>
              <a:gd name="connsiteX1" fmla="*/ 752877 w 752877"/>
              <a:gd name="connsiteY1" fmla="*/ 0 h 1639473"/>
              <a:gd name="connsiteX2" fmla="*/ 752877 w 752877"/>
              <a:gd name="connsiteY2" fmla="*/ 1639473 h 1639473"/>
            </a:gdLst>
            <a:rect l="l" t="t" r="r" b="b"/>
            <a:pathLst>
              <a:path w="752877" h="1639473">
                <a:moveTo>
                  <a:pt x="0" y="1143995"/>
                </a:moveTo>
                <a:lnTo>
                  <a:pt x="752877" y="0"/>
                </a:lnTo>
                <a:lnTo>
                  <a:pt x="752877" y="1639473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任意多边形: 形状 2"/>
          <p:cNvSpPr txBox="1"/>
          <p:nvPr/>
        </p:nvSpPr>
        <p:spPr>
          <a:xfrm rot="3416040" flipH="0" flipV="0">
            <a:off x="768217" y="-508298"/>
            <a:ext cx="109495" cy="2035302"/>
          </a:xfrm>
          <a:custGeom>
            <a:avLst/>
            <a:gdLst>
              <a:gd name="connsiteX0" fmla="*/ 0 w 109495"/>
              <a:gd name="connsiteY0" fmla="*/ 168184 h 2035302"/>
              <a:gd name="connsiteX1" fmla="*/ 109495 w 109495"/>
              <a:gd name="connsiteY1" fmla="*/ 0 h 2035302"/>
              <a:gd name="connsiteX2" fmla="*/ 109495 w 109495"/>
              <a:gd name="connsiteY2" fmla="*/ 2035302 h 2035302"/>
              <a:gd name="connsiteX3" fmla="*/ 0 w 109495"/>
              <a:gd name="connsiteY3" fmla="*/ 1964016 h 2035302"/>
            </a:gdLst>
            <a:rect l="l" t="t" r="r" b="b"/>
            <a:pathLst>
              <a:path w="109495" h="2035302">
                <a:moveTo>
                  <a:pt x="0" y="168184"/>
                </a:moveTo>
                <a:lnTo>
                  <a:pt x="109495" y="0"/>
                </a:lnTo>
                <a:lnTo>
                  <a:pt x="109495" y="2035302"/>
                </a:lnTo>
                <a:lnTo>
                  <a:pt x="0" y="1964016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68000"/>
                </a:schemeClr>
              </a:gs>
              <a:gs pos="100000">
                <a:schemeClr val="accent1">
                  <a:alpha val="0"/>
                  <a:lumMod val="98000"/>
                  <a:lumOff val="2000"/>
                </a:schemeClr>
              </a:gs>
            </a:gsLst>
            <a:lin ang="5400000" scaled="0"/>
          </a:gradFill>
          <a:ln w="6350" cap="sq"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文本框 3"/>
          <p:cNvSpPr txBox="1"/>
          <p:nvPr/>
        </p:nvSpPr>
        <p:spPr>
          <a:xfrm rot="0" flipH="0" flipV="0">
            <a:off x="1163319" y="388880"/>
            <a:ext cx="7701382" cy="59627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第四步：建立GEO效果评估与迭代闭环</a:t>
            </a:r>
            <a:endParaRPr kumimoji="1" lang="zh-CN" altLang="en-US"/>
          </a:p>
        </p:txBody>
      </p:sp>
    </p:spTree>
  </p:cSld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16"/>
          <p:cNvSpPr txBox="1"/>
          <p:nvPr/>
        </p:nvSpPr>
        <p:spPr>
          <a:xfrm rot="13440867" flipH="0" flipV="0">
            <a:off x="8919466" y="996661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7"/>
          <p:cNvSpPr txBox="1"/>
          <p:nvPr/>
        </p:nvSpPr>
        <p:spPr>
          <a:xfrm rot="13440867" flipH="0" flipV="0">
            <a:off x="9606959" y="2442862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19"/>
          <p:cNvSpPr txBox="1"/>
          <p:nvPr/>
        </p:nvSpPr>
        <p:spPr>
          <a:xfrm rot="2759133" flipH="1" flipV="0">
            <a:off x="-896084" y="-1461258"/>
            <a:ext cx="4229853" cy="8789548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0"/>
          <p:cNvSpPr txBox="1"/>
          <p:nvPr/>
        </p:nvSpPr>
        <p:spPr>
          <a:xfrm rot="2759133" flipH="1" flipV="0">
            <a:off x="135223" y="-320314"/>
            <a:ext cx="2184842" cy="6466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1"/>
          <p:cNvSpPr txBox="1"/>
          <p:nvPr/>
        </p:nvSpPr>
        <p:spPr>
          <a:xfrm rot="2759133" flipH="1" flipV="0">
            <a:off x="-6941" y="3694190"/>
            <a:ext cx="2220606" cy="4614374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顶角 2"/>
          <p:cNvSpPr txBox="1"/>
          <p:nvPr/>
        </p:nvSpPr>
        <p:spPr>
          <a:xfrm rot="2759133" flipH="1" flipV="0">
            <a:off x="534479" y="4293167"/>
            <a:ext cx="1147007" cy="3394771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顶角 4"/>
          <p:cNvSpPr txBox="1"/>
          <p:nvPr/>
        </p:nvSpPr>
        <p:spPr>
          <a:xfrm rot="13440867" flipH="0" flipV="0">
            <a:off x="10540353" y="-1159021"/>
            <a:ext cx="2220606" cy="5641545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顶角 5"/>
          <p:cNvSpPr txBox="1"/>
          <p:nvPr/>
        </p:nvSpPr>
        <p:spPr>
          <a:xfrm rot="13440867" flipH="0" flipV="0">
            <a:off x="10984309" y="-225121"/>
            <a:ext cx="1147007" cy="4150456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矩形: 圆角 7"/>
          <p:cNvSpPr txBox="1"/>
          <p:nvPr/>
        </p:nvSpPr>
        <p:spPr>
          <a:xfrm rot="0" flipH="0" flipV="0">
            <a:off x="2315598" y="1727200"/>
            <a:ext cx="7560805" cy="42759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爱设计-4"/>
          <p:cNvSpPr txBox="1"/>
          <p:nvPr/>
        </p:nvSpPr>
        <p:spPr>
          <a:xfrm rot="0" flipH="0" flipV="0">
            <a:off x="4942404" y="742847"/>
            <a:ext cx="2307193" cy="32914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04</a:t>
            </a:r>
            <a:endParaRPr kumimoji="1" lang="zh-CN" altLang="en-US"/>
          </a:p>
        </p:txBody>
      </p:sp>
      <p:sp>
        <p:nvSpPr>
          <p:cNvPr id="13" name="矩形 8"/>
          <p:cNvSpPr txBox="1"/>
          <p:nvPr/>
        </p:nvSpPr>
        <p:spPr>
          <a:xfrm rot="0" flipH="0" flipV="0">
            <a:off x="3224356" y="3789344"/>
            <a:ext cx="5743288" cy="19445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未来展望：构建可持续的智能获客体系</a:t>
            </a:r>
            <a:endParaRPr kumimoji="1" lang="zh-CN" altLang="en-US"/>
          </a:p>
        </p:txBody>
      </p:sp>
    </p:spTree>
  </p:cSld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660400" y="5943600"/>
            <a:ext cx="10858500" cy="45719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660400" y="4450080"/>
            <a:ext cx="3225600" cy="1173480"/>
          </a:xfrm>
          <a:prstGeom prst="roundRect">
            <a:avLst>
              <a:gd name="adj" fmla="val 26623"/>
            </a:avLst>
          </a:prstGeom>
          <a:gradFill>
            <a:gsLst>
              <a:gs pos="4000">
                <a:schemeClr val="accent1">
                  <a:alpha val="100000"/>
                </a:schemeClr>
              </a:gs>
              <a:gs pos="100000">
                <a:schemeClr val="accent1">
                  <a:lumMod val="60000"/>
                  <a:lumOff val="40000"/>
                  <a:alpha val="10000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dist="38100" blurRad="50800" dir="2700000" sx="100000" sy="100000" kx="0" ky="0" algn="tl" rotWithShape="0">
              <a:schemeClr val="accent1">
                <a:lumMod val="75000"/>
                <a:alpha val="23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660400" y="1905000"/>
            <a:ext cx="3225800" cy="301752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4466055" y="4450080"/>
            <a:ext cx="3225600" cy="1173480"/>
          </a:xfrm>
          <a:prstGeom prst="roundRect">
            <a:avLst>
              <a:gd name="adj" fmla="val 26623"/>
            </a:avLst>
          </a:prstGeom>
          <a:gradFill>
            <a:gsLst>
              <a:gs pos="4000">
                <a:schemeClr val="accent1">
                  <a:alpha val="100000"/>
                </a:schemeClr>
              </a:gs>
              <a:gs pos="100000">
                <a:schemeClr val="accent1">
                  <a:lumMod val="60000"/>
                  <a:lumOff val="40000"/>
                  <a:alpha val="10000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dist="38100" blurRad="50800" dir="2700000" sx="100000" sy="100000" kx="0" ky="0" algn="tl" rotWithShape="0">
              <a:schemeClr val="accent1">
                <a:lumMod val="75000"/>
                <a:alpha val="23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4465955" y="1905360"/>
            <a:ext cx="3225800" cy="30168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8293200" y="4450080"/>
            <a:ext cx="3225600" cy="1173480"/>
          </a:xfrm>
          <a:prstGeom prst="roundRect">
            <a:avLst>
              <a:gd name="adj" fmla="val 26623"/>
            </a:avLst>
          </a:prstGeom>
          <a:gradFill>
            <a:gsLst>
              <a:gs pos="4000">
                <a:schemeClr val="accent1">
                  <a:alpha val="100000"/>
                </a:schemeClr>
              </a:gs>
              <a:gs pos="100000">
                <a:schemeClr val="accent1">
                  <a:lumMod val="60000"/>
                  <a:lumOff val="40000"/>
                  <a:alpha val="10000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dist="38100" blurRad="50800" dir="2700000" sx="100000" sy="100000" kx="0" ky="0" algn="tl" rotWithShape="0">
              <a:schemeClr val="accent1">
                <a:lumMod val="75000"/>
                <a:alpha val="23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8293100" y="1905360"/>
            <a:ext cx="3225800" cy="30168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2057400" y="5867400"/>
            <a:ext cx="236220" cy="236220"/>
          </a:xfrm>
          <a:prstGeom prst="ellipse">
            <a:avLst/>
          </a:prstGeom>
          <a:gradFill>
            <a:gsLst>
              <a:gs pos="4000">
                <a:schemeClr val="accent1">
                  <a:alpha val="100000"/>
                </a:schemeClr>
              </a:gs>
              <a:gs pos="100000">
                <a:schemeClr val="accent1">
                  <a:lumMod val="60000"/>
                  <a:lumOff val="40000"/>
                  <a:alpha val="10000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dist="38100" blurRad="50800" dir="2700000" sx="100000" sy="100000" kx="0" ky="0" algn="tl" rotWithShape="0">
              <a:schemeClr val="accent1">
                <a:lumMod val="75000"/>
                <a:alpha val="23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5943600" y="5867400"/>
            <a:ext cx="236220" cy="236220"/>
          </a:xfrm>
          <a:prstGeom prst="ellipse">
            <a:avLst/>
          </a:prstGeom>
          <a:gradFill>
            <a:gsLst>
              <a:gs pos="4000">
                <a:schemeClr val="accent1">
                  <a:alpha val="100000"/>
                </a:schemeClr>
              </a:gs>
              <a:gs pos="100000">
                <a:schemeClr val="accent1">
                  <a:lumMod val="60000"/>
                  <a:lumOff val="40000"/>
                  <a:alpha val="10000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dist="38100" blurRad="50800" dir="2700000" sx="100000" sy="100000" kx="0" ky="0" algn="tl" rotWithShape="0">
              <a:schemeClr val="accent1">
                <a:lumMod val="75000"/>
                <a:alpha val="23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9829800" y="5867400"/>
            <a:ext cx="236220" cy="236220"/>
          </a:xfrm>
          <a:prstGeom prst="ellipse">
            <a:avLst/>
          </a:prstGeom>
          <a:gradFill>
            <a:gsLst>
              <a:gs pos="4000">
                <a:schemeClr val="accent1">
                  <a:alpha val="100000"/>
                </a:schemeClr>
              </a:gs>
              <a:gs pos="100000">
                <a:schemeClr val="accent1">
                  <a:lumMod val="60000"/>
                  <a:lumOff val="40000"/>
                  <a:alpha val="10000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dist="38100" blurRad="50800" dir="2700000" sx="100000" sy="100000" kx="0" ky="0" algn="tl" rotWithShape="0">
              <a:schemeClr val="accent1">
                <a:lumMod val="75000"/>
                <a:alpha val="23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807559" y="5017627"/>
            <a:ext cx="2931482" cy="49192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GEO驱动的个性化内容工厂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807559" y="2037144"/>
            <a:ext cx="2931482" cy="27547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借助豆包与DeepSeek的多模态生成能力，企业可自动化产出千人千面的营销内容，如定制化博客、短视频脚本和邮件文案，显著提升用户触达效率与转化率。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4613114" y="5017627"/>
            <a:ext cx="2931482" cy="49192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实时反馈闭环优化机制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4613114" y="2037144"/>
            <a:ext cx="2931482" cy="27547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通过埋点追踪用户对GEO生成内容的点击、停留与转化行为，系统自动迭代提示词策略与内容结构，形成“生成—反馈—优化”的闭环，持续提升内容相关性。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8440259" y="5017627"/>
            <a:ext cx="2931482" cy="49192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内容资产的长期复用与沉淀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8440259" y="2037144"/>
            <a:ext cx="2931482" cy="27547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将GEO生成的优质内容打标入库，构建企业专属语料库，支持跨渠道复用与语义检索，降低重复创作成本并强化品牌话语体系的一致性。</a:t>
            </a:r>
            <a:endParaRPr kumimoji="1" lang="zh-CN" altLang="en-US"/>
          </a:p>
        </p:txBody>
      </p:sp>
      <p:sp>
        <p:nvSpPr>
          <p:cNvPr id="19" name="任意多边形: 形状 1"/>
          <p:cNvSpPr txBox="1"/>
          <p:nvPr/>
        </p:nvSpPr>
        <p:spPr>
          <a:xfrm rot="3399034" flipH="0" flipV="0">
            <a:off x="101370" y="-683544"/>
            <a:ext cx="752877" cy="1639473"/>
          </a:xfrm>
          <a:custGeom>
            <a:avLst/>
            <a:gdLst>
              <a:gd name="connsiteX0" fmla="*/ 0 w 752877"/>
              <a:gd name="connsiteY0" fmla="*/ 1143995 h 1639473"/>
              <a:gd name="connsiteX1" fmla="*/ 752877 w 752877"/>
              <a:gd name="connsiteY1" fmla="*/ 0 h 1639473"/>
              <a:gd name="connsiteX2" fmla="*/ 752877 w 752877"/>
              <a:gd name="connsiteY2" fmla="*/ 1639473 h 1639473"/>
            </a:gdLst>
            <a:rect l="l" t="t" r="r" b="b"/>
            <a:pathLst>
              <a:path w="752877" h="1639473">
                <a:moveTo>
                  <a:pt x="0" y="1143995"/>
                </a:moveTo>
                <a:lnTo>
                  <a:pt x="752877" y="0"/>
                </a:lnTo>
                <a:lnTo>
                  <a:pt x="752877" y="1639473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任意多边形: 形状 2"/>
          <p:cNvSpPr txBox="1"/>
          <p:nvPr/>
        </p:nvSpPr>
        <p:spPr>
          <a:xfrm rot="3416040" flipH="0" flipV="0">
            <a:off x="768217" y="-508298"/>
            <a:ext cx="109495" cy="2035302"/>
          </a:xfrm>
          <a:custGeom>
            <a:avLst/>
            <a:gdLst>
              <a:gd name="connsiteX0" fmla="*/ 0 w 109495"/>
              <a:gd name="connsiteY0" fmla="*/ 168184 h 2035302"/>
              <a:gd name="connsiteX1" fmla="*/ 109495 w 109495"/>
              <a:gd name="connsiteY1" fmla="*/ 0 h 2035302"/>
              <a:gd name="connsiteX2" fmla="*/ 109495 w 109495"/>
              <a:gd name="connsiteY2" fmla="*/ 2035302 h 2035302"/>
              <a:gd name="connsiteX3" fmla="*/ 0 w 109495"/>
              <a:gd name="connsiteY3" fmla="*/ 1964016 h 2035302"/>
            </a:gdLst>
            <a:rect l="l" t="t" r="r" b="b"/>
            <a:pathLst>
              <a:path w="109495" h="2035302">
                <a:moveTo>
                  <a:pt x="0" y="168184"/>
                </a:moveTo>
                <a:lnTo>
                  <a:pt x="109495" y="0"/>
                </a:lnTo>
                <a:lnTo>
                  <a:pt x="109495" y="2035302"/>
                </a:lnTo>
                <a:lnTo>
                  <a:pt x="0" y="1964016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68000"/>
                </a:schemeClr>
              </a:gs>
              <a:gs pos="100000">
                <a:schemeClr val="accent1">
                  <a:alpha val="0"/>
                  <a:lumMod val="98000"/>
                  <a:lumOff val="2000"/>
                </a:schemeClr>
              </a:gs>
            </a:gsLst>
            <a:lin ang="5400000" scaled="0"/>
          </a:gradFill>
          <a:ln w="6350" cap="sq"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文本框 3"/>
          <p:cNvSpPr txBox="1"/>
          <p:nvPr/>
        </p:nvSpPr>
        <p:spPr>
          <a:xfrm rot="0" flipH="0" flipV="0">
            <a:off x="1163319" y="388880"/>
            <a:ext cx="7701382" cy="59627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构建以GEO为核心的动态内容生态</a:t>
            </a:r>
            <a:endParaRPr kumimoji="1" lang="zh-CN" altLang="en-US"/>
          </a:p>
        </p:txBody>
      </p:sp>
    </p:spTree>
  </p:cSld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16200000" flipH="0" flipV="1">
            <a:off x="1720962" y="2113112"/>
            <a:ext cx="1188000" cy="1188000"/>
          </a:xfrm>
          <a:prstGeom prst="pie">
            <a:avLst>
              <a:gd name="adj1" fmla="val 5412188"/>
              <a:gd name="adj2" fmla="val 16200000"/>
            </a:avLst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16200000" flipH="0" flipV="1">
            <a:off x="5495650" y="2113112"/>
            <a:ext cx="1188000" cy="1188000"/>
          </a:xfrm>
          <a:prstGeom prst="pie">
            <a:avLst>
              <a:gd name="adj1" fmla="val 5412188"/>
              <a:gd name="adj2" fmla="val 16200000"/>
            </a:avLst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16200000" flipH="0" flipV="1">
            <a:off x="9270337" y="2113112"/>
            <a:ext cx="1188000" cy="1188000"/>
          </a:xfrm>
          <a:prstGeom prst="pie">
            <a:avLst>
              <a:gd name="adj1" fmla="val 5412188"/>
              <a:gd name="adj2" fmla="val 16200000"/>
            </a:avLst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6" name="线条 1"/>
          <p:cNvCxnSpPr/>
          <p:nvPr/>
        </p:nvCxnSpPr>
        <p:spPr>
          <a:xfrm rot="0" flipH="0" flipV="0">
            <a:off x="588000" y="2707115"/>
            <a:ext cx="11016000" cy="0"/>
          </a:xfrm>
          <a:prstGeom prst="line">
            <a:avLst/>
          </a:prstGeom>
          <a:noFill/>
          <a:ln w="12700" cap="sq">
            <a:solidFill>
              <a:schemeClr val="accent1"/>
            </a:solidFill>
            <a:miter/>
            <a:tailEnd type="none"/>
          </a:ln>
        </p:spPr>
      </p:cxnSp>
      <p:sp>
        <p:nvSpPr>
          <p:cNvPr id="7" name="标题 1"/>
          <p:cNvSpPr txBox="1"/>
          <p:nvPr/>
        </p:nvSpPr>
        <p:spPr>
          <a:xfrm rot="5400000" flipH="0" flipV="0">
            <a:off x="1567139" y="1960797"/>
            <a:ext cx="1495647" cy="1495647"/>
          </a:xfrm>
          <a:prstGeom prst="pie">
            <a:avLst>
              <a:gd name="adj1" fmla="val 5412188"/>
              <a:gd name="adj2" fmla="val 16200000"/>
            </a:avLst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1954962" y="2178762"/>
            <a:ext cx="720000" cy="360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01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5400000" flipH="0" flipV="0">
            <a:off x="5341827" y="1960797"/>
            <a:ext cx="1495647" cy="1495647"/>
          </a:xfrm>
          <a:prstGeom prst="pie">
            <a:avLst>
              <a:gd name="adj1" fmla="val 5412188"/>
              <a:gd name="adj2" fmla="val 16200000"/>
            </a:avLst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5729650" y="2178762"/>
            <a:ext cx="720000" cy="360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02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5400000" flipH="0" flipV="0">
            <a:off x="9116516" y="1960797"/>
            <a:ext cx="1495647" cy="1495647"/>
          </a:xfrm>
          <a:prstGeom prst="pie">
            <a:avLst>
              <a:gd name="adj1" fmla="val 5412188"/>
              <a:gd name="adj2" fmla="val 16200000"/>
            </a:avLst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9504338" y="2178762"/>
            <a:ext cx="720000" cy="360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03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730962" y="2942963"/>
            <a:ext cx="3168000" cy="324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营销人员的GEO技能升级路径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730962" y="3437903"/>
            <a:ext cx="3168000" cy="198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企业需建立内部GEO培训体系，帮助市场人员掌握提示工程、A/B测试设计及数据解读能力，使其从内容执行者转型为策略引导者。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4505650" y="2942963"/>
            <a:ext cx="3168000" cy="324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自动化工作流与人工审核的平衡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4505650" y="3437903"/>
            <a:ext cx="3168000" cy="198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在线索筛选、外呼脚本生成等环节部署GEO自动化流程，同时设置关键节点的人工审核机制，确保合规性与情感温度，避免过度依赖导致体验僵化。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8280338" y="2942963"/>
            <a:ext cx="3168000" cy="324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跨部门数据打通与协同机制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8280338" y="3437903"/>
            <a:ext cx="3168000" cy="198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打通CRM、CDP与GEO平台的数据接口，使销售、客服与市场团队共享用户画像与互动记录，实现从获客到留存的全链路智能协同。</a:t>
            </a:r>
            <a:endParaRPr kumimoji="1" lang="zh-CN" altLang="en-US"/>
          </a:p>
        </p:txBody>
      </p:sp>
      <p:sp>
        <p:nvSpPr>
          <p:cNvPr id="19" name="任意多边形: 形状 1"/>
          <p:cNvSpPr txBox="1"/>
          <p:nvPr/>
        </p:nvSpPr>
        <p:spPr>
          <a:xfrm rot="3399034" flipH="0" flipV="0">
            <a:off x="101370" y="-683544"/>
            <a:ext cx="752877" cy="1639473"/>
          </a:xfrm>
          <a:custGeom>
            <a:avLst/>
            <a:gdLst>
              <a:gd name="connsiteX0" fmla="*/ 0 w 752877"/>
              <a:gd name="connsiteY0" fmla="*/ 1143995 h 1639473"/>
              <a:gd name="connsiteX1" fmla="*/ 752877 w 752877"/>
              <a:gd name="connsiteY1" fmla="*/ 0 h 1639473"/>
              <a:gd name="connsiteX2" fmla="*/ 752877 w 752877"/>
              <a:gd name="connsiteY2" fmla="*/ 1639473 h 1639473"/>
            </a:gdLst>
            <a:rect l="l" t="t" r="r" b="b"/>
            <a:pathLst>
              <a:path w="752877" h="1639473">
                <a:moveTo>
                  <a:pt x="0" y="1143995"/>
                </a:moveTo>
                <a:lnTo>
                  <a:pt x="752877" y="0"/>
                </a:lnTo>
                <a:lnTo>
                  <a:pt x="752877" y="1639473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任意多边形: 形状 2"/>
          <p:cNvSpPr txBox="1"/>
          <p:nvPr/>
        </p:nvSpPr>
        <p:spPr>
          <a:xfrm rot="3416040" flipH="0" flipV="0">
            <a:off x="768217" y="-508298"/>
            <a:ext cx="109495" cy="2035302"/>
          </a:xfrm>
          <a:custGeom>
            <a:avLst/>
            <a:gdLst>
              <a:gd name="connsiteX0" fmla="*/ 0 w 109495"/>
              <a:gd name="connsiteY0" fmla="*/ 168184 h 2035302"/>
              <a:gd name="connsiteX1" fmla="*/ 109495 w 109495"/>
              <a:gd name="connsiteY1" fmla="*/ 0 h 2035302"/>
              <a:gd name="connsiteX2" fmla="*/ 109495 w 109495"/>
              <a:gd name="connsiteY2" fmla="*/ 2035302 h 2035302"/>
              <a:gd name="connsiteX3" fmla="*/ 0 w 109495"/>
              <a:gd name="connsiteY3" fmla="*/ 1964016 h 2035302"/>
            </a:gdLst>
            <a:rect l="l" t="t" r="r" b="b"/>
            <a:pathLst>
              <a:path w="109495" h="2035302">
                <a:moveTo>
                  <a:pt x="0" y="168184"/>
                </a:moveTo>
                <a:lnTo>
                  <a:pt x="109495" y="0"/>
                </a:lnTo>
                <a:lnTo>
                  <a:pt x="109495" y="2035302"/>
                </a:lnTo>
                <a:lnTo>
                  <a:pt x="0" y="1964016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68000"/>
                </a:schemeClr>
              </a:gs>
              <a:gs pos="100000">
                <a:schemeClr val="accent1">
                  <a:alpha val="0"/>
                  <a:lumMod val="98000"/>
                  <a:lumOff val="2000"/>
                </a:schemeClr>
              </a:gs>
            </a:gsLst>
            <a:lin ang="5400000" scaled="0"/>
          </a:gradFill>
          <a:ln w="6350" cap="sq"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文本框 3"/>
          <p:cNvSpPr txBox="1"/>
          <p:nvPr/>
        </p:nvSpPr>
        <p:spPr>
          <a:xfrm rot="0" flipH="0" flipV="0">
            <a:off x="1163319" y="388880"/>
            <a:ext cx="7701382" cy="59627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打造人机协同的智能获客组织</a:t>
            </a:r>
            <a:endParaRPr kumimoji="1" lang="zh-CN" altLang="en-US"/>
          </a:p>
        </p:txBody>
      </p:sp>
    </p:spTree>
  </p:cSld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1597861" y="1291389"/>
            <a:ext cx="8983579" cy="1323474"/>
          </a:xfrm>
          <a:prstGeom prst="homePlate">
            <a:avLst>
              <a:gd name="adj" fmla="val 36667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2985503" y="1824259"/>
            <a:ext cx="7066548" cy="68633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明确标注AI生成内容标识，避免误导用户；同时建立事实核查机制，尤其在医疗、金融等高风险行业，确保GEO输出符合监管要求。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2985504" y="1387641"/>
            <a:ext cx="7066544" cy="398736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生成内容的真实性与透明度规范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1686093" y="1387641"/>
            <a:ext cx="1122948" cy="1122948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1979461" y="1681009"/>
            <a:ext cx="536213" cy="536213"/>
          </a:xfrm>
          <a:custGeom>
            <a:avLst/>
            <a:gdLst>
              <a:gd name="connsiteX0" fmla="*/ 457070 w 720001"/>
              <a:gd name="connsiteY0" fmla="*/ 57166 h 720001"/>
              <a:gd name="connsiteX1" fmla="*/ 457070 w 720001"/>
              <a:gd name="connsiteY1" fmla="*/ 263017 h 720001"/>
              <a:gd name="connsiteX2" fmla="*/ 662921 w 720001"/>
              <a:gd name="connsiteY2" fmla="*/ 263017 h 720001"/>
              <a:gd name="connsiteX3" fmla="*/ 647393 w 720001"/>
              <a:gd name="connsiteY3" fmla="*/ 212704 h 720001"/>
              <a:gd name="connsiteX4" fmla="*/ 591008 w 720001"/>
              <a:gd name="connsiteY4" fmla="*/ 129079 h 720001"/>
              <a:gd name="connsiteX5" fmla="*/ 507383 w 720001"/>
              <a:gd name="connsiteY5" fmla="*/ 72694 h 720001"/>
              <a:gd name="connsiteX6" fmla="*/ 457070 w 720001"/>
              <a:gd name="connsiteY6" fmla="*/ 57166 h 720001"/>
              <a:gd name="connsiteX7" fmla="*/ 307952 w 720001"/>
              <a:gd name="connsiteY7" fmla="*/ 56386 h 720001"/>
              <a:gd name="connsiteX8" fmla="*/ 240115 w 720001"/>
              <a:gd name="connsiteY8" fmla="*/ 76251 h 720001"/>
              <a:gd name="connsiteX9" fmla="*/ 142092 w 720001"/>
              <a:gd name="connsiteY9" fmla="*/ 142179 h 720001"/>
              <a:gd name="connsiteX10" fmla="*/ 76077 w 720001"/>
              <a:gd name="connsiteY10" fmla="*/ 240116 h 720001"/>
              <a:gd name="connsiteX11" fmla="*/ 51874 w 720001"/>
              <a:gd name="connsiteY11" fmla="*/ 360000 h 720001"/>
              <a:gd name="connsiteX12" fmla="*/ 76077 w 720001"/>
              <a:gd name="connsiteY12" fmla="*/ 479885 h 720001"/>
              <a:gd name="connsiteX13" fmla="*/ 142092 w 720001"/>
              <a:gd name="connsiteY13" fmla="*/ 577822 h 720001"/>
              <a:gd name="connsiteX14" fmla="*/ 240029 w 720001"/>
              <a:gd name="connsiteY14" fmla="*/ 643837 h 720001"/>
              <a:gd name="connsiteX15" fmla="*/ 359913 w 720001"/>
              <a:gd name="connsiteY15" fmla="*/ 668039 h 720001"/>
              <a:gd name="connsiteX16" fmla="*/ 479798 w 720001"/>
              <a:gd name="connsiteY16" fmla="*/ 643837 h 720001"/>
              <a:gd name="connsiteX17" fmla="*/ 577735 w 720001"/>
              <a:gd name="connsiteY17" fmla="*/ 577822 h 720001"/>
              <a:gd name="connsiteX18" fmla="*/ 643750 w 720001"/>
              <a:gd name="connsiteY18" fmla="*/ 479885 h 720001"/>
              <a:gd name="connsiteX19" fmla="*/ 663615 w 720001"/>
              <a:gd name="connsiteY19" fmla="*/ 412049 h 720001"/>
              <a:gd name="connsiteX20" fmla="*/ 360000 w 720001"/>
              <a:gd name="connsiteY20" fmla="*/ 412049 h 720001"/>
              <a:gd name="connsiteX21" fmla="*/ 307952 w 720001"/>
              <a:gd name="connsiteY21" fmla="*/ 360000 h 720001"/>
              <a:gd name="connsiteX22" fmla="*/ 405022 w 720001"/>
              <a:gd name="connsiteY22" fmla="*/ 0 h 720001"/>
              <a:gd name="connsiteX23" fmla="*/ 720001 w 720001"/>
              <a:gd name="connsiteY23" fmla="*/ 314979 h 720001"/>
              <a:gd name="connsiteX24" fmla="*/ 405022 w 720001"/>
              <a:gd name="connsiteY24" fmla="*/ 314979 h 720001"/>
              <a:gd name="connsiteX25" fmla="*/ 360000 w 720001"/>
              <a:gd name="connsiteY25" fmla="*/ 0 h 720001"/>
              <a:gd name="connsiteX26" fmla="*/ 360000 w 720001"/>
              <a:gd name="connsiteY26" fmla="*/ 360000 h 720001"/>
              <a:gd name="connsiteX27" fmla="*/ 720001 w 720001"/>
              <a:gd name="connsiteY27" fmla="*/ 360000 h 720001"/>
              <a:gd name="connsiteX28" fmla="*/ 360000 w 720001"/>
              <a:gd name="connsiteY28" fmla="*/ 720001 h 720001"/>
              <a:gd name="connsiteX29" fmla="*/ 0 w 720001"/>
              <a:gd name="connsiteY29" fmla="*/ 360000 h 720001"/>
              <a:gd name="connsiteX30" fmla="*/ 360000 w 720001"/>
              <a:gd name="connsiteY30" fmla="*/ 0 h 720001"/>
            </a:gdLst>
            <a:rect l="l" t="t" r="r" b="b"/>
            <a:pathLst>
              <a:path w="720001" h="720001">
                <a:moveTo>
                  <a:pt x="457070" y="57166"/>
                </a:moveTo>
                <a:lnTo>
                  <a:pt x="457070" y="263017"/>
                </a:lnTo>
                <a:lnTo>
                  <a:pt x="662921" y="263017"/>
                </a:lnTo>
                <a:cubicBezTo>
                  <a:pt x="659451" y="245755"/>
                  <a:pt x="654246" y="229012"/>
                  <a:pt x="647393" y="212704"/>
                </a:cubicBezTo>
                <a:cubicBezTo>
                  <a:pt x="634121" y="181388"/>
                  <a:pt x="615210" y="153282"/>
                  <a:pt x="591008" y="129079"/>
                </a:cubicBezTo>
                <a:cubicBezTo>
                  <a:pt x="566806" y="104877"/>
                  <a:pt x="538699" y="85966"/>
                  <a:pt x="507383" y="72694"/>
                </a:cubicBezTo>
                <a:cubicBezTo>
                  <a:pt x="491075" y="65755"/>
                  <a:pt x="474246" y="60636"/>
                  <a:pt x="457070" y="57166"/>
                </a:cubicBezTo>
                <a:close/>
                <a:moveTo>
                  <a:pt x="307952" y="56386"/>
                </a:moveTo>
                <a:cubicBezTo>
                  <a:pt x="284703" y="60376"/>
                  <a:pt x="262062" y="66969"/>
                  <a:pt x="240115" y="76251"/>
                </a:cubicBezTo>
                <a:cubicBezTo>
                  <a:pt x="203508" y="91778"/>
                  <a:pt x="170544" y="113986"/>
                  <a:pt x="142092" y="142179"/>
                </a:cubicBezTo>
                <a:cubicBezTo>
                  <a:pt x="113812" y="170545"/>
                  <a:pt x="91605" y="203422"/>
                  <a:pt x="76077" y="240116"/>
                </a:cubicBezTo>
                <a:cubicBezTo>
                  <a:pt x="60029" y="278111"/>
                  <a:pt x="51874" y="318362"/>
                  <a:pt x="51874" y="360000"/>
                </a:cubicBezTo>
                <a:cubicBezTo>
                  <a:pt x="51874" y="401639"/>
                  <a:pt x="60029" y="441976"/>
                  <a:pt x="76077" y="479885"/>
                </a:cubicBezTo>
                <a:cubicBezTo>
                  <a:pt x="91605" y="516579"/>
                  <a:pt x="113812" y="549543"/>
                  <a:pt x="142092" y="577822"/>
                </a:cubicBezTo>
                <a:cubicBezTo>
                  <a:pt x="170458" y="606102"/>
                  <a:pt x="203335" y="628309"/>
                  <a:pt x="240029" y="643837"/>
                </a:cubicBezTo>
                <a:cubicBezTo>
                  <a:pt x="278024" y="659885"/>
                  <a:pt x="318275" y="668039"/>
                  <a:pt x="359913" y="668039"/>
                </a:cubicBezTo>
                <a:cubicBezTo>
                  <a:pt x="401552" y="668039"/>
                  <a:pt x="441890" y="659885"/>
                  <a:pt x="479798" y="643837"/>
                </a:cubicBezTo>
                <a:cubicBezTo>
                  <a:pt x="516492" y="628309"/>
                  <a:pt x="549456" y="606102"/>
                  <a:pt x="577735" y="577822"/>
                </a:cubicBezTo>
                <a:cubicBezTo>
                  <a:pt x="606015" y="549456"/>
                  <a:pt x="628222" y="516579"/>
                  <a:pt x="643750" y="479885"/>
                </a:cubicBezTo>
                <a:cubicBezTo>
                  <a:pt x="653032" y="457938"/>
                  <a:pt x="659625" y="435297"/>
                  <a:pt x="663615" y="412049"/>
                </a:cubicBezTo>
                <a:lnTo>
                  <a:pt x="360000" y="412049"/>
                </a:lnTo>
                <a:cubicBezTo>
                  <a:pt x="331287" y="412049"/>
                  <a:pt x="307952" y="388714"/>
                  <a:pt x="307952" y="360000"/>
                </a:cubicBezTo>
                <a:close/>
                <a:moveTo>
                  <a:pt x="405022" y="0"/>
                </a:moveTo>
                <a:cubicBezTo>
                  <a:pt x="578950" y="0"/>
                  <a:pt x="720001" y="141051"/>
                  <a:pt x="720001" y="314979"/>
                </a:cubicBezTo>
                <a:lnTo>
                  <a:pt x="405022" y="314979"/>
                </a:lnTo>
                <a:close/>
                <a:moveTo>
                  <a:pt x="360000" y="0"/>
                </a:moveTo>
                <a:lnTo>
                  <a:pt x="360000" y="360000"/>
                </a:lnTo>
                <a:lnTo>
                  <a:pt x="720001" y="360000"/>
                </a:lnTo>
                <a:cubicBezTo>
                  <a:pt x="720001" y="558825"/>
                  <a:pt x="558824" y="720001"/>
                  <a:pt x="360000" y="720001"/>
                </a:cubicBezTo>
                <a:cubicBezTo>
                  <a:pt x="161176" y="720001"/>
                  <a:pt x="0" y="558825"/>
                  <a:pt x="0" y="360000"/>
                </a:cubicBezTo>
                <a:cubicBezTo>
                  <a:pt x="0" y="161176"/>
                  <a:pt x="161176" y="0"/>
                  <a:pt x="360000" y="0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1" flipV="0">
            <a:off x="1597861" y="2991853"/>
            <a:ext cx="8983579" cy="1323474"/>
          </a:xfrm>
          <a:prstGeom prst="homePlate">
            <a:avLst>
              <a:gd name="adj" fmla="val 36667"/>
            </a:avLst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2127250" y="3524723"/>
            <a:ext cx="7066548" cy="68633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在训练与调用GEO模型时，严格遵循《个人信息保护法》等法规，采用联邦学习或差分隐私技术，防止用户敏感信息泄露。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2127253" y="3088105"/>
            <a:ext cx="7066544" cy="398736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用户隐私与数据安全的边界管理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1" flipV="0">
            <a:off x="9370260" y="3088105"/>
            <a:ext cx="1122948" cy="1122948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1" flipV="0">
            <a:off x="9663627" y="3406510"/>
            <a:ext cx="536213" cy="486139"/>
          </a:xfrm>
          <a:custGeom>
            <a:avLst/>
            <a:gdLst>
              <a:gd name="connsiteX0" fmla="*/ 351048 w 1543905"/>
              <a:gd name="connsiteY0" fmla="*/ 523317 h 1399728"/>
              <a:gd name="connsiteX1" fmla="*/ 351048 w 1543905"/>
              <a:gd name="connsiteY1" fmla="*/ 523317 h 1399728"/>
              <a:gd name="connsiteX2" fmla="*/ 351420 w 1543905"/>
              <a:gd name="connsiteY2" fmla="*/ 523503 h 1399728"/>
              <a:gd name="connsiteX3" fmla="*/ 351420 w 1543905"/>
              <a:gd name="connsiteY3" fmla="*/ 1020031 h 1399728"/>
              <a:gd name="connsiteX4" fmla="*/ 351048 w 1543905"/>
              <a:gd name="connsiteY4" fmla="*/ 1020403 h 1399728"/>
              <a:gd name="connsiteX5" fmla="*/ 163525 w 1543905"/>
              <a:gd name="connsiteY5" fmla="*/ 1020403 h 1399728"/>
              <a:gd name="connsiteX6" fmla="*/ 163153 w 1543905"/>
              <a:gd name="connsiteY6" fmla="*/ 1020031 h 1399728"/>
              <a:gd name="connsiteX7" fmla="*/ 163153 w 1543905"/>
              <a:gd name="connsiteY7" fmla="*/ 523503 h 1399728"/>
              <a:gd name="connsiteX8" fmla="*/ 163153 w 1543905"/>
              <a:gd name="connsiteY8" fmla="*/ 523317 h 1399728"/>
              <a:gd name="connsiteX9" fmla="*/ 163339 w 1543905"/>
              <a:gd name="connsiteY9" fmla="*/ 523131 h 1399728"/>
              <a:gd name="connsiteX10" fmla="*/ 351048 w 1543905"/>
              <a:gd name="connsiteY10" fmla="*/ 523131 h 1399728"/>
              <a:gd name="connsiteX11" fmla="*/ 351048 w 1543905"/>
              <a:gd name="connsiteY11" fmla="*/ 411696 h 1399728"/>
              <a:gd name="connsiteX12" fmla="*/ 163339 w 1543905"/>
              <a:gd name="connsiteY12" fmla="*/ 411696 h 1399728"/>
              <a:gd name="connsiteX13" fmla="*/ 51346 w 1543905"/>
              <a:gd name="connsiteY13" fmla="*/ 523689 h 1399728"/>
              <a:gd name="connsiteX14" fmla="*/ 51346 w 1543905"/>
              <a:gd name="connsiteY14" fmla="*/ 1020217 h 1399728"/>
              <a:gd name="connsiteX15" fmla="*/ 163339 w 1543905"/>
              <a:gd name="connsiteY15" fmla="*/ 1132210 h 1399728"/>
              <a:gd name="connsiteX16" fmla="*/ 351048 w 1543905"/>
              <a:gd name="connsiteY16" fmla="*/ 1132210 h 1399728"/>
              <a:gd name="connsiteX17" fmla="*/ 463042 w 1543905"/>
              <a:gd name="connsiteY17" fmla="*/ 1020217 h 1399728"/>
              <a:gd name="connsiteX18" fmla="*/ 463042 w 1543905"/>
              <a:gd name="connsiteY18" fmla="*/ 523503 h 1399728"/>
              <a:gd name="connsiteX19" fmla="*/ 351048 w 1543905"/>
              <a:gd name="connsiteY19" fmla="*/ 411696 h 1399728"/>
              <a:gd name="connsiteX20" fmla="*/ 865808 w 1543905"/>
              <a:gd name="connsiteY20" fmla="*/ 111621 h 1399728"/>
              <a:gd name="connsiteX21" fmla="*/ 866180 w 1543905"/>
              <a:gd name="connsiteY21" fmla="*/ 111807 h 1399728"/>
              <a:gd name="connsiteX22" fmla="*/ 866180 w 1543905"/>
              <a:gd name="connsiteY22" fmla="*/ 1020031 h 1399728"/>
              <a:gd name="connsiteX23" fmla="*/ 865808 w 1543905"/>
              <a:gd name="connsiteY23" fmla="*/ 1020403 h 1399728"/>
              <a:gd name="connsiteX24" fmla="*/ 678284 w 1543905"/>
              <a:gd name="connsiteY24" fmla="*/ 1020403 h 1399728"/>
              <a:gd name="connsiteX25" fmla="*/ 677912 w 1543905"/>
              <a:gd name="connsiteY25" fmla="*/ 1020031 h 1399728"/>
              <a:gd name="connsiteX26" fmla="*/ 677912 w 1543905"/>
              <a:gd name="connsiteY26" fmla="*/ 111993 h 1399728"/>
              <a:gd name="connsiteX27" fmla="*/ 677912 w 1543905"/>
              <a:gd name="connsiteY27" fmla="*/ 111807 h 1399728"/>
              <a:gd name="connsiteX28" fmla="*/ 678098 w 1543905"/>
              <a:gd name="connsiteY28" fmla="*/ 111621 h 1399728"/>
              <a:gd name="connsiteX29" fmla="*/ 865808 w 1543905"/>
              <a:gd name="connsiteY29" fmla="*/ 111621 h 1399728"/>
              <a:gd name="connsiteX30" fmla="*/ 865808 w 1543905"/>
              <a:gd name="connsiteY30" fmla="*/ 0 h 1399728"/>
              <a:gd name="connsiteX31" fmla="*/ 677912 w 1543905"/>
              <a:gd name="connsiteY31" fmla="*/ 0 h 1399728"/>
              <a:gd name="connsiteX32" fmla="*/ 565919 w 1543905"/>
              <a:gd name="connsiteY32" fmla="*/ 111993 h 1399728"/>
              <a:gd name="connsiteX33" fmla="*/ 565919 w 1543905"/>
              <a:gd name="connsiteY33" fmla="*/ 1020217 h 1399728"/>
              <a:gd name="connsiteX34" fmla="*/ 677912 w 1543905"/>
              <a:gd name="connsiteY34" fmla="*/ 1132210 h 1399728"/>
              <a:gd name="connsiteX35" fmla="*/ 865622 w 1543905"/>
              <a:gd name="connsiteY35" fmla="*/ 1132210 h 1399728"/>
              <a:gd name="connsiteX36" fmla="*/ 977615 w 1543905"/>
              <a:gd name="connsiteY36" fmla="*/ 1020217 h 1399728"/>
              <a:gd name="connsiteX37" fmla="*/ 977615 w 1543905"/>
              <a:gd name="connsiteY37" fmla="*/ 111993 h 1399728"/>
              <a:gd name="connsiteX38" fmla="*/ 865808 w 1543905"/>
              <a:gd name="connsiteY38" fmla="*/ 0 h 1399728"/>
              <a:gd name="connsiteX39" fmla="*/ 1380381 w 1543905"/>
              <a:gd name="connsiteY39" fmla="*/ 729072 h 1399728"/>
              <a:gd name="connsiteX40" fmla="*/ 1380753 w 1543905"/>
              <a:gd name="connsiteY40" fmla="*/ 729258 h 1399728"/>
              <a:gd name="connsiteX41" fmla="*/ 1380753 w 1543905"/>
              <a:gd name="connsiteY41" fmla="*/ 1020031 h 1399728"/>
              <a:gd name="connsiteX42" fmla="*/ 1380381 w 1543905"/>
              <a:gd name="connsiteY42" fmla="*/ 1020403 h 1399728"/>
              <a:gd name="connsiteX43" fmla="*/ 1192858 w 1543905"/>
              <a:gd name="connsiteY43" fmla="*/ 1020403 h 1399728"/>
              <a:gd name="connsiteX44" fmla="*/ 1192485 w 1543905"/>
              <a:gd name="connsiteY44" fmla="*/ 1020031 h 1399728"/>
              <a:gd name="connsiteX45" fmla="*/ 1192485 w 1543905"/>
              <a:gd name="connsiteY45" fmla="*/ 729444 h 1399728"/>
              <a:gd name="connsiteX46" fmla="*/ 1192485 w 1543905"/>
              <a:gd name="connsiteY46" fmla="*/ 729258 h 1399728"/>
              <a:gd name="connsiteX47" fmla="*/ 1192671 w 1543905"/>
              <a:gd name="connsiteY47" fmla="*/ 729072 h 1399728"/>
              <a:gd name="connsiteX48" fmla="*/ 1380381 w 1543905"/>
              <a:gd name="connsiteY48" fmla="*/ 729072 h 1399728"/>
              <a:gd name="connsiteX49" fmla="*/ 1380381 w 1543905"/>
              <a:gd name="connsiteY49" fmla="*/ 617451 h 1399728"/>
              <a:gd name="connsiteX50" fmla="*/ 1192671 w 1543905"/>
              <a:gd name="connsiteY50" fmla="*/ 617451 h 1399728"/>
              <a:gd name="connsiteX51" fmla="*/ 1080678 w 1543905"/>
              <a:gd name="connsiteY51" fmla="*/ 729444 h 1399728"/>
              <a:gd name="connsiteX52" fmla="*/ 1080678 w 1543905"/>
              <a:gd name="connsiteY52" fmla="*/ 1020031 h 1399728"/>
              <a:gd name="connsiteX53" fmla="*/ 1192671 w 1543905"/>
              <a:gd name="connsiteY53" fmla="*/ 1132024 h 1399728"/>
              <a:gd name="connsiteX54" fmla="*/ 1380381 w 1543905"/>
              <a:gd name="connsiteY54" fmla="*/ 1132024 h 1399728"/>
              <a:gd name="connsiteX55" fmla="*/ 1492374 w 1543905"/>
              <a:gd name="connsiteY55" fmla="*/ 1020031 h 1399728"/>
              <a:gd name="connsiteX56" fmla="*/ 1492374 w 1543905"/>
              <a:gd name="connsiteY56" fmla="*/ 729444 h 1399728"/>
              <a:gd name="connsiteX57" fmla="*/ 1380381 w 1543905"/>
              <a:gd name="connsiteY57" fmla="*/ 617451 h 1399728"/>
              <a:gd name="connsiteX58" fmla="*/ 1481956 w 1543905"/>
              <a:gd name="connsiteY58" fmla="*/ 1276201 h 1399728"/>
              <a:gd name="connsiteX59" fmla="*/ 61764 w 1543905"/>
              <a:gd name="connsiteY59" fmla="*/ 1276201 h 1399728"/>
              <a:gd name="connsiteX60" fmla="*/ 0 w 1543905"/>
              <a:gd name="connsiteY60" fmla="*/ 1337965 h 1399728"/>
              <a:gd name="connsiteX61" fmla="*/ 61764 w 1543905"/>
              <a:gd name="connsiteY61" fmla="*/ 1399729 h 1399728"/>
              <a:gd name="connsiteX62" fmla="*/ 1482142 w 1543905"/>
              <a:gd name="connsiteY62" fmla="*/ 1399729 h 1399728"/>
              <a:gd name="connsiteX63" fmla="*/ 1543906 w 1543905"/>
              <a:gd name="connsiteY63" fmla="*/ 1337965 h 1399728"/>
              <a:gd name="connsiteX64" fmla="*/ 1481956 w 1543905"/>
              <a:gd name="connsiteY64" fmla="*/ 1276201 h 1399728"/>
            </a:gdLst>
            <a:rect l="l" t="t" r="r" b="b"/>
            <a:pathLst>
              <a:path w="1543905" h="1399728">
                <a:moveTo>
                  <a:pt x="351048" y="523317"/>
                </a:moveTo>
                <a:cubicBezTo>
                  <a:pt x="351234" y="523317"/>
                  <a:pt x="351234" y="523317"/>
                  <a:pt x="351048" y="523317"/>
                </a:cubicBezTo>
                <a:cubicBezTo>
                  <a:pt x="351234" y="523317"/>
                  <a:pt x="351420" y="523503"/>
                  <a:pt x="351420" y="523503"/>
                </a:cubicBezTo>
                <a:lnTo>
                  <a:pt x="351420" y="1020031"/>
                </a:lnTo>
                <a:lnTo>
                  <a:pt x="351048" y="1020403"/>
                </a:lnTo>
                <a:lnTo>
                  <a:pt x="163525" y="1020403"/>
                </a:lnTo>
                <a:lnTo>
                  <a:pt x="163153" y="1020031"/>
                </a:lnTo>
                <a:lnTo>
                  <a:pt x="163153" y="523503"/>
                </a:lnTo>
                <a:lnTo>
                  <a:pt x="163153" y="523317"/>
                </a:lnTo>
                <a:lnTo>
                  <a:pt x="163339" y="523131"/>
                </a:lnTo>
                <a:lnTo>
                  <a:pt x="351048" y="523131"/>
                </a:lnTo>
                <a:moveTo>
                  <a:pt x="351048" y="411696"/>
                </a:moveTo>
                <a:lnTo>
                  <a:pt x="163339" y="411696"/>
                </a:lnTo>
                <a:cubicBezTo>
                  <a:pt x="101575" y="411696"/>
                  <a:pt x="51346" y="461739"/>
                  <a:pt x="51346" y="523689"/>
                </a:cubicBezTo>
                <a:lnTo>
                  <a:pt x="51346" y="1020217"/>
                </a:lnTo>
                <a:cubicBezTo>
                  <a:pt x="51346" y="1081795"/>
                  <a:pt x="101761" y="1132210"/>
                  <a:pt x="163339" y="1132210"/>
                </a:cubicBezTo>
                <a:lnTo>
                  <a:pt x="351048" y="1132210"/>
                </a:lnTo>
                <a:cubicBezTo>
                  <a:pt x="412626" y="1132210"/>
                  <a:pt x="463042" y="1081795"/>
                  <a:pt x="463042" y="1020217"/>
                </a:cubicBezTo>
                <a:lnTo>
                  <a:pt x="463042" y="523503"/>
                </a:lnTo>
                <a:cubicBezTo>
                  <a:pt x="463042" y="461739"/>
                  <a:pt x="412998" y="411696"/>
                  <a:pt x="351048" y="411696"/>
                </a:cubicBezTo>
                <a:close/>
                <a:moveTo>
                  <a:pt x="865808" y="111621"/>
                </a:moveTo>
                <a:cubicBezTo>
                  <a:pt x="865994" y="111621"/>
                  <a:pt x="866180" y="111807"/>
                  <a:pt x="866180" y="111807"/>
                </a:cubicBezTo>
                <a:lnTo>
                  <a:pt x="866180" y="1020031"/>
                </a:lnTo>
                <a:lnTo>
                  <a:pt x="865808" y="1020403"/>
                </a:lnTo>
                <a:lnTo>
                  <a:pt x="678284" y="1020403"/>
                </a:lnTo>
                <a:lnTo>
                  <a:pt x="677912" y="1020031"/>
                </a:lnTo>
                <a:lnTo>
                  <a:pt x="677912" y="111993"/>
                </a:lnTo>
                <a:lnTo>
                  <a:pt x="677912" y="111807"/>
                </a:lnTo>
                <a:lnTo>
                  <a:pt x="678098" y="111621"/>
                </a:lnTo>
                <a:lnTo>
                  <a:pt x="865808" y="111621"/>
                </a:lnTo>
                <a:moveTo>
                  <a:pt x="865808" y="0"/>
                </a:moveTo>
                <a:lnTo>
                  <a:pt x="677912" y="0"/>
                </a:lnTo>
                <a:cubicBezTo>
                  <a:pt x="616148" y="0"/>
                  <a:pt x="565919" y="50043"/>
                  <a:pt x="565919" y="111993"/>
                </a:cubicBezTo>
                <a:lnTo>
                  <a:pt x="565919" y="1020217"/>
                </a:lnTo>
                <a:cubicBezTo>
                  <a:pt x="565919" y="1081795"/>
                  <a:pt x="616335" y="1132210"/>
                  <a:pt x="677912" y="1132210"/>
                </a:cubicBezTo>
                <a:lnTo>
                  <a:pt x="865622" y="1132210"/>
                </a:lnTo>
                <a:cubicBezTo>
                  <a:pt x="927199" y="1132210"/>
                  <a:pt x="977615" y="1081795"/>
                  <a:pt x="977615" y="1020217"/>
                </a:cubicBezTo>
                <a:lnTo>
                  <a:pt x="977615" y="111993"/>
                </a:lnTo>
                <a:cubicBezTo>
                  <a:pt x="977615" y="50043"/>
                  <a:pt x="927571" y="0"/>
                  <a:pt x="865808" y="0"/>
                </a:cubicBezTo>
                <a:close/>
                <a:moveTo>
                  <a:pt x="1380381" y="729072"/>
                </a:moveTo>
                <a:cubicBezTo>
                  <a:pt x="1380567" y="729072"/>
                  <a:pt x="1380753" y="729258"/>
                  <a:pt x="1380753" y="729258"/>
                </a:cubicBezTo>
                <a:lnTo>
                  <a:pt x="1380753" y="1020031"/>
                </a:lnTo>
                <a:lnTo>
                  <a:pt x="1380381" y="1020403"/>
                </a:lnTo>
                <a:lnTo>
                  <a:pt x="1192858" y="1020403"/>
                </a:lnTo>
                <a:lnTo>
                  <a:pt x="1192485" y="1020031"/>
                </a:lnTo>
                <a:lnTo>
                  <a:pt x="1192485" y="729444"/>
                </a:lnTo>
                <a:lnTo>
                  <a:pt x="1192485" y="729258"/>
                </a:lnTo>
                <a:lnTo>
                  <a:pt x="1192671" y="729072"/>
                </a:lnTo>
                <a:lnTo>
                  <a:pt x="1380381" y="729072"/>
                </a:lnTo>
                <a:moveTo>
                  <a:pt x="1380381" y="617451"/>
                </a:moveTo>
                <a:lnTo>
                  <a:pt x="1192671" y="617451"/>
                </a:lnTo>
                <a:cubicBezTo>
                  <a:pt x="1130908" y="617451"/>
                  <a:pt x="1080678" y="667494"/>
                  <a:pt x="1080678" y="729444"/>
                </a:cubicBezTo>
                <a:lnTo>
                  <a:pt x="1080678" y="1020031"/>
                </a:lnTo>
                <a:cubicBezTo>
                  <a:pt x="1080678" y="1081608"/>
                  <a:pt x="1131094" y="1132024"/>
                  <a:pt x="1192671" y="1132024"/>
                </a:cubicBezTo>
                <a:lnTo>
                  <a:pt x="1380381" y="1132024"/>
                </a:lnTo>
                <a:cubicBezTo>
                  <a:pt x="1441959" y="1132024"/>
                  <a:pt x="1492374" y="1081608"/>
                  <a:pt x="1492374" y="1020031"/>
                </a:cubicBezTo>
                <a:lnTo>
                  <a:pt x="1492374" y="729444"/>
                </a:lnTo>
                <a:cubicBezTo>
                  <a:pt x="1492374" y="667680"/>
                  <a:pt x="1442145" y="617451"/>
                  <a:pt x="1380381" y="617451"/>
                </a:cubicBezTo>
                <a:close/>
                <a:moveTo>
                  <a:pt x="1481956" y="1276201"/>
                </a:moveTo>
                <a:lnTo>
                  <a:pt x="61764" y="1276201"/>
                </a:lnTo>
                <a:cubicBezTo>
                  <a:pt x="27719" y="1276201"/>
                  <a:pt x="0" y="1303920"/>
                  <a:pt x="0" y="1337965"/>
                </a:cubicBezTo>
                <a:cubicBezTo>
                  <a:pt x="0" y="1372009"/>
                  <a:pt x="27719" y="1399729"/>
                  <a:pt x="61764" y="1399729"/>
                </a:cubicBezTo>
                <a:lnTo>
                  <a:pt x="1482142" y="1399729"/>
                </a:lnTo>
                <a:cubicBezTo>
                  <a:pt x="1516187" y="1399729"/>
                  <a:pt x="1543906" y="1372009"/>
                  <a:pt x="1543906" y="1337965"/>
                </a:cubicBezTo>
                <a:cubicBezTo>
                  <a:pt x="1543720" y="1303734"/>
                  <a:pt x="1516187" y="1276201"/>
                  <a:pt x="1481956" y="1276201"/>
                </a:cubicBezTo>
                <a:close/>
              </a:path>
            </a:pathLst>
          </a:custGeom>
          <a:solidFill>
            <a:schemeClr val="accent2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1597861" y="4692316"/>
            <a:ext cx="8983579" cy="1323474"/>
          </a:xfrm>
          <a:prstGeom prst="homePlate">
            <a:avLst>
              <a:gd name="adj" fmla="val 36667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2985503" y="5225186"/>
            <a:ext cx="7066548" cy="68633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随着豆包与DeepSeek每季度更新推理能力与上下文长度，企业需设立技术哨兵角色，持续评估新版本对现有获客流程的影响并快速调整集成方案。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2985504" y="4788568"/>
            <a:ext cx="7066544" cy="398736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面向模型快速迭代的敏捷适配策略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1686093" y="4788568"/>
            <a:ext cx="1122948" cy="1122948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1979461" y="5128281"/>
            <a:ext cx="536213" cy="443523"/>
          </a:xfrm>
          <a:custGeom>
            <a:avLst/>
            <a:gdLst>
              <a:gd name="connsiteX0" fmla="*/ 153878 w 870468"/>
              <a:gd name="connsiteY0" fmla="*/ 353026 h 720000"/>
              <a:gd name="connsiteX1" fmla="*/ 449972 w 870468"/>
              <a:gd name="connsiteY1" fmla="*/ 353026 h 720000"/>
              <a:gd name="connsiteX2" fmla="*/ 489985 w 870468"/>
              <a:gd name="connsiteY2" fmla="*/ 393039 h 720000"/>
              <a:gd name="connsiteX3" fmla="*/ 449972 w 870468"/>
              <a:gd name="connsiteY3" fmla="*/ 433051 h 720000"/>
              <a:gd name="connsiteX4" fmla="*/ 153878 w 870468"/>
              <a:gd name="connsiteY4" fmla="*/ 433051 h 720000"/>
              <a:gd name="connsiteX5" fmla="*/ 113865 w 870468"/>
              <a:gd name="connsiteY5" fmla="*/ 393039 h 720000"/>
              <a:gd name="connsiteX6" fmla="*/ 153878 w 870468"/>
              <a:gd name="connsiteY6" fmla="*/ 353026 h 720000"/>
              <a:gd name="connsiteX7" fmla="*/ 68708 w 870468"/>
              <a:gd name="connsiteY7" fmla="*/ 275858 h 720000"/>
              <a:gd name="connsiteX8" fmla="*/ 68708 w 870468"/>
              <a:gd name="connsiteY8" fmla="*/ 603735 h 720000"/>
              <a:gd name="connsiteX9" fmla="*/ 116266 w 870468"/>
              <a:gd name="connsiteY9" fmla="*/ 651293 h 720000"/>
              <a:gd name="connsiteX10" fmla="*/ 598821 w 870468"/>
              <a:gd name="connsiteY10" fmla="*/ 651293 h 720000"/>
              <a:gd name="connsiteX11" fmla="*/ 754317 w 870468"/>
              <a:gd name="connsiteY11" fmla="*/ 651293 h 720000"/>
              <a:gd name="connsiteX12" fmla="*/ 801875 w 870468"/>
              <a:gd name="connsiteY12" fmla="*/ 603735 h 720000"/>
              <a:gd name="connsiteX13" fmla="*/ 801875 w 870468"/>
              <a:gd name="connsiteY13" fmla="*/ 275858 h 720000"/>
              <a:gd name="connsiteX14" fmla="*/ 598821 w 870468"/>
              <a:gd name="connsiteY14" fmla="*/ 275858 h 720000"/>
              <a:gd name="connsiteX15" fmla="*/ 116266 w 870468"/>
              <a:gd name="connsiteY15" fmla="*/ 68593 h 720000"/>
              <a:gd name="connsiteX16" fmla="*/ 68708 w 870468"/>
              <a:gd name="connsiteY16" fmla="*/ 116151 h 720000"/>
              <a:gd name="connsiteX17" fmla="*/ 68708 w 870468"/>
              <a:gd name="connsiteY17" fmla="*/ 207265 h 720000"/>
              <a:gd name="connsiteX18" fmla="*/ 598821 w 870468"/>
              <a:gd name="connsiteY18" fmla="*/ 207265 h 720000"/>
              <a:gd name="connsiteX19" fmla="*/ 801875 w 870468"/>
              <a:gd name="connsiteY19" fmla="*/ 207265 h 720000"/>
              <a:gd name="connsiteX20" fmla="*/ 801875 w 870468"/>
              <a:gd name="connsiteY20" fmla="*/ 116151 h 720000"/>
              <a:gd name="connsiteX21" fmla="*/ 754317 w 870468"/>
              <a:gd name="connsiteY21" fmla="*/ 68593 h 720000"/>
              <a:gd name="connsiteX22" fmla="*/ 598821 w 870468"/>
              <a:gd name="connsiteY22" fmla="*/ 68593 h 720000"/>
              <a:gd name="connsiteX23" fmla="*/ 116266 w 870468"/>
              <a:gd name="connsiteY23" fmla="*/ 0 h 720000"/>
              <a:gd name="connsiteX24" fmla="*/ 598821 w 870468"/>
              <a:gd name="connsiteY24" fmla="*/ 0 h 720000"/>
              <a:gd name="connsiteX25" fmla="*/ 754317 w 870468"/>
              <a:gd name="connsiteY25" fmla="*/ 0 h 720000"/>
              <a:gd name="connsiteX26" fmla="*/ 870468 w 870468"/>
              <a:gd name="connsiteY26" fmla="*/ 116151 h 720000"/>
              <a:gd name="connsiteX27" fmla="*/ 870468 w 870468"/>
              <a:gd name="connsiteY27" fmla="*/ 241562 h 720000"/>
              <a:gd name="connsiteX28" fmla="*/ 870468 w 870468"/>
              <a:gd name="connsiteY28" fmla="*/ 603735 h 720000"/>
              <a:gd name="connsiteX29" fmla="*/ 754317 w 870468"/>
              <a:gd name="connsiteY29" fmla="*/ 720000 h 720000"/>
              <a:gd name="connsiteX30" fmla="*/ 598821 w 870468"/>
              <a:gd name="connsiteY30" fmla="*/ 720000 h 720000"/>
              <a:gd name="connsiteX31" fmla="*/ 116266 w 870468"/>
              <a:gd name="connsiteY31" fmla="*/ 720000 h 720000"/>
              <a:gd name="connsiteX32" fmla="*/ 115 w 870468"/>
              <a:gd name="connsiteY32" fmla="*/ 603849 h 720000"/>
              <a:gd name="connsiteX33" fmla="*/ 115 w 870468"/>
              <a:gd name="connsiteY33" fmla="*/ 241841 h 720000"/>
              <a:gd name="connsiteX34" fmla="*/ 0 w 870468"/>
              <a:gd name="connsiteY34" fmla="*/ 241562 h 720000"/>
              <a:gd name="connsiteX35" fmla="*/ 115 w 870468"/>
              <a:gd name="connsiteY35" fmla="*/ 241284 h 720000"/>
              <a:gd name="connsiteX36" fmla="*/ 115 w 870468"/>
              <a:gd name="connsiteY36" fmla="*/ 116151 h 720000"/>
              <a:gd name="connsiteX37" fmla="*/ 116266 w 870468"/>
              <a:gd name="connsiteY37" fmla="*/ 0 h 720000"/>
            </a:gdLst>
            <a:rect l="l" t="t" r="r" b="b"/>
            <a:pathLst>
              <a:path w="870468" h="720000">
                <a:moveTo>
                  <a:pt x="153878" y="353026"/>
                </a:moveTo>
                <a:lnTo>
                  <a:pt x="449972" y="353026"/>
                </a:lnTo>
                <a:cubicBezTo>
                  <a:pt x="472036" y="353026"/>
                  <a:pt x="489985" y="370975"/>
                  <a:pt x="489985" y="393039"/>
                </a:cubicBezTo>
                <a:cubicBezTo>
                  <a:pt x="489985" y="415103"/>
                  <a:pt x="472150" y="433051"/>
                  <a:pt x="449972" y="433051"/>
                </a:cubicBezTo>
                <a:lnTo>
                  <a:pt x="153878" y="433051"/>
                </a:lnTo>
                <a:cubicBezTo>
                  <a:pt x="131814" y="433051"/>
                  <a:pt x="113865" y="415103"/>
                  <a:pt x="113865" y="393039"/>
                </a:cubicBezTo>
                <a:cubicBezTo>
                  <a:pt x="113865" y="370975"/>
                  <a:pt x="131814" y="353026"/>
                  <a:pt x="153878" y="353026"/>
                </a:cubicBezTo>
                <a:close/>
                <a:moveTo>
                  <a:pt x="68708" y="275858"/>
                </a:moveTo>
                <a:lnTo>
                  <a:pt x="68708" y="603735"/>
                </a:lnTo>
                <a:cubicBezTo>
                  <a:pt x="68708" y="630029"/>
                  <a:pt x="90087" y="651293"/>
                  <a:pt x="116266" y="651293"/>
                </a:cubicBezTo>
                <a:lnTo>
                  <a:pt x="598821" y="651293"/>
                </a:lnTo>
                <a:lnTo>
                  <a:pt x="754317" y="651293"/>
                </a:lnTo>
                <a:cubicBezTo>
                  <a:pt x="780611" y="651293"/>
                  <a:pt x="801875" y="629915"/>
                  <a:pt x="801875" y="603735"/>
                </a:cubicBezTo>
                <a:lnTo>
                  <a:pt x="801875" y="275858"/>
                </a:lnTo>
                <a:lnTo>
                  <a:pt x="598821" y="275858"/>
                </a:lnTo>
                <a:close/>
                <a:moveTo>
                  <a:pt x="116266" y="68593"/>
                </a:moveTo>
                <a:cubicBezTo>
                  <a:pt x="89972" y="68593"/>
                  <a:pt x="68708" y="89972"/>
                  <a:pt x="68708" y="116151"/>
                </a:cubicBezTo>
                <a:lnTo>
                  <a:pt x="68708" y="207265"/>
                </a:lnTo>
                <a:lnTo>
                  <a:pt x="598821" y="207265"/>
                </a:lnTo>
                <a:lnTo>
                  <a:pt x="801875" y="207265"/>
                </a:lnTo>
                <a:lnTo>
                  <a:pt x="801875" y="116151"/>
                </a:lnTo>
                <a:cubicBezTo>
                  <a:pt x="801875" y="89857"/>
                  <a:pt x="780497" y="68593"/>
                  <a:pt x="754317" y="68593"/>
                </a:cubicBezTo>
                <a:lnTo>
                  <a:pt x="598821" y="68593"/>
                </a:lnTo>
                <a:close/>
                <a:moveTo>
                  <a:pt x="116266" y="0"/>
                </a:moveTo>
                <a:lnTo>
                  <a:pt x="598821" y="0"/>
                </a:lnTo>
                <a:lnTo>
                  <a:pt x="754317" y="0"/>
                </a:lnTo>
                <a:cubicBezTo>
                  <a:pt x="818338" y="0"/>
                  <a:pt x="870468" y="52131"/>
                  <a:pt x="870468" y="116151"/>
                </a:cubicBezTo>
                <a:lnTo>
                  <a:pt x="870468" y="241562"/>
                </a:lnTo>
                <a:lnTo>
                  <a:pt x="870468" y="603735"/>
                </a:lnTo>
                <a:cubicBezTo>
                  <a:pt x="870468" y="667869"/>
                  <a:pt x="818338" y="720000"/>
                  <a:pt x="754317" y="720000"/>
                </a:cubicBezTo>
                <a:lnTo>
                  <a:pt x="598821" y="720000"/>
                </a:lnTo>
                <a:lnTo>
                  <a:pt x="116266" y="720000"/>
                </a:lnTo>
                <a:cubicBezTo>
                  <a:pt x="52246" y="720000"/>
                  <a:pt x="115" y="667869"/>
                  <a:pt x="115" y="603849"/>
                </a:cubicBezTo>
                <a:lnTo>
                  <a:pt x="115" y="241841"/>
                </a:lnTo>
                <a:lnTo>
                  <a:pt x="0" y="241562"/>
                </a:lnTo>
                <a:lnTo>
                  <a:pt x="115" y="241284"/>
                </a:lnTo>
                <a:lnTo>
                  <a:pt x="115" y="116151"/>
                </a:lnTo>
                <a:cubicBezTo>
                  <a:pt x="115" y="52131"/>
                  <a:pt x="52246" y="0"/>
                  <a:pt x="116266" y="0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任意多边形: 形状 1"/>
          <p:cNvSpPr txBox="1"/>
          <p:nvPr/>
        </p:nvSpPr>
        <p:spPr>
          <a:xfrm rot="3399034" flipH="0" flipV="0">
            <a:off x="101370" y="-683544"/>
            <a:ext cx="752877" cy="1639473"/>
          </a:xfrm>
          <a:custGeom>
            <a:avLst/>
            <a:gdLst>
              <a:gd name="connsiteX0" fmla="*/ 0 w 752877"/>
              <a:gd name="connsiteY0" fmla="*/ 1143995 h 1639473"/>
              <a:gd name="connsiteX1" fmla="*/ 752877 w 752877"/>
              <a:gd name="connsiteY1" fmla="*/ 0 h 1639473"/>
              <a:gd name="connsiteX2" fmla="*/ 752877 w 752877"/>
              <a:gd name="connsiteY2" fmla="*/ 1639473 h 1639473"/>
            </a:gdLst>
            <a:rect l="l" t="t" r="r" b="b"/>
            <a:pathLst>
              <a:path w="752877" h="1639473">
                <a:moveTo>
                  <a:pt x="0" y="1143995"/>
                </a:moveTo>
                <a:lnTo>
                  <a:pt x="752877" y="0"/>
                </a:lnTo>
                <a:lnTo>
                  <a:pt x="752877" y="1639473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任意多边形: 形状 2"/>
          <p:cNvSpPr txBox="1"/>
          <p:nvPr/>
        </p:nvSpPr>
        <p:spPr>
          <a:xfrm rot="3416040" flipH="0" flipV="0">
            <a:off x="768217" y="-508298"/>
            <a:ext cx="109495" cy="2035302"/>
          </a:xfrm>
          <a:custGeom>
            <a:avLst/>
            <a:gdLst>
              <a:gd name="connsiteX0" fmla="*/ 0 w 109495"/>
              <a:gd name="connsiteY0" fmla="*/ 168184 h 2035302"/>
              <a:gd name="connsiteX1" fmla="*/ 109495 w 109495"/>
              <a:gd name="connsiteY1" fmla="*/ 0 h 2035302"/>
              <a:gd name="connsiteX2" fmla="*/ 109495 w 109495"/>
              <a:gd name="connsiteY2" fmla="*/ 2035302 h 2035302"/>
              <a:gd name="connsiteX3" fmla="*/ 0 w 109495"/>
              <a:gd name="connsiteY3" fmla="*/ 1964016 h 2035302"/>
            </a:gdLst>
            <a:rect l="l" t="t" r="r" b="b"/>
            <a:pathLst>
              <a:path w="109495" h="2035302">
                <a:moveTo>
                  <a:pt x="0" y="168184"/>
                </a:moveTo>
                <a:lnTo>
                  <a:pt x="109495" y="0"/>
                </a:lnTo>
                <a:lnTo>
                  <a:pt x="109495" y="2035302"/>
                </a:lnTo>
                <a:lnTo>
                  <a:pt x="0" y="1964016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68000"/>
                </a:schemeClr>
              </a:gs>
              <a:gs pos="100000">
                <a:schemeClr val="accent1">
                  <a:alpha val="0"/>
                  <a:lumMod val="98000"/>
                  <a:lumOff val="2000"/>
                </a:schemeClr>
              </a:gs>
            </a:gsLst>
            <a:lin ang="5400000" scaled="0"/>
          </a:gradFill>
          <a:ln w="6350" cap="sq"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文本框 3"/>
          <p:cNvSpPr txBox="1"/>
          <p:nvPr/>
        </p:nvSpPr>
        <p:spPr>
          <a:xfrm rot="0" flipH="0" flipV="0">
            <a:off x="1163319" y="388880"/>
            <a:ext cx="7701382" cy="59627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应对伦理、合规与技术演进的挑战</a:t>
            </a:r>
            <a:endParaRPr kumimoji="1" lang="zh-CN" altLang="en-US"/>
          </a:p>
        </p:txBody>
      </p:sp>
    </p:spTree>
  </p:cSld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1" y="1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3546354" y="1028700"/>
            <a:ext cx="2384906" cy="582735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Catalogue</a:t>
            </a:r>
            <a:endParaRPr kumimoji="1" lang="zh-CN" altLang="en-US"/>
          </a:p>
        </p:txBody>
      </p:sp>
      <p:cxnSp>
        <p:nvCxnSpPr>
          <p:cNvPr id="4" name="线条 1"/>
          <p:cNvCxnSpPr/>
          <p:nvPr/>
        </p:nvCxnSpPr>
        <p:spPr>
          <a:xfrm rot="0" flipH="1" flipV="0">
            <a:off x="3546353" y="1659920"/>
            <a:ext cx="4558651" cy="0"/>
          </a:xfrm>
          <a:prstGeom prst="line">
            <a:avLst/>
          </a:prstGeom>
          <a:noFill/>
          <a:ln w="12700" cap="sq">
            <a:solidFill>
              <a:schemeClr val="tx1"/>
            </a:solidFill>
            <a:miter/>
          </a:ln>
        </p:spPr>
      </p:cxnSp>
      <p:sp>
        <p:nvSpPr>
          <p:cNvPr id="5" name="标题 1"/>
          <p:cNvSpPr txBox="1"/>
          <p:nvPr/>
        </p:nvSpPr>
        <p:spPr>
          <a:xfrm rot="0" flipH="0" flipV="0">
            <a:off x="5894245" y="1158756"/>
            <a:ext cx="692328" cy="41624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目录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8278900" y="2933925"/>
            <a:ext cx="3240000" cy="90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豆包与DeepSeek驱动的获客新范式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8278900" y="4217493"/>
            <a:ext cx="3240000" cy="90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未来展望：构建可持续的智能获客体系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7846598" y="2922855"/>
            <a:ext cx="393700" cy="47389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>
            <a:spAutoFit/>
          </a:bodyPr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2.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3546353" y="2922855"/>
            <a:ext cx="393700" cy="47389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>
            <a:spAutoFit/>
          </a:bodyPr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1.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3967430" y="2933925"/>
            <a:ext cx="3240000" cy="90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kumimoji="1" lang="en-US" altLang="zh-CN" sz="1657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GEO时代：生成式引擎优化的崛起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3967430" y="4217493"/>
            <a:ext cx="3240000" cy="90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从入门到精通：GEO策略落地四步法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3546353" y="4193074"/>
            <a:ext cx="393700" cy="47389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>
            <a:spAutoFit/>
          </a:bodyPr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3.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7846598" y="4193074"/>
            <a:ext cx="393700" cy="47389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>
            <a:spAutoFit/>
          </a:bodyPr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4.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-1" y="0"/>
            <a:ext cx="2657476" cy="6858000"/>
          </a:xfrm>
          <a:prstGeom prst="rect">
            <a:avLst/>
          </a:prstGeom>
          <a:solidFill>
            <a:schemeClr val="accent1"/>
          </a:solidFill>
          <a:ln w="95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1095880" y="0"/>
            <a:ext cx="169707" cy="6858000"/>
          </a:xfrm>
          <a:prstGeom prst="rect">
            <a:avLst/>
          </a:prstGeom>
          <a:solidFill>
            <a:schemeClr val="bg1"/>
          </a:solidFill>
          <a:ln w="95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713739" y="0"/>
            <a:ext cx="169707" cy="6858000"/>
          </a:xfrm>
          <a:prstGeom prst="rect">
            <a:avLst/>
          </a:prstGeom>
          <a:solidFill>
            <a:schemeClr val="bg1"/>
          </a:solidFill>
          <a:ln w="95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331597" y="0"/>
            <a:ext cx="169707" cy="6858000"/>
          </a:xfrm>
          <a:prstGeom prst="rect">
            <a:avLst/>
          </a:prstGeom>
          <a:solidFill>
            <a:schemeClr val="bg1"/>
          </a:solidFill>
          <a:ln w="95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1" y="1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8"/>
          <p:cNvSpPr txBox="1"/>
          <p:nvPr/>
        </p:nvSpPr>
        <p:spPr>
          <a:xfrm rot="13440867" flipH="0" flipV="0">
            <a:off x="8948494" y="-2004038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"/>
          <p:cNvSpPr txBox="1"/>
          <p:nvPr/>
        </p:nvSpPr>
        <p:spPr>
          <a:xfrm rot="18840867" flipH="0" flipV="0">
            <a:off x="8444103" y="1981531"/>
            <a:ext cx="3438744" cy="7145639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9"/>
          <p:cNvSpPr txBox="1"/>
          <p:nvPr/>
        </p:nvSpPr>
        <p:spPr>
          <a:xfrm rot="13440867" flipH="0" flipV="0">
            <a:off x="9635987" y="-557837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"/>
          <p:cNvSpPr txBox="1"/>
          <p:nvPr/>
        </p:nvSpPr>
        <p:spPr>
          <a:xfrm rot="18840867" flipH="0" flipV="0">
            <a:off x="9268214" y="2909084"/>
            <a:ext cx="1776211" cy="5257010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椭圆 33"/>
          <p:cNvSpPr txBox="1"/>
          <p:nvPr/>
        </p:nvSpPr>
        <p:spPr>
          <a:xfrm rot="0" flipH="0" flipV="0">
            <a:off x="8479598" y="3883074"/>
            <a:ext cx="900973" cy="900973"/>
          </a:xfrm>
          <a:prstGeom prst="ellipse">
            <a:avLst/>
          </a:prstGeom>
          <a:solidFill>
            <a:schemeClr val="accent1">
              <a:lumMod val="20000"/>
              <a:lumOff val="80000"/>
              <a:alpha val="10000"/>
            </a:schemeClr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椭圆 36"/>
          <p:cNvSpPr txBox="1"/>
          <p:nvPr/>
        </p:nvSpPr>
        <p:spPr>
          <a:xfrm rot="0" flipH="0" flipV="0">
            <a:off x="673774" y="5460597"/>
            <a:ext cx="454519" cy="454519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2700000" scaled="0"/>
          </a:gradFill>
          <a:ln w="12700" cap="sq">
            <a:noFill/>
            <a:prstDash val="solid"/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箭头: 右 37"/>
          <p:cNvSpPr txBox="1"/>
          <p:nvPr/>
        </p:nvSpPr>
        <p:spPr>
          <a:xfrm rot="0" flipH="0" flipV="0">
            <a:off x="792373" y="5628352"/>
            <a:ext cx="217321" cy="119009"/>
          </a:xfrm>
          <a:prstGeom prst="rightArrow">
            <a:avLst>
              <a:gd name="adj1" fmla="val 23912"/>
              <a:gd name="adj2" fmla="val 69565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角 38"/>
          <p:cNvSpPr txBox="1"/>
          <p:nvPr/>
        </p:nvSpPr>
        <p:spPr>
          <a:xfrm rot="0" flipH="0" flipV="0">
            <a:off x="1128291" y="5460597"/>
            <a:ext cx="5011424" cy="454518"/>
          </a:xfrm>
          <a:prstGeom prst="roundRect">
            <a:avLst>
              <a:gd name="adj" fmla="val 50000"/>
            </a:avLst>
          </a:prstGeom>
          <a:solidFill>
            <a:schemeClr val="bg1">
              <a:alpha val="30000"/>
            </a:schemeClr>
          </a:solidFill>
          <a:ln w="12700" cap="sq">
            <a:noFill/>
            <a:prstDash val="solid"/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11"/>
          <p:cNvSpPr txBox="1"/>
          <p:nvPr/>
        </p:nvSpPr>
        <p:spPr>
          <a:xfrm rot="0" flipH="0" flipV="0">
            <a:off x="1395718" y="5533968"/>
            <a:ext cx="1897161" cy="307777"/>
          </a:xfrm>
          <a:prstGeom prst="rect">
            <a:avLst/>
          </a:prstGeom>
          <a:noFill/>
          <a:ln w="15875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PPT主讲人：喜传播</a:t>
            </a:r>
            <a:endParaRPr kumimoji="1" lang="zh-CN" altLang="en-US"/>
          </a:p>
        </p:txBody>
      </p:sp>
      <p:sp>
        <p:nvSpPr>
          <p:cNvPr id="12" name="15"/>
          <p:cNvSpPr txBox="1"/>
          <p:nvPr/>
        </p:nvSpPr>
        <p:spPr>
          <a:xfrm rot="0" flipH="0" flipV="0">
            <a:off x="3833413" y="5533968"/>
            <a:ext cx="1897161" cy="307777"/>
          </a:xfrm>
          <a:prstGeom prst="rect">
            <a:avLst/>
          </a:prstGeom>
          <a:noFill/>
          <a:ln w="15875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2026.5</a:t>
            </a:r>
            <a:endParaRPr kumimoji="1" lang="zh-CN" altLang="en-US"/>
          </a:p>
        </p:txBody>
      </p:sp>
      <p:cxnSp>
        <p:nvCxnSpPr>
          <p:cNvPr id="13" name="直接连接符 41"/>
          <p:cNvCxnSpPr/>
          <p:nvPr/>
        </p:nvCxnSpPr>
        <p:spPr>
          <a:xfrm rot="0" flipH="0" flipV="0">
            <a:off x="3563146" y="5552032"/>
            <a:ext cx="0" cy="271649"/>
          </a:xfrm>
          <a:prstGeom prst="line">
            <a:avLst/>
          </a:prstGeom>
          <a:noFill/>
          <a:ln w="12700" cap="sq">
            <a:solidFill>
              <a:schemeClr val="bg1"/>
            </a:solidFill>
            <a:prstDash val="solid"/>
            <a:miter/>
          </a:ln>
        </p:spPr>
      </p:cxnSp>
      <p:sp>
        <p:nvSpPr>
          <p:cNvPr id="14" name="任意多边形: 形状 17"/>
          <p:cNvSpPr txBox="1"/>
          <p:nvPr/>
        </p:nvSpPr>
        <p:spPr>
          <a:xfrm rot="0" flipH="0" flipV="0">
            <a:off x="6088320" y="1835302"/>
            <a:ext cx="1126900" cy="887881"/>
          </a:xfrm>
          <a:custGeom>
            <a:avLst/>
            <a:gdLst>
              <a:gd name="csX0" fmla="*/ 563665 w 1126900"/>
              <a:gd name="csY0" fmla="*/ 388921 h 887881"/>
              <a:gd name="csX1" fmla="*/ 618545 w 1126900"/>
              <a:gd name="csY1" fmla="*/ 443839 h 887881"/>
              <a:gd name="csX2" fmla="*/ 563286 w 1126900"/>
              <a:gd name="csY2" fmla="*/ 499060 h 887881"/>
              <a:gd name="csX3" fmla="*/ 508406 w 1126900"/>
              <a:gd name="csY3" fmla="*/ 443460 h 887881"/>
              <a:gd name="csX4" fmla="*/ 563665 w 1126900"/>
              <a:gd name="csY4" fmla="*/ 388921 h 887881"/>
              <a:gd name="csX5" fmla="*/ 344524 w 1126900"/>
              <a:gd name="csY5" fmla="*/ 388921 h 887881"/>
              <a:gd name="csX6" fmla="*/ 399821 w 1126900"/>
              <a:gd name="csY6" fmla="*/ 444332 h 887881"/>
              <a:gd name="csX7" fmla="*/ 344562 w 1126900"/>
              <a:gd name="csY7" fmla="*/ 499060 h 887881"/>
              <a:gd name="csX8" fmla="*/ 344524 w 1126900"/>
              <a:gd name="csY8" fmla="*/ 499060 h 887881"/>
              <a:gd name="csX9" fmla="*/ 289303 w 1126900"/>
              <a:gd name="csY9" fmla="*/ 443650 h 887881"/>
              <a:gd name="csX10" fmla="*/ 344524 w 1126900"/>
              <a:gd name="csY10" fmla="*/ 388921 h 887881"/>
              <a:gd name="csX11" fmla="*/ 785837 w 1126900"/>
              <a:gd name="csY11" fmla="*/ 388769 h 887881"/>
              <a:gd name="csX12" fmla="*/ 837611 w 1126900"/>
              <a:gd name="csY12" fmla="*/ 444937 h 887881"/>
              <a:gd name="csX13" fmla="*/ 778262 w 1126900"/>
              <a:gd name="csY13" fmla="*/ 499136 h 887881"/>
              <a:gd name="csX14" fmla="*/ 727207 w 1126900"/>
              <a:gd name="csY14" fmla="*/ 441604 h 887881"/>
              <a:gd name="csX15" fmla="*/ 785837 w 1126900"/>
              <a:gd name="csY15" fmla="*/ 388769 h 887881"/>
              <a:gd name="csX16" fmla="*/ 594117 w 1126900"/>
              <a:gd name="csY16" fmla="*/ 48733 h 887881"/>
              <a:gd name="csX17" fmla="*/ 453906 w 1126900"/>
              <a:gd name="csY17" fmla="*/ 57936 h 887881"/>
              <a:gd name="csX18" fmla="*/ 268056 w 1126900"/>
              <a:gd name="csY18" fmla="*/ 123269 h 887881"/>
              <a:gd name="csX19" fmla="*/ 97810 w 1126900"/>
              <a:gd name="csY19" fmla="*/ 287228 h 887881"/>
              <a:gd name="csX20" fmla="*/ 66526 w 1126900"/>
              <a:gd name="csY20" fmla="*/ 524928 h 887881"/>
              <a:gd name="csX21" fmla="*/ 96031 w 1126900"/>
              <a:gd name="csY21" fmla="*/ 595374 h 887881"/>
              <a:gd name="csX22" fmla="*/ 111748 w 1126900"/>
              <a:gd name="csY22" fmla="*/ 657375 h 887881"/>
              <a:gd name="csX23" fmla="*/ 94250 w 1126900"/>
              <a:gd name="csY23" fmla="*/ 738767 h 887881"/>
              <a:gd name="csX24" fmla="*/ 65693 w 1126900"/>
              <a:gd name="csY24" fmla="*/ 811106 h 887881"/>
              <a:gd name="csX25" fmla="*/ 65731 w 1126900"/>
              <a:gd name="csY25" fmla="*/ 811031 h 887881"/>
              <a:gd name="csX26" fmla="*/ 77434 w 1126900"/>
              <a:gd name="csY26" fmla="*/ 803721 h 887881"/>
              <a:gd name="csX27" fmla="*/ 169431 w 1126900"/>
              <a:gd name="csY27" fmla="*/ 759257 h 887881"/>
              <a:gd name="csX28" fmla="*/ 266086 w 1126900"/>
              <a:gd name="csY28" fmla="*/ 763612 h 887881"/>
              <a:gd name="csX29" fmla="*/ 322481 w 1126900"/>
              <a:gd name="csY29" fmla="*/ 788875 h 887881"/>
              <a:gd name="csX30" fmla="*/ 572036 w 1126900"/>
              <a:gd name="csY30" fmla="*/ 839967 h 887881"/>
              <a:gd name="csX31" fmla="*/ 680508 w 1126900"/>
              <a:gd name="csY31" fmla="*/ 830157 h 887881"/>
              <a:gd name="csX32" fmla="*/ 903513 w 1126900"/>
              <a:gd name="csY32" fmla="*/ 742100 h 887881"/>
              <a:gd name="csX33" fmla="*/ 1049291 w 1126900"/>
              <a:gd name="csY33" fmla="*/ 576778 h 887881"/>
              <a:gd name="csX34" fmla="*/ 1073000 w 1126900"/>
              <a:gd name="csY34" fmla="*/ 383997 h 887881"/>
              <a:gd name="csX35" fmla="*/ 974679 w 1126900"/>
              <a:gd name="csY35" fmla="*/ 204700 h 887881"/>
              <a:gd name="csX36" fmla="*/ 789549 w 1126900"/>
              <a:gd name="csY36" fmla="*/ 87440 h 887881"/>
              <a:gd name="csX37" fmla="*/ 594117 w 1126900"/>
              <a:gd name="csY37" fmla="*/ 48733 h 887881"/>
              <a:gd name="csX38" fmla="*/ 529115 w 1126900"/>
              <a:gd name="csY38" fmla="*/ 1073 h 887881"/>
              <a:gd name="csX39" fmla="*/ 613887 w 1126900"/>
              <a:gd name="csY39" fmla="*/ 1541 h 887881"/>
              <a:gd name="csX40" fmla="*/ 863745 w 1126900"/>
              <a:gd name="csY40" fmla="*/ 67178 h 887881"/>
              <a:gd name="csX41" fmla="*/ 1041716 w 1126900"/>
              <a:gd name="csY41" fmla="*/ 208108 h 887881"/>
              <a:gd name="csX42" fmla="*/ 1123487 w 1126900"/>
              <a:gd name="csY42" fmla="*/ 395208 h 887881"/>
              <a:gd name="csX43" fmla="*/ 1072849 w 1126900"/>
              <a:gd name="csY43" fmla="*/ 634650 h 887881"/>
              <a:gd name="csX44" fmla="*/ 908020 w 1126900"/>
              <a:gd name="csY44" fmla="*/ 796260 h 887881"/>
              <a:gd name="csX45" fmla="*/ 681606 w 1126900"/>
              <a:gd name="csY45" fmla="*/ 878523 h 887881"/>
              <a:gd name="csX46" fmla="*/ 580482 w 1126900"/>
              <a:gd name="csY46" fmla="*/ 887840 h 887881"/>
              <a:gd name="csX47" fmla="*/ 580520 w 1126900"/>
              <a:gd name="csY47" fmla="*/ 887878 h 887881"/>
              <a:gd name="csX48" fmla="*/ 299567 w 1126900"/>
              <a:gd name="csY48" fmla="*/ 831445 h 887881"/>
              <a:gd name="csX49" fmla="*/ 253436 w 1126900"/>
              <a:gd name="csY49" fmla="*/ 810690 h 887881"/>
              <a:gd name="csX50" fmla="*/ 180604 w 1126900"/>
              <a:gd name="csY50" fmla="*/ 805880 h 887881"/>
              <a:gd name="csX51" fmla="*/ 87471 w 1126900"/>
              <a:gd name="csY51" fmla="*/ 854586 h 887881"/>
              <a:gd name="csX52" fmla="*/ 56414 w 1126900"/>
              <a:gd name="csY52" fmla="*/ 876516 h 887881"/>
              <a:gd name="csX53" fmla="*/ 13957 w 1126900"/>
              <a:gd name="csY53" fmla="*/ 876629 h 887881"/>
              <a:gd name="csX54" fmla="*/ 2860 w 1126900"/>
              <a:gd name="csY54" fmla="*/ 835043 h 887881"/>
              <a:gd name="csX55" fmla="*/ 45051 w 1126900"/>
              <a:gd name="csY55" fmla="*/ 733085 h 887881"/>
              <a:gd name="csX56" fmla="*/ 61489 w 1126900"/>
              <a:gd name="csY56" fmla="*/ 675138 h 887881"/>
              <a:gd name="csX57" fmla="*/ 50922 w 1126900"/>
              <a:gd name="csY57" fmla="*/ 612228 h 887881"/>
              <a:gd name="csX58" fmla="*/ 15812 w 1126900"/>
              <a:gd name="csY58" fmla="*/ 519209 h 887881"/>
              <a:gd name="csX59" fmla="*/ 40658 w 1126900"/>
              <a:gd name="csY59" fmla="*/ 293818 h 887881"/>
              <a:gd name="csX60" fmla="*/ 202495 w 1126900"/>
              <a:gd name="csY60" fmla="*/ 107362 h 887881"/>
              <a:gd name="csX61" fmla="*/ 444853 w 1126900"/>
              <a:gd name="csY61" fmla="*/ 10858 h 887881"/>
              <a:gd name="csX62" fmla="*/ 529115 w 1126900"/>
              <a:gd name="csY62" fmla="*/ 1073 h 887881"/>
            </a:gdLst>
            <a:rect l="l" t="t" r="r" b="b"/>
            <a:pathLst>
              <a:path w="1126900" h="887881">
                <a:moveTo>
                  <a:pt x="563665" y="388921"/>
                </a:moveTo>
                <a:cubicBezTo>
                  <a:pt x="594343" y="388921"/>
                  <a:pt x="618507" y="413161"/>
                  <a:pt x="618545" y="443839"/>
                </a:cubicBezTo>
                <a:cubicBezTo>
                  <a:pt x="618583" y="474896"/>
                  <a:pt x="594381" y="499098"/>
                  <a:pt x="563286" y="499060"/>
                </a:cubicBezTo>
                <a:cubicBezTo>
                  <a:pt x="532343" y="499060"/>
                  <a:pt x="508292" y="474669"/>
                  <a:pt x="508406" y="443460"/>
                </a:cubicBezTo>
                <a:cubicBezTo>
                  <a:pt x="508520" y="412896"/>
                  <a:pt x="532835" y="388921"/>
                  <a:pt x="563665" y="388921"/>
                </a:cubicBezTo>
                <a:close/>
                <a:moveTo>
                  <a:pt x="344524" y="388921"/>
                </a:moveTo>
                <a:cubicBezTo>
                  <a:pt x="375164" y="388921"/>
                  <a:pt x="399896" y="413691"/>
                  <a:pt x="399821" y="444332"/>
                </a:cubicBezTo>
                <a:cubicBezTo>
                  <a:pt x="399745" y="474480"/>
                  <a:pt x="374899" y="499060"/>
                  <a:pt x="344562" y="499060"/>
                </a:cubicBezTo>
                <a:lnTo>
                  <a:pt x="344524" y="499060"/>
                </a:lnTo>
                <a:cubicBezTo>
                  <a:pt x="313542" y="499060"/>
                  <a:pt x="289038" y="474442"/>
                  <a:pt x="289303" y="443650"/>
                </a:cubicBezTo>
                <a:cubicBezTo>
                  <a:pt x="289568" y="412972"/>
                  <a:pt x="313808" y="388959"/>
                  <a:pt x="344524" y="388921"/>
                </a:cubicBezTo>
                <a:close/>
                <a:moveTo>
                  <a:pt x="785837" y="388769"/>
                </a:moveTo>
                <a:cubicBezTo>
                  <a:pt x="814318" y="390209"/>
                  <a:pt x="838369" y="415546"/>
                  <a:pt x="837611" y="444937"/>
                </a:cubicBezTo>
                <a:cubicBezTo>
                  <a:pt x="837422" y="474820"/>
                  <a:pt x="811894" y="500954"/>
                  <a:pt x="778262" y="499136"/>
                </a:cubicBezTo>
                <a:cubicBezTo>
                  <a:pt x="750083" y="497621"/>
                  <a:pt x="725843" y="471412"/>
                  <a:pt x="727207" y="441604"/>
                </a:cubicBezTo>
                <a:cubicBezTo>
                  <a:pt x="728684" y="409752"/>
                  <a:pt x="755802" y="387254"/>
                  <a:pt x="785837" y="388769"/>
                </a:cubicBezTo>
                <a:close/>
                <a:moveTo>
                  <a:pt x="594117" y="48733"/>
                </a:moveTo>
                <a:cubicBezTo>
                  <a:pt x="546963" y="46763"/>
                  <a:pt x="500264" y="49831"/>
                  <a:pt x="453906" y="57936"/>
                </a:cubicBezTo>
                <a:cubicBezTo>
                  <a:pt x="388421" y="69412"/>
                  <a:pt x="326193" y="90508"/>
                  <a:pt x="268056" y="123269"/>
                </a:cubicBezTo>
                <a:cubicBezTo>
                  <a:pt x="197117" y="163227"/>
                  <a:pt x="137919" y="215494"/>
                  <a:pt x="97810" y="287228"/>
                </a:cubicBezTo>
                <a:cubicBezTo>
                  <a:pt x="55921" y="362143"/>
                  <a:pt x="44862" y="441377"/>
                  <a:pt x="66526" y="524928"/>
                </a:cubicBezTo>
                <a:cubicBezTo>
                  <a:pt x="73003" y="549925"/>
                  <a:pt x="84668" y="572498"/>
                  <a:pt x="96031" y="595374"/>
                </a:cubicBezTo>
                <a:cubicBezTo>
                  <a:pt x="105726" y="614842"/>
                  <a:pt x="112771" y="635218"/>
                  <a:pt x="111748" y="657375"/>
                </a:cubicBezTo>
                <a:cubicBezTo>
                  <a:pt x="110461" y="685439"/>
                  <a:pt x="104173" y="712557"/>
                  <a:pt x="94250" y="738767"/>
                </a:cubicBezTo>
                <a:cubicBezTo>
                  <a:pt x="85236" y="762589"/>
                  <a:pt x="75578" y="786109"/>
                  <a:pt x="65693" y="811106"/>
                </a:cubicBezTo>
                <a:lnTo>
                  <a:pt x="65731" y="811031"/>
                </a:lnTo>
                <a:cubicBezTo>
                  <a:pt x="70276" y="808190"/>
                  <a:pt x="73874" y="805956"/>
                  <a:pt x="77434" y="803721"/>
                </a:cubicBezTo>
                <a:cubicBezTo>
                  <a:pt x="106370" y="785314"/>
                  <a:pt x="136215" y="768763"/>
                  <a:pt x="169431" y="759257"/>
                </a:cubicBezTo>
                <a:cubicBezTo>
                  <a:pt x="202079" y="749901"/>
                  <a:pt x="234386" y="748652"/>
                  <a:pt x="266086" y="763612"/>
                </a:cubicBezTo>
                <a:cubicBezTo>
                  <a:pt x="284721" y="772399"/>
                  <a:pt x="303468" y="780997"/>
                  <a:pt x="322481" y="788875"/>
                </a:cubicBezTo>
                <a:cubicBezTo>
                  <a:pt x="402321" y="822052"/>
                  <a:pt x="485265" y="840497"/>
                  <a:pt x="572036" y="839967"/>
                </a:cubicBezTo>
                <a:cubicBezTo>
                  <a:pt x="608433" y="839740"/>
                  <a:pt x="644679" y="836596"/>
                  <a:pt x="680508" y="830157"/>
                </a:cubicBezTo>
                <a:cubicBezTo>
                  <a:pt x="760688" y="815727"/>
                  <a:pt x="835756" y="787966"/>
                  <a:pt x="903513" y="742100"/>
                </a:cubicBezTo>
                <a:cubicBezTo>
                  <a:pt x="966308" y="699604"/>
                  <a:pt x="1017060" y="646202"/>
                  <a:pt x="1049291" y="576778"/>
                </a:cubicBezTo>
                <a:cubicBezTo>
                  <a:pt x="1077887" y="515156"/>
                  <a:pt x="1086067" y="450770"/>
                  <a:pt x="1073000" y="383997"/>
                </a:cubicBezTo>
                <a:cubicBezTo>
                  <a:pt x="1059290" y="313853"/>
                  <a:pt x="1024219" y="255148"/>
                  <a:pt x="974679" y="204700"/>
                </a:cubicBezTo>
                <a:cubicBezTo>
                  <a:pt x="922185" y="151259"/>
                  <a:pt x="859389" y="113574"/>
                  <a:pt x="789549" y="87440"/>
                </a:cubicBezTo>
                <a:cubicBezTo>
                  <a:pt x="726563" y="63882"/>
                  <a:pt x="661343" y="51536"/>
                  <a:pt x="594117" y="48733"/>
                </a:cubicBezTo>
                <a:close/>
                <a:moveTo>
                  <a:pt x="529115" y="1073"/>
                </a:moveTo>
                <a:cubicBezTo>
                  <a:pt x="557284" y="-494"/>
                  <a:pt x="585538" y="-352"/>
                  <a:pt x="613887" y="1541"/>
                </a:cubicBezTo>
                <a:cubicBezTo>
                  <a:pt x="701339" y="7412"/>
                  <a:pt x="785042" y="28053"/>
                  <a:pt x="863745" y="67178"/>
                </a:cubicBezTo>
                <a:cubicBezTo>
                  <a:pt x="932941" y="101605"/>
                  <a:pt x="993578" y="147131"/>
                  <a:pt x="1041716" y="208108"/>
                </a:cubicBezTo>
                <a:cubicBezTo>
                  <a:pt x="1085234" y="263253"/>
                  <a:pt x="1114057" y="325026"/>
                  <a:pt x="1123487" y="395208"/>
                </a:cubicBezTo>
                <a:cubicBezTo>
                  <a:pt x="1135039" y="481031"/>
                  <a:pt x="1117048" y="560681"/>
                  <a:pt x="1072849" y="634650"/>
                </a:cubicBezTo>
                <a:cubicBezTo>
                  <a:pt x="1032097" y="702899"/>
                  <a:pt x="975398" y="755166"/>
                  <a:pt x="908020" y="796260"/>
                </a:cubicBezTo>
                <a:cubicBezTo>
                  <a:pt x="838142" y="838906"/>
                  <a:pt x="762317" y="865343"/>
                  <a:pt x="681606" y="878523"/>
                </a:cubicBezTo>
                <a:cubicBezTo>
                  <a:pt x="644224" y="884621"/>
                  <a:pt x="606615" y="887348"/>
                  <a:pt x="580482" y="887840"/>
                </a:cubicBezTo>
                <a:lnTo>
                  <a:pt x="580520" y="887878"/>
                </a:lnTo>
                <a:cubicBezTo>
                  <a:pt x="475077" y="888181"/>
                  <a:pt x="385732" y="867464"/>
                  <a:pt x="299567" y="831445"/>
                </a:cubicBezTo>
                <a:cubicBezTo>
                  <a:pt x="284001" y="824931"/>
                  <a:pt x="268207" y="818720"/>
                  <a:pt x="253436" y="810690"/>
                </a:cubicBezTo>
                <a:cubicBezTo>
                  <a:pt x="229613" y="797699"/>
                  <a:pt x="205525" y="798116"/>
                  <a:pt x="180604" y="805880"/>
                </a:cubicBezTo>
                <a:cubicBezTo>
                  <a:pt x="146593" y="816447"/>
                  <a:pt x="116748" y="835005"/>
                  <a:pt x="87471" y="854586"/>
                </a:cubicBezTo>
                <a:cubicBezTo>
                  <a:pt x="76942" y="861631"/>
                  <a:pt x="66716" y="869130"/>
                  <a:pt x="56414" y="876516"/>
                </a:cubicBezTo>
                <a:cubicBezTo>
                  <a:pt x="42703" y="886287"/>
                  <a:pt x="26606" y="886363"/>
                  <a:pt x="13957" y="876629"/>
                </a:cubicBezTo>
                <a:cubicBezTo>
                  <a:pt x="1079" y="866744"/>
                  <a:pt x="-3542" y="850534"/>
                  <a:pt x="2860" y="835043"/>
                </a:cubicBezTo>
                <a:cubicBezTo>
                  <a:pt x="16873" y="801032"/>
                  <a:pt x="31947" y="767437"/>
                  <a:pt x="45051" y="733085"/>
                </a:cubicBezTo>
                <a:cubicBezTo>
                  <a:pt x="52172" y="714375"/>
                  <a:pt x="56565" y="694605"/>
                  <a:pt x="61489" y="675138"/>
                </a:cubicBezTo>
                <a:cubicBezTo>
                  <a:pt x="67132" y="652792"/>
                  <a:pt x="61830" y="631923"/>
                  <a:pt x="50922" y="612228"/>
                </a:cubicBezTo>
                <a:cubicBezTo>
                  <a:pt x="34712" y="582913"/>
                  <a:pt x="22668" y="552084"/>
                  <a:pt x="15812" y="519209"/>
                </a:cubicBezTo>
                <a:cubicBezTo>
                  <a:pt x="-398" y="441301"/>
                  <a:pt x="7897" y="366120"/>
                  <a:pt x="40658" y="293818"/>
                </a:cubicBezTo>
                <a:cubicBezTo>
                  <a:pt x="76071" y="215683"/>
                  <a:pt x="132276" y="155311"/>
                  <a:pt x="202495" y="107362"/>
                </a:cubicBezTo>
                <a:cubicBezTo>
                  <a:pt x="276047" y="57179"/>
                  <a:pt x="357364" y="26273"/>
                  <a:pt x="444853" y="10858"/>
                </a:cubicBezTo>
                <a:cubicBezTo>
                  <a:pt x="472862" y="5916"/>
                  <a:pt x="500946" y="2640"/>
                  <a:pt x="529115" y="1073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4"/>
          <p:cNvSpPr txBox="1"/>
          <p:nvPr/>
        </p:nvSpPr>
        <p:spPr>
          <a:xfrm rot="0" flipH="0" flipV="0">
            <a:off x="685800" y="632727"/>
            <a:ext cx="5885467" cy="26890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47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谢谢大家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666750" y="3880323"/>
            <a:ext cx="4742448" cy="68633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600" b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如果喜欢我们的内容，欢迎多多点赞、收藏、转发。也可以关注我们，第一时间收到更新～</a:t>
            </a:r>
            <a:endParaRPr kumimoji="1" lang="zh-CN" altLang="en-US"/>
          </a:p>
        </p:txBody>
      </p:sp>
    </p:spTree>
  </p:cSld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16"/>
          <p:cNvSpPr txBox="1"/>
          <p:nvPr/>
        </p:nvSpPr>
        <p:spPr>
          <a:xfrm rot="13440867" flipH="0" flipV="0">
            <a:off x="8919466" y="996661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7"/>
          <p:cNvSpPr txBox="1"/>
          <p:nvPr/>
        </p:nvSpPr>
        <p:spPr>
          <a:xfrm rot="13440867" flipH="0" flipV="0">
            <a:off x="9606959" y="2442862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19"/>
          <p:cNvSpPr txBox="1"/>
          <p:nvPr/>
        </p:nvSpPr>
        <p:spPr>
          <a:xfrm rot="2759133" flipH="1" flipV="0">
            <a:off x="-896084" y="-1461258"/>
            <a:ext cx="4229853" cy="8789548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0"/>
          <p:cNvSpPr txBox="1"/>
          <p:nvPr/>
        </p:nvSpPr>
        <p:spPr>
          <a:xfrm rot="2759133" flipH="1" flipV="0">
            <a:off x="135223" y="-320314"/>
            <a:ext cx="2184842" cy="6466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1"/>
          <p:cNvSpPr txBox="1"/>
          <p:nvPr/>
        </p:nvSpPr>
        <p:spPr>
          <a:xfrm rot="2759133" flipH="1" flipV="0">
            <a:off x="-6941" y="3694190"/>
            <a:ext cx="2220606" cy="4614374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顶角 2"/>
          <p:cNvSpPr txBox="1"/>
          <p:nvPr/>
        </p:nvSpPr>
        <p:spPr>
          <a:xfrm rot="2759133" flipH="1" flipV="0">
            <a:off x="534479" y="4293167"/>
            <a:ext cx="1147007" cy="3394771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顶角 4"/>
          <p:cNvSpPr txBox="1"/>
          <p:nvPr/>
        </p:nvSpPr>
        <p:spPr>
          <a:xfrm rot="13440867" flipH="0" flipV="0">
            <a:off x="10540353" y="-1159021"/>
            <a:ext cx="2220606" cy="5641545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顶角 5"/>
          <p:cNvSpPr txBox="1"/>
          <p:nvPr/>
        </p:nvSpPr>
        <p:spPr>
          <a:xfrm rot="13440867" flipH="0" flipV="0">
            <a:off x="10984309" y="-225121"/>
            <a:ext cx="1147007" cy="4150456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矩形: 圆角 7"/>
          <p:cNvSpPr txBox="1"/>
          <p:nvPr/>
        </p:nvSpPr>
        <p:spPr>
          <a:xfrm rot="0" flipH="0" flipV="0">
            <a:off x="2315598" y="1727200"/>
            <a:ext cx="7560805" cy="42759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爱设计-4"/>
          <p:cNvSpPr txBox="1"/>
          <p:nvPr/>
        </p:nvSpPr>
        <p:spPr>
          <a:xfrm rot="0" flipH="0" flipV="0">
            <a:off x="4942404" y="742847"/>
            <a:ext cx="2307193" cy="32914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01</a:t>
            </a:r>
            <a:endParaRPr kumimoji="1" lang="zh-CN" altLang="en-US"/>
          </a:p>
        </p:txBody>
      </p:sp>
      <p:sp>
        <p:nvSpPr>
          <p:cNvPr id="13" name="矩形 8"/>
          <p:cNvSpPr txBox="1"/>
          <p:nvPr/>
        </p:nvSpPr>
        <p:spPr>
          <a:xfrm rot="0" flipH="0" flipV="0">
            <a:off x="3224356" y="3789344"/>
            <a:ext cx="5743288" cy="19445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GEO时代：生成式引擎优化的崛起</a:t>
            </a:r>
            <a:endParaRPr kumimoji="1" lang="zh-CN" altLang="en-US"/>
          </a:p>
        </p:txBody>
      </p:sp>
    </p:spTree>
  </p:cSld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11277934" y="552056"/>
            <a:ext cx="240966" cy="138453"/>
          </a:xfrm>
          <a:custGeom>
            <a:avLst/>
            <a:gdLst>
              <a:gd name="connsiteX0" fmla="*/ 22860 w 333732"/>
              <a:gd name="connsiteY0" fmla="*/ 152370 h 198090"/>
              <a:gd name="connsiteX1" fmla="*/ 310872 w 333732"/>
              <a:gd name="connsiteY1" fmla="*/ 152370 h 198090"/>
              <a:gd name="connsiteX2" fmla="*/ 333732 w 333732"/>
              <a:gd name="connsiteY2" fmla="*/ 175230 h 198090"/>
              <a:gd name="connsiteX3" fmla="*/ 333731 w 333732"/>
              <a:gd name="connsiteY3" fmla="*/ 175230 h 198090"/>
              <a:gd name="connsiteX4" fmla="*/ 310871 w 333732"/>
              <a:gd name="connsiteY4" fmla="*/ 198090 h 198090"/>
              <a:gd name="connsiteX5" fmla="*/ 22860 w 333732"/>
              <a:gd name="connsiteY5" fmla="*/ 198089 h 198090"/>
              <a:gd name="connsiteX6" fmla="*/ 6696 w 333732"/>
              <a:gd name="connsiteY6" fmla="*/ 191393 h 198090"/>
              <a:gd name="connsiteX7" fmla="*/ 0 w 333732"/>
              <a:gd name="connsiteY7" fmla="*/ 175230 h 198090"/>
              <a:gd name="connsiteX8" fmla="*/ 6696 w 333732"/>
              <a:gd name="connsiteY8" fmla="*/ 159066 h 198090"/>
              <a:gd name="connsiteX9" fmla="*/ 22860 w 333732"/>
              <a:gd name="connsiteY9" fmla="*/ 152370 h 198090"/>
              <a:gd name="connsiteX10" fmla="*/ 0 w 333732"/>
              <a:gd name="connsiteY10" fmla="*/ 99044 h 198090"/>
              <a:gd name="connsiteX11" fmla="*/ 0 w 333732"/>
              <a:gd name="connsiteY11" fmla="*/ 99044 h 198090"/>
              <a:gd name="connsiteX12" fmla="*/ 0 w 333732"/>
              <a:gd name="connsiteY12" fmla="*/ 99045 h 198090"/>
              <a:gd name="connsiteX13" fmla="*/ 22860 w 333732"/>
              <a:gd name="connsiteY13" fmla="*/ 76185 h 198090"/>
              <a:gd name="connsiteX14" fmla="*/ 310872 w 333732"/>
              <a:gd name="connsiteY14" fmla="*/ 76185 h 198090"/>
              <a:gd name="connsiteX15" fmla="*/ 333732 w 333732"/>
              <a:gd name="connsiteY15" fmla="*/ 99045 h 198090"/>
              <a:gd name="connsiteX16" fmla="*/ 333731 w 333732"/>
              <a:gd name="connsiteY16" fmla="*/ 99045 h 198090"/>
              <a:gd name="connsiteX17" fmla="*/ 310871 w 333732"/>
              <a:gd name="connsiteY17" fmla="*/ 121905 h 198090"/>
              <a:gd name="connsiteX18" fmla="*/ 22860 w 333732"/>
              <a:gd name="connsiteY18" fmla="*/ 121904 h 198090"/>
              <a:gd name="connsiteX19" fmla="*/ 6696 w 333732"/>
              <a:gd name="connsiteY19" fmla="*/ 115208 h 198090"/>
              <a:gd name="connsiteX20" fmla="*/ 0 w 333732"/>
              <a:gd name="connsiteY20" fmla="*/ 99044 h 198090"/>
              <a:gd name="connsiteX21" fmla="*/ 6696 w 333732"/>
              <a:gd name="connsiteY21" fmla="*/ 82881 h 198090"/>
              <a:gd name="connsiteX22" fmla="*/ 22860 w 333732"/>
              <a:gd name="connsiteY22" fmla="*/ 76185 h 198090"/>
              <a:gd name="connsiteX23" fmla="*/ 22860 w 333732"/>
              <a:gd name="connsiteY23" fmla="*/ 0 h 198090"/>
              <a:gd name="connsiteX24" fmla="*/ 310872 w 333732"/>
              <a:gd name="connsiteY24" fmla="*/ 0 h 198090"/>
              <a:gd name="connsiteX25" fmla="*/ 333732 w 333732"/>
              <a:gd name="connsiteY25" fmla="*/ 22860 h 198090"/>
              <a:gd name="connsiteX26" fmla="*/ 333731 w 333732"/>
              <a:gd name="connsiteY26" fmla="*/ 22860 h 198090"/>
              <a:gd name="connsiteX27" fmla="*/ 310871 w 333732"/>
              <a:gd name="connsiteY27" fmla="*/ 45720 h 198090"/>
              <a:gd name="connsiteX28" fmla="*/ 22860 w 333732"/>
              <a:gd name="connsiteY28" fmla="*/ 45719 h 198090"/>
              <a:gd name="connsiteX29" fmla="*/ 6696 w 333732"/>
              <a:gd name="connsiteY29" fmla="*/ 39023 h 198090"/>
              <a:gd name="connsiteX30" fmla="*/ 0 w 333732"/>
              <a:gd name="connsiteY30" fmla="*/ 22859 h 198090"/>
              <a:gd name="connsiteX31" fmla="*/ 6696 w 333732"/>
              <a:gd name="connsiteY31" fmla="*/ 6696 h 198090"/>
              <a:gd name="connsiteX32" fmla="*/ 22860 w 333732"/>
              <a:gd name="connsiteY32" fmla="*/ 0 h 198090"/>
            </a:gdLst>
            <a:rect l="l" t="t" r="r" b="b"/>
            <a:pathLst>
              <a:path w="333732" h="198090">
                <a:moveTo>
                  <a:pt x="22860" y="152370"/>
                </a:moveTo>
                <a:lnTo>
                  <a:pt x="310872" y="152370"/>
                </a:lnTo>
                <a:cubicBezTo>
                  <a:pt x="323497" y="152370"/>
                  <a:pt x="333732" y="162605"/>
                  <a:pt x="333732" y="175230"/>
                </a:cubicBezTo>
                <a:lnTo>
                  <a:pt x="333731" y="175230"/>
                </a:lnTo>
                <a:cubicBezTo>
                  <a:pt x="333731" y="187855"/>
                  <a:pt x="323496" y="198090"/>
                  <a:pt x="310871" y="198090"/>
                </a:cubicBezTo>
                <a:lnTo>
                  <a:pt x="22860" y="198089"/>
                </a:lnTo>
                <a:cubicBezTo>
                  <a:pt x="16548" y="198089"/>
                  <a:pt x="10833" y="195530"/>
                  <a:pt x="6696" y="191393"/>
                </a:cubicBezTo>
                <a:lnTo>
                  <a:pt x="0" y="175230"/>
                </a:lnTo>
                <a:lnTo>
                  <a:pt x="6696" y="159066"/>
                </a:lnTo>
                <a:cubicBezTo>
                  <a:pt x="10833" y="154929"/>
                  <a:pt x="16548" y="152370"/>
                  <a:pt x="22860" y="152370"/>
                </a:cubicBezTo>
                <a:close/>
                <a:moveTo>
                  <a:pt x="0" y="99044"/>
                </a:moveTo>
                <a:lnTo>
                  <a:pt x="0" y="99044"/>
                </a:lnTo>
                <a:lnTo>
                  <a:pt x="0" y="99045"/>
                </a:lnTo>
                <a:close/>
                <a:moveTo>
                  <a:pt x="22860" y="76185"/>
                </a:moveTo>
                <a:lnTo>
                  <a:pt x="310872" y="76185"/>
                </a:lnTo>
                <a:cubicBezTo>
                  <a:pt x="323497" y="76185"/>
                  <a:pt x="333732" y="86420"/>
                  <a:pt x="333732" y="99045"/>
                </a:cubicBezTo>
                <a:lnTo>
                  <a:pt x="333731" y="99045"/>
                </a:lnTo>
                <a:cubicBezTo>
                  <a:pt x="333731" y="111670"/>
                  <a:pt x="323496" y="121905"/>
                  <a:pt x="310871" y="121905"/>
                </a:cubicBezTo>
                <a:lnTo>
                  <a:pt x="22860" y="121904"/>
                </a:lnTo>
                <a:cubicBezTo>
                  <a:pt x="16548" y="121904"/>
                  <a:pt x="10833" y="119345"/>
                  <a:pt x="6696" y="115208"/>
                </a:cubicBezTo>
                <a:lnTo>
                  <a:pt x="0" y="99044"/>
                </a:lnTo>
                <a:lnTo>
                  <a:pt x="6696" y="82881"/>
                </a:lnTo>
                <a:cubicBezTo>
                  <a:pt x="10833" y="78744"/>
                  <a:pt x="16548" y="76185"/>
                  <a:pt x="22860" y="76185"/>
                </a:cubicBezTo>
                <a:close/>
                <a:moveTo>
                  <a:pt x="22860" y="0"/>
                </a:moveTo>
                <a:lnTo>
                  <a:pt x="310872" y="0"/>
                </a:lnTo>
                <a:cubicBezTo>
                  <a:pt x="323497" y="0"/>
                  <a:pt x="333732" y="10235"/>
                  <a:pt x="333732" y="22860"/>
                </a:cubicBezTo>
                <a:lnTo>
                  <a:pt x="333731" y="22860"/>
                </a:lnTo>
                <a:cubicBezTo>
                  <a:pt x="333731" y="35485"/>
                  <a:pt x="323496" y="45720"/>
                  <a:pt x="310871" y="45720"/>
                </a:cubicBezTo>
                <a:lnTo>
                  <a:pt x="22860" y="45719"/>
                </a:lnTo>
                <a:cubicBezTo>
                  <a:pt x="16548" y="45719"/>
                  <a:pt x="10833" y="43160"/>
                  <a:pt x="6696" y="39023"/>
                </a:cubicBezTo>
                <a:lnTo>
                  <a:pt x="0" y="22859"/>
                </a:lnTo>
                <a:lnTo>
                  <a:pt x="6696" y="6696"/>
                </a:lnTo>
                <a:cubicBezTo>
                  <a:pt x="10833" y="2559"/>
                  <a:pt x="16548" y="0"/>
                  <a:pt x="22860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20141933" flipH="0" flipV="0">
            <a:off x="7731407" y="1741634"/>
            <a:ext cx="6057900" cy="4284663"/>
          </a:xfrm>
          <a:custGeom>
            <a:avLst/>
            <a:gdLst>
              <a:gd name="T0" fmla="*/ 5888996 w 2800"/>
              <a:gd name="T1" fmla="*/ 3828695 h 1981"/>
              <a:gd name="T2" fmla="*/ 3656284 w 2800"/>
              <a:gd name="T3" fmla="*/ 2597888 h 1981"/>
              <a:gd name="T4" fmla="*/ 3563254 w 2800"/>
              <a:gd name="T5" fmla="*/ 2617356 h 1981"/>
              <a:gd name="T6" fmla="*/ 2892575 w 2800"/>
              <a:gd name="T7" fmla="*/ 2247466 h 1981"/>
              <a:gd name="T8" fmla="*/ 2970460 w 2800"/>
              <a:gd name="T9" fmla="*/ 2054949 h 1981"/>
              <a:gd name="T10" fmla="*/ 2055307 w 2800"/>
              <a:gd name="T11" fmla="*/ 246594 h 1981"/>
              <a:gd name="T12" fmla="*/ 246637 w 2800"/>
              <a:gd name="T13" fmla="*/ 1163750 h 1981"/>
              <a:gd name="T14" fmla="*/ 1161790 w 2800"/>
              <a:gd name="T15" fmla="*/ 2972106 h 1981"/>
              <a:gd name="T16" fmla="*/ 2741131 w 2800"/>
              <a:gd name="T17" fmla="*/ 2489733 h 1981"/>
              <a:gd name="T18" fmla="*/ 3413974 w 2800"/>
              <a:gd name="T19" fmla="*/ 2872603 h 1981"/>
              <a:gd name="T20" fmla="*/ 3444262 w 2800"/>
              <a:gd name="T21" fmla="*/ 2961290 h 1981"/>
              <a:gd name="T22" fmla="*/ 5659667 w 2800"/>
              <a:gd name="T23" fmla="*/ 4226706 h 1981"/>
              <a:gd name="T24" fmla="*/ 5899814 w 2800"/>
              <a:gd name="T25" fmla="*/ 4125040 h 1981"/>
              <a:gd name="T26" fmla="*/ 5901977 w 2800"/>
              <a:gd name="T27" fmla="*/ 4125040 h 1981"/>
              <a:gd name="T28" fmla="*/ 5888996 w 2800"/>
              <a:gd name="T29" fmla="*/ 3828695 h 1981"/>
              <a:gd name="T30" fmla="*/ 2014201 w 2800"/>
              <a:gd name="T31" fmla="*/ 2593562 h 1981"/>
              <a:gd name="T32" fmla="*/ 614429 w 2800"/>
              <a:gd name="T33" fmla="*/ 2024666 h 1981"/>
              <a:gd name="T34" fmla="*/ 1183424 w 2800"/>
              <a:gd name="T35" fmla="*/ 625137 h 1981"/>
              <a:gd name="T36" fmla="*/ 2583197 w 2800"/>
              <a:gd name="T37" fmla="*/ 1194034 h 1981"/>
              <a:gd name="T38" fmla="*/ 2014201 w 2800"/>
              <a:gd name="T39" fmla="*/ 2593562 h 1981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rect l="0" t="0" r="r" b="b"/>
            <a:pathLst>
              <a:path w="2800" h="1981">
                <a:moveTo>
                  <a:pt x="2722" y="1770"/>
                </a:moveTo>
                <a:cubicBezTo>
                  <a:pt x="2645" y="1717"/>
                  <a:pt x="1690" y="1201"/>
                  <a:pt x="1690" y="1201"/>
                </a:cubicBezTo>
                <a:cubicBezTo>
                  <a:pt x="1690" y="1201"/>
                  <a:pt x="1665" y="1189"/>
                  <a:pt x="1647" y="1210"/>
                </a:cubicBezTo>
                <a:cubicBezTo>
                  <a:pt x="1337" y="1039"/>
                  <a:pt x="1337" y="1039"/>
                  <a:pt x="1337" y="1039"/>
                </a:cubicBezTo>
                <a:cubicBezTo>
                  <a:pt x="1351" y="1011"/>
                  <a:pt x="1363" y="981"/>
                  <a:pt x="1373" y="950"/>
                </a:cubicBezTo>
                <a:cubicBezTo>
                  <a:pt x="1487" y="602"/>
                  <a:pt x="1298" y="228"/>
                  <a:pt x="950" y="114"/>
                </a:cubicBezTo>
                <a:cubicBezTo>
                  <a:pt x="602" y="0"/>
                  <a:pt x="228" y="190"/>
                  <a:pt x="114" y="538"/>
                </a:cubicBezTo>
                <a:cubicBezTo>
                  <a:pt x="0" y="886"/>
                  <a:pt x="190" y="1260"/>
                  <a:pt x="537" y="1374"/>
                </a:cubicBezTo>
                <a:cubicBezTo>
                  <a:pt x="811" y="1463"/>
                  <a:pt x="1100" y="1365"/>
                  <a:pt x="1267" y="1151"/>
                </a:cubicBezTo>
                <a:cubicBezTo>
                  <a:pt x="1578" y="1328"/>
                  <a:pt x="1578" y="1328"/>
                  <a:pt x="1578" y="1328"/>
                </a:cubicBezTo>
                <a:cubicBezTo>
                  <a:pt x="1569" y="1354"/>
                  <a:pt x="1592" y="1369"/>
                  <a:pt x="1592" y="1369"/>
                </a:cubicBezTo>
                <a:cubicBezTo>
                  <a:pt x="1592" y="1369"/>
                  <a:pt x="2531" y="1916"/>
                  <a:pt x="2616" y="1954"/>
                </a:cubicBezTo>
                <a:cubicBezTo>
                  <a:pt x="2678" y="1981"/>
                  <a:pt x="2713" y="1935"/>
                  <a:pt x="2727" y="1907"/>
                </a:cubicBezTo>
                <a:cubicBezTo>
                  <a:pt x="2728" y="1907"/>
                  <a:pt x="2728" y="1907"/>
                  <a:pt x="2728" y="1907"/>
                </a:cubicBezTo>
                <a:cubicBezTo>
                  <a:pt x="2728" y="1907"/>
                  <a:pt x="2800" y="1824"/>
                  <a:pt x="2722" y="1770"/>
                </a:cubicBezTo>
                <a:close/>
                <a:moveTo>
                  <a:pt x="931" y="1199"/>
                </a:moveTo>
                <a:cubicBezTo>
                  <a:pt x="680" y="1305"/>
                  <a:pt x="390" y="1187"/>
                  <a:pt x="284" y="936"/>
                </a:cubicBezTo>
                <a:cubicBezTo>
                  <a:pt x="178" y="685"/>
                  <a:pt x="296" y="395"/>
                  <a:pt x="547" y="289"/>
                </a:cubicBezTo>
                <a:cubicBezTo>
                  <a:pt x="799" y="183"/>
                  <a:pt x="1088" y="301"/>
                  <a:pt x="1194" y="552"/>
                </a:cubicBezTo>
                <a:cubicBezTo>
                  <a:pt x="1300" y="803"/>
                  <a:pt x="1183" y="1093"/>
                  <a:pt x="931" y="1199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20141933" flipH="0" flipV="0">
            <a:off x="7976321" y="172157"/>
            <a:ext cx="4491038" cy="2243137"/>
          </a:xfrm>
          <a:custGeom>
            <a:avLst/>
            <a:gdLst>
              <a:gd name="T0" fmla="*/ 2001 w 2075"/>
              <a:gd name="T1" fmla="*/ 131 h 1037"/>
              <a:gd name="T2" fmla="*/ 1212 w 2075"/>
              <a:gd name="T3" fmla="*/ 316 h 1037"/>
              <a:gd name="T4" fmla="*/ 1194 w 2075"/>
              <a:gd name="T5" fmla="*/ 340 h 1037"/>
              <a:gd name="T6" fmla="*/ 957 w 2075"/>
              <a:gd name="T7" fmla="*/ 396 h 1037"/>
              <a:gd name="T8" fmla="*/ 935 w 2075"/>
              <a:gd name="T9" fmla="*/ 334 h 1037"/>
              <a:gd name="T10" fmla="*/ 334 w 2075"/>
              <a:gd name="T11" fmla="*/ 102 h 1037"/>
              <a:gd name="T12" fmla="*/ 102 w 2075"/>
              <a:gd name="T13" fmla="*/ 703 h 1037"/>
              <a:gd name="T14" fmla="*/ 704 w 2075"/>
              <a:gd name="T15" fmla="*/ 935 h 1037"/>
              <a:gd name="T16" fmla="*/ 973 w 2075"/>
              <a:gd name="T17" fmla="*/ 485 h 1037"/>
              <a:gd name="T18" fmla="*/ 1213 w 2075"/>
              <a:gd name="T19" fmla="*/ 432 h 1037"/>
              <a:gd name="T20" fmla="*/ 1239 w 2075"/>
              <a:gd name="T21" fmla="*/ 446 h 1037"/>
              <a:gd name="T22" fmla="*/ 2031 w 2075"/>
              <a:gd name="T23" fmla="*/ 273 h 1037"/>
              <a:gd name="T24" fmla="*/ 2066 w 2075"/>
              <a:gd name="T25" fmla="*/ 198 h 1037"/>
              <a:gd name="T26" fmla="*/ 2066 w 2075"/>
              <a:gd name="T27" fmla="*/ 198 h 1037"/>
              <a:gd name="T28" fmla="*/ 2001 w 2075"/>
              <a:gd name="T29" fmla="*/ 131 h 1037"/>
              <a:gd name="T30" fmla="*/ 824 w 2075"/>
              <a:gd name="T31" fmla="*/ 664 h 1037"/>
              <a:gd name="T32" fmla="*/ 373 w 2075"/>
              <a:gd name="T33" fmla="*/ 828 h 1037"/>
              <a:gd name="T34" fmla="*/ 209 w 2075"/>
              <a:gd name="T35" fmla="*/ 377 h 1037"/>
              <a:gd name="T36" fmla="*/ 660 w 2075"/>
              <a:gd name="T37" fmla="*/ 213 h 1037"/>
              <a:gd name="T38" fmla="*/ 824 w 2075"/>
              <a:gd name="T39" fmla="*/ 664 h 1037"/>
            </a:gdLst>
            <a:rect l="0" t="0" r="r" b="b"/>
            <a:pathLst>
              <a:path w="2075" h="1037">
                <a:moveTo>
                  <a:pt x="2001" y="131"/>
                </a:moveTo>
                <a:cubicBezTo>
                  <a:pt x="1937" y="139"/>
                  <a:pt x="1212" y="316"/>
                  <a:pt x="1212" y="316"/>
                </a:cubicBezTo>
                <a:cubicBezTo>
                  <a:pt x="1212" y="316"/>
                  <a:pt x="1194" y="321"/>
                  <a:pt x="1194" y="340"/>
                </a:cubicBezTo>
                <a:cubicBezTo>
                  <a:pt x="957" y="396"/>
                  <a:pt x="957" y="396"/>
                  <a:pt x="957" y="396"/>
                </a:cubicBezTo>
                <a:cubicBezTo>
                  <a:pt x="951" y="375"/>
                  <a:pt x="944" y="354"/>
                  <a:pt x="935" y="334"/>
                </a:cubicBezTo>
                <a:cubicBezTo>
                  <a:pt x="833" y="104"/>
                  <a:pt x="564" y="0"/>
                  <a:pt x="334" y="102"/>
                </a:cubicBezTo>
                <a:cubicBezTo>
                  <a:pt x="104" y="204"/>
                  <a:pt x="0" y="474"/>
                  <a:pt x="102" y="703"/>
                </a:cubicBezTo>
                <a:cubicBezTo>
                  <a:pt x="205" y="933"/>
                  <a:pt x="474" y="1037"/>
                  <a:pt x="704" y="935"/>
                </a:cubicBezTo>
                <a:cubicBezTo>
                  <a:pt x="884" y="855"/>
                  <a:pt x="987" y="671"/>
                  <a:pt x="973" y="485"/>
                </a:cubicBezTo>
                <a:cubicBezTo>
                  <a:pt x="1213" y="432"/>
                  <a:pt x="1213" y="432"/>
                  <a:pt x="1213" y="432"/>
                </a:cubicBezTo>
                <a:cubicBezTo>
                  <a:pt x="1221" y="450"/>
                  <a:pt x="1239" y="446"/>
                  <a:pt x="1239" y="446"/>
                </a:cubicBezTo>
                <a:cubicBezTo>
                  <a:pt x="1239" y="446"/>
                  <a:pt x="1970" y="293"/>
                  <a:pt x="2031" y="273"/>
                </a:cubicBezTo>
                <a:cubicBezTo>
                  <a:pt x="2075" y="259"/>
                  <a:pt x="2072" y="219"/>
                  <a:pt x="2066" y="198"/>
                </a:cubicBezTo>
                <a:cubicBezTo>
                  <a:pt x="2066" y="198"/>
                  <a:pt x="2066" y="198"/>
                  <a:pt x="2066" y="198"/>
                </a:cubicBezTo>
                <a:cubicBezTo>
                  <a:pt x="2066" y="198"/>
                  <a:pt x="2065" y="123"/>
                  <a:pt x="2001" y="131"/>
                </a:cubicBezTo>
                <a:close/>
                <a:moveTo>
                  <a:pt x="824" y="664"/>
                </a:moveTo>
                <a:cubicBezTo>
                  <a:pt x="745" y="834"/>
                  <a:pt x="543" y="907"/>
                  <a:pt x="373" y="828"/>
                </a:cubicBezTo>
                <a:cubicBezTo>
                  <a:pt x="203" y="749"/>
                  <a:pt x="130" y="547"/>
                  <a:pt x="209" y="377"/>
                </a:cubicBezTo>
                <a:cubicBezTo>
                  <a:pt x="289" y="207"/>
                  <a:pt x="490" y="134"/>
                  <a:pt x="660" y="213"/>
                </a:cubicBezTo>
                <a:cubicBezTo>
                  <a:pt x="830" y="292"/>
                  <a:pt x="903" y="494"/>
                  <a:pt x="824" y="664"/>
                </a:cubicBezTo>
                <a:close/>
              </a:path>
            </a:pathLst>
          </a:custGeom>
          <a:solidFill>
            <a:schemeClr val="accent2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20141933" flipH="0" flipV="0">
            <a:off x="7123371" y="4464215"/>
            <a:ext cx="2289175" cy="4425950"/>
          </a:xfrm>
          <a:custGeom>
            <a:avLst/>
            <a:gdLst>
              <a:gd name="T0" fmla="*/ 1044 w 1058"/>
              <a:gd name="T1" fmla="*/ 1960 h 2046"/>
              <a:gd name="T2" fmla="*/ 786 w 1058"/>
              <a:gd name="T3" fmla="*/ 1192 h 2046"/>
              <a:gd name="T4" fmla="*/ 761 w 1058"/>
              <a:gd name="T5" fmla="*/ 1176 h 2046"/>
              <a:gd name="T6" fmla="*/ 683 w 1058"/>
              <a:gd name="T7" fmla="*/ 946 h 2046"/>
              <a:gd name="T8" fmla="*/ 743 w 1058"/>
              <a:gd name="T9" fmla="*/ 918 h 2046"/>
              <a:gd name="T10" fmla="*/ 918 w 1058"/>
              <a:gd name="T11" fmla="*/ 298 h 2046"/>
              <a:gd name="T12" fmla="*/ 298 w 1058"/>
              <a:gd name="T13" fmla="*/ 123 h 2046"/>
              <a:gd name="T14" fmla="*/ 123 w 1058"/>
              <a:gd name="T15" fmla="*/ 743 h 2046"/>
              <a:gd name="T16" fmla="*/ 596 w 1058"/>
              <a:gd name="T17" fmla="*/ 970 h 2046"/>
              <a:gd name="T18" fmla="*/ 671 w 1058"/>
              <a:gd name="T19" fmla="*/ 1204 h 2046"/>
              <a:gd name="T20" fmla="*/ 659 w 1058"/>
              <a:gd name="T21" fmla="*/ 1231 h 2046"/>
              <a:gd name="T22" fmla="*/ 905 w 1058"/>
              <a:gd name="T23" fmla="*/ 2004 h 2046"/>
              <a:gd name="T24" fmla="*/ 983 w 1058"/>
              <a:gd name="T25" fmla="*/ 2031 h 2046"/>
              <a:gd name="T26" fmla="*/ 983 w 1058"/>
              <a:gd name="T27" fmla="*/ 2032 h 2046"/>
              <a:gd name="T28" fmla="*/ 1044 w 1058"/>
              <a:gd name="T29" fmla="*/ 1960 h 2046"/>
              <a:gd name="T30" fmla="*/ 404 w 1058"/>
              <a:gd name="T31" fmla="*/ 838 h 2046"/>
              <a:gd name="T32" fmla="*/ 199 w 1058"/>
              <a:gd name="T33" fmla="*/ 404 h 2046"/>
              <a:gd name="T34" fmla="*/ 633 w 1058"/>
              <a:gd name="T35" fmla="*/ 199 h 2046"/>
              <a:gd name="T36" fmla="*/ 838 w 1058"/>
              <a:gd name="T37" fmla="*/ 633 h 2046"/>
              <a:gd name="T38" fmla="*/ 404 w 1058"/>
              <a:gd name="T39" fmla="*/ 838 h 2046"/>
            </a:gdLst>
            <a:rect l="0" t="0" r="r" b="b"/>
            <a:pathLst>
              <a:path w="1058" h="2046">
                <a:moveTo>
                  <a:pt x="1044" y="1960"/>
                </a:moveTo>
                <a:cubicBezTo>
                  <a:pt x="1030" y="1897"/>
                  <a:pt x="786" y="1192"/>
                  <a:pt x="786" y="1192"/>
                </a:cubicBezTo>
                <a:cubicBezTo>
                  <a:pt x="786" y="1192"/>
                  <a:pt x="780" y="1174"/>
                  <a:pt x="761" y="1176"/>
                </a:cubicBezTo>
                <a:cubicBezTo>
                  <a:pt x="683" y="946"/>
                  <a:pt x="683" y="946"/>
                  <a:pt x="683" y="946"/>
                </a:cubicBezTo>
                <a:cubicBezTo>
                  <a:pt x="704" y="938"/>
                  <a:pt x="724" y="929"/>
                  <a:pt x="743" y="918"/>
                </a:cubicBezTo>
                <a:cubicBezTo>
                  <a:pt x="963" y="795"/>
                  <a:pt x="1041" y="517"/>
                  <a:pt x="918" y="298"/>
                </a:cubicBezTo>
                <a:cubicBezTo>
                  <a:pt x="795" y="78"/>
                  <a:pt x="518" y="0"/>
                  <a:pt x="298" y="123"/>
                </a:cubicBezTo>
                <a:cubicBezTo>
                  <a:pt x="79" y="246"/>
                  <a:pt x="0" y="523"/>
                  <a:pt x="123" y="743"/>
                </a:cubicBezTo>
                <a:cubicBezTo>
                  <a:pt x="220" y="915"/>
                  <a:pt x="412" y="1001"/>
                  <a:pt x="596" y="970"/>
                </a:cubicBezTo>
                <a:cubicBezTo>
                  <a:pt x="671" y="1204"/>
                  <a:pt x="671" y="1204"/>
                  <a:pt x="671" y="1204"/>
                </a:cubicBezTo>
                <a:cubicBezTo>
                  <a:pt x="654" y="1213"/>
                  <a:pt x="659" y="1231"/>
                  <a:pt x="659" y="1231"/>
                </a:cubicBezTo>
                <a:cubicBezTo>
                  <a:pt x="659" y="1231"/>
                  <a:pt x="879" y="1945"/>
                  <a:pt x="905" y="2004"/>
                </a:cubicBezTo>
                <a:cubicBezTo>
                  <a:pt x="923" y="2046"/>
                  <a:pt x="962" y="2039"/>
                  <a:pt x="983" y="2031"/>
                </a:cubicBezTo>
                <a:cubicBezTo>
                  <a:pt x="983" y="2032"/>
                  <a:pt x="983" y="2032"/>
                  <a:pt x="983" y="2032"/>
                </a:cubicBezTo>
                <a:cubicBezTo>
                  <a:pt x="983" y="2032"/>
                  <a:pt x="1058" y="2023"/>
                  <a:pt x="1044" y="1960"/>
                </a:cubicBezTo>
                <a:close/>
                <a:moveTo>
                  <a:pt x="404" y="838"/>
                </a:moveTo>
                <a:cubicBezTo>
                  <a:pt x="228" y="774"/>
                  <a:pt x="136" y="580"/>
                  <a:pt x="199" y="404"/>
                </a:cubicBezTo>
                <a:cubicBezTo>
                  <a:pt x="262" y="227"/>
                  <a:pt x="457" y="136"/>
                  <a:pt x="633" y="199"/>
                </a:cubicBezTo>
                <a:cubicBezTo>
                  <a:pt x="810" y="262"/>
                  <a:pt x="901" y="457"/>
                  <a:pt x="838" y="633"/>
                </a:cubicBezTo>
                <a:cubicBezTo>
                  <a:pt x="775" y="809"/>
                  <a:pt x="580" y="901"/>
                  <a:pt x="404" y="838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20141933" flipH="0" flipV="0">
            <a:off x="7408654" y="5350408"/>
            <a:ext cx="772006" cy="699910"/>
          </a:xfrm>
          <a:custGeom>
            <a:avLst/>
            <a:gdLst>
              <a:gd name="connsiteX0" fmla="*/ 351048 w 1543905"/>
              <a:gd name="connsiteY0" fmla="*/ 523317 h 1399728"/>
              <a:gd name="connsiteX1" fmla="*/ 351048 w 1543905"/>
              <a:gd name="connsiteY1" fmla="*/ 523317 h 1399728"/>
              <a:gd name="connsiteX2" fmla="*/ 351420 w 1543905"/>
              <a:gd name="connsiteY2" fmla="*/ 523503 h 1399728"/>
              <a:gd name="connsiteX3" fmla="*/ 351420 w 1543905"/>
              <a:gd name="connsiteY3" fmla="*/ 1020031 h 1399728"/>
              <a:gd name="connsiteX4" fmla="*/ 351048 w 1543905"/>
              <a:gd name="connsiteY4" fmla="*/ 1020403 h 1399728"/>
              <a:gd name="connsiteX5" fmla="*/ 163525 w 1543905"/>
              <a:gd name="connsiteY5" fmla="*/ 1020403 h 1399728"/>
              <a:gd name="connsiteX6" fmla="*/ 163153 w 1543905"/>
              <a:gd name="connsiteY6" fmla="*/ 1020031 h 1399728"/>
              <a:gd name="connsiteX7" fmla="*/ 163153 w 1543905"/>
              <a:gd name="connsiteY7" fmla="*/ 523503 h 1399728"/>
              <a:gd name="connsiteX8" fmla="*/ 163153 w 1543905"/>
              <a:gd name="connsiteY8" fmla="*/ 523317 h 1399728"/>
              <a:gd name="connsiteX9" fmla="*/ 163339 w 1543905"/>
              <a:gd name="connsiteY9" fmla="*/ 523131 h 1399728"/>
              <a:gd name="connsiteX10" fmla="*/ 351048 w 1543905"/>
              <a:gd name="connsiteY10" fmla="*/ 523131 h 1399728"/>
              <a:gd name="connsiteX11" fmla="*/ 351048 w 1543905"/>
              <a:gd name="connsiteY11" fmla="*/ 411696 h 1399728"/>
              <a:gd name="connsiteX12" fmla="*/ 163339 w 1543905"/>
              <a:gd name="connsiteY12" fmla="*/ 411696 h 1399728"/>
              <a:gd name="connsiteX13" fmla="*/ 51346 w 1543905"/>
              <a:gd name="connsiteY13" fmla="*/ 523689 h 1399728"/>
              <a:gd name="connsiteX14" fmla="*/ 51346 w 1543905"/>
              <a:gd name="connsiteY14" fmla="*/ 1020217 h 1399728"/>
              <a:gd name="connsiteX15" fmla="*/ 163339 w 1543905"/>
              <a:gd name="connsiteY15" fmla="*/ 1132210 h 1399728"/>
              <a:gd name="connsiteX16" fmla="*/ 351048 w 1543905"/>
              <a:gd name="connsiteY16" fmla="*/ 1132210 h 1399728"/>
              <a:gd name="connsiteX17" fmla="*/ 463042 w 1543905"/>
              <a:gd name="connsiteY17" fmla="*/ 1020217 h 1399728"/>
              <a:gd name="connsiteX18" fmla="*/ 463042 w 1543905"/>
              <a:gd name="connsiteY18" fmla="*/ 523503 h 1399728"/>
              <a:gd name="connsiteX19" fmla="*/ 351048 w 1543905"/>
              <a:gd name="connsiteY19" fmla="*/ 411696 h 1399728"/>
              <a:gd name="connsiteX20" fmla="*/ 865808 w 1543905"/>
              <a:gd name="connsiteY20" fmla="*/ 111621 h 1399728"/>
              <a:gd name="connsiteX21" fmla="*/ 866180 w 1543905"/>
              <a:gd name="connsiteY21" fmla="*/ 111807 h 1399728"/>
              <a:gd name="connsiteX22" fmla="*/ 866180 w 1543905"/>
              <a:gd name="connsiteY22" fmla="*/ 1020031 h 1399728"/>
              <a:gd name="connsiteX23" fmla="*/ 865808 w 1543905"/>
              <a:gd name="connsiteY23" fmla="*/ 1020403 h 1399728"/>
              <a:gd name="connsiteX24" fmla="*/ 678284 w 1543905"/>
              <a:gd name="connsiteY24" fmla="*/ 1020403 h 1399728"/>
              <a:gd name="connsiteX25" fmla="*/ 677912 w 1543905"/>
              <a:gd name="connsiteY25" fmla="*/ 1020031 h 1399728"/>
              <a:gd name="connsiteX26" fmla="*/ 677912 w 1543905"/>
              <a:gd name="connsiteY26" fmla="*/ 111993 h 1399728"/>
              <a:gd name="connsiteX27" fmla="*/ 677912 w 1543905"/>
              <a:gd name="connsiteY27" fmla="*/ 111807 h 1399728"/>
              <a:gd name="connsiteX28" fmla="*/ 678098 w 1543905"/>
              <a:gd name="connsiteY28" fmla="*/ 111621 h 1399728"/>
              <a:gd name="connsiteX29" fmla="*/ 865808 w 1543905"/>
              <a:gd name="connsiteY29" fmla="*/ 111621 h 1399728"/>
              <a:gd name="connsiteX30" fmla="*/ 865808 w 1543905"/>
              <a:gd name="connsiteY30" fmla="*/ 0 h 1399728"/>
              <a:gd name="connsiteX31" fmla="*/ 677912 w 1543905"/>
              <a:gd name="connsiteY31" fmla="*/ 0 h 1399728"/>
              <a:gd name="connsiteX32" fmla="*/ 565919 w 1543905"/>
              <a:gd name="connsiteY32" fmla="*/ 111993 h 1399728"/>
              <a:gd name="connsiteX33" fmla="*/ 565919 w 1543905"/>
              <a:gd name="connsiteY33" fmla="*/ 1020217 h 1399728"/>
              <a:gd name="connsiteX34" fmla="*/ 677912 w 1543905"/>
              <a:gd name="connsiteY34" fmla="*/ 1132210 h 1399728"/>
              <a:gd name="connsiteX35" fmla="*/ 865622 w 1543905"/>
              <a:gd name="connsiteY35" fmla="*/ 1132210 h 1399728"/>
              <a:gd name="connsiteX36" fmla="*/ 977615 w 1543905"/>
              <a:gd name="connsiteY36" fmla="*/ 1020217 h 1399728"/>
              <a:gd name="connsiteX37" fmla="*/ 977615 w 1543905"/>
              <a:gd name="connsiteY37" fmla="*/ 111993 h 1399728"/>
              <a:gd name="connsiteX38" fmla="*/ 865808 w 1543905"/>
              <a:gd name="connsiteY38" fmla="*/ 0 h 1399728"/>
              <a:gd name="connsiteX39" fmla="*/ 1380381 w 1543905"/>
              <a:gd name="connsiteY39" fmla="*/ 729072 h 1399728"/>
              <a:gd name="connsiteX40" fmla="*/ 1380753 w 1543905"/>
              <a:gd name="connsiteY40" fmla="*/ 729258 h 1399728"/>
              <a:gd name="connsiteX41" fmla="*/ 1380753 w 1543905"/>
              <a:gd name="connsiteY41" fmla="*/ 1020031 h 1399728"/>
              <a:gd name="connsiteX42" fmla="*/ 1380381 w 1543905"/>
              <a:gd name="connsiteY42" fmla="*/ 1020403 h 1399728"/>
              <a:gd name="connsiteX43" fmla="*/ 1192858 w 1543905"/>
              <a:gd name="connsiteY43" fmla="*/ 1020403 h 1399728"/>
              <a:gd name="connsiteX44" fmla="*/ 1192485 w 1543905"/>
              <a:gd name="connsiteY44" fmla="*/ 1020031 h 1399728"/>
              <a:gd name="connsiteX45" fmla="*/ 1192485 w 1543905"/>
              <a:gd name="connsiteY45" fmla="*/ 729444 h 1399728"/>
              <a:gd name="connsiteX46" fmla="*/ 1192485 w 1543905"/>
              <a:gd name="connsiteY46" fmla="*/ 729258 h 1399728"/>
              <a:gd name="connsiteX47" fmla="*/ 1192671 w 1543905"/>
              <a:gd name="connsiteY47" fmla="*/ 729072 h 1399728"/>
              <a:gd name="connsiteX48" fmla="*/ 1380381 w 1543905"/>
              <a:gd name="connsiteY48" fmla="*/ 729072 h 1399728"/>
              <a:gd name="connsiteX49" fmla="*/ 1380381 w 1543905"/>
              <a:gd name="connsiteY49" fmla="*/ 617451 h 1399728"/>
              <a:gd name="connsiteX50" fmla="*/ 1192671 w 1543905"/>
              <a:gd name="connsiteY50" fmla="*/ 617451 h 1399728"/>
              <a:gd name="connsiteX51" fmla="*/ 1080678 w 1543905"/>
              <a:gd name="connsiteY51" fmla="*/ 729444 h 1399728"/>
              <a:gd name="connsiteX52" fmla="*/ 1080678 w 1543905"/>
              <a:gd name="connsiteY52" fmla="*/ 1020031 h 1399728"/>
              <a:gd name="connsiteX53" fmla="*/ 1192671 w 1543905"/>
              <a:gd name="connsiteY53" fmla="*/ 1132024 h 1399728"/>
              <a:gd name="connsiteX54" fmla="*/ 1380381 w 1543905"/>
              <a:gd name="connsiteY54" fmla="*/ 1132024 h 1399728"/>
              <a:gd name="connsiteX55" fmla="*/ 1492374 w 1543905"/>
              <a:gd name="connsiteY55" fmla="*/ 1020031 h 1399728"/>
              <a:gd name="connsiteX56" fmla="*/ 1492374 w 1543905"/>
              <a:gd name="connsiteY56" fmla="*/ 729444 h 1399728"/>
              <a:gd name="connsiteX57" fmla="*/ 1380381 w 1543905"/>
              <a:gd name="connsiteY57" fmla="*/ 617451 h 1399728"/>
              <a:gd name="connsiteX58" fmla="*/ 1481956 w 1543905"/>
              <a:gd name="connsiteY58" fmla="*/ 1276201 h 1399728"/>
              <a:gd name="connsiteX59" fmla="*/ 61764 w 1543905"/>
              <a:gd name="connsiteY59" fmla="*/ 1276201 h 1399728"/>
              <a:gd name="connsiteX60" fmla="*/ 0 w 1543905"/>
              <a:gd name="connsiteY60" fmla="*/ 1337965 h 1399728"/>
              <a:gd name="connsiteX61" fmla="*/ 61764 w 1543905"/>
              <a:gd name="connsiteY61" fmla="*/ 1399729 h 1399728"/>
              <a:gd name="connsiteX62" fmla="*/ 1482142 w 1543905"/>
              <a:gd name="connsiteY62" fmla="*/ 1399729 h 1399728"/>
              <a:gd name="connsiteX63" fmla="*/ 1543906 w 1543905"/>
              <a:gd name="connsiteY63" fmla="*/ 1337965 h 1399728"/>
              <a:gd name="connsiteX64" fmla="*/ 1481956 w 1543905"/>
              <a:gd name="connsiteY64" fmla="*/ 1276201 h 1399728"/>
            </a:gdLst>
            <a:rect l="l" t="t" r="r" b="b"/>
            <a:pathLst>
              <a:path w="1543905" h="1399728">
                <a:moveTo>
                  <a:pt x="351048" y="523317"/>
                </a:moveTo>
                <a:cubicBezTo>
                  <a:pt x="351234" y="523317"/>
                  <a:pt x="351234" y="523317"/>
                  <a:pt x="351048" y="523317"/>
                </a:cubicBezTo>
                <a:cubicBezTo>
                  <a:pt x="351234" y="523317"/>
                  <a:pt x="351420" y="523503"/>
                  <a:pt x="351420" y="523503"/>
                </a:cubicBezTo>
                <a:lnTo>
                  <a:pt x="351420" y="1020031"/>
                </a:lnTo>
                <a:lnTo>
                  <a:pt x="351048" y="1020403"/>
                </a:lnTo>
                <a:lnTo>
                  <a:pt x="163525" y="1020403"/>
                </a:lnTo>
                <a:lnTo>
                  <a:pt x="163153" y="1020031"/>
                </a:lnTo>
                <a:lnTo>
                  <a:pt x="163153" y="523503"/>
                </a:lnTo>
                <a:lnTo>
                  <a:pt x="163153" y="523317"/>
                </a:lnTo>
                <a:lnTo>
                  <a:pt x="163339" y="523131"/>
                </a:lnTo>
                <a:lnTo>
                  <a:pt x="351048" y="523131"/>
                </a:lnTo>
                <a:moveTo>
                  <a:pt x="351048" y="411696"/>
                </a:moveTo>
                <a:lnTo>
                  <a:pt x="163339" y="411696"/>
                </a:lnTo>
                <a:cubicBezTo>
                  <a:pt x="101575" y="411696"/>
                  <a:pt x="51346" y="461739"/>
                  <a:pt x="51346" y="523689"/>
                </a:cubicBezTo>
                <a:lnTo>
                  <a:pt x="51346" y="1020217"/>
                </a:lnTo>
                <a:cubicBezTo>
                  <a:pt x="51346" y="1081795"/>
                  <a:pt x="101761" y="1132210"/>
                  <a:pt x="163339" y="1132210"/>
                </a:cubicBezTo>
                <a:lnTo>
                  <a:pt x="351048" y="1132210"/>
                </a:lnTo>
                <a:cubicBezTo>
                  <a:pt x="412626" y="1132210"/>
                  <a:pt x="463042" y="1081795"/>
                  <a:pt x="463042" y="1020217"/>
                </a:cubicBezTo>
                <a:lnTo>
                  <a:pt x="463042" y="523503"/>
                </a:lnTo>
                <a:cubicBezTo>
                  <a:pt x="463042" y="461739"/>
                  <a:pt x="412998" y="411696"/>
                  <a:pt x="351048" y="411696"/>
                </a:cubicBezTo>
                <a:close/>
                <a:moveTo>
                  <a:pt x="865808" y="111621"/>
                </a:moveTo>
                <a:cubicBezTo>
                  <a:pt x="865994" y="111621"/>
                  <a:pt x="866180" y="111807"/>
                  <a:pt x="866180" y="111807"/>
                </a:cubicBezTo>
                <a:lnTo>
                  <a:pt x="866180" y="1020031"/>
                </a:lnTo>
                <a:lnTo>
                  <a:pt x="865808" y="1020403"/>
                </a:lnTo>
                <a:lnTo>
                  <a:pt x="678284" y="1020403"/>
                </a:lnTo>
                <a:lnTo>
                  <a:pt x="677912" y="1020031"/>
                </a:lnTo>
                <a:lnTo>
                  <a:pt x="677912" y="111993"/>
                </a:lnTo>
                <a:lnTo>
                  <a:pt x="677912" y="111807"/>
                </a:lnTo>
                <a:lnTo>
                  <a:pt x="678098" y="111621"/>
                </a:lnTo>
                <a:lnTo>
                  <a:pt x="865808" y="111621"/>
                </a:lnTo>
                <a:moveTo>
                  <a:pt x="865808" y="0"/>
                </a:moveTo>
                <a:lnTo>
                  <a:pt x="677912" y="0"/>
                </a:lnTo>
                <a:cubicBezTo>
                  <a:pt x="616148" y="0"/>
                  <a:pt x="565919" y="50043"/>
                  <a:pt x="565919" y="111993"/>
                </a:cubicBezTo>
                <a:lnTo>
                  <a:pt x="565919" y="1020217"/>
                </a:lnTo>
                <a:cubicBezTo>
                  <a:pt x="565919" y="1081795"/>
                  <a:pt x="616335" y="1132210"/>
                  <a:pt x="677912" y="1132210"/>
                </a:cubicBezTo>
                <a:lnTo>
                  <a:pt x="865622" y="1132210"/>
                </a:lnTo>
                <a:cubicBezTo>
                  <a:pt x="927199" y="1132210"/>
                  <a:pt x="977615" y="1081795"/>
                  <a:pt x="977615" y="1020217"/>
                </a:cubicBezTo>
                <a:lnTo>
                  <a:pt x="977615" y="111993"/>
                </a:lnTo>
                <a:cubicBezTo>
                  <a:pt x="977615" y="50043"/>
                  <a:pt x="927571" y="0"/>
                  <a:pt x="865808" y="0"/>
                </a:cubicBezTo>
                <a:close/>
                <a:moveTo>
                  <a:pt x="1380381" y="729072"/>
                </a:moveTo>
                <a:cubicBezTo>
                  <a:pt x="1380567" y="729072"/>
                  <a:pt x="1380753" y="729258"/>
                  <a:pt x="1380753" y="729258"/>
                </a:cubicBezTo>
                <a:lnTo>
                  <a:pt x="1380753" y="1020031"/>
                </a:lnTo>
                <a:lnTo>
                  <a:pt x="1380381" y="1020403"/>
                </a:lnTo>
                <a:lnTo>
                  <a:pt x="1192858" y="1020403"/>
                </a:lnTo>
                <a:lnTo>
                  <a:pt x="1192485" y="1020031"/>
                </a:lnTo>
                <a:lnTo>
                  <a:pt x="1192485" y="729444"/>
                </a:lnTo>
                <a:lnTo>
                  <a:pt x="1192485" y="729258"/>
                </a:lnTo>
                <a:lnTo>
                  <a:pt x="1192671" y="729072"/>
                </a:lnTo>
                <a:lnTo>
                  <a:pt x="1380381" y="729072"/>
                </a:lnTo>
                <a:moveTo>
                  <a:pt x="1380381" y="617451"/>
                </a:moveTo>
                <a:lnTo>
                  <a:pt x="1192671" y="617451"/>
                </a:lnTo>
                <a:cubicBezTo>
                  <a:pt x="1130908" y="617451"/>
                  <a:pt x="1080678" y="667494"/>
                  <a:pt x="1080678" y="729444"/>
                </a:cubicBezTo>
                <a:lnTo>
                  <a:pt x="1080678" y="1020031"/>
                </a:lnTo>
                <a:cubicBezTo>
                  <a:pt x="1080678" y="1081608"/>
                  <a:pt x="1131094" y="1132024"/>
                  <a:pt x="1192671" y="1132024"/>
                </a:cubicBezTo>
                <a:lnTo>
                  <a:pt x="1380381" y="1132024"/>
                </a:lnTo>
                <a:cubicBezTo>
                  <a:pt x="1441959" y="1132024"/>
                  <a:pt x="1492374" y="1081608"/>
                  <a:pt x="1492374" y="1020031"/>
                </a:cubicBezTo>
                <a:lnTo>
                  <a:pt x="1492374" y="729444"/>
                </a:lnTo>
                <a:cubicBezTo>
                  <a:pt x="1492374" y="667680"/>
                  <a:pt x="1442145" y="617451"/>
                  <a:pt x="1380381" y="617451"/>
                </a:cubicBezTo>
                <a:close/>
                <a:moveTo>
                  <a:pt x="1481956" y="1276201"/>
                </a:moveTo>
                <a:lnTo>
                  <a:pt x="61764" y="1276201"/>
                </a:lnTo>
                <a:cubicBezTo>
                  <a:pt x="27719" y="1276201"/>
                  <a:pt x="0" y="1303920"/>
                  <a:pt x="0" y="1337965"/>
                </a:cubicBezTo>
                <a:cubicBezTo>
                  <a:pt x="0" y="1372009"/>
                  <a:pt x="27719" y="1399729"/>
                  <a:pt x="61764" y="1399729"/>
                </a:cubicBezTo>
                <a:lnTo>
                  <a:pt x="1482142" y="1399729"/>
                </a:lnTo>
                <a:cubicBezTo>
                  <a:pt x="1516187" y="1399729"/>
                  <a:pt x="1543906" y="1372009"/>
                  <a:pt x="1543906" y="1337965"/>
                </a:cubicBezTo>
                <a:cubicBezTo>
                  <a:pt x="1543720" y="1303734"/>
                  <a:pt x="1516187" y="1276201"/>
                  <a:pt x="1481956" y="1276201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20141933" flipH="0" flipV="0">
            <a:off x="8825356" y="1436634"/>
            <a:ext cx="722902" cy="681351"/>
          </a:xfrm>
          <a:custGeom>
            <a:avLst/>
            <a:gdLst>
              <a:gd name="connsiteX0" fmla="*/ 1110072 w 1498885"/>
              <a:gd name="connsiteY0" fmla="*/ 1039039 h 1412736"/>
              <a:gd name="connsiteX1" fmla="*/ 1149511 w 1498885"/>
              <a:gd name="connsiteY1" fmla="*/ 1055363 h 1412736"/>
              <a:gd name="connsiteX2" fmla="*/ 1371451 w 1498885"/>
              <a:gd name="connsiteY2" fmla="*/ 1277303 h 1412736"/>
              <a:gd name="connsiteX3" fmla="*/ 1371451 w 1498885"/>
              <a:gd name="connsiteY3" fmla="*/ 1356182 h 1412736"/>
              <a:gd name="connsiteX4" fmla="*/ 1332012 w 1498885"/>
              <a:gd name="connsiteY4" fmla="*/ 1372553 h 1412736"/>
              <a:gd name="connsiteX5" fmla="*/ 1292572 w 1498885"/>
              <a:gd name="connsiteY5" fmla="*/ 1356182 h 1412736"/>
              <a:gd name="connsiteX6" fmla="*/ 1070632 w 1498885"/>
              <a:gd name="connsiteY6" fmla="*/ 1134242 h 1412736"/>
              <a:gd name="connsiteX7" fmla="*/ 1070632 w 1498885"/>
              <a:gd name="connsiteY7" fmla="*/ 1055363 h 1412736"/>
              <a:gd name="connsiteX8" fmla="*/ 1110072 w 1498885"/>
              <a:gd name="connsiteY8" fmla="*/ 1039039 h 1412736"/>
              <a:gd name="connsiteX9" fmla="*/ 1110072 w 1498885"/>
              <a:gd name="connsiteY9" fmla="*/ 705989 h 1412736"/>
              <a:gd name="connsiteX10" fmla="*/ 1443075 w 1498885"/>
              <a:gd name="connsiteY10" fmla="*/ 705989 h 1412736"/>
              <a:gd name="connsiteX11" fmla="*/ 1498885 w 1498885"/>
              <a:gd name="connsiteY11" fmla="*/ 761800 h 1412736"/>
              <a:gd name="connsiteX12" fmla="*/ 1443075 w 1498885"/>
              <a:gd name="connsiteY12" fmla="*/ 817611 h 1412736"/>
              <a:gd name="connsiteX13" fmla="*/ 1110072 w 1498885"/>
              <a:gd name="connsiteY13" fmla="*/ 817611 h 1412736"/>
              <a:gd name="connsiteX14" fmla="*/ 1054261 w 1498885"/>
              <a:gd name="connsiteY14" fmla="*/ 761800 h 1412736"/>
              <a:gd name="connsiteX15" fmla="*/ 1110072 w 1498885"/>
              <a:gd name="connsiteY15" fmla="*/ 705989 h 1412736"/>
              <a:gd name="connsiteX16" fmla="*/ 1332012 w 1498885"/>
              <a:gd name="connsiteY16" fmla="*/ 151093 h 1412736"/>
              <a:gd name="connsiteX17" fmla="*/ 1371451 w 1498885"/>
              <a:gd name="connsiteY17" fmla="*/ 167418 h 1412736"/>
              <a:gd name="connsiteX18" fmla="*/ 1371451 w 1498885"/>
              <a:gd name="connsiteY18" fmla="*/ 246297 h 1412736"/>
              <a:gd name="connsiteX19" fmla="*/ 1149511 w 1498885"/>
              <a:gd name="connsiteY19" fmla="*/ 468236 h 1412736"/>
              <a:gd name="connsiteX20" fmla="*/ 1110072 w 1498885"/>
              <a:gd name="connsiteY20" fmla="*/ 484608 h 1412736"/>
              <a:gd name="connsiteX21" fmla="*/ 1070632 w 1498885"/>
              <a:gd name="connsiteY21" fmla="*/ 468236 h 1412736"/>
              <a:gd name="connsiteX22" fmla="*/ 1070632 w 1498885"/>
              <a:gd name="connsiteY22" fmla="*/ 389358 h 1412736"/>
              <a:gd name="connsiteX23" fmla="*/ 1292572 w 1498885"/>
              <a:gd name="connsiteY23" fmla="*/ 167418 h 1412736"/>
              <a:gd name="connsiteX24" fmla="*/ 1332012 w 1498885"/>
              <a:gd name="connsiteY24" fmla="*/ 151093 h 1412736"/>
              <a:gd name="connsiteX25" fmla="*/ 709724 w 1498885"/>
              <a:gd name="connsiteY25" fmla="*/ 111607 h 1412736"/>
              <a:gd name="connsiteX26" fmla="*/ 649635 w 1498885"/>
              <a:gd name="connsiteY26" fmla="*/ 127420 h 1412736"/>
              <a:gd name="connsiteX27" fmla="*/ 174129 w 1498885"/>
              <a:gd name="connsiteY27" fmla="*/ 394752 h 1412736"/>
              <a:gd name="connsiteX28" fmla="*/ 111621 w 1498885"/>
              <a:gd name="connsiteY28" fmla="*/ 501536 h 1412736"/>
              <a:gd name="connsiteX29" fmla="*/ 111621 w 1498885"/>
              <a:gd name="connsiteY29" fmla="*/ 910814 h 1412736"/>
              <a:gd name="connsiteX30" fmla="*/ 174129 w 1498885"/>
              <a:gd name="connsiteY30" fmla="*/ 1017598 h 1412736"/>
              <a:gd name="connsiteX31" fmla="*/ 649821 w 1498885"/>
              <a:gd name="connsiteY31" fmla="*/ 1284930 h 1412736"/>
              <a:gd name="connsiteX32" fmla="*/ 771674 w 1498885"/>
              <a:gd name="connsiteY32" fmla="*/ 1283814 h 1412736"/>
              <a:gd name="connsiteX33" fmla="*/ 832321 w 1498885"/>
              <a:gd name="connsiteY33" fmla="*/ 1178146 h 1412736"/>
              <a:gd name="connsiteX34" fmla="*/ 832321 w 1498885"/>
              <a:gd name="connsiteY34" fmla="*/ 234204 h 1412736"/>
              <a:gd name="connsiteX35" fmla="*/ 771674 w 1498885"/>
              <a:gd name="connsiteY35" fmla="*/ 128536 h 1412736"/>
              <a:gd name="connsiteX36" fmla="*/ 709724 w 1498885"/>
              <a:gd name="connsiteY36" fmla="*/ 111607 h 1412736"/>
              <a:gd name="connsiteX37" fmla="*/ 711864 w 1498885"/>
              <a:gd name="connsiteY37" fmla="*/ 9 h 1412736"/>
              <a:gd name="connsiteX38" fmla="*/ 828043 w 1498885"/>
              <a:gd name="connsiteY38" fmla="*/ 32356 h 1412736"/>
              <a:gd name="connsiteX39" fmla="*/ 943942 w 1498885"/>
              <a:gd name="connsiteY39" fmla="*/ 234390 h 1412736"/>
              <a:gd name="connsiteX40" fmla="*/ 943942 w 1498885"/>
              <a:gd name="connsiteY40" fmla="*/ 1178518 h 1412736"/>
              <a:gd name="connsiteX41" fmla="*/ 828043 w 1498885"/>
              <a:gd name="connsiteY41" fmla="*/ 1380552 h 1412736"/>
              <a:gd name="connsiteX42" fmla="*/ 709910 w 1498885"/>
              <a:gd name="connsiteY42" fmla="*/ 1412736 h 1412736"/>
              <a:gd name="connsiteX43" fmla="*/ 595126 w 1498885"/>
              <a:gd name="connsiteY43" fmla="*/ 1382413 h 1412736"/>
              <a:gd name="connsiteX44" fmla="*/ 119435 w 1498885"/>
              <a:gd name="connsiteY44" fmla="*/ 1115080 h 1412736"/>
              <a:gd name="connsiteX45" fmla="*/ 0 w 1498885"/>
              <a:gd name="connsiteY45" fmla="*/ 911000 h 1412736"/>
              <a:gd name="connsiteX46" fmla="*/ 0 w 1498885"/>
              <a:gd name="connsiteY46" fmla="*/ 501722 h 1412736"/>
              <a:gd name="connsiteX47" fmla="*/ 119435 w 1498885"/>
              <a:gd name="connsiteY47" fmla="*/ 297642 h 1412736"/>
              <a:gd name="connsiteX48" fmla="*/ 595126 w 1498885"/>
              <a:gd name="connsiteY48" fmla="*/ 30309 h 1412736"/>
              <a:gd name="connsiteX49" fmla="*/ 711864 w 1498885"/>
              <a:gd name="connsiteY49" fmla="*/ 9 h 1412736"/>
            </a:gdLst>
            <a:rect l="l" t="t" r="r" b="b"/>
            <a:pathLst>
              <a:path w="1498885" h="1412736">
                <a:moveTo>
                  <a:pt x="1110072" y="1039039"/>
                </a:moveTo>
                <a:cubicBezTo>
                  <a:pt x="1124350" y="1039039"/>
                  <a:pt x="1138628" y="1044480"/>
                  <a:pt x="1149511" y="1055363"/>
                </a:cubicBezTo>
                <a:lnTo>
                  <a:pt x="1371451" y="1277303"/>
                </a:lnTo>
                <a:cubicBezTo>
                  <a:pt x="1393217" y="1299070"/>
                  <a:pt x="1393217" y="1334416"/>
                  <a:pt x="1371451" y="1356182"/>
                </a:cubicBezTo>
                <a:cubicBezTo>
                  <a:pt x="1360661" y="1366972"/>
                  <a:pt x="1346336" y="1372553"/>
                  <a:pt x="1332012" y="1372553"/>
                </a:cubicBezTo>
                <a:cubicBezTo>
                  <a:pt x="1317687" y="1372553"/>
                  <a:pt x="1303362" y="1367158"/>
                  <a:pt x="1292572" y="1356182"/>
                </a:cubicBezTo>
                <a:lnTo>
                  <a:pt x="1070632" y="1134242"/>
                </a:lnTo>
                <a:cubicBezTo>
                  <a:pt x="1048866" y="1112476"/>
                  <a:pt x="1048866" y="1077130"/>
                  <a:pt x="1070632" y="1055363"/>
                </a:cubicBezTo>
                <a:cubicBezTo>
                  <a:pt x="1081515" y="1044480"/>
                  <a:pt x="1095793" y="1039039"/>
                  <a:pt x="1110072" y="1039039"/>
                </a:cubicBezTo>
                <a:close/>
                <a:moveTo>
                  <a:pt x="1110072" y="705989"/>
                </a:moveTo>
                <a:lnTo>
                  <a:pt x="1443075" y="705989"/>
                </a:lnTo>
                <a:cubicBezTo>
                  <a:pt x="1473956" y="705989"/>
                  <a:pt x="1498885" y="730918"/>
                  <a:pt x="1498885" y="761800"/>
                </a:cubicBezTo>
                <a:cubicBezTo>
                  <a:pt x="1498885" y="792682"/>
                  <a:pt x="1473770" y="817611"/>
                  <a:pt x="1443075" y="817611"/>
                </a:cubicBezTo>
                <a:lnTo>
                  <a:pt x="1110072" y="817611"/>
                </a:lnTo>
                <a:cubicBezTo>
                  <a:pt x="1079190" y="817611"/>
                  <a:pt x="1054261" y="792682"/>
                  <a:pt x="1054261" y="761800"/>
                </a:cubicBezTo>
                <a:cubicBezTo>
                  <a:pt x="1054261" y="730918"/>
                  <a:pt x="1079190" y="705989"/>
                  <a:pt x="1110072" y="705989"/>
                </a:cubicBezTo>
                <a:close/>
                <a:moveTo>
                  <a:pt x="1332012" y="151093"/>
                </a:moveTo>
                <a:cubicBezTo>
                  <a:pt x="1346290" y="151093"/>
                  <a:pt x="1360568" y="156535"/>
                  <a:pt x="1371451" y="167418"/>
                </a:cubicBezTo>
                <a:cubicBezTo>
                  <a:pt x="1393217" y="189184"/>
                  <a:pt x="1393217" y="224530"/>
                  <a:pt x="1371451" y="246297"/>
                </a:cubicBezTo>
                <a:lnTo>
                  <a:pt x="1149511" y="468236"/>
                </a:lnTo>
                <a:cubicBezTo>
                  <a:pt x="1138721" y="479213"/>
                  <a:pt x="1124396" y="484608"/>
                  <a:pt x="1110072" y="484608"/>
                </a:cubicBezTo>
                <a:cubicBezTo>
                  <a:pt x="1095747" y="484608"/>
                  <a:pt x="1081422" y="479213"/>
                  <a:pt x="1070632" y="468236"/>
                </a:cubicBezTo>
                <a:cubicBezTo>
                  <a:pt x="1048866" y="446470"/>
                  <a:pt x="1048866" y="411124"/>
                  <a:pt x="1070632" y="389358"/>
                </a:cubicBezTo>
                <a:lnTo>
                  <a:pt x="1292572" y="167418"/>
                </a:lnTo>
                <a:cubicBezTo>
                  <a:pt x="1303455" y="156535"/>
                  <a:pt x="1317733" y="151093"/>
                  <a:pt x="1332012" y="151093"/>
                </a:cubicBezTo>
                <a:close/>
                <a:moveTo>
                  <a:pt x="709724" y="111607"/>
                </a:moveTo>
                <a:cubicBezTo>
                  <a:pt x="689074" y="111607"/>
                  <a:pt x="668610" y="116816"/>
                  <a:pt x="649635" y="127420"/>
                </a:cubicBezTo>
                <a:lnTo>
                  <a:pt x="174129" y="394752"/>
                </a:lnTo>
                <a:cubicBezTo>
                  <a:pt x="135620" y="416332"/>
                  <a:pt x="111621" y="457260"/>
                  <a:pt x="111621" y="501536"/>
                </a:cubicBezTo>
                <a:lnTo>
                  <a:pt x="111621" y="910814"/>
                </a:lnTo>
                <a:cubicBezTo>
                  <a:pt x="111621" y="955090"/>
                  <a:pt x="135620" y="996018"/>
                  <a:pt x="174129" y="1017598"/>
                </a:cubicBezTo>
                <a:lnTo>
                  <a:pt x="649821" y="1284930"/>
                </a:lnTo>
                <a:cubicBezTo>
                  <a:pt x="688144" y="1306510"/>
                  <a:pt x="733723" y="1306138"/>
                  <a:pt x="771674" y="1283814"/>
                </a:cubicBezTo>
                <a:cubicBezTo>
                  <a:pt x="809625" y="1261676"/>
                  <a:pt x="832321" y="1222050"/>
                  <a:pt x="832321" y="1178146"/>
                </a:cubicBezTo>
                <a:lnTo>
                  <a:pt x="832321" y="234204"/>
                </a:lnTo>
                <a:cubicBezTo>
                  <a:pt x="832321" y="190113"/>
                  <a:pt x="809625" y="150674"/>
                  <a:pt x="771674" y="128536"/>
                </a:cubicBezTo>
                <a:cubicBezTo>
                  <a:pt x="752326" y="117188"/>
                  <a:pt x="731118" y="111607"/>
                  <a:pt x="709724" y="111607"/>
                </a:cubicBezTo>
                <a:close/>
                <a:moveTo>
                  <a:pt x="711864" y="9"/>
                </a:moveTo>
                <a:cubicBezTo>
                  <a:pt x="751861" y="358"/>
                  <a:pt x="791766" y="11148"/>
                  <a:pt x="828043" y="32356"/>
                </a:cubicBezTo>
                <a:cubicBezTo>
                  <a:pt x="900596" y="74772"/>
                  <a:pt x="943942" y="150302"/>
                  <a:pt x="943942" y="234390"/>
                </a:cubicBezTo>
                <a:lnTo>
                  <a:pt x="943942" y="1178518"/>
                </a:lnTo>
                <a:cubicBezTo>
                  <a:pt x="943942" y="1262606"/>
                  <a:pt x="900596" y="1338136"/>
                  <a:pt x="828043" y="1380552"/>
                </a:cubicBezTo>
                <a:cubicBezTo>
                  <a:pt x="791208" y="1401946"/>
                  <a:pt x="750466" y="1412736"/>
                  <a:pt x="709910" y="1412736"/>
                </a:cubicBezTo>
                <a:cubicBezTo>
                  <a:pt x="670471" y="1412736"/>
                  <a:pt x="631217" y="1402691"/>
                  <a:pt x="595126" y="1382413"/>
                </a:cubicBezTo>
                <a:lnTo>
                  <a:pt x="119435" y="1115080"/>
                </a:lnTo>
                <a:cubicBezTo>
                  <a:pt x="45765" y="1073594"/>
                  <a:pt x="0" y="995460"/>
                  <a:pt x="0" y="911000"/>
                </a:cubicBezTo>
                <a:lnTo>
                  <a:pt x="0" y="501722"/>
                </a:lnTo>
                <a:cubicBezTo>
                  <a:pt x="0" y="417262"/>
                  <a:pt x="45765" y="338942"/>
                  <a:pt x="119435" y="297642"/>
                </a:cubicBezTo>
                <a:lnTo>
                  <a:pt x="595126" y="30309"/>
                </a:lnTo>
                <a:cubicBezTo>
                  <a:pt x="631775" y="9752"/>
                  <a:pt x="671866" y="-340"/>
                  <a:pt x="711864" y="9"/>
                </a:cubicBezTo>
                <a:close/>
              </a:path>
            </a:pathLst>
          </a:custGeom>
          <a:solidFill>
            <a:schemeClr val="accent2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20141933" flipH="0" flipV="0">
            <a:off x="8738340" y="3404621"/>
            <a:ext cx="1039570" cy="1126106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937898" y="1254062"/>
            <a:ext cx="5491539" cy="51845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1320370" y="1314676"/>
            <a:ext cx="4993706" cy="3916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搜索行为的根本性转变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937898" y="1862674"/>
            <a:ext cx="5376178" cy="95200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用户不再满足于关键词匹配结果，而是通过自然语言提问获取精准答案，推动搜索引擎从“索引匹配”向“语义生成”演进。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937898" y="2904839"/>
            <a:ext cx="5491539" cy="51845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1320370" y="2965453"/>
            <a:ext cx="4993706" cy="3916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大模型驱动的搜索范式升级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937898" y="3513451"/>
            <a:ext cx="5376178" cy="95200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豆包、DeepSeek等国产大模型深度集成至搜索入口，使结果呈现由链接列表转向结构化摘要与多模态内容生成。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937898" y="4555616"/>
            <a:ext cx="5491539" cy="51845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1320370" y="4616230"/>
            <a:ext cx="4993706" cy="3916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企业流量入口的结构性迁移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937898" y="5164228"/>
            <a:ext cx="5376178" cy="95200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传统网站排名权重下降，生成式答案中的品牌露出、数据引用和上下文嵌入成为新流量核心来源。</a:t>
            </a:r>
            <a:endParaRPr kumimoji="1" lang="zh-CN" altLang="en-US"/>
          </a:p>
        </p:txBody>
      </p:sp>
      <p:sp>
        <p:nvSpPr>
          <p:cNvPr id="19" name="任意多边形: 形状 1"/>
          <p:cNvSpPr txBox="1"/>
          <p:nvPr/>
        </p:nvSpPr>
        <p:spPr>
          <a:xfrm rot="3399034" flipH="0" flipV="0">
            <a:off x="101370" y="-683544"/>
            <a:ext cx="752877" cy="1639473"/>
          </a:xfrm>
          <a:custGeom>
            <a:avLst/>
            <a:gdLst>
              <a:gd name="connsiteX0" fmla="*/ 0 w 752877"/>
              <a:gd name="connsiteY0" fmla="*/ 1143995 h 1639473"/>
              <a:gd name="connsiteX1" fmla="*/ 752877 w 752877"/>
              <a:gd name="connsiteY1" fmla="*/ 0 h 1639473"/>
              <a:gd name="connsiteX2" fmla="*/ 752877 w 752877"/>
              <a:gd name="connsiteY2" fmla="*/ 1639473 h 1639473"/>
            </a:gdLst>
            <a:rect l="l" t="t" r="r" b="b"/>
            <a:pathLst>
              <a:path w="752877" h="1639473">
                <a:moveTo>
                  <a:pt x="0" y="1143995"/>
                </a:moveTo>
                <a:lnTo>
                  <a:pt x="752877" y="0"/>
                </a:lnTo>
                <a:lnTo>
                  <a:pt x="752877" y="1639473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任意多边形: 形状 2"/>
          <p:cNvSpPr txBox="1"/>
          <p:nvPr/>
        </p:nvSpPr>
        <p:spPr>
          <a:xfrm rot="3416040" flipH="0" flipV="0">
            <a:off x="768217" y="-508298"/>
            <a:ext cx="109495" cy="2035302"/>
          </a:xfrm>
          <a:custGeom>
            <a:avLst/>
            <a:gdLst>
              <a:gd name="connsiteX0" fmla="*/ 0 w 109495"/>
              <a:gd name="connsiteY0" fmla="*/ 168184 h 2035302"/>
              <a:gd name="connsiteX1" fmla="*/ 109495 w 109495"/>
              <a:gd name="connsiteY1" fmla="*/ 0 h 2035302"/>
              <a:gd name="connsiteX2" fmla="*/ 109495 w 109495"/>
              <a:gd name="connsiteY2" fmla="*/ 2035302 h 2035302"/>
              <a:gd name="connsiteX3" fmla="*/ 0 w 109495"/>
              <a:gd name="connsiteY3" fmla="*/ 1964016 h 2035302"/>
            </a:gdLst>
            <a:rect l="l" t="t" r="r" b="b"/>
            <a:pathLst>
              <a:path w="109495" h="2035302">
                <a:moveTo>
                  <a:pt x="0" y="168184"/>
                </a:moveTo>
                <a:lnTo>
                  <a:pt x="109495" y="0"/>
                </a:lnTo>
                <a:lnTo>
                  <a:pt x="109495" y="2035302"/>
                </a:lnTo>
                <a:lnTo>
                  <a:pt x="0" y="1964016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68000"/>
                </a:schemeClr>
              </a:gs>
              <a:gs pos="100000">
                <a:schemeClr val="accent1">
                  <a:alpha val="0"/>
                  <a:lumMod val="98000"/>
                  <a:lumOff val="2000"/>
                </a:schemeClr>
              </a:gs>
            </a:gsLst>
            <a:lin ang="5400000" scaled="0"/>
          </a:gradFill>
          <a:ln w="6350" cap="sq"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文本框 3"/>
          <p:cNvSpPr txBox="1"/>
          <p:nvPr/>
        </p:nvSpPr>
        <p:spPr>
          <a:xfrm rot="0" flipH="0" flipV="0">
            <a:off x="1163319" y="388880"/>
            <a:ext cx="7701382" cy="59627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传统SEO的局限与GEO的诞生背景</a:t>
            </a:r>
            <a:endParaRPr kumimoji="1" lang="zh-CN" altLang="en-US"/>
          </a:p>
        </p:txBody>
      </p:sp>
    </p:spTree>
  </p:cSld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isheji-13"/>
          <p:cNvSpPr txBox="1"/>
          <p:nvPr/>
        </p:nvSpPr>
        <p:spPr>
          <a:xfrm rot="0" flipH="0" flipV="0">
            <a:off x="1182273" y="1388597"/>
            <a:ext cx="5535707" cy="307777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生成式引擎的内容理解逻辑</a:t>
            </a:r>
            <a:endParaRPr kumimoji="1" lang="zh-CN" altLang="en-US"/>
          </a:p>
        </p:txBody>
      </p:sp>
      <p:sp>
        <p:nvSpPr>
          <p:cNvPr id="4" name="isheji-14"/>
          <p:cNvSpPr txBox="1"/>
          <p:nvPr/>
        </p:nvSpPr>
        <p:spPr>
          <a:xfrm rot="0" flipH="0" flipV="0">
            <a:off x="1182271" y="1721775"/>
            <a:ext cx="5535707" cy="1185164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GEO依赖大模型对网页内容的深层语义解析，而非仅抓取标题与元标签，要求内容具备上下文连贯性与知识密度。</a:t>
            </a:r>
            <a:endParaRPr kumimoji="1" lang="zh-CN" altLang="en-US"/>
          </a:p>
        </p:txBody>
      </p:sp>
      <p:sp>
        <p:nvSpPr>
          <p:cNvPr id="5" name="isheji-21"/>
          <p:cNvSpPr txBox="1"/>
          <p:nvPr/>
        </p:nvSpPr>
        <p:spPr>
          <a:xfrm rot="0" flipH="0" flipV="0">
            <a:off x="851036" y="1454210"/>
            <a:ext cx="176550" cy="176550"/>
          </a:xfrm>
          <a:prstGeom prst="rect">
            <a:avLst/>
          </a:prstGeom>
          <a:solidFill>
            <a:schemeClr val="bg1">
              <a:lumMod val="85000"/>
            </a:schemeClr>
          </a:solidFill>
          <a:ln w="317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isheji-15"/>
          <p:cNvSpPr txBox="1"/>
          <p:nvPr/>
        </p:nvSpPr>
        <p:spPr>
          <a:xfrm rot="0" flipH="0" flipV="0">
            <a:off x="1182273" y="3080907"/>
            <a:ext cx="5535707" cy="307777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权威性与可信度的新评估维度</a:t>
            </a:r>
            <a:endParaRPr kumimoji="1" lang="zh-CN" altLang="en-US"/>
          </a:p>
        </p:txBody>
      </p:sp>
      <p:sp>
        <p:nvSpPr>
          <p:cNvPr id="7" name="isheji-16"/>
          <p:cNvSpPr txBox="1"/>
          <p:nvPr/>
        </p:nvSpPr>
        <p:spPr>
          <a:xfrm rot="0" flipH="0" flipV="0">
            <a:off x="1182271" y="3414085"/>
            <a:ext cx="5535707" cy="1185164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引用来源、事实一致性、更新频率及用户反馈共同构成GEO时代的“可信信号”，替代传统外链权重体系。</a:t>
            </a:r>
            <a:endParaRPr kumimoji="1" lang="zh-CN" altLang="en-US"/>
          </a:p>
        </p:txBody>
      </p:sp>
      <p:sp>
        <p:nvSpPr>
          <p:cNvPr id="8" name="isheji-22"/>
          <p:cNvSpPr txBox="1"/>
          <p:nvPr/>
        </p:nvSpPr>
        <p:spPr>
          <a:xfrm rot="0" flipH="0" flipV="0">
            <a:off x="851036" y="3146520"/>
            <a:ext cx="176550" cy="176550"/>
          </a:xfrm>
          <a:prstGeom prst="rect">
            <a:avLst/>
          </a:prstGeom>
          <a:solidFill>
            <a:schemeClr val="bg1">
              <a:lumMod val="85000"/>
            </a:schemeClr>
          </a:solidFill>
          <a:ln w="317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isheji-19"/>
          <p:cNvSpPr txBox="1"/>
          <p:nvPr/>
        </p:nvSpPr>
        <p:spPr>
          <a:xfrm rot="0" flipH="0" flipV="0">
            <a:off x="1182273" y="4773217"/>
            <a:ext cx="5535707" cy="307777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多模态内容在GEO中的权重提升</a:t>
            </a:r>
            <a:endParaRPr kumimoji="1" lang="zh-CN" altLang="en-US"/>
          </a:p>
        </p:txBody>
      </p:sp>
      <p:sp>
        <p:nvSpPr>
          <p:cNvPr id="10" name="isheji-20"/>
          <p:cNvSpPr txBox="1"/>
          <p:nvPr/>
        </p:nvSpPr>
        <p:spPr>
          <a:xfrm rot="0" flipH="0" flipV="0">
            <a:off x="1182271" y="5106395"/>
            <a:ext cx="5535707" cy="1185164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图表、视频脚本、交互式数据可视化等内容被模型直接解析并用于生成答案，显著提升企业信息被采纳概率。</a:t>
            </a:r>
            <a:endParaRPr kumimoji="1" lang="zh-CN" altLang="en-US"/>
          </a:p>
        </p:txBody>
      </p:sp>
      <p:sp>
        <p:nvSpPr>
          <p:cNvPr id="11" name="isheji-23"/>
          <p:cNvSpPr txBox="1"/>
          <p:nvPr/>
        </p:nvSpPr>
        <p:spPr>
          <a:xfrm rot="0" flipH="0" flipV="0">
            <a:off x="851036" y="4838830"/>
            <a:ext cx="176550" cy="176550"/>
          </a:xfrm>
          <a:prstGeom prst="rect">
            <a:avLst/>
          </a:prstGeom>
          <a:solidFill>
            <a:schemeClr val="bg1">
              <a:lumMod val="85000"/>
            </a:schemeClr>
          </a:solidFill>
          <a:ln w="317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isheji-1"/>
          <p:cNvSpPr txBox="1"/>
          <p:nvPr/>
        </p:nvSpPr>
        <p:spPr>
          <a:xfrm rot="0" flipH="0" flipV="0">
            <a:off x="7580486" y="2225894"/>
            <a:ext cx="2369566" cy="2333564"/>
          </a:xfrm>
          <a:custGeom>
            <a:avLst/>
            <a:gdLst>
              <a:gd name="connsiteX0" fmla="*/ 1184784 w 2369566"/>
              <a:gd name="connsiteY0" fmla="*/ 443836 h 2333564"/>
              <a:gd name="connsiteX1" fmla="*/ 442671 w 2369566"/>
              <a:gd name="connsiteY1" fmla="*/ 1185949 h 2333564"/>
              <a:gd name="connsiteX2" fmla="*/ 1184784 w 2369566"/>
              <a:gd name="connsiteY2" fmla="*/ 1928062 h 2333564"/>
              <a:gd name="connsiteX3" fmla="*/ 1926897 w 2369566"/>
              <a:gd name="connsiteY3" fmla="*/ 1185949 h 2333564"/>
              <a:gd name="connsiteX4" fmla="*/ 1184784 w 2369566"/>
              <a:gd name="connsiteY4" fmla="*/ 443836 h 2333564"/>
              <a:gd name="connsiteX5" fmla="*/ 1087753 w 2369566"/>
              <a:gd name="connsiteY5" fmla="*/ 0 h 2333564"/>
              <a:gd name="connsiteX6" fmla="*/ 1281814 w 2369566"/>
              <a:gd name="connsiteY6" fmla="*/ 0 h 2333564"/>
              <a:gd name="connsiteX7" fmla="*/ 1323988 w 2369566"/>
              <a:gd name="connsiteY7" fmla="*/ 239225 h 2333564"/>
              <a:gd name="connsiteX8" fmla="*/ 1686691 w 2369566"/>
              <a:gd name="connsiteY8" fmla="*/ 371239 h 2333564"/>
              <a:gd name="connsiteX9" fmla="*/ 1686693 w 2369566"/>
              <a:gd name="connsiteY9" fmla="*/ 371239 h 2333564"/>
              <a:gd name="connsiteX10" fmla="*/ 1872773 w 2369566"/>
              <a:gd name="connsiteY10" fmla="*/ 215091 h 2333564"/>
              <a:gd name="connsiteX11" fmla="*/ 2021428 w 2369566"/>
              <a:gd name="connsiteY11" fmla="*/ 339830 h 2333564"/>
              <a:gd name="connsiteX12" fmla="*/ 1899964 w 2369566"/>
              <a:gd name="connsiteY12" fmla="*/ 550198 h 2333564"/>
              <a:gd name="connsiteX13" fmla="*/ 2092954 w 2369566"/>
              <a:gd name="connsiteY13" fmla="*/ 884466 h 2333564"/>
              <a:gd name="connsiteX14" fmla="*/ 2335869 w 2369566"/>
              <a:gd name="connsiteY14" fmla="*/ 884460 h 2333564"/>
              <a:gd name="connsiteX15" fmla="*/ 2369566 w 2369566"/>
              <a:gd name="connsiteY15" fmla="*/ 1075569 h 2333564"/>
              <a:gd name="connsiteX16" fmla="*/ 2141298 w 2369566"/>
              <a:gd name="connsiteY16" fmla="*/ 1158645 h 2333564"/>
              <a:gd name="connsiteX17" fmla="*/ 2074273 w 2369566"/>
              <a:gd name="connsiteY17" fmla="*/ 1538758 h 2333564"/>
              <a:gd name="connsiteX18" fmla="*/ 2260361 w 2369566"/>
              <a:gd name="connsiteY18" fmla="*/ 1694896 h 2333564"/>
              <a:gd name="connsiteX19" fmla="*/ 2163333 w 2369566"/>
              <a:gd name="connsiteY19" fmla="*/ 1862953 h 2333564"/>
              <a:gd name="connsiteX20" fmla="*/ 1935069 w 2369566"/>
              <a:gd name="connsiteY20" fmla="*/ 1779867 h 2333564"/>
              <a:gd name="connsiteX21" fmla="*/ 1639391 w 2369566"/>
              <a:gd name="connsiteY21" fmla="*/ 2027969 h 2333564"/>
              <a:gd name="connsiteX22" fmla="*/ 1681579 w 2369566"/>
              <a:gd name="connsiteY22" fmla="*/ 2267193 h 2333564"/>
              <a:gd name="connsiteX23" fmla="*/ 1499226 w 2369566"/>
              <a:gd name="connsiteY23" fmla="*/ 2333564 h 2333564"/>
              <a:gd name="connsiteX24" fmla="*/ 1377772 w 2369566"/>
              <a:gd name="connsiteY24" fmla="*/ 2123191 h 2333564"/>
              <a:gd name="connsiteX25" fmla="*/ 991793 w 2369566"/>
              <a:gd name="connsiteY25" fmla="*/ 2123191 h 2333564"/>
              <a:gd name="connsiteX26" fmla="*/ 870341 w 2369566"/>
              <a:gd name="connsiteY26" fmla="*/ 2333564 h 2333564"/>
              <a:gd name="connsiteX27" fmla="*/ 687987 w 2369566"/>
              <a:gd name="connsiteY27" fmla="*/ 2267193 h 2333564"/>
              <a:gd name="connsiteX28" fmla="*/ 730176 w 2369566"/>
              <a:gd name="connsiteY28" fmla="*/ 2027969 h 2333564"/>
              <a:gd name="connsiteX29" fmla="*/ 434497 w 2369566"/>
              <a:gd name="connsiteY29" fmla="*/ 1779865 h 2333564"/>
              <a:gd name="connsiteX30" fmla="*/ 206233 w 2369566"/>
              <a:gd name="connsiteY30" fmla="*/ 1862953 h 2333564"/>
              <a:gd name="connsiteX31" fmla="*/ 109205 w 2369566"/>
              <a:gd name="connsiteY31" fmla="*/ 1694896 h 2333564"/>
              <a:gd name="connsiteX32" fmla="*/ 295293 w 2369566"/>
              <a:gd name="connsiteY32" fmla="*/ 1538758 h 2333564"/>
              <a:gd name="connsiteX33" fmla="*/ 228268 w 2369566"/>
              <a:gd name="connsiteY33" fmla="*/ 1158645 h 2333564"/>
              <a:gd name="connsiteX34" fmla="*/ 0 w 2369566"/>
              <a:gd name="connsiteY34" fmla="*/ 1075569 h 2333564"/>
              <a:gd name="connsiteX35" fmla="*/ 33697 w 2369566"/>
              <a:gd name="connsiteY35" fmla="*/ 884460 h 2333564"/>
              <a:gd name="connsiteX36" fmla="*/ 276613 w 2369566"/>
              <a:gd name="connsiteY36" fmla="*/ 884466 h 2333564"/>
              <a:gd name="connsiteX37" fmla="*/ 469602 w 2369566"/>
              <a:gd name="connsiteY37" fmla="*/ 550198 h 2333564"/>
              <a:gd name="connsiteX38" fmla="*/ 348139 w 2369566"/>
              <a:gd name="connsiteY38" fmla="*/ 339830 h 2333564"/>
              <a:gd name="connsiteX39" fmla="*/ 496794 w 2369566"/>
              <a:gd name="connsiteY39" fmla="*/ 215091 h 2333564"/>
              <a:gd name="connsiteX40" fmla="*/ 682874 w 2369566"/>
              <a:gd name="connsiteY40" fmla="*/ 371239 h 2333564"/>
              <a:gd name="connsiteX41" fmla="*/ 1045576 w 2369566"/>
              <a:gd name="connsiteY41" fmla="*/ 239226 h 2333564"/>
            </a:gdLst>
            <a:rect l="l" t="t" r="r" b="b"/>
            <a:pathLst>
              <a:path w="2369566" h="2333564">
                <a:moveTo>
                  <a:pt x="1184784" y="443836"/>
                </a:moveTo>
                <a:cubicBezTo>
                  <a:pt x="774926" y="443836"/>
                  <a:pt x="442671" y="776091"/>
                  <a:pt x="442671" y="1185949"/>
                </a:cubicBezTo>
                <a:cubicBezTo>
                  <a:pt x="442671" y="1595807"/>
                  <a:pt x="774926" y="1928062"/>
                  <a:pt x="1184784" y="1928062"/>
                </a:cubicBezTo>
                <a:cubicBezTo>
                  <a:pt x="1594642" y="1928062"/>
                  <a:pt x="1926897" y="1595807"/>
                  <a:pt x="1926897" y="1185949"/>
                </a:cubicBezTo>
                <a:cubicBezTo>
                  <a:pt x="1926897" y="776091"/>
                  <a:pt x="1594642" y="443836"/>
                  <a:pt x="1184784" y="443836"/>
                </a:cubicBezTo>
                <a:close/>
                <a:moveTo>
                  <a:pt x="1087753" y="0"/>
                </a:moveTo>
                <a:lnTo>
                  <a:pt x="1281814" y="0"/>
                </a:lnTo>
                <a:lnTo>
                  <a:pt x="1323988" y="239225"/>
                </a:lnTo>
                <a:cubicBezTo>
                  <a:pt x="1452602" y="258136"/>
                  <a:pt x="1576013" y="303054"/>
                  <a:pt x="1686691" y="371239"/>
                </a:cubicBezTo>
                <a:lnTo>
                  <a:pt x="1686693" y="371239"/>
                </a:lnTo>
                <a:lnTo>
                  <a:pt x="1872773" y="215091"/>
                </a:lnTo>
                <a:lnTo>
                  <a:pt x="2021428" y="339830"/>
                </a:lnTo>
                <a:lnTo>
                  <a:pt x="1899964" y="550198"/>
                </a:lnTo>
                <a:cubicBezTo>
                  <a:pt x="1986332" y="647356"/>
                  <a:pt x="2051996" y="761091"/>
                  <a:pt x="2092954" y="884466"/>
                </a:cubicBezTo>
                <a:lnTo>
                  <a:pt x="2335869" y="884460"/>
                </a:lnTo>
                <a:lnTo>
                  <a:pt x="2369566" y="1075569"/>
                </a:lnTo>
                <a:lnTo>
                  <a:pt x="2141298" y="1158645"/>
                </a:lnTo>
                <a:cubicBezTo>
                  <a:pt x="2145008" y="1288586"/>
                  <a:pt x="2122202" y="1417921"/>
                  <a:pt x="2074273" y="1538758"/>
                </a:cubicBezTo>
                <a:lnTo>
                  <a:pt x="2260361" y="1694896"/>
                </a:lnTo>
                <a:lnTo>
                  <a:pt x="2163333" y="1862953"/>
                </a:lnTo>
                <a:lnTo>
                  <a:pt x="1935069" y="1779867"/>
                </a:lnTo>
                <a:cubicBezTo>
                  <a:pt x="1854386" y="1881794"/>
                  <a:pt x="1753779" y="1966211"/>
                  <a:pt x="1639391" y="2027969"/>
                </a:cubicBezTo>
                <a:lnTo>
                  <a:pt x="1681579" y="2267193"/>
                </a:lnTo>
                <a:lnTo>
                  <a:pt x="1499226" y="2333564"/>
                </a:lnTo>
                <a:lnTo>
                  <a:pt x="1377772" y="2123191"/>
                </a:lnTo>
                <a:cubicBezTo>
                  <a:pt x="1250447" y="2149409"/>
                  <a:pt x="1119116" y="2149409"/>
                  <a:pt x="991793" y="2123191"/>
                </a:cubicBezTo>
                <a:lnTo>
                  <a:pt x="870341" y="2333564"/>
                </a:lnTo>
                <a:lnTo>
                  <a:pt x="687987" y="2267193"/>
                </a:lnTo>
                <a:lnTo>
                  <a:pt x="730176" y="2027969"/>
                </a:lnTo>
                <a:cubicBezTo>
                  <a:pt x="615788" y="1966211"/>
                  <a:pt x="515181" y="1881792"/>
                  <a:pt x="434497" y="1779865"/>
                </a:cubicBezTo>
                <a:lnTo>
                  <a:pt x="206233" y="1862953"/>
                </a:lnTo>
                <a:lnTo>
                  <a:pt x="109205" y="1694896"/>
                </a:lnTo>
                <a:lnTo>
                  <a:pt x="295293" y="1538758"/>
                </a:lnTo>
                <a:cubicBezTo>
                  <a:pt x="247364" y="1417921"/>
                  <a:pt x="224558" y="1288586"/>
                  <a:pt x="228268" y="1158645"/>
                </a:cubicBezTo>
                <a:lnTo>
                  <a:pt x="0" y="1075569"/>
                </a:lnTo>
                <a:lnTo>
                  <a:pt x="33697" y="884460"/>
                </a:lnTo>
                <a:lnTo>
                  <a:pt x="276613" y="884466"/>
                </a:lnTo>
                <a:cubicBezTo>
                  <a:pt x="317570" y="761091"/>
                  <a:pt x="383236" y="647354"/>
                  <a:pt x="469602" y="550198"/>
                </a:cubicBezTo>
                <a:lnTo>
                  <a:pt x="348139" y="339830"/>
                </a:lnTo>
                <a:lnTo>
                  <a:pt x="496794" y="215091"/>
                </a:lnTo>
                <a:lnTo>
                  <a:pt x="682874" y="371239"/>
                </a:lnTo>
                <a:cubicBezTo>
                  <a:pt x="793553" y="303054"/>
                  <a:pt x="916964" y="258136"/>
                  <a:pt x="1045576" y="239226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356481" tIns="548640" rIns="356481" bIns="436755" rtlCol="0" anchor="ctr"/>
          <a:lstStyle/>
          <a:p>
            <a:pPr algn="ctr">
              <a:lnSpc>
                <a:spcPct val="90000"/>
              </a:lnSpc>
            </a:pPr>
            <a:endParaRPr kumimoji="1" lang="zh-CN" altLang="en-US"/>
          </a:p>
        </p:txBody>
      </p:sp>
      <p:sp>
        <p:nvSpPr>
          <p:cNvPr id="13" name="isheji-2"/>
          <p:cNvSpPr txBox="1"/>
          <p:nvPr/>
        </p:nvSpPr>
        <p:spPr>
          <a:xfrm rot="0" flipH="0" flipV="0">
            <a:off x="9154114" y="3982573"/>
            <a:ext cx="2013338" cy="1982748"/>
          </a:xfrm>
          <a:custGeom>
            <a:avLst/>
            <a:gdLst>
              <a:gd name="connsiteX0" fmla="*/ 1006670 w 2013338"/>
              <a:gd name="connsiteY0" fmla="*/ 339543 h 1982748"/>
              <a:gd name="connsiteX1" fmla="*/ 338550 w 2013338"/>
              <a:gd name="connsiteY1" fmla="*/ 1007661 h 1982748"/>
              <a:gd name="connsiteX2" fmla="*/ 1006670 w 2013338"/>
              <a:gd name="connsiteY2" fmla="*/ 1675779 h 1982748"/>
              <a:gd name="connsiteX3" fmla="*/ 1674790 w 2013338"/>
              <a:gd name="connsiteY3" fmla="*/ 1007661 h 1982748"/>
              <a:gd name="connsiteX4" fmla="*/ 1006670 w 2013338"/>
              <a:gd name="connsiteY4" fmla="*/ 339543 h 1982748"/>
              <a:gd name="connsiteX5" fmla="*/ 924226 w 2013338"/>
              <a:gd name="connsiteY5" fmla="*/ 0 h 1982748"/>
              <a:gd name="connsiteX6" fmla="*/ 1089113 w 2013338"/>
              <a:gd name="connsiteY6" fmla="*/ 0 h 1982748"/>
              <a:gd name="connsiteX7" fmla="*/ 1124947 w 2013338"/>
              <a:gd name="connsiteY7" fmla="*/ 203261 h 1982748"/>
              <a:gd name="connsiteX8" fmla="*/ 1433123 w 2013338"/>
              <a:gd name="connsiteY8" fmla="*/ 315428 h 1982748"/>
              <a:gd name="connsiteX9" fmla="*/ 1433124 w 2013338"/>
              <a:gd name="connsiteY9" fmla="*/ 315428 h 1982748"/>
              <a:gd name="connsiteX10" fmla="*/ 1591230 w 2013338"/>
              <a:gd name="connsiteY10" fmla="*/ 182755 h 1982748"/>
              <a:gd name="connsiteX11" fmla="*/ 1717537 w 2013338"/>
              <a:gd name="connsiteY11" fmla="*/ 288741 h 1982748"/>
              <a:gd name="connsiteX12" fmla="*/ 1614333 w 2013338"/>
              <a:gd name="connsiteY12" fmla="*/ 467483 h 1982748"/>
              <a:gd name="connsiteX13" fmla="*/ 1778310 w 2013338"/>
              <a:gd name="connsiteY13" fmla="*/ 751499 h 1982748"/>
              <a:gd name="connsiteX14" fmla="*/ 1984707 w 2013338"/>
              <a:gd name="connsiteY14" fmla="*/ 751494 h 1982748"/>
              <a:gd name="connsiteX15" fmla="*/ 2013338 w 2013338"/>
              <a:gd name="connsiteY15" fmla="*/ 913873 h 1982748"/>
              <a:gd name="connsiteX16" fmla="*/ 1819386 w 2013338"/>
              <a:gd name="connsiteY16" fmla="*/ 984460 h 1982748"/>
              <a:gd name="connsiteX17" fmla="*/ 1762438 w 2013338"/>
              <a:gd name="connsiteY17" fmla="*/ 1307429 h 1982748"/>
              <a:gd name="connsiteX18" fmla="*/ 1920551 w 2013338"/>
              <a:gd name="connsiteY18" fmla="*/ 1440094 h 1982748"/>
              <a:gd name="connsiteX19" fmla="*/ 1838109 w 2013338"/>
              <a:gd name="connsiteY19" fmla="*/ 1582886 h 1982748"/>
              <a:gd name="connsiteX20" fmla="*/ 1644161 w 2013338"/>
              <a:gd name="connsiteY20" fmla="*/ 1512290 h 1982748"/>
              <a:gd name="connsiteX21" fmla="*/ 1392933 w 2013338"/>
              <a:gd name="connsiteY21" fmla="*/ 1723094 h 1982748"/>
              <a:gd name="connsiteX22" fmla="*/ 1428779 w 2013338"/>
              <a:gd name="connsiteY22" fmla="*/ 1926354 h 1982748"/>
              <a:gd name="connsiteX23" fmla="*/ 1273840 w 2013338"/>
              <a:gd name="connsiteY23" fmla="*/ 1982748 h 1982748"/>
              <a:gd name="connsiteX24" fmla="*/ 1170645 w 2013338"/>
              <a:gd name="connsiteY24" fmla="*/ 1804001 h 1982748"/>
              <a:gd name="connsiteX25" fmla="*/ 842692 w 2013338"/>
              <a:gd name="connsiteY25" fmla="*/ 1804001 h 1982748"/>
              <a:gd name="connsiteX26" fmla="*/ 739498 w 2013338"/>
              <a:gd name="connsiteY26" fmla="*/ 1982748 h 1982748"/>
              <a:gd name="connsiteX27" fmla="*/ 584559 w 2013338"/>
              <a:gd name="connsiteY27" fmla="*/ 1926354 h 1982748"/>
              <a:gd name="connsiteX28" fmla="*/ 620405 w 2013338"/>
              <a:gd name="connsiteY28" fmla="*/ 1723094 h 1982748"/>
              <a:gd name="connsiteX29" fmla="*/ 369177 w 2013338"/>
              <a:gd name="connsiteY29" fmla="*/ 1512289 h 1982748"/>
              <a:gd name="connsiteX30" fmla="*/ 175229 w 2013338"/>
              <a:gd name="connsiteY30" fmla="*/ 1582886 h 1982748"/>
              <a:gd name="connsiteX31" fmla="*/ 92788 w 2013338"/>
              <a:gd name="connsiteY31" fmla="*/ 1440094 h 1982748"/>
              <a:gd name="connsiteX32" fmla="*/ 250900 w 2013338"/>
              <a:gd name="connsiteY32" fmla="*/ 1307429 h 1982748"/>
              <a:gd name="connsiteX33" fmla="*/ 193952 w 2013338"/>
              <a:gd name="connsiteY33" fmla="*/ 984460 h 1982748"/>
              <a:gd name="connsiteX34" fmla="*/ 0 w 2013338"/>
              <a:gd name="connsiteY34" fmla="*/ 913873 h 1982748"/>
              <a:gd name="connsiteX35" fmla="*/ 28631 w 2013338"/>
              <a:gd name="connsiteY35" fmla="*/ 751494 h 1982748"/>
              <a:gd name="connsiteX36" fmla="*/ 235028 w 2013338"/>
              <a:gd name="connsiteY36" fmla="*/ 751499 h 1982748"/>
              <a:gd name="connsiteX37" fmla="*/ 399005 w 2013338"/>
              <a:gd name="connsiteY37" fmla="*/ 467483 h 1982748"/>
              <a:gd name="connsiteX38" fmla="*/ 295801 w 2013338"/>
              <a:gd name="connsiteY38" fmla="*/ 288741 h 1982748"/>
              <a:gd name="connsiteX39" fmla="*/ 422108 w 2013338"/>
              <a:gd name="connsiteY39" fmla="*/ 182755 h 1982748"/>
              <a:gd name="connsiteX40" fmla="*/ 580214 w 2013338"/>
              <a:gd name="connsiteY40" fmla="*/ 315428 h 1982748"/>
              <a:gd name="connsiteX41" fmla="*/ 888390 w 2013338"/>
              <a:gd name="connsiteY41" fmla="*/ 203262 h 1982748"/>
            </a:gdLst>
            <a:rect l="l" t="t" r="r" b="b"/>
            <a:pathLst>
              <a:path w="2013338" h="1982748">
                <a:moveTo>
                  <a:pt x="1006670" y="339543"/>
                </a:moveTo>
                <a:cubicBezTo>
                  <a:pt x="637678" y="339543"/>
                  <a:pt x="338550" y="638670"/>
                  <a:pt x="338550" y="1007661"/>
                </a:cubicBezTo>
                <a:cubicBezTo>
                  <a:pt x="338550" y="1376652"/>
                  <a:pt x="637678" y="1675779"/>
                  <a:pt x="1006670" y="1675779"/>
                </a:cubicBezTo>
                <a:cubicBezTo>
                  <a:pt x="1375662" y="1675779"/>
                  <a:pt x="1674790" y="1376652"/>
                  <a:pt x="1674790" y="1007661"/>
                </a:cubicBezTo>
                <a:cubicBezTo>
                  <a:pt x="1674790" y="638670"/>
                  <a:pt x="1375662" y="339543"/>
                  <a:pt x="1006670" y="339543"/>
                </a:cubicBezTo>
                <a:close/>
                <a:moveTo>
                  <a:pt x="924226" y="0"/>
                </a:moveTo>
                <a:lnTo>
                  <a:pt x="1089113" y="0"/>
                </a:lnTo>
                <a:lnTo>
                  <a:pt x="1124947" y="203261"/>
                </a:lnTo>
                <a:cubicBezTo>
                  <a:pt x="1234226" y="219329"/>
                  <a:pt x="1339084" y="257494"/>
                  <a:pt x="1433123" y="315428"/>
                </a:cubicBezTo>
                <a:lnTo>
                  <a:pt x="1433124" y="315428"/>
                </a:lnTo>
                <a:lnTo>
                  <a:pt x="1591230" y="182755"/>
                </a:lnTo>
                <a:lnTo>
                  <a:pt x="1717537" y="288741"/>
                </a:lnTo>
                <a:lnTo>
                  <a:pt x="1614333" y="467483"/>
                </a:lnTo>
                <a:cubicBezTo>
                  <a:pt x="1687717" y="550035"/>
                  <a:pt x="1743510" y="646672"/>
                  <a:pt x="1778310" y="751499"/>
                </a:cubicBezTo>
                <a:lnTo>
                  <a:pt x="1984707" y="751494"/>
                </a:lnTo>
                <a:lnTo>
                  <a:pt x="2013338" y="913873"/>
                </a:lnTo>
                <a:lnTo>
                  <a:pt x="1819386" y="984460"/>
                </a:lnTo>
                <a:cubicBezTo>
                  <a:pt x="1822539" y="1094866"/>
                  <a:pt x="1803162" y="1204758"/>
                  <a:pt x="1762438" y="1307429"/>
                </a:cubicBezTo>
                <a:lnTo>
                  <a:pt x="1920551" y="1440094"/>
                </a:lnTo>
                <a:lnTo>
                  <a:pt x="1838109" y="1582886"/>
                </a:lnTo>
                <a:lnTo>
                  <a:pt x="1644161" y="1512290"/>
                </a:lnTo>
                <a:cubicBezTo>
                  <a:pt x="1575607" y="1598894"/>
                  <a:pt x="1490125" y="1670621"/>
                  <a:pt x="1392933" y="1723094"/>
                </a:cubicBezTo>
                <a:lnTo>
                  <a:pt x="1428779" y="1926354"/>
                </a:lnTo>
                <a:lnTo>
                  <a:pt x="1273840" y="1982748"/>
                </a:lnTo>
                <a:lnTo>
                  <a:pt x="1170645" y="1804001"/>
                </a:lnTo>
                <a:cubicBezTo>
                  <a:pt x="1062462" y="1826277"/>
                  <a:pt x="950874" y="1826277"/>
                  <a:pt x="842692" y="1804001"/>
                </a:cubicBezTo>
                <a:lnTo>
                  <a:pt x="739498" y="1982748"/>
                </a:lnTo>
                <a:lnTo>
                  <a:pt x="584559" y="1926354"/>
                </a:lnTo>
                <a:lnTo>
                  <a:pt x="620405" y="1723094"/>
                </a:lnTo>
                <a:cubicBezTo>
                  <a:pt x="523213" y="1670621"/>
                  <a:pt x="437731" y="1598893"/>
                  <a:pt x="369177" y="1512289"/>
                </a:cubicBezTo>
                <a:lnTo>
                  <a:pt x="175229" y="1582886"/>
                </a:lnTo>
                <a:lnTo>
                  <a:pt x="92788" y="1440094"/>
                </a:lnTo>
                <a:lnTo>
                  <a:pt x="250900" y="1307429"/>
                </a:lnTo>
                <a:cubicBezTo>
                  <a:pt x="210177" y="1204758"/>
                  <a:pt x="190800" y="1094866"/>
                  <a:pt x="193952" y="984460"/>
                </a:cubicBezTo>
                <a:lnTo>
                  <a:pt x="0" y="913873"/>
                </a:lnTo>
                <a:lnTo>
                  <a:pt x="28631" y="751494"/>
                </a:lnTo>
                <a:lnTo>
                  <a:pt x="235028" y="751499"/>
                </a:lnTo>
                <a:cubicBezTo>
                  <a:pt x="269828" y="646672"/>
                  <a:pt x="325623" y="550034"/>
                  <a:pt x="399005" y="467483"/>
                </a:cubicBezTo>
                <a:lnTo>
                  <a:pt x="295801" y="288741"/>
                </a:lnTo>
                <a:lnTo>
                  <a:pt x="422108" y="182755"/>
                </a:lnTo>
                <a:lnTo>
                  <a:pt x="580214" y="315428"/>
                </a:lnTo>
                <a:cubicBezTo>
                  <a:pt x="674255" y="257494"/>
                  <a:pt x="779113" y="219329"/>
                  <a:pt x="888390" y="203262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356481" tIns="548640" rIns="356481" bIns="436755" rtlCol="0" anchor="ctr"/>
          <a:lstStyle/>
          <a:p>
            <a:pPr algn="ctr">
              <a:lnSpc>
                <a:spcPct val="90000"/>
              </a:lnSpc>
            </a:pPr>
            <a:endParaRPr kumimoji="1" lang="zh-CN" altLang="en-US"/>
          </a:p>
        </p:txBody>
      </p:sp>
      <p:sp>
        <p:nvSpPr>
          <p:cNvPr id="14" name="isheji-4"/>
          <p:cNvSpPr txBox="1"/>
          <p:nvPr/>
        </p:nvSpPr>
        <p:spPr>
          <a:xfrm rot="0" flipH="0" flipV="0">
            <a:off x="9245235" y="1178849"/>
            <a:ext cx="1502997" cy="1480161"/>
          </a:xfrm>
          <a:custGeom>
            <a:avLst/>
            <a:gdLst>
              <a:gd name="connsiteX0" fmla="*/ 751498 w 1502997"/>
              <a:gd name="connsiteY0" fmla="*/ 281522 h 1480161"/>
              <a:gd name="connsiteX1" fmla="*/ 280782 w 1502997"/>
              <a:gd name="connsiteY1" fmla="*/ 752238 h 1480161"/>
              <a:gd name="connsiteX2" fmla="*/ 751498 w 1502997"/>
              <a:gd name="connsiteY2" fmla="*/ 1222954 h 1480161"/>
              <a:gd name="connsiteX3" fmla="*/ 1222214 w 1502997"/>
              <a:gd name="connsiteY3" fmla="*/ 752238 h 1480161"/>
              <a:gd name="connsiteX4" fmla="*/ 751498 w 1502997"/>
              <a:gd name="connsiteY4" fmla="*/ 281522 h 1480161"/>
              <a:gd name="connsiteX5" fmla="*/ 689953 w 1502997"/>
              <a:gd name="connsiteY5" fmla="*/ 0 h 1480161"/>
              <a:gd name="connsiteX6" fmla="*/ 813044 w 1502997"/>
              <a:gd name="connsiteY6" fmla="*/ 0 h 1480161"/>
              <a:gd name="connsiteX7" fmla="*/ 839795 w 1502997"/>
              <a:gd name="connsiteY7" fmla="*/ 151738 h 1480161"/>
              <a:gd name="connsiteX8" fmla="*/ 1069855 w 1502997"/>
              <a:gd name="connsiteY8" fmla="*/ 235474 h 1480161"/>
              <a:gd name="connsiteX9" fmla="*/ 1069856 w 1502997"/>
              <a:gd name="connsiteY9" fmla="*/ 235474 h 1480161"/>
              <a:gd name="connsiteX10" fmla="*/ 1187885 w 1502997"/>
              <a:gd name="connsiteY10" fmla="*/ 136431 h 1480161"/>
              <a:gd name="connsiteX11" fmla="*/ 1282176 w 1502997"/>
              <a:gd name="connsiteY11" fmla="*/ 215552 h 1480161"/>
              <a:gd name="connsiteX12" fmla="*/ 1205132 w 1502997"/>
              <a:gd name="connsiteY12" fmla="*/ 348986 h 1480161"/>
              <a:gd name="connsiteX13" fmla="*/ 1327544 w 1502997"/>
              <a:gd name="connsiteY13" fmla="*/ 561009 h 1480161"/>
              <a:gd name="connsiteX14" fmla="*/ 1481624 w 1502997"/>
              <a:gd name="connsiteY14" fmla="*/ 561006 h 1480161"/>
              <a:gd name="connsiteX15" fmla="*/ 1502997 w 1502997"/>
              <a:gd name="connsiteY15" fmla="*/ 682224 h 1480161"/>
              <a:gd name="connsiteX16" fmla="*/ 1358208 w 1502997"/>
              <a:gd name="connsiteY16" fmla="*/ 734919 h 1480161"/>
              <a:gd name="connsiteX17" fmla="*/ 1315695 w 1502997"/>
              <a:gd name="connsiteY17" fmla="*/ 976022 h 1480161"/>
              <a:gd name="connsiteX18" fmla="*/ 1433729 w 1502997"/>
              <a:gd name="connsiteY18" fmla="*/ 1075059 h 1480161"/>
              <a:gd name="connsiteX19" fmla="*/ 1372185 w 1502997"/>
              <a:gd name="connsiteY19" fmla="*/ 1181656 h 1480161"/>
              <a:gd name="connsiteX20" fmla="*/ 1227399 w 1502997"/>
              <a:gd name="connsiteY20" fmla="*/ 1128955 h 1480161"/>
              <a:gd name="connsiteX21" fmla="*/ 1039853 w 1502997"/>
              <a:gd name="connsiteY21" fmla="*/ 1286324 h 1480161"/>
              <a:gd name="connsiteX22" fmla="*/ 1066612 w 1502997"/>
              <a:gd name="connsiteY22" fmla="*/ 1438062 h 1480161"/>
              <a:gd name="connsiteX23" fmla="*/ 950947 w 1502997"/>
              <a:gd name="connsiteY23" fmla="*/ 1480161 h 1480161"/>
              <a:gd name="connsiteX24" fmla="*/ 873910 w 1502997"/>
              <a:gd name="connsiteY24" fmla="*/ 1346722 h 1480161"/>
              <a:gd name="connsiteX25" fmla="*/ 629086 w 1502997"/>
              <a:gd name="connsiteY25" fmla="*/ 1346722 h 1480161"/>
              <a:gd name="connsiteX26" fmla="*/ 552050 w 1502997"/>
              <a:gd name="connsiteY26" fmla="*/ 1480161 h 1480161"/>
              <a:gd name="connsiteX27" fmla="*/ 436385 w 1502997"/>
              <a:gd name="connsiteY27" fmla="*/ 1438062 h 1480161"/>
              <a:gd name="connsiteX28" fmla="*/ 463145 w 1502997"/>
              <a:gd name="connsiteY28" fmla="*/ 1286324 h 1480161"/>
              <a:gd name="connsiteX29" fmla="*/ 275598 w 1502997"/>
              <a:gd name="connsiteY29" fmla="*/ 1128954 h 1480161"/>
              <a:gd name="connsiteX30" fmla="*/ 130812 w 1502997"/>
              <a:gd name="connsiteY30" fmla="*/ 1181656 h 1480161"/>
              <a:gd name="connsiteX31" fmla="*/ 69268 w 1502997"/>
              <a:gd name="connsiteY31" fmla="*/ 1075059 h 1480161"/>
              <a:gd name="connsiteX32" fmla="*/ 187302 w 1502997"/>
              <a:gd name="connsiteY32" fmla="*/ 976022 h 1480161"/>
              <a:gd name="connsiteX33" fmla="*/ 144789 w 1502997"/>
              <a:gd name="connsiteY33" fmla="*/ 734919 h 1480161"/>
              <a:gd name="connsiteX34" fmla="*/ 0 w 1502997"/>
              <a:gd name="connsiteY34" fmla="*/ 682224 h 1480161"/>
              <a:gd name="connsiteX35" fmla="*/ 21374 w 1502997"/>
              <a:gd name="connsiteY35" fmla="*/ 561006 h 1480161"/>
              <a:gd name="connsiteX36" fmla="*/ 175453 w 1502997"/>
              <a:gd name="connsiteY36" fmla="*/ 561009 h 1480161"/>
              <a:gd name="connsiteX37" fmla="*/ 297865 w 1502997"/>
              <a:gd name="connsiteY37" fmla="*/ 348986 h 1480161"/>
              <a:gd name="connsiteX38" fmla="*/ 220822 w 1502997"/>
              <a:gd name="connsiteY38" fmla="*/ 215552 h 1480161"/>
              <a:gd name="connsiteX39" fmla="*/ 315112 w 1502997"/>
              <a:gd name="connsiteY39" fmla="*/ 136431 h 1480161"/>
              <a:gd name="connsiteX40" fmla="*/ 433142 w 1502997"/>
              <a:gd name="connsiteY40" fmla="*/ 235474 h 1480161"/>
              <a:gd name="connsiteX41" fmla="*/ 663201 w 1502997"/>
              <a:gd name="connsiteY41" fmla="*/ 151739 h 1480161"/>
            </a:gdLst>
            <a:rect l="l" t="t" r="r" b="b"/>
            <a:pathLst>
              <a:path w="1502997" h="1480161">
                <a:moveTo>
                  <a:pt x="751498" y="281522"/>
                </a:moveTo>
                <a:cubicBezTo>
                  <a:pt x="491529" y="281522"/>
                  <a:pt x="280782" y="492269"/>
                  <a:pt x="280782" y="752238"/>
                </a:cubicBezTo>
                <a:cubicBezTo>
                  <a:pt x="280782" y="1012207"/>
                  <a:pt x="491529" y="1222954"/>
                  <a:pt x="751498" y="1222954"/>
                </a:cubicBezTo>
                <a:cubicBezTo>
                  <a:pt x="1011467" y="1222954"/>
                  <a:pt x="1222214" y="1012207"/>
                  <a:pt x="1222214" y="752238"/>
                </a:cubicBezTo>
                <a:cubicBezTo>
                  <a:pt x="1222214" y="492269"/>
                  <a:pt x="1011467" y="281522"/>
                  <a:pt x="751498" y="281522"/>
                </a:cubicBezTo>
                <a:close/>
                <a:moveTo>
                  <a:pt x="689953" y="0"/>
                </a:moveTo>
                <a:lnTo>
                  <a:pt x="813044" y="0"/>
                </a:lnTo>
                <a:lnTo>
                  <a:pt x="839795" y="151738"/>
                </a:lnTo>
                <a:cubicBezTo>
                  <a:pt x="921374" y="163734"/>
                  <a:pt x="999653" y="192225"/>
                  <a:pt x="1069855" y="235474"/>
                </a:cubicBezTo>
                <a:lnTo>
                  <a:pt x="1069856" y="235474"/>
                </a:lnTo>
                <a:lnTo>
                  <a:pt x="1187885" y="136431"/>
                </a:lnTo>
                <a:lnTo>
                  <a:pt x="1282176" y="215552"/>
                </a:lnTo>
                <a:lnTo>
                  <a:pt x="1205132" y="348986"/>
                </a:lnTo>
                <a:cubicBezTo>
                  <a:pt x="1259915" y="410612"/>
                  <a:pt x="1301565" y="482754"/>
                  <a:pt x="1327544" y="561009"/>
                </a:cubicBezTo>
                <a:lnTo>
                  <a:pt x="1481624" y="561006"/>
                </a:lnTo>
                <a:lnTo>
                  <a:pt x="1502997" y="682224"/>
                </a:lnTo>
                <a:lnTo>
                  <a:pt x="1358208" y="734919"/>
                </a:lnTo>
                <a:cubicBezTo>
                  <a:pt x="1360562" y="817339"/>
                  <a:pt x="1346096" y="899376"/>
                  <a:pt x="1315695" y="976022"/>
                </a:cubicBezTo>
                <a:lnTo>
                  <a:pt x="1433729" y="1075059"/>
                </a:lnTo>
                <a:lnTo>
                  <a:pt x="1372185" y="1181656"/>
                </a:lnTo>
                <a:lnTo>
                  <a:pt x="1227399" y="1128955"/>
                </a:lnTo>
                <a:cubicBezTo>
                  <a:pt x="1176222" y="1193606"/>
                  <a:pt x="1112408" y="1247152"/>
                  <a:pt x="1039853" y="1286324"/>
                </a:cubicBezTo>
                <a:lnTo>
                  <a:pt x="1066612" y="1438062"/>
                </a:lnTo>
                <a:lnTo>
                  <a:pt x="950947" y="1480161"/>
                </a:lnTo>
                <a:lnTo>
                  <a:pt x="873910" y="1346722"/>
                </a:lnTo>
                <a:cubicBezTo>
                  <a:pt x="793149" y="1363352"/>
                  <a:pt x="709847" y="1363352"/>
                  <a:pt x="629086" y="1346722"/>
                </a:cubicBezTo>
                <a:lnTo>
                  <a:pt x="552050" y="1480161"/>
                </a:lnTo>
                <a:lnTo>
                  <a:pt x="436385" y="1438062"/>
                </a:lnTo>
                <a:lnTo>
                  <a:pt x="463145" y="1286324"/>
                </a:lnTo>
                <a:cubicBezTo>
                  <a:pt x="390589" y="1247152"/>
                  <a:pt x="326775" y="1193605"/>
                  <a:pt x="275598" y="1128954"/>
                </a:cubicBezTo>
                <a:lnTo>
                  <a:pt x="130812" y="1181656"/>
                </a:lnTo>
                <a:lnTo>
                  <a:pt x="69268" y="1075059"/>
                </a:lnTo>
                <a:lnTo>
                  <a:pt x="187302" y="976022"/>
                </a:lnTo>
                <a:cubicBezTo>
                  <a:pt x="156901" y="899376"/>
                  <a:pt x="142436" y="817339"/>
                  <a:pt x="144789" y="734919"/>
                </a:cubicBezTo>
                <a:lnTo>
                  <a:pt x="0" y="682224"/>
                </a:lnTo>
                <a:lnTo>
                  <a:pt x="21374" y="561006"/>
                </a:lnTo>
                <a:lnTo>
                  <a:pt x="175453" y="561009"/>
                </a:lnTo>
                <a:cubicBezTo>
                  <a:pt x="201432" y="482754"/>
                  <a:pt x="243084" y="410611"/>
                  <a:pt x="297865" y="348986"/>
                </a:cubicBezTo>
                <a:lnTo>
                  <a:pt x="220822" y="215552"/>
                </a:lnTo>
                <a:lnTo>
                  <a:pt x="315112" y="136431"/>
                </a:lnTo>
                <a:lnTo>
                  <a:pt x="433142" y="235474"/>
                </a:lnTo>
                <a:cubicBezTo>
                  <a:pt x="503345" y="192225"/>
                  <a:pt x="581623" y="163734"/>
                  <a:pt x="663201" y="151739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isheji-5"/>
          <p:cNvSpPr txBox="1"/>
          <p:nvPr/>
        </p:nvSpPr>
        <p:spPr>
          <a:xfrm rot="11931966" flipH="0" flipV="0">
            <a:off x="7320689" y="2439151"/>
            <a:ext cx="2150785" cy="2150786"/>
          </a:xfrm>
          <a:prstGeom prst="arc">
            <a:avLst/>
          </a:prstGeom>
          <a:noFill/>
          <a:ln w="28575" cap="sq">
            <a:solidFill>
              <a:schemeClr val="bg1">
                <a:lumMod val="65000"/>
              </a:schemeClr>
            </a:solidFill>
            <a:miter/>
            <a:tailEnd type="stealth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isheji-6"/>
          <p:cNvSpPr txBox="1"/>
          <p:nvPr/>
        </p:nvSpPr>
        <p:spPr>
          <a:xfrm rot="5691386" flipH="0" flipV="0">
            <a:off x="9161150" y="4028304"/>
            <a:ext cx="2150786" cy="2150785"/>
          </a:xfrm>
          <a:prstGeom prst="arc">
            <a:avLst/>
          </a:prstGeom>
          <a:noFill/>
          <a:ln w="28575" cap="sq">
            <a:solidFill>
              <a:schemeClr val="bg1">
                <a:lumMod val="65000"/>
              </a:schemeClr>
            </a:solidFill>
            <a:miter/>
            <a:tailEnd type="stealth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isheji-7"/>
          <p:cNvSpPr txBox="1"/>
          <p:nvPr/>
        </p:nvSpPr>
        <p:spPr>
          <a:xfrm rot="0" flipH="0" flipV="0">
            <a:off x="8268557" y="2895964"/>
            <a:ext cx="993424" cy="993424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isheji-8"/>
          <p:cNvSpPr txBox="1"/>
          <p:nvPr/>
        </p:nvSpPr>
        <p:spPr>
          <a:xfrm rot="0" flipH="0" flipV="0">
            <a:off x="8493507" y="3129682"/>
            <a:ext cx="543524" cy="525988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bg1"/>
          </a:solidFill>
          <a:ln cap="sq">
            <a:noFill/>
          </a:ln>
        </p:spPr>
        <p:txBody>
          <a:bodyPr vert="horz" wrap="square" lIns="45720" tIns="22860" rIns="45720" bIns="2286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isheji-9"/>
          <p:cNvSpPr txBox="1"/>
          <p:nvPr/>
        </p:nvSpPr>
        <p:spPr>
          <a:xfrm rot="0" flipH="0" flipV="0">
            <a:off x="9664071" y="4477235"/>
            <a:ext cx="993424" cy="993424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isheji-10"/>
          <p:cNvSpPr txBox="1"/>
          <p:nvPr/>
        </p:nvSpPr>
        <p:spPr>
          <a:xfrm rot="0" flipH="0" flipV="0">
            <a:off x="9690688" y="1613532"/>
            <a:ext cx="612090" cy="61209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isheji-25"/>
          <p:cNvSpPr txBox="1"/>
          <p:nvPr/>
        </p:nvSpPr>
        <p:spPr>
          <a:xfrm rot="0" flipH="0" flipV="0">
            <a:off x="9843907" y="1785780"/>
            <a:ext cx="305652" cy="267594"/>
          </a:xfrm>
          <a:custGeom>
            <a:avLst/>
            <a:gdLst>
              <a:gd name="connsiteX0" fmla="*/ 411292 w 822400"/>
              <a:gd name="connsiteY0" fmla="*/ 234366 h 720000"/>
              <a:gd name="connsiteX1" fmla="*/ 285658 w 822400"/>
              <a:gd name="connsiteY1" fmla="*/ 360000 h 720000"/>
              <a:gd name="connsiteX2" fmla="*/ 411292 w 822400"/>
              <a:gd name="connsiteY2" fmla="*/ 485635 h 720000"/>
              <a:gd name="connsiteX3" fmla="*/ 536927 w 822400"/>
              <a:gd name="connsiteY3" fmla="*/ 360000 h 720000"/>
              <a:gd name="connsiteX4" fmla="*/ 411292 w 822400"/>
              <a:gd name="connsiteY4" fmla="*/ 234366 h 720000"/>
              <a:gd name="connsiteX5" fmla="*/ 411292 w 822400"/>
              <a:gd name="connsiteY5" fmla="*/ 178938 h 720000"/>
              <a:gd name="connsiteX6" fmla="*/ 592354 w 822400"/>
              <a:gd name="connsiteY6" fmla="*/ 360000 h 720000"/>
              <a:gd name="connsiteX7" fmla="*/ 411292 w 822400"/>
              <a:gd name="connsiteY7" fmla="*/ 541063 h 720000"/>
              <a:gd name="connsiteX8" fmla="*/ 230230 w 822400"/>
              <a:gd name="connsiteY8" fmla="*/ 360000 h 720000"/>
              <a:gd name="connsiteX9" fmla="*/ 411292 w 822400"/>
              <a:gd name="connsiteY9" fmla="*/ 178938 h 720000"/>
              <a:gd name="connsiteX10" fmla="*/ 235403 w 822400"/>
              <a:gd name="connsiteY10" fmla="*/ 55427 h 720000"/>
              <a:gd name="connsiteX11" fmla="*/ 59514 w 822400"/>
              <a:gd name="connsiteY11" fmla="*/ 360000 h 720000"/>
              <a:gd name="connsiteX12" fmla="*/ 235403 w 822400"/>
              <a:gd name="connsiteY12" fmla="*/ 664573 h 720000"/>
              <a:gd name="connsiteX13" fmla="*/ 587089 w 822400"/>
              <a:gd name="connsiteY13" fmla="*/ 664573 h 720000"/>
              <a:gd name="connsiteX14" fmla="*/ 762978 w 822400"/>
              <a:gd name="connsiteY14" fmla="*/ 360000 h 720000"/>
              <a:gd name="connsiteX15" fmla="*/ 587089 w 822400"/>
              <a:gd name="connsiteY15" fmla="*/ 55427 h 720000"/>
              <a:gd name="connsiteX16" fmla="*/ 219883 w 822400"/>
              <a:gd name="connsiteY16" fmla="*/ 0 h 720000"/>
              <a:gd name="connsiteX17" fmla="*/ 602516 w 822400"/>
              <a:gd name="connsiteY17" fmla="*/ 0 h 720000"/>
              <a:gd name="connsiteX18" fmla="*/ 627274 w 822400"/>
              <a:gd name="connsiteY18" fmla="*/ 14319 h 720000"/>
              <a:gd name="connsiteX19" fmla="*/ 818590 w 822400"/>
              <a:gd name="connsiteY19" fmla="*/ 345682 h 720000"/>
              <a:gd name="connsiteX20" fmla="*/ 818590 w 822400"/>
              <a:gd name="connsiteY20" fmla="*/ 374319 h 720000"/>
              <a:gd name="connsiteX21" fmla="*/ 627366 w 822400"/>
              <a:gd name="connsiteY21" fmla="*/ 705682 h 720000"/>
              <a:gd name="connsiteX22" fmla="*/ 602608 w 822400"/>
              <a:gd name="connsiteY22" fmla="*/ 720000 h 720000"/>
              <a:gd name="connsiteX23" fmla="*/ 219976 w 822400"/>
              <a:gd name="connsiteY23" fmla="*/ 720000 h 720000"/>
              <a:gd name="connsiteX24" fmla="*/ 195218 w 822400"/>
              <a:gd name="connsiteY24" fmla="*/ 705682 h 720000"/>
              <a:gd name="connsiteX25" fmla="*/ 3810 w 822400"/>
              <a:gd name="connsiteY25" fmla="*/ 374319 h 720000"/>
              <a:gd name="connsiteX26" fmla="*/ 3810 w 822400"/>
              <a:gd name="connsiteY26" fmla="*/ 345682 h 720000"/>
              <a:gd name="connsiteX27" fmla="*/ 195126 w 822400"/>
              <a:gd name="connsiteY27" fmla="*/ 14319 h 720000"/>
              <a:gd name="connsiteX28" fmla="*/ 219883 w 822400"/>
              <a:gd name="connsiteY28" fmla="*/ 0 h 720000"/>
            </a:gdLst>
            <a:rect l="l" t="t" r="r" b="b"/>
            <a:pathLst>
              <a:path w="822400" h="720000">
                <a:moveTo>
                  <a:pt x="411292" y="234366"/>
                </a:moveTo>
                <a:cubicBezTo>
                  <a:pt x="342008" y="234366"/>
                  <a:pt x="285658" y="290716"/>
                  <a:pt x="285658" y="360000"/>
                </a:cubicBezTo>
                <a:cubicBezTo>
                  <a:pt x="285658" y="429284"/>
                  <a:pt x="342008" y="485635"/>
                  <a:pt x="411292" y="485635"/>
                </a:cubicBezTo>
                <a:cubicBezTo>
                  <a:pt x="480576" y="485635"/>
                  <a:pt x="536927" y="429284"/>
                  <a:pt x="536927" y="360000"/>
                </a:cubicBezTo>
                <a:cubicBezTo>
                  <a:pt x="536927" y="290716"/>
                  <a:pt x="480576" y="234366"/>
                  <a:pt x="411292" y="234366"/>
                </a:cubicBezTo>
                <a:close/>
                <a:moveTo>
                  <a:pt x="411292" y="178938"/>
                </a:moveTo>
                <a:cubicBezTo>
                  <a:pt x="511153" y="178938"/>
                  <a:pt x="592354" y="260139"/>
                  <a:pt x="592354" y="360000"/>
                </a:cubicBezTo>
                <a:cubicBezTo>
                  <a:pt x="592354" y="459861"/>
                  <a:pt x="511153" y="541063"/>
                  <a:pt x="411292" y="541063"/>
                </a:cubicBezTo>
                <a:cubicBezTo>
                  <a:pt x="311431" y="541063"/>
                  <a:pt x="230230" y="459861"/>
                  <a:pt x="230230" y="360000"/>
                </a:cubicBezTo>
                <a:cubicBezTo>
                  <a:pt x="230230" y="260139"/>
                  <a:pt x="311431" y="178938"/>
                  <a:pt x="411292" y="178938"/>
                </a:cubicBezTo>
                <a:close/>
                <a:moveTo>
                  <a:pt x="235403" y="55427"/>
                </a:moveTo>
                <a:lnTo>
                  <a:pt x="59514" y="360000"/>
                </a:lnTo>
                <a:lnTo>
                  <a:pt x="235403" y="664573"/>
                </a:lnTo>
                <a:lnTo>
                  <a:pt x="587089" y="664573"/>
                </a:lnTo>
                <a:lnTo>
                  <a:pt x="762978" y="360000"/>
                </a:lnTo>
                <a:lnTo>
                  <a:pt x="587089" y="55427"/>
                </a:lnTo>
                <a:close/>
                <a:moveTo>
                  <a:pt x="219883" y="0"/>
                </a:moveTo>
                <a:lnTo>
                  <a:pt x="602516" y="0"/>
                </a:lnTo>
                <a:cubicBezTo>
                  <a:pt x="612678" y="0"/>
                  <a:pt x="622193" y="5450"/>
                  <a:pt x="627274" y="14319"/>
                </a:cubicBezTo>
                <a:lnTo>
                  <a:pt x="818590" y="345682"/>
                </a:lnTo>
                <a:cubicBezTo>
                  <a:pt x="823671" y="354550"/>
                  <a:pt x="823671" y="365451"/>
                  <a:pt x="818590" y="374319"/>
                </a:cubicBezTo>
                <a:lnTo>
                  <a:pt x="627366" y="705682"/>
                </a:lnTo>
                <a:cubicBezTo>
                  <a:pt x="622285" y="714550"/>
                  <a:pt x="612770" y="720000"/>
                  <a:pt x="602608" y="720000"/>
                </a:cubicBezTo>
                <a:lnTo>
                  <a:pt x="219976" y="720000"/>
                </a:lnTo>
                <a:cubicBezTo>
                  <a:pt x="209814" y="720000"/>
                  <a:pt x="200299" y="714550"/>
                  <a:pt x="195218" y="705682"/>
                </a:cubicBezTo>
                <a:lnTo>
                  <a:pt x="3810" y="374319"/>
                </a:lnTo>
                <a:cubicBezTo>
                  <a:pt x="-1271" y="365543"/>
                  <a:pt x="-1271" y="354550"/>
                  <a:pt x="3810" y="345682"/>
                </a:cubicBezTo>
                <a:lnTo>
                  <a:pt x="195126" y="14319"/>
                </a:lnTo>
                <a:cubicBezTo>
                  <a:pt x="200207" y="5450"/>
                  <a:pt x="209721" y="0"/>
                  <a:pt x="219883" y="0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</a:ln>
        </p:spPr>
        <p:txBody>
          <a:bodyPr vert="horz" wrap="square" lIns="91422" tIns="45711" rIns="91422" bIns="45711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isheji-26"/>
          <p:cNvSpPr txBox="1"/>
          <p:nvPr/>
        </p:nvSpPr>
        <p:spPr>
          <a:xfrm rot="0" flipH="0" flipV="0">
            <a:off x="9889021" y="4717806"/>
            <a:ext cx="543524" cy="512283"/>
          </a:xfrm>
          <a:custGeom>
            <a:avLst/>
            <a:gdLst>
              <a:gd name="connsiteX0" fmla="*/ 1110072 w 1498885"/>
              <a:gd name="connsiteY0" fmla="*/ 1039039 h 1412736"/>
              <a:gd name="connsiteX1" fmla="*/ 1149511 w 1498885"/>
              <a:gd name="connsiteY1" fmla="*/ 1055363 h 1412736"/>
              <a:gd name="connsiteX2" fmla="*/ 1371451 w 1498885"/>
              <a:gd name="connsiteY2" fmla="*/ 1277303 h 1412736"/>
              <a:gd name="connsiteX3" fmla="*/ 1371451 w 1498885"/>
              <a:gd name="connsiteY3" fmla="*/ 1356182 h 1412736"/>
              <a:gd name="connsiteX4" fmla="*/ 1332012 w 1498885"/>
              <a:gd name="connsiteY4" fmla="*/ 1372553 h 1412736"/>
              <a:gd name="connsiteX5" fmla="*/ 1292572 w 1498885"/>
              <a:gd name="connsiteY5" fmla="*/ 1356182 h 1412736"/>
              <a:gd name="connsiteX6" fmla="*/ 1070632 w 1498885"/>
              <a:gd name="connsiteY6" fmla="*/ 1134242 h 1412736"/>
              <a:gd name="connsiteX7" fmla="*/ 1070632 w 1498885"/>
              <a:gd name="connsiteY7" fmla="*/ 1055363 h 1412736"/>
              <a:gd name="connsiteX8" fmla="*/ 1110072 w 1498885"/>
              <a:gd name="connsiteY8" fmla="*/ 1039039 h 1412736"/>
              <a:gd name="connsiteX9" fmla="*/ 1110072 w 1498885"/>
              <a:gd name="connsiteY9" fmla="*/ 705989 h 1412736"/>
              <a:gd name="connsiteX10" fmla="*/ 1443075 w 1498885"/>
              <a:gd name="connsiteY10" fmla="*/ 705989 h 1412736"/>
              <a:gd name="connsiteX11" fmla="*/ 1498885 w 1498885"/>
              <a:gd name="connsiteY11" fmla="*/ 761800 h 1412736"/>
              <a:gd name="connsiteX12" fmla="*/ 1443075 w 1498885"/>
              <a:gd name="connsiteY12" fmla="*/ 817611 h 1412736"/>
              <a:gd name="connsiteX13" fmla="*/ 1110072 w 1498885"/>
              <a:gd name="connsiteY13" fmla="*/ 817611 h 1412736"/>
              <a:gd name="connsiteX14" fmla="*/ 1054261 w 1498885"/>
              <a:gd name="connsiteY14" fmla="*/ 761800 h 1412736"/>
              <a:gd name="connsiteX15" fmla="*/ 1110072 w 1498885"/>
              <a:gd name="connsiteY15" fmla="*/ 705989 h 1412736"/>
              <a:gd name="connsiteX16" fmla="*/ 1332012 w 1498885"/>
              <a:gd name="connsiteY16" fmla="*/ 151093 h 1412736"/>
              <a:gd name="connsiteX17" fmla="*/ 1371451 w 1498885"/>
              <a:gd name="connsiteY17" fmla="*/ 167418 h 1412736"/>
              <a:gd name="connsiteX18" fmla="*/ 1371451 w 1498885"/>
              <a:gd name="connsiteY18" fmla="*/ 246297 h 1412736"/>
              <a:gd name="connsiteX19" fmla="*/ 1149511 w 1498885"/>
              <a:gd name="connsiteY19" fmla="*/ 468236 h 1412736"/>
              <a:gd name="connsiteX20" fmla="*/ 1110072 w 1498885"/>
              <a:gd name="connsiteY20" fmla="*/ 484608 h 1412736"/>
              <a:gd name="connsiteX21" fmla="*/ 1070632 w 1498885"/>
              <a:gd name="connsiteY21" fmla="*/ 468236 h 1412736"/>
              <a:gd name="connsiteX22" fmla="*/ 1070632 w 1498885"/>
              <a:gd name="connsiteY22" fmla="*/ 389358 h 1412736"/>
              <a:gd name="connsiteX23" fmla="*/ 1292572 w 1498885"/>
              <a:gd name="connsiteY23" fmla="*/ 167418 h 1412736"/>
              <a:gd name="connsiteX24" fmla="*/ 1332012 w 1498885"/>
              <a:gd name="connsiteY24" fmla="*/ 151093 h 1412736"/>
              <a:gd name="connsiteX25" fmla="*/ 709724 w 1498885"/>
              <a:gd name="connsiteY25" fmla="*/ 111607 h 1412736"/>
              <a:gd name="connsiteX26" fmla="*/ 649635 w 1498885"/>
              <a:gd name="connsiteY26" fmla="*/ 127420 h 1412736"/>
              <a:gd name="connsiteX27" fmla="*/ 174129 w 1498885"/>
              <a:gd name="connsiteY27" fmla="*/ 394752 h 1412736"/>
              <a:gd name="connsiteX28" fmla="*/ 111621 w 1498885"/>
              <a:gd name="connsiteY28" fmla="*/ 501536 h 1412736"/>
              <a:gd name="connsiteX29" fmla="*/ 111621 w 1498885"/>
              <a:gd name="connsiteY29" fmla="*/ 910814 h 1412736"/>
              <a:gd name="connsiteX30" fmla="*/ 174129 w 1498885"/>
              <a:gd name="connsiteY30" fmla="*/ 1017598 h 1412736"/>
              <a:gd name="connsiteX31" fmla="*/ 649821 w 1498885"/>
              <a:gd name="connsiteY31" fmla="*/ 1284930 h 1412736"/>
              <a:gd name="connsiteX32" fmla="*/ 771674 w 1498885"/>
              <a:gd name="connsiteY32" fmla="*/ 1283814 h 1412736"/>
              <a:gd name="connsiteX33" fmla="*/ 832321 w 1498885"/>
              <a:gd name="connsiteY33" fmla="*/ 1178146 h 1412736"/>
              <a:gd name="connsiteX34" fmla="*/ 832321 w 1498885"/>
              <a:gd name="connsiteY34" fmla="*/ 234204 h 1412736"/>
              <a:gd name="connsiteX35" fmla="*/ 771674 w 1498885"/>
              <a:gd name="connsiteY35" fmla="*/ 128536 h 1412736"/>
              <a:gd name="connsiteX36" fmla="*/ 709724 w 1498885"/>
              <a:gd name="connsiteY36" fmla="*/ 111607 h 1412736"/>
              <a:gd name="connsiteX37" fmla="*/ 711864 w 1498885"/>
              <a:gd name="connsiteY37" fmla="*/ 9 h 1412736"/>
              <a:gd name="connsiteX38" fmla="*/ 828043 w 1498885"/>
              <a:gd name="connsiteY38" fmla="*/ 32356 h 1412736"/>
              <a:gd name="connsiteX39" fmla="*/ 943942 w 1498885"/>
              <a:gd name="connsiteY39" fmla="*/ 234390 h 1412736"/>
              <a:gd name="connsiteX40" fmla="*/ 943942 w 1498885"/>
              <a:gd name="connsiteY40" fmla="*/ 1178518 h 1412736"/>
              <a:gd name="connsiteX41" fmla="*/ 828043 w 1498885"/>
              <a:gd name="connsiteY41" fmla="*/ 1380552 h 1412736"/>
              <a:gd name="connsiteX42" fmla="*/ 709910 w 1498885"/>
              <a:gd name="connsiteY42" fmla="*/ 1412736 h 1412736"/>
              <a:gd name="connsiteX43" fmla="*/ 595126 w 1498885"/>
              <a:gd name="connsiteY43" fmla="*/ 1382413 h 1412736"/>
              <a:gd name="connsiteX44" fmla="*/ 119435 w 1498885"/>
              <a:gd name="connsiteY44" fmla="*/ 1115080 h 1412736"/>
              <a:gd name="connsiteX45" fmla="*/ 0 w 1498885"/>
              <a:gd name="connsiteY45" fmla="*/ 911000 h 1412736"/>
              <a:gd name="connsiteX46" fmla="*/ 0 w 1498885"/>
              <a:gd name="connsiteY46" fmla="*/ 501722 h 1412736"/>
              <a:gd name="connsiteX47" fmla="*/ 119435 w 1498885"/>
              <a:gd name="connsiteY47" fmla="*/ 297642 h 1412736"/>
              <a:gd name="connsiteX48" fmla="*/ 595126 w 1498885"/>
              <a:gd name="connsiteY48" fmla="*/ 30309 h 1412736"/>
              <a:gd name="connsiteX49" fmla="*/ 711864 w 1498885"/>
              <a:gd name="connsiteY49" fmla="*/ 9 h 1412736"/>
            </a:gdLst>
            <a:rect l="l" t="t" r="r" b="b"/>
            <a:pathLst>
              <a:path w="1498885" h="1412736">
                <a:moveTo>
                  <a:pt x="1110072" y="1039039"/>
                </a:moveTo>
                <a:cubicBezTo>
                  <a:pt x="1124350" y="1039039"/>
                  <a:pt x="1138628" y="1044480"/>
                  <a:pt x="1149511" y="1055363"/>
                </a:cubicBezTo>
                <a:lnTo>
                  <a:pt x="1371451" y="1277303"/>
                </a:lnTo>
                <a:cubicBezTo>
                  <a:pt x="1393217" y="1299070"/>
                  <a:pt x="1393217" y="1334416"/>
                  <a:pt x="1371451" y="1356182"/>
                </a:cubicBezTo>
                <a:cubicBezTo>
                  <a:pt x="1360661" y="1366972"/>
                  <a:pt x="1346336" y="1372553"/>
                  <a:pt x="1332012" y="1372553"/>
                </a:cubicBezTo>
                <a:cubicBezTo>
                  <a:pt x="1317687" y="1372553"/>
                  <a:pt x="1303362" y="1367158"/>
                  <a:pt x="1292572" y="1356182"/>
                </a:cubicBezTo>
                <a:lnTo>
                  <a:pt x="1070632" y="1134242"/>
                </a:lnTo>
                <a:cubicBezTo>
                  <a:pt x="1048866" y="1112476"/>
                  <a:pt x="1048866" y="1077130"/>
                  <a:pt x="1070632" y="1055363"/>
                </a:cubicBezTo>
                <a:cubicBezTo>
                  <a:pt x="1081515" y="1044480"/>
                  <a:pt x="1095793" y="1039039"/>
                  <a:pt x="1110072" y="1039039"/>
                </a:cubicBezTo>
                <a:close/>
                <a:moveTo>
                  <a:pt x="1110072" y="705989"/>
                </a:moveTo>
                <a:lnTo>
                  <a:pt x="1443075" y="705989"/>
                </a:lnTo>
                <a:cubicBezTo>
                  <a:pt x="1473956" y="705989"/>
                  <a:pt x="1498885" y="730918"/>
                  <a:pt x="1498885" y="761800"/>
                </a:cubicBezTo>
                <a:cubicBezTo>
                  <a:pt x="1498885" y="792682"/>
                  <a:pt x="1473770" y="817611"/>
                  <a:pt x="1443075" y="817611"/>
                </a:cubicBezTo>
                <a:lnTo>
                  <a:pt x="1110072" y="817611"/>
                </a:lnTo>
                <a:cubicBezTo>
                  <a:pt x="1079190" y="817611"/>
                  <a:pt x="1054261" y="792682"/>
                  <a:pt x="1054261" y="761800"/>
                </a:cubicBezTo>
                <a:cubicBezTo>
                  <a:pt x="1054261" y="730918"/>
                  <a:pt x="1079190" y="705989"/>
                  <a:pt x="1110072" y="705989"/>
                </a:cubicBezTo>
                <a:close/>
                <a:moveTo>
                  <a:pt x="1332012" y="151093"/>
                </a:moveTo>
                <a:cubicBezTo>
                  <a:pt x="1346290" y="151093"/>
                  <a:pt x="1360568" y="156535"/>
                  <a:pt x="1371451" y="167418"/>
                </a:cubicBezTo>
                <a:cubicBezTo>
                  <a:pt x="1393217" y="189184"/>
                  <a:pt x="1393217" y="224530"/>
                  <a:pt x="1371451" y="246297"/>
                </a:cubicBezTo>
                <a:lnTo>
                  <a:pt x="1149511" y="468236"/>
                </a:lnTo>
                <a:cubicBezTo>
                  <a:pt x="1138721" y="479213"/>
                  <a:pt x="1124396" y="484608"/>
                  <a:pt x="1110072" y="484608"/>
                </a:cubicBezTo>
                <a:cubicBezTo>
                  <a:pt x="1095747" y="484608"/>
                  <a:pt x="1081422" y="479213"/>
                  <a:pt x="1070632" y="468236"/>
                </a:cubicBezTo>
                <a:cubicBezTo>
                  <a:pt x="1048866" y="446470"/>
                  <a:pt x="1048866" y="411124"/>
                  <a:pt x="1070632" y="389358"/>
                </a:cubicBezTo>
                <a:lnTo>
                  <a:pt x="1292572" y="167418"/>
                </a:lnTo>
                <a:cubicBezTo>
                  <a:pt x="1303455" y="156535"/>
                  <a:pt x="1317733" y="151093"/>
                  <a:pt x="1332012" y="151093"/>
                </a:cubicBezTo>
                <a:close/>
                <a:moveTo>
                  <a:pt x="709724" y="111607"/>
                </a:moveTo>
                <a:cubicBezTo>
                  <a:pt x="689074" y="111607"/>
                  <a:pt x="668610" y="116816"/>
                  <a:pt x="649635" y="127420"/>
                </a:cubicBezTo>
                <a:lnTo>
                  <a:pt x="174129" y="394752"/>
                </a:lnTo>
                <a:cubicBezTo>
                  <a:pt x="135620" y="416332"/>
                  <a:pt x="111621" y="457260"/>
                  <a:pt x="111621" y="501536"/>
                </a:cubicBezTo>
                <a:lnTo>
                  <a:pt x="111621" y="910814"/>
                </a:lnTo>
                <a:cubicBezTo>
                  <a:pt x="111621" y="955090"/>
                  <a:pt x="135620" y="996018"/>
                  <a:pt x="174129" y="1017598"/>
                </a:cubicBezTo>
                <a:lnTo>
                  <a:pt x="649821" y="1284930"/>
                </a:lnTo>
                <a:cubicBezTo>
                  <a:pt x="688144" y="1306510"/>
                  <a:pt x="733723" y="1306138"/>
                  <a:pt x="771674" y="1283814"/>
                </a:cubicBezTo>
                <a:cubicBezTo>
                  <a:pt x="809625" y="1261676"/>
                  <a:pt x="832321" y="1222050"/>
                  <a:pt x="832321" y="1178146"/>
                </a:cubicBezTo>
                <a:lnTo>
                  <a:pt x="832321" y="234204"/>
                </a:lnTo>
                <a:cubicBezTo>
                  <a:pt x="832321" y="190113"/>
                  <a:pt x="809625" y="150674"/>
                  <a:pt x="771674" y="128536"/>
                </a:cubicBezTo>
                <a:cubicBezTo>
                  <a:pt x="752326" y="117188"/>
                  <a:pt x="731118" y="111607"/>
                  <a:pt x="709724" y="111607"/>
                </a:cubicBezTo>
                <a:close/>
                <a:moveTo>
                  <a:pt x="711864" y="9"/>
                </a:moveTo>
                <a:cubicBezTo>
                  <a:pt x="751861" y="358"/>
                  <a:pt x="791766" y="11148"/>
                  <a:pt x="828043" y="32356"/>
                </a:cubicBezTo>
                <a:cubicBezTo>
                  <a:pt x="900596" y="74772"/>
                  <a:pt x="943942" y="150302"/>
                  <a:pt x="943942" y="234390"/>
                </a:cubicBezTo>
                <a:lnTo>
                  <a:pt x="943942" y="1178518"/>
                </a:lnTo>
                <a:cubicBezTo>
                  <a:pt x="943942" y="1262606"/>
                  <a:pt x="900596" y="1338136"/>
                  <a:pt x="828043" y="1380552"/>
                </a:cubicBezTo>
                <a:cubicBezTo>
                  <a:pt x="791208" y="1401946"/>
                  <a:pt x="750466" y="1412736"/>
                  <a:pt x="709910" y="1412736"/>
                </a:cubicBezTo>
                <a:cubicBezTo>
                  <a:pt x="670471" y="1412736"/>
                  <a:pt x="631217" y="1402691"/>
                  <a:pt x="595126" y="1382413"/>
                </a:cubicBezTo>
                <a:lnTo>
                  <a:pt x="119435" y="1115080"/>
                </a:lnTo>
                <a:cubicBezTo>
                  <a:pt x="45765" y="1073594"/>
                  <a:pt x="0" y="995460"/>
                  <a:pt x="0" y="911000"/>
                </a:cubicBezTo>
                <a:lnTo>
                  <a:pt x="0" y="501722"/>
                </a:lnTo>
                <a:cubicBezTo>
                  <a:pt x="0" y="417262"/>
                  <a:pt x="45765" y="338942"/>
                  <a:pt x="119435" y="297642"/>
                </a:cubicBezTo>
                <a:lnTo>
                  <a:pt x="595126" y="30309"/>
                </a:lnTo>
                <a:cubicBezTo>
                  <a:pt x="631775" y="9752"/>
                  <a:pt x="671866" y="-340"/>
                  <a:pt x="711864" y="9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</a:ln>
        </p:spPr>
        <p:txBody>
          <a:bodyPr vert="horz" wrap="square" lIns="45720" tIns="22860" rIns="45720" bIns="2286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任意多边形: 形状 1"/>
          <p:cNvSpPr txBox="1"/>
          <p:nvPr/>
        </p:nvSpPr>
        <p:spPr>
          <a:xfrm rot="3399034" flipH="0" flipV="0">
            <a:off x="101370" y="-683544"/>
            <a:ext cx="752877" cy="1639473"/>
          </a:xfrm>
          <a:custGeom>
            <a:avLst/>
            <a:gdLst>
              <a:gd name="connsiteX0" fmla="*/ 0 w 752877"/>
              <a:gd name="connsiteY0" fmla="*/ 1143995 h 1639473"/>
              <a:gd name="connsiteX1" fmla="*/ 752877 w 752877"/>
              <a:gd name="connsiteY1" fmla="*/ 0 h 1639473"/>
              <a:gd name="connsiteX2" fmla="*/ 752877 w 752877"/>
              <a:gd name="connsiteY2" fmla="*/ 1639473 h 1639473"/>
            </a:gdLst>
            <a:rect l="l" t="t" r="r" b="b"/>
            <a:pathLst>
              <a:path w="752877" h="1639473">
                <a:moveTo>
                  <a:pt x="0" y="1143995"/>
                </a:moveTo>
                <a:lnTo>
                  <a:pt x="752877" y="0"/>
                </a:lnTo>
                <a:lnTo>
                  <a:pt x="752877" y="1639473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任意多边形: 形状 2"/>
          <p:cNvSpPr txBox="1"/>
          <p:nvPr/>
        </p:nvSpPr>
        <p:spPr>
          <a:xfrm rot="3416040" flipH="0" flipV="0">
            <a:off x="768217" y="-508298"/>
            <a:ext cx="109495" cy="2035302"/>
          </a:xfrm>
          <a:custGeom>
            <a:avLst/>
            <a:gdLst>
              <a:gd name="connsiteX0" fmla="*/ 0 w 109495"/>
              <a:gd name="connsiteY0" fmla="*/ 168184 h 2035302"/>
              <a:gd name="connsiteX1" fmla="*/ 109495 w 109495"/>
              <a:gd name="connsiteY1" fmla="*/ 0 h 2035302"/>
              <a:gd name="connsiteX2" fmla="*/ 109495 w 109495"/>
              <a:gd name="connsiteY2" fmla="*/ 2035302 h 2035302"/>
              <a:gd name="connsiteX3" fmla="*/ 0 w 109495"/>
              <a:gd name="connsiteY3" fmla="*/ 1964016 h 2035302"/>
            </a:gdLst>
            <a:rect l="l" t="t" r="r" b="b"/>
            <a:pathLst>
              <a:path w="109495" h="2035302">
                <a:moveTo>
                  <a:pt x="0" y="168184"/>
                </a:moveTo>
                <a:lnTo>
                  <a:pt x="109495" y="0"/>
                </a:lnTo>
                <a:lnTo>
                  <a:pt x="109495" y="2035302"/>
                </a:lnTo>
                <a:lnTo>
                  <a:pt x="0" y="1964016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68000"/>
                </a:schemeClr>
              </a:gs>
              <a:gs pos="100000">
                <a:schemeClr val="accent1">
                  <a:alpha val="0"/>
                  <a:lumMod val="98000"/>
                  <a:lumOff val="2000"/>
                </a:schemeClr>
              </a:gs>
            </a:gsLst>
            <a:lin ang="5400000" scaled="0"/>
          </a:gradFill>
          <a:ln w="6350" cap="sq"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文本框 3"/>
          <p:cNvSpPr txBox="1"/>
          <p:nvPr/>
        </p:nvSpPr>
        <p:spPr>
          <a:xfrm rot="0" flipH="0" flipV="0">
            <a:off x="1163319" y="388880"/>
            <a:ext cx="7701382" cy="59627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GEO的核心机制与技术基础</a:t>
            </a:r>
            <a:endParaRPr kumimoji="1" lang="zh-CN" altLang="en-US"/>
          </a:p>
        </p:txBody>
      </p:sp>
    </p:spTree>
  </p:cSld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711201" y="1669166"/>
            <a:ext cx="5008880" cy="3399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从“关键词布局”到“问题覆盖”</a:t>
            </a: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711201" y="2090099"/>
            <a:ext cx="5008880" cy="8784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企业需围绕目标用户真实提问构建知识图谱，以问答形式组织内容，确保在生成式答案中被准确引用。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711201" y="3137624"/>
            <a:ext cx="5008880" cy="3399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C6AB6A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内容即产品，数据即资产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711201" y="3558556"/>
            <a:ext cx="5008880" cy="8784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高质量结构化数据（如产品参数库、服务流程图）成为GEO优化的关键资产，直接影响生成结果的准确性与完整性。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711201" y="4606081"/>
            <a:ext cx="5008880" cy="3399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实时响应与动态优化成为常态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711201" y="5027013"/>
            <a:ext cx="5008880" cy="8784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GEO结果随模型迭代与用户反馈快速变化，企业必须建立内容监控与敏捷更新机制，维持持续曝光优势。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8342084" y="1884379"/>
            <a:ext cx="1721567" cy="172156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8322065" y="1864360"/>
            <a:ext cx="1761604" cy="1761604"/>
          </a:xfrm>
          <a:prstGeom prst="arc">
            <a:avLst>
              <a:gd name="adj1" fmla="val 16619675"/>
              <a:gd name="adj2" fmla="val 5688126"/>
            </a:avLst>
          </a:prstGeom>
          <a:noFill/>
          <a:ln w="158750" cap="rnd">
            <a:solidFill>
              <a:schemeClr val="accent2"/>
            </a:solidFill>
            <a:round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6980993" y="3662379"/>
            <a:ext cx="1721567" cy="172156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7569330" y="4239864"/>
            <a:ext cx="544892" cy="566597"/>
          </a:xfrm>
          <a:custGeom>
            <a:avLst/>
            <a:gdLst>
              <a:gd name="connsiteX0" fmla="*/ 337768 w 1372282"/>
              <a:gd name="connsiteY0" fmla="*/ 1315328 h 1426949"/>
              <a:gd name="connsiteX1" fmla="*/ 530173 w 1372282"/>
              <a:gd name="connsiteY1" fmla="*/ 1315328 h 1426949"/>
              <a:gd name="connsiteX2" fmla="*/ 842109 w 1372282"/>
              <a:gd name="connsiteY2" fmla="*/ 1315328 h 1426949"/>
              <a:gd name="connsiteX3" fmla="*/ 1034514 w 1372282"/>
              <a:gd name="connsiteY3" fmla="*/ 1315328 h 1426949"/>
              <a:gd name="connsiteX4" fmla="*/ 1090325 w 1372282"/>
              <a:gd name="connsiteY4" fmla="*/ 1371139 h 1426949"/>
              <a:gd name="connsiteX5" fmla="*/ 1034514 w 1372282"/>
              <a:gd name="connsiteY5" fmla="*/ 1426949 h 1426949"/>
              <a:gd name="connsiteX6" fmla="*/ 842109 w 1372282"/>
              <a:gd name="connsiteY6" fmla="*/ 1426949 h 1426949"/>
              <a:gd name="connsiteX7" fmla="*/ 530173 w 1372282"/>
              <a:gd name="connsiteY7" fmla="*/ 1426949 h 1426949"/>
              <a:gd name="connsiteX8" fmla="*/ 337768 w 1372282"/>
              <a:gd name="connsiteY8" fmla="*/ 1426949 h 1426949"/>
              <a:gd name="connsiteX9" fmla="*/ 281957 w 1372282"/>
              <a:gd name="connsiteY9" fmla="*/ 1371139 h 1426949"/>
              <a:gd name="connsiteX10" fmla="*/ 337768 w 1372282"/>
              <a:gd name="connsiteY10" fmla="*/ 1315328 h 1426949"/>
              <a:gd name="connsiteX11" fmla="*/ 686154 w 1372282"/>
              <a:gd name="connsiteY11" fmla="*/ 111621 h 1426949"/>
              <a:gd name="connsiteX12" fmla="*/ 237624 w 1372282"/>
              <a:gd name="connsiteY12" fmla="*/ 560152 h 1426949"/>
              <a:gd name="connsiteX13" fmla="*/ 237624 w 1372282"/>
              <a:gd name="connsiteY13" fmla="*/ 985614 h 1426949"/>
              <a:gd name="connsiteX14" fmla="*/ 229252 w 1372282"/>
              <a:gd name="connsiteY14" fmla="*/ 1014822 h 1426949"/>
              <a:gd name="connsiteX15" fmla="*/ 155768 w 1372282"/>
              <a:gd name="connsiteY15" fmla="*/ 1134814 h 1426949"/>
              <a:gd name="connsiteX16" fmla="*/ 1214680 w 1372282"/>
              <a:gd name="connsiteY16" fmla="*/ 1134814 h 1426949"/>
              <a:gd name="connsiteX17" fmla="*/ 1143429 w 1372282"/>
              <a:gd name="connsiteY17" fmla="*/ 1023565 h 1426949"/>
              <a:gd name="connsiteX18" fmla="*/ 1134685 w 1372282"/>
              <a:gd name="connsiteY18" fmla="*/ 993428 h 1426949"/>
              <a:gd name="connsiteX19" fmla="*/ 1134685 w 1372282"/>
              <a:gd name="connsiteY19" fmla="*/ 560152 h 1426949"/>
              <a:gd name="connsiteX20" fmla="*/ 686154 w 1372282"/>
              <a:gd name="connsiteY20" fmla="*/ 111621 h 1426949"/>
              <a:gd name="connsiteX21" fmla="*/ 686154 w 1372282"/>
              <a:gd name="connsiteY21" fmla="*/ 0 h 1426949"/>
              <a:gd name="connsiteX22" fmla="*/ 903815 w 1372282"/>
              <a:gd name="connsiteY22" fmla="*/ 44276 h 1426949"/>
              <a:gd name="connsiteX23" fmla="*/ 1081851 w 1372282"/>
              <a:gd name="connsiteY23" fmla="*/ 164455 h 1426949"/>
              <a:gd name="connsiteX24" fmla="*/ 1202030 w 1372282"/>
              <a:gd name="connsiteY24" fmla="*/ 342491 h 1426949"/>
              <a:gd name="connsiteX25" fmla="*/ 1246306 w 1372282"/>
              <a:gd name="connsiteY25" fmla="*/ 560152 h 1426949"/>
              <a:gd name="connsiteX26" fmla="*/ 1246306 w 1372282"/>
              <a:gd name="connsiteY26" fmla="*/ 977243 h 1426949"/>
              <a:gd name="connsiteX27" fmla="*/ 1363508 w 1372282"/>
              <a:gd name="connsiteY27" fmla="*/ 1160487 h 1426949"/>
              <a:gd name="connsiteX28" fmla="*/ 1365369 w 1372282"/>
              <a:gd name="connsiteY28" fmla="*/ 1217414 h 1426949"/>
              <a:gd name="connsiteX29" fmla="*/ 1316628 w 1372282"/>
              <a:gd name="connsiteY29" fmla="*/ 1246436 h 1426949"/>
              <a:gd name="connsiteX30" fmla="*/ 55867 w 1372282"/>
              <a:gd name="connsiteY30" fmla="*/ 1246436 h 1426949"/>
              <a:gd name="connsiteX31" fmla="*/ 7126 w 1372282"/>
              <a:gd name="connsiteY31" fmla="*/ 1217786 h 1426949"/>
              <a:gd name="connsiteX32" fmla="*/ 8242 w 1372282"/>
              <a:gd name="connsiteY32" fmla="*/ 1161232 h 1426949"/>
              <a:gd name="connsiteX33" fmla="*/ 126002 w 1372282"/>
              <a:gd name="connsiteY33" fmla="*/ 969801 h 1426949"/>
              <a:gd name="connsiteX34" fmla="*/ 126002 w 1372282"/>
              <a:gd name="connsiteY34" fmla="*/ 560152 h 1426949"/>
              <a:gd name="connsiteX35" fmla="*/ 170279 w 1372282"/>
              <a:gd name="connsiteY35" fmla="*/ 342491 h 1426949"/>
              <a:gd name="connsiteX36" fmla="*/ 290458 w 1372282"/>
              <a:gd name="connsiteY36" fmla="*/ 164455 h 1426949"/>
              <a:gd name="connsiteX37" fmla="*/ 468493 w 1372282"/>
              <a:gd name="connsiteY37" fmla="*/ 44276 h 1426949"/>
              <a:gd name="connsiteX38" fmla="*/ 686154 w 1372282"/>
              <a:gd name="connsiteY38" fmla="*/ 0 h 1426949"/>
            </a:gdLst>
            <a:rect l="l" t="t" r="r" b="b"/>
            <a:pathLst>
              <a:path w="1372282" h="1426949">
                <a:moveTo>
                  <a:pt x="337768" y="1315328"/>
                </a:moveTo>
                <a:lnTo>
                  <a:pt x="530173" y="1315328"/>
                </a:lnTo>
                <a:lnTo>
                  <a:pt x="842109" y="1315328"/>
                </a:lnTo>
                <a:lnTo>
                  <a:pt x="1034514" y="1315328"/>
                </a:lnTo>
                <a:cubicBezTo>
                  <a:pt x="1065396" y="1315328"/>
                  <a:pt x="1090325" y="1340257"/>
                  <a:pt x="1090325" y="1371139"/>
                </a:cubicBezTo>
                <a:cubicBezTo>
                  <a:pt x="1090325" y="1402021"/>
                  <a:pt x="1065210" y="1426949"/>
                  <a:pt x="1034514" y="1426949"/>
                </a:cubicBezTo>
                <a:lnTo>
                  <a:pt x="842109" y="1426949"/>
                </a:lnTo>
                <a:lnTo>
                  <a:pt x="530173" y="1426949"/>
                </a:lnTo>
                <a:lnTo>
                  <a:pt x="337768" y="1426949"/>
                </a:lnTo>
                <a:cubicBezTo>
                  <a:pt x="306886" y="1426949"/>
                  <a:pt x="281957" y="1402021"/>
                  <a:pt x="281957" y="1371139"/>
                </a:cubicBezTo>
                <a:cubicBezTo>
                  <a:pt x="281957" y="1340257"/>
                  <a:pt x="306886" y="1315328"/>
                  <a:pt x="337768" y="1315328"/>
                </a:cubicBezTo>
                <a:close/>
                <a:moveTo>
                  <a:pt x="686154" y="111621"/>
                </a:moveTo>
                <a:cubicBezTo>
                  <a:pt x="438914" y="111621"/>
                  <a:pt x="237624" y="312725"/>
                  <a:pt x="237624" y="560152"/>
                </a:cubicBezTo>
                <a:lnTo>
                  <a:pt x="237624" y="985614"/>
                </a:lnTo>
                <a:cubicBezTo>
                  <a:pt x="237624" y="996032"/>
                  <a:pt x="234833" y="1006078"/>
                  <a:pt x="229252" y="1014822"/>
                </a:cubicBezTo>
                <a:lnTo>
                  <a:pt x="155768" y="1134814"/>
                </a:lnTo>
                <a:lnTo>
                  <a:pt x="1214680" y="1134814"/>
                </a:lnTo>
                <a:lnTo>
                  <a:pt x="1143429" y="1023565"/>
                </a:lnTo>
                <a:cubicBezTo>
                  <a:pt x="1137662" y="1014636"/>
                  <a:pt x="1134685" y="1004218"/>
                  <a:pt x="1134685" y="993428"/>
                </a:cubicBezTo>
                <a:lnTo>
                  <a:pt x="1134685" y="560152"/>
                </a:lnTo>
                <a:cubicBezTo>
                  <a:pt x="1134685" y="312911"/>
                  <a:pt x="933581" y="111621"/>
                  <a:pt x="686154" y="111621"/>
                </a:cubicBezTo>
                <a:close/>
                <a:moveTo>
                  <a:pt x="686154" y="0"/>
                </a:moveTo>
                <a:cubicBezTo>
                  <a:pt x="761499" y="0"/>
                  <a:pt x="834610" y="14883"/>
                  <a:pt x="903815" y="44276"/>
                </a:cubicBezTo>
                <a:cubicBezTo>
                  <a:pt x="970416" y="72554"/>
                  <a:pt x="1030319" y="113109"/>
                  <a:pt x="1081851" y="164455"/>
                </a:cubicBezTo>
                <a:cubicBezTo>
                  <a:pt x="1133383" y="215987"/>
                  <a:pt x="1173753" y="275890"/>
                  <a:pt x="1202030" y="342491"/>
                </a:cubicBezTo>
                <a:cubicBezTo>
                  <a:pt x="1231423" y="411510"/>
                  <a:pt x="1246306" y="484808"/>
                  <a:pt x="1246306" y="560152"/>
                </a:cubicBezTo>
                <a:lnTo>
                  <a:pt x="1246306" y="977243"/>
                </a:lnTo>
                <a:lnTo>
                  <a:pt x="1363508" y="1160487"/>
                </a:lnTo>
                <a:cubicBezTo>
                  <a:pt x="1374484" y="1177603"/>
                  <a:pt x="1375229" y="1199555"/>
                  <a:pt x="1365369" y="1217414"/>
                </a:cubicBezTo>
                <a:cubicBezTo>
                  <a:pt x="1355695" y="1235273"/>
                  <a:pt x="1336905" y="1246436"/>
                  <a:pt x="1316628" y="1246436"/>
                </a:cubicBezTo>
                <a:lnTo>
                  <a:pt x="55867" y="1246436"/>
                </a:lnTo>
                <a:cubicBezTo>
                  <a:pt x="35589" y="1246436"/>
                  <a:pt x="16986" y="1235460"/>
                  <a:pt x="7126" y="1217786"/>
                </a:cubicBezTo>
                <a:cubicBezTo>
                  <a:pt x="-2734" y="1200113"/>
                  <a:pt x="-2362" y="1178533"/>
                  <a:pt x="8242" y="1161232"/>
                </a:cubicBezTo>
                <a:lnTo>
                  <a:pt x="126002" y="969801"/>
                </a:lnTo>
                <a:lnTo>
                  <a:pt x="126002" y="560152"/>
                </a:lnTo>
                <a:cubicBezTo>
                  <a:pt x="126002" y="484808"/>
                  <a:pt x="140885" y="411696"/>
                  <a:pt x="170279" y="342491"/>
                </a:cubicBezTo>
                <a:cubicBezTo>
                  <a:pt x="198556" y="275890"/>
                  <a:pt x="239112" y="215987"/>
                  <a:pt x="290458" y="164455"/>
                </a:cubicBezTo>
                <a:cubicBezTo>
                  <a:pt x="341803" y="112923"/>
                  <a:pt x="401893" y="72554"/>
                  <a:pt x="468493" y="44276"/>
                </a:cubicBezTo>
                <a:cubicBezTo>
                  <a:pt x="537512" y="14883"/>
                  <a:pt x="610810" y="0"/>
                  <a:pt x="686154" y="0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6960974" y="3642360"/>
            <a:ext cx="1761604" cy="1761604"/>
          </a:xfrm>
          <a:prstGeom prst="arc">
            <a:avLst>
              <a:gd name="adj1" fmla="val 16200000"/>
              <a:gd name="adj2" fmla="val 11134332"/>
            </a:avLst>
          </a:prstGeom>
          <a:noFill/>
          <a:ln w="158750" cap="rnd">
            <a:solidFill>
              <a:schemeClr val="accent1"/>
            </a:solidFill>
            <a:round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8942827" y="2509407"/>
            <a:ext cx="520081" cy="471510"/>
          </a:xfrm>
          <a:custGeom>
            <a:avLst/>
            <a:gdLst>
              <a:gd name="connsiteX0" fmla="*/ 351048 w 1543905"/>
              <a:gd name="connsiteY0" fmla="*/ 523317 h 1399728"/>
              <a:gd name="connsiteX1" fmla="*/ 351048 w 1543905"/>
              <a:gd name="connsiteY1" fmla="*/ 523317 h 1399728"/>
              <a:gd name="connsiteX2" fmla="*/ 351420 w 1543905"/>
              <a:gd name="connsiteY2" fmla="*/ 523503 h 1399728"/>
              <a:gd name="connsiteX3" fmla="*/ 351420 w 1543905"/>
              <a:gd name="connsiteY3" fmla="*/ 1020031 h 1399728"/>
              <a:gd name="connsiteX4" fmla="*/ 351048 w 1543905"/>
              <a:gd name="connsiteY4" fmla="*/ 1020403 h 1399728"/>
              <a:gd name="connsiteX5" fmla="*/ 163525 w 1543905"/>
              <a:gd name="connsiteY5" fmla="*/ 1020403 h 1399728"/>
              <a:gd name="connsiteX6" fmla="*/ 163153 w 1543905"/>
              <a:gd name="connsiteY6" fmla="*/ 1020031 h 1399728"/>
              <a:gd name="connsiteX7" fmla="*/ 163153 w 1543905"/>
              <a:gd name="connsiteY7" fmla="*/ 523503 h 1399728"/>
              <a:gd name="connsiteX8" fmla="*/ 163153 w 1543905"/>
              <a:gd name="connsiteY8" fmla="*/ 523317 h 1399728"/>
              <a:gd name="connsiteX9" fmla="*/ 163339 w 1543905"/>
              <a:gd name="connsiteY9" fmla="*/ 523131 h 1399728"/>
              <a:gd name="connsiteX10" fmla="*/ 351048 w 1543905"/>
              <a:gd name="connsiteY10" fmla="*/ 523131 h 1399728"/>
              <a:gd name="connsiteX11" fmla="*/ 351048 w 1543905"/>
              <a:gd name="connsiteY11" fmla="*/ 411696 h 1399728"/>
              <a:gd name="connsiteX12" fmla="*/ 163339 w 1543905"/>
              <a:gd name="connsiteY12" fmla="*/ 411696 h 1399728"/>
              <a:gd name="connsiteX13" fmla="*/ 51346 w 1543905"/>
              <a:gd name="connsiteY13" fmla="*/ 523689 h 1399728"/>
              <a:gd name="connsiteX14" fmla="*/ 51346 w 1543905"/>
              <a:gd name="connsiteY14" fmla="*/ 1020217 h 1399728"/>
              <a:gd name="connsiteX15" fmla="*/ 163339 w 1543905"/>
              <a:gd name="connsiteY15" fmla="*/ 1132210 h 1399728"/>
              <a:gd name="connsiteX16" fmla="*/ 351048 w 1543905"/>
              <a:gd name="connsiteY16" fmla="*/ 1132210 h 1399728"/>
              <a:gd name="connsiteX17" fmla="*/ 463042 w 1543905"/>
              <a:gd name="connsiteY17" fmla="*/ 1020217 h 1399728"/>
              <a:gd name="connsiteX18" fmla="*/ 463042 w 1543905"/>
              <a:gd name="connsiteY18" fmla="*/ 523503 h 1399728"/>
              <a:gd name="connsiteX19" fmla="*/ 351048 w 1543905"/>
              <a:gd name="connsiteY19" fmla="*/ 411696 h 1399728"/>
              <a:gd name="connsiteX20" fmla="*/ 865808 w 1543905"/>
              <a:gd name="connsiteY20" fmla="*/ 111621 h 1399728"/>
              <a:gd name="connsiteX21" fmla="*/ 866180 w 1543905"/>
              <a:gd name="connsiteY21" fmla="*/ 111807 h 1399728"/>
              <a:gd name="connsiteX22" fmla="*/ 866180 w 1543905"/>
              <a:gd name="connsiteY22" fmla="*/ 1020031 h 1399728"/>
              <a:gd name="connsiteX23" fmla="*/ 865808 w 1543905"/>
              <a:gd name="connsiteY23" fmla="*/ 1020403 h 1399728"/>
              <a:gd name="connsiteX24" fmla="*/ 678284 w 1543905"/>
              <a:gd name="connsiteY24" fmla="*/ 1020403 h 1399728"/>
              <a:gd name="connsiteX25" fmla="*/ 677912 w 1543905"/>
              <a:gd name="connsiteY25" fmla="*/ 1020031 h 1399728"/>
              <a:gd name="connsiteX26" fmla="*/ 677912 w 1543905"/>
              <a:gd name="connsiteY26" fmla="*/ 111993 h 1399728"/>
              <a:gd name="connsiteX27" fmla="*/ 677912 w 1543905"/>
              <a:gd name="connsiteY27" fmla="*/ 111807 h 1399728"/>
              <a:gd name="connsiteX28" fmla="*/ 678098 w 1543905"/>
              <a:gd name="connsiteY28" fmla="*/ 111621 h 1399728"/>
              <a:gd name="connsiteX29" fmla="*/ 865808 w 1543905"/>
              <a:gd name="connsiteY29" fmla="*/ 111621 h 1399728"/>
              <a:gd name="connsiteX30" fmla="*/ 865808 w 1543905"/>
              <a:gd name="connsiteY30" fmla="*/ 0 h 1399728"/>
              <a:gd name="connsiteX31" fmla="*/ 677912 w 1543905"/>
              <a:gd name="connsiteY31" fmla="*/ 0 h 1399728"/>
              <a:gd name="connsiteX32" fmla="*/ 565919 w 1543905"/>
              <a:gd name="connsiteY32" fmla="*/ 111993 h 1399728"/>
              <a:gd name="connsiteX33" fmla="*/ 565919 w 1543905"/>
              <a:gd name="connsiteY33" fmla="*/ 1020217 h 1399728"/>
              <a:gd name="connsiteX34" fmla="*/ 677912 w 1543905"/>
              <a:gd name="connsiteY34" fmla="*/ 1132210 h 1399728"/>
              <a:gd name="connsiteX35" fmla="*/ 865622 w 1543905"/>
              <a:gd name="connsiteY35" fmla="*/ 1132210 h 1399728"/>
              <a:gd name="connsiteX36" fmla="*/ 977615 w 1543905"/>
              <a:gd name="connsiteY36" fmla="*/ 1020217 h 1399728"/>
              <a:gd name="connsiteX37" fmla="*/ 977615 w 1543905"/>
              <a:gd name="connsiteY37" fmla="*/ 111993 h 1399728"/>
              <a:gd name="connsiteX38" fmla="*/ 865808 w 1543905"/>
              <a:gd name="connsiteY38" fmla="*/ 0 h 1399728"/>
              <a:gd name="connsiteX39" fmla="*/ 1380381 w 1543905"/>
              <a:gd name="connsiteY39" fmla="*/ 729072 h 1399728"/>
              <a:gd name="connsiteX40" fmla="*/ 1380753 w 1543905"/>
              <a:gd name="connsiteY40" fmla="*/ 729258 h 1399728"/>
              <a:gd name="connsiteX41" fmla="*/ 1380753 w 1543905"/>
              <a:gd name="connsiteY41" fmla="*/ 1020031 h 1399728"/>
              <a:gd name="connsiteX42" fmla="*/ 1380381 w 1543905"/>
              <a:gd name="connsiteY42" fmla="*/ 1020403 h 1399728"/>
              <a:gd name="connsiteX43" fmla="*/ 1192858 w 1543905"/>
              <a:gd name="connsiteY43" fmla="*/ 1020403 h 1399728"/>
              <a:gd name="connsiteX44" fmla="*/ 1192485 w 1543905"/>
              <a:gd name="connsiteY44" fmla="*/ 1020031 h 1399728"/>
              <a:gd name="connsiteX45" fmla="*/ 1192485 w 1543905"/>
              <a:gd name="connsiteY45" fmla="*/ 729444 h 1399728"/>
              <a:gd name="connsiteX46" fmla="*/ 1192485 w 1543905"/>
              <a:gd name="connsiteY46" fmla="*/ 729258 h 1399728"/>
              <a:gd name="connsiteX47" fmla="*/ 1192671 w 1543905"/>
              <a:gd name="connsiteY47" fmla="*/ 729072 h 1399728"/>
              <a:gd name="connsiteX48" fmla="*/ 1380381 w 1543905"/>
              <a:gd name="connsiteY48" fmla="*/ 729072 h 1399728"/>
              <a:gd name="connsiteX49" fmla="*/ 1380381 w 1543905"/>
              <a:gd name="connsiteY49" fmla="*/ 617451 h 1399728"/>
              <a:gd name="connsiteX50" fmla="*/ 1192671 w 1543905"/>
              <a:gd name="connsiteY50" fmla="*/ 617451 h 1399728"/>
              <a:gd name="connsiteX51" fmla="*/ 1080678 w 1543905"/>
              <a:gd name="connsiteY51" fmla="*/ 729444 h 1399728"/>
              <a:gd name="connsiteX52" fmla="*/ 1080678 w 1543905"/>
              <a:gd name="connsiteY52" fmla="*/ 1020031 h 1399728"/>
              <a:gd name="connsiteX53" fmla="*/ 1192671 w 1543905"/>
              <a:gd name="connsiteY53" fmla="*/ 1132024 h 1399728"/>
              <a:gd name="connsiteX54" fmla="*/ 1380381 w 1543905"/>
              <a:gd name="connsiteY54" fmla="*/ 1132024 h 1399728"/>
              <a:gd name="connsiteX55" fmla="*/ 1492374 w 1543905"/>
              <a:gd name="connsiteY55" fmla="*/ 1020031 h 1399728"/>
              <a:gd name="connsiteX56" fmla="*/ 1492374 w 1543905"/>
              <a:gd name="connsiteY56" fmla="*/ 729444 h 1399728"/>
              <a:gd name="connsiteX57" fmla="*/ 1380381 w 1543905"/>
              <a:gd name="connsiteY57" fmla="*/ 617451 h 1399728"/>
              <a:gd name="connsiteX58" fmla="*/ 1481956 w 1543905"/>
              <a:gd name="connsiteY58" fmla="*/ 1276201 h 1399728"/>
              <a:gd name="connsiteX59" fmla="*/ 61764 w 1543905"/>
              <a:gd name="connsiteY59" fmla="*/ 1276201 h 1399728"/>
              <a:gd name="connsiteX60" fmla="*/ 0 w 1543905"/>
              <a:gd name="connsiteY60" fmla="*/ 1337965 h 1399728"/>
              <a:gd name="connsiteX61" fmla="*/ 61764 w 1543905"/>
              <a:gd name="connsiteY61" fmla="*/ 1399729 h 1399728"/>
              <a:gd name="connsiteX62" fmla="*/ 1482142 w 1543905"/>
              <a:gd name="connsiteY62" fmla="*/ 1399729 h 1399728"/>
              <a:gd name="connsiteX63" fmla="*/ 1543906 w 1543905"/>
              <a:gd name="connsiteY63" fmla="*/ 1337965 h 1399728"/>
              <a:gd name="connsiteX64" fmla="*/ 1481956 w 1543905"/>
              <a:gd name="connsiteY64" fmla="*/ 1276201 h 1399728"/>
            </a:gdLst>
            <a:rect l="l" t="t" r="r" b="b"/>
            <a:pathLst>
              <a:path w="1543905" h="1399728">
                <a:moveTo>
                  <a:pt x="351048" y="523317"/>
                </a:moveTo>
                <a:cubicBezTo>
                  <a:pt x="351234" y="523317"/>
                  <a:pt x="351234" y="523317"/>
                  <a:pt x="351048" y="523317"/>
                </a:cubicBezTo>
                <a:cubicBezTo>
                  <a:pt x="351234" y="523317"/>
                  <a:pt x="351420" y="523503"/>
                  <a:pt x="351420" y="523503"/>
                </a:cubicBezTo>
                <a:lnTo>
                  <a:pt x="351420" y="1020031"/>
                </a:lnTo>
                <a:lnTo>
                  <a:pt x="351048" y="1020403"/>
                </a:lnTo>
                <a:lnTo>
                  <a:pt x="163525" y="1020403"/>
                </a:lnTo>
                <a:lnTo>
                  <a:pt x="163153" y="1020031"/>
                </a:lnTo>
                <a:lnTo>
                  <a:pt x="163153" y="523503"/>
                </a:lnTo>
                <a:lnTo>
                  <a:pt x="163153" y="523317"/>
                </a:lnTo>
                <a:lnTo>
                  <a:pt x="163339" y="523131"/>
                </a:lnTo>
                <a:lnTo>
                  <a:pt x="351048" y="523131"/>
                </a:lnTo>
                <a:moveTo>
                  <a:pt x="351048" y="411696"/>
                </a:moveTo>
                <a:lnTo>
                  <a:pt x="163339" y="411696"/>
                </a:lnTo>
                <a:cubicBezTo>
                  <a:pt x="101575" y="411696"/>
                  <a:pt x="51346" y="461739"/>
                  <a:pt x="51346" y="523689"/>
                </a:cubicBezTo>
                <a:lnTo>
                  <a:pt x="51346" y="1020217"/>
                </a:lnTo>
                <a:cubicBezTo>
                  <a:pt x="51346" y="1081795"/>
                  <a:pt x="101761" y="1132210"/>
                  <a:pt x="163339" y="1132210"/>
                </a:cubicBezTo>
                <a:lnTo>
                  <a:pt x="351048" y="1132210"/>
                </a:lnTo>
                <a:cubicBezTo>
                  <a:pt x="412626" y="1132210"/>
                  <a:pt x="463042" y="1081795"/>
                  <a:pt x="463042" y="1020217"/>
                </a:cubicBezTo>
                <a:lnTo>
                  <a:pt x="463042" y="523503"/>
                </a:lnTo>
                <a:cubicBezTo>
                  <a:pt x="463042" y="461739"/>
                  <a:pt x="412998" y="411696"/>
                  <a:pt x="351048" y="411696"/>
                </a:cubicBezTo>
                <a:close/>
                <a:moveTo>
                  <a:pt x="865808" y="111621"/>
                </a:moveTo>
                <a:cubicBezTo>
                  <a:pt x="865994" y="111621"/>
                  <a:pt x="866180" y="111807"/>
                  <a:pt x="866180" y="111807"/>
                </a:cubicBezTo>
                <a:lnTo>
                  <a:pt x="866180" y="1020031"/>
                </a:lnTo>
                <a:lnTo>
                  <a:pt x="865808" y="1020403"/>
                </a:lnTo>
                <a:lnTo>
                  <a:pt x="678284" y="1020403"/>
                </a:lnTo>
                <a:lnTo>
                  <a:pt x="677912" y="1020031"/>
                </a:lnTo>
                <a:lnTo>
                  <a:pt x="677912" y="111993"/>
                </a:lnTo>
                <a:lnTo>
                  <a:pt x="677912" y="111807"/>
                </a:lnTo>
                <a:lnTo>
                  <a:pt x="678098" y="111621"/>
                </a:lnTo>
                <a:lnTo>
                  <a:pt x="865808" y="111621"/>
                </a:lnTo>
                <a:moveTo>
                  <a:pt x="865808" y="0"/>
                </a:moveTo>
                <a:lnTo>
                  <a:pt x="677912" y="0"/>
                </a:lnTo>
                <a:cubicBezTo>
                  <a:pt x="616148" y="0"/>
                  <a:pt x="565919" y="50043"/>
                  <a:pt x="565919" y="111993"/>
                </a:cubicBezTo>
                <a:lnTo>
                  <a:pt x="565919" y="1020217"/>
                </a:lnTo>
                <a:cubicBezTo>
                  <a:pt x="565919" y="1081795"/>
                  <a:pt x="616335" y="1132210"/>
                  <a:pt x="677912" y="1132210"/>
                </a:cubicBezTo>
                <a:lnTo>
                  <a:pt x="865622" y="1132210"/>
                </a:lnTo>
                <a:cubicBezTo>
                  <a:pt x="927199" y="1132210"/>
                  <a:pt x="977615" y="1081795"/>
                  <a:pt x="977615" y="1020217"/>
                </a:cubicBezTo>
                <a:lnTo>
                  <a:pt x="977615" y="111993"/>
                </a:lnTo>
                <a:cubicBezTo>
                  <a:pt x="977615" y="50043"/>
                  <a:pt x="927571" y="0"/>
                  <a:pt x="865808" y="0"/>
                </a:cubicBezTo>
                <a:close/>
                <a:moveTo>
                  <a:pt x="1380381" y="729072"/>
                </a:moveTo>
                <a:cubicBezTo>
                  <a:pt x="1380567" y="729072"/>
                  <a:pt x="1380753" y="729258"/>
                  <a:pt x="1380753" y="729258"/>
                </a:cubicBezTo>
                <a:lnTo>
                  <a:pt x="1380753" y="1020031"/>
                </a:lnTo>
                <a:lnTo>
                  <a:pt x="1380381" y="1020403"/>
                </a:lnTo>
                <a:lnTo>
                  <a:pt x="1192858" y="1020403"/>
                </a:lnTo>
                <a:lnTo>
                  <a:pt x="1192485" y="1020031"/>
                </a:lnTo>
                <a:lnTo>
                  <a:pt x="1192485" y="729444"/>
                </a:lnTo>
                <a:lnTo>
                  <a:pt x="1192485" y="729258"/>
                </a:lnTo>
                <a:lnTo>
                  <a:pt x="1192671" y="729072"/>
                </a:lnTo>
                <a:lnTo>
                  <a:pt x="1380381" y="729072"/>
                </a:lnTo>
                <a:moveTo>
                  <a:pt x="1380381" y="617451"/>
                </a:moveTo>
                <a:lnTo>
                  <a:pt x="1192671" y="617451"/>
                </a:lnTo>
                <a:cubicBezTo>
                  <a:pt x="1130908" y="617451"/>
                  <a:pt x="1080678" y="667494"/>
                  <a:pt x="1080678" y="729444"/>
                </a:cubicBezTo>
                <a:lnTo>
                  <a:pt x="1080678" y="1020031"/>
                </a:lnTo>
                <a:cubicBezTo>
                  <a:pt x="1080678" y="1081608"/>
                  <a:pt x="1131094" y="1132024"/>
                  <a:pt x="1192671" y="1132024"/>
                </a:cubicBezTo>
                <a:lnTo>
                  <a:pt x="1380381" y="1132024"/>
                </a:lnTo>
                <a:cubicBezTo>
                  <a:pt x="1441959" y="1132024"/>
                  <a:pt x="1492374" y="1081608"/>
                  <a:pt x="1492374" y="1020031"/>
                </a:cubicBezTo>
                <a:lnTo>
                  <a:pt x="1492374" y="729444"/>
                </a:lnTo>
                <a:cubicBezTo>
                  <a:pt x="1492374" y="667680"/>
                  <a:pt x="1442145" y="617451"/>
                  <a:pt x="1380381" y="617451"/>
                </a:cubicBezTo>
                <a:close/>
                <a:moveTo>
                  <a:pt x="1481956" y="1276201"/>
                </a:moveTo>
                <a:lnTo>
                  <a:pt x="61764" y="1276201"/>
                </a:lnTo>
                <a:cubicBezTo>
                  <a:pt x="27719" y="1276201"/>
                  <a:pt x="0" y="1303920"/>
                  <a:pt x="0" y="1337965"/>
                </a:cubicBezTo>
                <a:cubicBezTo>
                  <a:pt x="0" y="1372009"/>
                  <a:pt x="27719" y="1399729"/>
                  <a:pt x="61764" y="1399729"/>
                </a:cubicBezTo>
                <a:lnTo>
                  <a:pt x="1482142" y="1399729"/>
                </a:lnTo>
                <a:cubicBezTo>
                  <a:pt x="1516187" y="1399729"/>
                  <a:pt x="1543906" y="1372009"/>
                  <a:pt x="1543906" y="1337965"/>
                </a:cubicBezTo>
                <a:cubicBezTo>
                  <a:pt x="1543720" y="1303734"/>
                  <a:pt x="1516187" y="1276201"/>
                  <a:pt x="1481956" y="1276201"/>
                </a:cubicBezTo>
                <a:close/>
              </a:path>
            </a:pathLst>
          </a:custGeom>
          <a:solidFill>
            <a:schemeClr val="accent2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9663014" y="3763979"/>
            <a:ext cx="1721567" cy="172156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9642996" y="3743960"/>
            <a:ext cx="1761604" cy="1761604"/>
          </a:xfrm>
          <a:prstGeom prst="arc">
            <a:avLst>
              <a:gd name="adj1" fmla="val 16555986"/>
              <a:gd name="adj2" fmla="val 13314800"/>
            </a:avLst>
          </a:prstGeom>
          <a:noFill/>
          <a:ln w="158750" cap="rnd">
            <a:solidFill>
              <a:schemeClr val="accent1"/>
            </a:solidFill>
            <a:round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10265675" y="4381477"/>
            <a:ext cx="516247" cy="486571"/>
          </a:xfrm>
          <a:custGeom>
            <a:avLst/>
            <a:gdLst>
              <a:gd name="connsiteX0" fmla="*/ 1110072 w 1498885"/>
              <a:gd name="connsiteY0" fmla="*/ 1039039 h 1412736"/>
              <a:gd name="connsiteX1" fmla="*/ 1149511 w 1498885"/>
              <a:gd name="connsiteY1" fmla="*/ 1055363 h 1412736"/>
              <a:gd name="connsiteX2" fmla="*/ 1371451 w 1498885"/>
              <a:gd name="connsiteY2" fmla="*/ 1277303 h 1412736"/>
              <a:gd name="connsiteX3" fmla="*/ 1371451 w 1498885"/>
              <a:gd name="connsiteY3" fmla="*/ 1356182 h 1412736"/>
              <a:gd name="connsiteX4" fmla="*/ 1332012 w 1498885"/>
              <a:gd name="connsiteY4" fmla="*/ 1372553 h 1412736"/>
              <a:gd name="connsiteX5" fmla="*/ 1292572 w 1498885"/>
              <a:gd name="connsiteY5" fmla="*/ 1356182 h 1412736"/>
              <a:gd name="connsiteX6" fmla="*/ 1070632 w 1498885"/>
              <a:gd name="connsiteY6" fmla="*/ 1134242 h 1412736"/>
              <a:gd name="connsiteX7" fmla="*/ 1070632 w 1498885"/>
              <a:gd name="connsiteY7" fmla="*/ 1055363 h 1412736"/>
              <a:gd name="connsiteX8" fmla="*/ 1110072 w 1498885"/>
              <a:gd name="connsiteY8" fmla="*/ 1039039 h 1412736"/>
              <a:gd name="connsiteX9" fmla="*/ 1110072 w 1498885"/>
              <a:gd name="connsiteY9" fmla="*/ 705989 h 1412736"/>
              <a:gd name="connsiteX10" fmla="*/ 1443075 w 1498885"/>
              <a:gd name="connsiteY10" fmla="*/ 705989 h 1412736"/>
              <a:gd name="connsiteX11" fmla="*/ 1498885 w 1498885"/>
              <a:gd name="connsiteY11" fmla="*/ 761800 h 1412736"/>
              <a:gd name="connsiteX12" fmla="*/ 1443075 w 1498885"/>
              <a:gd name="connsiteY12" fmla="*/ 817611 h 1412736"/>
              <a:gd name="connsiteX13" fmla="*/ 1110072 w 1498885"/>
              <a:gd name="connsiteY13" fmla="*/ 817611 h 1412736"/>
              <a:gd name="connsiteX14" fmla="*/ 1054261 w 1498885"/>
              <a:gd name="connsiteY14" fmla="*/ 761800 h 1412736"/>
              <a:gd name="connsiteX15" fmla="*/ 1110072 w 1498885"/>
              <a:gd name="connsiteY15" fmla="*/ 705989 h 1412736"/>
              <a:gd name="connsiteX16" fmla="*/ 1332012 w 1498885"/>
              <a:gd name="connsiteY16" fmla="*/ 151093 h 1412736"/>
              <a:gd name="connsiteX17" fmla="*/ 1371451 w 1498885"/>
              <a:gd name="connsiteY17" fmla="*/ 167418 h 1412736"/>
              <a:gd name="connsiteX18" fmla="*/ 1371451 w 1498885"/>
              <a:gd name="connsiteY18" fmla="*/ 246297 h 1412736"/>
              <a:gd name="connsiteX19" fmla="*/ 1149511 w 1498885"/>
              <a:gd name="connsiteY19" fmla="*/ 468236 h 1412736"/>
              <a:gd name="connsiteX20" fmla="*/ 1110072 w 1498885"/>
              <a:gd name="connsiteY20" fmla="*/ 484608 h 1412736"/>
              <a:gd name="connsiteX21" fmla="*/ 1070632 w 1498885"/>
              <a:gd name="connsiteY21" fmla="*/ 468236 h 1412736"/>
              <a:gd name="connsiteX22" fmla="*/ 1070632 w 1498885"/>
              <a:gd name="connsiteY22" fmla="*/ 389358 h 1412736"/>
              <a:gd name="connsiteX23" fmla="*/ 1292572 w 1498885"/>
              <a:gd name="connsiteY23" fmla="*/ 167418 h 1412736"/>
              <a:gd name="connsiteX24" fmla="*/ 1332012 w 1498885"/>
              <a:gd name="connsiteY24" fmla="*/ 151093 h 1412736"/>
              <a:gd name="connsiteX25" fmla="*/ 709724 w 1498885"/>
              <a:gd name="connsiteY25" fmla="*/ 111607 h 1412736"/>
              <a:gd name="connsiteX26" fmla="*/ 649635 w 1498885"/>
              <a:gd name="connsiteY26" fmla="*/ 127420 h 1412736"/>
              <a:gd name="connsiteX27" fmla="*/ 174129 w 1498885"/>
              <a:gd name="connsiteY27" fmla="*/ 394752 h 1412736"/>
              <a:gd name="connsiteX28" fmla="*/ 111621 w 1498885"/>
              <a:gd name="connsiteY28" fmla="*/ 501536 h 1412736"/>
              <a:gd name="connsiteX29" fmla="*/ 111621 w 1498885"/>
              <a:gd name="connsiteY29" fmla="*/ 910814 h 1412736"/>
              <a:gd name="connsiteX30" fmla="*/ 174129 w 1498885"/>
              <a:gd name="connsiteY30" fmla="*/ 1017598 h 1412736"/>
              <a:gd name="connsiteX31" fmla="*/ 649821 w 1498885"/>
              <a:gd name="connsiteY31" fmla="*/ 1284930 h 1412736"/>
              <a:gd name="connsiteX32" fmla="*/ 771674 w 1498885"/>
              <a:gd name="connsiteY32" fmla="*/ 1283814 h 1412736"/>
              <a:gd name="connsiteX33" fmla="*/ 832321 w 1498885"/>
              <a:gd name="connsiteY33" fmla="*/ 1178146 h 1412736"/>
              <a:gd name="connsiteX34" fmla="*/ 832321 w 1498885"/>
              <a:gd name="connsiteY34" fmla="*/ 234204 h 1412736"/>
              <a:gd name="connsiteX35" fmla="*/ 771674 w 1498885"/>
              <a:gd name="connsiteY35" fmla="*/ 128536 h 1412736"/>
              <a:gd name="connsiteX36" fmla="*/ 709724 w 1498885"/>
              <a:gd name="connsiteY36" fmla="*/ 111607 h 1412736"/>
              <a:gd name="connsiteX37" fmla="*/ 711864 w 1498885"/>
              <a:gd name="connsiteY37" fmla="*/ 9 h 1412736"/>
              <a:gd name="connsiteX38" fmla="*/ 828043 w 1498885"/>
              <a:gd name="connsiteY38" fmla="*/ 32356 h 1412736"/>
              <a:gd name="connsiteX39" fmla="*/ 943942 w 1498885"/>
              <a:gd name="connsiteY39" fmla="*/ 234390 h 1412736"/>
              <a:gd name="connsiteX40" fmla="*/ 943942 w 1498885"/>
              <a:gd name="connsiteY40" fmla="*/ 1178518 h 1412736"/>
              <a:gd name="connsiteX41" fmla="*/ 828043 w 1498885"/>
              <a:gd name="connsiteY41" fmla="*/ 1380552 h 1412736"/>
              <a:gd name="connsiteX42" fmla="*/ 709910 w 1498885"/>
              <a:gd name="connsiteY42" fmla="*/ 1412736 h 1412736"/>
              <a:gd name="connsiteX43" fmla="*/ 595126 w 1498885"/>
              <a:gd name="connsiteY43" fmla="*/ 1382413 h 1412736"/>
              <a:gd name="connsiteX44" fmla="*/ 119435 w 1498885"/>
              <a:gd name="connsiteY44" fmla="*/ 1115080 h 1412736"/>
              <a:gd name="connsiteX45" fmla="*/ 0 w 1498885"/>
              <a:gd name="connsiteY45" fmla="*/ 911000 h 1412736"/>
              <a:gd name="connsiteX46" fmla="*/ 0 w 1498885"/>
              <a:gd name="connsiteY46" fmla="*/ 501722 h 1412736"/>
              <a:gd name="connsiteX47" fmla="*/ 119435 w 1498885"/>
              <a:gd name="connsiteY47" fmla="*/ 297642 h 1412736"/>
              <a:gd name="connsiteX48" fmla="*/ 595126 w 1498885"/>
              <a:gd name="connsiteY48" fmla="*/ 30309 h 1412736"/>
              <a:gd name="connsiteX49" fmla="*/ 711864 w 1498885"/>
              <a:gd name="connsiteY49" fmla="*/ 9 h 1412736"/>
            </a:gdLst>
            <a:rect l="l" t="t" r="r" b="b"/>
            <a:pathLst>
              <a:path w="1498885" h="1412736">
                <a:moveTo>
                  <a:pt x="1110072" y="1039039"/>
                </a:moveTo>
                <a:cubicBezTo>
                  <a:pt x="1124350" y="1039039"/>
                  <a:pt x="1138628" y="1044480"/>
                  <a:pt x="1149511" y="1055363"/>
                </a:cubicBezTo>
                <a:lnTo>
                  <a:pt x="1371451" y="1277303"/>
                </a:lnTo>
                <a:cubicBezTo>
                  <a:pt x="1393217" y="1299070"/>
                  <a:pt x="1393217" y="1334416"/>
                  <a:pt x="1371451" y="1356182"/>
                </a:cubicBezTo>
                <a:cubicBezTo>
                  <a:pt x="1360661" y="1366972"/>
                  <a:pt x="1346336" y="1372553"/>
                  <a:pt x="1332012" y="1372553"/>
                </a:cubicBezTo>
                <a:cubicBezTo>
                  <a:pt x="1317687" y="1372553"/>
                  <a:pt x="1303362" y="1367158"/>
                  <a:pt x="1292572" y="1356182"/>
                </a:cubicBezTo>
                <a:lnTo>
                  <a:pt x="1070632" y="1134242"/>
                </a:lnTo>
                <a:cubicBezTo>
                  <a:pt x="1048866" y="1112476"/>
                  <a:pt x="1048866" y="1077130"/>
                  <a:pt x="1070632" y="1055363"/>
                </a:cubicBezTo>
                <a:cubicBezTo>
                  <a:pt x="1081515" y="1044480"/>
                  <a:pt x="1095793" y="1039039"/>
                  <a:pt x="1110072" y="1039039"/>
                </a:cubicBezTo>
                <a:close/>
                <a:moveTo>
                  <a:pt x="1110072" y="705989"/>
                </a:moveTo>
                <a:lnTo>
                  <a:pt x="1443075" y="705989"/>
                </a:lnTo>
                <a:cubicBezTo>
                  <a:pt x="1473956" y="705989"/>
                  <a:pt x="1498885" y="730918"/>
                  <a:pt x="1498885" y="761800"/>
                </a:cubicBezTo>
                <a:cubicBezTo>
                  <a:pt x="1498885" y="792682"/>
                  <a:pt x="1473770" y="817611"/>
                  <a:pt x="1443075" y="817611"/>
                </a:cubicBezTo>
                <a:lnTo>
                  <a:pt x="1110072" y="817611"/>
                </a:lnTo>
                <a:cubicBezTo>
                  <a:pt x="1079190" y="817611"/>
                  <a:pt x="1054261" y="792682"/>
                  <a:pt x="1054261" y="761800"/>
                </a:cubicBezTo>
                <a:cubicBezTo>
                  <a:pt x="1054261" y="730918"/>
                  <a:pt x="1079190" y="705989"/>
                  <a:pt x="1110072" y="705989"/>
                </a:cubicBezTo>
                <a:close/>
                <a:moveTo>
                  <a:pt x="1332012" y="151093"/>
                </a:moveTo>
                <a:cubicBezTo>
                  <a:pt x="1346290" y="151093"/>
                  <a:pt x="1360568" y="156535"/>
                  <a:pt x="1371451" y="167418"/>
                </a:cubicBezTo>
                <a:cubicBezTo>
                  <a:pt x="1393217" y="189184"/>
                  <a:pt x="1393217" y="224530"/>
                  <a:pt x="1371451" y="246297"/>
                </a:cubicBezTo>
                <a:lnTo>
                  <a:pt x="1149511" y="468236"/>
                </a:lnTo>
                <a:cubicBezTo>
                  <a:pt x="1138721" y="479213"/>
                  <a:pt x="1124396" y="484608"/>
                  <a:pt x="1110072" y="484608"/>
                </a:cubicBezTo>
                <a:cubicBezTo>
                  <a:pt x="1095747" y="484608"/>
                  <a:pt x="1081422" y="479213"/>
                  <a:pt x="1070632" y="468236"/>
                </a:cubicBezTo>
                <a:cubicBezTo>
                  <a:pt x="1048866" y="446470"/>
                  <a:pt x="1048866" y="411124"/>
                  <a:pt x="1070632" y="389358"/>
                </a:cubicBezTo>
                <a:lnTo>
                  <a:pt x="1292572" y="167418"/>
                </a:lnTo>
                <a:cubicBezTo>
                  <a:pt x="1303455" y="156535"/>
                  <a:pt x="1317733" y="151093"/>
                  <a:pt x="1332012" y="151093"/>
                </a:cubicBezTo>
                <a:close/>
                <a:moveTo>
                  <a:pt x="709724" y="111607"/>
                </a:moveTo>
                <a:cubicBezTo>
                  <a:pt x="689074" y="111607"/>
                  <a:pt x="668610" y="116816"/>
                  <a:pt x="649635" y="127420"/>
                </a:cubicBezTo>
                <a:lnTo>
                  <a:pt x="174129" y="394752"/>
                </a:lnTo>
                <a:cubicBezTo>
                  <a:pt x="135620" y="416332"/>
                  <a:pt x="111621" y="457260"/>
                  <a:pt x="111621" y="501536"/>
                </a:cubicBezTo>
                <a:lnTo>
                  <a:pt x="111621" y="910814"/>
                </a:lnTo>
                <a:cubicBezTo>
                  <a:pt x="111621" y="955090"/>
                  <a:pt x="135620" y="996018"/>
                  <a:pt x="174129" y="1017598"/>
                </a:cubicBezTo>
                <a:lnTo>
                  <a:pt x="649821" y="1284930"/>
                </a:lnTo>
                <a:cubicBezTo>
                  <a:pt x="688144" y="1306510"/>
                  <a:pt x="733723" y="1306138"/>
                  <a:pt x="771674" y="1283814"/>
                </a:cubicBezTo>
                <a:cubicBezTo>
                  <a:pt x="809625" y="1261676"/>
                  <a:pt x="832321" y="1222050"/>
                  <a:pt x="832321" y="1178146"/>
                </a:cubicBezTo>
                <a:lnTo>
                  <a:pt x="832321" y="234204"/>
                </a:lnTo>
                <a:cubicBezTo>
                  <a:pt x="832321" y="190113"/>
                  <a:pt x="809625" y="150674"/>
                  <a:pt x="771674" y="128536"/>
                </a:cubicBezTo>
                <a:cubicBezTo>
                  <a:pt x="752326" y="117188"/>
                  <a:pt x="731118" y="111607"/>
                  <a:pt x="709724" y="111607"/>
                </a:cubicBezTo>
                <a:close/>
                <a:moveTo>
                  <a:pt x="711864" y="9"/>
                </a:moveTo>
                <a:cubicBezTo>
                  <a:pt x="751861" y="358"/>
                  <a:pt x="791766" y="11148"/>
                  <a:pt x="828043" y="32356"/>
                </a:cubicBezTo>
                <a:cubicBezTo>
                  <a:pt x="900596" y="74772"/>
                  <a:pt x="943942" y="150302"/>
                  <a:pt x="943942" y="234390"/>
                </a:cubicBezTo>
                <a:lnTo>
                  <a:pt x="943942" y="1178518"/>
                </a:lnTo>
                <a:cubicBezTo>
                  <a:pt x="943942" y="1262606"/>
                  <a:pt x="900596" y="1338136"/>
                  <a:pt x="828043" y="1380552"/>
                </a:cubicBezTo>
                <a:cubicBezTo>
                  <a:pt x="791208" y="1401946"/>
                  <a:pt x="750466" y="1412736"/>
                  <a:pt x="709910" y="1412736"/>
                </a:cubicBezTo>
                <a:cubicBezTo>
                  <a:pt x="670471" y="1412736"/>
                  <a:pt x="631217" y="1402691"/>
                  <a:pt x="595126" y="1382413"/>
                </a:cubicBezTo>
                <a:lnTo>
                  <a:pt x="119435" y="1115080"/>
                </a:lnTo>
                <a:cubicBezTo>
                  <a:pt x="45765" y="1073594"/>
                  <a:pt x="0" y="995460"/>
                  <a:pt x="0" y="911000"/>
                </a:cubicBezTo>
                <a:lnTo>
                  <a:pt x="0" y="501722"/>
                </a:lnTo>
                <a:cubicBezTo>
                  <a:pt x="0" y="417262"/>
                  <a:pt x="45765" y="338942"/>
                  <a:pt x="119435" y="297642"/>
                </a:cubicBezTo>
                <a:lnTo>
                  <a:pt x="595126" y="30309"/>
                </a:lnTo>
                <a:cubicBezTo>
                  <a:pt x="631775" y="9752"/>
                  <a:pt x="671866" y="-340"/>
                  <a:pt x="711864" y="9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任意多边形: 形状 1"/>
          <p:cNvSpPr txBox="1"/>
          <p:nvPr/>
        </p:nvSpPr>
        <p:spPr>
          <a:xfrm rot="3399034" flipH="0" flipV="0">
            <a:off x="101370" y="-683544"/>
            <a:ext cx="752877" cy="1639473"/>
          </a:xfrm>
          <a:custGeom>
            <a:avLst/>
            <a:gdLst>
              <a:gd name="connsiteX0" fmla="*/ 0 w 752877"/>
              <a:gd name="connsiteY0" fmla="*/ 1143995 h 1639473"/>
              <a:gd name="connsiteX1" fmla="*/ 752877 w 752877"/>
              <a:gd name="connsiteY1" fmla="*/ 0 h 1639473"/>
              <a:gd name="connsiteX2" fmla="*/ 752877 w 752877"/>
              <a:gd name="connsiteY2" fmla="*/ 1639473 h 1639473"/>
            </a:gdLst>
            <a:rect l="l" t="t" r="r" b="b"/>
            <a:pathLst>
              <a:path w="752877" h="1639473">
                <a:moveTo>
                  <a:pt x="0" y="1143995"/>
                </a:moveTo>
                <a:lnTo>
                  <a:pt x="752877" y="0"/>
                </a:lnTo>
                <a:lnTo>
                  <a:pt x="752877" y="1639473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任意多边形: 形状 2"/>
          <p:cNvSpPr txBox="1"/>
          <p:nvPr/>
        </p:nvSpPr>
        <p:spPr>
          <a:xfrm rot="3416040" flipH="0" flipV="0">
            <a:off x="768217" y="-508298"/>
            <a:ext cx="109495" cy="2035302"/>
          </a:xfrm>
          <a:custGeom>
            <a:avLst/>
            <a:gdLst>
              <a:gd name="connsiteX0" fmla="*/ 0 w 109495"/>
              <a:gd name="connsiteY0" fmla="*/ 168184 h 2035302"/>
              <a:gd name="connsiteX1" fmla="*/ 109495 w 109495"/>
              <a:gd name="connsiteY1" fmla="*/ 0 h 2035302"/>
              <a:gd name="connsiteX2" fmla="*/ 109495 w 109495"/>
              <a:gd name="connsiteY2" fmla="*/ 2035302 h 2035302"/>
              <a:gd name="connsiteX3" fmla="*/ 0 w 109495"/>
              <a:gd name="connsiteY3" fmla="*/ 1964016 h 2035302"/>
            </a:gdLst>
            <a:rect l="l" t="t" r="r" b="b"/>
            <a:pathLst>
              <a:path w="109495" h="2035302">
                <a:moveTo>
                  <a:pt x="0" y="168184"/>
                </a:moveTo>
                <a:lnTo>
                  <a:pt x="109495" y="0"/>
                </a:lnTo>
                <a:lnTo>
                  <a:pt x="109495" y="2035302"/>
                </a:lnTo>
                <a:lnTo>
                  <a:pt x="0" y="1964016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68000"/>
                </a:schemeClr>
              </a:gs>
              <a:gs pos="100000">
                <a:schemeClr val="accent1">
                  <a:alpha val="0"/>
                  <a:lumMod val="98000"/>
                  <a:lumOff val="2000"/>
                </a:schemeClr>
              </a:gs>
            </a:gsLst>
            <a:lin ang="5400000" scaled="0"/>
          </a:gradFill>
          <a:ln w="6350" cap="sq"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文本框 3"/>
          <p:cNvSpPr txBox="1"/>
          <p:nvPr/>
        </p:nvSpPr>
        <p:spPr>
          <a:xfrm rot="0" flipH="0" flipV="0">
            <a:off x="1163319" y="388880"/>
            <a:ext cx="7701382" cy="59627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GEO对企业获客策略的颠覆性影响</a:t>
            </a:r>
            <a:endParaRPr kumimoji="1" lang="zh-CN" altLang="en-US"/>
          </a:p>
        </p:txBody>
      </p:sp>
    </p:spTree>
  </p:cSld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16"/>
          <p:cNvSpPr txBox="1"/>
          <p:nvPr/>
        </p:nvSpPr>
        <p:spPr>
          <a:xfrm rot="13440867" flipH="0" flipV="0">
            <a:off x="8919466" y="996661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7"/>
          <p:cNvSpPr txBox="1"/>
          <p:nvPr/>
        </p:nvSpPr>
        <p:spPr>
          <a:xfrm rot="13440867" flipH="0" flipV="0">
            <a:off x="9606959" y="2442862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19"/>
          <p:cNvSpPr txBox="1"/>
          <p:nvPr/>
        </p:nvSpPr>
        <p:spPr>
          <a:xfrm rot="2759133" flipH="1" flipV="0">
            <a:off x="-896084" y="-1461258"/>
            <a:ext cx="4229853" cy="8789548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0"/>
          <p:cNvSpPr txBox="1"/>
          <p:nvPr/>
        </p:nvSpPr>
        <p:spPr>
          <a:xfrm rot="2759133" flipH="1" flipV="0">
            <a:off x="135223" y="-320314"/>
            <a:ext cx="2184842" cy="6466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1"/>
          <p:cNvSpPr txBox="1"/>
          <p:nvPr/>
        </p:nvSpPr>
        <p:spPr>
          <a:xfrm rot="2759133" flipH="1" flipV="0">
            <a:off x="-6941" y="3694190"/>
            <a:ext cx="2220606" cy="4614374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顶角 2"/>
          <p:cNvSpPr txBox="1"/>
          <p:nvPr/>
        </p:nvSpPr>
        <p:spPr>
          <a:xfrm rot="2759133" flipH="1" flipV="0">
            <a:off x="534479" y="4293167"/>
            <a:ext cx="1147007" cy="3394771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顶角 4"/>
          <p:cNvSpPr txBox="1"/>
          <p:nvPr/>
        </p:nvSpPr>
        <p:spPr>
          <a:xfrm rot="13440867" flipH="0" flipV="0">
            <a:off x="10540353" y="-1159021"/>
            <a:ext cx="2220606" cy="5641545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顶角 5"/>
          <p:cNvSpPr txBox="1"/>
          <p:nvPr/>
        </p:nvSpPr>
        <p:spPr>
          <a:xfrm rot="13440867" flipH="0" flipV="0">
            <a:off x="10984309" y="-225121"/>
            <a:ext cx="1147007" cy="4150456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矩形: 圆角 7"/>
          <p:cNvSpPr txBox="1"/>
          <p:nvPr/>
        </p:nvSpPr>
        <p:spPr>
          <a:xfrm rot="0" flipH="0" flipV="0">
            <a:off x="2315598" y="1727200"/>
            <a:ext cx="7560805" cy="42759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爱设计-4"/>
          <p:cNvSpPr txBox="1"/>
          <p:nvPr/>
        </p:nvSpPr>
        <p:spPr>
          <a:xfrm rot="0" flipH="0" flipV="0">
            <a:off x="4942404" y="742847"/>
            <a:ext cx="2307193" cy="32914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02</a:t>
            </a:r>
            <a:endParaRPr kumimoji="1" lang="zh-CN" altLang="en-US"/>
          </a:p>
        </p:txBody>
      </p:sp>
      <p:sp>
        <p:nvSpPr>
          <p:cNvPr id="13" name="矩形 8"/>
          <p:cNvSpPr txBox="1"/>
          <p:nvPr/>
        </p:nvSpPr>
        <p:spPr>
          <a:xfrm rot="0" flipH="0" flipV="0">
            <a:off x="3224356" y="3789344"/>
            <a:ext cx="5743288" cy="19445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豆包与DeepSeek驱动的获客新范式</a:t>
            </a:r>
            <a:endParaRPr kumimoji="1" lang="zh-CN" altLang="en-US"/>
          </a:p>
        </p:txBody>
      </p:sp>
    </p:spTree>
  </p:cSld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任意多边形: 形状 22"/>
          <p:cNvSpPr txBox="1"/>
          <p:nvPr/>
        </p:nvSpPr>
        <p:spPr>
          <a:xfrm rot="0" flipH="0" flipV="0">
            <a:off x="4918508" y="1519416"/>
            <a:ext cx="885525" cy="5338584"/>
          </a:xfrm>
          <a:custGeom>
            <a:avLst/>
            <a:gdLst>
              <a:gd name="csX0" fmla="*/ 336885 w 885525"/>
              <a:gd name="csY0" fmla="*/ 261258 h 5338584"/>
              <a:gd name="csX1" fmla="*/ 885525 w 885525"/>
              <a:gd name="csY1" fmla="*/ 261258 h 5338584"/>
              <a:gd name="csX2" fmla="*/ 885525 w 885525"/>
              <a:gd name="csY2" fmla="*/ 5338584 h 5338584"/>
              <a:gd name="csX3" fmla="*/ 0 w 885525"/>
              <a:gd name="csY3" fmla="*/ 5338584 h 5338584"/>
              <a:gd name="csX4" fmla="*/ 336885 w 885525"/>
              <a:gd name="csY4" fmla="*/ 261258 h 5338584"/>
              <a:gd name="csX5" fmla="*/ 610292 w 885525"/>
              <a:gd name="csY5" fmla="*/ 0 h 5338584"/>
              <a:gd name="csX6" fmla="*/ 885525 w 885525"/>
              <a:gd name="csY6" fmla="*/ 261257 h 5338584"/>
              <a:gd name="csX7" fmla="*/ 335058 w 885525"/>
              <a:gd name="csY7" fmla="*/ 261257 h 5338584"/>
            </a:gdLst>
            <a:rect l="l" t="t" r="r" b="b"/>
            <a:pathLst>
              <a:path w="885525" h="5338584">
                <a:moveTo>
                  <a:pt x="336885" y="261258"/>
                </a:moveTo>
                <a:lnTo>
                  <a:pt x="885525" y="261258"/>
                </a:lnTo>
                <a:lnTo>
                  <a:pt x="885525" y="5338584"/>
                </a:lnTo>
                <a:lnTo>
                  <a:pt x="0" y="5338584"/>
                </a:lnTo>
                <a:cubicBezTo>
                  <a:pt x="368969" y="3871346"/>
                  <a:pt x="352927" y="1994647"/>
                  <a:pt x="336885" y="261258"/>
                </a:cubicBezTo>
                <a:close/>
                <a:moveTo>
                  <a:pt x="610292" y="0"/>
                </a:moveTo>
                <a:lnTo>
                  <a:pt x="885525" y="261257"/>
                </a:lnTo>
                <a:lnTo>
                  <a:pt x="335058" y="261257"/>
                </a:lnTo>
                <a:close/>
              </a:path>
            </a:pathLst>
          </a:custGeom>
          <a:gradFill>
            <a:gsLst>
              <a:gs pos="4000">
                <a:schemeClr val="accent1"/>
              </a:gs>
              <a:gs pos="99000">
                <a:schemeClr val="accent1">
                  <a:lumMod val="75000"/>
                  <a:alpha val="0"/>
                </a:schemeClr>
              </a:gs>
            </a:gsLst>
            <a:lin ang="54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任意多边形: 形状 15"/>
          <p:cNvSpPr txBox="1"/>
          <p:nvPr/>
        </p:nvSpPr>
        <p:spPr>
          <a:xfrm rot="0" flipH="1" flipV="0">
            <a:off x="5897080" y="2250936"/>
            <a:ext cx="885525" cy="4624844"/>
          </a:xfrm>
          <a:custGeom>
            <a:avLst/>
            <a:gdLst>
              <a:gd name="csX0" fmla="*/ 885525 w 885525"/>
              <a:gd name="csY0" fmla="*/ 261258 h 4624844"/>
              <a:gd name="csX1" fmla="*/ 336885 w 885525"/>
              <a:gd name="csY1" fmla="*/ 261258 h 4624844"/>
              <a:gd name="csX2" fmla="*/ 0 w 885525"/>
              <a:gd name="csY2" fmla="*/ 4624844 h 4624844"/>
              <a:gd name="csX3" fmla="*/ 885525 w 885525"/>
              <a:gd name="csY3" fmla="*/ 4624844 h 4624844"/>
              <a:gd name="csX4" fmla="*/ 608829 w 885525"/>
              <a:gd name="csY4" fmla="*/ 0 h 4624844"/>
              <a:gd name="csX5" fmla="*/ 332134 w 885525"/>
              <a:gd name="csY5" fmla="*/ 261257 h 4624844"/>
              <a:gd name="csX6" fmla="*/ 885525 w 885525"/>
              <a:gd name="csY6" fmla="*/ 261257 h 4624844"/>
            </a:gdLst>
            <a:rect l="l" t="t" r="r" b="b"/>
            <a:pathLst>
              <a:path w="885525" h="4624844">
                <a:moveTo>
                  <a:pt x="885525" y="261258"/>
                </a:moveTo>
                <a:lnTo>
                  <a:pt x="336885" y="261258"/>
                </a:lnTo>
                <a:cubicBezTo>
                  <a:pt x="352927" y="1750977"/>
                  <a:pt x="368969" y="3363862"/>
                  <a:pt x="0" y="4624844"/>
                </a:cubicBezTo>
                <a:lnTo>
                  <a:pt x="885525" y="4624844"/>
                </a:lnTo>
                <a:close/>
                <a:moveTo>
                  <a:pt x="608829" y="0"/>
                </a:moveTo>
                <a:lnTo>
                  <a:pt x="332134" y="261257"/>
                </a:lnTo>
                <a:lnTo>
                  <a:pt x="885525" y="261257"/>
                </a:lnTo>
                <a:close/>
              </a:path>
            </a:pathLst>
          </a:custGeom>
          <a:gradFill>
            <a:gsLst>
              <a:gs pos="4000">
                <a:schemeClr val="accent2"/>
              </a:gs>
              <a:gs pos="99000">
                <a:schemeClr val="accent2">
                  <a:lumMod val="75000"/>
                  <a:alpha val="0"/>
                </a:schemeClr>
              </a:gs>
            </a:gsLst>
            <a:lin ang="54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任意多边形: 形状 23"/>
          <p:cNvSpPr txBox="1"/>
          <p:nvPr/>
        </p:nvSpPr>
        <p:spPr>
          <a:xfrm rot="0" flipH="0" flipV="0">
            <a:off x="4013733" y="2536638"/>
            <a:ext cx="1136569" cy="4340611"/>
          </a:xfrm>
          <a:custGeom>
            <a:avLst/>
            <a:gdLst>
              <a:gd name="csX0" fmla="*/ 851366 w 1136569"/>
              <a:gd name="csY0" fmla="*/ 0 h 4340611"/>
              <a:gd name="csX1" fmla="*/ 1136569 w 1136569"/>
              <a:gd name="csY1" fmla="*/ 261257 h 4340611"/>
              <a:gd name="csX2" fmla="*/ 1126157 w 1136569"/>
              <a:gd name="csY2" fmla="*/ 261257 h 4340611"/>
              <a:gd name="csX3" fmla="*/ 731522 w 1136569"/>
              <a:gd name="csY3" fmla="*/ 4340611 h 4340611"/>
              <a:gd name="csX4" fmla="*/ 0 w 1136569"/>
              <a:gd name="csY4" fmla="*/ 4325174 h 4340611"/>
              <a:gd name="csX5" fmla="*/ 577517 w 1136569"/>
              <a:gd name="csY5" fmla="*/ 261257 h 4340611"/>
              <a:gd name="csX6" fmla="*/ 566162 w 1136569"/>
              <a:gd name="csY6" fmla="*/ 261257 h 4340611"/>
            </a:gdLst>
            <a:rect l="l" t="t" r="r" b="b"/>
            <a:pathLst>
              <a:path w="1136569" h="4340611">
                <a:moveTo>
                  <a:pt x="851366" y="0"/>
                </a:moveTo>
                <a:lnTo>
                  <a:pt x="1136569" y="261257"/>
                </a:lnTo>
                <a:lnTo>
                  <a:pt x="1126157" y="261257"/>
                </a:lnTo>
                <a:cubicBezTo>
                  <a:pt x="1071614" y="1636480"/>
                  <a:pt x="1094074" y="3191826"/>
                  <a:pt x="731522" y="4340611"/>
                </a:cubicBezTo>
                <a:lnTo>
                  <a:pt x="0" y="4325174"/>
                </a:lnTo>
                <a:cubicBezTo>
                  <a:pt x="513348" y="3472746"/>
                  <a:pt x="574308" y="1728492"/>
                  <a:pt x="577517" y="261257"/>
                </a:cubicBezTo>
                <a:lnTo>
                  <a:pt x="566162" y="261257"/>
                </a:lnTo>
                <a:close/>
              </a:path>
            </a:pathLst>
          </a:custGeom>
          <a:gradFill>
            <a:gsLst>
              <a:gs pos="4000">
                <a:schemeClr val="accent1"/>
              </a:gs>
              <a:gs pos="99000">
                <a:schemeClr val="accent1">
                  <a:lumMod val="75000"/>
                  <a:alpha val="0"/>
                </a:schemeClr>
              </a:gs>
            </a:gsLst>
            <a:lin ang="54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任意多边形: 形状 14"/>
          <p:cNvSpPr txBox="1"/>
          <p:nvPr/>
        </p:nvSpPr>
        <p:spPr>
          <a:xfrm rot="0" flipH="0" flipV="0">
            <a:off x="6561222" y="3167741"/>
            <a:ext cx="1289886" cy="3707024"/>
          </a:xfrm>
          <a:custGeom>
            <a:avLst/>
            <a:gdLst>
              <a:gd name="csX0" fmla="*/ 99 w 1289886"/>
              <a:gd name="csY0" fmla="*/ 261258 h 3707024"/>
              <a:gd name="csX1" fmla="*/ 548739 w 1289886"/>
              <a:gd name="csY1" fmla="*/ 261258 h 3707024"/>
              <a:gd name="csX2" fmla="*/ 1289886 w 1289886"/>
              <a:gd name="csY2" fmla="*/ 3688788 h 3707024"/>
              <a:gd name="csX3" fmla="*/ 340259 w 1289886"/>
              <a:gd name="csY3" fmla="*/ 3707024 h 3707024"/>
              <a:gd name="csX4" fmla="*/ 99 w 1289886"/>
              <a:gd name="csY4" fmla="*/ 261258 h 3707024"/>
              <a:gd name="csX5" fmla="*/ 276696 w 1289886"/>
              <a:gd name="csY5" fmla="*/ 0 h 3707024"/>
              <a:gd name="csX6" fmla="*/ 553391 w 1289886"/>
              <a:gd name="csY6" fmla="*/ 261257 h 3707024"/>
              <a:gd name="csX7" fmla="*/ 0 w 1289886"/>
              <a:gd name="csY7" fmla="*/ 261257 h 3707024"/>
            </a:gdLst>
            <a:rect l="l" t="t" r="r" b="b"/>
            <a:pathLst>
              <a:path w="1289886" h="3707024">
                <a:moveTo>
                  <a:pt x="99" y="261258"/>
                </a:moveTo>
                <a:lnTo>
                  <a:pt x="548739" y="261258"/>
                </a:lnTo>
                <a:cubicBezTo>
                  <a:pt x="532697" y="1439583"/>
                  <a:pt x="680285" y="3002603"/>
                  <a:pt x="1289886" y="3688788"/>
                </a:cubicBezTo>
                <a:lnTo>
                  <a:pt x="340259" y="3707024"/>
                </a:lnTo>
                <a:cubicBezTo>
                  <a:pt x="83584" y="2576485"/>
                  <a:pt x="-3109" y="1403768"/>
                  <a:pt x="99" y="261258"/>
                </a:cubicBezTo>
                <a:close/>
                <a:moveTo>
                  <a:pt x="276696" y="0"/>
                </a:moveTo>
                <a:lnTo>
                  <a:pt x="553391" y="261257"/>
                </a:lnTo>
                <a:lnTo>
                  <a:pt x="0" y="261257"/>
                </a:lnTo>
                <a:close/>
              </a:path>
            </a:pathLst>
          </a:custGeom>
          <a:gradFill>
            <a:gsLst>
              <a:gs pos="4000">
                <a:schemeClr val="accent2"/>
              </a:gs>
              <a:gs pos="99000">
                <a:schemeClr val="accent2">
                  <a:lumMod val="75000"/>
                  <a:alpha val="0"/>
                </a:schemeClr>
              </a:gs>
            </a:gsLst>
            <a:lin ang="54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椭圆 16"/>
          <p:cNvSpPr txBox="1"/>
          <p:nvPr/>
        </p:nvSpPr>
        <p:spPr>
          <a:xfrm rot="0" flipH="0" flipV="0">
            <a:off x="4038365" y="3506653"/>
            <a:ext cx="396000" cy="396000"/>
          </a:xfrm>
          <a:prstGeom prst="ellipse">
            <a:avLst/>
          </a:pr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椭圆 17"/>
          <p:cNvSpPr txBox="1"/>
          <p:nvPr/>
        </p:nvSpPr>
        <p:spPr>
          <a:xfrm rot="0" flipH="0" flipV="0">
            <a:off x="4663452" y="2738479"/>
            <a:ext cx="396000" cy="396000"/>
          </a:xfrm>
          <a:prstGeom prst="ellipse">
            <a:avLst/>
          </a:pr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椭圆 18"/>
          <p:cNvSpPr txBox="1"/>
          <p:nvPr/>
        </p:nvSpPr>
        <p:spPr>
          <a:xfrm rot="0" flipH="0" flipV="0">
            <a:off x="5327455" y="1697195"/>
            <a:ext cx="396000" cy="396000"/>
          </a:xfrm>
          <a:prstGeom prst="ellipse">
            <a:avLst/>
          </a:pr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椭圆 19"/>
          <p:cNvSpPr txBox="1"/>
          <p:nvPr/>
        </p:nvSpPr>
        <p:spPr>
          <a:xfrm rot="0" flipH="0" flipV="0">
            <a:off x="5968198" y="2469267"/>
            <a:ext cx="396000" cy="396000"/>
          </a:xfrm>
          <a:prstGeom prst="ellipse">
            <a:avLst/>
          </a:pr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椭圆 20"/>
          <p:cNvSpPr txBox="1"/>
          <p:nvPr/>
        </p:nvSpPr>
        <p:spPr>
          <a:xfrm rot="0" flipH="0" flipV="0">
            <a:off x="6632341" y="3397533"/>
            <a:ext cx="396000" cy="396000"/>
          </a:xfrm>
          <a:prstGeom prst="ellipse">
            <a:avLst/>
          </a:pr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文本框 25"/>
          <p:cNvSpPr txBox="1"/>
          <p:nvPr/>
        </p:nvSpPr>
        <p:spPr>
          <a:xfrm rot="0" flipH="0" flipV="0">
            <a:off x="5374271" y="1772808"/>
            <a:ext cx="302369" cy="2832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2</a:t>
            </a:r>
            <a:endParaRPr kumimoji="1" lang="zh-CN" altLang="en-US"/>
          </a:p>
        </p:txBody>
      </p:sp>
      <p:sp>
        <p:nvSpPr>
          <p:cNvPr id="13" name="文本框 26"/>
          <p:cNvSpPr txBox="1"/>
          <p:nvPr/>
        </p:nvSpPr>
        <p:spPr>
          <a:xfrm rot="0" flipH="0" flipV="0">
            <a:off x="4710268" y="2814092"/>
            <a:ext cx="302369" cy="2832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1</a:t>
            </a:r>
            <a:endParaRPr kumimoji="1" lang="zh-CN" altLang="en-US"/>
          </a:p>
        </p:txBody>
      </p:sp>
      <p:sp>
        <p:nvSpPr>
          <p:cNvPr id="14" name="文本框 28"/>
          <p:cNvSpPr txBox="1"/>
          <p:nvPr/>
        </p:nvSpPr>
        <p:spPr>
          <a:xfrm rot="0" flipH="0" flipV="0">
            <a:off x="6015014" y="2544880"/>
            <a:ext cx="302369" cy="2832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C6AB6A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3</a:t>
            </a:r>
            <a:endParaRPr kumimoji="1" lang="zh-CN" altLang="en-US"/>
          </a:p>
        </p:txBody>
      </p:sp>
      <p:sp>
        <p:nvSpPr>
          <p:cNvPr id="15" name="文本框 29"/>
          <p:cNvSpPr txBox="1"/>
          <p:nvPr/>
        </p:nvSpPr>
        <p:spPr>
          <a:xfrm rot="0" flipH="0" flipV="0">
            <a:off x="6679157" y="3473146"/>
            <a:ext cx="302369" cy="2832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C6AB6A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4</a:t>
            </a:r>
            <a:endParaRPr kumimoji="1" lang="zh-CN" altLang="en-US"/>
          </a:p>
        </p:txBody>
      </p:sp>
      <p:sp>
        <p:nvSpPr>
          <p:cNvPr id="16" name="矩形: 圆角 31"/>
          <p:cNvSpPr txBox="1"/>
          <p:nvPr/>
        </p:nvSpPr>
        <p:spPr>
          <a:xfrm rot="0" flipH="0" flipV="0">
            <a:off x="284409" y="967838"/>
            <a:ext cx="3673759" cy="2371137"/>
          </a:xfrm>
          <a:prstGeom prst="roundRect">
            <a:avLst>
              <a:gd name="adj" fmla="val 12075"/>
            </a:avLst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3500000" scaled="0"/>
          </a:gradFill>
          <a:ln w="19050" cap="sq">
            <a:gradFill>
              <a:gsLst>
                <a:gs pos="18000">
                  <a:schemeClr val="accent1"/>
                </a:gs>
                <a:gs pos="41000">
                  <a:schemeClr val="accent1">
                    <a:lumMod val="45000"/>
                    <a:lumOff val="55000"/>
                  </a:schemeClr>
                </a:gs>
                <a:gs pos="79000">
                  <a:schemeClr val="accent1">
                    <a:lumMod val="45000"/>
                    <a:lumOff val="55000"/>
                  </a:schemeClr>
                </a:gs>
                <a:gs pos="100000">
                  <a:schemeClr val="accent1"/>
                </a:gs>
              </a:gsLst>
              <a:lin ang="27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矩形: 圆角 32"/>
          <p:cNvSpPr txBox="1"/>
          <p:nvPr/>
        </p:nvSpPr>
        <p:spPr>
          <a:xfrm rot="0" flipH="0" flipV="0">
            <a:off x="284409" y="3815578"/>
            <a:ext cx="3325633" cy="2371137"/>
          </a:xfrm>
          <a:prstGeom prst="roundRect">
            <a:avLst>
              <a:gd name="adj" fmla="val 12075"/>
            </a:avLst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3500000" scaled="0"/>
          </a:gradFill>
          <a:ln w="19050" cap="sq">
            <a:gradFill>
              <a:gsLst>
                <a:gs pos="18000">
                  <a:schemeClr val="accent1"/>
                </a:gs>
                <a:gs pos="41000">
                  <a:schemeClr val="accent1">
                    <a:lumMod val="45000"/>
                    <a:lumOff val="55000"/>
                  </a:schemeClr>
                </a:gs>
                <a:gs pos="79000">
                  <a:schemeClr val="accent1">
                    <a:lumMod val="45000"/>
                    <a:lumOff val="55000"/>
                  </a:schemeClr>
                </a:gs>
                <a:gs pos="100000">
                  <a:schemeClr val="accent1"/>
                </a:gs>
              </a:gsLst>
              <a:lin ang="27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矩形: 圆角 34"/>
          <p:cNvSpPr txBox="1"/>
          <p:nvPr/>
        </p:nvSpPr>
        <p:spPr>
          <a:xfrm rot="0" flipH="0" flipV="0">
            <a:off x="8284718" y="967838"/>
            <a:ext cx="3673759" cy="2371137"/>
          </a:xfrm>
          <a:prstGeom prst="roundRect">
            <a:avLst>
              <a:gd name="adj" fmla="val 12075"/>
            </a:avLst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3500000" scaled="0"/>
          </a:gradFill>
          <a:ln w="19050" cap="sq">
            <a:gradFill>
              <a:gsLst>
                <a:gs pos="18000">
                  <a:schemeClr val="accent2"/>
                </a:gs>
                <a:gs pos="41000">
                  <a:schemeClr val="accent2">
                    <a:lumMod val="20000"/>
                    <a:lumOff val="80000"/>
                  </a:schemeClr>
                </a:gs>
                <a:gs pos="79000">
                  <a:schemeClr val="accent2">
                    <a:lumMod val="20000"/>
                    <a:lumOff val="80000"/>
                  </a:schemeClr>
                </a:gs>
                <a:gs pos="100000">
                  <a:schemeClr val="accent2"/>
                </a:gs>
              </a:gsLst>
              <a:lin ang="27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矩形: 圆角 35"/>
          <p:cNvSpPr txBox="1"/>
          <p:nvPr/>
        </p:nvSpPr>
        <p:spPr>
          <a:xfrm rot="0" flipH="0" flipV="0">
            <a:off x="8632844" y="3815578"/>
            <a:ext cx="3325633" cy="2371137"/>
          </a:xfrm>
          <a:prstGeom prst="roundRect">
            <a:avLst>
              <a:gd name="adj" fmla="val 12075"/>
            </a:avLst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3500000" scaled="0"/>
          </a:gradFill>
          <a:ln w="19050" cap="sq">
            <a:gradFill>
              <a:gsLst>
                <a:gs pos="18000">
                  <a:schemeClr val="accent2"/>
                </a:gs>
                <a:gs pos="41000">
                  <a:schemeClr val="accent2">
                    <a:lumMod val="20000"/>
                    <a:lumOff val="80000"/>
                  </a:schemeClr>
                </a:gs>
                <a:gs pos="79000">
                  <a:schemeClr val="accent2">
                    <a:lumMod val="20000"/>
                    <a:lumOff val="80000"/>
                  </a:schemeClr>
                </a:gs>
                <a:gs pos="100000">
                  <a:schemeClr val="accent2"/>
                </a:gs>
              </a:gsLst>
              <a:lin ang="27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文本框 38"/>
          <p:cNvSpPr txBox="1"/>
          <p:nvPr/>
        </p:nvSpPr>
        <p:spPr>
          <a:xfrm rot="0" flipH="0" flipV="0">
            <a:off x="465458" y="1608115"/>
            <a:ext cx="3359884" cy="153546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系统可根据不同渠道（如微信、抖音、小红书）的内容规范与用户偏好，自动调整语气、长度与格式，实现“一次生成、全域适配”的高效分发机制。</a:t>
            </a:r>
            <a:endParaRPr kumimoji="1" lang="zh-CN" altLang="en-US"/>
          </a:p>
        </p:txBody>
      </p:sp>
      <p:sp>
        <p:nvSpPr>
          <p:cNvPr id="21" name="文本框 39"/>
          <p:cNvSpPr txBox="1"/>
          <p:nvPr/>
        </p:nvSpPr>
        <p:spPr>
          <a:xfrm rot="0" flipH="0" flipV="0">
            <a:off x="465458" y="4489781"/>
            <a:ext cx="2980478" cy="153546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借助豆包与DeepSeek的多模态语言理解能力，企业可基于用户画像、行为轨迹和上下文环境，实时生成高度个性化的营销文案，显著提升点击率与转化效率。</a:t>
            </a:r>
            <a:endParaRPr kumimoji="1" lang="zh-CN" altLang="en-US"/>
          </a:p>
        </p:txBody>
      </p:sp>
      <p:sp>
        <p:nvSpPr>
          <p:cNvPr id="22" name="文本框 41"/>
          <p:cNvSpPr txBox="1"/>
          <p:nvPr/>
        </p:nvSpPr>
        <p:spPr>
          <a:xfrm rot="0" flipH="0" flipV="0">
            <a:off x="8441655" y="1608115"/>
            <a:ext cx="3359884" cy="153546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结合GEO框架，AI不仅生成内容，还能自动设计A/B测试方案，并根据实时反馈数据迭代优化生成策略，形成“生成—测试—学习—再生成”的闭环。</a:t>
            </a:r>
            <a:endParaRPr kumimoji="1" lang="zh-CN" altLang="en-US"/>
          </a:p>
        </p:txBody>
      </p:sp>
      <p:sp>
        <p:nvSpPr>
          <p:cNvPr id="23" name="文本框 42"/>
          <p:cNvSpPr txBox="1"/>
          <p:nvPr/>
        </p:nvSpPr>
        <p:spPr>
          <a:xfrm rot="0" flipH="0" flipV="0">
            <a:off x="8805421" y="4489781"/>
            <a:ext cx="2980478" cy="153546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利用DeepSeek对搜索与对话数据的深度解析，提前预判用户潜在需求，在用户尚未明确表达前即推送精准内容，抢占决策心智窗口。</a:t>
            </a:r>
            <a:endParaRPr kumimoji="1" lang="zh-CN" altLang="en-US"/>
          </a:p>
        </p:txBody>
      </p:sp>
      <p:sp>
        <p:nvSpPr>
          <p:cNvPr id="24" name="文本框 44"/>
          <p:cNvSpPr txBox="1"/>
          <p:nvPr/>
        </p:nvSpPr>
        <p:spPr>
          <a:xfrm rot="0" flipH="0" flipV="0">
            <a:off x="465457" y="1076635"/>
            <a:ext cx="3359884" cy="5023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多平台内容自动适配分发</a:t>
            </a:r>
            <a:endParaRPr kumimoji="1" lang="zh-CN" altLang="en-US"/>
          </a:p>
        </p:txBody>
      </p:sp>
      <p:sp>
        <p:nvSpPr>
          <p:cNvPr id="25" name="文本框 45"/>
          <p:cNvSpPr txBox="1"/>
          <p:nvPr/>
        </p:nvSpPr>
        <p:spPr>
          <a:xfrm rot="0" flipH="0" flipV="0">
            <a:off x="459528" y="3909165"/>
            <a:ext cx="2980478" cy="5023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动态个性化文案实时生成</a:t>
            </a:r>
            <a:endParaRPr kumimoji="1" lang="zh-CN" altLang="en-US"/>
          </a:p>
        </p:txBody>
      </p:sp>
      <p:sp>
        <p:nvSpPr>
          <p:cNvPr id="26" name="文本框 48"/>
          <p:cNvSpPr txBox="1"/>
          <p:nvPr/>
        </p:nvSpPr>
        <p:spPr>
          <a:xfrm rot="0" flipH="0" flipV="0">
            <a:off x="8441655" y="1076635"/>
            <a:ext cx="3359884" cy="5023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C6AB6A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A/B测试与生成闭环优化</a:t>
            </a:r>
            <a:endParaRPr kumimoji="1" lang="zh-CN" altLang="en-US"/>
          </a:p>
        </p:txBody>
      </p:sp>
      <p:sp>
        <p:nvSpPr>
          <p:cNvPr id="27" name="文本框 49"/>
          <p:cNvSpPr txBox="1"/>
          <p:nvPr/>
        </p:nvSpPr>
        <p:spPr>
          <a:xfrm rot="0" flipH="0" flipV="0">
            <a:off x="8805421" y="3909165"/>
            <a:ext cx="2980478" cy="5023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C6AB6A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用户意图识别驱动内容前置</a:t>
            </a:r>
            <a:endParaRPr kumimoji="1" lang="zh-CN" altLang="en-US"/>
          </a:p>
        </p:txBody>
      </p:sp>
      <p:sp>
        <p:nvSpPr>
          <p:cNvPr id="28" name="椭圆 51"/>
          <p:cNvSpPr txBox="1"/>
          <p:nvPr/>
        </p:nvSpPr>
        <p:spPr>
          <a:xfrm rot="0" flipH="0" flipV="0">
            <a:off x="5275884" y="1541734"/>
            <a:ext cx="135364" cy="135364"/>
          </a:xfrm>
          <a:prstGeom prst="ellipse">
            <a:avLst/>
          </a:prstGeom>
          <a:solidFill>
            <a:schemeClr val="accent1"/>
          </a:solidFill>
          <a:ln w="1905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9" name="椭圆 52"/>
          <p:cNvSpPr txBox="1"/>
          <p:nvPr/>
        </p:nvSpPr>
        <p:spPr>
          <a:xfrm rot="0" flipH="0" flipV="0">
            <a:off x="4521374" y="3068322"/>
            <a:ext cx="135364" cy="135364"/>
          </a:xfrm>
          <a:prstGeom prst="ellipse">
            <a:avLst/>
          </a:prstGeom>
          <a:solidFill>
            <a:schemeClr val="accent1"/>
          </a:solidFill>
          <a:ln w="1905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0" name="椭圆 54"/>
          <p:cNvSpPr txBox="1"/>
          <p:nvPr/>
        </p:nvSpPr>
        <p:spPr>
          <a:xfrm rot="0" flipH="0" flipV="0">
            <a:off x="6273120" y="2299411"/>
            <a:ext cx="135364" cy="135364"/>
          </a:xfrm>
          <a:prstGeom prst="ellipse">
            <a:avLst/>
          </a:prstGeom>
          <a:solidFill>
            <a:schemeClr val="accent2"/>
          </a:solidFill>
          <a:ln w="1905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1" name="椭圆 55"/>
          <p:cNvSpPr txBox="1"/>
          <p:nvPr/>
        </p:nvSpPr>
        <p:spPr>
          <a:xfrm rot="0" flipH="0" flipV="0">
            <a:off x="7055973" y="3668078"/>
            <a:ext cx="135364" cy="135364"/>
          </a:xfrm>
          <a:prstGeom prst="ellipse">
            <a:avLst/>
          </a:prstGeom>
          <a:solidFill>
            <a:schemeClr val="accent2"/>
          </a:solidFill>
          <a:ln w="1905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32" name="直接连接符 61"/>
          <p:cNvCxnSpPr/>
          <p:nvPr/>
        </p:nvCxnSpPr>
        <p:spPr>
          <a:xfrm rot="0" flipH="0" flipV="0">
            <a:off x="3958168" y="1609416"/>
            <a:ext cx="1317716" cy="0"/>
          </a:xfrm>
          <a:prstGeom prst="line">
            <a:avLst/>
          </a:prstGeom>
          <a:noFill/>
          <a:ln w="19050" cap="sq">
            <a:solidFill>
              <a:schemeClr val="accent1"/>
            </a:solidFill>
            <a:prstDash val="sysDash"/>
            <a:miter/>
          </a:ln>
        </p:spPr>
      </p:cxnSp>
      <p:cxnSp>
        <p:nvCxnSpPr>
          <p:cNvPr id="33" name="直接连接符 72"/>
          <p:cNvCxnSpPr/>
          <p:nvPr/>
        </p:nvCxnSpPr>
        <p:spPr>
          <a:xfrm rot="0" flipH="0" flipV="0">
            <a:off x="3608796" y="4516806"/>
            <a:ext cx="376908" cy="0"/>
          </a:xfrm>
          <a:prstGeom prst="line">
            <a:avLst/>
          </a:prstGeom>
          <a:noFill/>
          <a:ln w="19050" cap="sq">
            <a:solidFill>
              <a:schemeClr val="accent1"/>
            </a:solidFill>
            <a:prstDash val="sysDash"/>
            <a:miter/>
          </a:ln>
        </p:spPr>
      </p:cxnSp>
      <p:cxnSp>
        <p:nvCxnSpPr>
          <p:cNvPr id="34" name="直接连接符 74"/>
          <p:cNvCxnSpPr/>
          <p:nvPr/>
        </p:nvCxnSpPr>
        <p:spPr>
          <a:xfrm rot="0" flipH="0" flipV="1">
            <a:off x="3985704" y="3097367"/>
            <a:ext cx="624636" cy="1419439"/>
          </a:xfrm>
          <a:prstGeom prst="line">
            <a:avLst/>
          </a:prstGeom>
          <a:noFill/>
          <a:ln w="19050" cap="sq">
            <a:solidFill>
              <a:schemeClr val="accent1"/>
            </a:solidFill>
            <a:prstDash val="sysDash"/>
            <a:miter/>
          </a:ln>
        </p:spPr>
      </p:cxnSp>
      <p:cxnSp>
        <p:nvCxnSpPr>
          <p:cNvPr id="35" name="直接连接符 82"/>
          <p:cNvCxnSpPr/>
          <p:nvPr/>
        </p:nvCxnSpPr>
        <p:spPr>
          <a:xfrm rot="0" flipH="1" flipV="0">
            <a:off x="7114614" y="1579033"/>
            <a:ext cx="1170104" cy="0"/>
          </a:xfrm>
          <a:prstGeom prst="line">
            <a:avLst/>
          </a:prstGeom>
          <a:noFill/>
          <a:ln w="19050" cap="sq">
            <a:solidFill>
              <a:schemeClr val="accent2"/>
            </a:solidFill>
            <a:prstDash val="sysDash"/>
            <a:miter/>
          </a:ln>
        </p:spPr>
      </p:cxnSp>
      <p:cxnSp>
        <p:nvCxnSpPr>
          <p:cNvPr id="36" name="直接连接符 84"/>
          <p:cNvCxnSpPr/>
          <p:nvPr/>
        </p:nvCxnSpPr>
        <p:spPr>
          <a:xfrm rot="0" flipH="1" flipV="0">
            <a:off x="6388660" y="1579033"/>
            <a:ext cx="691469" cy="740202"/>
          </a:xfrm>
          <a:prstGeom prst="line">
            <a:avLst/>
          </a:prstGeom>
          <a:noFill/>
          <a:ln w="19050" cap="sq">
            <a:solidFill>
              <a:schemeClr val="accent2"/>
            </a:solidFill>
            <a:prstDash val="sysDash"/>
            <a:miter/>
          </a:ln>
        </p:spPr>
      </p:cxnSp>
      <p:cxnSp>
        <p:nvCxnSpPr>
          <p:cNvPr id="37" name="直接连接符 86"/>
          <p:cNvCxnSpPr/>
          <p:nvPr/>
        </p:nvCxnSpPr>
        <p:spPr>
          <a:xfrm rot="0" flipH="1" flipV="0">
            <a:off x="7901561" y="4449873"/>
            <a:ext cx="731283" cy="0"/>
          </a:xfrm>
          <a:prstGeom prst="line">
            <a:avLst/>
          </a:prstGeom>
          <a:noFill/>
          <a:ln w="19050" cap="sq">
            <a:solidFill>
              <a:schemeClr val="accent2"/>
            </a:solidFill>
            <a:prstDash val="sysDash"/>
            <a:miter/>
          </a:ln>
        </p:spPr>
      </p:cxnSp>
      <p:sp>
        <p:nvSpPr>
          <p:cNvPr id="38" name="椭圆 93"/>
          <p:cNvSpPr txBox="1"/>
          <p:nvPr/>
        </p:nvSpPr>
        <p:spPr>
          <a:xfrm rot="0" flipH="0" flipV="0">
            <a:off x="4699452" y="2774479"/>
            <a:ext cx="324000" cy="324000"/>
          </a:xfrm>
          <a:prstGeom prst="ellipse">
            <a:avLst/>
          </a:prstGeom>
          <a:noFill/>
          <a:ln w="31750" cap="sq">
            <a:gradFill>
              <a:gsLst>
                <a:gs pos="0">
                  <a:schemeClr val="accent1"/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162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9" name="椭圆 94"/>
          <p:cNvSpPr txBox="1"/>
          <p:nvPr/>
        </p:nvSpPr>
        <p:spPr>
          <a:xfrm rot="0" flipH="0" flipV="0">
            <a:off x="5363455" y="1733195"/>
            <a:ext cx="324000" cy="324000"/>
          </a:xfrm>
          <a:prstGeom prst="ellipse">
            <a:avLst/>
          </a:prstGeom>
          <a:noFill/>
          <a:ln w="31750" cap="sq">
            <a:gradFill>
              <a:gsLst>
                <a:gs pos="0">
                  <a:schemeClr val="accent1"/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162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0" name="椭圆 96"/>
          <p:cNvSpPr txBox="1"/>
          <p:nvPr/>
        </p:nvSpPr>
        <p:spPr>
          <a:xfrm rot="0" flipH="0" flipV="0">
            <a:off x="6004198" y="2505267"/>
            <a:ext cx="324000" cy="324000"/>
          </a:xfrm>
          <a:prstGeom prst="ellipse">
            <a:avLst/>
          </a:prstGeom>
          <a:noFill/>
          <a:ln w="31750" cap="sq">
            <a:gradFill>
              <a:gsLst>
                <a:gs pos="0">
                  <a:schemeClr val="accent2"/>
                </a:gs>
                <a:gs pos="100000">
                  <a:schemeClr val="accent2">
                    <a:lumMod val="20000"/>
                    <a:lumOff val="80000"/>
                  </a:schemeClr>
                </a:gs>
              </a:gsLst>
              <a:lin ang="162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1" name="椭圆 97"/>
          <p:cNvSpPr txBox="1"/>
          <p:nvPr/>
        </p:nvSpPr>
        <p:spPr>
          <a:xfrm rot="0" flipH="0" flipV="0">
            <a:off x="6668341" y="3433533"/>
            <a:ext cx="324000" cy="324000"/>
          </a:xfrm>
          <a:prstGeom prst="ellipse">
            <a:avLst/>
          </a:prstGeom>
          <a:noFill/>
          <a:ln w="31750" cap="sq">
            <a:gradFill>
              <a:gsLst>
                <a:gs pos="0">
                  <a:schemeClr val="accent2"/>
                </a:gs>
                <a:gs pos="100000">
                  <a:schemeClr val="accent2">
                    <a:lumMod val="20000"/>
                    <a:lumOff val="80000"/>
                  </a:schemeClr>
                </a:gs>
              </a:gsLst>
              <a:lin ang="162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42" name="直接连接符 6"/>
          <p:cNvCxnSpPr/>
          <p:nvPr/>
        </p:nvCxnSpPr>
        <p:spPr>
          <a:xfrm rot="0" flipH="0" flipV="0">
            <a:off x="7080129" y="3704653"/>
            <a:ext cx="821432" cy="755895"/>
          </a:xfrm>
          <a:prstGeom prst="line">
            <a:avLst/>
          </a:prstGeom>
          <a:noFill/>
          <a:ln w="19050" cap="sq">
            <a:solidFill>
              <a:schemeClr val="accent2"/>
            </a:solidFill>
            <a:prstDash val="sysDash"/>
            <a:miter/>
          </a:ln>
        </p:spPr>
      </p:cxnSp>
      <p:sp>
        <p:nvSpPr>
          <p:cNvPr id="43" name="任意多边形: 形状 1"/>
          <p:cNvSpPr txBox="1"/>
          <p:nvPr/>
        </p:nvSpPr>
        <p:spPr>
          <a:xfrm rot="3399034" flipH="0" flipV="0">
            <a:off x="101370" y="-683544"/>
            <a:ext cx="752877" cy="1639473"/>
          </a:xfrm>
          <a:custGeom>
            <a:avLst/>
            <a:gdLst>
              <a:gd name="connsiteX0" fmla="*/ 0 w 752877"/>
              <a:gd name="connsiteY0" fmla="*/ 1143995 h 1639473"/>
              <a:gd name="connsiteX1" fmla="*/ 752877 w 752877"/>
              <a:gd name="connsiteY1" fmla="*/ 0 h 1639473"/>
              <a:gd name="connsiteX2" fmla="*/ 752877 w 752877"/>
              <a:gd name="connsiteY2" fmla="*/ 1639473 h 1639473"/>
            </a:gdLst>
            <a:rect l="l" t="t" r="r" b="b"/>
            <a:pathLst>
              <a:path w="752877" h="1639473">
                <a:moveTo>
                  <a:pt x="0" y="1143995"/>
                </a:moveTo>
                <a:lnTo>
                  <a:pt x="752877" y="0"/>
                </a:lnTo>
                <a:lnTo>
                  <a:pt x="752877" y="1639473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4" name="任意多边形: 形状 2"/>
          <p:cNvSpPr txBox="1"/>
          <p:nvPr/>
        </p:nvSpPr>
        <p:spPr>
          <a:xfrm rot="3416040" flipH="0" flipV="0">
            <a:off x="768217" y="-508298"/>
            <a:ext cx="109495" cy="2035302"/>
          </a:xfrm>
          <a:custGeom>
            <a:avLst/>
            <a:gdLst>
              <a:gd name="connsiteX0" fmla="*/ 0 w 109495"/>
              <a:gd name="connsiteY0" fmla="*/ 168184 h 2035302"/>
              <a:gd name="connsiteX1" fmla="*/ 109495 w 109495"/>
              <a:gd name="connsiteY1" fmla="*/ 0 h 2035302"/>
              <a:gd name="connsiteX2" fmla="*/ 109495 w 109495"/>
              <a:gd name="connsiteY2" fmla="*/ 2035302 h 2035302"/>
              <a:gd name="connsiteX3" fmla="*/ 0 w 109495"/>
              <a:gd name="connsiteY3" fmla="*/ 1964016 h 2035302"/>
            </a:gdLst>
            <a:rect l="l" t="t" r="r" b="b"/>
            <a:pathLst>
              <a:path w="109495" h="2035302">
                <a:moveTo>
                  <a:pt x="0" y="168184"/>
                </a:moveTo>
                <a:lnTo>
                  <a:pt x="109495" y="0"/>
                </a:lnTo>
                <a:lnTo>
                  <a:pt x="109495" y="2035302"/>
                </a:lnTo>
                <a:lnTo>
                  <a:pt x="0" y="1964016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68000"/>
                </a:schemeClr>
              </a:gs>
              <a:gs pos="100000">
                <a:schemeClr val="accent1">
                  <a:alpha val="0"/>
                  <a:lumMod val="98000"/>
                  <a:lumOff val="2000"/>
                </a:schemeClr>
              </a:gs>
            </a:gsLst>
            <a:lin ang="5400000" scaled="0"/>
          </a:gradFill>
          <a:ln w="6350" cap="sq"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5" name="文本框 3"/>
          <p:cNvSpPr txBox="1"/>
          <p:nvPr/>
        </p:nvSpPr>
        <p:spPr>
          <a:xfrm rot="0" flipH="0" flipV="0">
            <a:off x="1163319" y="388880"/>
            <a:ext cx="7701382" cy="59627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智能内容生成重构用户触达路径</a:t>
            </a:r>
            <a:endParaRPr kumimoji="1" lang="zh-CN" altLang="en-US"/>
          </a:p>
        </p:txBody>
      </p:sp>
    </p:spTree>
  </p:cSld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1" y="1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角 7"/>
          <p:cNvSpPr txBox="1"/>
          <p:nvPr/>
        </p:nvSpPr>
        <p:spPr>
          <a:xfrm rot="0" flipH="0" flipV="0">
            <a:off x="5396870" y="787192"/>
            <a:ext cx="5901838" cy="38104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/>
              </a:gs>
              <a:gs pos="93000">
                <a:schemeClr val="accent1"/>
              </a:gs>
            </a:gsLst>
            <a:lin ang="108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角 10"/>
          <p:cNvSpPr txBox="1"/>
          <p:nvPr/>
        </p:nvSpPr>
        <p:spPr>
          <a:xfrm rot="0" flipH="0" flipV="0">
            <a:off x="5396870" y="2186435"/>
            <a:ext cx="5901838" cy="38104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/>
              </a:gs>
              <a:gs pos="93000">
                <a:schemeClr val="accent2"/>
              </a:gs>
            </a:gsLst>
            <a:lin ang="108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角 36"/>
          <p:cNvSpPr txBox="1"/>
          <p:nvPr/>
        </p:nvSpPr>
        <p:spPr>
          <a:xfrm rot="0" flipH="0" flipV="0">
            <a:off x="5396870" y="3585678"/>
            <a:ext cx="5901838" cy="38104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/>
              </a:gs>
              <a:gs pos="93000">
                <a:schemeClr val="accent1"/>
              </a:gs>
            </a:gsLst>
            <a:lin ang="108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角 42"/>
          <p:cNvSpPr txBox="1"/>
          <p:nvPr/>
        </p:nvSpPr>
        <p:spPr>
          <a:xfrm rot="0" flipH="0" flipV="0">
            <a:off x="5396870" y="4984921"/>
            <a:ext cx="5901838" cy="38104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/>
              </a:gs>
              <a:gs pos="93000">
                <a:schemeClr val="accent2"/>
              </a:gs>
            </a:gsLst>
            <a:lin ang="108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 59"/>
          <p:cNvSpPr txBox="1"/>
          <p:nvPr/>
        </p:nvSpPr>
        <p:spPr>
          <a:xfrm rot="0" flipH="0" flipV="0">
            <a:off x="0" y="6451082"/>
            <a:ext cx="12192000" cy="406918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81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 15"/>
          <p:cNvSpPr txBox="1"/>
          <p:nvPr/>
        </p:nvSpPr>
        <p:spPr>
          <a:xfrm rot="0" flipH="0" flipV="0">
            <a:off x="5674940" y="808437"/>
            <a:ext cx="4815547" cy="33855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从关键词匹配到语义意图覆盖</a:t>
            </a:r>
            <a:endParaRPr kumimoji="1" lang="zh-CN" altLang="en-US"/>
          </a:p>
        </p:txBody>
      </p:sp>
      <p:sp>
        <p:nvSpPr>
          <p:cNvPr id="9" name="矩形 16"/>
          <p:cNvSpPr txBox="1"/>
          <p:nvPr/>
        </p:nvSpPr>
        <p:spPr>
          <a:xfrm rot="0" flipH="0" flipV="0">
            <a:off x="5674940" y="2207680"/>
            <a:ext cx="4815547" cy="33855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问答式内容结构优先索引</a:t>
            </a:r>
            <a:endParaRPr kumimoji="1" lang="zh-CN" altLang="en-US"/>
          </a:p>
        </p:txBody>
      </p:sp>
      <p:sp>
        <p:nvSpPr>
          <p:cNvPr id="10" name="矩形 17"/>
          <p:cNvSpPr txBox="1"/>
          <p:nvPr/>
        </p:nvSpPr>
        <p:spPr>
          <a:xfrm rot="0" flipH="0" flipV="0">
            <a:off x="5674940" y="3606923"/>
            <a:ext cx="4815547" cy="33855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实时知识库联动提升可信度</a:t>
            </a:r>
            <a:endParaRPr kumimoji="1" lang="zh-CN" altLang="en-US"/>
          </a:p>
        </p:txBody>
      </p:sp>
      <p:sp>
        <p:nvSpPr>
          <p:cNvPr id="11" name="矩形 18"/>
          <p:cNvSpPr txBox="1"/>
          <p:nvPr/>
        </p:nvSpPr>
        <p:spPr>
          <a:xfrm rot="0" flipH="0" flipV="0">
            <a:off x="5674940" y="5006166"/>
            <a:ext cx="4815547" cy="33855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GEO指标体系初步建立</a:t>
            </a:r>
            <a:endParaRPr kumimoji="1" lang="zh-CN" altLang="en-US"/>
          </a:p>
        </p:txBody>
      </p:sp>
      <p:sp>
        <p:nvSpPr>
          <p:cNvPr id="12" name="稻壳儿春秋广告/盗版必究        原创来源：http://chn.docer.com/works?userid=199329941#!/work_time"/>
          <p:cNvSpPr txBox="1"/>
          <p:nvPr/>
        </p:nvSpPr>
        <p:spPr>
          <a:xfrm rot="0" flipH="0" flipV="1">
            <a:off x="204716" y="1446665"/>
            <a:ext cx="3543475" cy="3054718"/>
          </a:xfrm>
          <a:prstGeom prst="triangle">
            <a:avLst/>
          </a:prstGeom>
          <a:noFill/>
          <a:ln w="1905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稻壳儿春秋广告/盗版必究        原创来源：http://chn.docer.com/works?userid=199329941#!/work_time"/>
          <p:cNvSpPr txBox="1"/>
          <p:nvPr/>
        </p:nvSpPr>
        <p:spPr>
          <a:xfrm rot="0" flipH="0" flipV="1">
            <a:off x="615550" y="1666934"/>
            <a:ext cx="3917273" cy="3376957"/>
          </a:xfrm>
          <a:prstGeom prst="triangl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AiPPT19"/>
          <p:cNvSpPr txBox="1"/>
          <p:nvPr/>
        </p:nvSpPr>
        <p:spPr>
          <a:xfrm rot="0" flipH="0" flipV="0">
            <a:off x="2061460" y="2260241"/>
            <a:ext cx="1025453" cy="1015044"/>
          </a:xfrm>
          <a:custGeom>
            <a:avLst/>
            <a:gdLst>
              <a:gd name="connsiteX0" fmla="*/ 1163193 w 1872552"/>
              <a:gd name="connsiteY0" fmla="*/ 1008682 h 1853550"/>
              <a:gd name="connsiteX1" fmla="*/ 1670113 w 1872552"/>
              <a:gd name="connsiteY1" fmla="*/ 1008682 h 1853550"/>
              <a:gd name="connsiteX2" fmla="*/ 1839277 w 1872552"/>
              <a:gd name="connsiteY2" fmla="*/ 1177465 h 1853550"/>
              <a:gd name="connsiteX3" fmla="*/ 1839277 w 1872552"/>
              <a:gd name="connsiteY3" fmla="*/ 1684195 h 1853550"/>
              <a:gd name="connsiteX4" fmla="*/ 1670113 w 1872552"/>
              <a:gd name="connsiteY4" fmla="*/ 1853550 h 1853550"/>
              <a:gd name="connsiteX5" fmla="*/ 1163193 w 1872552"/>
              <a:gd name="connsiteY5" fmla="*/ 1853550 h 1853550"/>
              <a:gd name="connsiteX6" fmla="*/ 993838 w 1872552"/>
              <a:gd name="connsiteY6" fmla="*/ 1684195 h 1853550"/>
              <a:gd name="connsiteX7" fmla="*/ 993838 w 1872552"/>
              <a:gd name="connsiteY7" fmla="*/ 1177465 h 1853550"/>
              <a:gd name="connsiteX8" fmla="*/ 1163193 w 1872552"/>
              <a:gd name="connsiteY8" fmla="*/ 1008682 h 1853550"/>
              <a:gd name="connsiteX9" fmla="*/ 169355 w 1872552"/>
              <a:gd name="connsiteY9" fmla="*/ 1008682 h 1853550"/>
              <a:gd name="connsiteX10" fmla="*/ 676275 w 1872552"/>
              <a:gd name="connsiteY10" fmla="*/ 1008682 h 1853550"/>
              <a:gd name="connsiteX11" fmla="*/ 845439 w 1872552"/>
              <a:gd name="connsiteY11" fmla="*/ 1177465 h 1853550"/>
              <a:gd name="connsiteX12" fmla="*/ 845439 w 1872552"/>
              <a:gd name="connsiteY12" fmla="*/ 1684195 h 1853550"/>
              <a:gd name="connsiteX13" fmla="*/ 676275 w 1872552"/>
              <a:gd name="connsiteY13" fmla="*/ 1853550 h 1853550"/>
              <a:gd name="connsiteX14" fmla="*/ 169355 w 1872552"/>
              <a:gd name="connsiteY14" fmla="*/ 1853550 h 1853550"/>
              <a:gd name="connsiteX15" fmla="*/ 0 w 1872552"/>
              <a:gd name="connsiteY15" fmla="*/ 1684195 h 1853550"/>
              <a:gd name="connsiteX16" fmla="*/ 0 w 1872552"/>
              <a:gd name="connsiteY16" fmla="*/ 1177465 h 1853550"/>
              <a:gd name="connsiteX17" fmla="*/ 169355 w 1872552"/>
              <a:gd name="connsiteY17" fmla="*/ 1008682 h 1853550"/>
              <a:gd name="connsiteX18" fmla="*/ 169355 w 1872552"/>
              <a:gd name="connsiteY18" fmla="*/ 33514 h 1853550"/>
              <a:gd name="connsiteX19" fmla="*/ 676275 w 1872552"/>
              <a:gd name="connsiteY19" fmla="*/ 33514 h 1853550"/>
              <a:gd name="connsiteX20" fmla="*/ 845439 w 1872552"/>
              <a:gd name="connsiteY20" fmla="*/ 202297 h 1853550"/>
              <a:gd name="connsiteX21" fmla="*/ 845439 w 1872552"/>
              <a:gd name="connsiteY21" fmla="*/ 709027 h 1853550"/>
              <a:gd name="connsiteX22" fmla="*/ 676275 w 1872552"/>
              <a:gd name="connsiteY22" fmla="*/ 878382 h 1853550"/>
              <a:gd name="connsiteX23" fmla="*/ 169355 w 1872552"/>
              <a:gd name="connsiteY23" fmla="*/ 878382 h 1853550"/>
              <a:gd name="connsiteX24" fmla="*/ 0 w 1872552"/>
              <a:gd name="connsiteY24" fmla="*/ 709027 h 1853550"/>
              <a:gd name="connsiteX25" fmla="*/ 0 w 1872552"/>
              <a:gd name="connsiteY25" fmla="*/ 202297 h 1853550"/>
              <a:gd name="connsiteX26" fmla="*/ 169355 w 1872552"/>
              <a:gd name="connsiteY26" fmla="*/ 33514 h 1853550"/>
              <a:gd name="connsiteX27" fmla="*/ 1416605 w 1872552"/>
              <a:gd name="connsiteY27" fmla="*/ 0 h 1853550"/>
              <a:gd name="connsiteX28" fmla="*/ 1474183 w 1872552"/>
              <a:gd name="connsiteY28" fmla="*/ 23846 h 1853550"/>
              <a:gd name="connsiteX29" fmla="*/ 1848706 w 1872552"/>
              <a:gd name="connsiteY29" fmla="*/ 398369 h 1853550"/>
              <a:gd name="connsiteX30" fmla="*/ 1848706 w 1872552"/>
              <a:gd name="connsiteY30" fmla="*/ 513526 h 1853550"/>
              <a:gd name="connsiteX31" fmla="*/ 1474183 w 1872552"/>
              <a:gd name="connsiteY31" fmla="*/ 888049 h 1853550"/>
              <a:gd name="connsiteX32" fmla="*/ 1359026 w 1872552"/>
              <a:gd name="connsiteY32" fmla="*/ 888049 h 1853550"/>
              <a:gd name="connsiteX33" fmla="*/ 984408 w 1872552"/>
              <a:gd name="connsiteY33" fmla="*/ 513526 h 1853550"/>
              <a:gd name="connsiteX34" fmla="*/ 984408 w 1872552"/>
              <a:gd name="connsiteY34" fmla="*/ 398369 h 1853550"/>
              <a:gd name="connsiteX35" fmla="*/ 1359026 w 1872552"/>
              <a:gd name="connsiteY35" fmla="*/ 23846 h 1853550"/>
              <a:gd name="connsiteX36" fmla="*/ 1416605 w 1872552"/>
              <a:gd name="connsiteY36" fmla="*/ 0 h 1853550"/>
            </a:gdLst>
            <a:rect l="l" t="t" r="r" b="b"/>
            <a:pathLst>
              <a:path w="1872552" h="1853550">
                <a:moveTo>
                  <a:pt x="1163193" y="1008682"/>
                </a:moveTo>
                <a:lnTo>
                  <a:pt x="1670113" y="1008682"/>
                </a:lnTo>
                <a:cubicBezTo>
                  <a:pt x="1763348" y="1008786"/>
                  <a:pt x="1838963" y="1084230"/>
                  <a:pt x="1839277" y="1177465"/>
                </a:cubicBezTo>
                <a:lnTo>
                  <a:pt x="1839277" y="1684195"/>
                </a:lnTo>
                <a:cubicBezTo>
                  <a:pt x="1839277" y="1777652"/>
                  <a:pt x="1763570" y="1853445"/>
                  <a:pt x="1670113" y="1853550"/>
                </a:cubicBezTo>
                <a:lnTo>
                  <a:pt x="1163193" y="1853550"/>
                </a:lnTo>
                <a:cubicBezTo>
                  <a:pt x="1069661" y="1853550"/>
                  <a:pt x="993838" y="1777727"/>
                  <a:pt x="993838" y="1684195"/>
                </a:cubicBezTo>
                <a:lnTo>
                  <a:pt x="993838" y="1177465"/>
                </a:lnTo>
                <a:cubicBezTo>
                  <a:pt x="994153" y="1084156"/>
                  <a:pt x="1069883" y="1008681"/>
                  <a:pt x="1163193" y="1008682"/>
                </a:cubicBezTo>
                <a:close/>
                <a:moveTo>
                  <a:pt x="169355" y="1008682"/>
                </a:moveTo>
                <a:lnTo>
                  <a:pt x="676275" y="1008682"/>
                </a:lnTo>
                <a:cubicBezTo>
                  <a:pt x="769510" y="1008786"/>
                  <a:pt x="845125" y="1084230"/>
                  <a:pt x="845439" y="1177465"/>
                </a:cubicBezTo>
                <a:lnTo>
                  <a:pt x="845439" y="1684195"/>
                </a:lnTo>
                <a:cubicBezTo>
                  <a:pt x="845439" y="1777652"/>
                  <a:pt x="769732" y="1853445"/>
                  <a:pt x="676275" y="1853550"/>
                </a:cubicBezTo>
                <a:lnTo>
                  <a:pt x="169355" y="1853550"/>
                </a:lnTo>
                <a:cubicBezTo>
                  <a:pt x="75823" y="1853550"/>
                  <a:pt x="0" y="1777727"/>
                  <a:pt x="0" y="1684195"/>
                </a:cubicBezTo>
                <a:lnTo>
                  <a:pt x="0" y="1177465"/>
                </a:lnTo>
                <a:cubicBezTo>
                  <a:pt x="315" y="1084156"/>
                  <a:pt x="76045" y="1008681"/>
                  <a:pt x="169355" y="1008682"/>
                </a:cubicBezTo>
                <a:close/>
                <a:moveTo>
                  <a:pt x="169355" y="33514"/>
                </a:moveTo>
                <a:lnTo>
                  <a:pt x="676275" y="33514"/>
                </a:lnTo>
                <a:cubicBezTo>
                  <a:pt x="769510" y="33618"/>
                  <a:pt x="845125" y="109062"/>
                  <a:pt x="845439" y="202297"/>
                </a:cubicBezTo>
                <a:lnTo>
                  <a:pt x="845439" y="709027"/>
                </a:lnTo>
                <a:cubicBezTo>
                  <a:pt x="845439" y="802484"/>
                  <a:pt x="769732" y="878277"/>
                  <a:pt x="676275" y="878382"/>
                </a:cubicBezTo>
                <a:lnTo>
                  <a:pt x="169355" y="878382"/>
                </a:lnTo>
                <a:cubicBezTo>
                  <a:pt x="75823" y="878382"/>
                  <a:pt x="0" y="802559"/>
                  <a:pt x="0" y="709027"/>
                </a:cubicBezTo>
                <a:lnTo>
                  <a:pt x="0" y="202297"/>
                </a:lnTo>
                <a:cubicBezTo>
                  <a:pt x="315" y="108988"/>
                  <a:pt x="76045" y="33513"/>
                  <a:pt x="169355" y="33514"/>
                </a:cubicBezTo>
                <a:close/>
                <a:moveTo>
                  <a:pt x="1416605" y="0"/>
                </a:moveTo>
                <a:cubicBezTo>
                  <a:pt x="1437443" y="0"/>
                  <a:pt x="1458281" y="7948"/>
                  <a:pt x="1474183" y="23846"/>
                </a:cubicBezTo>
                <a:lnTo>
                  <a:pt x="1848706" y="398369"/>
                </a:lnTo>
                <a:cubicBezTo>
                  <a:pt x="1880501" y="430171"/>
                  <a:pt x="1880501" y="481724"/>
                  <a:pt x="1848706" y="513526"/>
                </a:cubicBezTo>
                <a:lnTo>
                  <a:pt x="1474183" y="888049"/>
                </a:lnTo>
                <a:cubicBezTo>
                  <a:pt x="1442379" y="919843"/>
                  <a:pt x="1390830" y="919843"/>
                  <a:pt x="1359026" y="888049"/>
                </a:cubicBezTo>
                <a:lnTo>
                  <a:pt x="984408" y="513526"/>
                </a:lnTo>
                <a:cubicBezTo>
                  <a:pt x="952613" y="481724"/>
                  <a:pt x="952613" y="430171"/>
                  <a:pt x="984408" y="398369"/>
                </a:cubicBezTo>
                <a:lnTo>
                  <a:pt x="1359026" y="23846"/>
                </a:lnTo>
                <a:cubicBezTo>
                  <a:pt x="1374928" y="7948"/>
                  <a:pt x="1395766" y="0"/>
                  <a:pt x="1416605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矩形 23"/>
          <p:cNvSpPr txBox="1"/>
          <p:nvPr/>
        </p:nvSpPr>
        <p:spPr>
          <a:xfrm rot="0" flipH="0" flipV="0">
            <a:off x="5674940" y="1213619"/>
            <a:ext cx="4705655" cy="81989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283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GEO不再依赖传统关键词堆砌，而是通过理解用户查询背后的深层意图，生成覆盖完整意图图谱的内容，提升在生成式搜索引擎中的曝光权重。</a:t>
            </a:r>
            <a:endParaRPr kumimoji="1" lang="zh-CN" altLang="en-US"/>
          </a:p>
        </p:txBody>
      </p:sp>
      <p:sp>
        <p:nvSpPr>
          <p:cNvPr id="16" name="矩形 24"/>
          <p:cNvSpPr txBox="1"/>
          <p:nvPr/>
        </p:nvSpPr>
        <p:spPr>
          <a:xfrm rot="0" flipH="0" flipV="0">
            <a:off x="5674940" y="2607968"/>
            <a:ext cx="4705655" cy="81989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283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豆包等生成式引擎更倾向索引结构清晰、直接回答用户问题的内容。企业需将产品信息转化为FAQ、场景化解决方案等形式，以获得更高推荐优先级。</a:t>
            </a:r>
            <a:endParaRPr kumimoji="1" lang="zh-CN" altLang="en-US"/>
          </a:p>
        </p:txBody>
      </p:sp>
      <p:sp>
        <p:nvSpPr>
          <p:cNvPr id="17" name="矩形 25"/>
          <p:cNvSpPr txBox="1"/>
          <p:nvPr/>
        </p:nvSpPr>
        <p:spPr>
          <a:xfrm rot="0" flipH="0" flipV="0">
            <a:off x="5674940" y="4002317"/>
            <a:ext cx="4705655" cy="81989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283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将企业官网、客服系统与DeepSeek知识库打通，确保生成内容引用最新、权威的数据源，增强AI引擎对企业内容的信任评分，进而提升排名。</a:t>
            </a:r>
            <a:endParaRPr kumimoji="1" lang="zh-CN" altLang="en-US"/>
          </a:p>
        </p:txBody>
      </p:sp>
      <p:sp>
        <p:nvSpPr>
          <p:cNvPr id="18" name="矩形 26"/>
          <p:cNvSpPr txBox="1"/>
          <p:nvPr/>
        </p:nvSpPr>
        <p:spPr>
          <a:xfrm rot="0" flipH="0" flipV="0">
            <a:off x="5674940" y="5396667"/>
            <a:ext cx="4705655" cy="81989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283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2026年已出现初步GEO评估维度，包括意图覆盖率、生成相关性得分、用户停留时长衍生值等，企业需据此调整内容生产KPI。</a:t>
            </a:r>
            <a:endParaRPr kumimoji="1" lang="zh-CN" altLang="en-US"/>
          </a:p>
        </p:txBody>
      </p:sp>
      <p:sp>
        <p:nvSpPr>
          <p:cNvPr id="19" name="任意多边形: 形状 1"/>
          <p:cNvSpPr txBox="1"/>
          <p:nvPr/>
        </p:nvSpPr>
        <p:spPr>
          <a:xfrm rot="3399034" flipH="0" flipV="0">
            <a:off x="101370" y="-683544"/>
            <a:ext cx="752877" cy="1639473"/>
          </a:xfrm>
          <a:custGeom>
            <a:avLst/>
            <a:gdLst>
              <a:gd name="connsiteX0" fmla="*/ 0 w 752877"/>
              <a:gd name="connsiteY0" fmla="*/ 1143995 h 1639473"/>
              <a:gd name="connsiteX1" fmla="*/ 752877 w 752877"/>
              <a:gd name="connsiteY1" fmla="*/ 0 h 1639473"/>
              <a:gd name="connsiteX2" fmla="*/ 752877 w 752877"/>
              <a:gd name="connsiteY2" fmla="*/ 1639473 h 1639473"/>
            </a:gdLst>
            <a:rect l="l" t="t" r="r" b="b"/>
            <a:pathLst>
              <a:path w="752877" h="1639473">
                <a:moveTo>
                  <a:pt x="0" y="1143995"/>
                </a:moveTo>
                <a:lnTo>
                  <a:pt x="752877" y="0"/>
                </a:lnTo>
                <a:lnTo>
                  <a:pt x="752877" y="1639473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任意多边形: 形状 2"/>
          <p:cNvSpPr txBox="1"/>
          <p:nvPr/>
        </p:nvSpPr>
        <p:spPr>
          <a:xfrm rot="3416040" flipH="0" flipV="0">
            <a:off x="768217" y="-508298"/>
            <a:ext cx="109495" cy="2035302"/>
          </a:xfrm>
          <a:custGeom>
            <a:avLst/>
            <a:gdLst>
              <a:gd name="connsiteX0" fmla="*/ 0 w 109495"/>
              <a:gd name="connsiteY0" fmla="*/ 168184 h 2035302"/>
              <a:gd name="connsiteX1" fmla="*/ 109495 w 109495"/>
              <a:gd name="connsiteY1" fmla="*/ 0 h 2035302"/>
              <a:gd name="connsiteX2" fmla="*/ 109495 w 109495"/>
              <a:gd name="connsiteY2" fmla="*/ 2035302 h 2035302"/>
              <a:gd name="connsiteX3" fmla="*/ 0 w 109495"/>
              <a:gd name="connsiteY3" fmla="*/ 1964016 h 2035302"/>
            </a:gdLst>
            <a:rect l="l" t="t" r="r" b="b"/>
            <a:pathLst>
              <a:path w="109495" h="2035302">
                <a:moveTo>
                  <a:pt x="0" y="168184"/>
                </a:moveTo>
                <a:lnTo>
                  <a:pt x="109495" y="0"/>
                </a:lnTo>
                <a:lnTo>
                  <a:pt x="109495" y="2035302"/>
                </a:lnTo>
                <a:lnTo>
                  <a:pt x="0" y="1964016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68000"/>
                </a:schemeClr>
              </a:gs>
              <a:gs pos="100000">
                <a:schemeClr val="accent1">
                  <a:alpha val="0"/>
                  <a:lumMod val="98000"/>
                  <a:lumOff val="2000"/>
                </a:schemeClr>
              </a:gs>
            </a:gsLst>
            <a:lin ang="5400000" scaled="0"/>
          </a:gradFill>
          <a:ln w="6350" cap="sq"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文本框 3"/>
          <p:cNvSpPr txBox="1"/>
          <p:nvPr/>
        </p:nvSpPr>
        <p:spPr>
          <a:xfrm rot="0" flipH="0" flipV="0">
            <a:off x="1303019" y="211080"/>
            <a:ext cx="7701382" cy="59627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7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生成式引擎优化（GEO）重塑SEO与SEM逻辑</a:t>
            </a:r>
            <a:endParaRPr kumimoji="1" lang="zh-CN" altLang="en-US"/>
          </a:p>
        </p:txBody>
      </p:sp>
    </p:spTree>
  </p:cSld>
</p:sld>
</file>

<file path=ppt/theme/_rels/theme1.xml.rels><?xml version="1.0" encoding="UTF-8" standalone="yes"?>
<Relationships xmlns="http://schemas.openxmlformats.org/package/2006/relationships">

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63CE8"/>
      </a:accent1>
      <a:accent2>
        <a:srgbClr val="C6AB6A"/>
      </a:accent2>
      <a:accent3>
        <a:srgbClr val="063CE8"/>
      </a:accent3>
      <a:accent4>
        <a:srgbClr val="C6AB6A"/>
      </a:accent4>
      <a:accent5>
        <a:srgbClr val="063CE8"/>
      </a:accent5>
      <a:accent6>
        <a:srgbClr val="C6AB6A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IGC">
    <vt:lpwstr>{"Label":"1","ContentProducer":"001191110105MA01D6BEX800000","ProduceID":"A1027D60161257Z53293718","ReservedCode1":"{\"SecurityData\":{\"Type\":\"TC260PG\",\"Version\":1,\"PubSD\":[{\"Type\":\"DS\",\"AlgID\":\"1.2.156.10197.1.501\",\"TBSData\":{\"Type\":\"LabelMataData\"},\"Signature\":\"3044022058f3cc185210c4445eb4a46ca35eeca7856afa2d26843541521d6780e7aea2ec02206caca3d447ea033ecdf70e6ed6170d6fe02e7b957fd4c747885458b660b58a4a\"},{\"Type\":\"PubKey\",\"AlgID\":\"1.2.156.10197.1.501\",\"KeyValue\":\"MFkwEwYHKoZIzj0CAQYIKoEcz1UBgi0DQgAE4htNGUcC6HU4Sf91jDiDCP+kHy7sm5Nd8uJmcY3w5omySS+3GQlfi/4sr6ilLGbKi9V2Z5I0ASiAQPEvlhe2mw==\",\"Certificate\":\"MIIBgzCCASmgAwIBAgIBATAKBggqgRzPVQGDdTAtMQ4wDAYDVQQKEwVBaVBQVDEbMBkGA1UEBRMSOTExMTAxMDVNQTAxRDZCRVg4MCAXDTI1MDgwODA4Mjk1MloYDzIxMjUwODA4MDgyOTUyWjAtMQ4wDAYDVQQKEwVBaVBQVDEbMBkGA1UEBRMSOTExMTAxMDVNQTAxRDZCRVg4MFkwEwYHKoZIzj0CAQYIKoEcz1UBgi0DQgAE4htNGUcC6HU4Sf91jDiDCP+kHy7sm5Nd8uJmcY3w5omySS+3GQlfi/4sr6ilLGbKi9V2Z5I0ASiAQPEvlhe2m6M4MDYwDgYDVR0PAQH/BAQDAgWgMBMGA1UdJQQMMAoGCCsGAQUFBwMBMA8GA1UdEwEB/wQFMAMBAf8wCgYIKoEcz1UBg3UDSAAwRQIgS9o/xI9kRYojx1MkW/gD8fAbyborHu7tLo1gGuqcuMwCIQDpeKBcdxdIHGAYHLU3bTjOkcDszYUezVcY2oQW7R1oQg==\"}]}}","ContentPropagator":"001191110105MA01D6BEX800000","PropagateID":"A1027D60161257Z53293718","ReservedCode2":"{\"SecurityData\":{\"Type\":\"TC260PG\",\"Version\":1,\"PubSD\":[{\"Type\":\"DS\",\"AlgID\":\"1.2.156.10197.1.501\",\"TBSData\":{\"Type\":\"LabelMataData\"},\"Signature\":\"304402205f648417934d06a7010b6146d123023d8fad33ee5e2d32d3b2a09ebfce61952f022068c0a1d9258bbe762dc350ecfd4f2d9d279989e2d01ede79c7e26e551fc0cae4\"},{\"Type\":\"PubKey\",\"AlgID\":\"1.2.156.10197.1.501\",\"KeyValue\":\"MFkwEwYHKoZIzj0CAQYIKoEcz1UBgi0DQgAE4htNGUcC6HU4Sf91jDiDCP+kHy7sm5Nd8uJmcY3w5omySS+3GQlfi/4sr6ilLGbKi9V2Z5I0ASiAQPEvlhe2mw==\",\"Certificate\":\"MIIBgzCCASmgAwIBAgIBATAKBggqgRzPVQGDdTAtMQ4wDAYDVQQKEwVBaVBQVDEbMBkGA1UEBRMSOTExMTAxMDVNQTAxRDZCRVg4MCAXDTI1MDgwODA4Mjk1MloYDzIxMjUwODA4MDgyOTUyWjAtMQ4wDAYDVQQKEwVBaVBQVDEbMBkGA1UEBRMSOTExMTAxMDVNQTAxRDZCRVg4MFkwEwYHKoZIzj0CAQYIKoEcz1UBgi0DQgAE4htNGUcC6HU4Sf91jDiDCP+kHy7sm5Nd8uJmcY3w5omySS+3GQlfi/4sr6ilLGbKi9V2Z5I0ASiAQPEvlhe2m6M4MDYwDgYDVR0PAQH/BAQDAgWgMBMGA1UdJQQMMAoGCCsGAQUFBwMBMA8GA1UdEwEB/wQFMAMBAf8wCgYIKoEcz1UBg3UDSAAwRQIgS9o/xI9kRYojx1MkW/gD8fAbyborHu7tLo1gGuqcuMwCIQDpeKBcdxdIHGAYHLU3bTjOkcDszYUezVcY2oQW7R1oQg==\"}]}}"}</vt:lpwstr>
  </property>
</Properties>
</file>