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OPPOSans H"/>
      <p:regular r:id="rId21"/>
    </p:embeddedFont>
    <p:embeddedFont>
      <p:font typeface="Source Han Sans CN Bold"/>
      <p:regular r:id="rId22"/>
    </p:embeddedFont>
    <p:embeddedFont>
      <p:font typeface="OPPOSans L"/>
      <p:regular r:id="rId23"/>
    </p:embeddedFont>
    <p:embeddedFont>
      <p:font typeface="Source Han Sans"/>
      <p:regular r:id="rId24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slide" Target="slides/slide17.xml"/>
<Relationship Id="rId20" Type="http://schemas.openxmlformats.org/officeDocument/2006/relationships/slide" Target="slides/slide18.xml"/>
<Relationship Id="rId21" Type="http://schemas.openxmlformats.org/officeDocument/2006/relationships/font" Target="fonts/font1.fntdata"/>
<Relationship Id="rId22" Type="http://schemas.openxmlformats.org/officeDocument/2006/relationships/font" Target="fonts/font3.fntdata"/>
<Relationship Id="rId23" Type="http://schemas.openxmlformats.org/officeDocument/2006/relationships/font" Target="fonts/font2.fntdata"/>
<Relationship Id="rId24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797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从0到1构建系统化的再营销策略</a:t>
            </a:r>
            <a:endParaRPr kumimoji="1" lang="zh-CN" altLang="en-US"/>
          </a:p>
        </p:txBody>
      </p:sp>
      <p:sp>
        <p:nvSpPr>
          <p:cNvPr id="16" name="矩形 8"/>
          <p:cNvSpPr txBox="1"/>
          <p:nvPr/>
        </p:nvSpPr>
        <p:spPr>
          <a:xfrm rot="0" flipH="0" flipV="0">
            <a:off x="684356" y="3890944"/>
            <a:ext cx="5743288" cy="9031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2026年再营销实战指南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多渠道再营销策略设计与执行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1"/>
          <p:cNvSpPr txBox="1"/>
          <p:nvPr/>
        </p:nvSpPr>
        <p:spPr>
          <a:xfrm rot="0" flipH="0" flipV="0">
            <a:off x="10160" y="3242320"/>
            <a:ext cx="12181840" cy="870109"/>
          </a:xfrm>
          <a:custGeom>
            <a:avLst/>
            <a:gdLst>
              <a:gd name="connsiteX0" fmla="*/ 0 w 12181840"/>
              <a:gd name="connsiteY0" fmla="*/ 870109 h 870109"/>
              <a:gd name="connsiteX1" fmla="*/ 1838960 w 12181840"/>
              <a:gd name="connsiteY1" fmla="*/ 148749 h 870109"/>
              <a:gd name="connsiteX2" fmla="*/ 4683760 w 12181840"/>
              <a:gd name="connsiteY2" fmla="*/ 717709 h 870109"/>
              <a:gd name="connsiteX3" fmla="*/ 6644640 w 12181840"/>
              <a:gd name="connsiteY3" fmla="*/ 504349 h 870109"/>
              <a:gd name="connsiteX4" fmla="*/ 8605520 w 12181840"/>
              <a:gd name="connsiteY4" fmla="*/ 849789 h 870109"/>
              <a:gd name="connsiteX5" fmla="*/ 11358880 w 12181840"/>
              <a:gd name="connsiteY5" fmla="*/ 77629 h 870109"/>
              <a:gd name="connsiteX6" fmla="*/ 12181840 w 12181840"/>
              <a:gd name="connsiteY6" fmla="*/ 26829 h 870109"/>
              <a:gd name="connsiteX7" fmla="*/ 12181840 w 12181840"/>
              <a:gd name="connsiteY7" fmla="*/ 26829 h 870109"/>
            </a:gdLst>
            <a:rect l="l" t="t" r="r" b="b"/>
            <a:pathLst>
              <a:path w="12181840" h="870109">
                <a:moveTo>
                  <a:pt x="0" y="870109"/>
                </a:moveTo>
                <a:cubicBezTo>
                  <a:pt x="529166" y="522129"/>
                  <a:pt x="1058333" y="174149"/>
                  <a:pt x="1838960" y="148749"/>
                </a:cubicBezTo>
                <a:cubicBezTo>
                  <a:pt x="2619587" y="123349"/>
                  <a:pt x="3882813" y="658442"/>
                  <a:pt x="4683760" y="717709"/>
                </a:cubicBezTo>
                <a:cubicBezTo>
                  <a:pt x="5484707" y="776976"/>
                  <a:pt x="5991013" y="482336"/>
                  <a:pt x="6644640" y="504349"/>
                </a:cubicBezTo>
                <a:cubicBezTo>
                  <a:pt x="7298267" y="526362"/>
                  <a:pt x="7819813" y="920909"/>
                  <a:pt x="8605520" y="849789"/>
                </a:cubicBezTo>
                <a:cubicBezTo>
                  <a:pt x="9391227" y="778669"/>
                  <a:pt x="10762827" y="214789"/>
                  <a:pt x="11358880" y="77629"/>
                </a:cubicBezTo>
                <a:cubicBezTo>
                  <a:pt x="11954933" y="-59531"/>
                  <a:pt x="12181840" y="26829"/>
                  <a:pt x="12181840" y="26829"/>
                </a:cubicBezTo>
                <a:lnTo>
                  <a:pt x="12181840" y="26829"/>
                </a:lnTo>
              </a:path>
            </a:pathLst>
          </a:custGeom>
          <a:noFill/>
          <a:ln w="12700" cap="sq">
            <a:solidFill>
              <a:schemeClr val="accent1">
                <a:alpha val="2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isheji-2"/>
          <p:cNvSpPr txBox="1"/>
          <p:nvPr/>
        </p:nvSpPr>
        <p:spPr>
          <a:xfrm rot="0" flipH="0" flipV="0">
            <a:off x="-10160" y="3723426"/>
            <a:ext cx="12202160" cy="652522"/>
          </a:xfrm>
          <a:custGeom>
            <a:avLst/>
            <a:gdLst>
              <a:gd name="connsiteX0" fmla="*/ 0 w 12202160"/>
              <a:gd name="connsiteY0" fmla="*/ 120439 h 652522"/>
              <a:gd name="connsiteX1" fmla="*/ 792480 w 12202160"/>
              <a:gd name="connsiteY1" fmla="*/ 18839 h 652522"/>
              <a:gd name="connsiteX2" fmla="*/ 1920240 w 12202160"/>
              <a:gd name="connsiteY2" fmla="*/ 455719 h 652522"/>
              <a:gd name="connsiteX3" fmla="*/ 4287520 w 12202160"/>
              <a:gd name="connsiteY3" fmla="*/ 181399 h 652522"/>
              <a:gd name="connsiteX4" fmla="*/ 6197600 w 12202160"/>
              <a:gd name="connsiteY4" fmla="*/ 404919 h 652522"/>
              <a:gd name="connsiteX5" fmla="*/ 8503920 w 12202160"/>
              <a:gd name="connsiteY5" fmla="*/ 394759 h 652522"/>
              <a:gd name="connsiteX6" fmla="*/ 10332720 w 12202160"/>
              <a:gd name="connsiteY6" fmla="*/ 648759 h 652522"/>
              <a:gd name="connsiteX7" fmla="*/ 12202160 w 12202160"/>
              <a:gd name="connsiteY7" fmla="*/ 171239 h 652522"/>
              <a:gd name="connsiteX8" fmla="*/ 12202160 w 12202160"/>
              <a:gd name="connsiteY8" fmla="*/ 171239 h 652522"/>
            </a:gdLst>
            <a:rect l="l" t="t" r="r" b="b"/>
            <a:pathLst>
              <a:path w="12202160" h="652522">
                <a:moveTo>
                  <a:pt x="0" y="120439"/>
                </a:moveTo>
                <a:cubicBezTo>
                  <a:pt x="236220" y="41699"/>
                  <a:pt x="472440" y="-37041"/>
                  <a:pt x="792480" y="18839"/>
                </a:cubicBezTo>
                <a:cubicBezTo>
                  <a:pt x="1112520" y="74719"/>
                  <a:pt x="1337733" y="428626"/>
                  <a:pt x="1920240" y="455719"/>
                </a:cubicBezTo>
                <a:cubicBezTo>
                  <a:pt x="2502747" y="482812"/>
                  <a:pt x="3574627" y="189866"/>
                  <a:pt x="4287520" y="181399"/>
                </a:cubicBezTo>
                <a:cubicBezTo>
                  <a:pt x="5000413" y="172932"/>
                  <a:pt x="5494867" y="369359"/>
                  <a:pt x="6197600" y="404919"/>
                </a:cubicBezTo>
                <a:cubicBezTo>
                  <a:pt x="6900333" y="440479"/>
                  <a:pt x="7814733" y="354119"/>
                  <a:pt x="8503920" y="394759"/>
                </a:cubicBezTo>
                <a:cubicBezTo>
                  <a:pt x="9193107" y="435399"/>
                  <a:pt x="9716347" y="686012"/>
                  <a:pt x="10332720" y="648759"/>
                </a:cubicBezTo>
                <a:cubicBezTo>
                  <a:pt x="10949093" y="611506"/>
                  <a:pt x="12202160" y="171239"/>
                  <a:pt x="12202160" y="171239"/>
                </a:cubicBezTo>
                <a:lnTo>
                  <a:pt x="12202160" y="171239"/>
                </a:lnTo>
              </a:path>
            </a:pathLst>
          </a:custGeom>
          <a:noFill/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isheji-3"/>
          <p:cNvSpPr txBox="1"/>
          <p:nvPr/>
        </p:nvSpPr>
        <p:spPr>
          <a:xfrm rot="0" flipH="0" flipV="0">
            <a:off x="-20320" y="3191960"/>
            <a:ext cx="12242800" cy="1590241"/>
          </a:xfrm>
          <a:custGeom>
            <a:avLst/>
            <a:gdLst>
              <a:gd name="connsiteX0" fmla="*/ 0 w 12242800"/>
              <a:gd name="connsiteY0" fmla="*/ 1590241 h 1590241"/>
              <a:gd name="connsiteX1" fmla="*/ 2042160 w 12242800"/>
              <a:gd name="connsiteY1" fmla="*/ 401521 h 1590241"/>
              <a:gd name="connsiteX2" fmla="*/ 4775200 w 12242800"/>
              <a:gd name="connsiteY2" fmla="*/ 1265121 h 1590241"/>
              <a:gd name="connsiteX3" fmla="*/ 7782560 w 12242800"/>
              <a:gd name="connsiteY3" fmla="*/ 15441 h 1590241"/>
              <a:gd name="connsiteX4" fmla="*/ 10281920 w 12242800"/>
              <a:gd name="connsiteY4" fmla="*/ 533601 h 1590241"/>
              <a:gd name="connsiteX5" fmla="*/ 12242800 w 12242800"/>
              <a:gd name="connsiteY5" fmla="*/ 950161 h 1590241"/>
            </a:gdLst>
            <a:rect l="l" t="t" r="r" b="b"/>
            <a:pathLst>
              <a:path w="12242800" h="1590241">
                <a:moveTo>
                  <a:pt x="0" y="1590241"/>
                </a:moveTo>
                <a:cubicBezTo>
                  <a:pt x="623146" y="1022974"/>
                  <a:pt x="1246293" y="455708"/>
                  <a:pt x="2042160" y="401521"/>
                </a:cubicBezTo>
                <a:cubicBezTo>
                  <a:pt x="2838027" y="347334"/>
                  <a:pt x="3818467" y="1329468"/>
                  <a:pt x="4775200" y="1265121"/>
                </a:cubicBezTo>
                <a:cubicBezTo>
                  <a:pt x="5731933" y="1200774"/>
                  <a:pt x="6864773" y="137361"/>
                  <a:pt x="7782560" y="15441"/>
                </a:cubicBezTo>
                <a:cubicBezTo>
                  <a:pt x="8700347" y="-106479"/>
                  <a:pt x="10281920" y="533601"/>
                  <a:pt x="10281920" y="533601"/>
                </a:cubicBezTo>
                <a:lnTo>
                  <a:pt x="12242800" y="950161"/>
                </a:lnTo>
              </a:path>
            </a:pathLst>
          </a:custGeom>
          <a:noFill/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isheji-4"/>
          <p:cNvSpPr txBox="1"/>
          <p:nvPr/>
        </p:nvSpPr>
        <p:spPr>
          <a:xfrm rot="0" flipH="1" flipV="0">
            <a:off x="-20320" y="2928441"/>
            <a:ext cx="12222480" cy="1554480"/>
          </a:xfrm>
          <a:custGeom>
            <a:avLst/>
            <a:gdLst>
              <a:gd name="connsiteX0" fmla="*/ 0 w 12222480"/>
              <a:gd name="connsiteY0" fmla="*/ 1554480 h 1554480"/>
              <a:gd name="connsiteX1" fmla="*/ 2042160 w 12222480"/>
              <a:gd name="connsiteY1" fmla="*/ 812800 h 1554480"/>
              <a:gd name="connsiteX2" fmla="*/ 5679440 w 12222480"/>
              <a:gd name="connsiteY2" fmla="*/ 1402080 h 1554480"/>
              <a:gd name="connsiteX3" fmla="*/ 8117840 w 12222480"/>
              <a:gd name="connsiteY3" fmla="*/ 487680 h 1554480"/>
              <a:gd name="connsiteX4" fmla="*/ 10708640 w 12222480"/>
              <a:gd name="connsiteY4" fmla="*/ 843280 h 1554480"/>
              <a:gd name="connsiteX5" fmla="*/ 12222480 w 12222480"/>
              <a:gd name="connsiteY5" fmla="*/ 0 h 1554480"/>
              <a:gd name="connsiteX6" fmla="*/ 12307570 w 12345273"/>
              <a:gd name="connsiteY6" fmla="*/ 18760 h 1712305"/>
            </a:gdLst>
            <a:rect l="l" t="t" r="r" b="b"/>
            <a:pathLst>
              <a:path w="12222480" h="1554480">
                <a:moveTo>
                  <a:pt x="0" y="1554480"/>
                </a:moveTo>
                <a:cubicBezTo>
                  <a:pt x="547793" y="1196340"/>
                  <a:pt x="1095587" y="838200"/>
                  <a:pt x="2042160" y="812800"/>
                </a:cubicBezTo>
                <a:cubicBezTo>
                  <a:pt x="2988733" y="787400"/>
                  <a:pt x="4666827" y="1456267"/>
                  <a:pt x="5679440" y="1402080"/>
                </a:cubicBezTo>
                <a:cubicBezTo>
                  <a:pt x="6692053" y="1347893"/>
                  <a:pt x="7279640" y="580813"/>
                  <a:pt x="8117840" y="487680"/>
                </a:cubicBezTo>
                <a:cubicBezTo>
                  <a:pt x="8956040" y="394547"/>
                  <a:pt x="10024533" y="924560"/>
                  <a:pt x="10708640" y="843280"/>
                </a:cubicBezTo>
                <a:cubicBezTo>
                  <a:pt x="11392747" y="762000"/>
                  <a:pt x="12222480" y="0"/>
                  <a:pt x="12222480" y="0"/>
                </a:cubicBezTo>
              </a:path>
            </a:pathLst>
          </a:custGeom>
          <a:noFill/>
          <a:ln w="12700" cap="sq">
            <a:solidFill>
              <a:schemeClr val="accent1">
                <a:lumMod val="60000"/>
                <a:lumOff val="40000"/>
                <a:alpha val="5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isheji-5"/>
          <p:cNvSpPr txBox="1"/>
          <p:nvPr/>
        </p:nvSpPr>
        <p:spPr>
          <a:xfrm rot="0" flipH="0" flipV="0">
            <a:off x="2195180" y="3746500"/>
            <a:ext cx="1238901" cy="123890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isheji-6"/>
          <p:cNvSpPr txBox="1"/>
          <p:nvPr/>
        </p:nvSpPr>
        <p:spPr>
          <a:xfrm rot="0" flipH="0" flipV="0">
            <a:off x="3812486" y="3292374"/>
            <a:ext cx="218094" cy="2180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isheji-7"/>
          <p:cNvSpPr txBox="1"/>
          <p:nvPr/>
        </p:nvSpPr>
        <p:spPr>
          <a:xfrm rot="0" flipH="0" flipV="0">
            <a:off x="5395730" y="3276728"/>
            <a:ext cx="1004103" cy="100410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isheji-8"/>
          <p:cNvSpPr txBox="1"/>
          <p:nvPr/>
        </p:nvSpPr>
        <p:spPr>
          <a:xfrm rot="0" flipH="0" flipV="1">
            <a:off x="6772225" y="3720307"/>
            <a:ext cx="95300" cy="953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isheji-10"/>
          <p:cNvSpPr txBox="1"/>
          <p:nvPr/>
        </p:nvSpPr>
        <p:spPr>
          <a:xfrm rot="0" flipH="0" flipV="0">
            <a:off x="8527742" y="3746500"/>
            <a:ext cx="1229867" cy="122986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isheji-11"/>
          <p:cNvSpPr txBox="1"/>
          <p:nvPr/>
        </p:nvSpPr>
        <p:spPr>
          <a:xfrm rot="0" flipH="0" flipV="1">
            <a:off x="11039753" y="4045480"/>
            <a:ext cx="279907" cy="2799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isheji-12"/>
          <p:cNvSpPr txBox="1"/>
          <p:nvPr/>
        </p:nvSpPr>
        <p:spPr>
          <a:xfrm rot="0" flipH="0" flipV="1">
            <a:off x="333145" y="3175747"/>
            <a:ext cx="187601" cy="1876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isheji-13"/>
          <p:cNvSpPr txBox="1"/>
          <p:nvPr/>
        </p:nvSpPr>
        <p:spPr>
          <a:xfrm rot="0" flipH="0" flipV="1">
            <a:off x="806683" y="3716485"/>
            <a:ext cx="94621" cy="9462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isheji-14"/>
          <p:cNvSpPr txBox="1"/>
          <p:nvPr/>
        </p:nvSpPr>
        <p:spPr>
          <a:xfrm rot="0" flipH="0" flipV="1">
            <a:off x="3376212" y="3416273"/>
            <a:ext cx="94621" cy="9462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isheji-15"/>
          <p:cNvSpPr txBox="1"/>
          <p:nvPr/>
        </p:nvSpPr>
        <p:spPr>
          <a:xfrm rot="0" flipH="0" flipV="1">
            <a:off x="11454654" y="3239157"/>
            <a:ext cx="94621" cy="9462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isheji-16"/>
          <p:cNvSpPr txBox="1"/>
          <p:nvPr/>
        </p:nvSpPr>
        <p:spPr>
          <a:xfrm rot="0" flipH="0" flipV="1">
            <a:off x="10304059" y="4340795"/>
            <a:ext cx="94621" cy="946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isheji-17"/>
          <p:cNvSpPr txBox="1"/>
          <p:nvPr/>
        </p:nvSpPr>
        <p:spPr>
          <a:xfrm rot="0" flipH="0" flipV="0">
            <a:off x="2496263" y="4047537"/>
            <a:ext cx="636735" cy="636828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isheji-18"/>
          <p:cNvSpPr txBox="1"/>
          <p:nvPr/>
        </p:nvSpPr>
        <p:spPr>
          <a:xfrm rot="0" flipH="0" flipV="0">
            <a:off x="5639713" y="3535545"/>
            <a:ext cx="516136" cy="486470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isheji-20"/>
          <p:cNvSpPr txBox="1"/>
          <p:nvPr/>
        </p:nvSpPr>
        <p:spPr>
          <a:xfrm rot="0" flipH="0" flipV="0">
            <a:off x="8850873" y="4047537"/>
            <a:ext cx="583604" cy="63218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0" tIns="45720" rIns="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isheji-21"/>
          <p:cNvSpPr txBox="1"/>
          <p:nvPr/>
        </p:nvSpPr>
        <p:spPr>
          <a:xfrm rot="0" flipH="0" flipV="0">
            <a:off x="2814630" y="3008624"/>
            <a:ext cx="0" cy="603940"/>
          </a:xfrm>
          <a:prstGeom prst="line">
            <a:avLst/>
          </a:prstGeom>
          <a:noFill/>
          <a:ln w="22225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isheji-22"/>
          <p:cNvSpPr txBox="1"/>
          <p:nvPr/>
        </p:nvSpPr>
        <p:spPr>
          <a:xfrm rot="0" flipH="0" flipV="1">
            <a:off x="5897781" y="4385999"/>
            <a:ext cx="0" cy="356393"/>
          </a:xfrm>
          <a:prstGeom prst="line">
            <a:avLst/>
          </a:prstGeom>
          <a:noFill/>
          <a:ln w="22225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isheji-24"/>
          <p:cNvSpPr txBox="1"/>
          <p:nvPr/>
        </p:nvSpPr>
        <p:spPr>
          <a:xfrm rot="0" flipH="0" flipV="0">
            <a:off x="9142675" y="3056086"/>
            <a:ext cx="0" cy="573975"/>
          </a:xfrm>
          <a:prstGeom prst="line">
            <a:avLst/>
          </a:prstGeom>
          <a:noFill/>
          <a:ln w="22225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isheji-25-2"/>
          <p:cNvSpPr txBox="1"/>
          <p:nvPr/>
        </p:nvSpPr>
        <p:spPr>
          <a:xfrm rot="0" flipH="0" flipV="0">
            <a:off x="1011503" y="1320509"/>
            <a:ext cx="3606254" cy="7090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构建动态用户标签体系</a:t>
            </a:r>
            <a:endParaRPr kumimoji="1" lang="zh-CN" altLang="en-US"/>
          </a:p>
        </p:txBody>
      </p:sp>
      <p:sp>
        <p:nvSpPr>
          <p:cNvPr id="25" name="isheji-26"/>
          <p:cNvSpPr txBox="1"/>
          <p:nvPr/>
        </p:nvSpPr>
        <p:spPr>
          <a:xfrm rot="0" flipH="0" flipV="0">
            <a:off x="1011503" y="2045778"/>
            <a:ext cx="3606254" cy="8609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基于用户在官网、APP、社交媒体等触点的行为数据，建立包含兴趣偏好、购买阶段、设备类型等维度的动态标签体系，实现对流失用户的精准分层。</a:t>
            </a:r>
            <a:endParaRPr kumimoji="1" lang="zh-CN" altLang="en-US"/>
          </a:p>
        </p:txBody>
      </p:sp>
      <p:sp>
        <p:nvSpPr>
          <p:cNvPr id="26" name="isheji-27-2"/>
          <p:cNvSpPr txBox="1"/>
          <p:nvPr/>
        </p:nvSpPr>
        <p:spPr>
          <a:xfrm rot="0" flipH="0" flipV="0">
            <a:off x="4094594" y="4673446"/>
            <a:ext cx="3607560" cy="7090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追踪关键行为漏斗节点</a:t>
            </a:r>
            <a:endParaRPr kumimoji="1" lang="zh-CN" altLang="en-US"/>
          </a:p>
        </p:txBody>
      </p:sp>
      <p:sp>
        <p:nvSpPr>
          <p:cNvPr id="27" name="isheji-28"/>
          <p:cNvSpPr txBox="1"/>
          <p:nvPr/>
        </p:nvSpPr>
        <p:spPr>
          <a:xfrm rot="0" flipH="0" flipV="0">
            <a:off x="4094594" y="5398715"/>
            <a:ext cx="3607560" cy="8609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定义从浏览、加购、注册到放弃支付等关键转化节点，通过事件埋点与归因模型识别高价值但未完成转化的用户群体，为后续渠道触达提供依据。</a:t>
            </a:r>
            <a:endParaRPr kumimoji="1" lang="zh-CN" altLang="en-US"/>
          </a:p>
        </p:txBody>
      </p:sp>
      <p:sp>
        <p:nvSpPr>
          <p:cNvPr id="28" name="isheji-31-2"/>
          <p:cNvSpPr txBox="1"/>
          <p:nvPr/>
        </p:nvSpPr>
        <p:spPr>
          <a:xfrm rot="0" flipH="0" flipV="0">
            <a:off x="7339548" y="1320509"/>
            <a:ext cx="3606254" cy="7090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区分冷热用户再营销优先级</a:t>
            </a:r>
            <a:endParaRPr kumimoji="1" lang="zh-CN" altLang="en-US"/>
          </a:p>
        </p:txBody>
      </p:sp>
      <p:sp>
        <p:nvSpPr>
          <p:cNvPr id="29" name="isheji-32"/>
          <p:cNvSpPr txBox="1"/>
          <p:nvPr/>
        </p:nvSpPr>
        <p:spPr>
          <a:xfrm rot="0" flipH="0" flipV="0">
            <a:off x="7339548" y="2045778"/>
            <a:ext cx="3606254" cy="8609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根据用户最近互动时间（如7天内 vs 30天以上）和行为活跃度划分冷热等级，热用户优先推送限时优惠，冷用户则侧重内容唤醒与品牌召回。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精准识别目标用户画像与行为路径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143905" y="3453577"/>
            <a:ext cx="288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社交媒体广告再营销（微信/抖音）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150075" y="4177476"/>
            <a:ext cx="2867660" cy="1632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利用平台自定义受众功能，将网站访客或APP用户同步至广告后台，结合创意素材（如商品轮播、短视频）进行个性化重定向投放，提升点击与转化率。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675050" y="3453577"/>
            <a:ext cx="288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邮件与短信自动化触达策略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673600" y="4177476"/>
            <a:ext cx="2882900" cy="1632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设计基于用户行为触发的自动化邮件/SMS序列（如弃购提醒、库存紧张通知），配合A/B测试优化发送时机与文案，确保打开率与退订率平衡。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206195" y="3453577"/>
            <a:ext cx="288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搜索与展示广告再营销联动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204745" y="4177476"/>
            <a:ext cx="2882900" cy="16324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通过Google Ads或百度信息流的再营销列表，对曾访问特定页面的用户展示相关产品广告，并与搜索关键词策略结合，形成“主动搜索+被动召回”双重覆盖。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516440" y="193038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516446" y="1741530"/>
            <a:ext cx="2134919" cy="1319994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516440" y="160869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2296427" y="1988577"/>
            <a:ext cx="574956" cy="505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047585" y="193038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047591" y="1741530"/>
            <a:ext cx="2134919" cy="1319994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2"/>
          </a:solidFill>
          <a:ln w="4317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047585" y="160869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>
            <a:outerShdw dist="381000" blurRad="330200" dir="5400000" sx="90000" sy="90000" kx="0" ky="0" algn="t" rotWithShape="0">
              <a:schemeClr val="accent2">
                <a:lumMod val="75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827572" y="1988577"/>
            <a:ext cx="574956" cy="505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578730" y="193038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noFill/>
          <a:ln w="1905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578736" y="1741530"/>
            <a:ext cx="2134919" cy="1319994"/>
          </a:xfrm>
          <a:custGeom>
            <a:avLst/>
            <a:gdLst>
              <a:gd name="connsiteX0" fmla="*/ 2131289 w 2134919"/>
              <a:gd name="connsiteY0" fmla="*/ 669755 h 1319994"/>
              <a:gd name="connsiteX1" fmla="*/ 2131289 w 2134919"/>
              <a:gd name="connsiteY1" fmla="*/ 655317 h 1319994"/>
              <a:gd name="connsiteX2" fmla="*/ 2131289 w 2134919"/>
              <a:gd name="connsiteY2" fmla="*/ 525904 h 1319994"/>
              <a:gd name="connsiteX3" fmla="*/ 1973520 w 2134919"/>
              <a:gd name="connsiteY3" fmla="*/ 525904 h 1319994"/>
              <a:gd name="connsiteX4" fmla="*/ 1103085 w 2134919"/>
              <a:gd name="connsiteY4" fmla="*/ 17308 h 1319994"/>
              <a:gd name="connsiteX5" fmla="*/ 1025305 w 2134919"/>
              <a:gd name="connsiteY5" fmla="*/ 17308 h 1319994"/>
              <a:gd name="connsiteX6" fmla="*/ 154869 w 2134919"/>
              <a:gd name="connsiteY6" fmla="*/ 525904 h 1319994"/>
              <a:gd name="connsiteX7" fmla="*/ -1772 w 2134919"/>
              <a:gd name="connsiteY7" fmla="*/ 525904 h 1319994"/>
              <a:gd name="connsiteX8" fmla="*/ -1772 w 2134919"/>
              <a:gd name="connsiteY8" fmla="*/ 647298 h 1319994"/>
              <a:gd name="connsiteX9" fmla="*/ 34515 w 2134919"/>
              <a:gd name="connsiteY9" fmla="*/ 728718 h 1319994"/>
              <a:gd name="connsiteX10" fmla="*/ 1024872 w 2134919"/>
              <a:gd name="connsiteY10" fmla="*/ 1316003 h 1319994"/>
              <a:gd name="connsiteX11" fmla="*/ 1103517 w 2134919"/>
              <a:gd name="connsiteY11" fmla="*/ 1316003 h 1319994"/>
              <a:gd name="connsiteX12" fmla="*/ 2093873 w 2134919"/>
              <a:gd name="connsiteY12" fmla="*/ 728718 h 1319994"/>
              <a:gd name="connsiteX13" fmla="*/ 2130552 w 2134919"/>
              <a:gd name="connsiteY13" fmla="*/ 675174 h 1319994"/>
              <a:gd name="connsiteX14" fmla="*/ 2131289 w 2134919"/>
              <a:gd name="connsiteY14" fmla="*/ 675174 h 1319994"/>
            </a:gdLst>
            <a:rect l="l" t="t" r="r" b="b"/>
            <a:pathLst>
              <a:path w="2134919" h="1319994">
                <a:moveTo>
                  <a:pt x="2131289" y="669755"/>
                </a:moveTo>
                <a:cubicBezTo>
                  <a:pt x="2131722" y="664943"/>
                  <a:pt x="2131722" y="660131"/>
                  <a:pt x="2131289" y="655317"/>
                </a:cubicBezTo>
                <a:lnTo>
                  <a:pt x="2131289" y="525904"/>
                </a:lnTo>
                <a:lnTo>
                  <a:pt x="1973520" y="525904"/>
                </a:lnTo>
                <a:lnTo>
                  <a:pt x="1103085" y="17308"/>
                </a:lnTo>
                <a:cubicBezTo>
                  <a:pt x="1079066" y="3260"/>
                  <a:pt x="1049324" y="3260"/>
                  <a:pt x="1025305" y="17308"/>
                </a:cubicBezTo>
                <a:lnTo>
                  <a:pt x="154869" y="525904"/>
                </a:lnTo>
                <a:lnTo>
                  <a:pt x="-1772" y="525904"/>
                </a:lnTo>
                <a:lnTo>
                  <a:pt x="-1772" y="647298"/>
                </a:lnTo>
                <a:cubicBezTo>
                  <a:pt x="-8275" y="679380"/>
                  <a:pt x="6291" y="712113"/>
                  <a:pt x="34515" y="728718"/>
                </a:cubicBezTo>
                <a:lnTo>
                  <a:pt x="1024872" y="1316003"/>
                </a:lnTo>
                <a:cubicBezTo>
                  <a:pt x="1049107" y="1330354"/>
                  <a:pt x="1079282" y="1330354"/>
                  <a:pt x="1103517" y="1316003"/>
                </a:cubicBezTo>
                <a:lnTo>
                  <a:pt x="2093873" y="728718"/>
                </a:lnTo>
                <a:cubicBezTo>
                  <a:pt x="2113470" y="717229"/>
                  <a:pt x="2126910" y="697588"/>
                  <a:pt x="2130552" y="675174"/>
                </a:cubicBezTo>
                <a:lnTo>
                  <a:pt x="2131289" y="675174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578730" y="1608690"/>
            <a:ext cx="2134931" cy="1320298"/>
          </a:xfrm>
          <a:custGeom>
            <a:avLst/>
            <a:gdLst>
              <a:gd name="connsiteX0" fmla="*/ 1025266 w 2134931"/>
              <a:gd name="connsiteY0" fmla="*/ 17308 h 1320298"/>
              <a:gd name="connsiteX1" fmla="*/ 34911 w 2134931"/>
              <a:gd name="connsiteY1" fmla="*/ 596096 h 1320298"/>
              <a:gd name="connsiteX2" fmla="*/ 7251 w 2134931"/>
              <a:gd name="connsiteY2" fmla="*/ 701621 h 1320298"/>
              <a:gd name="connsiteX3" fmla="*/ 34477 w 2134931"/>
              <a:gd name="connsiteY3" fmla="*/ 729023 h 1320298"/>
              <a:gd name="connsiteX4" fmla="*/ 1024833 w 2134931"/>
              <a:gd name="connsiteY4" fmla="*/ 1316308 h 1320298"/>
              <a:gd name="connsiteX5" fmla="*/ 1103479 w 2134931"/>
              <a:gd name="connsiteY5" fmla="*/ 1316308 h 1320298"/>
              <a:gd name="connsiteX6" fmla="*/ 2093834 w 2134931"/>
              <a:gd name="connsiteY6" fmla="*/ 729023 h 1320298"/>
              <a:gd name="connsiteX7" fmla="*/ 2120802 w 2134931"/>
              <a:gd name="connsiteY7" fmla="*/ 623322 h 1320298"/>
              <a:gd name="connsiteX8" fmla="*/ 2093401 w 2134931"/>
              <a:gd name="connsiteY8" fmla="*/ 596096 h 1320298"/>
              <a:gd name="connsiteX9" fmla="*/ 1103046 w 2134931"/>
              <a:gd name="connsiteY9" fmla="*/ 17308 h 1320298"/>
              <a:gd name="connsiteX10" fmla="*/ 1025266 w 2134931"/>
              <a:gd name="connsiteY10" fmla="*/ 17308 h 1320298"/>
            </a:gdLst>
            <a:rect l="l" t="t" r="r" b="b"/>
            <a:pathLst>
              <a:path w="2134931" h="1320298">
                <a:moveTo>
                  <a:pt x="1025266" y="17308"/>
                </a:moveTo>
                <a:lnTo>
                  <a:pt x="34911" y="596096"/>
                </a:lnTo>
                <a:cubicBezTo>
                  <a:pt x="-1854" y="617600"/>
                  <a:pt x="-14254" y="664814"/>
                  <a:pt x="7251" y="701621"/>
                </a:cubicBezTo>
                <a:cubicBezTo>
                  <a:pt x="13840" y="712894"/>
                  <a:pt x="23205" y="722346"/>
                  <a:pt x="34477" y="729023"/>
                </a:cubicBezTo>
                <a:lnTo>
                  <a:pt x="1024833" y="1316308"/>
                </a:lnTo>
                <a:cubicBezTo>
                  <a:pt x="1049068" y="1330659"/>
                  <a:pt x="1079243" y="1330659"/>
                  <a:pt x="1103479" y="1316308"/>
                </a:cubicBezTo>
                <a:lnTo>
                  <a:pt x="2093834" y="729023"/>
                </a:lnTo>
                <a:cubicBezTo>
                  <a:pt x="2130470" y="707301"/>
                  <a:pt x="2142565" y="659957"/>
                  <a:pt x="2120802" y="623322"/>
                </a:cubicBezTo>
                <a:cubicBezTo>
                  <a:pt x="2114125" y="612094"/>
                  <a:pt x="2104717" y="602686"/>
                  <a:pt x="2093401" y="596096"/>
                </a:cubicBezTo>
                <a:lnTo>
                  <a:pt x="1103046" y="17308"/>
                </a:lnTo>
                <a:cubicBezTo>
                  <a:pt x="1079027" y="3260"/>
                  <a:pt x="1049285" y="3260"/>
                  <a:pt x="1025266" y="1730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9358717" y="1988577"/>
            <a:ext cx="574956" cy="5051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主流再营销渠道组合与协同机制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429418" y="1788359"/>
            <a:ext cx="1989222" cy="1395662"/>
          </a:xfrm>
          <a:prstGeom prst="chevron">
            <a:avLst>
              <a:gd name="adj" fmla="val 27067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604712" y="1888049"/>
            <a:ext cx="1638635" cy="1196283"/>
          </a:xfrm>
          <a:prstGeom prst="chevron">
            <a:avLst>
              <a:gd name="adj" fmla="val 27067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41442" y="4011617"/>
            <a:ext cx="3165175" cy="15128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采用数据驱动归因（DDA）或时间衰减模型，准确评估各再营销渠道在转化路径中的真实价值，避免仅依赖末次点击导致的资源错配。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41442" y="3263900"/>
            <a:ext cx="3165175" cy="6477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设置统一归因模型衡量渠道贡献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507062" y="4011617"/>
            <a:ext cx="3165175" cy="15128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建立以CPA、ROAS为核心指标的实时看板，同时设置用户曝光频次上限（如每周不超过3次），防止过度打扰造成品牌反感或用户屏蔽。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507062" y="3272331"/>
            <a:ext cx="3165175" cy="63926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实时监控ROI与频次控制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172683" y="4011617"/>
            <a:ext cx="3165175" cy="15128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每月开展至少两轮多变量测试，涵盖广告素材、落地页、受众细分等要素，通过增量测试验证策略有效性，持续优化整体再营销效率。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172683" y="3268652"/>
            <a:ext cx="3165175" cy="6429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迭代测试创意与受众组合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2202449" y="2264611"/>
            <a:ext cx="443162" cy="44316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112077" y="2202035"/>
            <a:ext cx="289526" cy="568310"/>
          </a:xfrm>
          <a:prstGeom prst="chevron">
            <a:avLst>
              <a:gd name="adj" fmla="val 63865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095038" y="1788359"/>
            <a:ext cx="1989222" cy="1395662"/>
          </a:xfrm>
          <a:prstGeom prst="chevron">
            <a:avLst>
              <a:gd name="adj" fmla="val 27067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270333" y="1888049"/>
            <a:ext cx="1638635" cy="1196283"/>
          </a:xfrm>
          <a:prstGeom prst="chevron">
            <a:avLst>
              <a:gd name="adj" fmla="val 27067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895626" y="2264610"/>
            <a:ext cx="388046" cy="443162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777698" y="2202035"/>
            <a:ext cx="289526" cy="568310"/>
          </a:xfrm>
          <a:prstGeom prst="chevron">
            <a:avLst>
              <a:gd name="adj" fmla="val 63865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760659" y="1788359"/>
            <a:ext cx="1989222" cy="1395662"/>
          </a:xfrm>
          <a:prstGeom prst="chevron">
            <a:avLst>
              <a:gd name="adj" fmla="val 27067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935953" y="1888049"/>
            <a:ext cx="1638635" cy="1196283"/>
          </a:xfrm>
          <a:prstGeom prst="chevron">
            <a:avLst>
              <a:gd name="adj" fmla="val 27067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533689" y="2271759"/>
            <a:ext cx="443162" cy="42886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数据驱动的执行优化与效果评估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效果评估、优化与未来趋势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962505" y="2594610"/>
            <a:ext cx="2663591" cy="2579256"/>
          </a:xfrm>
          <a:prstGeom prst="roundRect">
            <a:avLst>
              <a:gd name="adj" fmla="val 4731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709924" y="2594610"/>
            <a:ext cx="2663591" cy="2579256"/>
          </a:xfrm>
          <a:prstGeom prst="roundRect">
            <a:avLst>
              <a:gd name="adj" fmla="val 4731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442201" y="2594610"/>
            <a:ext cx="2663591" cy="2579256"/>
          </a:xfrm>
          <a:prstGeom prst="roundRect">
            <a:avLst>
              <a:gd name="adj" fmla="val 4731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442201" y="1986900"/>
            <a:ext cx="2663591" cy="1027657"/>
          </a:xfrm>
          <a:prstGeom prst="roundRect">
            <a:avLst/>
          </a:prstGeom>
          <a:solidFill>
            <a:schemeClr val="accent2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720714" y="1986900"/>
            <a:ext cx="2663591" cy="1027657"/>
          </a:xfrm>
          <a:prstGeom prst="round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981656" y="1986900"/>
            <a:ext cx="2663591" cy="1027657"/>
          </a:xfrm>
          <a:prstGeom prst="roundRect">
            <a:avLst/>
          </a:prstGeom>
          <a:solidFill>
            <a:schemeClr val="accent2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359448" y="2753777"/>
            <a:ext cx="558802" cy="558802"/>
          </a:xfrm>
          <a:prstGeom prst="ellipse">
            <a:avLst/>
          </a:prstGeom>
          <a:solidFill>
            <a:schemeClr val="accent2"/>
          </a:solidFill>
          <a:ln w="19050" cap="sq">
            <a:solidFill>
              <a:schemeClr val="bg1"/>
            </a:solidFill>
            <a:miter/>
          </a:ln>
          <a:effectLst>
            <a:outerShdw dist="63500" blurRad="381000" dir="1026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637961" y="2753777"/>
            <a:ext cx="558802" cy="558802"/>
          </a:xfrm>
          <a:prstGeom prst="ellipse">
            <a:avLst/>
          </a:prstGeom>
          <a:solidFill>
            <a:schemeClr val="accent1"/>
          </a:solidFill>
          <a:ln w="25400" cap="sq">
            <a:solidFill>
              <a:schemeClr val="bg1"/>
            </a:solidFill>
            <a:prstDash val="solid"/>
            <a:miter/>
          </a:ln>
          <a:effectLst>
            <a:outerShdw dist="63500" blurRad="381000" dir="1026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898903" y="2753777"/>
            <a:ext cx="558802" cy="558802"/>
          </a:xfrm>
          <a:prstGeom prst="ellipse">
            <a:avLst/>
          </a:prstGeom>
          <a:solidFill>
            <a:schemeClr val="accent2"/>
          </a:solidFill>
          <a:ln w="19050" cap="sq">
            <a:solidFill>
              <a:schemeClr val="bg1"/>
            </a:solidFill>
            <a:miter/>
          </a:ln>
          <a:effectLst>
            <a:outerShdw dist="63500" blurRad="381000" dir="10260000" sx="100000" sy="100000" kx="0" ky="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3518556" y="2917936"/>
            <a:ext cx="240586" cy="230484"/>
          </a:xfrm>
          <a:custGeom>
            <a:avLst/>
            <a:gdLst>
              <a:gd name="connsiteX0" fmla="*/ 196501 w 467362"/>
              <a:gd name="connsiteY0" fmla="*/ 222283 h 447740"/>
              <a:gd name="connsiteX1" fmla="*/ 227171 w 467362"/>
              <a:gd name="connsiteY1" fmla="*/ 249334 h 447740"/>
              <a:gd name="connsiteX2" fmla="*/ 204216 w 467362"/>
              <a:gd name="connsiteY2" fmla="*/ 278671 h 447740"/>
              <a:gd name="connsiteX3" fmla="*/ 196501 w 467362"/>
              <a:gd name="connsiteY3" fmla="*/ 278671 h 447740"/>
              <a:gd name="connsiteX4" fmla="*/ 181356 w 467362"/>
              <a:gd name="connsiteY4" fmla="*/ 263526 h 447740"/>
              <a:gd name="connsiteX5" fmla="*/ 181356 w 467362"/>
              <a:gd name="connsiteY5" fmla="*/ 237523 h 447740"/>
              <a:gd name="connsiteX6" fmla="*/ 181356 w 467362"/>
              <a:gd name="connsiteY6" fmla="*/ 237428 h 447740"/>
              <a:gd name="connsiteX7" fmla="*/ 196501 w 467362"/>
              <a:gd name="connsiteY7" fmla="*/ 222283 h 447740"/>
              <a:gd name="connsiteX8" fmla="*/ 139827 w 467362"/>
              <a:gd name="connsiteY8" fmla="*/ 182183 h 447740"/>
              <a:gd name="connsiteX9" fmla="*/ 124777 w 467362"/>
              <a:gd name="connsiteY9" fmla="*/ 197233 h 447740"/>
              <a:gd name="connsiteX10" fmla="*/ 124777 w 467362"/>
              <a:gd name="connsiteY10" fmla="*/ 368683 h 447740"/>
              <a:gd name="connsiteX11" fmla="*/ 124777 w 467362"/>
              <a:gd name="connsiteY11" fmla="*/ 368686 h 447740"/>
              <a:gd name="connsiteX12" fmla="*/ 139636 w 467362"/>
              <a:gd name="connsiteY12" fmla="*/ 383923 h 447740"/>
              <a:gd name="connsiteX13" fmla="*/ 166497 w 467362"/>
              <a:gd name="connsiteY13" fmla="*/ 383923 h 447740"/>
              <a:gd name="connsiteX14" fmla="*/ 181547 w 467362"/>
              <a:gd name="connsiteY14" fmla="*/ 368873 h 447740"/>
              <a:gd name="connsiteX15" fmla="*/ 181547 w 467362"/>
              <a:gd name="connsiteY15" fmla="*/ 334202 h 447740"/>
              <a:gd name="connsiteX16" fmla="*/ 196691 w 467362"/>
              <a:gd name="connsiteY16" fmla="*/ 319058 h 447740"/>
              <a:gd name="connsiteX17" fmla="*/ 209836 w 467362"/>
              <a:gd name="connsiteY17" fmla="*/ 319058 h 447740"/>
              <a:gd name="connsiteX18" fmla="*/ 247936 w 467362"/>
              <a:gd name="connsiteY18" fmla="*/ 309533 h 447740"/>
              <a:gd name="connsiteX19" fmla="*/ 272986 w 467362"/>
              <a:gd name="connsiteY19" fmla="*/ 284101 h 447740"/>
              <a:gd name="connsiteX20" fmla="*/ 281273 w 467362"/>
              <a:gd name="connsiteY20" fmla="*/ 251049 h 447740"/>
              <a:gd name="connsiteX21" fmla="*/ 272606 w 467362"/>
              <a:gd name="connsiteY21" fmla="*/ 217235 h 447740"/>
              <a:gd name="connsiteX22" fmla="*/ 247650 w 467362"/>
              <a:gd name="connsiteY22" fmla="*/ 191899 h 447740"/>
              <a:gd name="connsiteX23" fmla="*/ 207550 w 467362"/>
              <a:gd name="connsiteY23" fmla="*/ 182183 h 447740"/>
              <a:gd name="connsiteX24" fmla="*/ 15049 w 467362"/>
              <a:gd name="connsiteY24" fmla="*/ 73884 h 447740"/>
              <a:gd name="connsiteX25" fmla="*/ 183451 w 467362"/>
              <a:gd name="connsiteY25" fmla="*/ 73884 h 447740"/>
              <a:gd name="connsiteX26" fmla="*/ 198215 w 467362"/>
              <a:gd name="connsiteY26" fmla="*/ 85314 h 447740"/>
              <a:gd name="connsiteX27" fmla="*/ 202978 w 467362"/>
              <a:gd name="connsiteY27" fmla="*/ 105983 h 447740"/>
              <a:gd name="connsiteX28" fmla="*/ 217742 w 467362"/>
              <a:gd name="connsiteY28" fmla="*/ 117699 h 447740"/>
              <a:gd name="connsiteX29" fmla="*/ 354140 w 467362"/>
              <a:gd name="connsiteY29" fmla="*/ 117699 h 447740"/>
              <a:gd name="connsiteX30" fmla="*/ 354235 w 467362"/>
              <a:gd name="connsiteY30" fmla="*/ 117699 h 447740"/>
              <a:gd name="connsiteX31" fmla="*/ 369284 w 467362"/>
              <a:gd name="connsiteY31" fmla="*/ 132749 h 447740"/>
              <a:gd name="connsiteX32" fmla="*/ 369284 w 467362"/>
              <a:gd name="connsiteY32" fmla="*/ 432596 h 447740"/>
              <a:gd name="connsiteX33" fmla="*/ 354140 w 467362"/>
              <a:gd name="connsiteY33" fmla="*/ 447740 h 447740"/>
              <a:gd name="connsiteX34" fmla="*/ 15049 w 467362"/>
              <a:gd name="connsiteY34" fmla="*/ 447740 h 447740"/>
              <a:gd name="connsiteX35" fmla="*/ 0 w 467362"/>
              <a:gd name="connsiteY35" fmla="*/ 432596 h 447740"/>
              <a:gd name="connsiteX36" fmla="*/ 0 w 467362"/>
              <a:gd name="connsiteY36" fmla="*/ 88934 h 447740"/>
              <a:gd name="connsiteX37" fmla="*/ 15049 w 467362"/>
              <a:gd name="connsiteY37" fmla="*/ 73884 h 447740"/>
              <a:gd name="connsiteX38" fmla="*/ 124778 w 467362"/>
              <a:gd name="connsiteY38" fmla="*/ 351 h 447740"/>
              <a:gd name="connsiteX39" fmla="*/ 455581 w 467362"/>
              <a:gd name="connsiteY39" fmla="*/ 74075 h 447740"/>
              <a:gd name="connsiteX40" fmla="*/ 467011 w 467362"/>
              <a:gd name="connsiteY40" fmla="*/ 91982 h 447740"/>
              <a:gd name="connsiteX41" fmla="*/ 400336 w 467362"/>
              <a:gd name="connsiteY41" fmla="*/ 399449 h 447740"/>
              <a:gd name="connsiteX42" fmla="*/ 399193 w 467362"/>
              <a:gd name="connsiteY42" fmla="*/ 399449 h 447740"/>
              <a:gd name="connsiteX43" fmla="*/ 387573 w 467362"/>
              <a:gd name="connsiteY43" fmla="*/ 384780 h 447740"/>
              <a:gd name="connsiteX44" fmla="*/ 387573 w 467362"/>
              <a:gd name="connsiteY44" fmla="*/ 114556 h 447740"/>
              <a:gd name="connsiteX45" fmla="*/ 372428 w 467362"/>
              <a:gd name="connsiteY45" fmla="*/ 99411 h 447740"/>
              <a:gd name="connsiteX46" fmla="*/ 235839 w 467362"/>
              <a:gd name="connsiteY46" fmla="*/ 99411 h 447740"/>
              <a:gd name="connsiteX47" fmla="*/ 221171 w 467362"/>
              <a:gd name="connsiteY47" fmla="*/ 87791 h 447740"/>
              <a:gd name="connsiteX48" fmla="*/ 216408 w 467362"/>
              <a:gd name="connsiteY48" fmla="*/ 67121 h 447740"/>
              <a:gd name="connsiteX49" fmla="*/ 201645 w 467362"/>
              <a:gd name="connsiteY49" fmla="*/ 55501 h 447740"/>
              <a:gd name="connsiteX50" fmla="*/ 115920 w 467362"/>
              <a:gd name="connsiteY50" fmla="*/ 55501 h 447740"/>
              <a:gd name="connsiteX51" fmla="*/ 112872 w 467362"/>
              <a:gd name="connsiteY51" fmla="*/ 55171 h 447740"/>
              <a:gd name="connsiteX52" fmla="*/ 101156 w 467362"/>
              <a:gd name="connsiteY52" fmla="*/ 37213 h 447740"/>
              <a:gd name="connsiteX53" fmla="*/ 106680 w 467362"/>
              <a:gd name="connsiteY53" fmla="*/ 11876 h 447740"/>
              <a:gd name="connsiteX54" fmla="*/ 124778 w 467362"/>
              <a:gd name="connsiteY54" fmla="*/ 351 h 447740"/>
            </a:gdLst>
            <a:rect l="l" t="t" r="r" b="b"/>
            <a:pathLst>
              <a:path w="467362" h="447740">
                <a:moveTo>
                  <a:pt x="196501" y="222283"/>
                </a:moveTo>
                <a:cubicBezTo>
                  <a:pt x="216123" y="222791"/>
                  <a:pt x="226343" y="231808"/>
                  <a:pt x="227171" y="249334"/>
                </a:cubicBezTo>
                <a:cubicBezTo>
                  <a:pt x="226981" y="267813"/>
                  <a:pt x="219361" y="277528"/>
                  <a:pt x="204216" y="278671"/>
                </a:cubicBezTo>
                <a:lnTo>
                  <a:pt x="196501" y="278671"/>
                </a:lnTo>
                <a:cubicBezTo>
                  <a:pt x="188138" y="278671"/>
                  <a:pt x="181356" y="271890"/>
                  <a:pt x="181356" y="263526"/>
                </a:cubicBezTo>
                <a:lnTo>
                  <a:pt x="181356" y="237523"/>
                </a:lnTo>
                <a:cubicBezTo>
                  <a:pt x="181356" y="237492"/>
                  <a:pt x="181356" y="237459"/>
                  <a:pt x="181356" y="237428"/>
                </a:cubicBezTo>
                <a:cubicBezTo>
                  <a:pt x="181356" y="229063"/>
                  <a:pt x="188138" y="222283"/>
                  <a:pt x="196501" y="222283"/>
                </a:cubicBezTo>
                <a:close/>
                <a:moveTo>
                  <a:pt x="139827" y="182183"/>
                </a:moveTo>
                <a:cubicBezTo>
                  <a:pt x="131511" y="182183"/>
                  <a:pt x="124777" y="188921"/>
                  <a:pt x="124777" y="197233"/>
                </a:cubicBezTo>
                <a:lnTo>
                  <a:pt x="124777" y="368683"/>
                </a:lnTo>
                <a:cubicBezTo>
                  <a:pt x="124777" y="368684"/>
                  <a:pt x="124777" y="368685"/>
                  <a:pt x="124777" y="368686"/>
                </a:cubicBezTo>
                <a:cubicBezTo>
                  <a:pt x="124673" y="376996"/>
                  <a:pt x="131321" y="383818"/>
                  <a:pt x="139636" y="383923"/>
                </a:cubicBezTo>
                <a:lnTo>
                  <a:pt x="166497" y="383923"/>
                </a:lnTo>
                <a:cubicBezTo>
                  <a:pt x="174812" y="383923"/>
                  <a:pt x="181547" y="377185"/>
                  <a:pt x="181547" y="368873"/>
                </a:cubicBezTo>
                <a:lnTo>
                  <a:pt x="181547" y="334202"/>
                </a:lnTo>
                <a:cubicBezTo>
                  <a:pt x="181547" y="325838"/>
                  <a:pt x="188328" y="319058"/>
                  <a:pt x="196691" y="319058"/>
                </a:cubicBezTo>
                <a:lnTo>
                  <a:pt x="209836" y="319058"/>
                </a:lnTo>
                <a:cubicBezTo>
                  <a:pt x="223152" y="319298"/>
                  <a:pt x="236296" y="316011"/>
                  <a:pt x="247936" y="309533"/>
                </a:cubicBezTo>
                <a:cubicBezTo>
                  <a:pt x="258584" y="303672"/>
                  <a:pt x="267290" y="294834"/>
                  <a:pt x="272986" y="284101"/>
                </a:cubicBezTo>
                <a:cubicBezTo>
                  <a:pt x="278501" y="273963"/>
                  <a:pt x="281359" y="262590"/>
                  <a:pt x="281273" y="251049"/>
                </a:cubicBezTo>
                <a:cubicBezTo>
                  <a:pt x="281321" y="239223"/>
                  <a:pt x="278340" y="227581"/>
                  <a:pt x="272606" y="217235"/>
                </a:cubicBezTo>
                <a:cubicBezTo>
                  <a:pt x="266738" y="206686"/>
                  <a:pt x="258108" y="197929"/>
                  <a:pt x="247650" y="191899"/>
                </a:cubicBezTo>
                <a:cubicBezTo>
                  <a:pt x="235325" y="185300"/>
                  <a:pt x="221523" y="181956"/>
                  <a:pt x="207550" y="182183"/>
                </a:cubicBezTo>
                <a:close/>
                <a:moveTo>
                  <a:pt x="15049" y="73884"/>
                </a:moveTo>
                <a:lnTo>
                  <a:pt x="183451" y="73884"/>
                </a:lnTo>
                <a:cubicBezTo>
                  <a:pt x="190405" y="73880"/>
                  <a:pt x="196482" y="78582"/>
                  <a:pt x="198215" y="85314"/>
                </a:cubicBezTo>
                <a:lnTo>
                  <a:pt x="202978" y="105983"/>
                </a:lnTo>
                <a:cubicBezTo>
                  <a:pt x="204578" y="112848"/>
                  <a:pt x="210693" y="117705"/>
                  <a:pt x="217742" y="117699"/>
                </a:cubicBezTo>
                <a:lnTo>
                  <a:pt x="354140" y="117699"/>
                </a:lnTo>
                <a:cubicBezTo>
                  <a:pt x="354168" y="117699"/>
                  <a:pt x="354206" y="117699"/>
                  <a:pt x="354235" y="117699"/>
                </a:cubicBezTo>
                <a:cubicBezTo>
                  <a:pt x="362550" y="117699"/>
                  <a:pt x="369284" y="124437"/>
                  <a:pt x="369284" y="132749"/>
                </a:cubicBezTo>
                <a:lnTo>
                  <a:pt x="369284" y="432596"/>
                </a:lnTo>
                <a:cubicBezTo>
                  <a:pt x="369284" y="440959"/>
                  <a:pt x="362502" y="447740"/>
                  <a:pt x="354140" y="447740"/>
                </a:cubicBezTo>
                <a:lnTo>
                  <a:pt x="15049" y="447740"/>
                </a:lnTo>
                <a:cubicBezTo>
                  <a:pt x="6763" y="447688"/>
                  <a:pt x="0" y="440922"/>
                  <a:pt x="0" y="432596"/>
                </a:cubicBezTo>
                <a:lnTo>
                  <a:pt x="0" y="88934"/>
                </a:lnTo>
                <a:cubicBezTo>
                  <a:pt x="0" y="80622"/>
                  <a:pt x="6763" y="73884"/>
                  <a:pt x="15049" y="73884"/>
                </a:cubicBezTo>
                <a:close/>
                <a:moveTo>
                  <a:pt x="124778" y="351"/>
                </a:moveTo>
                <a:lnTo>
                  <a:pt x="455581" y="74075"/>
                </a:lnTo>
                <a:cubicBezTo>
                  <a:pt x="463678" y="75877"/>
                  <a:pt x="468783" y="83883"/>
                  <a:pt x="467011" y="91982"/>
                </a:cubicBezTo>
                <a:lnTo>
                  <a:pt x="400336" y="399449"/>
                </a:lnTo>
                <a:lnTo>
                  <a:pt x="399193" y="399449"/>
                </a:lnTo>
                <a:cubicBezTo>
                  <a:pt x="392364" y="397887"/>
                  <a:pt x="387535" y="391789"/>
                  <a:pt x="387573" y="384780"/>
                </a:cubicBezTo>
                <a:lnTo>
                  <a:pt x="387573" y="114556"/>
                </a:lnTo>
                <a:cubicBezTo>
                  <a:pt x="387573" y="106192"/>
                  <a:pt x="380791" y="99411"/>
                  <a:pt x="372428" y="99411"/>
                </a:cubicBezTo>
                <a:lnTo>
                  <a:pt x="235839" y="99411"/>
                </a:lnTo>
                <a:cubicBezTo>
                  <a:pt x="228838" y="99418"/>
                  <a:pt x="222762" y="94603"/>
                  <a:pt x="221171" y="87791"/>
                </a:cubicBezTo>
                <a:lnTo>
                  <a:pt x="216408" y="67121"/>
                </a:lnTo>
                <a:cubicBezTo>
                  <a:pt x="214742" y="60314"/>
                  <a:pt x="208655" y="55519"/>
                  <a:pt x="201645" y="55501"/>
                </a:cubicBezTo>
                <a:lnTo>
                  <a:pt x="115920" y="55501"/>
                </a:lnTo>
                <a:cubicBezTo>
                  <a:pt x="114872" y="55497"/>
                  <a:pt x="113824" y="55387"/>
                  <a:pt x="112872" y="55171"/>
                </a:cubicBezTo>
                <a:cubicBezTo>
                  <a:pt x="104680" y="53435"/>
                  <a:pt x="99442" y="45395"/>
                  <a:pt x="101156" y="37213"/>
                </a:cubicBezTo>
                <a:lnTo>
                  <a:pt x="106680" y="11876"/>
                </a:lnTo>
                <a:cubicBezTo>
                  <a:pt x="108490" y="3720"/>
                  <a:pt x="116606" y="-1424"/>
                  <a:pt x="124778" y="35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797069" y="2917373"/>
            <a:ext cx="240586" cy="231609"/>
          </a:xfrm>
          <a:custGeom>
            <a:avLst/>
            <a:gdLst>
              <a:gd name="connsiteX0" fmla="*/ 194024 w 465677"/>
              <a:gd name="connsiteY0" fmla="*/ 157258 h 448304"/>
              <a:gd name="connsiteX1" fmla="*/ 196023 w 465677"/>
              <a:gd name="connsiteY1" fmla="*/ 157258 h 448304"/>
              <a:gd name="connsiteX2" fmla="*/ 238410 w 465677"/>
              <a:gd name="connsiteY2" fmla="*/ 198691 h 448304"/>
              <a:gd name="connsiteX3" fmla="*/ 238410 w 465677"/>
              <a:gd name="connsiteY3" fmla="*/ 198791 h 448304"/>
              <a:gd name="connsiteX4" fmla="*/ 196023 w 465677"/>
              <a:gd name="connsiteY4" fmla="*/ 240220 h 448304"/>
              <a:gd name="connsiteX5" fmla="*/ 194024 w 465677"/>
              <a:gd name="connsiteY5" fmla="*/ 240220 h 448304"/>
              <a:gd name="connsiteX6" fmla="*/ 151733 w 465677"/>
              <a:gd name="connsiteY6" fmla="*/ 198691 h 448304"/>
              <a:gd name="connsiteX7" fmla="*/ 194024 w 465677"/>
              <a:gd name="connsiteY7" fmla="*/ 157258 h 448304"/>
              <a:gd name="connsiteX8" fmla="*/ 195263 w 465677"/>
              <a:gd name="connsiteY8" fmla="*/ 123824 h 448304"/>
              <a:gd name="connsiteX9" fmla="*/ 179737 w 465677"/>
              <a:gd name="connsiteY9" fmla="*/ 125062 h 448304"/>
              <a:gd name="connsiteX10" fmla="*/ 119729 w 465677"/>
              <a:gd name="connsiteY10" fmla="*/ 179831 h 448304"/>
              <a:gd name="connsiteX11" fmla="*/ 151734 w 465677"/>
              <a:gd name="connsiteY11" fmla="*/ 261937 h 448304"/>
              <a:gd name="connsiteX12" fmla="*/ 88488 w 465677"/>
              <a:gd name="connsiteY12" fmla="*/ 309562 h 448304"/>
              <a:gd name="connsiteX13" fmla="*/ 86582 w 465677"/>
              <a:gd name="connsiteY13" fmla="*/ 313303 h 448304"/>
              <a:gd name="connsiteX14" fmla="*/ 96107 w 465677"/>
              <a:gd name="connsiteY14" fmla="*/ 333374 h 448304"/>
              <a:gd name="connsiteX15" fmla="*/ 98298 w 465677"/>
              <a:gd name="connsiteY15" fmla="*/ 334231 h 448304"/>
              <a:gd name="connsiteX16" fmla="*/ 117348 w 465677"/>
              <a:gd name="connsiteY16" fmla="*/ 328135 h 448304"/>
              <a:gd name="connsiteX17" fmla="*/ 195167 w 465677"/>
              <a:gd name="connsiteY17" fmla="*/ 288892 h 448304"/>
              <a:gd name="connsiteX18" fmla="*/ 272987 w 465677"/>
              <a:gd name="connsiteY18" fmla="*/ 328135 h 448304"/>
              <a:gd name="connsiteX19" fmla="*/ 292037 w 465677"/>
              <a:gd name="connsiteY19" fmla="*/ 334231 h 448304"/>
              <a:gd name="connsiteX20" fmla="*/ 294228 w 465677"/>
              <a:gd name="connsiteY20" fmla="*/ 333374 h 448304"/>
              <a:gd name="connsiteX21" fmla="*/ 298038 w 465677"/>
              <a:gd name="connsiteY21" fmla="*/ 331430 h 448304"/>
              <a:gd name="connsiteX22" fmla="*/ 302038 w 465677"/>
              <a:gd name="connsiteY22" fmla="*/ 309562 h 448304"/>
              <a:gd name="connsiteX23" fmla="*/ 238791 w 465677"/>
              <a:gd name="connsiteY23" fmla="*/ 261937 h 448304"/>
              <a:gd name="connsiteX24" fmla="*/ 270796 w 465677"/>
              <a:gd name="connsiteY24" fmla="*/ 179831 h 448304"/>
              <a:gd name="connsiteX25" fmla="*/ 210788 w 465677"/>
              <a:gd name="connsiteY25" fmla="*/ 125062 h 448304"/>
              <a:gd name="connsiteX26" fmla="*/ 195263 w 465677"/>
              <a:gd name="connsiteY26" fmla="*/ 123824 h 448304"/>
              <a:gd name="connsiteX27" fmla="*/ 369285 w 465677"/>
              <a:gd name="connsiteY27" fmla="*/ 69717 h 448304"/>
              <a:gd name="connsiteX28" fmla="*/ 392811 w 465677"/>
              <a:gd name="connsiteY28" fmla="*/ 92677 h 448304"/>
              <a:gd name="connsiteX29" fmla="*/ 392811 w 465677"/>
              <a:gd name="connsiteY29" fmla="*/ 370903 h 448304"/>
              <a:gd name="connsiteX30" fmla="*/ 392811 w 465677"/>
              <a:gd name="connsiteY30" fmla="*/ 370906 h 448304"/>
              <a:gd name="connsiteX31" fmla="*/ 369380 w 465677"/>
              <a:gd name="connsiteY31" fmla="*/ 393763 h 448304"/>
              <a:gd name="connsiteX32" fmla="*/ 277559 w 465677"/>
              <a:gd name="connsiteY32" fmla="*/ 393763 h 448304"/>
              <a:gd name="connsiteX33" fmla="*/ 261461 w 465677"/>
              <a:gd name="connsiteY33" fmla="*/ 400049 h 448304"/>
              <a:gd name="connsiteX34" fmla="*/ 216217 w 465677"/>
              <a:gd name="connsiteY34" fmla="*/ 442054 h 448304"/>
              <a:gd name="connsiteX35" fmla="*/ 183356 w 465677"/>
              <a:gd name="connsiteY35" fmla="*/ 441388 h 448304"/>
              <a:gd name="connsiteX36" fmla="*/ 142684 w 465677"/>
              <a:gd name="connsiteY36" fmla="*/ 400621 h 448304"/>
              <a:gd name="connsiteX37" fmla="*/ 125920 w 465677"/>
              <a:gd name="connsiteY37" fmla="*/ 393763 h 448304"/>
              <a:gd name="connsiteX38" fmla="*/ 23336 w 465677"/>
              <a:gd name="connsiteY38" fmla="*/ 393763 h 448304"/>
              <a:gd name="connsiteX39" fmla="*/ 0 w 465677"/>
              <a:gd name="connsiteY39" fmla="*/ 370903 h 448304"/>
              <a:gd name="connsiteX40" fmla="*/ 0 w 465677"/>
              <a:gd name="connsiteY40" fmla="*/ 92677 h 448304"/>
              <a:gd name="connsiteX41" fmla="*/ 22956 w 465677"/>
              <a:gd name="connsiteY41" fmla="*/ 69722 h 448304"/>
              <a:gd name="connsiteX42" fmla="*/ 368999 w 465677"/>
              <a:gd name="connsiteY42" fmla="*/ 69722 h 448304"/>
              <a:gd name="connsiteX43" fmla="*/ 369285 w 465677"/>
              <a:gd name="connsiteY43" fmla="*/ 69717 h 448304"/>
              <a:gd name="connsiteX44" fmla="*/ 123825 w 465677"/>
              <a:gd name="connsiteY44" fmla="*/ 0 h 448304"/>
              <a:gd name="connsiteX45" fmla="*/ 445484 w 465677"/>
              <a:gd name="connsiteY45" fmla="*/ 0 h 448304"/>
              <a:gd name="connsiteX46" fmla="*/ 465677 w 465677"/>
              <a:gd name="connsiteY46" fmla="*/ 19810 h 448304"/>
              <a:gd name="connsiteX47" fmla="*/ 465677 w 465677"/>
              <a:gd name="connsiteY47" fmla="*/ 19812 h 448304"/>
              <a:gd name="connsiteX48" fmla="*/ 465677 w 465677"/>
              <a:gd name="connsiteY48" fmla="*/ 307753 h 448304"/>
              <a:gd name="connsiteX49" fmla="*/ 445866 w 465677"/>
              <a:gd name="connsiteY49" fmla="*/ 327565 h 448304"/>
              <a:gd name="connsiteX50" fmla="*/ 411384 w 465677"/>
              <a:gd name="connsiteY50" fmla="*/ 327565 h 448304"/>
              <a:gd name="connsiteX51" fmla="*/ 411384 w 465677"/>
              <a:gd name="connsiteY51" fmla="*/ 288512 h 448304"/>
              <a:gd name="connsiteX52" fmla="*/ 426244 w 465677"/>
              <a:gd name="connsiteY52" fmla="*/ 274037 h 448304"/>
              <a:gd name="connsiteX53" fmla="*/ 426244 w 465677"/>
              <a:gd name="connsiteY53" fmla="*/ 274034 h 448304"/>
              <a:gd name="connsiteX54" fmla="*/ 426244 w 465677"/>
              <a:gd name="connsiteY54" fmla="*/ 53626 h 448304"/>
              <a:gd name="connsiteX55" fmla="*/ 411479 w 465677"/>
              <a:gd name="connsiteY55" fmla="*/ 39051 h 448304"/>
              <a:gd name="connsiteX56" fmla="*/ 411384 w 465677"/>
              <a:gd name="connsiteY56" fmla="*/ 39052 h 448304"/>
              <a:gd name="connsiteX57" fmla="*/ 158782 w 465677"/>
              <a:gd name="connsiteY57" fmla="*/ 39052 h 448304"/>
              <a:gd name="connsiteX58" fmla="*/ 143922 w 465677"/>
              <a:gd name="connsiteY58" fmla="*/ 53529 h 448304"/>
              <a:gd name="connsiteX59" fmla="*/ 143922 w 465677"/>
              <a:gd name="connsiteY59" fmla="*/ 53626 h 448304"/>
              <a:gd name="connsiteX60" fmla="*/ 143922 w 465677"/>
              <a:gd name="connsiteY60" fmla="*/ 58007 h 448304"/>
              <a:gd name="connsiteX61" fmla="*/ 104013 w 465677"/>
              <a:gd name="connsiteY61" fmla="*/ 58007 h 448304"/>
              <a:gd name="connsiteX62" fmla="*/ 104013 w 465677"/>
              <a:gd name="connsiteY62" fmla="*/ 19907 h 448304"/>
              <a:gd name="connsiteX63" fmla="*/ 123825 w 465677"/>
              <a:gd name="connsiteY63" fmla="*/ 0 h 448304"/>
            </a:gdLst>
            <a:rect l="l" t="t" r="r" b="b"/>
            <a:pathLst>
              <a:path w="465677" h="448304">
                <a:moveTo>
                  <a:pt x="194024" y="157258"/>
                </a:moveTo>
                <a:lnTo>
                  <a:pt x="196023" y="157258"/>
                </a:lnTo>
                <a:cubicBezTo>
                  <a:pt x="219170" y="156996"/>
                  <a:pt x="238124" y="175547"/>
                  <a:pt x="238410" y="198691"/>
                </a:cubicBezTo>
                <a:cubicBezTo>
                  <a:pt x="238410" y="198725"/>
                  <a:pt x="238410" y="198758"/>
                  <a:pt x="238410" y="198791"/>
                </a:cubicBezTo>
                <a:cubicBezTo>
                  <a:pt x="238124" y="221936"/>
                  <a:pt x="219170" y="240484"/>
                  <a:pt x="196023" y="240220"/>
                </a:cubicBezTo>
                <a:lnTo>
                  <a:pt x="194024" y="240220"/>
                </a:lnTo>
                <a:cubicBezTo>
                  <a:pt x="170877" y="240430"/>
                  <a:pt x="151923" y="221837"/>
                  <a:pt x="151733" y="198691"/>
                </a:cubicBezTo>
                <a:cubicBezTo>
                  <a:pt x="152018" y="175582"/>
                  <a:pt x="170877" y="157046"/>
                  <a:pt x="194024" y="157258"/>
                </a:cubicBezTo>
                <a:close/>
                <a:moveTo>
                  <a:pt x="195263" y="123824"/>
                </a:moveTo>
                <a:cubicBezTo>
                  <a:pt x="190023" y="123723"/>
                  <a:pt x="184881" y="124138"/>
                  <a:pt x="179737" y="125062"/>
                </a:cubicBezTo>
                <a:cubicBezTo>
                  <a:pt x="150685" y="129889"/>
                  <a:pt x="127159" y="151339"/>
                  <a:pt x="119729" y="179831"/>
                </a:cubicBezTo>
                <a:cubicBezTo>
                  <a:pt x="111442" y="211245"/>
                  <a:pt x="124397" y="244410"/>
                  <a:pt x="151734" y="261937"/>
                </a:cubicBezTo>
                <a:cubicBezTo>
                  <a:pt x="126111" y="270647"/>
                  <a:pt x="103918" y="287337"/>
                  <a:pt x="88488" y="309562"/>
                </a:cubicBezTo>
                <a:cubicBezTo>
                  <a:pt x="87725" y="310717"/>
                  <a:pt x="87059" y="311975"/>
                  <a:pt x="86582" y="313303"/>
                </a:cubicBezTo>
                <a:cubicBezTo>
                  <a:pt x="83630" y="321482"/>
                  <a:pt x="87916" y="330468"/>
                  <a:pt x="96107" y="333374"/>
                </a:cubicBezTo>
                <a:lnTo>
                  <a:pt x="98298" y="334231"/>
                </a:lnTo>
                <a:cubicBezTo>
                  <a:pt x="105252" y="336658"/>
                  <a:pt x="113062" y="334175"/>
                  <a:pt x="117348" y="328135"/>
                </a:cubicBezTo>
                <a:cubicBezTo>
                  <a:pt x="135255" y="303068"/>
                  <a:pt x="164402" y="288401"/>
                  <a:pt x="195167" y="288892"/>
                </a:cubicBezTo>
                <a:cubicBezTo>
                  <a:pt x="225933" y="288401"/>
                  <a:pt x="255080" y="303068"/>
                  <a:pt x="272987" y="328135"/>
                </a:cubicBezTo>
                <a:cubicBezTo>
                  <a:pt x="277273" y="334175"/>
                  <a:pt x="285084" y="336658"/>
                  <a:pt x="292037" y="334231"/>
                </a:cubicBezTo>
                <a:lnTo>
                  <a:pt x="294228" y="333374"/>
                </a:lnTo>
                <a:cubicBezTo>
                  <a:pt x="295561" y="332906"/>
                  <a:pt x="296895" y="332251"/>
                  <a:pt x="298038" y="331430"/>
                </a:cubicBezTo>
                <a:cubicBezTo>
                  <a:pt x="305182" y="326488"/>
                  <a:pt x="306991" y="316697"/>
                  <a:pt x="302038" y="309562"/>
                </a:cubicBezTo>
                <a:cubicBezTo>
                  <a:pt x="286607" y="287337"/>
                  <a:pt x="264414" y="270647"/>
                  <a:pt x="238791" y="261937"/>
                </a:cubicBezTo>
                <a:cubicBezTo>
                  <a:pt x="266128" y="244410"/>
                  <a:pt x="279083" y="211245"/>
                  <a:pt x="270796" y="179831"/>
                </a:cubicBezTo>
                <a:cubicBezTo>
                  <a:pt x="263367" y="151339"/>
                  <a:pt x="239840" y="129889"/>
                  <a:pt x="210788" y="125062"/>
                </a:cubicBezTo>
                <a:cubicBezTo>
                  <a:pt x="205645" y="124138"/>
                  <a:pt x="200502" y="123723"/>
                  <a:pt x="195263" y="123824"/>
                </a:cubicBezTo>
                <a:close/>
                <a:moveTo>
                  <a:pt x="369285" y="69717"/>
                </a:moveTo>
                <a:cubicBezTo>
                  <a:pt x="382143" y="69563"/>
                  <a:pt x="392620" y="79843"/>
                  <a:pt x="392811" y="92677"/>
                </a:cubicBezTo>
                <a:lnTo>
                  <a:pt x="392811" y="370903"/>
                </a:lnTo>
                <a:cubicBezTo>
                  <a:pt x="392811" y="370904"/>
                  <a:pt x="392811" y="370905"/>
                  <a:pt x="392811" y="370906"/>
                </a:cubicBezTo>
                <a:cubicBezTo>
                  <a:pt x="392620" y="383688"/>
                  <a:pt x="382143" y="393922"/>
                  <a:pt x="369380" y="393763"/>
                </a:cubicBezTo>
                <a:lnTo>
                  <a:pt x="277559" y="393763"/>
                </a:lnTo>
                <a:cubicBezTo>
                  <a:pt x="271558" y="393778"/>
                  <a:pt x="265843" y="396020"/>
                  <a:pt x="261461" y="400049"/>
                </a:cubicBezTo>
                <a:lnTo>
                  <a:pt x="216217" y="442054"/>
                </a:lnTo>
                <a:cubicBezTo>
                  <a:pt x="206883" y="450639"/>
                  <a:pt x="192405" y="450346"/>
                  <a:pt x="183356" y="441388"/>
                </a:cubicBezTo>
                <a:lnTo>
                  <a:pt x="142684" y="400621"/>
                </a:lnTo>
                <a:cubicBezTo>
                  <a:pt x="138208" y="396215"/>
                  <a:pt x="132207" y="393751"/>
                  <a:pt x="125920" y="393763"/>
                </a:cubicBezTo>
                <a:lnTo>
                  <a:pt x="23336" y="393763"/>
                </a:lnTo>
                <a:cubicBezTo>
                  <a:pt x="10573" y="393868"/>
                  <a:pt x="191" y="383648"/>
                  <a:pt x="0" y="370903"/>
                </a:cubicBezTo>
                <a:lnTo>
                  <a:pt x="0" y="92677"/>
                </a:lnTo>
                <a:cubicBezTo>
                  <a:pt x="96" y="80043"/>
                  <a:pt x="10287" y="69826"/>
                  <a:pt x="22956" y="69722"/>
                </a:cubicBezTo>
                <a:lnTo>
                  <a:pt x="368999" y="69722"/>
                </a:lnTo>
                <a:cubicBezTo>
                  <a:pt x="369094" y="69720"/>
                  <a:pt x="369189" y="69718"/>
                  <a:pt x="369285" y="69717"/>
                </a:cubicBezTo>
                <a:close/>
                <a:moveTo>
                  <a:pt x="123825" y="0"/>
                </a:moveTo>
                <a:lnTo>
                  <a:pt x="445484" y="0"/>
                </a:lnTo>
                <a:cubicBezTo>
                  <a:pt x="456534" y="-106"/>
                  <a:pt x="465582" y="8764"/>
                  <a:pt x="465677" y="19810"/>
                </a:cubicBezTo>
                <a:cubicBezTo>
                  <a:pt x="465677" y="19811"/>
                  <a:pt x="465677" y="19811"/>
                  <a:pt x="465677" y="19812"/>
                </a:cubicBezTo>
                <a:lnTo>
                  <a:pt x="465677" y="307753"/>
                </a:lnTo>
                <a:cubicBezTo>
                  <a:pt x="465582" y="318651"/>
                  <a:pt x="456723" y="327462"/>
                  <a:pt x="445866" y="327565"/>
                </a:cubicBezTo>
                <a:lnTo>
                  <a:pt x="411384" y="327565"/>
                </a:lnTo>
                <a:lnTo>
                  <a:pt x="411384" y="288512"/>
                </a:lnTo>
                <a:cubicBezTo>
                  <a:pt x="419481" y="288618"/>
                  <a:pt x="426148" y="282137"/>
                  <a:pt x="426244" y="274037"/>
                </a:cubicBezTo>
                <a:cubicBezTo>
                  <a:pt x="426244" y="274036"/>
                  <a:pt x="426244" y="274035"/>
                  <a:pt x="426244" y="274034"/>
                </a:cubicBezTo>
                <a:lnTo>
                  <a:pt x="426244" y="53626"/>
                </a:lnTo>
                <a:cubicBezTo>
                  <a:pt x="426148" y="45525"/>
                  <a:pt x="419576" y="39000"/>
                  <a:pt x="411479" y="39051"/>
                </a:cubicBezTo>
                <a:cubicBezTo>
                  <a:pt x="411479" y="39052"/>
                  <a:pt x="411384" y="39052"/>
                  <a:pt x="411384" y="39052"/>
                </a:cubicBezTo>
                <a:lnTo>
                  <a:pt x="158782" y="39052"/>
                </a:lnTo>
                <a:cubicBezTo>
                  <a:pt x="150685" y="38947"/>
                  <a:pt x="144018" y="45428"/>
                  <a:pt x="143922" y="53529"/>
                </a:cubicBezTo>
                <a:cubicBezTo>
                  <a:pt x="143922" y="53561"/>
                  <a:pt x="143922" y="53593"/>
                  <a:pt x="143922" y="53626"/>
                </a:cubicBezTo>
                <a:lnTo>
                  <a:pt x="143922" y="58007"/>
                </a:lnTo>
                <a:lnTo>
                  <a:pt x="104013" y="58007"/>
                </a:lnTo>
                <a:lnTo>
                  <a:pt x="104013" y="19907"/>
                </a:lnTo>
                <a:cubicBezTo>
                  <a:pt x="104109" y="8971"/>
                  <a:pt x="112871" y="104"/>
                  <a:pt x="123825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0058011" y="2922510"/>
            <a:ext cx="240586" cy="221335"/>
          </a:xfrm>
          <a:custGeom>
            <a:avLst/>
            <a:gdLst>
              <a:gd name="connsiteX0" fmla="*/ 341095 w 461968"/>
              <a:gd name="connsiteY0" fmla="*/ 172695 h 425005"/>
              <a:gd name="connsiteX1" fmla="*/ 171074 w 461968"/>
              <a:gd name="connsiteY1" fmla="*/ 7 h 425005"/>
              <a:gd name="connsiteX2" fmla="*/ 1148 w 461968"/>
              <a:gd name="connsiteY2" fmla="*/ 172695 h 425005"/>
              <a:gd name="connsiteX3" fmla="*/ 32009 w 461968"/>
              <a:gd name="connsiteY3" fmla="*/ 272041 h 425005"/>
              <a:gd name="connsiteX4" fmla="*/ 25818 w 461968"/>
              <a:gd name="connsiteY4" fmla="*/ 297378 h 425005"/>
              <a:gd name="connsiteX5" fmla="*/ 38124 w 461968"/>
              <a:gd name="connsiteY5" fmla="*/ 317956 h 425005"/>
              <a:gd name="connsiteX6" fmla="*/ 43439 w 461968"/>
              <a:gd name="connsiteY6" fmla="*/ 318428 h 425005"/>
              <a:gd name="connsiteX7" fmla="*/ 76300 w 461968"/>
              <a:gd name="connsiteY7" fmla="*/ 316237 h 425005"/>
              <a:gd name="connsiteX8" fmla="*/ 171550 w 461968"/>
              <a:gd name="connsiteY8" fmla="*/ 345574 h 425005"/>
              <a:gd name="connsiteX9" fmla="*/ 341095 w 461968"/>
              <a:gd name="connsiteY9" fmla="*/ 172695 h 425005"/>
              <a:gd name="connsiteX10" fmla="*/ 249560 w 461968"/>
              <a:gd name="connsiteY10" fmla="*/ 150502 h 425005"/>
              <a:gd name="connsiteX11" fmla="*/ 271372 w 461968"/>
              <a:gd name="connsiteY11" fmla="*/ 172693 h 425005"/>
              <a:gd name="connsiteX12" fmla="*/ 271372 w 461968"/>
              <a:gd name="connsiteY12" fmla="*/ 172695 h 425005"/>
              <a:gd name="connsiteX13" fmla="*/ 249560 w 461968"/>
              <a:gd name="connsiteY13" fmla="*/ 194793 h 425005"/>
              <a:gd name="connsiteX14" fmla="*/ 227367 w 461968"/>
              <a:gd name="connsiteY14" fmla="*/ 172982 h 425005"/>
              <a:gd name="connsiteX15" fmla="*/ 227367 w 461968"/>
              <a:gd name="connsiteY15" fmla="*/ 172695 h 425005"/>
              <a:gd name="connsiteX16" fmla="*/ 249179 w 461968"/>
              <a:gd name="connsiteY16" fmla="*/ 150502 h 425005"/>
              <a:gd name="connsiteX17" fmla="*/ 249560 w 461968"/>
              <a:gd name="connsiteY17" fmla="*/ 150502 h 425005"/>
              <a:gd name="connsiteX18" fmla="*/ 92683 w 461968"/>
              <a:gd name="connsiteY18" fmla="*/ 194793 h 425005"/>
              <a:gd name="connsiteX19" fmla="*/ 70871 w 461968"/>
              <a:gd name="connsiteY19" fmla="*/ 172791 h 425005"/>
              <a:gd name="connsiteX20" fmla="*/ 70871 w 461968"/>
              <a:gd name="connsiteY20" fmla="*/ 172695 h 425005"/>
              <a:gd name="connsiteX21" fmla="*/ 92493 w 461968"/>
              <a:gd name="connsiteY21" fmla="*/ 150504 h 425005"/>
              <a:gd name="connsiteX22" fmla="*/ 92683 w 461968"/>
              <a:gd name="connsiteY22" fmla="*/ 150502 h 425005"/>
              <a:gd name="connsiteX23" fmla="*/ 114496 w 461968"/>
              <a:gd name="connsiteY23" fmla="*/ 172693 h 425005"/>
              <a:gd name="connsiteX24" fmla="*/ 114496 w 461968"/>
              <a:gd name="connsiteY24" fmla="*/ 172695 h 425005"/>
              <a:gd name="connsiteX25" fmla="*/ 92683 w 461968"/>
              <a:gd name="connsiteY25" fmla="*/ 194793 h 425005"/>
              <a:gd name="connsiteX26" fmla="*/ 149357 w 461968"/>
              <a:gd name="connsiteY26" fmla="*/ 172695 h 425005"/>
              <a:gd name="connsiteX27" fmla="*/ 170979 w 461968"/>
              <a:gd name="connsiteY27" fmla="*/ 150503 h 425005"/>
              <a:gd name="connsiteX28" fmla="*/ 171074 w 461968"/>
              <a:gd name="connsiteY28" fmla="*/ 150502 h 425005"/>
              <a:gd name="connsiteX29" fmla="*/ 192886 w 461968"/>
              <a:gd name="connsiteY29" fmla="*/ 172503 h 425005"/>
              <a:gd name="connsiteX30" fmla="*/ 192886 w 461968"/>
              <a:gd name="connsiteY30" fmla="*/ 172695 h 425005"/>
              <a:gd name="connsiteX31" fmla="*/ 171169 w 461968"/>
              <a:gd name="connsiteY31" fmla="*/ 194792 h 425005"/>
              <a:gd name="connsiteX32" fmla="*/ 171074 w 461968"/>
              <a:gd name="connsiteY32" fmla="*/ 194793 h 425005"/>
              <a:gd name="connsiteX33" fmla="*/ 149357 w 461968"/>
              <a:gd name="connsiteY33" fmla="*/ 172697 h 425005"/>
              <a:gd name="connsiteX34" fmla="*/ 149357 w 461968"/>
              <a:gd name="connsiteY34" fmla="*/ 172695 h 425005"/>
              <a:gd name="connsiteX35" fmla="*/ 463110 w 461968"/>
              <a:gd name="connsiteY35" fmla="*/ 252324 h 425005"/>
              <a:gd name="connsiteX36" fmla="*/ 349382 w 461968"/>
              <a:gd name="connsiteY36" fmla="*/ 89542 h 425005"/>
              <a:gd name="connsiteX37" fmla="*/ 367193 w 461968"/>
              <a:gd name="connsiteY37" fmla="*/ 172695 h 425005"/>
              <a:gd name="connsiteX38" fmla="*/ 171083 w 461968"/>
              <a:gd name="connsiteY38" fmla="*/ 371863 h 425005"/>
              <a:gd name="connsiteX39" fmla="*/ 171074 w 461968"/>
              <a:gd name="connsiteY39" fmla="*/ 371863 h 425005"/>
              <a:gd name="connsiteX40" fmla="*/ 171074 w 461968"/>
              <a:gd name="connsiteY40" fmla="*/ 371863 h 425005"/>
              <a:gd name="connsiteX41" fmla="*/ 293565 w 461968"/>
              <a:gd name="connsiteY41" fmla="*/ 425013 h 425005"/>
              <a:gd name="connsiteX42" fmla="*/ 386053 w 461968"/>
              <a:gd name="connsiteY42" fmla="*/ 397104 h 425005"/>
              <a:gd name="connsiteX43" fmla="*/ 417486 w 461968"/>
              <a:gd name="connsiteY43" fmla="*/ 401962 h 425005"/>
              <a:gd name="connsiteX44" fmla="*/ 434916 w 461968"/>
              <a:gd name="connsiteY44" fmla="*/ 389065 h 425005"/>
              <a:gd name="connsiteX45" fmla="*/ 434726 w 461968"/>
              <a:gd name="connsiteY45" fmla="*/ 383483 h 425005"/>
              <a:gd name="connsiteX46" fmla="*/ 428725 w 461968"/>
              <a:gd name="connsiteY46" fmla="*/ 356718 h 425005"/>
              <a:gd name="connsiteX47" fmla="*/ 463110 w 461968"/>
              <a:gd name="connsiteY47" fmla="*/ 252324 h 425005"/>
            </a:gdLst>
            <a:rect l="l" t="t" r="r" b="b"/>
            <a:pathLst>
              <a:path w="461968" h="425005">
                <a:moveTo>
                  <a:pt x="341095" y="172695"/>
                </a:moveTo>
                <a:cubicBezTo>
                  <a:pt x="341781" y="78079"/>
                  <a:pt x="265686" y="793"/>
                  <a:pt x="171074" y="7"/>
                </a:cubicBezTo>
                <a:cubicBezTo>
                  <a:pt x="76500" y="845"/>
                  <a:pt x="462" y="78116"/>
                  <a:pt x="1148" y="172695"/>
                </a:cubicBezTo>
                <a:cubicBezTo>
                  <a:pt x="1081" y="208181"/>
                  <a:pt x="11844" y="242842"/>
                  <a:pt x="32009" y="272041"/>
                </a:cubicBezTo>
                <a:lnTo>
                  <a:pt x="25818" y="297378"/>
                </a:lnTo>
                <a:cubicBezTo>
                  <a:pt x="23531" y="306459"/>
                  <a:pt x="29047" y="315672"/>
                  <a:pt x="38124" y="317956"/>
                </a:cubicBezTo>
                <a:cubicBezTo>
                  <a:pt x="39858" y="318394"/>
                  <a:pt x="41658" y="318553"/>
                  <a:pt x="43439" y="318428"/>
                </a:cubicBezTo>
                <a:lnTo>
                  <a:pt x="76300" y="316237"/>
                </a:lnTo>
                <a:cubicBezTo>
                  <a:pt x="104322" y="335490"/>
                  <a:pt x="137555" y="345725"/>
                  <a:pt x="171550" y="345574"/>
                </a:cubicBezTo>
                <a:cubicBezTo>
                  <a:pt x="266057" y="344527"/>
                  <a:pt x="341886" y="267201"/>
                  <a:pt x="341095" y="172695"/>
                </a:cubicBezTo>
                <a:close/>
                <a:moveTo>
                  <a:pt x="249560" y="150502"/>
                </a:moveTo>
                <a:cubicBezTo>
                  <a:pt x="261714" y="150607"/>
                  <a:pt x="271477" y="160542"/>
                  <a:pt x="271372" y="172693"/>
                </a:cubicBezTo>
                <a:cubicBezTo>
                  <a:pt x="271372" y="172694"/>
                  <a:pt x="271372" y="172694"/>
                  <a:pt x="271372" y="172695"/>
                </a:cubicBezTo>
                <a:cubicBezTo>
                  <a:pt x="271429" y="184810"/>
                  <a:pt x="261675" y="194688"/>
                  <a:pt x="249560" y="194793"/>
                </a:cubicBezTo>
                <a:cubicBezTo>
                  <a:pt x="237406" y="194899"/>
                  <a:pt x="227471" y="185133"/>
                  <a:pt x="227367" y="172982"/>
                </a:cubicBezTo>
                <a:cubicBezTo>
                  <a:pt x="227367" y="172887"/>
                  <a:pt x="227367" y="172791"/>
                  <a:pt x="227367" y="172695"/>
                </a:cubicBezTo>
                <a:cubicBezTo>
                  <a:pt x="227262" y="160544"/>
                  <a:pt x="237025" y="150608"/>
                  <a:pt x="249179" y="150502"/>
                </a:cubicBezTo>
                <a:cubicBezTo>
                  <a:pt x="249302" y="150501"/>
                  <a:pt x="249436" y="150501"/>
                  <a:pt x="249560" y="150502"/>
                </a:cubicBezTo>
                <a:close/>
                <a:moveTo>
                  <a:pt x="92683" y="194793"/>
                </a:moveTo>
                <a:cubicBezTo>
                  <a:pt x="80587" y="194741"/>
                  <a:pt x="70814" y="184890"/>
                  <a:pt x="70871" y="172791"/>
                </a:cubicBezTo>
                <a:cubicBezTo>
                  <a:pt x="70871" y="172759"/>
                  <a:pt x="70871" y="172728"/>
                  <a:pt x="70871" y="172695"/>
                </a:cubicBezTo>
                <a:cubicBezTo>
                  <a:pt x="70709" y="160598"/>
                  <a:pt x="80396" y="150662"/>
                  <a:pt x="92493" y="150504"/>
                </a:cubicBezTo>
                <a:cubicBezTo>
                  <a:pt x="92550" y="150503"/>
                  <a:pt x="92617" y="150502"/>
                  <a:pt x="92683" y="150502"/>
                </a:cubicBezTo>
                <a:cubicBezTo>
                  <a:pt x="104837" y="150607"/>
                  <a:pt x="114600" y="160542"/>
                  <a:pt x="114496" y="172693"/>
                </a:cubicBezTo>
                <a:cubicBezTo>
                  <a:pt x="114496" y="172694"/>
                  <a:pt x="114496" y="172694"/>
                  <a:pt x="114496" y="172695"/>
                </a:cubicBezTo>
                <a:cubicBezTo>
                  <a:pt x="114552" y="184810"/>
                  <a:pt x="104799" y="194688"/>
                  <a:pt x="92683" y="194793"/>
                </a:cubicBezTo>
                <a:close/>
                <a:moveTo>
                  <a:pt x="149357" y="172695"/>
                </a:moveTo>
                <a:cubicBezTo>
                  <a:pt x="149195" y="160598"/>
                  <a:pt x="158882" y="150661"/>
                  <a:pt x="170979" y="150503"/>
                </a:cubicBezTo>
                <a:cubicBezTo>
                  <a:pt x="171007" y="150503"/>
                  <a:pt x="171045" y="150502"/>
                  <a:pt x="171074" y="150502"/>
                </a:cubicBezTo>
                <a:cubicBezTo>
                  <a:pt x="183170" y="150553"/>
                  <a:pt x="192943" y="160403"/>
                  <a:pt x="192886" y="172503"/>
                </a:cubicBezTo>
                <a:cubicBezTo>
                  <a:pt x="192886" y="172567"/>
                  <a:pt x="192886" y="172631"/>
                  <a:pt x="192886" y="172695"/>
                </a:cubicBezTo>
                <a:cubicBezTo>
                  <a:pt x="192991" y="184794"/>
                  <a:pt x="183266" y="194688"/>
                  <a:pt x="171169" y="194792"/>
                </a:cubicBezTo>
                <a:cubicBezTo>
                  <a:pt x="171140" y="194793"/>
                  <a:pt x="171103" y="194793"/>
                  <a:pt x="171074" y="194793"/>
                </a:cubicBezTo>
                <a:cubicBezTo>
                  <a:pt x="158977" y="194688"/>
                  <a:pt x="149252" y="184796"/>
                  <a:pt x="149357" y="172697"/>
                </a:cubicBezTo>
                <a:cubicBezTo>
                  <a:pt x="149357" y="172696"/>
                  <a:pt x="149357" y="172696"/>
                  <a:pt x="149357" y="172695"/>
                </a:cubicBezTo>
                <a:close/>
                <a:moveTo>
                  <a:pt x="463110" y="252324"/>
                </a:moveTo>
                <a:cubicBezTo>
                  <a:pt x="463367" y="179496"/>
                  <a:pt x="417857" y="114354"/>
                  <a:pt x="349382" y="89542"/>
                </a:cubicBezTo>
                <a:cubicBezTo>
                  <a:pt x="361164" y="115678"/>
                  <a:pt x="367241" y="144026"/>
                  <a:pt x="367193" y="172695"/>
                </a:cubicBezTo>
                <a:cubicBezTo>
                  <a:pt x="368041" y="281848"/>
                  <a:pt x="280240" y="371018"/>
                  <a:pt x="171083" y="371863"/>
                </a:cubicBezTo>
                <a:cubicBezTo>
                  <a:pt x="171083" y="371863"/>
                  <a:pt x="171074" y="371863"/>
                  <a:pt x="171074" y="371863"/>
                </a:cubicBezTo>
                <a:lnTo>
                  <a:pt x="171074" y="371863"/>
                </a:lnTo>
                <a:cubicBezTo>
                  <a:pt x="202792" y="405772"/>
                  <a:pt x="247140" y="425013"/>
                  <a:pt x="293565" y="425013"/>
                </a:cubicBezTo>
                <a:cubicBezTo>
                  <a:pt x="326465" y="425013"/>
                  <a:pt x="358640" y="415307"/>
                  <a:pt x="386053" y="397104"/>
                </a:cubicBezTo>
                <a:lnTo>
                  <a:pt x="417486" y="401962"/>
                </a:lnTo>
                <a:cubicBezTo>
                  <a:pt x="425858" y="403210"/>
                  <a:pt x="433668" y="397438"/>
                  <a:pt x="434916" y="389065"/>
                </a:cubicBezTo>
                <a:cubicBezTo>
                  <a:pt x="435192" y="387208"/>
                  <a:pt x="435135" y="385312"/>
                  <a:pt x="434726" y="383483"/>
                </a:cubicBezTo>
                <a:lnTo>
                  <a:pt x="428725" y="356718"/>
                </a:lnTo>
                <a:cubicBezTo>
                  <a:pt x="451204" y="326571"/>
                  <a:pt x="463272" y="289931"/>
                  <a:pt x="463110" y="252324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573931" y="3320214"/>
            <a:ext cx="2374729" cy="1569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7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不仅关注整体转化率，还需按渠道、受众分层、创意类型等维度拆解，识别高价值用户路径。例如，弃购用户再营销的ROI通常显著高于浏览未购群体，需单独追踪。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014631" y="3320214"/>
            <a:ext cx="2155775" cy="1569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7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将再营销带来的短期转化与长期LTV结合评估，避免“一次性成交”陷阱。通过CRM数据回溯30/90/180天复购行为，判断再营销是否真正提升了客户忠诚度。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159759" y="3320214"/>
            <a:ext cx="2317706" cy="15743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7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过度曝光会导致点击率下降甚至品牌反感。需设定单用户周曝光上限，并监控CTR衰减曲线，当连续3天CTR下降超20%时触发创意或频次策略调整。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589172" y="2194142"/>
            <a:ext cx="2354580" cy="6557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转化率与ROI的精细化拆解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867685" y="2194142"/>
            <a:ext cx="2354580" cy="6557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用户生命周期价值（LTV）联动分析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128627" y="2194142"/>
            <a:ext cx="2354580" cy="6557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频次控制与广告疲劳度监测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再营销效果的核心评估指标体系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953916" y="2246747"/>
            <a:ext cx="4022025" cy="5542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8900000" flipH="0" flipV="1">
            <a:off x="844405" y="2187761"/>
            <a:ext cx="173393" cy="173390"/>
          </a:xfrm>
          <a:prstGeom prst="teardrop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3500000" flipH="1" flipV="1">
            <a:off x="877649" y="2221005"/>
            <a:ext cx="106904" cy="106902"/>
          </a:xfrm>
          <a:prstGeom prst="teardrop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lumMod val="100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240454" y="2496582"/>
            <a:ext cx="3051910" cy="6449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归因模型选择与跨渠道校准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240454" y="3212660"/>
            <a:ext cx="3051910" cy="22392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默认末次点击归因会低估再营销价值。推荐采用时间衰减或数据驱动归因模型，并定期对比不同模型下的渠道贡献，校准预算分配逻辑。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600675" y="2485433"/>
            <a:ext cx="3051910" cy="6449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自动化规则引擎的应用实践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00675" y="3201511"/>
            <a:ext cx="3051910" cy="22392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利用平台API或第三方工具设置自动规则，例如“当某广告组CPA连续2天高于目标值30%，自动暂停并切换备用素材”，实现分钟级响应而非人工滞后干预。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1" flipV="0">
            <a:off x="4593696" y="2246747"/>
            <a:ext cx="4022025" cy="5542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8900000" flipH="0" flipV="1">
            <a:off x="4484185" y="2187761"/>
            <a:ext cx="173393" cy="173390"/>
          </a:xfrm>
          <a:prstGeom prst="teardrop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3500000" flipH="1" flipV="1">
            <a:off x="4517429" y="2221005"/>
            <a:ext cx="106904" cy="106902"/>
          </a:xfrm>
          <a:prstGeom prst="teardrop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lumMod val="100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60895" y="2485433"/>
            <a:ext cx="3051910" cy="6449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A/B测试框架的标准化搭建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70104" y="3201511"/>
            <a:ext cx="3051910" cy="22392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建立统一测试模板，每次仅变量一个要素（如文案、图片、落地页），确保结果可归因。建议每轮测试覆盖至少5000次展示以保证统计显著性。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0">
            <a:off x="8233475" y="2246747"/>
            <a:ext cx="4022025" cy="5542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8900000" flipH="0" flipV="1">
            <a:off x="8123964" y="2187761"/>
            <a:ext cx="173393" cy="173390"/>
          </a:xfrm>
          <a:prstGeom prst="teardrop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139700" dir="2700000" sx="100000" sy="100000" kx="0" ky="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3500000" flipH="1" flipV="1">
            <a:off x="8157208" y="2221005"/>
            <a:ext cx="106904" cy="106902"/>
          </a:xfrm>
          <a:prstGeom prst="teardrop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dist="38100" blurRad="139700" dir="2700015" sx="100000" sy="100000" kx="0" ky="0" algn="b" rotWithShape="0">
              <a:schemeClr val="accent1">
                <a:lumMod val="100000"/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数据驱动的动态优化机制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13684" y="2209103"/>
            <a:ext cx="2996881" cy="2996881"/>
          </a:xfrm>
          <a:prstGeom prst="arc">
            <a:avLst>
              <a:gd name="adj1" fmla="val 3456335"/>
              <a:gd name="adj2" fmla="val 18870257"/>
            </a:avLst>
          </a:prstGeom>
          <a:noFill/>
          <a:ln w="76200" cap="rnd">
            <a:gradFill>
              <a:gsLst>
                <a:gs pos="18000">
                  <a:schemeClr val="accent1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1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43999" y="3361898"/>
            <a:ext cx="2480987" cy="1250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2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在iOS ATT和Cookie淘汰背景下，联邦学习与上下文定向成为替代方案。品牌可通过设备端建模，在不获取用户ID前提下实现兴趣匹配。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43999" y="2902235"/>
            <a:ext cx="2480987" cy="46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361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隐私计算下的精准触达新范式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564910" y="2209103"/>
            <a:ext cx="2996881" cy="2996881"/>
          </a:xfrm>
          <a:prstGeom prst="arc">
            <a:avLst>
              <a:gd name="adj1" fmla="val 3456335"/>
              <a:gd name="adj2" fmla="val 18870257"/>
            </a:avLst>
          </a:prstGeom>
          <a:noFill/>
          <a:ln w="76200" cap="rnd">
            <a:gradFill>
              <a:gsLst>
                <a:gs pos="18000">
                  <a:schemeClr val="accent2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1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118950" y="2426717"/>
            <a:ext cx="347890" cy="34789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895225" y="3361898"/>
            <a:ext cx="2572375" cy="1250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2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利用大模型自动生成千人千面的广告文案与视觉素材，例如根据用户浏览商品自动生成对比型文案：“还在犹豫？这款已售出2387件”。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895225" y="2902235"/>
            <a:ext cx="2569887" cy="46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361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AI生成内容（AIGC）在个性化创意中的规模化应用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421587" y="2209103"/>
            <a:ext cx="2996881" cy="2996881"/>
          </a:xfrm>
          <a:prstGeom prst="arc">
            <a:avLst>
              <a:gd name="adj1" fmla="val 3456335"/>
              <a:gd name="adj2" fmla="val 18870257"/>
            </a:avLst>
          </a:prstGeom>
          <a:noFill/>
          <a:ln w="76200" cap="rnd">
            <a:gradFill>
              <a:gsLst>
                <a:gs pos="18000">
                  <a:schemeClr val="accent1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12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751902" y="3361898"/>
            <a:ext cx="2480987" cy="12503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2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通过会员手机号打通线上行为与线下消费，对到店未购用户推送专属优惠券，或对线上下单用户引导至门店自提并附加交叉销售推荐，实现OMO闭环。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751902" y="2902235"/>
            <a:ext cx="2480987" cy="46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1361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全链路再营销与线下场景融合</a:t>
            </a:r>
            <a:endParaRPr kumimoji="1" lang="zh-CN" altLang="en-US"/>
          </a:p>
        </p:txBody>
      </p:sp>
      <p:grpSp>
        <p:nvGrpSpPr>
          <p:cNvPr id="13" name=""/>
          <p:cNvGrpSpPr/>
          <p:nvPr/>
        </p:nvGrpSpPr>
        <p:grpSpPr>
          <a:xfrm>
            <a:off x="2931174" y="2208649"/>
            <a:ext cx="773939" cy="826400"/>
            <a:chOff x="2931174" y="2208649"/>
            <a:chExt cx="773939" cy="826400"/>
          </a:xfrm>
        </p:grpSpPr>
        <p:sp>
          <p:nvSpPr>
            <p:cNvPr id="14" name="标题 1"/>
            <p:cNvSpPr txBox="1"/>
            <p:nvPr/>
          </p:nvSpPr>
          <p:spPr>
            <a:xfrm rot="0" flipH="0" flipV="0">
              <a:off x="2931174" y="2230967"/>
              <a:ext cx="773939" cy="77394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 w="635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 rot="0" flipH="0" flipV="0">
              <a:off x="2990614" y="2208649"/>
              <a:ext cx="670485" cy="826400"/>
            </a:xfrm>
            <a:prstGeom prst="actionButtonBlank">
              <a:avLst/>
            </a:prstGeom>
            <a:noFill/>
            <a:ln w="38100" cap="flat">
              <a:noFill/>
              <a:miter/>
            </a:ln>
            <a:effectLst/>
          </p:spPr>
          <p:txBody>
            <a:bodyPr vert="horz" wrap="square"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3200">
                  <a:ln w="12700">
                    <a:noFill/>
                  </a:ln>
                  <a:solidFill>
                    <a:srgbClr val="FFFFFF">
                      <a:alpha val="100000"/>
                    </a:srgbClr>
                  </a:solidFill>
                  <a:latin typeface="OPPOSans H"/>
                  <a:ea typeface="OPPOSans H"/>
                  <a:cs typeface="OPPOSans H"/>
                </a:rPr>
                <a:t>01</a:t>
              </a:r>
              <a:endParaRPr kumimoji="1" lang="zh-CN" altLang="en-US"/>
            </a:p>
          </p:txBody>
        </p:sp>
      </p:grpSp>
      <p:grpSp>
        <p:nvGrpSpPr>
          <p:cNvPr id="16" name=""/>
          <p:cNvGrpSpPr/>
          <p:nvPr/>
        </p:nvGrpSpPr>
        <p:grpSpPr>
          <a:xfrm>
            <a:off x="6776413" y="2208649"/>
            <a:ext cx="773939" cy="826400"/>
            <a:chOff x="6776413" y="2208649"/>
            <a:chExt cx="773939" cy="826400"/>
          </a:xfrm>
        </p:grpSpPr>
        <p:sp>
          <p:nvSpPr>
            <p:cNvPr id="17" name="标题 1"/>
            <p:cNvSpPr txBox="1"/>
            <p:nvPr/>
          </p:nvSpPr>
          <p:spPr>
            <a:xfrm rot="0" flipH="0" flipV="0">
              <a:off x="6776413" y="2230967"/>
              <a:ext cx="773939" cy="77394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ln w="635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 rot="0" flipH="0" flipV="0">
              <a:off x="6835853" y="2208649"/>
              <a:ext cx="670485" cy="826400"/>
            </a:xfrm>
            <a:prstGeom prst="actionButtonBlank">
              <a:avLst/>
            </a:prstGeom>
            <a:noFill/>
            <a:ln w="38100" cap="flat">
              <a:noFill/>
              <a:miter/>
            </a:ln>
            <a:effectLst/>
          </p:spPr>
          <p:txBody>
            <a:bodyPr vert="horz" wrap="square"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3200">
                  <a:ln w="12700">
                    <a:noFill/>
                  </a:ln>
                  <a:solidFill>
                    <a:srgbClr val="FFFFFF">
                      <a:alpha val="100000"/>
                    </a:srgbClr>
                  </a:solidFill>
                  <a:latin typeface="OPPOSans H"/>
                  <a:ea typeface="OPPOSans H"/>
                  <a:cs typeface="OPPOSans H"/>
                </a:rPr>
                <a:t>02</a:t>
              </a:r>
              <a:endParaRPr kumimoji="1" lang="zh-CN" altLang="en-US"/>
            </a:p>
          </p:txBody>
        </p:sp>
      </p:grpSp>
      <p:grpSp>
        <p:nvGrpSpPr>
          <p:cNvPr id="19" name=""/>
          <p:cNvGrpSpPr/>
          <p:nvPr/>
        </p:nvGrpSpPr>
        <p:grpSpPr>
          <a:xfrm>
            <a:off x="10700604" y="2208649"/>
            <a:ext cx="773939" cy="826400"/>
            <a:chOff x="10700604" y="2208649"/>
            <a:chExt cx="773939" cy="826400"/>
          </a:xfrm>
        </p:grpSpPr>
        <p:sp>
          <p:nvSpPr>
            <p:cNvPr id="20" name="标题 1"/>
            <p:cNvSpPr txBox="1"/>
            <p:nvPr/>
          </p:nvSpPr>
          <p:spPr>
            <a:xfrm rot="0" flipH="0" flipV="0">
              <a:off x="10700604" y="2230967"/>
              <a:ext cx="773939" cy="77394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 w="63500" cap="flat">
              <a:noFill/>
              <a:miter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0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 rot="0" flipH="0" flipV="0">
              <a:off x="10760044" y="2208649"/>
              <a:ext cx="670485" cy="826400"/>
            </a:xfrm>
            <a:prstGeom prst="actionButtonBlank">
              <a:avLst/>
            </a:prstGeom>
            <a:noFill/>
            <a:ln w="38100" cap="flat">
              <a:noFill/>
              <a:miter/>
            </a:ln>
            <a:effectLst/>
          </p:spPr>
          <p:txBody>
            <a:bodyPr vert="horz" wrap="square"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CN" sz="3200">
                  <a:ln w="12700">
                    <a:noFill/>
                  </a:ln>
                  <a:solidFill>
                    <a:srgbClr val="FFFFFF">
                      <a:alpha val="100000"/>
                    </a:srgbClr>
                  </a:solidFill>
                  <a:latin typeface="OPPOSans H"/>
                  <a:ea typeface="OPPOSans H"/>
                  <a:cs typeface="OPPOSans H"/>
                </a:rPr>
                <a:t>03</a:t>
              </a:r>
              <a:endParaRPr kumimoji="1" lang="zh-CN" altLang="en-US"/>
            </a:p>
          </p:txBody>
        </p:sp>
      </p:grpSp>
      <p:sp>
        <p:nvSpPr>
          <p:cNvPr id="22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2026年再营销的关键技术趋势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85800" y="7343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78004" y="3709511"/>
            <a:ext cx="4753710" cy="99467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350" y="-12700"/>
            <a:ext cx="12179300" cy="6883400"/>
          </a:xfrm>
          <a:prstGeom prst="rect"/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0" y="-297"/>
            <a:ext cx="12192000" cy="2006897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0" y="0"/>
            <a:ext cx="823048" cy="647700"/>
          </a:xfrm>
          <a:custGeom>
            <a:avLst/>
            <a:gdLst>
              <a:gd name="connsiteX0" fmla="*/ 396169 w 823048"/>
              <a:gd name="connsiteY0" fmla="*/ 0 h 647700"/>
              <a:gd name="connsiteX1" fmla="*/ 823048 w 823048"/>
              <a:gd name="connsiteY1" fmla="*/ 0 h 647700"/>
              <a:gd name="connsiteX2" fmla="*/ 776545 w 823048"/>
              <a:gd name="connsiteY2" fmla="*/ 149808 h 647700"/>
              <a:gd name="connsiteX3" fmla="*/ 25400 w 823048"/>
              <a:gd name="connsiteY3" fmla="*/ 647700 h 647700"/>
              <a:gd name="connsiteX4" fmla="*/ 0 w 823048"/>
              <a:gd name="connsiteY4" fmla="*/ 646418 h 647700"/>
              <a:gd name="connsiteX5" fmla="*/ 0 w 823048"/>
              <a:gd name="connsiteY5" fmla="*/ 237536 h 647700"/>
              <a:gd name="connsiteX6" fmla="*/ 25400 w 823048"/>
              <a:gd name="connsiteY6" fmla="*/ 240096 h 647700"/>
              <a:gd name="connsiteX7" fmla="*/ 363392 w 823048"/>
              <a:gd name="connsiteY7" fmla="*/ 60387 h 647700"/>
            </a:gdLst>
            <a:rect l="l" t="t" r="r" b="b"/>
            <a:pathLst>
              <a:path w="823048" h="647700">
                <a:moveTo>
                  <a:pt x="396169" y="0"/>
                </a:moveTo>
                <a:lnTo>
                  <a:pt x="823048" y="0"/>
                </a:lnTo>
                <a:lnTo>
                  <a:pt x="776545" y="149808"/>
                </a:lnTo>
                <a:cubicBezTo>
                  <a:pt x="652790" y="442398"/>
                  <a:pt x="363070" y="647700"/>
                  <a:pt x="25400" y="647700"/>
                </a:cubicBezTo>
                <a:lnTo>
                  <a:pt x="0" y="646418"/>
                </a:lnTo>
                <a:lnTo>
                  <a:pt x="0" y="237536"/>
                </a:lnTo>
                <a:lnTo>
                  <a:pt x="25400" y="240096"/>
                </a:lnTo>
                <a:cubicBezTo>
                  <a:pt x="166096" y="240096"/>
                  <a:pt x="290142" y="168811"/>
                  <a:pt x="363392" y="60387"/>
                </a:cubicBez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6750" y="1319748"/>
            <a:ext cx="3943350" cy="5873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CONTENTS 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66750" y="288455"/>
            <a:ext cx="3943350" cy="9916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214788" y="504801"/>
            <a:ext cx="3003895" cy="3003895"/>
          </a:xfrm>
          <a:prstGeom prst="donut">
            <a:avLst/>
          </a:prstGeom>
          <a:solidFill>
            <a:schemeClr val="bg1">
              <a:alpha val="1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10100" y="416275"/>
            <a:ext cx="619160" cy="619160"/>
          </a:xfrm>
          <a:prstGeom prst="donut">
            <a:avLst/>
          </a:prstGeom>
          <a:solidFill>
            <a:schemeClr val="bg1">
              <a:alpha val="1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715518" y="2908030"/>
            <a:ext cx="835106" cy="835106"/>
          </a:xfrm>
          <a:prstGeom prst="donut">
            <a:avLst/>
          </a:prstGeom>
          <a:solidFill>
            <a:schemeClr val="accent2">
              <a:alpha val="3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053439" y="3192343"/>
            <a:ext cx="752400" cy="7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dist="127000" blurRad="457200" dir="5400000" sx="90000" sy="90000" kx="0" ky="0" algn="b" rotWithShape="0">
              <a:schemeClr val="accent1">
                <a:alpha val="60000"/>
              </a:schemeClr>
            </a:outerShdw>
          </a:effectLst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965219" y="2908031"/>
            <a:ext cx="4130781" cy="11416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70000">
                      <a:srgbClr val="063CE8">
                        <a:alpha val="100000"/>
                      </a:srgbClr>
                    </a:gs>
                  </a:gsLst>
                  <a:path path="circle">
                    <a:fillToRect t="100000" l="100000"/>
                  </a:path>
                  <a:tileRect b="-100000" r="-100000"/>
                </a:gradFill>
                <a:latin typeface="OPPOSans H"/>
                <a:ea typeface="OPPOSans H"/>
                <a:cs typeface="OPPOSans H"/>
              </a:rPr>
              <a:t>再营销基础认知与核心价值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89905" y="3150256"/>
            <a:ext cx="882794" cy="77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345300" y="361424"/>
            <a:ext cx="991695" cy="991695"/>
          </a:xfrm>
          <a:prstGeom prst="donut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931607" y="2908030"/>
            <a:ext cx="835106" cy="835106"/>
          </a:xfrm>
          <a:prstGeom prst="donut">
            <a:avLst/>
          </a:prstGeom>
          <a:solidFill>
            <a:schemeClr val="accent2">
              <a:alpha val="3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7269528" y="3192343"/>
            <a:ext cx="752400" cy="7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dist="127000" blurRad="457200" dir="5400000" sx="90000" sy="90000" kx="0" ky="0" algn="b" rotWithShape="0">
              <a:schemeClr val="accent1">
                <a:alpha val="60000"/>
              </a:schemeClr>
            </a:outerShdw>
          </a:effectLst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181307" y="2908031"/>
            <a:ext cx="3701539" cy="11416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70000">
                      <a:srgbClr val="063CE8">
                        <a:alpha val="100000"/>
                      </a:srgbClr>
                    </a:gs>
                  </a:gsLst>
                  <a:path path="circle">
                    <a:fillToRect t="100000" l="100000"/>
                  </a:path>
                  <a:tileRect b="-100000" r="-100000"/>
                </a:gradFill>
                <a:latin typeface="OPPOSans H"/>
                <a:ea typeface="OPPOSans H"/>
                <a:cs typeface="OPPOSans H"/>
              </a:rPr>
              <a:t>用户行为追踪与数据体系建设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7220244" y="3170599"/>
            <a:ext cx="882794" cy="77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15518" y="4878636"/>
            <a:ext cx="835106" cy="835106"/>
          </a:xfrm>
          <a:prstGeom prst="donut">
            <a:avLst/>
          </a:prstGeom>
          <a:solidFill>
            <a:schemeClr val="accent2">
              <a:alpha val="3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53439" y="5162949"/>
            <a:ext cx="752400" cy="7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dist="127000" blurRad="457200" dir="5400000" sx="90000" sy="90000" kx="0" ky="0" algn="b" rotWithShape="0">
              <a:schemeClr val="accent1">
                <a:alpha val="60000"/>
              </a:schemeClr>
            </a:outerShdw>
          </a:effectLst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965218" y="4878637"/>
            <a:ext cx="4130781" cy="11416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70000">
                      <a:srgbClr val="063CE8">
                        <a:alpha val="100000"/>
                      </a:srgbClr>
                    </a:gs>
                  </a:gsLst>
                  <a:path path="circle">
                    <a:fillToRect t="100000" l="100000"/>
                  </a:path>
                  <a:tileRect b="-100000" r="-100000"/>
                </a:gradFill>
                <a:latin typeface="OPPOSans H"/>
                <a:ea typeface="OPPOSans H"/>
                <a:cs typeface="OPPOSans H"/>
              </a:rPr>
              <a:t>多渠道再营销策略设计与执行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92887" y="5139796"/>
            <a:ext cx="882794" cy="77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6960683" y="4878636"/>
            <a:ext cx="835106" cy="835106"/>
          </a:xfrm>
          <a:prstGeom prst="donut">
            <a:avLst/>
          </a:prstGeom>
          <a:solidFill>
            <a:schemeClr val="accent2">
              <a:alpha val="3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7298604" y="5162949"/>
            <a:ext cx="752400" cy="7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dist="127000" blurRad="457200" dir="5400000" sx="90000" sy="90000" kx="0" ky="0" algn="b" rotWithShape="0">
              <a:schemeClr val="accent1">
                <a:alpha val="60000"/>
              </a:schemeClr>
            </a:outerShdw>
          </a:effectLst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8210384" y="4878637"/>
            <a:ext cx="3672462" cy="11416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70000">
                      <a:srgbClr val="063CE8">
                        <a:alpha val="100000"/>
                      </a:srgbClr>
                    </a:gs>
                  </a:gsLst>
                  <a:path path="circle">
                    <a:fillToRect t="100000" l="100000"/>
                  </a:path>
                  <a:tileRect b="-100000" r="-100000"/>
                </a:gradFill>
                <a:latin typeface="OPPOSans H"/>
                <a:ea typeface="OPPOSans H"/>
                <a:cs typeface="OPPOSans H"/>
              </a:rPr>
              <a:t>效果评估、优化与未来趋势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7235070" y="5120862"/>
            <a:ext cx="882794" cy="77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再营销基础认知与核心价值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019779" y="1747566"/>
            <a:ext cx="10161742" cy="1142706"/>
          </a:xfrm>
          <a:prstGeom prst="rect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254000" blurRad="762000" dir="5400000" sx="100000" sy="100000" kx="0" ky="0" algn="t" rotWithShape="0">
              <a:srgbClr val="000000">
                <a:alpha val="30000"/>
              </a:srgbClr>
            </a:outerShdw>
          </a:effectLst>
        </p:spPr>
        <p:txBody>
          <a:bodyPr vert="horz" wrap="square" lIns="2052000" tIns="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19779" y="3180126"/>
            <a:ext cx="10161742" cy="1142706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dist="12700" blurRad="38100" dir="2700000" sx="100000" sy="100000" kx="0" ky="0" algn="tl" rotWithShape="0">
              <a:srgbClr val="000000">
                <a:alpha val="15000"/>
              </a:srgbClr>
            </a:outerShdw>
          </a:effectLst>
        </p:spPr>
        <p:txBody>
          <a:bodyPr vert="horz" wrap="square" lIns="2052000" tIns="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000000">
                    <a:alpha val="70000"/>
                  </a:srgbClr>
                </a:solidFill>
                <a:latin typeface="OPPOSans L"/>
                <a:ea typeface="OPPOSans L"/>
                <a:cs typeface="OPPOSans L"/>
              </a:rPr>
              <a:t>、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19781" y="3181632"/>
            <a:ext cx="68400" cy="11412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607923" y="3330578"/>
            <a:ext cx="841802" cy="841802"/>
          </a:xfrm>
          <a:prstGeom prst="ellipse">
            <a:avLst/>
          </a:prstGeom>
          <a:noFill/>
          <a:ln w="12700" cap="sq">
            <a:solidFill>
              <a:schemeClr val="bg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814135" y="3570309"/>
            <a:ext cx="413872" cy="362339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019779" y="4612686"/>
            <a:ext cx="10161742" cy="1142706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dist="12700" blurRad="38100" dir="2700000" sx="100000" sy="100000" kx="0" ky="0" algn="tl" rotWithShape="0">
              <a:srgbClr val="000000">
                <a:alpha val="15000"/>
              </a:srgbClr>
            </a:outerShdw>
          </a:effectLst>
        </p:spPr>
        <p:txBody>
          <a:bodyPr vert="horz" wrap="square" lIns="2052000" tIns="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019781" y="4614192"/>
            <a:ext cx="68400" cy="11412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607923" y="4763138"/>
            <a:ext cx="841802" cy="841802"/>
          </a:xfrm>
          <a:prstGeom prst="ellipse">
            <a:avLst/>
          </a:prstGeom>
          <a:noFill/>
          <a:ln w="12700" cap="sq">
            <a:solidFill>
              <a:schemeClr val="bg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839871" y="4977103"/>
            <a:ext cx="362399" cy="413872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019781" y="1749072"/>
            <a:ext cx="68400" cy="114120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607923" y="1898018"/>
            <a:ext cx="841802" cy="841802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821888" y="2111983"/>
            <a:ext cx="413872" cy="41387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673450" y="4675568"/>
            <a:ext cx="7823200" cy="27699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2026年再营销技术演进趋势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2673450" y="1870068"/>
            <a:ext cx="7823200" cy="27699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再营销的基本定义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673450" y="3315583"/>
            <a:ext cx="7823200" cy="27699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主流再营销类型解析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2673450" y="4963432"/>
            <a:ext cx="7823200" cy="7030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随着隐私政策收紧与AI技术普及，再营销正从Cookie依赖转向基于第一方数据+预测模型的智能再营销，如利用生成式AI个性化内容推荐，提升转化效率。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673450" y="2165552"/>
            <a:ext cx="7823200" cy="6358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再营销（Remarketing）是指针对曾与品牌有过互动但未完成转化的用户，通过定向广告、邮件、短信等方式重新触达，促使其完成购买或深度参与。其核心在于“二次唤醒”潜在客户。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2673450" y="3595826"/>
            <a:ext cx="7823200" cy="6381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包括网站访客再营销、搜索再营销、邮件再营销、社交媒体再营销及CRM再营销等。不同渠道对应不同用户行为路径，需根据业务场景灵活组合使用。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什么是再营销：定义、类型与演进趋势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516000" y="3536473"/>
            <a:ext cx="11160000" cy="19145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82722" y="1367246"/>
            <a:ext cx="4500000" cy="53335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提升转化率与降低获客成本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82722" y="1938061"/>
            <a:ext cx="4500000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再营销用户已具备品牌认知，转化概率比新客高3–5倍，平均可降低30%以上的单次转化成本，是优化整体营销ROI的关键杠杆。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839650" y="4060780"/>
            <a:ext cx="4500000" cy="53335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延长用户生命周期价值（LTV）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3839650" y="4631597"/>
            <a:ext cx="4500000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通过持续触达与分层运营，再营销能有效激活沉默用户、促进复购，显著延长客户生命周期，尤其适用于订阅制、高频消费类业务。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796577" y="1367246"/>
            <a:ext cx="4500000" cy="53335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构建数据闭环与用户洞察体系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796577" y="1938061"/>
            <a:ext cx="4500000" cy="12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再营销过程中积累的行为数据（如点击偏好、弃购原因）可反哺产品优化与用户分群，形成“触达—反馈—迭代”的营销飞轮，驱动精细化运营。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812261" y="3397884"/>
            <a:ext cx="468634" cy="46863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63500" blurRad="127000" dir="5400000" sx="100000" sy="100000" kx="0" ky="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965460" y="3551083"/>
            <a:ext cx="162235" cy="162233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12700" blurRad="38100" dir="5400000" sx="100000" sy="100000" kx="0" ky="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855333" y="3397884"/>
            <a:ext cx="468634" cy="46863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63500" blurRad="127000" dir="5400000" sx="100000" sy="100000" kx="0" ky="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008529" y="3551083"/>
            <a:ext cx="162235" cy="162233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12700" blurRad="38100" dir="5400000" sx="100000" sy="100000" kx="0" ky="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2898406" y="3397884"/>
            <a:ext cx="468634" cy="46863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63500" blurRad="127000" dir="5400000" sx="100000" sy="100000" kx="0" ky="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045586" y="3551083"/>
            <a:ext cx="162235" cy="162233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12700" blurRad="38100" dir="5400000" sx="100000" sy="100000" kx="0" ky="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再营销的核心商业价值与ROI逻辑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用户行为追踪与数据体系建设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3973974" y="2077761"/>
            <a:ext cx="2254737" cy="2254737"/>
          </a:xfrm>
          <a:custGeom>
            <a:avLst/>
            <a:gdLst/>
            <a:rect l="0" t="0" r="0" b="0"/>
            <a:pathLst>
              <a:path w="120000" h="120000" extrusionOk="0">
                <a:moveTo>
                  <a:pt x="110075" y="63005"/>
                </a:moveTo>
                <a:cubicBezTo>
                  <a:pt x="120000" y="59659"/>
                  <a:pt x="120000" y="59659"/>
                  <a:pt x="120000" y="59659"/>
                </a:cubicBezTo>
                <a:cubicBezTo>
                  <a:pt x="119489" y="52003"/>
                  <a:pt x="119489" y="52003"/>
                  <a:pt x="119489" y="52003"/>
                </a:cubicBezTo>
                <a:cubicBezTo>
                  <a:pt x="109168" y="50075"/>
                  <a:pt x="109168" y="50075"/>
                  <a:pt x="109168" y="50075"/>
                </a:cubicBezTo>
                <a:cubicBezTo>
                  <a:pt x="108771" y="48034"/>
                  <a:pt x="108204" y="45935"/>
                  <a:pt x="107523" y="43894"/>
                </a:cubicBezTo>
                <a:cubicBezTo>
                  <a:pt x="115576" y="36975"/>
                  <a:pt x="115576" y="36975"/>
                  <a:pt x="115576" y="36975"/>
                </a:cubicBezTo>
                <a:cubicBezTo>
                  <a:pt x="112230" y="30170"/>
                  <a:pt x="112230" y="30170"/>
                  <a:pt x="112230" y="30170"/>
                </a:cubicBezTo>
                <a:cubicBezTo>
                  <a:pt x="101795" y="32325"/>
                  <a:pt x="101795" y="32325"/>
                  <a:pt x="101795" y="32325"/>
                </a:cubicBezTo>
                <a:cubicBezTo>
                  <a:pt x="100491" y="30340"/>
                  <a:pt x="99073" y="28468"/>
                  <a:pt x="97542" y="26710"/>
                </a:cubicBezTo>
                <a:cubicBezTo>
                  <a:pt x="102192" y="17296"/>
                  <a:pt x="102192" y="17296"/>
                  <a:pt x="102192" y="17296"/>
                </a:cubicBezTo>
                <a:cubicBezTo>
                  <a:pt x="96408" y="12306"/>
                  <a:pt x="96408" y="12306"/>
                  <a:pt x="96408" y="12306"/>
                </a:cubicBezTo>
                <a:cubicBezTo>
                  <a:pt x="87788" y="18204"/>
                  <a:pt x="87788" y="18204"/>
                  <a:pt x="87788" y="18204"/>
                </a:cubicBezTo>
                <a:cubicBezTo>
                  <a:pt x="85973" y="17069"/>
                  <a:pt x="84102" y="15992"/>
                  <a:pt x="82230" y="15028"/>
                </a:cubicBezTo>
                <a:cubicBezTo>
                  <a:pt x="83024" y="4536"/>
                  <a:pt x="83024" y="4536"/>
                  <a:pt x="83024" y="4536"/>
                </a:cubicBezTo>
                <a:cubicBezTo>
                  <a:pt x="75765" y="2098"/>
                  <a:pt x="75765" y="2098"/>
                  <a:pt x="75765" y="2098"/>
                </a:cubicBezTo>
                <a:cubicBezTo>
                  <a:pt x="69981" y="10831"/>
                  <a:pt x="69981" y="10831"/>
                  <a:pt x="69981" y="10831"/>
                </a:cubicBezTo>
                <a:cubicBezTo>
                  <a:pt x="67712" y="10378"/>
                  <a:pt x="65330" y="10094"/>
                  <a:pt x="63005" y="9924"/>
                </a:cubicBezTo>
                <a:cubicBezTo>
                  <a:pt x="59659" y="0"/>
                  <a:pt x="59659" y="0"/>
                  <a:pt x="59659" y="0"/>
                </a:cubicBezTo>
                <a:cubicBezTo>
                  <a:pt x="52060" y="510"/>
                  <a:pt x="52060" y="510"/>
                  <a:pt x="52060" y="510"/>
                </a:cubicBezTo>
                <a:cubicBezTo>
                  <a:pt x="50132" y="10831"/>
                  <a:pt x="50132" y="10831"/>
                  <a:pt x="50132" y="10831"/>
                </a:cubicBezTo>
                <a:cubicBezTo>
                  <a:pt x="48034" y="11228"/>
                  <a:pt x="45935" y="11795"/>
                  <a:pt x="43894" y="12476"/>
                </a:cubicBezTo>
                <a:cubicBezTo>
                  <a:pt x="37032" y="4423"/>
                  <a:pt x="37032" y="4423"/>
                  <a:pt x="37032" y="4423"/>
                </a:cubicBezTo>
                <a:cubicBezTo>
                  <a:pt x="30170" y="7769"/>
                  <a:pt x="30170" y="7769"/>
                  <a:pt x="30170" y="7769"/>
                </a:cubicBezTo>
                <a:cubicBezTo>
                  <a:pt x="32325" y="18204"/>
                  <a:pt x="32325" y="18204"/>
                  <a:pt x="32325" y="18204"/>
                </a:cubicBezTo>
                <a:cubicBezTo>
                  <a:pt x="30340" y="19508"/>
                  <a:pt x="28468" y="20926"/>
                  <a:pt x="26710" y="22457"/>
                </a:cubicBezTo>
                <a:cubicBezTo>
                  <a:pt x="17296" y="17807"/>
                  <a:pt x="17296" y="17807"/>
                  <a:pt x="17296" y="17807"/>
                </a:cubicBezTo>
                <a:cubicBezTo>
                  <a:pt x="12306" y="23591"/>
                  <a:pt x="12306" y="23591"/>
                  <a:pt x="12306" y="23591"/>
                </a:cubicBezTo>
                <a:cubicBezTo>
                  <a:pt x="18260" y="32211"/>
                  <a:pt x="18260" y="32211"/>
                  <a:pt x="18260" y="32211"/>
                </a:cubicBezTo>
                <a:cubicBezTo>
                  <a:pt x="17069" y="34026"/>
                  <a:pt x="15992" y="35897"/>
                  <a:pt x="15028" y="37769"/>
                </a:cubicBezTo>
                <a:cubicBezTo>
                  <a:pt x="4593" y="36975"/>
                  <a:pt x="4593" y="36975"/>
                  <a:pt x="4593" y="36975"/>
                </a:cubicBezTo>
                <a:cubicBezTo>
                  <a:pt x="2098" y="44234"/>
                  <a:pt x="2098" y="44234"/>
                  <a:pt x="2098" y="44234"/>
                </a:cubicBezTo>
                <a:cubicBezTo>
                  <a:pt x="10888" y="50018"/>
                  <a:pt x="10888" y="50018"/>
                  <a:pt x="10888" y="50018"/>
                </a:cubicBezTo>
                <a:cubicBezTo>
                  <a:pt x="10378" y="52344"/>
                  <a:pt x="10094" y="54669"/>
                  <a:pt x="9924" y="56994"/>
                </a:cubicBezTo>
                <a:cubicBezTo>
                  <a:pt x="0" y="60340"/>
                  <a:pt x="0" y="60340"/>
                  <a:pt x="0" y="60340"/>
                </a:cubicBezTo>
                <a:cubicBezTo>
                  <a:pt x="510" y="67939"/>
                  <a:pt x="510" y="67939"/>
                  <a:pt x="510" y="67939"/>
                </a:cubicBezTo>
                <a:cubicBezTo>
                  <a:pt x="10831" y="69924"/>
                  <a:pt x="10831" y="69924"/>
                  <a:pt x="10831" y="69924"/>
                </a:cubicBezTo>
                <a:cubicBezTo>
                  <a:pt x="11285" y="71965"/>
                  <a:pt x="11795" y="74064"/>
                  <a:pt x="12533" y="76105"/>
                </a:cubicBezTo>
                <a:cubicBezTo>
                  <a:pt x="4423" y="82967"/>
                  <a:pt x="4423" y="82967"/>
                  <a:pt x="4423" y="82967"/>
                </a:cubicBezTo>
                <a:cubicBezTo>
                  <a:pt x="7826" y="89829"/>
                  <a:pt x="7826" y="89829"/>
                  <a:pt x="7826" y="89829"/>
                </a:cubicBezTo>
                <a:cubicBezTo>
                  <a:pt x="18204" y="87674"/>
                  <a:pt x="18204" y="87674"/>
                  <a:pt x="18204" y="87674"/>
                </a:cubicBezTo>
                <a:cubicBezTo>
                  <a:pt x="19508" y="89659"/>
                  <a:pt x="20926" y="91531"/>
                  <a:pt x="22514" y="93289"/>
                </a:cubicBezTo>
                <a:cubicBezTo>
                  <a:pt x="17807" y="102703"/>
                  <a:pt x="17807" y="102703"/>
                  <a:pt x="17807" y="102703"/>
                </a:cubicBezTo>
                <a:cubicBezTo>
                  <a:pt x="23591" y="107693"/>
                  <a:pt x="23591" y="107693"/>
                  <a:pt x="23591" y="107693"/>
                </a:cubicBezTo>
                <a:cubicBezTo>
                  <a:pt x="32268" y="101739"/>
                  <a:pt x="32268" y="101739"/>
                  <a:pt x="32268" y="101739"/>
                </a:cubicBezTo>
                <a:cubicBezTo>
                  <a:pt x="34026" y="102930"/>
                  <a:pt x="35897" y="104007"/>
                  <a:pt x="37826" y="104971"/>
                </a:cubicBezTo>
                <a:cubicBezTo>
                  <a:pt x="37032" y="115406"/>
                  <a:pt x="37032" y="115406"/>
                  <a:pt x="37032" y="115406"/>
                </a:cubicBezTo>
                <a:cubicBezTo>
                  <a:pt x="44234" y="117901"/>
                  <a:pt x="44234" y="117901"/>
                  <a:pt x="44234" y="117901"/>
                </a:cubicBezTo>
                <a:cubicBezTo>
                  <a:pt x="50018" y="109168"/>
                  <a:pt x="50018" y="109168"/>
                  <a:pt x="50018" y="109168"/>
                </a:cubicBezTo>
                <a:cubicBezTo>
                  <a:pt x="52344" y="109621"/>
                  <a:pt x="54669" y="109905"/>
                  <a:pt x="56994" y="110075"/>
                </a:cubicBezTo>
                <a:cubicBezTo>
                  <a:pt x="60340" y="120000"/>
                  <a:pt x="60340" y="120000"/>
                  <a:pt x="60340" y="120000"/>
                </a:cubicBezTo>
                <a:cubicBezTo>
                  <a:pt x="67996" y="119489"/>
                  <a:pt x="67996" y="119489"/>
                  <a:pt x="67996" y="119489"/>
                </a:cubicBezTo>
                <a:cubicBezTo>
                  <a:pt x="69924" y="109168"/>
                  <a:pt x="69924" y="109168"/>
                  <a:pt x="69924" y="109168"/>
                </a:cubicBezTo>
                <a:cubicBezTo>
                  <a:pt x="71965" y="108771"/>
                  <a:pt x="74064" y="108204"/>
                  <a:pt x="76105" y="107523"/>
                </a:cubicBezTo>
                <a:cubicBezTo>
                  <a:pt x="83024" y="115576"/>
                  <a:pt x="83024" y="115576"/>
                  <a:pt x="83024" y="115576"/>
                </a:cubicBezTo>
                <a:cubicBezTo>
                  <a:pt x="89829" y="112230"/>
                  <a:pt x="89829" y="112230"/>
                  <a:pt x="89829" y="112230"/>
                </a:cubicBezTo>
                <a:cubicBezTo>
                  <a:pt x="87674" y="101795"/>
                  <a:pt x="87674" y="101795"/>
                  <a:pt x="87674" y="101795"/>
                </a:cubicBezTo>
                <a:cubicBezTo>
                  <a:pt x="89659" y="100491"/>
                  <a:pt x="91531" y="99073"/>
                  <a:pt x="93289" y="97485"/>
                </a:cubicBezTo>
                <a:cubicBezTo>
                  <a:pt x="102703" y="102192"/>
                  <a:pt x="102703" y="102192"/>
                  <a:pt x="102703" y="102192"/>
                </a:cubicBezTo>
                <a:cubicBezTo>
                  <a:pt x="107693" y="96408"/>
                  <a:pt x="107693" y="96408"/>
                  <a:pt x="107693" y="96408"/>
                </a:cubicBezTo>
                <a:cubicBezTo>
                  <a:pt x="101795" y="87731"/>
                  <a:pt x="101795" y="87731"/>
                  <a:pt x="101795" y="87731"/>
                </a:cubicBezTo>
                <a:cubicBezTo>
                  <a:pt x="102986" y="85973"/>
                  <a:pt x="104007" y="84102"/>
                  <a:pt x="104971" y="82230"/>
                </a:cubicBezTo>
                <a:cubicBezTo>
                  <a:pt x="115463" y="82967"/>
                  <a:pt x="115463" y="82967"/>
                  <a:pt x="115463" y="82967"/>
                </a:cubicBezTo>
                <a:cubicBezTo>
                  <a:pt x="117901" y="75765"/>
                  <a:pt x="117901" y="75765"/>
                  <a:pt x="117901" y="75765"/>
                </a:cubicBezTo>
                <a:cubicBezTo>
                  <a:pt x="109168" y="69981"/>
                  <a:pt x="109168" y="69981"/>
                  <a:pt x="109168" y="69981"/>
                </a:cubicBezTo>
                <a:cubicBezTo>
                  <a:pt x="109621" y="67655"/>
                  <a:pt x="109905" y="65330"/>
                  <a:pt x="110075" y="63005"/>
                </a:cubicBezTo>
                <a:close/>
                <a:moveTo>
                  <a:pt x="77013" y="94650"/>
                </a:moveTo>
                <a:cubicBezTo>
                  <a:pt x="57844" y="104007"/>
                  <a:pt x="34763" y="96124"/>
                  <a:pt x="25349" y="76956"/>
                </a:cubicBezTo>
                <a:cubicBezTo>
                  <a:pt x="15992" y="57844"/>
                  <a:pt x="23875" y="34763"/>
                  <a:pt x="43043" y="25349"/>
                </a:cubicBezTo>
                <a:cubicBezTo>
                  <a:pt x="62155" y="15992"/>
                  <a:pt x="85293" y="23875"/>
                  <a:pt x="94650" y="43043"/>
                </a:cubicBezTo>
                <a:cubicBezTo>
                  <a:pt x="104007" y="62155"/>
                  <a:pt x="96124" y="85236"/>
                  <a:pt x="77013" y="9465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01" tIns="45688" rIns="91401" bIns="45688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5921367" y="3131503"/>
            <a:ext cx="1960816" cy="1960815"/>
          </a:xfrm>
          <a:custGeom>
            <a:avLst/>
            <a:gdLst/>
            <a:rect l="0" t="0" r="0" b="0"/>
            <a:pathLst>
              <a:path w="120000" h="120000" extrusionOk="0">
                <a:moveTo>
                  <a:pt x="119152" y="70434"/>
                </a:moveTo>
                <a:cubicBezTo>
                  <a:pt x="120000" y="62869"/>
                  <a:pt x="120000" y="62869"/>
                  <a:pt x="120000" y="62869"/>
                </a:cubicBezTo>
                <a:cubicBezTo>
                  <a:pt x="110217" y="59086"/>
                  <a:pt x="110217" y="59086"/>
                  <a:pt x="110217" y="59086"/>
                </a:cubicBezTo>
                <a:cubicBezTo>
                  <a:pt x="110152" y="57000"/>
                  <a:pt x="110021" y="54847"/>
                  <a:pt x="109695" y="52695"/>
                </a:cubicBezTo>
                <a:cubicBezTo>
                  <a:pt x="118891" y="47347"/>
                  <a:pt x="118891" y="47347"/>
                  <a:pt x="118891" y="47347"/>
                </a:cubicBezTo>
                <a:cubicBezTo>
                  <a:pt x="116804" y="40043"/>
                  <a:pt x="116804" y="40043"/>
                  <a:pt x="116804" y="40043"/>
                </a:cubicBezTo>
                <a:cubicBezTo>
                  <a:pt x="106173" y="40304"/>
                  <a:pt x="106173" y="40304"/>
                  <a:pt x="106173" y="40304"/>
                </a:cubicBezTo>
                <a:cubicBezTo>
                  <a:pt x="105260" y="38086"/>
                  <a:pt x="104152" y="36000"/>
                  <a:pt x="102913" y="33978"/>
                </a:cubicBezTo>
                <a:cubicBezTo>
                  <a:pt x="109239" y="25565"/>
                  <a:pt x="109239" y="25565"/>
                  <a:pt x="109239" y="25565"/>
                </a:cubicBezTo>
                <a:cubicBezTo>
                  <a:pt x="104478" y="19630"/>
                  <a:pt x="104478" y="19630"/>
                  <a:pt x="104478" y="19630"/>
                </a:cubicBezTo>
                <a:cubicBezTo>
                  <a:pt x="94891" y="23869"/>
                  <a:pt x="94891" y="23869"/>
                  <a:pt x="94891" y="23869"/>
                </a:cubicBezTo>
                <a:cubicBezTo>
                  <a:pt x="93326" y="22434"/>
                  <a:pt x="91695" y="21000"/>
                  <a:pt x="89934" y="19760"/>
                </a:cubicBezTo>
                <a:cubicBezTo>
                  <a:pt x="92608" y="9586"/>
                  <a:pt x="92608" y="9586"/>
                  <a:pt x="92608" y="9586"/>
                </a:cubicBezTo>
                <a:cubicBezTo>
                  <a:pt x="85956" y="5869"/>
                  <a:pt x="85956" y="5869"/>
                  <a:pt x="85956" y="5869"/>
                </a:cubicBezTo>
                <a:cubicBezTo>
                  <a:pt x="78652" y="13434"/>
                  <a:pt x="78652" y="13434"/>
                  <a:pt x="78652" y="13434"/>
                </a:cubicBezTo>
                <a:cubicBezTo>
                  <a:pt x="76500" y="12586"/>
                  <a:pt x="74282" y="11804"/>
                  <a:pt x="71934" y="11282"/>
                </a:cubicBezTo>
                <a:cubicBezTo>
                  <a:pt x="70434" y="847"/>
                  <a:pt x="70434" y="847"/>
                  <a:pt x="70434" y="847"/>
                </a:cubicBezTo>
                <a:cubicBezTo>
                  <a:pt x="62869" y="0"/>
                  <a:pt x="62869" y="0"/>
                  <a:pt x="62869" y="0"/>
                </a:cubicBezTo>
                <a:cubicBezTo>
                  <a:pt x="59086" y="9847"/>
                  <a:pt x="59086" y="9847"/>
                  <a:pt x="59086" y="9847"/>
                </a:cubicBezTo>
                <a:cubicBezTo>
                  <a:pt x="57000" y="9847"/>
                  <a:pt x="54847" y="10043"/>
                  <a:pt x="52695" y="10369"/>
                </a:cubicBezTo>
                <a:cubicBezTo>
                  <a:pt x="47347" y="1108"/>
                  <a:pt x="47347" y="1108"/>
                  <a:pt x="47347" y="1108"/>
                </a:cubicBezTo>
                <a:cubicBezTo>
                  <a:pt x="39978" y="3195"/>
                  <a:pt x="39978" y="3195"/>
                  <a:pt x="39978" y="3195"/>
                </a:cubicBezTo>
                <a:cubicBezTo>
                  <a:pt x="40239" y="13891"/>
                  <a:pt x="40239" y="13891"/>
                  <a:pt x="40239" y="13891"/>
                </a:cubicBezTo>
                <a:cubicBezTo>
                  <a:pt x="38086" y="14804"/>
                  <a:pt x="36000" y="15913"/>
                  <a:pt x="33978" y="17086"/>
                </a:cubicBezTo>
                <a:cubicBezTo>
                  <a:pt x="25565" y="10826"/>
                  <a:pt x="25565" y="10826"/>
                  <a:pt x="25565" y="10826"/>
                </a:cubicBezTo>
                <a:cubicBezTo>
                  <a:pt x="19630" y="15586"/>
                  <a:pt x="19630" y="15586"/>
                  <a:pt x="19630" y="15586"/>
                </a:cubicBezTo>
                <a:cubicBezTo>
                  <a:pt x="23869" y="25173"/>
                  <a:pt x="23869" y="25173"/>
                  <a:pt x="23869" y="25173"/>
                </a:cubicBezTo>
                <a:cubicBezTo>
                  <a:pt x="22369" y="26739"/>
                  <a:pt x="21000" y="28369"/>
                  <a:pt x="19760" y="30065"/>
                </a:cubicBezTo>
                <a:cubicBezTo>
                  <a:pt x="9586" y="27391"/>
                  <a:pt x="9586" y="27391"/>
                  <a:pt x="9586" y="27391"/>
                </a:cubicBezTo>
                <a:cubicBezTo>
                  <a:pt x="5804" y="34043"/>
                  <a:pt x="5804" y="34043"/>
                  <a:pt x="5804" y="34043"/>
                </a:cubicBezTo>
                <a:cubicBezTo>
                  <a:pt x="13434" y="41347"/>
                  <a:pt x="13434" y="41347"/>
                  <a:pt x="13434" y="41347"/>
                </a:cubicBezTo>
                <a:cubicBezTo>
                  <a:pt x="12521" y="43565"/>
                  <a:pt x="11804" y="45782"/>
                  <a:pt x="11282" y="48065"/>
                </a:cubicBezTo>
                <a:cubicBezTo>
                  <a:pt x="847" y="49565"/>
                  <a:pt x="847" y="49565"/>
                  <a:pt x="847" y="49565"/>
                </a:cubicBezTo>
                <a:cubicBezTo>
                  <a:pt x="0" y="57195"/>
                  <a:pt x="0" y="57195"/>
                  <a:pt x="0" y="57195"/>
                </a:cubicBezTo>
                <a:cubicBezTo>
                  <a:pt x="9847" y="60913"/>
                  <a:pt x="9847" y="60913"/>
                  <a:pt x="9847" y="60913"/>
                </a:cubicBezTo>
                <a:cubicBezTo>
                  <a:pt x="9847" y="63065"/>
                  <a:pt x="10043" y="65217"/>
                  <a:pt x="10369" y="67304"/>
                </a:cubicBezTo>
                <a:cubicBezTo>
                  <a:pt x="1108" y="72717"/>
                  <a:pt x="1108" y="72717"/>
                  <a:pt x="1108" y="72717"/>
                </a:cubicBezTo>
                <a:cubicBezTo>
                  <a:pt x="3195" y="80021"/>
                  <a:pt x="3195" y="80021"/>
                  <a:pt x="3195" y="80021"/>
                </a:cubicBezTo>
                <a:cubicBezTo>
                  <a:pt x="13826" y="79760"/>
                  <a:pt x="13826" y="79760"/>
                  <a:pt x="13826" y="79760"/>
                </a:cubicBezTo>
                <a:cubicBezTo>
                  <a:pt x="14804" y="81978"/>
                  <a:pt x="15847" y="84065"/>
                  <a:pt x="17086" y="86086"/>
                </a:cubicBezTo>
                <a:cubicBezTo>
                  <a:pt x="10826" y="94500"/>
                  <a:pt x="10826" y="94500"/>
                  <a:pt x="10826" y="94500"/>
                </a:cubicBezTo>
                <a:cubicBezTo>
                  <a:pt x="15586" y="100434"/>
                  <a:pt x="15586" y="100434"/>
                  <a:pt x="15586" y="100434"/>
                </a:cubicBezTo>
                <a:cubicBezTo>
                  <a:pt x="25173" y="96130"/>
                  <a:pt x="25173" y="96130"/>
                  <a:pt x="25173" y="96130"/>
                </a:cubicBezTo>
                <a:cubicBezTo>
                  <a:pt x="26739" y="97630"/>
                  <a:pt x="28369" y="99000"/>
                  <a:pt x="30065" y="100304"/>
                </a:cubicBezTo>
                <a:cubicBezTo>
                  <a:pt x="27391" y="110478"/>
                  <a:pt x="27391" y="110478"/>
                  <a:pt x="27391" y="110478"/>
                </a:cubicBezTo>
                <a:cubicBezTo>
                  <a:pt x="34043" y="114195"/>
                  <a:pt x="34043" y="114195"/>
                  <a:pt x="34043" y="114195"/>
                </a:cubicBezTo>
                <a:cubicBezTo>
                  <a:pt x="41347" y="106630"/>
                  <a:pt x="41347" y="106630"/>
                  <a:pt x="41347" y="106630"/>
                </a:cubicBezTo>
                <a:cubicBezTo>
                  <a:pt x="43500" y="107478"/>
                  <a:pt x="45782" y="108195"/>
                  <a:pt x="48065" y="108782"/>
                </a:cubicBezTo>
                <a:cubicBezTo>
                  <a:pt x="49565" y="119152"/>
                  <a:pt x="49565" y="119152"/>
                  <a:pt x="49565" y="119152"/>
                </a:cubicBezTo>
                <a:cubicBezTo>
                  <a:pt x="57130" y="120000"/>
                  <a:pt x="57130" y="120000"/>
                  <a:pt x="57130" y="120000"/>
                </a:cubicBezTo>
                <a:cubicBezTo>
                  <a:pt x="60913" y="110217"/>
                  <a:pt x="60913" y="110217"/>
                  <a:pt x="60913" y="110217"/>
                </a:cubicBezTo>
                <a:cubicBezTo>
                  <a:pt x="63065" y="110152"/>
                  <a:pt x="65217" y="110021"/>
                  <a:pt x="67304" y="109695"/>
                </a:cubicBezTo>
                <a:cubicBezTo>
                  <a:pt x="72652" y="118891"/>
                  <a:pt x="72652" y="118891"/>
                  <a:pt x="72652" y="118891"/>
                </a:cubicBezTo>
                <a:cubicBezTo>
                  <a:pt x="80021" y="116804"/>
                  <a:pt x="80021" y="116804"/>
                  <a:pt x="80021" y="116804"/>
                </a:cubicBezTo>
                <a:cubicBezTo>
                  <a:pt x="79760" y="106173"/>
                  <a:pt x="79760" y="106173"/>
                  <a:pt x="79760" y="106173"/>
                </a:cubicBezTo>
                <a:cubicBezTo>
                  <a:pt x="81913" y="105260"/>
                  <a:pt x="84065" y="104152"/>
                  <a:pt x="86021" y="102978"/>
                </a:cubicBezTo>
                <a:cubicBezTo>
                  <a:pt x="94434" y="109239"/>
                  <a:pt x="94434" y="109239"/>
                  <a:pt x="94434" y="109239"/>
                </a:cubicBezTo>
                <a:cubicBezTo>
                  <a:pt x="100434" y="104478"/>
                  <a:pt x="100434" y="104478"/>
                  <a:pt x="100434" y="104478"/>
                </a:cubicBezTo>
                <a:cubicBezTo>
                  <a:pt x="96130" y="94891"/>
                  <a:pt x="96130" y="94891"/>
                  <a:pt x="96130" y="94891"/>
                </a:cubicBezTo>
                <a:cubicBezTo>
                  <a:pt x="97630" y="93326"/>
                  <a:pt x="99000" y="91695"/>
                  <a:pt x="100304" y="90000"/>
                </a:cubicBezTo>
                <a:cubicBezTo>
                  <a:pt x="110478" y="92608"/>
                  <a:pt x="110478" y="92608"/>
                  <a:pt x="110478" y="92608"/>
                </a:cubicBezTo>
                <a:cubicBezTo>
                  <a:pt x="114195" y="85956"/>
                  <a:pt x="114195" y="85956"/>
                  <a:pt x="114195" y="85956"/>
                </a:cubicBezTo>
                <a:cubicBezTo>
                  <a:pt x="106630" y="78717"/>
                  <a:pt x="106630" y="78717"/>
                  <a:pt x="106630" y="78717"/>
                </a:cubicBezTo>
                <a:cubicBezTo>
                  <a:pt x="107478" y="76500"/>
                  <a:pt x="108195" y="74282"/>
                  <a:pt x="108782" y="72000"/>
                </a:cubicBezTo>
                <a:lnTo>
                  <a:pt x="119152" y="70434"/>
                </a:lnTo>
                <a:close/>
                <a:moveTo>
                  <a:pt x="70500" y="97173"/>
                </a:moveTo>
                <a:cubicBezTo>
                  <a:pt x="49956" y="102978"/>
                  <a:pt x="28630" y="91043"/>
                  <a:pt x="22826" y="70500"/>
                </a:cubicBezTo>
                <a:cubicBezTo>
                  <a:pt x="17086" y="50021"/>
                  <a:pt x="29021" y="28630"/>
                  <a:pt x="49500" y="22891"/>
                </a:cubicBezTo>
                <a:cubicBezTo>
                  <a:pt x="70043" y="17086"/>
                  <a:pt x="91369" y="29021"/>
                  <a:pt x="97173" y="49565"/>
                </a:cubicBezTo>
                <a:cubicBezTo>
                  <a:pt x="102978" y="70043"/>
                  <a:pt x="91043" y="91369"/>
                  <a:pt x="70500" y="9717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</a:ln>
        </p:spPr>
        <p:txBody>
          <a:bodyPr vert="horz" wrap="square" lIns="91401" tIns="45688" rIns="91401" bIns="45688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0">
            <a:off x="7697791" y="2717385"/>
            <a:ext cx="1422632" cy="1422632"/>
          </a:xfrm>
          <a:custGeom>
            <a:avLst/>
            <a:gdLst/>
            <a:rect l="0" t="0" r="0" b="0"/>
            <a:pathLst>
              <a:path w="120000" h="120000" extrusionOk="0">
                <a:moveTo>
                  <a:pt x="119191" y="70471"/>
                </a:moveTo>
                <a:cubicBezTo>
                  <a:pt x="120000" y="62831"/>
                  <a:pt x="120000" y="62831"/>
                  <a:pt x="120000" y="62831"/>
                </a:cubicBezTo>
                <a:cubicBezTo>
                  <a:pt x="110202" y="59146"/>
                  <a:pt x="110202" y="59146"/>
                  <a:pt x="110202" y="59146"/>
                </a:cubicBezTo>
                <a:cubicBezTo>
                  <a:pt x="110202" y="56988"/>
                  <a:pt x="110022" y="54831"/>
                  <a:pt x="109662" y="52674"/>
                </a:cubicBezTo>
                <a:cubicBezTo>
                  <a:pt x="118921" y="47370"/>
                  <a:pt x="118921" y="47370"/>
                  <a:pt x="118921" y="47370"/>
                </a:cubicBezTo>
                <a:cubicBezTo>
                  <a:pt x="116853" y="40000"/>
                  <a:pt x="116853" y="40000"/>
                  <a:pt x="116853" y="40000"/>
                </a:cubicBezTo>
                <a:cubicBezTo>
                  <a:pt x="106157" y="40269"/>
                  <a:pt x="106157" y="40269"/>
                  <a:pt x="106157" y="40269"/>
                </a:cubicBezTo>
                <a:cubicBezTo>
                  <a:pt x="105258" y="38112"/>
                  <a:pt x="104179" y="35955"/>
                  <a:pt x="102921" y="33977"/>
                </a:cubicBezTo>
                <a:cubicBezTo>
                  <a:pt x="109213" y="25528"/>
                  <a:pt x="109213" y="25528"/>
                  <a:pt x="109213" y="25528"/>
                </a:cubicBezTo>
                <a:cubicBezTo>
                  <a:pt x="104449" y="19595"/>
                  <a:pt x="104449" y="19595"/>
                  <a:pt x="104449" y="19595"/>
                </a:cubicBezTo>
                <a:cubicBezTo>
                  <a:pt x="94831" y="23910"/>
                  <a:pt x="94831" y="23910"/>
                  <a:pt x="94831" y="23910"/>
                </a:cubicBezTo>
                <a:cubicBezTo>
                  <a:pt x="93303" y="22382"/>
                  <a:pt x="91685" y="21033"/>
                  <a:pt x="89977" y="19685"/>
                </a:cubicBezTo>
                <a:cubicBezTo>
                  <a:pt x="92674" y="9528"/>
                  <a:pt x="92674" y="9528"/>
                  <a:pt x="92674" y="9528"/>
                </a:cubicBezTo>
                <a:cubicBezTo>
                  <a:pt x="85932" y="5842"/>
                  <a:pt x="85932" y="5842"/>
                  <a:pt x="85932" y="5842"/>
                </a:cubicBezTo>
                <a:cubicBezTo>
                  <a:pt x="78651" y="13393"/>
                  <a:pt x="78651" y="13393"/>
                  <a:pt x="78651" y="13393"/>
                </a:cubicBezTo>
                <a:cubicBezTo>
                  <a:pt x="76494" y="12494"/>
                  <a:pt x="74247" y="11775"/>
                  <a:pt x="72000" y="11235"/>
                </a:cubicBezTo>
                <a:cubicBezTo>
                  <a:pt x="70471" y="808"/>
                  <a:pt x="70471" y="808"/>
                  <a:pt x="70471" y="808"/>
                </a:cubicBezTo>
                <a:cubicBezTo>
                  <a:pt x="62831" y="0"/>
                  <a:pt x="62831" y="0"/>
                  <a:pt x="62831" y="0"/>
                </a:cubicBezTo>
                <a:cubicBezTo>
                  <a:pt x="59146" y="9797"/>
                  <a:pt x="59146" y="9797"/>
                  <a:pt x="59146" y="9797"/>
                </a:cubicBezTo>
                <a:cubicBezTo>
                  <a:pt x="56988" y="9797"/>
                  <a:pt x="54831" y="9977"/>
                  <a:pt x="52674" y="10337"/>
                </a:cubicBezTo>
                <a:cubicBezTo>
                  <a:pt x="47370" y="1078"/>
                  <a:pt x="47370" y="1078"/>
                  <a:pt x="47370" y="1078"/>
                </a:cubicBezTo>
                <a:cubicBezTo>
                  <a:pt x="40000" y="3146"/>
                  <a:pt x="40000" y="3146"/>
                  <a:pt x="40000" y="3146"/>
                </a:cubicBezTo>
                <a:cubicBezTo>
                  <a:pt x="40269" y="13842"/>
                  <a:pt x="40269" y="13842"/>
                  <a:pt x="40269" y="13842"/>
                </a:cubicBezTo>
                <a:cubicBezTo>
                  <a:pt x="38112" y="14741"/>
                  <a:pt x="35955" y="15820"/>
                  <a:pt x="33977" y="17078"/>
                </a:cubicBezTo>
                <a:cubicBezTo>
                  <a:pt x="25528" y="10786"/>
                  <a:pt x="25528" y="10786"/>
                  <a:pt x="25528" y="10786"/>
                </a:cubicBezTo>
                <a:cubicBezTo>
                  <a:pt x="19595" y="15550"/>
                  <a:pt x="19595" y="15550"/>
                  <a:pt x="19595" y="15550"/>
                </a:cubicBezTo>
                <a:cubicBezTo>
                  <a:pt x="23910" y="25168"/>
                  <a:pt x="23910" y="25168"/>
                  <a:pt x="23910" y="25168"/>
                </a:cubicBezTo>
                <a:cubicBezTo>
                  <a:pt x="22382" y="26696"/>
                  <a:pt x="21033" y="28314"/>
                  <a:pt x="19775" y="30022"/>
                </a:cubicBezTo>
                <a:cubicBezTo>
                  <a:pt x="9528" y="27415"/>
                  <a:pt x="9528" y="27415"/>
                  <a:pt x="9528" y="27415"/>
                </a:cubicBezTo>
                <a:cubicBezTo>
                  <a:pt x="5842" y="34067"/>
                  <a:pt x="5842" y="34067"/>
                  <a:pt x="5842" y="34067"/>
                </a:cubicBezTo>
                <a:cubicBezTo>
                  <a:pt x="13393" y="41348"/>
                  <a:pt x="13393" y="41348"/>
                  <a:pt x="13393" y="41348"/>
                </a:cubicBezTo>
                <a:cubicBezTo>
                  <a:pt x="12494" y="43505"/>
                  <a:pt x="11775" y="45752"/>
                  <a:pt x="11235" y="48089"/>
                </a:cubicBezTo>
                <a:cubicBezTo>
                  <a:pt x="808" y="49528"/>
                  <a:pt x="808" y="49528"/>
                  <a:pt x="808" y="49528"/>
                </a:cubicBezTo>
                <a:cubicBezTo>
                  <a:pt x="0" y="57168"/>
                  <a:pt x="0" y="57168"/>
                  <a:pt x="0" y="57168"/>
                </a:cubicBezTo>
                <a:cubicBezTo>
                  <a:pt x="9797" y="60943"/>
                  <a:pt x="9797" y="60943"/>
                  <a:pt x="9797" y="60943"/>
                </a:cubicBezTo>
                <a:cubicBezTo>
                  <a:pt x="9887" y="63011"/>
                  <a:pt x="9977" y="65168"/>
                  <a:pt x="10337" y="67325"/>
                </a:cubicBezTo>
                <a:cubicBezTo>
                  <a:pt x="1078" y="72719"/>
                  <a:pt x="1078" y="72719"/>
                  <a:pt x="1078" y="72719"/>
                </a:cubicBezTo>
                <a:cubicBezTo>
                  <a:pt x="3146" y="80000"/>
                  <a:pt x="3146" y="80000"/>
                  <a:pt x="3146" y="80000"/>
                </a:cubicBezTo>
                <a:cubicBezTo>
                  <a:pt x="13842" y="79730"/>
                  <a:pt x="13842" y="79730"/>
                  <a:pt x="13842" y="79730"/>
                </a:cubicBezTo>
                <a:cubicBezTo>
                  <a:pt x="14741" y="81977"/>
                  <a:pt x="15910" y="84044"/>
                  <a:pt x="17078" y="86022"/>
                </a:cubicBezTo>
                <a:cubicBezTo>
                  <a:pt x="10786" y="94471"/>
                  <a:pt x="10786" y="94471"/>
                  <a:pt x="10786" y="94471"/>
                </a:cubicBezTo>
                <a:cubicBezTo>
                  <a:pt x="15550" y="100404"/>
                  <a:pt x="15550" y="100404"/>
                  <a:pt x="15550" y="100404"/>
                </a:cubicBezTo>
                <a:cubicBezTo>
                  <a:pt x="25168" y="96179"/>
                  <a:pt x="25168" y="96179"/>
                  <a:pt x="25168" y="96179"/>
                </a:cubicBezTo>
                <a:cubicBezTo>
                  <a:pt x="26696" y="97617"/>
                  <a:pt x="28314" y="99056"/>
                  <a:pt x="30022" y="100314"/>
                </a:cubicBezTo>
                <a:cubicBezTo>
                  <a:pt x="27415" y="110471"/>
                  <a:pt x="27415" y="110471"/>
                  <a:pt x="27415" y="110471"/>
                </a:cubicBezTo>
                <a:cubicBezTo>
                  <a:pt x="34067" y="114157"/>
                  <a:pt x="34067" y="114157"/>
                  <a:pt x="34067" y="114157"/>
                </a:cubicBezTo>
                <a:cubicBezTo>
                  <a:pt x="41348" y="106606"/>
                  <a:pt x="41348" y="106606"/>
                  <a:pt x="41348" y="106606"/>
                </a:cubicBezTo>
                <a:cubicBezTo>
                  <a:pt x="43505" y="107505"/>
                  <a:pt x="45752" y="108224"/>
                  <a:pt x="48089" y="108764"/>
                </a:cubicBezTo>
                <a:cubicBezTo>
                  <a:pt x="49528" y="119191"/>
                  <a:pt x="49528" y="119191"/>
                  <a:pt x="49528" y="119191"/>
                </a:cubicBezTo>
                <a:cubicBezTo>
                  <a:pt x="57168" y="120000"/>
                  <a:pt x="57168" y="120000"/>
                  <a:pt x="57168" y="120000"/>
                </a:cubicBezTo>
                <a:cubicBezTo>
                  <a:pt x="60943" y="110202"/>
                  <a:pt x="60943" y="110202"/>
                  <a:pt x="60943" y="110202"/>
                </a:cubicBezTo>
                <a:cubicBezTo>
                  <a:pt x="63011" y="110202"/>
                  <a:pt x="65168" y="110022"/>
                  <a:pt x="67325" y="109662"/>
                </a:cubicBezTo>
                <a:cubicBezTo>
                  <a:pt x="72629" y="118921"/>
                  <a:pt x="72629" y="118921"/>
                  <a:pt x="72629" y="118921"/>
                </a:cubicBezTo>
                <a:cubicBezTo>
                  <a:pt x="80000" y="116764"/>
                  <a:pt x="80000" y="116764"/>
                  <a:pt x="80000" y="116764"/>
                </a:cubicBezTo>
                <a:cubicBezTo>
                  <a:pt x="79730" y="106157"/>
                  <a:pt x="79730" y="106157"/>
                  <a:pt x="79730" y="106157"/>
                </a:cubicBezTo>
                <a:cubicBezTo>
                  <a:pt x="81977" y="105258"/>
                  <a:pt x="84044" y="104179"/>
                  <a:pt x="86022" y="102921"/>
                </a:cubicBezTo>
                <a:cubicBezTo>
                  <a:pt x="94471" y="109213"/>
                  <a:pt x="94471" y="109213"/>
                  <a:pt x="94471" y="109213"/>
                </a:cubicBezTo>
                <a:cubicBezTo>
                  <a:pt x="100404" y="104449"/>
                  <a:pt x="100404" y="104449"/>
                  <a:pt x="100404" y="104449"/>
                </a:cubicBezTo>
                <a:cubicBezTo>
                  <a:pt x="96179" y="94831"/>
                  <a:pt x="96179" y="94831"/>
                  <a:pt x="96179" y="94831"/>
                </a:cubicBezTo>
                <a:cubicBezTo>
                  <a:pt x="97617" y="93303"/>
                  <a:pt x="99056" y="91685"/>
                  <a:pt x="100314" y="89977"/>
                </a:cubicBezTo>
                <a:cubicBezTo>
                  <a:pt x="110471" y="92674"/>
                  <a:pt x="110471" y="92674"/>
                  <a:pt x="110471" y="92674"/>
                </a:cubicBezTo>
                <a:cubicBezTo>
                  <a:pt x="114247" y="85932"/>
                  <a:pt x="114247" y="85932"/>
                  <a:pt x="114247" y="85932"/>
                </a:cubicBezTo>
                <a:cubicBezTo>
                  <a:pt x="106606" y="78651"/>
                  <a:pt x="106606" y="78651"/>
                  <a:pt x="106606" y="78651"/>
                </a:cubicBezTo>
                <a:cubicBezTo>
                  <a:pt x="107505" y="76494"/>
                  <a:pt x="108224" y="74247"/>
                  <a:pt x="108764" y="72000"/>
                </a:cubicBezTo>
                <a:lnTo>
                  <a:pt x="119191" y="70471"/>
                </a:lnTo>
                <a:close/>
                <a:moveTo>
                  <a:pt x="69752" y="94382"/>
                </a:moveTo>
                <a:cubicBezTo>
                  <a:pt x="50786" y="99685"/>
                  <a:pt x="31011" y="88629"/>
                  <a:pt x="25707" y="69662"/>
                </a:cubicBezTo>
                <a:cubicBezTo>
                  <a:pt x="20314" y="50696"/>
                  <a:pt x="31370" y="31011"/>
                  <a:pt x="50337" y="25707"/>
                </a:cubicBezTo>
                <a:cubicBezTo>
                  <a:pt x="69303" y="20314"/>
                  <a:pt x="88988" y="31370"/>
                  <a:pt x="94382" y="50337"/>
                </a:cubicBezTo>
                <a:cubicBezTo>
                  <a:pt x="99685" y="69303"/>
                  <a:pt x="88719" y="88988"/>
                  <a:pt x="69752" y="9438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</a:ln>
        </p:spPr>
        <p:txBody>
          <a:bodyPr vert="horz" wrap="square" lIns="91401" tIns="45688" rIns="91401" bIns="45688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6635367" y="3878674"/>
            <a:ext cx="532816" cy="466473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cap="sq">
            <a:noFill/>
          </a:ln>
        </p:spPr>
        <p:txBody>
          <a:bodyPr vert="horz" wrap="square" lIns="91401" tIns="45688" rIns="91401" bIns="45688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783263" y="2916756"/>
            <a:ext cx="613340" cy="578087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01" tIns="45688" rIns="91401" bIns="45688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215844" y="3235438"/>
            <a:ext cx="386527" cy="386527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</a:ln>
        </p:spPr>
        <p:txBody>
          <a:bodyPr vert="horz" wrap="square" lIns="91401" tIns="45688" rIns="91401" bIns="45688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3666418" y="1782285"/>
            <a:ext cx="2847030" cy="2847030"/>
          </a:xfrm>
          <a:prstGeom prst="arc">
            <a:avLst>
              <a:gd name="adj1" fmla="val 8218161"/>
              <a:gd name="adj2" fmla="val 16127179"/>
            </a:avLst>
          </a:prstGeom>
          <a:noFill/>
          <a:ln w="28575" cap="flat">
            <a:solidFill>
              <a:schemeClr val="accent1"/>
            </a:solidFill>
            <a:miter/>
            <a:headEnd type="oval" w="med" len="med"/>
            <a:tailEnd type="oval" w="med" len="med"/>
          </a:ln>
        </p:spPr>
        <p:txBody>
          <a:bodyPr vert="horz" wrap="square" lIns="91401" tIns="45688" rIns="91401" bIns="45688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0" name="线条 1"/>
          <p:cNvCxnSpPr/>
          <p:nvPr/>
        </p:nvCxnSpPr>
        <p:spPr>
          <a:xfrm rot="0" flipH="1" flipV="0">
            <a:off x="5626672" y="5337176"/>
            <a:ext cx="1402465" cy="0"/>
          </a:xfrm>
          <a:prstGeom prst="straightConnector1">
            <a:avLst/>
          </a:prstGeom>
          <a:noFill/>
          <a:ln w="28575" cap="flat">
            <a:solidFill>
              <a:schemeClr val="accent1">
                <a:lumMod val="60000"/>
                <a:lumOff val="40000"/>
              </a:schemeClr>
            </a:solidFill>
            <a:miter/>
            <a:headEnd type="oval" w="med" len="med"/>
            <a:tailEnd type="oval" w="med" len="med"/>
          </a:ln>
        </p:spPr>
      </p:cxnSp>
      <p:sp>
        <p:nvSpPr>
          <p:cNvPr id="11" name="标题 1"/>
          <p:cNvSpPr txBox="1"/>
          <p:nvPr/>
        </p:nvSpPr>
        <p:spPr>
          <a:xfrm rot="0" flipH="0" flipV="0">
            <a:off x="8216649" y="1958340"/>
            <a:ext cx="617220" cy="640080"/>
          </a:xfrm>
          <a:custGeom>
            <a:avLst/>
            <a:gdLst>
              <a:gd name="connsiteX0" fmla="*/ 0 w 617220"/>
              <a:gd name="connsiteY0" fmla="*/ 640080 h 640080"/>
              <a:gd name="connsiteX1" fmla="*/ 0 w 617220"/>
              <a:gd name="connsiteY1" fmla="*/ 0 h 640080"/>
              <a:gd name="connsiteX2" fmla="*/ 617220 w 617220"/>
              <a:gd name="connsiteY2" fmla="*/ 0 h 640080"/>
            </a:gdLst>
            <a:rect l="l" t="t" r="r" b="b"/>
            <a:pathLst>
              <a:path w="617220" h="640080">
                <a:moveTo>
                  <a:pt x="0" y="640080"/>
                </a:moveTo>
                <a:lnTo>
                  <a:pt x="0" y="0"/>
                </a:lnTo>
                <a:lnTo>
                  <a:pt x="617220" y="0"/>
                </a:lnTo>
              </a:path>
            </a:pathLst>
          </a:custGeom>
          <a:noFill/>
          <a:ln w="28575" cap="flat">
            <a:solidFill>
              <a:schemeClr val="accent1"/>
            </a:solidFill>
            <a:miter/>
            <a:headEnd type="oval" w="med" len="med"/>
            <a:tailEnd type="oval" w="med" len="med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587500" y="4894494"/>
            <a:ext cx="3844739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跨设备与跨平台身份识别机制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584960" y="5172845"/>
            <a:ext cx="3847278" cy="9612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利用登录态、Cookie、Device ID及概率匹配算法，打通用户在PC端、移动端、小程序等不同终端的行为轨迹，构建统一用户ID（Unified ID），解决数据孤岛问题。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72682" y="2327391"/>
            <a:ext cx="2776529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网站与APP基础埋点设计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72680" y="2605742"/>
            <a:ext cx="2776529" cy="1220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针对关键用户路径（如首页浏览、商品详情页停留、加入购物车等）设置标准化事件埋点，确保行为数据可被统一识别和归因，为后续再营销提供精准输入。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059571" y="1329487"/>
            <a:ext cx="2916530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第三方渠道行为数据接入规范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059569" y="1684038"/>
            <a:ext cx="2916530" cy="1220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6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明确与社交媒体、广告平台（如Meta、Google Ads、巨量引擎）的数据对接协议，通过UTM参数、转化API等方式回传点击、曝光与转化行为，实现全链路追踪闭环。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多触点用户行为数据采集架构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433650" y="1652200"/>
            <a:ext cx="3312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43365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206900" y="1652200"/>
            <a:ext cx="3312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20690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60400" y="1652200"/>
            <a:ext cx="3312000" cy="3960000"/>
          </a:xfrm>
          <a:prstGeom prst="round1Rect">
            <a:avLst>
              <a:gd name="adj" fmla="val 17542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0400" y="1652200"/>
            <a:ext cx="648000" cy="648000"/>
          </a:xfrm>
          <a:custGeom>
            <a:avLst/>
            <a:gdLst>
              <a:gd name="connsiteX0" fmla="*/ 0 w 4762500"/>
              <a:gd name="connsiteY0" fmla="*/ 4762500 h 4762500"/>
              <a:gd name="connsiteX1" fmla="*/ 4762500 w 4762500"/>
              <a:gd name="connsiteY1" fmla="*/ 0 h 4762500"/>
              <a:gd name="connsiteX2" fmla="*/ 0 w 4762500"/>
              <a:gd name="connsiteY2" fmla="*/ 0 h 4762500"/>
            </a:gdLst>
            <a:rect l="l" t="t" r="r" b="b"/>
            <a:pathLst>
              <a:path w="4762500" h="4762500">
                <a:moveTo>
                  <a:pt x="0" y="4762500"/>
                </a:moveTo>
                <a:cubicBezTo>
                  <a:pt x="2630234" y="4762500"/>
                  <a:pt x="4762500" y="2630234"/>
                  <a:pt x="476250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71743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920400" y="2016676"/>
            <a:ext cx="792000" cy="7920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2118400" y="2242962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444992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693650" y="2016676"/>
            <a:ext cx="792000" cy="7920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891650" y="2242962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218243" y="1747938"/>
            <a:ext cx="504000" cy="39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/>
                <a:ea typeface="OPPOSans L"/>
                <a:cs typeface="OPPOSans L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466900" y="2016676"/>
            <a:ext cx="792000" cy="7920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16200000" scaled="0"/>
          </a:gradFill>
          <a:ln cap="flat">
            <a:noFill/>
            <a:prstDash val="solid"/>
            <a:miter/>
          </a:ln>
          <a:effectLst>
            <a:outerShdw dist="127000" blurRad="317500" dir="5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9664900" y="2242962"/>
            <a:ext cx="396000" cy="339428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76400" y="3060362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实时用户行为数据管道建设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76400" y="3593401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基于Kafka或类似流处理技术构建低延迟数据管道，将原始行为日志实时清洗、结构化并写入数据仓库，支撑分钟级用户状态更新与再营销触发。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649650" y="3060362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动态用户分群与标签逻辑设计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649650" y="3593401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围绕购买意向、活跃度、生命周期阶段等维度，设计可自动更新的标签规则（如“7天内加购未支付”），确保再营销人群包始终反映最新用户状态。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422900" y="3060362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数据质量监控与异常预警机制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422900" y="3593401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设置数据完整性、一致性校验规则（如事件缺失率、ID映射失败率），并通过自动化告警系统及时发现埋点失效或传输中断，保障再营销决策依据可靠。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数据中台与用户标签体系搭建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1118495"/>
            <a:ext cx="12192000" cy="5034247"/>
          </a:xfrm>
          <a:custGeom>
            <a:avLst/>
            <a:gdLst>
              <a:gd name="connsiteX0" fmla="*/ 12192000 w 12192000"/>
              <a:gd name="connsiteY0" fmla="*/ 0 h 5034247"/>
              <a:gd name="connsiteX1" fmla="*/ 12192000 w 12192000"/>
              <a:gd name="connsiteY1" fmla="*/ 3944948 h 5034247"/>
              <a:gd name="connsiteX2" fmla="*/ 12129156 w 12192000"/>
              <a:gd name="connsiteY2" fmla="*/ 3898888 h 5034247"/>
              <a:gd name="connsiteX3" fmla="*/ 11449879 w 12192000"/>
              <a:gd name="connsiteY3" fmla="*/ 3663610 h 5034247"/>
              <a:gd name="connsiteX4" fmla="*/ 7394713 w 12192000"/>
              <a:gd name="connsiteY4" fmla="*/ 4578010 h 5034247"/>
              <a:gd name="connsiteX5" fmla="*/ 4373219 w 12192000"/>
              <a:gd name="connsiteY5" fmla="*/ 3107019 h 5034247"/>
              <a:gd name="connsiteX6" fmla="*/ 80211 w 12192000"/>
              <a:gd name="connsiteY6" fmla="*/ 5006526 h 5034247"/>
              <a:gd name="connsiteX7" fmla="*/ 0 w 12192000"/>
              <a:gd name="connsiteY7" fmla="*/ 5034247 h 5034247"/>
              <a:gd name="connsiteX8" fmla="*/ 0 w 12192000"/>
              <a:gd name="connsiteY8" fmla="*/ 2170361 h 5034247"/>
              <a:gd name="connsiteX9" fmla="*/ 37545 w 12192000"/>
              <a:gd name="connsiteY9" fmla="*/ 2198676 h 5034247"/>
              <a:gd name="connsiteX10" fmla="*/ 1411357 w 12192000"/>
              <a:gd name="connsiteY10" fmla="*/ 2669697 h 5034247"/>
              <a:gd name="connsiteX11" fmla="*/ 7215809 w 12192000"/>
              <a:gd name="connsiteY11" fmla="*/ 1158949 h 5034247"/>
              <a:gd name="connsiteX12" fmla="*/ 12115606 w 12192000"/>
              <a:gd name="connsiteY12" fmla="*/ 8230 h 5034247"/>
            </a:gdLst>
            <a:rect l="l" t="t" r="r" b="b"/>
            <a:pathLst>
              <a:path w="12192000" h="5034247">
                <a:moveTo>
                  <a:pt x="12192000" y="0"/>
                </a:moveTo>
                <a:lnTo>
                  <a:pt x="12192000" y="3944948"/>
                </a:lnTo>
                <a:lnTo>
                  <a:pt x="12129156" y="3898888"/>
                </a:lnTo>
                <a:cubicBezTo>
                  <a:pt x="11926336" y="3762795"/>
                  <a:pt x="11700842" y="3665267"/>
                  <a:pt x="11449879" y="3663610"/>
                </a:cubicBezTo>
                <a:cubicBezTo>
                  <a:pt x="10446027" y="3656984"/>
                  <a:pt x="8574156" y="4670775"/>
                  <a:pt x="7394713" y="4578010"/>
                </a:cubicBezTo>
                <a:cubicBezTo>
                  <a:pt x="6215271" y="4485245"/>
                  <a:pt x="5734880" y="3014254"/>
                  <a:pt x="4373219" y="3107019"/>
                </a:cubicBezTo>
                <a:cubicBezTo>
                  <a:pt x="3309421" y="3179492"/>
                  <a:pt x="1339712" y="4544100"/>
                  <a:pt x="80211" y="5006526"/>
                </a:cubicBezTo>
                <a:lnTo>
                  <a:pt x="0" y="5034247"/>
                </a:lnTo>
                <a:lnTo>
                  <a:pt x="0" y="2170361"/>
                </a:lnTo>
                <a:lnTo>
                  <a:pt x="37545" y="2198676"/>
                </a:lnTo>
                <a:cubicBezTo>
                  <a:pt x="422569" y="2464237"/>
                  <a:pt x="880856" y="2688333"/>
                  <a:pt x="1411357" y="2669697"/>
                </a:cubicBezTo>
                <a:cubicBezTo>
                  <a:pt x="2826026" y="2620001"/>
                  <a:pt x="5174975" y="1586332"/>
                  <a:pt x="7215809" y="1158949"/>
                </a:cubicBezTo>
                <a:cubicBezTo>
                  <a:pt x="8618883" y="865123"/>
                  <a:pt x="10648329" y="204870"/>
                  <a:pt x="12115606" y="8230"/>
                </a:cubicBezTo>
                <a:close/>
              </a:path>
            </a:pathLst>
          </a:custGeom>
          <a:solidFill>
            <a:schemeClr val="accent1">
              <a:alpha val="6000"/>
            </a:schemeClr>
          </a:solidFill>
          <a:ln w="12700" cap="sq">
            <a:noFill/>
            <a:miter/>
          </a:ln>
        </p:spPr>
        <p:txBody>
          <a:bodyPr vert="horz" wrap="square" lIns="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142864" y="1627206"/>
            <a:ext cx="3042003" cy="4030601"/>
          </a:xfrm>
          <a:prstGeom prst="roundRect">
            <a:avLst>
              <a:gd name="adj" fmla="val 10599"/>
            </a:avLst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1">
            <a:off x="1530046" y="1610082"/>
            <a:ext cx="2267639" cy="7423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661492" y="1662700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GDPR/CCPA及中国个保法合规框架落地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437942" y="2665902"/>
            <a:ext cx="2451845" cy="19653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在数据采集前嵌入用户授权弹窗，明确告知用途，并支持一键撤回同意；对敏感字段进行脱敏处理，确保符合全球主流隐私法规要求。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577480" y="1627206"/>
            <a:ext cx="3042003" cy="4030601"/>
          </a:xfrm>
          <a:prstGeom prst="roundRect">
            <a:avLst>
              <a:gd name="adj" fmla="val 10599"/>
            </a:avLst>
          </a:pr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1" flipV="1">
            <a:off x="4964662" y="1610082"/>
            <a:ext cx="2267639" cy="7423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080696" y="1662700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匿名化与聚合化数据使用策略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872559" y="2665903"/>
            <a:ext cx="2451845" cy="19653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对无法获取明确授权的用户行为，采用k- 匿名或差分隐私技术进行处理，在保留分析价值的同时降低个体识别风险，平衡效果与合规。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012097" y="1627206"/>
            <a:ext cx="3042003" cy="4030601"/>
          </a:xfrm>
          <a:prstGeom prst="roundRect">
            <a:avLst>
              <a:gd name="adj" fmla="val 10599"/>
            </a:avLst>
          </a:prstGeom>
          <a:solidFill>
            <a:schemeClr val="bg1"/>
          </a:solidFill>
          <a:ln w="381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1">
            <a:off x="8399279" y="1610082"/>
            <a:ext cx="2267639" cy="74233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515312" y="1662700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内部数据访问权限与审计日志管理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309286" y="2665903"/>
            <a:ext cx="2447624" cy="19653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建立基于角色的数据访问控制（RBAC），记录所有用户标签查询与导出操作，定期审计数据使用行为，防止内部滥用或泄露，筑牢数据安全防线。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661492" y="4850953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68B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084175" y="4850953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68B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522487" y="4850953"/>
            <a:ext cx="2004748" cy="6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200">
                <a:ln w="12700">
                  <a:solidFill>
                    <a:srgbClr val="BFE2FF">
                      <a:alpha val="100000"/>
                    </a:srgbClr>
                  </a:solidFill>
                </a:ln>
                <a:solidFill>
                  <a:srgbClr val="0068B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52878" y="334470"/>
            <a:ext cx="8171180" cy="655320"/>
          </a:xfrm>
          <a:prstGeom prst="roundRect">
            <a:avLst>
              <a:gd name="adj" fmla="val 13854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80000">
                <a:schemeClr val="bg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783617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合规前提下的隐私保护与数据治理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19381400" flipH="1" flipV="0">
            <a:off x="78135" y="464640"/>
            <a:ext cx="653381" cy="436022"/>
          </a:xfrm>
          <a:custGeom>
            <a:avLst/>
            <a:gdLst>
              <a:gd name="connsiteX0" fmla="*/ 362469 w 653381"/>
              <a:gd name="connsiteY0" fmla="*/ 4241 h 436022"/>
              <a:gd name="connsiteX1" fmla="*/ 396364 w 653381"/>
              <a:gd name="connsiteY1" fmla="*/ 61368 h 436022"/>
              <a:gd name="connsiteX2" fmla="*/ 396732 w 653381"/>
              <a:gd name="connsiteY2" fmla="*/ 137992 h 436022"/>
              <a:gd name="connsiteX3" fmla="*/ 572317 w 653381"/>
              <a:gd name="connsiteY3" fmla="*/ 137992 h 436022"/>
              <a:gd name="connsiteX4" fmla="*/ 653381 w 653381"/>
              <a:gd name="connsiteY4" fmla="*/ 219056 h 436022"/>
              <a:gd name="connsiteX5" fmla="*/ 572317 w 653381"/>
              <a:gd name="connsiteY5" fmla="*/ 300120 h 436022"/>
              <a:gd name="connsiteX6" fmla="*/ 397511 w 653381"/>
              <a:gd name="connsiteY6" fmla="*/ 300120 h 436022"/>
              <a:gd name="connsiteX7" fmla="*/ 397862 w 653381"/>
              <a:gd name="connsiteY7" fmla="*/ 373034 h 436022"/>
              <a:gd name="connsiteX8" fmla="*/ 305140 w 653381"/>
              <a:gd name="connsiteY8" fmla="*/ 427039 h 436022"/>
              <a:gd name="connsiteX9" fmla="*/ 33218 w 653381"/>
              <a:gd name="connsiteY9" fmla="*/ 271065 h 436022"/>
              <a:gd name="connsiteX10" fmla="*/ 33021 w 653381"/>
              <a:gd name="connsiteY10" fmla="*/ 163763 h 436022"/>
              <a:gd name="connsiteX11" fmla="*/ 302805 w 653381"/>
              <a:gd name="connsiteY11" fmla="*/ 7703 h 436022"/>
              <a:gd name="connsiteX12" fmla="*/ 362469 w 653381"/>
              <a:gd name="connsiteY12" fmla="*/ 4241 h 436022"/>
            </a:gdLst>
            <a:rect l="l" t="t" r="r" b="b"/>
            <a:pathLst>
              <a:path w="653381" h="436022">
                <a:moveTo>
                  <a:pt x="362469" y="4241"/>
                </a:moveTo>
                <a:cubicBezTo>
                  <a:pt x="378628" y="10999"/>
                  <a:pt x="392701" y="27110"/>
                  <a:pt x="396364" y="61368"/>
                </a:cubicBezTo>
                <a:lnTo>
                  <a:pt x="396732" y="137992"/>
                </a:lnTo>
                <a:lnTo>
                  <a:pt x="572317" y="137992"/>
                </a:lnTo>
                <a:cubicBezTo>
                  <a:pt x="617087" y="137992"/>
                  <a:pt x="653381" y="174286"/>
                  <a:pt x="653381" y="219056"/>
                </a:cubicBezTo>
                <a:cubicBezTo>
                  <a:pt x="653381" y="263826"/>
                  <a:pt x="617087" y="300120"/>
                  <a:pt x="572317" y="300120"/>
                </a:cubicBezTo>
                <a:lnTo>
                  <a:pt x="397511" y="300120"/>
                </a:lnTo>
                <a:lnTo>
                  <a:pt x="397862" y="373034"/>
                </a:lnTo>
                <a:cubicBezTo>
                  <a:pt x="397862" y="373034"/>
                  <a:pt x="389002" y="464424"/>
                  <a:pt x="305140" y="427039"/>
                </a:cubicBezTo>
                <a:lnTo>
                  <a:pt x="33218" y="271065"/>
                </a:lnTo>
                <a:cubicBezTo>
                  <a:pt x="33218" y="271065"/>
                  <a:pt x="-41392" y="217550"/>
                  <a:pt x="33021" y="163763"/>
                </a:cubicBezTo>
                <a:lnTo>
                  <a:pt x="302805" y="7703"/>
                </a:lnTo>
                <a:cubicBezTo>
                  <a:pt x="302805" y="7703"/>
                  <a:pt x="335536" y="-7020"/>
                  <a:pt x="362469" y="424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60098052Z53243649","ReservedCode1":"{\"SecurityData\":{\"Type\":\"TC260PG\",\"Version\":1,\"PubSD\":[{\"Type\":\"DS\",\"AlgID\":\"1.2.156.10197.1.501\",\"TBSData\":{\"Type\":\"LabelMataData\"},\"Signature\":\"3045022100cd57b5c44ec753a9dd7a8f7bfced036bd355127ee567de3ce81137da0fc23b5402202657722e1ce1cc93422dfe0b363124853ee22ea60881ccf2cbf2270b48f11b8a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60098052Z53243649","ReservedCode2":"{\"SecurityData\":{\"Type\":\"TC260PG\",\"Version\":1,\"PubSD\":[{\"Type\":\"DS\",\"AlgID\":\"1.2.156.10197.1.501\",\"TBSData\":{\"Type\":\"LabelMataData\"},\"Signature\":\"3045022100fe6244c0661b459a3dde020f33c329e5a6a632afaec708be69c57c40ef9be34402204a9a55c76007f6079724b1f26b7fa0237297fb80c9f0278ee3c59f91a6a9a1b7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