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OPPOSans H"/>
      <p:regular r:id="rId21"/>
    </p:embeddedFont>
    <p:embeddedFont>
      <p:font typeface="Source Han Sans CN Bold"/>
      <p:regular r:id="rId22"/>
    </p:embeddedFont>
    <p:embeddedFont>
      <p:font typeface="Source Han Sans"/>
      <p:regular r:id="rId23"/>
    </p:embeddedFont>
    <p:embeddedFont>
      <p:font typeface="OPPOSans B"/>
      <p:regular r:id="rId24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font" Target="fonts/font1.fntdata"/>
<Relationship Id="rId22" Type="http://schemas.openxmlformats.org/officeDocument/2006/relationships/font" Target="fonts/font3.fntdata"/>
<Relationship Id="rId23" Type="http://schemas.openxmlformats.org/officeDocument/2006/relationships/font" Target="fonts/font2.fntdata"/>
<Relationship Id="rId24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367720" y="19242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596900" y="1013727"/>
            <a:ext cx="5504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8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从SEO到GEO：2026年AI搜索时代营销人必须掌握的核心逻辑升级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营销人必备的GEO实战策略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25564" y="2388544"/>
            <a:ext cx="1919129" cy="593725"/>
          </a:xfrm>
          <a:custGeom>
            <a:avLst/>
            <a:gdLst>
              <a:gd name="T0" fmla="*/ 1099 w 1099"/>
              <a:gd name="T1" fmla="*/ 148 h 340"/>
              <a:gd name="T2" fmla="*/ 1099 w 1099"/>
              <a:gd name="T3" fmla="*/ 192 h 340"/>
              <a:gd name="T4" fmla="*/ 952 w 1099"/>
              <a:gd name="T5" fmla="*/ 340 h 340"/>
              <a:gd name="T6" fmla="*/ 0 w 1099"/>
              <a:gd name="T7" fmla="*/ 340 h 340"/>
              <a:gd name="T8" fmla="*/ 0 w 1099"/>
              <a:gd name="T9" fmla="*/ 294 h 340"/>
              <a:gd name="T10" fmla="*/ 148 w 1099"/>
              <a:gd name="T11" fmla="*/ 148 h 340"/>
              <a:gd name="T12" fmla="*/ 124 w 1099"/>
              <a:gd name="T13" fmla="*/ 170 h 340"/>
              <a:gd name="T14" fmla="*/ 0 w 1099"/>
              <a:gd name="T15" fmla="*/ 46 h 340"/>
              <a:gd name="T16" fmla="*/ 0 w 1099"/>
              <a:gd name="T17" fmla="*/ 0 h 340"/>
              <a:gd name="T18" fmla="*/ 952 w 1099"/>
              <a:gd name="T19" fmla="*/ 0 h 340"/>
              <a:gd name="T20" fmla="*/ 1099 w 1099"/>
              <a:gd name="T21" fmla="*/ 148 h 340"/>
            </a:gdLst>
            <a:rect l="0" t="0" r="r" b="b"/>
            <a:pathLst>
              <a:path w="1099" h="340">
                <a:moveTo>
                  <a:pt x="1099" y="148"/>
                </a:moveTo>
                <a:lnTo>
                  <a:pt x="1099" y="192"/>
                </a:lnTo>
                <a:lnTo>
                  <a:pt x="952" y="340"/>
                </a:lnTo>
                <a:lnTo>
                  <a:pt x="0" y="340"/>
                </a:lnTo>
                <a:lnTo>
                  <a:pt x="0" y="294"/>
                </a:lnTo>
                <a:lnTo>
                  <a:pt x="148" y="148"/>
                </a:lnTo>
                <a:lnTo>
                  <a:pt x="124" y="170"/>
                </a:lnTo>
                <a:lnTo>
                  <a:pt x="0" y="46"/>
                </a:lnTo>
                <a:lnTo>
                  <a:pt x="0" y="0"/>
                </a:lnTo>
                <a:lnTo>
                  <a:pt x="952" y="0"/>
                </a:lnTo>
                <a:lnTo>
                  <a:pt x="1099" y="148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25564" y="2901941"/>
            <a:ext cx="1662430" cy="80327"/>
          </a:xfrm>
          <a:prstGeom prst="rect">
            <a:avLst/>
          </a:prstGeom>
          <a:solidFill>
            <a:schemeClr val="accent1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287993" y="2646989"/>
            <a:ext cx="256699" cy="335280"/>
          </a:xfrm>
          <a:custGeom>
            <a:avLst/>
            <a:gdLst>
              <a:gd name="T0" fmla="*/ 0 w 147"/>
              <a:gd name="T1" fmla="*/ 192 h 192"/>
              <a:gd name="T2" fmla="*/ 0 w 147"/>
              <a:gd name="T3" fmla="*/ 146 h 192"/>
              <a:gd name="T4" fmla="*/ 147 w 147"/>
              <a:gd name="T5" fmla="*/ 0 h 192"/>
              <a:gd name="T6" fmla="*/ 147 w 147"/>
              <a:gd name="T7" fmla="*/ 44 h 192"/>
              <a:gd name="T8" fmla="*/ 0 w 147"/>
              <a:gd name="T9" fmla="*/ 192 h 192"/>
            </a:gdLst>
            <a:rect l="0" t="0" r="r" b="b"/>
            <a:pathLst>
              <a:path w="147" h="192">
                <a:moveTo>
                  <a:pt x="0" y="192"/>
                </a:moveTo>
                <a:lnTo>
                  <a:pt x="0" y="146"/>
                </a:lnTo>
                <a:lnTo>
                  <a:pt x="147" y="0"/>
                </a:lnTo>
                <a:lnTo>
                  <a:pt x="147" y="44"/>
                </a:lnTo>
                <a:lnTo>
                  <a:pt x="0" y="19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25564" y="2388544"/>
            <a:ext cx="258445" cy="296863"/>
          </a:xfrm>
          <a:custGeom>
            <a:avLst/>
            <a:gdLst>
              <a:gd name="T0" fmla="*/ 0 w 148"/>
              <a:gd name="T1" fmla="*/ 46 h 170"/>
              <a:gd name="T2" fmla="*/ 0 w 148"/>
              <a:gd name="T3" fmla="*/ 0 h 170"/>
              <a:gd name="T4" fmla="*/ 148 w 148"/>
              <a:gd name="T5" fmla="*/ 148 h 170"/>
              <a:gd name="T6" fmla="*/ 124 w 148"/>
              <a:gd name="T7" fmla="*/ 170 h 170"/>
              <a:gd name="T8" fmla="*/ 0 w 148"/>
              <a:gd name="T9" fmla="*/ 46 h 170"/>
            </a:gdLst>
            <a:rect l="0" t="0" r="r" b="b"/>
            <a:pathLst>
              <a:path w="148" h="170">
                <a:moveTo>
                  <a:pt x="0" y="46"/>
                </a:moveTo>
                <a:lnTo>
                  <a:pt x="0" y="0"/>
                </a:lnTo>
                <a:lnTo>
                  <a:pt x="148" y="148"/>
                </a:lnTo>
                <a:lnTo>
                  <a:pt x="124" y="17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30694" y="2521259"/>
            <a:ext cx="1110615" cy="2479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171734" y="1805843"/>
            <a:ext cx="828536" cy="828534"/>
          </a:xfrm>
          <a:prstGeom prst="ellipse">
            <a:avLst/>
          </a:pr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161312" y="1795421"/>
            <a:ext cx="849380" cy="849378"/>
          </a:xfrm>
          <a:custGeom>
            <a:avLst/>
            <a:gdLst>
              <a:gd name="T0" fmla="*/ 163 w 326"/>
              <a:gd name="T1" fmla="*/ 326 h 326"/>
              <a:gd name="T2" fmla="*/ 0 w 326"/>
              <a:gd name="T3" fmla="*/ 163 h 326"/>
              <a:gd name="T4" fmla="*/ 163 w 326"/>
              <a:gd name="T5" fmla="*/ 0 h 326"/>
              <a:gd name="T6" fmla="*/ 326 w 326"/>
              <a:gd name="T7" fmla="*/ 163 h 326"/>
              <a:gd name="T8" fmla="*/ 163 w 326"/>
              <a:gd name="T9" fmla="*/ 326 h 326"/>
              <a:gd name="T10" fmla="*/ 163 w 326"/>
              <a:gd name="T11" fmla="*/ 8 h 326"/>
              <a:gd name="T12" fmla="*/ 8 w 326"/>
              <a:gd name="T13" fmla="*/ 163 h 326"/>
              <a:gd name="T14" fmla="*/ 163 w 326"/>
              <a:gd name="T15" fmla="*/ 318 h 326"/>
              <a:gd name="T16" fmla="*/ 318 w 326"/>
              <a:gd name="T17" fmla="*/ 163 h 326"/>
              <a:gd name="T18" fmla="*/ 163 w 326"/>
              <a:gd name="T19" fmla="*/ 8 h 326"/>
            </a:gdLst>
            <a:rect l="0" t="0" r="r" b="b"/>
            <a:pathLst>
              <a:path w="326" h="326">
                <a:moveTo>
                  <a:pt x="163" y="326"/>
                </a:moveTo>
                <a:cubicBezTo>
                  <a:pt x="73" y="326"/>
                  <a:pt x="0" y="253"/>
                  <a:pt x="0" y="163"/>
                </a:cubicBezTo>
                <a:cubicBezTo>
                  <a:pt x="0" y="73"/>
                  <a:pt x="73" y="0"/>
                  <a:pt x="163" y="0"/>
                </a:cubicBezTo>
                <a:cubicBezTo>
                  <a:pt x="253" y="0"/>
                  <a:pt x="326" y="73"/>
                  <a:pt x="326" y="163"/>
                </a:cubicBezTo>
                <a:cubicBezTo>
                  <a:pt x="326" y="253"/>
                  <a:pt x="253" y="326"/>
                  <a:pt x="163" y="326"/>
                </a:cubicBezTo>
                <a:close/>
                <a:moveTo>
                  <a:pt x="163" y="8"/>
                </a:moveTo>
                <a:cubicBezTo>
                  <a:pt x="78" y="8"/>
                  <a:pt x="8" y="78"/>
                  <a:pt x="8" y="163"/>
                </a:cubicBezTo>
                <a:cubicBezTo>
                  <a:pt x="8" y="248"/>
                  <a:pt x="78" y="318"/>
                  <a:pt x="163" y="318"/>
                </a:cubicBezTo>
                <a:cubicBezTo>
                  <a:pt x="248" y="318"/>
                  <a:pt x="318" y="248"/>
                  <a:pt x="318" y="163"/>
                </a:cubicBezTo>
                <a:cubicBezTo>
                  <a:pt x="318" y="78"/>
                  <a:pt x="248" y="8"/>
                  <a:pt x="163" y="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355389" y="2018374"/>
            <a:ext cx="461224" cy="403794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5564" y="3756068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针对AI引擎偏好直接回答用户意图的特点，将内容组织为“问题—答案”结构，提升被选为摘要或直接回复的概率。</a:t>
            </a: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rot="0" flipH="0" flipV="0">
            <a:off x="625564" y="3654829"/>
            <a:ext cx="198000" cy="0"/>
          </a:xfrm>
          <a:prstGeom prst="line">
            <a:avLst/>
          </a:prstGeom>
          <a:noFill/>
          <a:ln w="27940" cap="rnd">
            <a:solidFill>
              <a:schemeClr val="accent1"/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 rot="0" flipH="0" flipV="0">
            <a:off x="625564" y="3025813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采用问答式内容框架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449620" y="2392037"/>
            <a:ext cx="1920875" cy="593725"/>
          </a:xfrm>
          <a:custGeom>
            <a:avLst/>
            <a:gdLst>
              <a:gd name="T0" fmla="*/ 1100 w 1100"/>
              <a:gd name="T1" fmla="*/ 146 h 340"/>
              <a:gd name="T2" fmla="*/ 1100 w 1100"/>
              <a:gd name="T3" fmla="*/ 192 h 340"/>
              <a:gd name="T4" fmla="*/ 952 w 1100"/>
              <a:gd name="T5" fmla="*/ 340 h 340"/>
              <a:gd name="T6" fmla="*/ 0 w 1100"/>
              <a:gd name="T7" fmla="*/ 340 h 340"/>
              <a:gd name="T8" fmla="*/ 0 w 1100"/>
              <a:gd name="T9" fmla="*/ 294 h 340"/>
              <a:gd name="T10" fmla="*/ 124 w 1100"/>
              <a:gd name="T11" fmla="*/ 170 h 340"/>
              <a:gd name="T12" fmla="*/ 0 w 1100"/>
              <a:gd name="T13" fmla="*/ 44 h 340"/>
              <a:gd name="T14" fmla="*/ 0 w 1100"/>
              <a:gd name="T15" fmla="*/ 0 h 340"/>
              <a:gd name="T16" fmla="*/ 952 w 1100"/>
              <a:gd name="T17" fmla="*/ 0 h 340"/>
              <a:gd name="T18" fmla="*/ 1100 w 1100"/>
              <a:gd name="T19" fmla="*/ 146 h 340"/>
            </a:gdLst>
            <a:rect l="0" t="0" r="r" b="b"/>
            <a:pathLst>
              <a:path w="1100" h="340">
                <a:moveTo>
                  <a:pt x="1100" y="146"/>
                </a:moveTo>
                <a:lnTo>
                  <a:pt x="1100" y="192"/>
                </a:lnTo>
                <a:lnTo>
                  <a:pt x="952" y="340"/>
                </a:lnTo>
                <a:lnTo>
                  <a:pt x="0" y="340"/>
                </a:lnTo>
                <a:lnTo>
                  <a:pt x="0" y="294"/>
                </a:lnTo>
                <a:lnTo>
                  <a:pt x="124" y="170"/>
                </a:lnTo>
                <a:lnTo>
                  <a:pt x="0" y="44"/>
                </a:lnTo>
                <a:lnTo>
                  <a:pt x="0" y="0"/>
                </a:lnTo>
                <a:lnTo>
                  <a:pt x="952" y="0"/>
                </a:lnTo>
                <a:lnTo>
                  <a:pt x="1100" y="14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449620" y="2905435"/>
            <a:ext cx="1662430" cy="80327"/>
          </a:xfrm>
          <a:prstGeom prst="rect">
            <a:avLst/>
          </a:pr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112050" y="2646990"/>
            <a:ext cx="258445" cy="338772"/>
          </a:xfrm>
          <a:custGeom>
            <a:avLst/>
            <a:gdLst>
              <a:gd name="T0" fmla="*/ 0 w 148"/>
              <a:gd name="T1" fmla="*/ 194 h 194"/>
              <a:gd name="T2" fmla="*/ 0 w 148"/>
              <a:gd name="T3" fmla="*/ 148 h 194"/>
              <a:gd name="T4" fmla="*/ 148 w 148"/>
              <a:gd name="T5" fmla="*/ 0 h 194"/>
              <a:gd name="T6" fmla="*/ 148 w 148"/>
              <a:gd name="T7" fmla="*/ 46 h 194"/>
              <a:gd name="T8" fmla="*/ 0 w 148"/>
              <a:gd name="T9" fmla="*/ 194 h 194"/>
            </a:gdLst>
            <a:rect l="0" t="0" r="r" b="b"/>
            <a:pathLst>
              <a:path w="148" h="194">
                <a:moveTo>
                  <a:pt x="0" y="194"/>
                </a:moveTo>
                <a:lnTo>
                  <a:pt x="0" y="148"/>
                </a:lnTo>
                <a:lnTo>
                  <a:pt x="148" y="0"/>
                </a:lnTo>
                <a:lnTo>
                  <a:pt x="148" y="46"/>
                </a:lnTo>
                <a:lnTo>
                  <a:pt x="0" y="19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449620" y="2392037"/>
            <a:ext cx="254953" cy="296863"/>
          </a:xfrm>
          <a:custGeom>
            <a:avLst/>
            <a:gdLst>
              <a:gd name="T0" fmla="*/ 0 w 146"/>
              <a:gd name="T1" fmla="*/ 44 h 170"/>
              <a:gd name="T2" fmla="*/ 0 w 146"/>
              <a:gd name="T3" fmla="*/ 0 h 170"/>
              <a:gd name="T4" fmla="*/ 146 w 146"/>
              <a:gd name="T5" fmla="*/ 146 h 170"/>
              <a:gd name="T6" fmla="*/ 124 w 146"/>
              <a:gd name="T7" fmla="*/ 170 h 170"/>
              <a:gd name="T8" fmla="*/ 0 w 146"/>
              <a:gd name="T9" fmla="*/ 44 h 170"/>
            </a:gdLst>
            <a:rect l="0" t="0" r="r" b="b"/>
            <a:pathLst>
              <a:path w="146" h="170">
                <a:moveTo>
                  <a:pt x="0" y="44"/>
                </a:moveTo>
                <a:lnTo>
                  <a:pt x="0" y="0"/>
                </a:lnTo>
                <a:lnTo>
                  <a:pt x="146" y="146"/>
                </a:lnTo>
                <a:lnTo>
                  <a:pt x="124" y="170"/>
                </a:lnTo>
                <a:lnTo>
                  <a:pt x="0" y="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854750" y="2524752"/>
            <a:ext cx="1107123" cy="2479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995347" y="1808893"/>
            <a:ext cx="825930" cy="825928"/>
          </a:xfrm>
          <a:prstGeom prst="ellipse">
            <a:avLst/>
          </a:pr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984925" y="1798471"/>
            <a:ext cx="846774" cy="846772"/>
          </a:xfrm>
          <a:custGeom>
            <a:avLst/>
            <a:gdLst>
              <a:gd name="T0" fmla="*/ 163 w 325"/>
              <a:gd name="T1" fmla="*/ 325 h 325"/>
              <a:gd name="T2" fmla="*/ 0 w 325"/>
              <a:gd name="T3" fmla="*/ 163 h 325"/>
              <a:gd name="T4" fmla="*/ 163 w 325"/>
              <a:gd name="T5" fmla="*/ 0 h 325"/>
              <a:gd name="T6" fmla="*/ 325 w 325"/>
              <a:gd name="T7" fmla="*/ 163 h 325"/>
              <a:gd name="T8" fmla="*/ 163 w 325"/>
              <a:gd name="T9" fmla="*/ 325 h 325"/>
              <a:gd name="T10" fmla="*/ 163 w 325"/>
              <a:gd name="T11" fmla="*/ 8 h 325"/>
              <a:gd name="T12" fmla="*/ 8 w 325"/>
              <a:gd name="T13" fmla="*/ 163 h 325"/>
              <a:gd name="T14" fmla="*/ 163 w 325"/>
              <a:gd name="T15" fmla="*/ 317 h 325"/>
              <a:gd name="T16" fmla="*/ 317 w 325"/>
              <a:gd name="T17" fmla="*/ 163 h 325"/>
              <a:gd name="T18" fmla="*/ 163 w 325"/>
              <a:gd name="T19" fmla="*/ 8 h 325"/>
            </a:gdLst>
            <a:rect l="0" t="0" r="r" b="b"/>
            <a:pathLst>
              <a:path w="325" h="325">
                <a:moveTo>
                  <a:pt x="163" y="325"/>
                </a:moveTo>
                <a:cubicBezTo>
                  <a:pt x="73" y="325"/>
                  <a:pt x="0" y="252"/>
                  <a:pt x="0" y="163"/>
                </a:cubicBezTo>
                <a:cubicBezTo>
                  <a:pt x="0" y="73"/>
                  <a:pt x="73" y="0"/>
                  <a:pt x="163" y="0"/>
                </a:cubicBezTo>
                <a:cubicBezTo>
                  <a:pt x="252" y="0"/>
                  <a:pt x="325" y="73"/>
                  <a:pt x="325" y="163"/>
                </a:cubicBezTo>
                <a:cubicBezTo>
                  <a:pt x="325" y="252"/>
                  <a:pt x="252" y="325"/>
                  <a:pt x="163" y="325"/>
                </a:cubicBezTo>
                <a:close/>
                <a:moveTo>
                  <a:pt x="163" y="8"/>
                </a:moveTo>
                <a:cubicBezTo>
                  <a:pt x="77" y="8"/>
                  <a:pt x="8" y="77"/>
                  <a:pt x="8" y="163"/>
                </a:cubicBezTo>
                <a:cubicBezTo>
                  <a:pt x="8" y="248"/>
                  <a:pt x="77" y="317"/>
                  <a:pt x="163" y="317"/>
                </a:cubicBezTo>
                <a:cubicBezTo>
                  <a:pt x="248" y="317"/>
                  <a:pt x="317" y="248"/>
                  <a:pt x="317" y="163"/>
                </a:cubicBezTo>
                <a:cubicBezTo>
                  <a:pt x="317" y="77"/>
                  <a:pt x="248" y="8"/>
                  <a:pt x="163" y="8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191881" y="2045172"/>
            <a:ext cx="436354" cy="39560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449620" y="3756068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通过自然语言逻辑串联关键词与主题，避免堆砌关键词，确保AI能准确理解内容主旨并用于生成可信回答。</a:t>
            </a:r>
            <a:endParaRPr kumimoji="1" lang="zh-CN" altLang="en-US"/>
          </a:p>
        </p:txBody>
      </p:sp>
      <p:cxnSp>
        <p:nvCxnSpPr>
          <p:cNvPr id="23" name="线条 1"/>
          <p:cNvCxnSpPr/>
          <p:nvPr/>
        </p:nvCxnSpPr>
        <p:spPr>
          <a:xfrm rot="0" flipH="0" flipV="0">
            <a:off x="3449620" y="3654830"/>
            <a:ext cx="198000" cy="0"/>
          </a:xfrm>
          <a:prstGeom prst="line">
            <a:avLst/>
          </a:prstGeom>
          <a:noFill/>
          <a:ln w="27940" cap="rnd">
            <a:solidFill>
              <a:schemeClr val="accent2"/>
            </a:solidFill>
            <a:miter/>
          </a:ln>
        </p:spPr>
      </p:cxnSp>
      <p:sp>
        <p:nvSpPr>
          <p:cNvPr id="24" name="标题 1"/>
          <p:cNvSpPr txBox="1"/>
          <p:nvPr/>
        </p:nvSpPr>
        <p:spPr>
          <a:xfrm rot="0" flipH="0" flipV="0">
            <a:off x="3449620" y="3025813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强化语义上下文连贯性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273676" y="2388544"/>
            <a:ext cx="1920875" cy="593725"/>
          </a:xfrm>
          <a:custGeom>
            <a:avLst/>
            <a:gdLst>
              <a:gd name="T0" fmla="*/ 1100 w 1100"/>
              <a:gd name="T1" fmla="*/ 148 h 340"/>
              <a:gd name="T2" fmla="*/ 1100 w 1100"/>
              <a:gd name="T3" fmla="*/ 194 h 340"/>
              <a:gd name="T4" fmla="*/ 954 w 1100"/>
              <a:gd name="T5" fmla="*/ 340 h 340"/>
              <a:gd name="T6" fmla="*/ 0 w 1100"/>
              <a:gd name="T7" fmla="*/ 340 h 340"/>
              <a:gd name="T8" fmla="*/ 0 w 1100"/>
              <a:gd name="T9" fmla="*/ 296 h 340"/>
              <a:gd name="T10" fmla="*/ 126 w 1100"/>
              <a:gd name="T11" fmla="*/ 170 h 340"/>
              <a:gd name="T12" fmla="*/ 0 w 1100"/>
              <a:gd name="T13" fmla="*/ 46 h 340"/>
              <a:gd name="T14" fmla="*/ 0 w 1100"/>
              <a:gd name="T15" fmla="*/ 0 h 340"/>
              <a:gd name="T16" fmla="*/ 954 w 1100"/>
              <a:gd name="T17" fmla="*/ 0 h 340"/>
              <a:gd name="T18" fmla="*/ 1100 w 1100"/>
              <a:gd name="T19" fmla="*/ 148 h 340"/>
            </a:gdLst>
            <a:rect l="0" t="0" r="r" b="b"/>
            <a:pathLst>
              <a:path w="1100" h="340">
                <a:moveTo>
                  <a:pt x="1100" y="148"/>
                </a:moveTo>
                <a:lnTo>
                  <a:pt x="1100" y="194"/>
                </a:lnTo>
                <a:lnTo>
                  <a:pt x="954" y="340"/>
                </a:lnTo>
                <a:lnTo>
                  <a:pt x="0" y="340"/>
                </a:lnTo>
                <a:lnTo>
                  <a:pt x="0" y="296"/>
                </a:lnTo>
                <a:lnTo>
                  <a:pt x="126" y="170"/>
                </a:lnTo>
                <a:lnTo>
                  <a:pt x="0" y="46"/>
                </a:lnTo>
                <a:lnTo>
                  <a:pt x="0" y="0"/>
                </a:lnTo>
                <a:lnTo>
                  <a:pt x="954" y="0"/>
                </a:lnTo>
                <a:lnTo>
                  <a:pt x="1100" y="148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273676" y="2905435"/>
            <a:ext cx="1665923" cy="76835"/>
          </a:xfrm>
          <a:prstGeom prst="rect">
            <a:avLst/>
          </a:pr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7939598" y="2646990"/>
            <a:ext cx="254953" cy="335280"/>
          </a:xfrm>
          <a:custGeom>
            <a:avLst/>
            <a:gdLst>
              <a:gd name="T0" fmla="*/ 0 w 146"/>
              <a:gd name="T1" fmla="*/ 192 h 192"/>
              <a:gd name="T2" fmla="*/ 0 w 146"/>
              <a:gd name="T3" fmla="*/ 148 h 192"/>
              <a:gd name="T4" fmla="*/ 146 w 146"/>
              <a:gd name="T5" fmla="*/ 0 h 192"/>
              <a:gd name="T6" fmla="*/ 146 w 146"/>
              <a:gd name="T7" fmla="*/ 46 h 192"/>
              <a:gd name="T8" fmla="*/ 0 w 146"/>
              <a:gd name="T9" fmla="*/ 192 h 192"/>
            </a:gdLst>
            <a:rect l="0" t="0" r="r" b="b"/>
            <a:pathLst>
              <a:path w="146" h="192">
                <a:moveTo>
                  <a:pt x="0" y="192"/>
                </a:moveTo>
                <a:lnTo>
                  <a:pt x="0" y="148"/>
                </a:lnTo>
                <a:lnTo>
                  <a:pt x="146" y="0"/>
                </a:lnTo>
                <a:lnTo>
                  <a:pt x="146" y="46"/>
                </a:lnTo>
                <a:lnTo>
                  <a:pt x="0" y="19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273676" y="2388544"/>
            <a:ext cx="258445" cy="296863"/>
          </a:xfrm>
          <a:custGeom>
            <a:avLst/>
            <a:gdLst>
              <a:gd name="T0" fmla="*/ 0 w 148"/>
              <a:gd name="T1" fmla="*/ 46 h 170"/>
              <a:gd name="T2" fmla="*/ 0 w 148"/>
              <a:gd name="T3" fmla="*/ 0 h 170"/>
              <a:gd name="T4" fmla="*/ 148 w 148"/>
              <a:gd name="T5" fmla="*/ 148 h 170"/>
              <a:gd name="T6" fmla="*/ 126 w 148"/>
              <a:gd name="T7" fmla="*/ 170 h 170"/>
              <a:gd name="T8" fmla="*/ 0 w 148"/>
              <a:gd name="T9" fmla="*/ 46 h 170"/>
            </a:gdLst>
            <a:rect l="0" t="0" r="r" b="b"/>
            <a:pathLst>
              <a:path w="148" h="170">
                <a:moveTo>
                  <a:pt x="0" y="46"/>
                </a:moveTo>
                <a:lnTo>
                  <a:pt x="0" y="0"/>
                </a:lnTo>
                <a:lnTo>
                  <a:pt x="148" y="148"/>
                </a:lnTo>
                <a:lnTo>
                  <a:pt x="126" y="17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6682298" y="2521260"/>
            <a:ext cx="1107123" cy="2479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6822895" y="1805844"/>
            <a:ext cx="825930" cy="828534"/>
          </a:xfrm>
          <a:prstGeom prst="ellipse">
            <a:avLst/>
          </a:pr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6812473" y="1795421"/>
            <a:ext cx="846774" cy="849378"/>
          </a:xfrm>
          <a:custGeom>
            <a:avLst/>
            <a:gdLst>
              <a:gd name="T0" fmla="*/ 162 w 325"/>
              <a:gd name="T1" fmla="*/ 326 h 326"/>
              <a:gd name="T2" fmla="*/ 0 w 325"/>
              <a:gd name="T3" fmla="*/ 163 h 326"/>
              <a:gd name="T4" fmla="*/ 162 w 325"/>
              <a:gd name="T5" fmla="*/ 0 h 326"/>
              <a:gd name="T6" fmla="*/ 325 w 325"/>
              <a:gd name="T7" fmla="*/ 163 h 326"/>
              <a:gd name="T8" fmla="*/ 162 w 325"/>
              <a:gd name="T9" fmla="*/ 326 h 326"/>
              <a:gd name="T10" fmla="*/ 162 w 325"/>
              <a:gd name="T11" fmla="*/ 8 h 326"/>
              <a:gd name="T12" fmla="*/ 8 w 325"/>
              <a:gd name="T13" fmla="*/ 163 h 326"/>
              <a:gd name="T14" fmla="*/ 162 w 325"/>
              <a:gd name="T15" fmla="*/ 318 h 326"/>
              <a:gd name="T16" fmla="*/ 317 w 325"/>
              <a:gd name="T17" fmla="*/ 163 h 326"/>
              <a:gd name="T18" fmla="*/ 162 w 325"/>
              <a:gd name="T19" fmla="*/ 8 h 326"/>
            </a:gdLst>
            <a:rect l="0" t="0" r="r" b="b"/>
            <a:pathLst>
              <a:path w="325" h="326">
                <a:moveTo>
                  <a:pt x="162" y="326"/>
                </a:moveTo>
                <a:cubicBezTo>
                  <a:pt x="73" y="326"/>
                  <a:pt x="0" y="253"/>
                  <a:pt x="0" y="163"/>
                </a:cubicBezTo>
                <a:cubicBezTo>
                  <a:pt x="0" y="73"/>
                  <a:pt x="73" y="0"/>
                  <a:pt x="162" y="0"/>
                </a:cubicBezTo>
                <a:cubicBezTo>
                  <a:pt x="252" y="0"/>
                  <a:pt x="325" y="73"/>
                  <a:pt x="325" y="163"/>
                </a:cubicBezTo>
                <a:cubicBezTo>
                  <a:pt x="325" y="253"/>
                  <a:pt x="252" y="326"/>
                  <a:pt x="162" y="326"/>
                </a:cubicBezTo>
                <a:close/>
                <a:moveTo>
                  <a:pt x="162" y="8"/>
                </a:moveTo>
                <a:cubicBezTo>
                  <a:pt x="77" y="8"/>
                  <a:pt x="8" y="78"/>
                  <a:pt x="8" y="163"/>
                </a:cubicBezTo>
                <a:cubicBezTo>
                  <a:pt x="8" y="248"/>
                  <a:pt x="77" y="318"/>
                  <a:pt x="162" y="318"/>
                </a:cubicBezTo>
                <a:cubicBezTo>
                  <a:pt x="248" y="318"/>
                  <a:pt x="317" y="248"/>
                  <a:pt x="317" y="163"/>
                </a:cubicBezTo>
                <a:cubicBezTo>
                  <a:pt x="317" y="78"/>
                  <a:pt x="248" y="8"/>
                  <a:pt x="162" y="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7028373" y="2043110"/>
            <a:ext cx="411484" cy="340354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6273676" y="3756068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在文本中合理嵌入图片、表格、视频等结构化数据标签，帮助AI识别关键信息节点，增强内容在生成结果中的引用权重。</a:t>
            </a:r>
            <a:endParaRPr kumimoji="1" lang="zh-CN" altLang="en-US"/>
          </a:p>
        </p:txBody>
      </p:sp>
      <p:cxnSp>
        <p:nvCxnSpPr>
          <p:cNvPr id="34" name="线条 1"/>
          <p:cNvCxnSpPr/>
          <p:nvPr/>
        </p:nvCxnSpPr>
        <p:spPr>
          <a:xfrm rot="0" flipH="0" flipV="0">
            <a:off x="6273676" y="3654830"/>
            <a:ext cx="198000" cy="0"/>
          </a:xfrm>
          <a:prstGeom prst="line">
            <a:avLst/>
          </a:prstGeom>
          <a:noFill/>
          <a:ln w="27940" cap="rnd">
            <a:solidFill>
              <a:schemeClr val="accent1"/>
            </a:solidFill>
            <a:miter/>
          </a:ln>
        </p:spPr>
      </p:cxnSp>
      <p:sp>
        <p:nvSpPr>
          <p:cNvPr id="35" name="标题 1"/>
          <p:cNvSpPr txBox="1"/>
          <p:nvPr/>
        </p:nvSpPr>
        <p:spPr>
          <a:xfrm rot="0" flipH="0" flipV="0">
            <a:off x="6273676" y="3025813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嵌入多模态信息锚点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9097731" y="2392038"/>
            <a:ext cx="1919129" cy="593725"/>
          </a:xfrm>
          <a:custGeom>
            <a:avLst/>
            <a:gdLst>
              <a:gd name="T0" fmla="*/ 1099 w 1099"/>
              <a:gd name="T1" fmla="*/ 146 h 340"/>
              <a:gd name="T2" fmla="*/ 1099 w 1099"/>
              <a:gd name="T3" fmla="*/ 192 h 340"/>
              <a:gd name="T4" fmla="*/ 951 w 1099"/>
              <a:gd name="T5" fmla="*/ 340 h 340"/>
              <a:gd name="T6" fmla="*/ 0 w 1099"/>
              <a:gd name="T7" fmla="*/ 340 h 340"/>
              <a:gd name="T8" fmla="*/ 0 w 1099"/>
              <a:gd name="T9" fmla="*/ 294 h 340"/>
              <a:gd name="T10" fmla="*/ 123 w 1099"/>
              <a:gd name="T11" fmla="*/ 170 h 340"/>
              <a:gd name="T12" fmla="*/ 0 w 1099"/>
              <a:gd name="T13" fmla="*/ 44 h 340"/>
              <a:gd name="T14" fmla="*/ 0 w 1099"/>
              <a:gd name="T15" fmla="*/ 0 h 340"/>
              <a:gd name="T16" fmla="*/ 951 w 1099"/>
              <a:gd name="T17" fmla="*/ 0 h 340"/>
              <a:gd name="T18" fmla="*/ 1099 w 1099"/>
              <a:gd name="T19" fmla="*/ 146 h 340"/>
            </a:gdLst>
            <a:rect l="0" t="0" r="r" b="b"/>
            <a:pathLst>
              <a:path w="1099" h="340">
                <a:moveTo>
                  <a:pt x="1099" y="146"/>
                </a:moveTo>
                <a:lnTo>
                  <a:pt x="1099" y="192"/>
                </a:lnTo>
                <a:lnTo>
                  <a:pt x="951" y="340"/>
                </a:lnTo>
                <a:lnTo>
                  <a:pt x="0" y="340"/>
                </a:lnTo>
                <a:lnTo>
                  <a:pt x="0" y="294"/>
                </a:lnTo>
                <a:lnTo>
                  <a:pt x="123" y="170"/>
                </a:lnTo>
                <a:lnTo>
                  <a:pt x="0" y="44"/>
                </a:lnTo>
                <a:lnTo>
                  <a:pt x="0" y="0"/>
                </a:lnTo>
                <a:lnTo>
                  <a:pt x="951" y="0"/>
                </a:lnTo>
                <a:lnTo>
                  <a:pt x="1099" y="14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9097731" y="2905435"/>
            <a:ext cx="1660684" cy="80327"/>
          </a:xfrm>
          <a:prstGeom prst="rect">
            <a:avLst/>
          </a:pr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0" flipH="0" flipV="0">
            <a:off x="10758414" y="2646990"/>
            <a:ext cx="258445" cy="338772"/>
          </a:xfrm>
          <a:custGeom>
            <a:avLst/>
            <a:gdLst>
              <a:gd name="T0" fmla="*/ 0 w 148"/>
              <a:gd name="T1" fmla="*/ 194 h 194"/>
              <a:gd name="T2" fmla="*/ 0 w 148"/>
              <a:gd name="T3" fmla="*/ 148 h 194"/>
              <a:gd name="T4" fmla="*/ 148 w 148"/>
              <a:gd name="T5" fmla="*/ 0 h 194"/>
              <a:gd name="T6" fmla="*/ 148 w 148"/>
              <a:gd name="T7" fmla="*/ 46 h 194"/>
              <a:gd name="T8" fmla="*/ 0 w 148"/>
              <a:gd name="T9" fmla="*/ 194 h 194"/>
            </a:gdLst>
            <a:rect l="0" t="0" r="r" b="b"/>
            <a:pathLst>
              <a:path w="148" h="194">
                <a:moveTo>
                  <a:pt x="0" y="194"/>
                </a:moveTo>
                <a:lnTo>
                  <a:pt x="0" y="148"/>
                </a:lnTo>
                <a:lnTo>
                  <a:pt x="148" y="0"/>
                </a:lnTo>
                <a:lnTo>
                  <a:pt x="148" y="46"/>
                </a:lnTo>
                <a:lnTo>
                  <a:pt x="0" y="19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0" flipH="0" flipV="0">
            <a:off x="9097731" y="2392038"/>
            <a:ext cx="256699" cy="296863"/>
          </a:xfrm>
          <a:custGeom>
            <a:avLst/>
            <a:gdLst>
              <a:gd name="T0" fmla="*/ 0 w 147"/>
              <a:gd name="T1" fmla="*/ 44 h 170"/>
              <a:gd name="T2" fmla="*/ 0 w 147"/>
              <a:gd name="T3" fmla="*/ 0 h 170"/>
              <a:gd name="T4" fmla="*/ 147 w 147"/>
              <a:gd name="T5" fmla="*/ 146 h 170"/>
              <a:gd name="T6" fmla="*/ 123 w 147"/>
              <a:gd name="T7" fmla="*/ 170 h 170"/>
              <a:gd name="T8" fmla="*/ 0 w 147"/>
              <a:gd name="T9" fmla="*/ 44 h 170"/>
            </a:gdLst>
            <a:rect l="0" t="0" r="r" b="b"/>
            <a:pathLst>
              <a:path w="147" h="170">
                <a:moveTo>
                  <a:pt x="0" y="44"/>
                </a:moveTo>
                <a:lnTo>
                  <a:pt x="0" y="0"/>
                </a:lnTo>
                <a:lnTo>
                  <a:pt x="147" y="146"/>
                </a:lnTo>
                <a:lnTo>
                  <a:pt x="123" y="170"/>
                </a:lnTo>
                <a:lnTo>
                  <a:pt x="0" y="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0" flipH="0" flipV="0">
            <a:off x="9501114" y="2524753"/>
            <a:ext cx="1110615" cy="2479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 rot="0" flipH="0" flipV="0">
            <a:off x="9642155" y="1808893"/>
            <a:ext cx="828534" cy="825928"/>
          </a:xfrm>
          <a:prstGeom prst="ellipse">
            <a:avLst/>
          </a:pr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 rot="0" flipH="0" flipV="0">
            <a:off x="9631732" y="1798472"/>
            <a:ext cx="849378" cy="846772"/>
          </a:xfrm>
          <a:custGeom>
            <a:avLst/>
            <a:gdLst>
              <a:gd name="T0" fmla="*/ 163 w 326"/>
              <a:gd name="T1" fmla="*/ 325 h 325"/>
              <a:gd name="T2" fmla="*/ 0 w 326"/>
              <a:gd name="T3" fmla="*/ 163 h 325"/>
              <a:gd name="T4" fmla="*/ 163 w 326"/>
              <a:gd name="T5" fmla="*/ 0 h 325"/>
              <a:gd name="T6" fmla="*/ 326 w 326"/>
              <a:gd name="T7" fmla="*/ 163 h 325"/>
              <a:gd name="T8" fmla="*/ 163 w 326"/>
              <a:gd name="T9" fmla="*/ 325 h 325"/>
              <a:gd name="T10" fmla="*/ 163 w 326"/>
              <a:gd name="T11" fmla="*/ 8 h 325"/>
              <a:gd name="T12" fmla="*/ 8 w 326"/>
              <a:gd name="T13" fmla="*/ 163 h 325"/>
              <a:gd name="T14" fmla="*/ 163 w 326"/>
              <a:gd name="T15" fmla="*/ 317 h 325"/>
              <a:gd name="T16" fmla="*/ 318 w 326"/>
              <a:gd name="T17" fmla="*/ 163 h 325"/>
              <a:gd name="T18" fmla="*/ 163 w 326"/>
              <a:gd name="T19" fmla="*/ 8 h 325"/>
            </a:gdLst>
            <a:rect l="0" t="0" r="r" b="b"/>
            <a:pathLst>
              <a:path w="326" h="325">
                <a:moveTo>
                  <a:pt x="163" y="325"/>
                </a:moveTo>
                <a:cubicBezTo>
                  <a:pt x="73" y="325"/>
                  <a:pt x="0" y="252"/>
                  <a:pt x="0" y="163"/>
                </a:cubicBezTo>
                <a:cubicBezTo>
                  <a:pt x="0" y="73"/>
                  <a:pt x="73" y="0"/>
                  <a:pt x="163" y="0"/>
                </a:cubicBezTo>
                <a:cubicBezTo>
                  <a:pt x="253" y="0"/>
                  <a:pt x="326" y="73"/>
                  <a:pt x="326" y="163"/>
                </a:cubicBezTo>
                <a:cubicBezTo>
                  <a:pt x="326" y="252"/>
                  <a:pt x="253" y="325"/>
                  <a:pt x="163" y="325"/>
                </a:cubicBezTo>
                <a:close/>
                <a:moveTo>
                  <a:pt x="163" y="8"/>
                </a:moveTo>
                <a:cubicBezTo>
                  <a:pt x="78" y="8"/>
                  <a:pt x="8" y="77"/>
                  <a:pt x="8" y="163"/>
                </a:cubicBezTo>
                <a:cubicBezTo>
                  <a:pt x="8" y="248"/>
                  <a:pt x="78" y="317"/>
                  <a:pt x="163" y="317"/>
                </a:cubicBezTo>
                <a:cubicBezTo>
                  <a:pt x="248" y="317"/>
                  <a:pt x="318" y="248"/>
                  <a:pt x="318" y="163"/>
                </a:cubicBezTo>
                <a:cubicBezTo>
                  <a:pt x="318" y="77"/>
                  <a:pt x="248" y="8"/>
                  <a:pt x="163" y="8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 rot="0" flipH="0" flipV="0">
            <a:off x="9862909" y="2020638"/>
            <a:ext cx="387024" cy="40244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 rot="0" flipH="0" flipV="0">
            <a:off x="9097731" y="3756068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明确标注数据来源、专家背书和更新时间，提升内容在AI评估中的E- E- A- T（经验、专业性、权威性、可信度）得分。</a:t>
            </a:r>
            <a:endParaRPr kumimoji="1" lang="zh-CN" altLang="en-US"/>
          </a:p>
        </p:txBody>
      </p:sp>
      <p:cxnSp>
        <p:nvCxnSpPr>
          <p:cNvPr id="45" name="线条 1"/>
          <p:cNvCxnSpPr/>
          <p:nvPr/>
        </p:nvCxnSpPr>
        <p:spPr>
          <a:xfrm rot="0" flipH="0" flipV="0">
            <a:off x="9097731" y="3654830"/>
            <a:ext cx="198000" cy="0"/>
          </a:xfrm>
          <a:prstGeom prst="line">
            <a:avLst/>
          </a:prstGeom>
          <a:noFill/>
          <a:ln w="27940" cap="rnd">
            <a:solidFill>
              <a:schemeClr val="accent2"/>
            </a:solidFill>
            <a:miter/>
          </a:ln>
        </p:spPr>
      </p:cxnSp>
      <p:sp>
        <p:nvSpPr>
          <p:cNvPr id="46" name="标题 1"/>
          <p:cNvSpPr txBox="1"/>
          <p:nvPr/>
        </p:nvSpPr>
        <p:spPr>
          <a:xfrm rot="0" flipH="0" flipV="0">
            <a:off x="9097731" y="3025813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优化权威性与可信度信号</a:t>
            </a:r>
            <a:endParaRPr kumimoji="1" lang="zh-CN" altLang="en-US"/>
          </a:p>
        </p:txBody>
      </p:sp>
      <p:sp>
        <p:nvSpPr>
          <p:cNvPr id="47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内容结构适配生成式引擎</a:t>
            </a:r>
            <a:endParaRPr kumimoji="1" lang="zh-CN" altLang="en-US"/>
          </a:p>
        </p:txBody>
      </p:sp>
      <p:sp>
        <p:nvSpPr>
          <p:cNvPr id="48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33273" y="1130300"/>
            <a:ext cx="5165094" cy="2379502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13119" y="1195546"/>
            <a:ext cx="4994018" cy="2256905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79361" y="1402390"/>
            <a:ext cx="163255" cy="16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79361" y="1775544"/>
            <a:ext cx="163255" cy="16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79361" y="2702137"/>
            <a:ext cx="163255" cy="16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79361" y="3075291"/>
            <a:ext cx="163255" cy="16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15044" y="1433485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15044" y="1806639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15044" y="2729343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15044" y="3102498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444213" y="1958029"/>
            <a:ext cx="4169269" cy="12479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将用户搜索意图细分为信息型、导航型、交易型与比较型，并针对性设计内容模块，确保覆盖AI推理所需的关键维度。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323643" y="1433485"/>
            <a:ext cx="4410408" cy="4571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444213" y="1451728"/>
            <a:ext cx="4169269" cy="3895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构建意图-内容映射矩阵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311862" y="1130300"/>
            <a:ext cx="5165094" cy="2379502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391707" y="1191598"/>
            <a:ext cx="4994018" cy="2256905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457949" y="1402390"/>
            <a:ext cx="163255" cy="16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457949" y="1775544"/>
            <a:ext cx="163255" cy="16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457949" y="2702137"/>
            <a:ext cx="163255" cy="16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457949" y="3075291"/>
            <a:ext cx="163255" cy="163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193631" y="1433485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193631" y="1806639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193631" y="2729343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193631" y="3102498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922801" y="1958029"/>
            <a:ext cx="4169269" cy="12479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模拟真实用户与AI助手的多轮对话路径，预设常见追问与延伸问题，在内容中提前布局答案链路，提高被完整引用机会。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802231" y="1433485"/>
            <a:ext cx="4410408" cy="4571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922801" y="1467276"/>
            <a:ext cx="4169269" cy="3895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利用对话流模拟训练内容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833273" y="3754598"/>
            <a:ext cx="5165094" cy="2379502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913119" y="3819843"/>
            <a:ext cx="4994018" cy="2256905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979361" y="4026688"/>
            <a:ext cx="163255" cy="163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979361" y="4399842"/>
            <a:ext cx="163255" cy="163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979361" y="5326435"/>
            <a:ext cx="163255" cy="163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979361" y="5699589"/>
            <a:ext cx="163255" cy="163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0" flipV="0">
            <a:off x="715044" y="4057783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715044" y="4430937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715044" y="5353641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0" flipH="0" flipV="0">
            <a:off x="715044" y="5726795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0" flipH="0" flipV="0">
            <a:off x="1444213" y="4582327"/>
            <a:ext cx="4169269" cy="12479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借助AI搜索日志与生成结果反馈，持续追踪新兴查询模式，快速迭代内容以匹配不断演化的用户语言习惯与需求焦点。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0" flipH="0" flipV="0">
            <a:off x="1323643" y="4057783"/>
            <a:ext cx="4410408" cy="4571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 rot="0" flipH="0" flipV="0">
            <a:off x="1444213" y="4076025"/>
            <a:ext cx="4169269" cy="3895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动态更新高频意图词库</a:t>
            </a: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 rot="0" flipH="0" flipV="0">
            <a:off x="6311862" y="3754598"/>
            <a:ext cx="5165094" cy="2379502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 rot="0" flipH="0" flipV="0">
            <a:off x="6391707" y="3815896"/>
            <a:ext cx="4994018" cy="2256905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 rot="0" flipH="0" flipV="0">
            <a:off x="6457949" y="4026688"/>
            <a:ext cx="163255" cy="163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 rot="0" flipH="0" flipV="0">
            <a:off x="6457949" y="4399842"/>
            <a:ext cx="163255" cy="163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 rot="0" flipH="0" flipV="0">
            <a:off x="6457949" y="5326435"/>
            <a:ext cx="163255" cy="163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7" name="标题 1"/>
          <p:cNvSpPr txBox="1"/>
          <p:nvPr/>
        </p:nvSpPr>
        <p:spPr>
          <a:xfrm rot="0" flipH="0" flipV="0">
            <a:off x="6457949" y="5699589"/>
            <a:ext cx="163255" cy="163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8" name="标题 1"/>
          <p:cNvSpPr txBox="1"/>
          <p:nvPr/>
        </p:nvSpPr>
        <p:spPr>
          <a:xfrm rot="0" flipH="0" flipV="0">
            <a:off x="6193631" y="4057783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9" name="标题 1"/>
          <p:cNvSpPr txBox="1"/>
          <p:nvPr/>
        </p:nvSpPr>
        <p:spPr>
          <a:xfrm rot="0" flipH="0" flipV="0">
            <a:off x="6193631" y="4430937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0" name="标题 1"/>
          <p:cNvSpPr txBox="1"/>
          <p:nvPr/>
        </p:nvSpPr>
        <p:spPr>
          <a:xfrm rot="0" flipH="0" flipV="0">
            <a:off x="6193631" y="5353641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1" name="标题 1"/>
          <p:cNvSpPr txBox="1"/>
          <p:nvPr/>
        </p:nvSpPr>
        <p:spPr>
          <a:xfrm rot="0" flipH="0" flipV="0">
            <a:off x="6193631" y="5726795"/>
            <a:ext cx="354529" cy="1010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2" name="标题 1"/>
          <p:cNvSpPr txBox="1"/>
          <p:nvPr/>
        </p:nvSpPr>
        <p:spPr>
          <a:xfrm rot="0" flipH="0" flipV="0">
            <a:off x="6922801" y="4582327"/>
            <a:ext cx="4169269" cy="12479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每段核心信息需具备独立解释能力，即使脱离原文也能被AI准确引用，避免依赖上下文才能理解的模糊表达。</a:t>
            </a:r>
            <a:endParaRPr kumimoji="1" lang="zh-CN" altLang="en-US"/>
          </a:p>
        </p:txBody>
      </p:sp>
      <p:sp>
        <p:nvSpPr>
          <p:cNvPr id="53" name="标题 1"/>
          <p:cNvSpPr txBox="1"/>
          <p:nvPr/>
        </p:nvSpPr>
        <p:spPr>
          <a:xfrm rot="0" flipH="0" flipV="0">
            <a:off x="6802231" y="4057783"/>
            <a:ext cx="4410408" cy="4571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4" name="标题 1"/>
          <p:cNvSpPr txBox="1"/>
          <p:nvPr/>
        </p:nvSpPr>
        <p:spPr>
          <a:xfrm rot="0" flipH="0" flipV="0">
            <a:off x="6922801" y="4091573"/>
            <a:ext cx="4169269" cy="3895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设计“可解释性”内容片段</a:t>
            </a:r>
            <a:endParaRPr kumimoji="1" lang="zh-CN" altLang="en-US"/>
          </a:p>
        </p:txBody>
      </p:sp>
      <p:sp>
        <p:nvSpPr>
          <p:cNvPr id="55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用户意图深度解析与响应</a:t>
            </a:r>
            <a:endParaRPr kumimoji="1" lang="zh-CN" altLang="en-US"/>
          </a:p>
        </p:txBody>
      </p:sp>
      <p:sp>
        <p:nvSpPr>
          <p:cNvPr id="56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 rot="0" flipH="0" flipV="0">
            <a:off x="1190779" y="3717574"/>
            <a:ext cx="9979880" cy="2241"/>
          </a:xfrm>
          <a:prstGeom prst="line">
            <a:avLst/>
          </a:prstGeom>
          <a:noFill/>
          <a:ln w="19050" cap="flat">
            <a:solidFill>
              <a:srgbClr val="858585">
                <a:alpha val="100000"/>
              </a:srgbClr>
            </a:solidFill>
            <a:prstDash val="solid"/>
            <a:miter/>
            <a:headEnd type="oval" w="lg" len="lg"/>
            <a:tailEnd type="oval" w="lg" len="lg"/>
          </a:ln>
        </p:spPr>
      </p:cxnSp>
      <p:sp>
        <p:nvSpPr>
          <p:cNvPr id="4" name="标题 1"/>
          <p:cNvSpPr txBox="1"/>
          <p:nvPr/>
        </p:nvSpPr>
        <p:spPr>
          <a:xfrm rot="0" flipH="0" flipV="0">
            <a:off x="6238036" y="4683368"/>
            <a:ext cx="2406377" cy="12820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24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设置专属追踪指标（如AI引用率、生成摘要点击率、答案位置排名），结合A/B测试持续优化内容策略，形成数据驱动迭代机制。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238036" y="3801067"/>
            <a:ext cx="2406377" cy="8600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建立GEO效果监测闭环</a:t>
            </a: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rot="5400000" flipH="1" flipV="1">
            <a:off x="7037997" y="3316586"/>
            <a:ext cx="806454" cy="2241"/>
          </a:xfrm>
          <a:prstGeom prst="line">
            <a:avLst/>
          </a:prstGeom>
          <a:noFill/>
          <a:ln w="19050" cap="flat">
            <a:solidFill>
              <a:srgbClr val="858585">
                <a:alpha val="100000"/>
              </a:srgbClr>
            </a:solidFill>
            <a:prstDash val="solid"/>
            <a:miter/>
            <a:headEnd type="oval"/>
          </a:ln>
        </p:spPr>
      </p:cxnSp>
      <p:sp>
        <p:nvSpPr>
          <p:cNvPr id="7" name="标题 1"/>
          <p:cNvSpPr txBox="1"/>
          <p:nvPr/>
        </p:nvSpPr>
        <p:spPr>
          <a:xfrm rot="0" flipH="0" flipV="0">
            <a:off x="7094549" y="2195644"/>
            <a:ext cx="693350" cy="693348"/>
          </a:xfrm>
          <a:prstGeom prst="round2Diag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38100" cap="flat">
            <a:noFill/>
            <a:miter/>
          </a:ln>
          <a:effectLst>
            <a:outerShdw dist="76200" blurRad="152400" dir="2700000" sx="100000" sy="100000" kx="0" ky="0" algn="tl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302750" y="2408312"/>
            <a:ext cx="276948" cy="268013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772823" y="1764652"/>
            <a:ext cx="378697" cy="37869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 w="381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073030" y="4683368"/>
            <a:ext cx="2406377" cy="12820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采用Schema.org最新扩展类型（如FAQ、HowTo、Review等），并结合AI引擎偏好格式（如JSON- LD），提升机器可读性。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073030" y="3801067"/>
            <a:ext cx="2406377" cy="8600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结构化数据标记升级</a:t>
            </a: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rot="5400000" flipH="1" flipV="1">
            <a:off x="1872991" y="3316586"/>
            <a:ext cx="806454" cy="2241"/>
          </a:xfrm>
          <a:prstGeom prst="line">
            <a:avLst/>
          </a:prstGeom>
          <a:noFill/>
          <a:ln w="19050" cap="flat">
            <a:solidFill>
              <a:srgbClr val="858585">
                <a:alpha val="100000"/>
              </a:srgbClr>
            </a:solidFill>
            <a:prstDash val="solid"/>
            <a:miter/>
            <a:headEnd type="oval"/>
          </a:ln>
        </p:spPr>
      </p:cxnSp>
      <p:sp>
        <p:nvSpPr>
          <p:cNvPr id="13" name="标题 1"/>
          <p:cNvSpPr txBox="1"/>
          <p:nvPr/>
        </p:nvSpPr>
        <p:spPr>
          <a:xfrm rot="0" flipH="0" flipV="0">
            <a:off x="1929543" y="2195644"/>
            <a:ext cx="693350" cy="693348"/>
          </a:xfrm>
          <a:prstGeom prst="round2Diag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38100" cap="flat">
            <a:noFill/>
            <a:miter/>
          </a:ln>
          <a:effectLst>
            <a:outerShdw dist="76200" blurRad="152400" dir="2700000" sx="100000" sy="100000" kx="0" ky="0" algn="tl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152509" y="2408312"/>
            <a:ext cx="247418" cy="268013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646162" y="1764652"/>
            <a:ext cx="378697" cy="37869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 w="381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线条 1"/>
          <p:cNvCxnSpPr/>
          <p:nvPr/>
        </p:nvCxnSpPr>
        <p:spPr>
          <a:xfrm rot="5400000" flipH="1" flipV="1">
            <a:off x="9620499" y="4121923"/>
            <a:ext cx="806455" cy="2241"/>
          </a:xfrm>
          <a:prstGeom prst="line">
            <a:avLst/>
          </a:prstGeom>
          <a:noFill/>
          <a:ln w="19050" cap="flat">
            <a:solidFill>
              <a:srgbClr val="858585">
                <a:alpha val="100000"/>
              </a:srgbClr>
            </a:solidFill>
            <a:prstDash val="solid"/>
            <a:miter/>
            <a:headEnd type="none"/>
            <a:tailEnd type="oval"/>
          </a:ln>
        </p:spPr>
      </p:cxnSp>
      <p:sp>
        <p:nvSpPr>
          <p:cNvPr id="17" name="标题 1"/>
          <p:cNvSpPr txBox="1"/>
          <p:nvPr/>
        </p:nvSpPr>
        <p:spPr>
          <a:xfrm rot="0" flipH="0" flipV="0">
            <a:off x="9677051" y="4546180"/>
            <a:ext cx="693350" cy="693348"/>
          </a:xfrm>
          <a:prstGeom prst="round2Diag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3000">
                <a:schemeClr val="accent2"/>
              </a:gs>
            </a:gsLst>
            <a:path path="circle">
              <a:fillToRect b="100000" r="100000"/>
            </a:path>
            <a:tileRect t="-100000" l="-100000"/>
          </a:gradFill>
          <a:ln w="38100" cap="flat">
            <a:noFill/>
            <a:miter/>
          </a:ln>
          <a:effectLst>
            <a:outerShdw dist="76200" blurRad="152400" dir="2700000" sx="100000" sy="100000" kx="0" ky="0" algn="tl" rotWithShape="0">
              <a:schemeClr val="accent2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889739" y="4758848"/>
            <a:ext cx="267974" cy="268013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820538" y="2274287"/>
            <a:ext cx="2406377" cy="12820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利用大语言模型辅助生成初稿、提炼要点或优化表述，但需人工校验事实准确性与品牌调性，确保内容既高效又可靠。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820538" y="1391986"/>
            <a:ext cx="2406377" cy="8600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整合LLM辅助内容生产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453675" y="4214569"/>
            <a:ext cx="378697" cy="37869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 w="381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rot="5400000" flipH="1" flipV="1">
            <a:off x="4455494" y="4121923"/>
            <a:ext cx="806455" cy="2241"/>
          </a:xfrm>
          <a:prstGeom prst="line">
            <a:avLst/>
          </a:prstGeom>
          <a:noFill/>
          <a:ln w="19050" cap="flat">
            <a:solidFill>
              <a:srgbClr val="858585">
                <a:alpha val="100000"/>
              </a:srgbClr>
            </a:solidFill>
            <a:prstDash val="solid"/>
            <a:miter/>
            <a:headEnd type="none"/>
            <a:tailEnd type="oval"/>
          </a:ln>
        </p:spPr>
      </p:cxnSp>
      <p:sp>
        <p:nvSpPr>
          <p:cNvPr id="23" name="标题 1"/>
          <p:cNvSpPr txBox="1"/>
          <p:nvPr/>
        </p:nvSpPr>
        <p:spPr>
          <a:xfrm rot="0" flipH="0" flipV="0">
            <a:off x="4512046" y="4546180"/>
            <a:ext cx="693350" cy="693348"/>
          </a:xfrm>
          <a:prstGeom prst="round2Diag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3000">
                <a:schemeClr val="accent2"/>
              </a:gs>
            </a:gsLst>
            <a:path path="circle">
              <a:fillToRect b="100000" r="100000"/>
            </a:path>
            <a:tileRect t="-100000" l="-100000"/>
          </a:gradFill>
          <a:ln w="38100" cap="flat">
            <a:noFill/>
            <a:miter/>
          </a:ln>
          <a:effectLst>
            <a:outerShdw dist="76200" blurRad="152400" dir="2700000" sx="100000" sy="100000" kx="0" ky="0" algn="tl" rotWithShape="0">
              <a:schemeClr val="accent2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716543" y="4758848"/>
            <a:ext cx="284357" cy="26801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655533" y="2380835"/>
            <a:ext cx="2406377" cy="12820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针对AI问答不同平台的输出机制，定制内容长度、语气风格与引用格式，实现跨平台高效分发。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3655533" y="1498534"/>
            <a:ext cx="2406377" cy="8600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适配主流生成引擎接口规范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5286457" y="4214569"/>
            <a:ext cx="378697" cy="37869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  <a:alpha val="20000"/>
            </a:schemeClr>
          </a:solidFill>
          <a:ln w="381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技术协同与平台适配策略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面向2026的搜索营销新范式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6749" y="2051051"/>
            <a:ext cx="10858499" cy="3829050"/>
          </a:xfrm>
          <a:prstGeom prst="roundRect">
            <a:avLst>
              <a:gd name="adj" fmla="val 3845"/>
            </a:avLst>
          </a:prstGeom>
          <a:gradFill>
            <a:gsLst>
              <a:gs pos="29000">
                <a:schemeClr val="bg1"/>
              </a:gs>
              <a:gs pos="100000">
                <a:schemeClr val="accent1">
                  <a:lumMod val="40000"/>
                  <a:lumOff val="60000"/>
                  <a:alpha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57351" y="2985025"/>
            <a:ext cx="2525832" cy="2261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2026年用户更倾向于用自然语言提出复杂、多意图问题，而非输入孤立关键词，这要求内容必须围绕完整语境而非关键词堆砌进行构建。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657351" y="2722938"/>
            <a:ext cx="25258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999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用户提问方式的根本转变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43195" y="5318386"/>
            <a:ext cx="3132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43195" y="2703358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dist="0" blurRad="63500" dir="0" sx="102000" sy="102000" kx="0" ky="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162242" y="2833639"/>
            <a:ext cx="299863" cy="27739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175238" y="2985025"/>
            <a:ext cx="2525832" cy="2261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生成式搜索引擎能通过上下文、历史行为和多模态信号推断用户未明说的真实需求，营销内容需提前预判并覆盖潜在意图链条。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175238" y="2722938"/>
            <a:ext cx="25258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999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AI对“真实需求”的识别能力跃升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564158" y="5318386"/>
            <a:ext cx="3132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64158" y="2703358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dist="0" blurRad="63500" dir="0" sx="102000" sy="102000" kx="0" ky="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85809" y="2833477"/>
            <a:ext cx="294655" cy="27771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696201" y="2985025"/>
            <a:ext cx="2525832" cy="2261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传统页面排名依赖反向链接与关键词密度，而GEO时代更看重内容的解释力、逻辑连贯性与任务完成度，优质回答成为核心资产。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696201" y="2722938"/>
            <a:ext cx="25258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999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内容价值评估标准迁移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082045" y="5318386"/>
            <a:ext cx="3132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082045" y="2703358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dist="0" blurRad="63500" dir="0" sx="102000" sy="102000" kx="0" ky="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201092" y="2833639"/>
            <a:ext cx="299863" cy="27739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搜索意图的深度重构：从关键词匹配到语义理解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639886" y="1333500"/>
            <a:ext cx="4316115" cy="210058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1333500"/>
            <a:ext cx="1623885" cy="2100586"/>
          </a:xfrm>
          <a:prstGeom prst="rightArrowCallout">
            <a:avLst>
              <a:gd name="adj1" fmla="val 33080"/>
              <a:gd name="adj2" fmla="val 32744"/>
              <a:gd name="adj3" fmla="val 32407"/>
              <a:gd name="adj4" fmla="val 64342"/>
            </a:avLst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24597" y="2145292"/>
            <a:ext cx="695156" cy="4770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5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063CE8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832251" y="2273755"/>
            <a:ext cx="251382" cy="220077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30406" y="1421137"/>
            <a:ext cx="283536" cy="29384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30406" y="3336544"/>
            <a:ext cx="283536" cy="29384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367837" y="2043559"/>
            <a:ext cx="3529517" cy="12929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营销策略需从打造高权重页面转向直接生成可被AI引擎直接引用的精准、结构化答案，强调信息密度与权威性。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367834" y="1450522"/>
            <a:ext cx="3529516" cy="568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“答案优先”取代“页面优先”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970086" y="3830315"/>
            <a:ext cx="9243715" cy="210058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90600" y="3830315"/>
            <a:ext cx="1623885" cy="2100586"/>
          </a:xfrm>
          <a:prstGeom prst="rightArrowCallout">
            <a:avLst>
              <a:gd name="adj1" fmla="val 33080"/>
              <a:gd name="adj2" fmla="val 32744"/>
              <a:gd name="adj3" fmla="val 32407"/>
              <a:gd name="adj4" fmla="val 64342"/>
            </a:avLst>
          </a:prstGeom>
          <a:solidFill>
            <a:schemeClr val="accent2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154797" y="4642107"/>
            <a:ext cx="695156" cy="4770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5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C6AB6A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162451" y="4766655"/>
            <a:ext cx="251382" cy="22790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360606" y="3917952"/>
            <a:ext cx="283536" cy="29384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360606" y="5833359"/>
            <a:ext cx="283536" cy="29384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698037" y="4540374"/>
            <a:ext cx="8190417" cy="12929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生成式引擎偏好最新、可验证的信息源，品牌需建立内容自动更新与事实核查机制，确保在AI抓取时始终提供时效性强的答案。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698034" y="3947337"/>
            <a:ext cx="8185866" cy="568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实时性与动态更新机制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202785" y="1333500"/>
            <a:ext cx="4316115" cy="210058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223299" y="1333500"/>
            <a:ext cx="1623885" cy="2100586"/>
          </a:xfrm>
          <a:prstGeom prst="rightArrowCallout">
            <a:avLst>
              <a:gd name="adj1" fmla="val 33080"/>
              <a:gd name="adj2" fmla="val 32744"/>
              <a:gd name="adj3" fmla="val 32407"/>
              <a:gd name="adj4" fmla="val 64342"/>
            </a:avLst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387496" y="2145292"/>
            <a:ext cx="695156" cy="4770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5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063CE8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395150" y="2267521"/>
            <a:ext cx="251382" cy="232546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593305" y="1421137"/>
            <a:ext cx="283536" cy="29384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593305" y="3336544"/>
            <a:ext cx="283536" cy="29384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930736" y="2043559"/>
            <a:ext cx="3529517" cy="12929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2026年AI搜索结果常融合文本、图像、表格甚至语音摘要，内容需以模块化、可拆解形式组织，便于引擎按需调用与重组。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7930733" y="1450522"/>
            <a:ext cx="3529516" cy="568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多模态内容成为基础配置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内容生产逻辑的范式转移：从页面优化到答案生成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椭圆 9"/>
          <p:cNvSpPr txBox="1"/>
          <p:nvPr/>
        </p:nvSpPr>
        <p:spPr>
          <a:xfrm rot="0" flipH="0" flipV="0">
            <a:off x="2181817" y="5235033"/>
            <a:ext cx="7815112" cy="977635"/>
          </a:xfrm>
          <a:prstGeom prst="ellipse">
            <a:avLst/>
          </a:prstGeom>
          <a:gradFill>
            <a:gsLst>
              <a:gs pos="0">
                <a:schemeClr val="bg1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6"/>
          <p:cNvSpPr txBox="1"/>
          <p:nvPr/>
        </p:nvSpPr>
        <p:spPr>
          <a:xfrm rot="0" flipH="0" flipV="0">
            <a:off x="396307" y="1996318"/>
            <a:ext cx="11386686" cy="3564425"/>
          </a:xfrm>
          <a:prstGeom prst="ellipse">
            <a:avLst/>
          </a:prstGeom>
          <a:solidFill>
            <a:schemeClr val="bg1"/>
          </a:solidFill>
          <a:ln w="19050" cap="sq">
            <a:gradFill>
              <a:gsLst>
                <a:gs pos="0">
                  <a:schemeClr val="bg1"/>
                </a:gs>
                <a:gs pos="74000">
                  <a:schemeClr val="accent1">
                    <a:lumMod val="40000"/>
                    <a:lumOff val="60000"/>
                  </a:schemeClr>
                </a:gs>
                <a:gs pos="84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8"/>
          <p:cNvSpPr txBox="1"/>
          <p:nvPr/>
        </p:nvSpPr>
        <p:spPr>
          <a:xfrm rot="16200000" flipH="1" flipV="0">
            <a:off x="-925660" y="3176769"/>
            <a:ext cx="3984171" cy="1131721"/>
          </a:xfrm>
          <a:prstGeom prst="ellipse">
            <a:avLst/>
          </a:prstGeom>
          <a:noFill/>
          <a:ln w="127000" cap="sq">
            <a:gradFill>
              <a:gsLst>
                <a:gs pos="0">
                  <a:schemeClr val="accent1"/>
                </a:gs>
                <a:gs pos="61000">
                  <a:schemeClr val="accent1">
                    <a:lumMod val="20000"/>
                    <a:lumOff val="80000"/>
                    <a:alpha val="3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2"/>
          <p:cNvSpPr txBox="1"/>
          <p:nvPr/>
        </p:nvSpPr>
        <p:spPr>
          <a:xfrm rot="0" flipH="0" flipV="0">
            <a:off x="579802" y="2121185"/>
            <a:ext cx="11019697" cy="313155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  <a:effectLst>
            <a:outerShdw dist="38100" blurRad="228600" dir="5400000" sx="103000" sy="103000" kx="0" ky="0" algn="t" rotWithShape="0">
              <a:schemeClr val="accent1">
                <a:alpha val="3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4"/>
          <p:cNvSpPr txBox="1"/>
          <p:nvPr/>
        </p:nvSpPr>
        <p:spPr>
          <a:xfrm rot="0" flipH="0" flipV="0">
            <a:off x="2963799" y="2384233"/>
            <a:ext cx="6251703" cy="1686796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5"/>
          <p:cNvSpPr txBox="1"/>
          <p:nvPr/>
        </p:nvSpPr>
        <p:spPr>
          <a:xfrm rot="0" flipH="0" flipV="0">
            <a:off x="2473534" y="1688444"/>
            <a:ext cx="7232232" cy="1573802"/>
          </a:xfrm>
          <a:prstGeom prst="ellipse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>
            <a:outerShdw dist="38100" blurRad="228600" dir="5400000" sx="108000" sy="108000" kx="0" ky="0" algn="t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任意多边形: 形状 31"/>
          <p:cNvSpPr txBox="1"/>
          <p:nvPr/>
        </p:nvSpPr>
        <p:spPr>
          <a:xfrm rot="0" flipH="0" flipV="0">
            <a:off x="4648946" y="920436"/>
            <a:ext cx="2881408" cy="1768062"/>
          </a:xfrm>
          <a:custGeom>
            <a:avLst/>
            <a:gdLst>
              <a:gd name="csX0" fmla="*/ 1062891 w 2160105"/>
              <a:gd name="csY0" fmla="*/ 137 h 1325464"/>
              <a:gd name="csX1" fmla="*/ 1670869 w 2160105"/>
              <a:gd name="csY1" fmla="*/ 175933 h 1325464"/>
              <a:gd name="csX2" fmla="*/ 2139060 w 2160105"/>
              <a:gd name="csY2" fmla="*/ 1291916 h 1325464"/>
              <a:gd name="csX3" fmla="*/ 28320 w 2160105"/>
              <a:gd name="csY3" fmla="*/ 1325464 h 1325464"/>
              <a:gd name="csX4" fmla="*/ 460807 w 2160105"/>
              <a:gd name="csY4" fmla="*/ 195166 h 1325464"/>
              <a:gd name="csX5" fmla="*/ 1062891 w 2160105"/>
              <a:gd name="csY5" fmla="*/ 137 h 1325464"/>
            </a:gdLst>
            <a:rect l="l" t="t" r="r" b="b"/>
            <a:pathLst>
              <a:path w="2160105" h="1325464">
                <a:moveTo>
                  <a:pt x="1062891" y="137"/>
                </a:moveTo>
                <a:cubicBezTo>
                  <a:pt x="1274038" y="-3219"/>
                  <a:pt x="1486167" y="55229"/>
                  <a:pt x="1670869" y="175933"/>
                </a:cubicBezTo>
                <a:cubicBezTo>
                  <a:pt x="2040272" y="417341"/>
                  <a:pt x="2225648" y="859204"/>
                  <a:pt x="2139060" y="1291916"/>
                </a:cubicBezTo>
                <a:lnTo>
                  <a:pt x="28320" y="1325464"/>
                </a:lnTo>
                <a:cubicBezTo>
                  <a:pt x="-71977" y="895723"/>
                  <a:pt x="99263" y="448191"/>
                  <a:pt x="460807" y="195166"/>
                </a:cubicBezTo>
                <a:cubicBezTo>
                  <a:pt x="641579" y="68653"/>
                  <a:pt x="851744" y="3493"/>
                  <a:pt x="1062891" y="13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701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任意多边形: 形状 14"/>
          <p:cNvSpPr txBox="1"/>
          <p:nvPr/>
        </p:nvSpPr>
        <p:spPr>
          <a:xfrm rot="0" flipH="0" flipV="0">
            <a:off x="5009598" y="1164623"/>
            <a:ext cx="2160105" cy="1325464"/>
          </a:xfrm>
          <a:custGeom>
            <a:avLst/>
            <a:gdLst>
              <a:gd name="csX0" fmla="*/ 1062891 w 2160105"/>
              <a:gd name="csY0" fmla="*/ 137 h 1325464"/>
              <a:gd name="csX1" fmla="*/ 1670869 w 2160105"/>
              <a:gd name="csY1" fmla="*/ 175933 h 1325464"/>
              <a:gd name="csX2" fmla="*/ 2139060 w 2160105"/>
              <a:gd name="csY2" fmla="*/ 1291916 h 1325464"/>
              <a:gd name="csX3" fmla="*/ 28320 w 2160105"/>
              <a:gd name="csY3" fmla="*/ 1325464 h 1325464"/>
              <a:gd name="csX4" fmla="*/ 460807 w 2160105"/>
              <a:gd name="csY4" fmla="*/ 195166 h 1325464"/>
              <a:gd name="csX5" fmla="*/ 1062891 w 2160105"/>
              <a:gd name="csY5" fmla="*/ 137 h 1325464"/>
            </a:gdLst>
            <a:rect l="l" t="t" r="r" b="b"/>
            <a:pathLst>
              <a:path w="2160105" h="1325464">
                <a:moveTo>
                  <a:pt x="1062891" y="137"/>
                </a:moveTo>
                <a:cubicBezTo>
                  <a:pt x="1274038" y="-3219"/>
                  <a:pt x="1486167" y="55229"/>
                  <a:pt x="1670869" y="175933"/>
                </a:cubicBezTo>
                <a:cubicBezTo>
                  <a:pt x="2040272" y="417341"/>
                  <a:pt x="2225648" y="859204"/>
                  <a:pt x="2139060" y="1291916"/>
                </a:cubicBezTo>
                <a:lnTo>
                  <a:pt x="28320" y="1325464"/>
                </a:lnTo>
                <a:cubicBezTo>
                  <a:pt x="-71977" y="895723"/>
                  <a:pt x="99263" y="448191"/>
                  <a:pt x="460807" y="195166"/>
                </a:cubicBezTo>
                <a:cubicBezTo>
                  <a:pt x="641579" y="68653"/>
                  <a:pt x="851744" y="3493"/>
                  <a:pt x="1062891" y="13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701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20"/>
          <p:cNvSpPr txBox="1"/>
          <p:nvPr/>
        </p:nvSpPr>
        <p:spPr>
          <a:xfrm rot="0" flipH="0" flipV="0">
            <a:off x="8423357" y="2007226"/>
            <a:ext cx="720000" cy="720000"/>
          </a:xfrm>
          <a:prstGeom prst="ellipse">
            <a:avLst/>
          </a:prstGeom>
          <a:gradFill>
            <a:gsLst>
              <a:gs pos="19000">
                <a:schemeClr val="accent2">
                  <a:lumMod val="40000"/>
                  <a:lumOff val="60000"/>
                </a:schemeClr>
              </a:gs>
              <a:gs pos="97701">
                <a:schemeClr val="accent2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21"/>
          <p:cNvSpPr txBox="1"/>
          <p:nvPr/>
        </p:nvSpPr>
        <p:spPr>
          <a:xfrm rot="0" flipH="0" flipV="0">
            <a:off x="8387358" y="1971226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22"/>
          <p:cNvSpPr txBox="1"/>
          <p:nvPr/>
        </p:nvSpPr>
        <p:spPr>
          <a:xfrm rot="0" flipH="0" flipV="0">
            <a:off x="3035943" y="2006019"/>
            <a:ext cx="720000" cy="720000"/>
          </a:xfrm>
          <a:prstGeom prst="ellipse">
            <a:avLst/>
          </a:prstGeom>
          <a:gradFill>
            <a:gsLst>
              <a:gs pos="19000">
                <a:schemeClr val="accent2">
                  <a:lumMod val="40000"/>
                  <a:lumOff val="60000"/>
                </a:schemeClr>
              </a:gs>
              <a:gs pos="97701">
                <a:schemeClr val="accent2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23"/>
          <p:cNvSpPr txBox="1"/>
          <p:nvPr/>
        </p:nvSpPr>
        <p:spPr>
          <a:xfrm rot="0" flipH="0" flipV="0">
            <a:off x="2999943" y="1970019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椭圆 18"/>
          <p:cNvSpPr txBox="1"/>
          <p:nvPr/>
        </p:nvSpPr>
        <p:spPr>
          <a:xfrm rot="0" flipH="0" flipV="0">
            <a:off x="5725102" y="2345833"/>
            <a:ext cx="720000" cy="720000"/>
          </a:xfrm>
          <a:prstGeom prst="ellipse">
            <a:avLst/>
          </a:prstGeom>
          <a:gradFill>
            <a:gsLst>
              <a:gs pos="19000">
                <a:schemeClr val="accent1">
                  <a:lumMod val="40000"/>
                  <a:lumOff val="60000"/>
                </a:schemeClr>
              </a:gs>
              <a:gs pos="97701">
                <a:schemeClr val="accent1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椭圆 19"/>
          <p:cNvSpPr txBox="1"/>
          <p:nvPr/>
        </p:nvSpPr>
        <p:spPr>
          <a:xfrm rot="0" flipH="0" flipV="0">
            <a:off x="5689102" y="2309833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AIPPT25"/>
          <p:cNvSpPr txBox="1"/>
          <p:nvPr/>
        </p:nvSpPr>
        <p:spPr>
          <a:xfrm rot="0" flipH="1" flipV="1">
            <a:off x="5899101" y="2525833"/>
            <a:ext cx="372003" cy="36000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AIPPT26"/>
          <p:cNvSpPr txBox="1"/>
          <p:nvPr/>
        </p:nvSpPr>
        <p:spPr>
          <a:xfrm rot="0" flipH="0" flipV="0">
            <a:off x="8617190" y="2187226"/>
            <a:ext cx="332336" cy="360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AIPPT24"/>
          <p:cNvSpPr txBox="1"/>
          <p:nvPr/>
        </p:nvSpPr>
        <p:spPr>
          <a:xfrm rot="0" flipH="0" flipV="0">
            <a:off x="3222840" y="2186019"/>
            <a:ext cx="346207" cy="36000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矩形: 圆角 73"/>
          <p:cNvSpPr txBox="1"/>
          <p:nvPr/>
        </p:nvSpPr>
        <p:spPr>
          <a:xfrm rot="0" flipH="0" flipV="0">
            <a:off x="733494" y="3140506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矩形: 圆顶角 74"/>
          <p:cNvSpPr txBox="1"/>
          <p:nvPr/>
        </p:nvSpPr>
        <p:spPr>
          <a:xfrm rot="0" flipH="0" flipV="0">
            <a:off x="730328" y="3139796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76"/>
          <p:cNvSpPr txBox="1"/>
          <p:nvPr/>
        </p:nvSpPr>
        <p:spPr>
          <a:xfrm rot="0" flipH="0" flipV="0">
            <a:off x="857574" y="3774489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Schema标记需扩展至支持推理链、步骤指南、对比分析等复杂语义类型，帮助AI准确提取并复用内容逻辑。</a:t>
            </a:r>
            <a:endParaRPr kumimoji="1" lang="zh-CN" altLang="en-US"/>
          </a:p>
        </p:txBody>
      </p:sp>
      <p:sp>
        <p:nvSpPr>
          <p:cNvPr id="23" name="文本框 77"/>
          <p:cNvSpPr txBox="1"/>
          <p:nvPr/>
        </p:nvSpPr>
        <p:spPr>
          <a:xfrm rot="0" flipH="0" flipV="0">
            <a:off x="834923" y="3178470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结构化数据的增强部署</a:t>
            </a:r>
            <a:endParaRPr kumimoji="1" lang="zh-CN" altLang="en-US"/>
          </a:p>
        </p:txBody>
      </p:sp>
      <p:sp>
        <p:nvSpPr>
          <p:cNvPr id="24" name="弧形 87"/>
          <p:cNvSpPr txBox="1"/>
          <p:nvPr/>
        </p:nvSpPr>
        <p:spPr>
          <a:xfrm rot="19735939" flipH="0" flipV="0">
            <a:off x="8627684" y="2219657"/>
            <a:ext cx="1858639" cy="1885010"/>
          </a:xfrm>
          <a:prstGeom prst="arc">
            <a:avLst>
              <a:gd name="adj1" fmla="val 17347951"/>
              <a:gd name="adj2" fmla="val 1311129"/>
            </a:avLst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9000">
                  <a:schemeClr val="accent2"/>
                </a:gs>
              </a:gsLst>
              <a:lin ang="5400000" scaled="0"/>
            </a:gradFill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弧形 89"/>
          <p:cNvSpPr txBox="1"/>
          <p:nvPr/>
        </p:nvSpPr>
        <p:spPr>
          <a:xfrm rot="1864061" flipH="1" flipV="0">
            <a:off x="1726197" y="2219656"/>
            <a:ext cx="1858639" cy="1885010"/>
          </a:xfrm>
          <a:prstGeom prst="arc">
            <a:avLst>
              <a:gd name="adj1" fmla="val 17347951"/>
              <a:gd name="adj2" fmla="val 1124299"/>
            </a:avLst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9000">
                  <a:schemeClr val="accent2"/>
                </a:gs>
              </a:gsLst>
              <a:lin ang="5400000" scaled="0"/>
            </a:gradFill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椭圆 7"/>
          <p:cNvSpPr txBox="1"/>
          <p:nvPr/>
        </p:nvSpPr>
        <p:spPr>
          <a:xfrm rot="5400000" flipH="0" flipV="0">
            <a:off x="9120790" y="3165905"/>
            <a:ext cx="3984170" cy="1131721"/>
          </a:xfrm>
          <a:prstGeom prst="ellipse">
            <a:avLst/>
          </a:prstGeom>
          <a:noFill/>
          <a:ln w="127000" cap="sq">
            <a:gradFill>
              <a:gsLst>
                <a:gs pos="0">
                  <a:schemeClr val="accent1"/>
                </a:gs>
                <a:gs pos="61000">
                  <a:schemeClr val="accent1">
                    <a:lumMod val="20000"/>
                    <a:lumOff val="80000"/>
                    <a:alpha val="3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矩形: 圆角 38"/>
          <p:cNvSpPr txBox="1"/>
          <p:nvPr/>
        </p:nvSpPr>
        <p:spPr>
          <a:xfrm rot="0" flipH="0" flipV="0">
            <a:off x="8078800" y="3145540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矩形: 圆顶角 39"/>
          <p:cNvSpPr txBox="1"/>
          <p:nvPr/>
        </p:nvSpPr>
        <p:spPr>
          <a:xfrm rot="0" flipH="0" flipV="0">
            <a:off x="8075634" y="3144830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40"/>
          <p:cNvSpPr txBox="1"/>
          <p:nvPr/>
        </p:nvSpPr>
        <p:spPr>
          <a:xfrm rot="0" flipH="0" flipV="0">
            <a:off x="8202880" y="3774489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传统CTR逐渐失效，新KPI包括内容被AI摘要引用次数、作为答案来源的频率及用户后续满意度反馈，需建立全新监测体系。</a:t>
            </a:r>
            <a:endParaRPr kumimoji="1" lang="zh-CN" altLang="en-US"/>
          </a:p>
        </p:txBody>
      </p:sp>
      <p:sp>
        <p:nvSpPr>
          <p:cNvPr id="30" name="文本框 41"/>
          <p:cNvSpPr txBox="1"/>
          <p:nvPr/>
        </p:nvSpPr>
        <p:spPr>
          <a:xfrm rot="0" flipH="0" flipV="0">
            <a:off x="8180229" y="3183504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性能指标从点击率转向引用率</a:t>
            </a:r>
            <a:endParaRPr kumimoji="1" lang="zh-CN" altLang="en-US"/>
          </a:p>
        </p:txBody>
      </p:sp>
      <p:sp>
        <p:nvSpPr>
          <p:cNvPr id="31" name="矩形: 圆角 1"/>
          <p:cNvSpPr txBox="1"/>
          <p:nvPr/>
        </p:nvSpPr>
        <p:spPr>
          <a:xfrm rot="0" flipH="0" flipV="0">
            <a:off x="4406147" y="3499813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矩形: 圆顶角 3"/>
          <p:cNvSpPr txBox="1"/>
          <p:nvPr/>
        </p:nvSpPr>
        <p:spPr>
          <a:xfrm rot="0" flipH="0" flipV="0">
            <a:off x="4402981" y="3499103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文本框 10"/>
          <p:cNvSpPr txBox="1"/>
          <p:nvPr/>
        </p:nvSpPr>
        <p:spPr>
          <a:xfrm rot="0" flipH="0" flipV="0">
            <a:off x="4530227" y="4133796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网站需模拟与生成式引擎的问答对话，预设常见追问路径并嵌入权威引用源，提升被选为首选答案的概率。</a:t>
            </a:r>
            <a:endParaRPr kumimoji="1" lang="zh-CN" altLang="en-US"/>
          </a:p>
        </p:txBody>
      </p:sp>
      <p:sp>
        <p:nvSpPr>
          <p:cNvPr id="34" name="文本框 13"/>
          <p:cNvSpPr txBox="1"/>
          <p:nvPr/>
        </p:nvSpPr>
        <p:spPr>
          <a:xfrm rot="0" flipH="0" flipV="0">
            <a:off x="4507576" y="3537777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与AI引擎的“对话式”交互设计</a:t>
            </a:r>
            <a:endParaRPr kumimoji="1" lang="zh-CN" altLang="en-US"/>
          </a:p>
        </p:txBody>
      </p:sp>
      <p:cxnSp>
        <p:nvCxnSpPr>
          <p:cNvPr id="35" name="直接箭头连接符 11"/>
          <p:cNvCxnSpPr/>
          <p:nvPr/>
        </p:nvCxnSpPr>
        <p:spPr>
          <a:xfrm rot="0" flipH="0" flipV="0">
            <a:off x="6083430" y="3123583"/>
            <a:ext cx="795" cy="365405"/>
          </a:xfrm>
          <a:prstGeom prst="straightConnector1">
            <a:avLst/>
          </a:prstGeom>
          <a:noFill/>
          <a:ln w="19050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miter/>
            <a:tailEnd type="triangle"/>
          </a:ln>
        </p:spPr>
      </p:cxnSp>
      <p:sp>
        <p:nvSpPr>
          <p:cNvPr id="36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技术与策略协同的新基础设施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889000" y="810527"/>
            <a:ext cx="5885467" cy="252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94637" y="3600574"/>
            <a:ext cx="4824917" cy="12929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2700" y="0"/>
            <a:ext cx="12166600" cy="6858000"/>
          </a:xfrm>
          <a:prstGeom prst="rect"/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0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42641" y="2029365"/>
            <a:ext cx="4261412" cy="1703066"/>
          </a:xfrm>
          <a:prstGeom prst="roundRect">
            <a:avLst>
              <a:gd name="adj" fmla="val 562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114300" blurRad="469900" dir="16200000" sx="99000" sy="99000" kx="0" ky="0" algn="b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287947" y="2029365"/>
            <a:ext cx="4261412" cy="1703066"/>
          </a:xfrm>
          <a:prstGeom prst="roundRect">
            <a:avLst>
              <a:gd name="adj" fmla="val 562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114300" blurRad="469900" dir="16200000" sx="99000" sy="99000" kx="0" ky="0" algn="b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642641" y="4198037"/>
            <a:ext cx="4261412" cy="1703066"/>
          </a:xfrm>
          <a:prstGeom prst="roundRect">
            <a:avLst>
              <a:gd name="adj" fmla="val 562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114300" blurRad="469900" dir="16200000" sx="99000" sy="99000" kx="0" ky="0" algn="b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287947" y="4198037"/>
            <a:ext cx="4261412" cy="1703066"/>
          </a:xfrm>
          <a:prstGeom prst="roundRect">
            <a:avLst>
              <a:gd name="adj" fmla="val 562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114300" blurRad="469900" dir="16200000" sx="99000" sy="99000" kx="0" ky="0" algn="b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grpSp>
        <p:nvGrpSpPr>
          <p:cNvPr id="8" name=""/>
          <p:cNvGrpSpPr/>
          <p:nvPr/>
        </p:nvGrpSpPr>
        <p:grpSpPr>
          <a:xfrm>
            <a:off x="6746978" y="2409956"/>
            <a:ext cx="674613" cy="926586"/>
            <a:chOff x="6746978" y="2409956"/>
            <a:chExt cx="674613" cy="926586"/>
          </a:xfrm>
        </p:grpSpPr>
        <p:sp>
          <p:nvSpPr>
            <p:cNvPr id="9" name="标题 1"/>
            <p:cNvSpPr txBox="1"/>
            <p:nvPr/>
          </p:nvSpPr>
          <p:spPr>
            <a:xfrm rot="0" flipH="0" flipV="0">
              <a:off x="6746978" y="2412351"/>
              <a:ext cx="674613" cy="924191"/>
            </a:xfrm>
            <a:custGeom>
              <a:avLst/>
              <a:gdLst>
                <a:gd name="connsiteX0" fmla="*/ 0 w 1368618"/>
                <a:gd name="connsiteY0" fmla="*/ 1873317 h 1874950"/>
                <a:gd name="connsiteX1" fmla="*/ 186185 w 1368618"/>
                <a:gd name="connsiteY1" fmla="*/ 1476451 h 1874950"/>
                <a:gd name="connsiteX2" fmla="*/ 909691 w 1368618"/>
                <a:gd name="connsiteY2" fmla="*/ 591258 h 1874950"/>
                <a:gd name="connsiteX3" fmla="*/ 638580 w 1368618"/>
                <a:gd name="connsiteY3" fmla="*/ 343012 h 1874950"/>
                <a:gd name="connsiteX4" fmla="*/ 442596 w 1368618"/>
                <a:gd name="connsiteY4" fmla="*/ 388741 h 1874950"/>
                <a:gd name="connsiteX5" fmla="*/ 29398 w 1368618"/>
                <a:gd name="connsiteY5" fmla="*/ 289116 h 1874950"/>
                <a:gd name="connsiteX6" fmla="*/ 27764 w 1368618"/>
                <a:gd name="connsiteY6" fmla="*/ 287483 h 1874950"/>
                <a:gd name="connsiteX7" fmla="*/ 669611 w 1368618"/>
                <a:gd name="connsiteY7" fmla="*/ 41 h 1874950"/>
                <a:gd name="connsiteX8" fmla="*/ 1311457 w 1368618"/>
                <a:gd name="connsiteY8" fmla="*/ 556961 h 1874950"/>
                <a:gd name="connsiteX9" fmla="*/ 615715 w 1368618"/>
                <a:gd name="connsiteY9" fmla="*/ 1535246 h 1874950"/>
                <a:gd name="connsiteX10" fmla="*/ 1028914 w 1368618"/>
                <a:gd name="connsiteY10" fmla="*/ 1535246 h 1874950"/>
                <a:gd name="connsiteX11" fmla="*/ 1368619 w 1368618"/>
                <a:gd name="connsiteY11" fmla="*/ 1874951 h 1874950"/>
                <a:gd name="connsiteX12" fmla="*/ 1368619 w 1368618"/>
                <a:gd name="connsiteY12" fmla="*/ 1874951 h 1874950"/>
                <a:gd name="connsiteX13" fmla="*/ 0 w 1368618"/>
                <a:gd name="connsiteY13" fmla="*/ 1874951 h 1874950"/>
                <a:gd name="connsiteX14" fmla="*/ 0 w 1368618"/>
                <a:gd name="connsiteY14" fmla="*/ 1873317 h 1874950"/>
              </a:gdLst>
              <a:rect l="l" t="t" r="r" b="b"/>
              <a:pathLst>
                <a:path w="1368618" h="1874950">
                  <a:moveTo>
                    <a:pt x="0" y="1873317"/>
                  </a:moveTo>
                  <a:cubicBezTo>
                    <a:pt x="0" y="1719797"/>
                    <a:pt x="68594" y="1574442"/>
                    <a:pt x="186185" y="1476451"/>
                  </a:cubicBezTo>
                  <a:cubicBezTo>
                    <a:pt x="681043" y="1063252"/>
                    <a:pt x="909691" y="805207"/>
                    <a:pt x="909691" y="591258"/>
                  </a:cubicBezTo>
                  <a:cubicBezTo>
                    <a:pt x="909691" y="457336"/>
                    <a:pt x="821498" y="343012"/>
                    <a:pt x="638580" y="343012"/>
                  </a:cubicBezTo>
                  <a:cubicBezTo>
                    <a:pt x="579785" y="343012"/>
                    <a:pt x="514457" y="357711"/>
                    <a:pt x="442596" y="388741"/>
                  </a:cubicBezTo>
                  <a:cubicBezTo>
                    <a:pt x="297242" y="454069"/>
                    <a:pt x="127389" y="414873"/>
                    <a:pt x="29398" y="289116"/>
                  </a:cubicBezTo>
                  <a:lnTo>
                    <a:pt x="27764" y="287483"/>
                  </a:lnTo>
                  <a:cubicBezTo>
                    <a:pt x="253145" y="42504"/>
                    <a:pt x="529156" y="41"/>
                    <a:pt x="669611" y="41"/>
                  </a:cubicBezTo>
                  <a:cubicBezTo>
                    <a:pt x="1020748" y="-3226"/>
                    <a:pt x="1311457" y="191125"/>
                    <a:pt x="1311457" y="556961"/>
                  </a:cubicBezTo>
                  <a:cubicBezTo>
                    <a:pt x="1311457" y="908098"/>
                    <a:pt x="958686" y="1278834"/>
                    <a:pt x="615715" y="1535246"/>
                  </a:cubicBezTo>
                  <a:lnTo>
                    <a:pt x="1028914" y="1535246"/>
                  </a:lnTo>
                  <a:cubicBezTo>
                    <a:pt x="1216732" y="1535246"/>
                    <a:pt x="1368619" y="1687133"/>
                    <a:pt x="1368619" y="1874951"/>
                  </a:cubicBezTo>
                  <a:lnTo>
                    <a:pt x="1368619" y="1874951"/>
                  </a:lnTo>
                  <a:lnTo>
                    <a:pt x="0" y="1874951"/>
                  </a:lnTo>
                  <a:lnTo>
                    <a:pt x="0" y="1873317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lumOff val="25000"/>
                  </a:schemeClr>
                </a:gs>
                <a:gs pos="98000">
                  <a:schemeClr val="accent1"/>
                </a:gs>
              </a:gsLst>
              <a:lin ang="540000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0" flipH="0" flipV="0">
              <a:off x="6760664" y="2409956"/>
              <a:ext cx="500218" cy="455645"/>
            </a:xfrm>
            <a:custGeom>
              <a:avLst/>
              <a:gdLst>
                <a:gd name="connsiteX0" fmla="*/ 0 w 1014815"/>
                <a:gd name="connsiteY0" fmla="*/ 290709 h 924389"/>
                <a:gd name="connsiteX1" fmla="*/ 1633 w 1014815"/>
                <a:gd name="connsiteY1" fmla="*/ 292342 h 924389"/>
                <a:gd name="connsiteX2" fmla="*/ 414832 w 1014815"/>
                <a:gd name="connsiteY2" fmla="*/ 391967 h 924389"/>
                <a:gd name="connsiteX3" fmla="*/ 610816 w 1014815"/>
                <a:gd name="connsiteY3" fmla="*/ 346238 h 924389"/>
                <a:gd name="connsiteX4" fmla="*/ 881926 w 1014815"/>
                <a:gd name="connsiteY4" fmla="*/ 594484 h 924389"/>
                <a:gd name="connsiteX5" fmla="*/ 736572 w 1014815"/>
                <a:gd name="connsiteY5" fmla="*/ 924389 h 924389"/>
                <a:gd name="connsiteX6" fmla="*/ 1002783 w 1014815"/>
                <a:gd name="connsiteY6" fmla="*/ 463828 h 924389"/>
                <a:gd name="connsiteX7" fmla="*/ 648379 w 1014815"/>
                <a:gd name="connsiteY7" fmla="*/ 0 h 924389"/>
                <a:gd name="connsiteX8" fmla="*/ 645113 w 1014815"/>
                <a:gd name="connsiteY8" fmla="*/ 0 h 924389"/>
                <a:gd name="connsiteX9" fmla="*/ 0 w 1014815"/>
                <a:gd name="connsiteY9" fmla="*/ 290709 h 924389"/>
              </a:gdLst>
              <a:rect l="l" t="t" r="r" b="b"/>
              <a:pathLst>
                <a:path w="1014815" h="924389">
                  <a:moveTo>
                    <a:pt x="0" y="290709"/>
                  </a:moveTo>
                  <a:lnTo>
                    <a:pt x="1633" y="292342"/>
                  </a:lnTo>
                  <a:cubicBezTo>
                    <a:pt x="99625" y="418098"/>
                    <a:pt x="269477" y="457295"/>
                    <a:pt x="414832" y="391967"/>
                  </a:cubicBezTo>
                  <a:cubicBezTo>
                    <a:pt x="485060" y="360937"/>
                    <a:pt x="552021" y="346238"/>
                    <a:pt x="610816" y="346238"/>
                  </a:cubicBezTo>
                  <a:cubicBezTo>
                    <a:pt x="793734" y="346238"/>
                    <a:pt x="881926" y="460562"/>
                    <a:pt x="881926" y="594484"/>
                  </a:cubicBezTo>
                  <a:cubicBezTo>
                    <a:pt x="881926" y="692476"/>
                    <a:pt x="834564" y="798633"/>
                    <a:pt x="736572" y="924389"/>
                  </a:cubicBezTo>
                  <a:cubicBezTo>
                    <a:pt x="736572" y="924389"/>
                    <a:pt x="930922" y="739838"/>
                    <a:pt x="1002783" y="463828"/>
                  </a:cubicBezTo>
                  <a:cubicBezTo>
                    <a:pt x="1063211" y="231914"/>
                    <a:pt x="888459" y="1633"/>
                    <a:pt x="648379" y="0"/>
                  </a:cubicBezTo>
                  <a:cubicBezTo>
                    <a:pt x="646746" y="0"/>
                    <a:pt x="645113" y="0"/>
                    <a:pt x="645113" y="0"/>
                  </a:cubicBezTo>
                  <a:cubicBezTo>
                    <a:pt x="501392" y="1633"/>
                    <a:pt x="225381" y="45730"/>
                    <a:pt x="0" y="29070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98000">
                  <a:schemeClr val="accent1">
                    <a:lumMod val="75000"/>
                  </a:schemeClr>
                </a:gs>
              </a:gsLst>
              <a:lin ang="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0" flipH="0" flipV="0">
              <a:off x="7019256" y="3168291"/>
              <a:ext cx="402335" cy="167445"/>
            </a:xfrm>
            <a:custGeom>
              <a:avLst/>
              <a:gdLst>
                <a:gd name="connsiteX0" fmla="*/ 476532 w 816236"/>
                <a:gd name="connsiteY0" fmla="*/ 0 h 339704"/>
                <a:gd name="connsiteX1" fmla="*/ 63333 w 816236"/>
                <a:gd name="connsiteY1" fmla="*/ 0 h 339704"/>
                <a:gd name="connsiteX2" fmla="*/ 63333 w 816236"/>
                <a:gd name="connsiteY2" fmla="*/ 0 h 339704"/>
                <a:gd name="connsiteX3" fmla="*/ 195622 w 816236"/>
                <a:gd name="connsiteY3" fmla="*/ 339705 h 339704"/>
                <a:gd name="connsiteX4" fmla="*/ 816237 w 816236"/>
                <a:gd name="connsiteY4" fmla="*/ 339705 h 339704"/>
                <a:gd name="connsiteX5" fmla="*/ 476532 w 816236"/>
                <a:gd name="connsiteY5" fmla="*/ 0 h 339704"/>
              </a:gdLst>
              <a:rect l="l" t="t" r="r" b="b"/>
              <a:pathLst>
                <a:path w="816236" h="339704">
                  <a:moveTo>
                    <a:pt x="476532" y="0"/>
                  </a:moveTo>
                  <a:lnTo>
                    <a:pt x="63333" y="0"/>
                  </a:lnTo>
                  <a:lnTo>
                    <a:pt x="63333" y="0"/>
                  </a:lnTo>
                  <a:cubicBezTo>
                    <a:pt x="-67323" y="120856"/>
                    <a:pt x="17604" y="339705"/>
                    <a:pt x="195622" y="339705"/>
                  </a:cubicBezTo>
                  <a:lnTo>
                    <a:pt x="816237" y="339705"/>
                  </a:lnTo>
                  <a:cubicBezTo>
                    <a:pt x="816237" y="151887"/>
                    <a:pt x="664349" y="0"/>
                    <a:pt x="4765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91000">
                  <a:schemeClr val="accent1">
                    <a:lumMod val="75000"/>
                  </a:schemeClr>
                </a:gs>
              </a:gsLst>
              <a:lin ang="1080000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</p:grpSp>
      <p:grpSp>
        <p:nvGrpSpPr>
          <p:cNvPr id="12" name=""/>
          <p:cNvGrpSpPr/>
          <p:nvPr/>
        </p:nvGrpSpPr>
        <p:grpSpPr>
          <a:xfrm>
            <a:off x="2126028" y="4579433"/>
            <a:ext cx="689908" cy="924976"/>
            <a:chOff x="2126028" y="4579433"/>
            <a:chExt cx="689908" cy="924976"/>
          </a:xfrm>
        </p:grpSpPr>
        <p:sp>
          <p:nvSpPr>
            <p:cNvPr id="13" name="标题 1"/>
            <p:cNvSpPr txBox="1"/>
            <p:nvPr/>
          </p:nvSpPr>
          <p:spPr>
            <a:xfrm rot="0" flipH="0" flipV="0">
              <a:off x="2126028" y="4579433"/>
              <a:ext cx="689908" cy="923411"/>
            </a:xfrm>
            <a:custGeom>
              <a:avLst/>
              <a:gdLst>
                <a:gd name="connsiteX0" fmla="*/ 0 w 1399649"/>
                <a:gd name="connsiteY0" fmla="*/ 1659328 h 1873369"/>
                <a:gd name="connsiteX1" fmla="*/ 0 w 1399649"/>
                <a:gd name="connsiteY1" fmla="*/ 1659328 h 1873369"/>
                <a:gd name="connsiteX2" fmla="*/ 377269 w 1399649"/>
                <a:gd name="connsiteY2" fmla="*/ 1513974 h 1873369"/>
                <a:gd name="connsiteX3" fmla="*/ 601017 w 1399649"/>
                <a:gd name="connsiteY3" fmla="*/ 1545004 h 1873369"/>
                <a:gd name="connsiteX4" fmla="*/ 1002783 w 1399649"/>
                <a:gd name="connsiteY4" fmla="*/ 1236330 h 1873369"/>
                <a:gd name="connsiteX5" fmla="*/ 638580 w 1399649"/>
                <a:gd name="connsiteY5" fmla="*/ 971752 h 1873369"/>
                <a:gd name="connsiteX6" fmla="*/ 375635 w 1399649"/>
                <a:gd name="connsiteY6" fmla="*/ 1037080 h 1873369"/>
                <a:gd name="connsiteX7" fmla="*/ 375635 w 1399649"/>
                <a:gd name="connsiteY7" fmla="*/ 1037080 h 1873369"/>
                <a:gd name="connsiteX8" fmla="*/ 445863 w 1399649"/>
                <a:gd name="connsiteY8" fmla="*/ 645113 h 1873369"/>
                <a:gd name="connsiteX9" fmla="*/ 806800 w 1399649"/>
                <a:gd name="connsiteY9" fmla="*/ 339705 h 1873369"/>
                <a:gd name="connsiteX10" fmla="*/ 432797 w 1399649"/>
                <a:gd name="connsiteY10" fmla="*/ 339705 h 1873369"/>
                <a:gd name="connsiteX11" fmla="*/ 93092 w 1399649"/>
                <a:gd name="connsiteY11" fmla="*/ 0 h 1873369"/>
                <a:gd name="connsiteX12" fmla="*/ 93092 w 1399649"/>
                <a:gd name="connsiteY12" fmla="*/ 0 h 1873369"/>
                <a:gd name="connsiteX13" fmla="*/ 1296759 w 1399649"/>
                <a:gd name="connsiteY13" fmla="*/ 0 h 1873369"/>
                <a:gd name="connsiteX14" fmla="*/ 1296759 w 1399649"/>
                <a:gd name="connsiteY14" fmla="*/ 0 h 1873369"/>
                <a:gd name="connsiteX15" fmla="*/ 1050146 w 1399649"/>
                <a:gd name="connsiteY15" fmla="*/ 543855 h 1873369"/>
                <a:gd name="connsiteX16" fmla="*/ 857428 w 1399649"/>
                <a:gd name="connsiteY16" fmla="*/ 712074 h 1873369"/>
                <a:gd name="connsiteX17" fmla="*/ 1006049 w 1399649"/>
                <a:gd name="connsiteY17" fmla="*/ 739838 h 1873369"/>
                <a:gd name="connsiteX18" fmla="*/ 1399650 w 1399649"/>
                <a:gd name="connsiteY18" fmla="*/ 1249396 h 1873369"/>
                <a:gd name="connsiteX19" fmla="*/ 635314 w 1399649"/>
                <a:gd name="connsiteY19" fmla="*/ 1873277 h 1873369"/>
                <a:gd name="connsiteX20" fmla="*/ 0 w 1399649"/>
                <a:gd name="connsiteY20" fmla="*/ 1659328 h 1873369"/>
              </a:gdLst>
              <a:rect l="l" t="t" r="r" b="b"/>
              <a:pathLst>
                <a:path w="1399649" h="1873369">
                  <a:moveTo>
                    <a:pt x="0" y="1659328"/>
                  </a:moveTo>
                  <a:lnTo>
                    <a:pt x="0" y="1659328"/>
                  </a:lnTo>
                  <a:cubicBezTo>
                    <a:pt x="78394" y="1531939"/>
                    <a:pt x="233547" y="1471510"/>
                    <a:pt x="377269" y="1513974"/>
                  </a:cubicBezTo>
                  <a:cubicBezTo>
                    <a:pt x="450762" y="1535205"/>
                    <a:pt x="527523" y="1545004"/>
                    <a:pt x="601017" y="1545004"/>
                  </a:cubicBezTo>
                  <a:cubicBezTo>
                    <a:pt x="841096" y="1545004"/>
                    <a:pt x="1002783" y="1425781"/>
                    <a:pt x="1002783" y="1236330"/>
                  </a:cubicBezTo>
                  <a:cubicBezTo>
                    <a:pt x="1002783" y="1090976"/>
                    <a:pt x="868861" y="971752"/>
                    <a:pt x="638580" y="971752"/>
                  </a:cubicBezTo>
                  <a:cubicBezTo>
                    <a:pt x="543855" y="971752"/>
                    <a:pt x="467094" y="986451"/>
                    <a:pt x="375635" y="1037080"/>
                  </a:cubicBezTo>
                  <a:lnTo>
                    <a:pt x="375635" y="1037080"/>
                  </a:lnTo>
                  <a:cubicBezTo>
                    <a:pt x="300509" y="906424"/>
                    <a:pt x="329906" y="741471"/>
                    <a:pt x="445863" y="645113"/>
                  </a:cubicBezTo>
                  <a:lnTo>
                    <a:pt x="806800" y="339705"/>
                  </a:lnTo>
                  <a:lnTo>
                    <a:pt x="432797" y="339705"/>
                  </a:lnTo>
                  <a:cubicBezTo>
                    <a:pt x="244980" y="339705"/>
                    <a:pt x="93092" y="187818"/>
                    <a:pt x="93092" y="0"/>
                  </a:cubicBezTo>
                  <a:lnTo>
                    <a:pt x="93092" y="0"/>
                  </a:lnTo>
                  <a:lnTo>
                    <a:pt x="1296759" y="0"/>
                  </a:lnTo>
                  <a:lnTo>
                    <a:pt x="1296759" y="0"/>
                  </a:lnTo>
                  <a:cubicBezTo>
                    <a:pt x="1296759" y="209049"/>
                    <a:pt x="1206933" y="406666"/>
                    <a:pt x="1050146" y="543855"/>
                  </a:cubicBezTo>
                  <a:lnTo>
                    <a:pt x="857428" y="712074"/>
                  </a:lnTo>
                  <a:cubicBezTo>
                    <a:pt x="908057" y="715340"/>
                    <a:pt x="957053" y="726773"/>
                    <a:pt x="1006049" y="739838"/>
                  </a:cubicBezTo>
                  <a:cubicBezTo>
                    <a:pt x="1234697" y="805166"/>
                    <a:pt x="1399650" y="988084"/>
                    <a:pt x="1399650" y="1249396"/>
                  </a:cubicBezTo>
                  <a:cubicBezTo>
                    <a:pt x="1399650" y="1669127"/>
                    <a:pt x="1051779" y="1873277"/>
                    <a:pt x="635314" y="1873277"/>
                  </a:cubicBezTo>
                  <a:cubicBezTo>
                    <a:pt x="367469" y="1876543"/>
                    <a:pt x="145355" y="1793250"/>
                    <a:pt x="0" y="16593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lumOff val="25000"/>
                  </a:schemeClr>
                </a:gs>
                <a:gs pos="98000">
                  <a:schemeClr val="accent1"/>
                </a:gs>
              </a:gsLst>
              <a:lin ang="540000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 rot="0" flipH="0" flipV="0">
              <a:off x="2172719" y="4579433"/>
              <a:ext cx="384914" cy="167445"/>
            </a:xfrm>
            <a:custGeom>
              <a:avLst/>
              <a:gdLst>
                <a:gd name="connsiteX0" fmla="*/ 0 w 780894"/>
                <a:gd name="connsiteY0" fmla="*/ 0 h 339704"/>
                <a:gd name="connsiteX1" fmla="*/ 339705 w 780894"/>
                <a:gd name="connsiteY1" fmla="*/ 339705 h 339704"/>
                <a:gd name="connsiteX2" fmla="*/ 713707 w 780894"/>
                <a:gd name="connsiteY2" fmla="*/ 339705 h 339704"/>
                <a:gd name="connsiteX3" fmla="*/ 713707 w 780894"/>
                <a:gd name="connsiteY3" fmla="*/ 339705 h 339704"/>
                <a:gd name="connsiteX4" fmla="*/ 586318 w 780894"/>
                <a:gd name="connsiteY4" fmla="*/ 0 h 339704"/>
                <a:gd name="connsiteX5" fmla="*/ 0 w 780894"/>
                <a:gd name="connsiteY5" fmla="*/ 0 h 339704"/>
                <a:gd name="connsiteX6" fmla="*/ 0 w 780894"/>
                <a:gd name="connsiteY6" fmla="*/ 0 h 339704"/>
              </a:gdLst>
              <a:rect l="l" t="t" r="r" b="b"/>
              <a:pathLst>
                <a:path w="780894" h="339704">
                  <a:moveTo>
                    <a:pt x="0" y="0"/>
                  </a:moveTo>
                  <a:cubicBezTo>
                    <a:pt x="0" y="187818"/>
                    <a:pt x="151887" y="339705"/>
                    <a:pt x="339705" y="339705"/>
                  </a:cubicBezTo>
                  <a:lnTo>
                    <a:pt x="713707" y="339705"/>
                  </a:lnTo>
                  <a:lnTo>
                    <a:pt x="713707" y="339705"/>
                  </a:lnTo>
                  <a:cubicBezTo>
                    <a:pt x="849262" y="222115"/>
                    <a:pt x="765969" y="0"/>
                    <a:pt x="58631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98000">
                  <a:schemeClr val="accent1">
                    <a:lumMod val="75000"/>
                  </a:schemeClr>
                </a:gs>
              </a:gsLst>
              <a:lin ang="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 rot="0" flipH="0" flipV="0">
              <a:off x="2126028" y="5049976"/>
              <a:ext cx="689908" cy="454433"/>
            </a:xfrm>
            <a:custGeom>
              <a:avLst/>
              <a:gdLst>
                <a:gd name="connsiteX0" fmla="*/ 1399650 w 1399649"/>
                <a:gd name="connsiteY0" fmla="*/ 296417 h 921931"/>
                <a:gd name="connsiteX1" fmla="*/ 638580 w 1399649"/>
                <a:gd name="connsiteY1" fmla="*/ 17140 h 921931"/>
                <a:gd name="connsiteX2" fmla="*/ 1002783 w 1399649"/>
                <a:gd name="connsiteY2" fmla="*/ 281718 h 921931"/>
                <a:gd name="connsiteX3" fmla="*/ 601017 w 1399649"/>
                <a:gd name="connsiteY3" fmla="*/ 590392 h 921931"/>
                <a:gd name="connsiteX4" fmla="*/ 377269 w 1399649"/>
                <a:gd name="connsiteY4" fmla="*/ 559361 h 921931"/>
                <a:gd name="connsiteX5" fmla="*/ 0 w 1399649"/>
                <a:gd name="connsiteY5" fmla="*/ 704716 h 921931"/>
                <a:gd name="connsiteX6" fmla="*/ 635314 w 1399649"/>
                <a:gd name="connsiteY6" fmla="*/ 921931 h 921931"/>
                <a:gd name="connsiteX7" fmla="*/ 1399650 w 1399649"/>
                <a:gd name="connsiteY7" fmla="*/ 296417 h 921931"/>
                <a:gd name="connsiteX8" fmla="*/ 1399650 w 1399649"/>
                <a:gd name="connsiteY8" fmla="*/ 296417 h 921931"/>
              </a:gdLst>
              <a:rect l="l" t="t" r="r" b="b"/>
              <a:pathLst>
                <a:path w="1399649" h="921931">
                  <a:moveTo>
                    <a:pt x="1399650" y="296417"/>
                  </a:moveTo>
                  <a:cubicBezTo>
                    <a:pt x="1128539" y="-103717"/>
                    <a:pt x="638580" y="17140"/>
                    <a:pt x="638580" y="17140"/>
                  </a:cubicBezTo>
                  <a:cubicBezTo>
                    <a:pt x="868861" y="17140"/>
                    <a:pt x="1002783" y="136363"/>
                    <a:pt x="1002783" y="281718"/>
                  </a:cubicBezTo>
                  <a:cubicBezTo>
                    <a:pt x="1002783" y="469535"/>
                    <a:pt x="841096" y="590392"/>
                    <a:pt x="601017" y="590392"/>
                  </a:cubicBezTo>
                  <a:cubicBezTo>
                    <a:pt x="527523" y="590392"/>
                    <a:pt x="450762" y="580593"/>
                    <a:pt x="377269" y="559361"/>
                  </a:cubicBezTo>
                  <a:cubicBezTo>
                    <a:pt x="233547" y="516898"/>
                    <a:pt x="78394" y="577327"/>
                    <a:pt x="0" y="704716"/>
                  </a:cubicBezTo>
                  <a:cubicBezTo>
                    <a:pt x="145355" y="838638"/>
                    <a:pt x="367469" y="921931"/>
                    <a:pt x="635314" y="921931"/>
                  </a:cubicBezTo>
                  <a:cubicBezTo>
                    <a:pt x="1051779" y="921931"/>
                    <a:pt x="1399650" y="716148"/>
                    <a:pt x="1399650" y="296417"/>
                  </a:cubicBezTo>
                  <a:cubicBezTo>
                    <a:pt x="1399650" y="296417"/>
                    <a:pt x="1399650" y="296417"/>
                    <a:pt x="1399650" y="29641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98000">
                  <a:schemeClr val="accent1">
                    <a:lumMod val="75000"/>
                  </a:schemeClr>
                </a:gs>
              </a:gsLst>
              <a:lin ang="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</p:grpSp>
      <p:grpSp>
        <p:nvGrpSpPr>
          <p:cNvPr id="16" name=""/>
          <p:cNvGrpSpPr/>
          <p:nvPr/>
        </p:nvGrpSpPr>
        <p:grpSpPr>
          <a:xfrm>
            <a:off x="6693443" y="4572590"/>
            <a:ext cx="781682" cy="938663"/>
            <a:chOff x="6693443" y="4572590"/>
            <a:chExt cx="781682" cy="938663"/>
          </a:xfrm>
        </p:grpSpPr>
        <p:sp>
          <p:nvSpPr>
            <p:cNvPr id="17" name="标题 1"/>
            <p:cNvSpPr txBox="1"/>
            <p:nvPr/>
          </p:nvSpPr>
          <p:spPr>
            <a:xfrm rot="0" flipH="0" flipV="0">
              <a:off x="6693443" y="4572590"/>
              <a:ext cx="781682" cy="938663"/>
            </a:xfrm>
            <a:custGeom>
              <a:avLst/>
              <a:gdLst>
                <a:gd name="connsiteX0" fmla="*/ 868861 w 1585833"/>
                <a:gd name="connsiteY0" fmla="*/ 1548271 h 1904307"/>
                <a:gd name="connsiteX1" fmla="*/ 0 w 1585833"/>
                <a:gd name="connsiteY1" fmla="*/ 1548271 h 1904307"/>
                <a:gd name="connsiteX2" fmla="*/ 0 w 1585833"/>
                <a:gd name="connsiteY2" fmla="*/ 1548271 h 1904307"/>
                <a:gd name="connsiteX3" fmla="*/ 122490 w 1585833"/>
                <a:gd name="connsiteY3" fmla="*/ 1059945 h 1904307"/>
                <a:gd name="connsiteX4" fmla="*/ 692475 w 1585833"/>
                <a:gd name="connsiteY4" fmla="*/ 0 h 1904307"/>
                <a:gd name="connsiteX5" fmla="*/ 692475 w 1585833"/>
                <a:gd name="connsiteY5" fmla="*/ 0 h 1904307"/>
                <a:gd name="connsiteX6" fmla="*/ 842730 w 1585833"/>
                <a:gd name="connsiteY6" fmla="*/ 473627 h 1904307"/>
                <a:gd name="connsiteX7" fmla="*/ 447496 w 1585833"/>
                <a:gd name="connsiteY7" fmla="*/ 1208566 h 1904307"/>
                <a:gd name="connsiteX8" fmla="*/ 868861 w 1585833"/>
                <a:gd name="connsiteY8" fmla="*/ 1208566 h 1904307"/>
                <a:gd name="connsiteX9" fmla="*/ 868861 w 1585833"/>
                <a:gd name="connsiteY9" fmla="*/ 1174269 h 1904307"/>
                <a:gd name="connsiteX10" fmla="*/ 1236330 w 1585833"/>
                <a:gd name="connsiteY10" fmla="*/ 806799 h 1904307"/>
                <a:gd name="connsiteX11" fmla="*/ 1236330 w 1585833"/>
                <a:gd name="connsiteY11" fmla="*/ 806799 h 1904307"/>
                <a:gd name="connsiteX12" fmla="*/ 1236330 w 1585833"/>
                <a:gd name="connsiteY12" fmla="*/ 1208566 h 1904307"/>
                <a:gd name="connsiteX13" fmla="*/ 1585834 w 1585833"/>
                <a:gd name="connsiteY13" fmla="*/ 1208566 h 1904307"/>
                <a:gd name="connsiteX14" fmla="*/ 1585834 w 1585833"/>
                <a:gd name="connsiteY14" fmla="*/ 1208566 h 1904307"/>
                <a:gd name="connsiteX15" fmla="*/ 1246129 w 1585833"/>
                <a:gd name="connsiteY15" fmla="*/ 1548271 h 1904307"/>
                <a:gd name="connsiteX16" fmla="*/ 1236330 w 1585833"/>
                <a:gd name="connsiteY16" fmla="*/ 1548271 h 1904307"/>
                <a:gd name="connsiteX17" fmla="*/ 1236330 w 1585833"/>
                <a:gd name="connsiteY17" fmla="*/ 1904308 h 1904307"/>
                <a:gd name="connsiteX18" fmla="*/ 1224898 w 1585833"/>
                <a:gd name="connsiteY18" fmla="*/ 1904308 h 1904307"/>
                <a:gd name="connsiteX19" fmla="*/ 868861 w 1585833"/>
                <a:gd name="connsiteY19" fmla="*/ 1548271 h 1904307"/>
                <a:gd name="connsiteX20" fmla="*/ 868861 w 1585833"/>
                <a:gd name="connsiteY20" fmla="*/ 1548271 h 1904307"/>
              </a:gdLst>
              <a:rect l="l" t="t" r="r" b="b"/>
              <a:pathLst>
                <a:path w="1585833" h="1904307">
                  <a:moveTo>
                    <a:pt x="868861" y="1548271"/>
                  </a:moveTo>
                  <a:lnTo>
                    <a:pt x="0" y="1548271"/>
                  </a:lnTo>
                  <a:lnTo>
                    <a:pt x="0" y="1548271"/>
                  </a:lnTo>
                  <a:cubicBezTo>
                    <a:pt x="0" y="1378418"/>
                    <a:pt x="42463" y="1210199"/>
                    <a:pt x="122490" y="1059945"/>
                  </a:cubicBezTo>
                  <a:lnTo>
                    <a:pt x="692475" y="0"/>
                  </a:lnTo>
                  <a:lnTo>
                    <a:pt x="692475" y="0"/>
                  </a:lnTo>
                  <a:cubicBezTo>
                    <a:pt x="867228" y="88193"/>
                    <a:pt x="935822" y="302141"/>
                    <a:pt x="842730" y="473627"/>
                  </a:cubicBezTo>
                  <a:lnTo>
                    <a:pt x="447496" y="1208566"/>
                  </a:lnTo>
                  <a:lnTo>
                    <a:pt x="868861" y="1208566"/>
                  </a:lnTo>
                  <a:lnTo>
                    <a:pt x="868861" y="1174269"/>
                  </a:lnTo>
                  <a:cubicBezTo>
                    <a:pt x="868861" y="971752"/>
                    <a:pt x="1033813" y="806799"/>
                    <a:pt x="1236330" y="806799"/>
                  </a:cubicBezTo>
                  <a:lnTo>
                    <a:pt x="1236330" y="806799"/>
                  </a:lnTo>
                  <a:lnTo>
                    <a:pt x="1236330" y="1208566"/>
                  </a:lnTo>
                  <a:lnTo>
                    <a:pt x="1585834" y="1208566"/>
                  </a:lnTo>
                  <a:lnTo>
                    <a:pt x="1585834" y="1208566"/>
                  </a:lnTo>
                  <a:cubicBezTo>
                    <a:pt x="1585834" y="1396383"/>
                    <a:pt x="1433947" y="1548271"/>
                    <a:pt x="1246129" y="1548271"/>
                  </a:cubicBezTo>
                  <a:lnTo>
                    <a:pt x="1236330" y="1548271"/>
                  </a:lnTo>
                  <a:lnTo>
                    <a:pt x="1236330" y="1904308"/>
                  </a:lnTo>
                  <a:lnTo>
                    <a:pt x="1224898" y="1904308"/>
                  </a:lnTo>
                  <a:cubicBezTo>
                    <a:pt x="1028914" y="1904308"/>
                    <a:pt x="868861" y="1744254"/>
                    <a:pt x="868861" y="1548271"/>
                  </a:cubicBezTo>
                  <a:lnTo>
                    <a:pt x="868861" y="154827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lumOff val="25000"/>
                  </a:schemeClr>
                </a:gs>
                <a:gs pos="98000">
                  <a:schemeClr val="accent1"/>
                </a:gs>
              </a:gsLst>
              <a:lin ang="1080000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0" flipH="0" flipV="0">
              <a:off x="6796508" y="4572590"/>
              <a:ext cx="332851" cy="595721"/>
            </a:xfrm>
            <a:custGeom>
              <a:avLst/>
              <a:gdLst>
                <a:gd name="connsiteX0" fmla="*/ 238404 w 675270"/>
                <a:gd name="connsiteY0" fmla="*/ 1208566 h 1208565"/>
                <a:gd name="connsiteX1" fmla="*/ 238404 w 675270"/>
                <a:gd name="connsiteY1" fmla="*/ 1208566 h 1208565"/>
                <a:gd name="connsiteX2" fmla="*/ 633638 w 675270"/>
                <a:gd name="connsiteY2" fmla="*/ 473627 h 1208565"/>
                <a:gd name="connsiteX3" fmla="*/ 483383 w 675270"/>
                <a:gd name="connsiteY3" fmla="*/ 0 h 1208565"/>
                <a:gd name="connsiteX4" fmla="*/ 483383 w 675270"/>
                <a:gd name="connsiteY4" fmla="*/ 0 h 1208565"/>
                <a:gd name="connsiteX5" fmla="*/ 27722 w 675270"/>
                <a:gd name="connsiteY5" fmla="*/ 860695 h 1208565"/>
                <a:gd name="connsiteX6" fmla="*/ 238404 w 675270"/>
                <a:gd name="connsiteY6" fmla="*/ 1208566 h 1208565"/>
              </a:gdLst>
              <a:rect l="l" t="t" r="r" b="b"/>
              <a:pathLst>
                <a:path w="675270" h="1208565">
                  <a:moveTo>
                    <a:pt x="238404" y="1208566"/>
                  </a:moveTo>
                  <a:lnTo>
                    <a:pt x="238404" y="1208566"/>
                  </a:lnTo>
                  <a:lnTo>
                    <a:pt x="633638" y="473627"/>
                  </a:lnTo>
                  <a:cubicBezTo>
                    <a:pt x="726730" y="302141"/>
                    <a:pt x="658136" y="86559"/>
                    <a:pt x="483383" y="0"/>
                  </a:cubicBezTo>
                  <a:lnTo>
                    <a:pt x="483383" y="0"/>
                  </a:lnTo>
                  <a:cubicBezTo>
                    <a:pt x="483383" y="0"/>
                    <a:pt x="215539" y="503025"/>
                    <a:pt x="27722" y="860695"/>
                  </a:cubicBezTo>
                  <a:cubicBezTo>
                    <a:pt x="-55571" y="1019115"/>
                    <a:pt x="58752" y="1208566"/>
                    <a:pt x="238404" y="120856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98000">
                  <a:schemeClr val="accent1">
                    <a:lumMod val="75000"/>
                  </a:schemeClr>
                </a:gs>
              </a:gsLst>
              <a:lin ang="540000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 rot="0" flipH="0" flipV="0">
              <a:off x="7121718" y="4970274"/>
              <a:ext cx="181131" cy="198037"/>
            </a:xfrm>
            <a:custGeom>
              <a:avLst/>
              <a:gdLst>
                <a:gd name="connsiteX0" fmla="*/ 367469 w 367469"/>
                <a:gd name="connsiteY0" fmla="*/ 0 h 401766"/>
                <a:gd name="connsiteX1" fmla="*/ 0 w 367469"/>
                <a:gd name="connsiteY1" fmla="*/ 367469 h 401766"/>
                <a:gd name="connsiteX2" fmla="*/ 0 w 367469"/>
                <a:gd name="connsiteY2" fmla="*/ 401766 h 401766"/>
                <a:gd name="connsiteX3" fmla="*/ 107791 w 367469"/>
                <a:gd name="connsiteY3" fmla="*/ 401766 h 401766"/>
                <a:gd name="connsiteX4" fmla="*/ 367469 w 367469"/>
                <a:gd name="connsiteY4" fmla="*/ 142088 h 401766"/>
                <a:gd name="connsiteX5" fmla="*/ 367469 w 367469"/>
                <a:gd name="connsiteY5" fmla="*/ 0 h 401766"/>
              </a:gdLst>
              <a:rect l="l" t="t" r="r" b="b"/>
              <a:pathLst>
                <a:path w="367469" h="401766">
                  <a:moveTo>
                    <a:pt x="367469" y="0"/>
                  </a:moveTo>
                  <a:cubicBezTo>
                    <a:pt x="164952" y="0"/>
                    <a:pt x="0" y="164953"/>
                    <a:pt x="0" y="367469"/>
                  </a:cubicBezTo>
                  <a:lnTo>
                    <a:pt x="0" y="401766"/>
                  </a:lnTo>
                  <a:lnTo>
                    <a:pt x="107791" y="401766"/>
                  </a:lnTo>
                  <a:cubicBezTo>
                    <a:pt x="251512" y="401766"/>
                    <a:pt x="367469" y="285809"/>
                    <a:pt x="367469" y="142088"/>
                  </a:cubicBezTo>
                  <a:lnTo>
                    <a:pt x="367469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90000"/>
                    <a:lumOff val="10000"/>
                  </a:schemeClr>
                </a:gs>
                <a:gs pos="98000">
                  <a:schemeClr val="accent1">
                    <a:lumMod val="75000"/>
                  </a:schemeClr>
                </a:gs>
              </a:gsLst>
              <a:lin ang="5400000" scaled="0"/>
            </a:gradFill>
            <a:ln w="1632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</p:grpSp>
      <p:grpSp>
        <p:nvGrpSpPr>
          <p:cNvPr id="20" name=""/>
          <p:cNvGrpSpPr/>
          <p:nvPr/>
        </p:nvGrpSpPr>
        <p:grpSpPr>
          <a:xfrm>
            <a:off x="2209560" y="2366100"/>
            <a:ext cx="522844" cy="1014298"/>
            <a:chOff x="2209560" y="2366100"/>
            <a:chExt cx="522844" cy="1014298"/>
          </a:xfrm>
        </p:grpSpPr>
        <p:sp>
          <p:nvSpPr>
            <p:cNvPr id="21" name="标题 1"/>
            <p:cNvSpPr txBox="1"/>
            <p:nvPr/>
          </p:nvSpPr>
          <p:spPr>
            <a:xfrm rot="0" flipH="0" flipV="0">
              <a:off x="2209560" y="2366100"/>
              <a:ext cx="522843" cy="1014298"/>
            </a:xfrm>
            <a:custGeom>
              <a:avLst/>
              <a:gdLst>
                <a:gd name="connsiteX0" fmla="*/ 569986 w 952153"/>
                <a:gd name="connsiteY0" fmla="*/ 493225 h 1847145"/>
                <a:gd name="connsiteX1" fmla="*/ 437697 w 952153"/>
                <a:gd name="connsiteY1" fmla="*/ 579785 h 1847145"/>
                <a:gd name="connsiteX2" fmla="*/ 0 w 952153"/>
                <a:gd name="connsiteY2" fmla="*/ 485060 h 1847145"/>
                <a:gd name="connsiteX3" fmla="*/ 0 w 952153"/>
                <a:gd name="connsiteY3" fmla="*/ 485060 h 1847145"/>
                <a:gd name="connsiteX4" fmla="*/ 610816 w 952153"/>
                <a:gd name="connsiteY4" fmla="*/ 0 h 1847145"/>
                <a:gd name="connsiteX5" fmla="*/ 952154 w 952153"/>
                <a:gd name="connsiteY5" fmla="*/ 0 h 1847145"/>
                <a:gd name="connsiteX6" fmla="*/ 952154 w 952153"/>
                <a:gd name="connsiteY6" fmla="*/ 1847146 h 1847145"/>
                <a:gd name="connsiteX7" fmla="*/ 952154 w 952153"/>
                <a:gd name="connsiteY7" fmla="*/ 1847146 h 1847145"/>
                <a:gd name="connsiteX8" fmla="*/ 569986 w 952153"/>
                <a:gd name="connsiteY8" fmla="*/ 1464978 h 1847145"/>
                <a:gd name="connsiteX9" fmla="*/ 569986 w 952153"/>
                <a:gd name="connsiteY9" fmla="*/ 493225 h 1847145"/>
              </a:gdLst>
              <a:rect l="l" t="t" r="r" b="b"/>
              <a:pathLst>
                <a:path w="952153" h="1847145">
                  <a:moveTo>
                    <a:pt x="569986" y="493225"/>
                  </a:moveTo>
                  <a:lnTo>
                    <a:pt x="437697" y="579785"/>
                  </a:lnTo>
                  <a:cubicBezTo>
                    <a:pt x="290709" y="674510"/>
                    <a:pt x="94725" y="632047"/>
                    <a:pt x="0" y="485060"/>
                  </a:cubicBezTo>
                  <a:lnTo>
                    <a:pt x="0" y="485060"/>
                  </a:lnTo>
                  <a:lnTo>
                    <a:pt x="610816" y="0"/>
                  </a:lnTo>
                  <a:lnTo>
                    <a:pt x="952154" y="0"/>
                  </a:lnTo>
                  <a:lnTo>
                    <a:pt x="952154" y="1847146"/>
                  </a:lnTo>
                  <a:lnTo>
                    <a:pt x="952154" y="1847146"/>
                  </a:lnTo>
                  <a:cubicBezTo>
                    <a:pt x="741471" y="1847146"/>
                    <a:pt x="569986" y="1675660"/>
                    <a:pt x="569986" y="1464978"/>
                  </a:cubicBezTo>
                  <a:lnTo>
                    <a:pt x="569986" y="49322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  <a:lumOff val="25000"/>
                  </a:schemeClr>
                </a:gs>
                <a:gs pos="98000">
                  <a:schemeClr val="accent1"/>
                </a:gs>
              </a:gsLst>
              <a:lin ang="5400000" scaled="0"/>
            </a:gradFill>
            <a:ln w="379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0" flipH="0" flipV="0">
              <a:off x="2522549" y="2608626"/>
              <a:ext cx="209855" cy="771772"/>
            </a:xfrm>
            <a:custGeom>
              <a:avLst/>
              <a:gdLst>
                <a:gd name="connsiteX0" fmla="*/ 0 w 382168"/>
                <a:gd name="connsiteY0" fmla="*/ 1023312 h 1405479"/>
                <a:gd name="connsiteX1" fmla="*/ 382168 w 382168"/>
                <a:gd name="connsiteY1" fmla="*/ 1405480 h 1405479"/>
                <a:gd name="connsiteX2" fmla="*/ 382168 w 382168"/>
                <a:gd name="connsiteY2" fmla="*/ 236111 h 1405479"/>
                <a:gd name="connsiteX3" fmla="*/ 0 w 382168"/>
                <a:gd name="connsiteY3" fmla="*/ 51559 h 1405479"/>
                <a:gd name="connsiteX4" fmla="*/ 0 w 382168"/>
                <a:gd name="connsiteY4" fmla="*/ 51559 h 1405479"/>
                <a:gd name="connsiteX5" fmla="*/ 0 w 382168"/>
                <a:gd name="connsiteY5" fmla="*/ 1023312 h 1405479"/>
              </a:gdLst>
              <a:rect l="l" t="t" r="r" b="b"/>
              <a:pathLst>
                <a:path w="382168" h="1405479">
                  <a:moveTo>
                    <a:pt x="0" y="1023312"/>
                  </a:moveTo>
                  <a:cubicBezTo>
                    <a:pt x="0" y="1233994"/>
                    <a:pt x="171486" y="1405480"/>
                    <a:pt x="382168" y="1405480"/>
                  </a:cubicBezTo>
                  <a:lnTo>
                    <a:pt x="382168" y="236111"/>
                  </a:lnTo>
                  <a:cubicBezTo>
                    <a:pt x="382168" y="38494"/>
                    <a:pt x="155154" y="-70930"/>
                    <a:pt x="0" y="51559"/>
                  </a:cubicBezTo>
                  <a:lnTo>
                    <a:pt x="0" y="51559"/>
                  </a:lnTo>
                  <a:lnTo>
                    <a:pt x="0" y="102331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98000">
                  <a:schemeClr val="accent1"/>
                </a:gs>
              </a:gsLst>
              <a:lin ang="5400000" scaled="0"/>
            </a:gradFill>
            <a:ln w="379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</p:grpSp>
      <p:sp>
        <p:nvSpPr>
          <p:cNvPr id="23" name="标题 1"/>
          <p:cNvSpPr txBox="1"/>
          <p:nvPr/>
        </p:nvSpPr>
        <p:spPr>
          <a:xfrm rot="0" flipH="0" flipV="0">
            <a:off x="3604315" y="1067820"/>
            <a:ext cx="5283200" cy="599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4000">
                <a:ln w="12700">
                  <a:solidFill>
                    <a:srgbClr val="FFFFFF">
                      <a:alpha val="5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033184" y="2166509"/>
            <a:ext cx="2618586" cy="141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554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98000">
                      <a:srgbClr val="063CE8">
                        <a:alpha val="100000"/>
                      </a:srgbClr>
                    </a:gs>
                  </a:gsLst>
                  <a:lin ang="0" scaled="0"/>
                </a:gradFill>
                <a:latin typeface="OPPOSans H"/>
                <a:ea typeface="OPPOSans H"/>
                <a:cs typeface="OPPOSans H"/>
              </a:rPr>
              <a:t>SEO的局限与AI搜索的崛起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695167" y="2166509"/>
            <a:ext cx="2618586" cy="141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547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98000">
                      <a:srgbClr val="063CE8">
                        <a:alpha val="100000"/>
                      </a:srgbClr>
                    </a:gs>
                  </a:gsLst>
                  <a:lin ang="0" scaled="0"/>
                </a:gradFill>
                <a:latin typeface="OPPOSans H"/>
                <a:ea typeface="OPPOSans H"/>
                <a:cs typeface="OPPOSans H"/>
              </a:rPr>
              <a:t>GEO的核心逻辑与运作机制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3033184" y="4335181"/>
            <a:ext cx="2618586" cy="141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547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98000">
                      <a:srgbClr val="063CE8">
                        <a:alpha val="100000"/>
                      </a:srgbClr>
                    </a:gs>
                  </a:gsLst>
                  <a:lin ang="0" scaled="0"/>
                </a:gradFill>
                <a:latin typeface="OPPOSans H"/>
                <a:ea typeface="OPPOSans H"/>
                <a:cs typeface="OPPOSans H"/>
              </a:rPr>
              <a:t>营销人必备的GEO实战策略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7615662" y="4335181"/>
            <a:ext cx="2698092" cy="141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553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98000">
                      <a:srgbClr val="063CE8">
                        <a:alpha val="100000"/>
                      </a:srgbClr>
                    </a:gs>
                  </a:gsLst>
                  <a:lin ang="0" scaled="0"/>
                </a:gradFill>
                <a:latin typeface="OPPOSans H"/>
                <a:ea typeface="OPPOSans H"/>
                <a:cs typeface="OPPOSans H"/>
              </a:rPr>
              <a:t>面向2026的搜索营销新范式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4533450" y="377463"/>
            <a:ext cx="3137350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</a:t>
            </a: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 </a:t>
            </a: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录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SEO的局限与AI搜索的崛起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3415352" y="-846161"/>
            <a:ext cx="9511352" cy="9511352"/>
          </a:xfrm>
          <a:prstGeom prst="donut">
            <a:avLst>
              <a:gd name="adj" fmla="val 16433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37000"/>
                </a:schemeClr>
              </a:gs>
            </a:gsLst>
            <a:lin ang="3600000" scaled="0"/>
          </a:gradFill>
          <a:ln w="190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-1173707" y="1577507"/>
            <a:ext cx="4449170" cy="4449170"/>
          </a:xfrm>
          <a:prstGeom prst="donut">
            <a:avLst>
              <a:gd name="adj" fmla="val 11286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25511" y="2150713"/>
            <a:ext cx="3302759" cy="330275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400442" y="1004656"/>
            <a:ext cx="4828085" cy="15911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solidFill>
              <a:schemeClr val="bg1"/>
            </a:solidFill>
            <a:miter/>
          </a:ln>
          <a:effectLst>
            <a:outerShdw dist="0" blurRad="889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90815" y="2720089"/>
            <a:ext cx="4828085" cy="15911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solidFill>
              <a:schemeClr val="bg1"/>
            </a:solidFill>
            <a:miter/>
          </a:ln>
          <a:effectLst>
            <a:outerShdw dist="0" blurRad="889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400442" y="4435522"/>
            <a:ext cx="4828085" cy="15911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solidFill>
              <a:schemeClr val="bg1"/>
            </a:solidFill>
            <a:miter/>
          </a:ln>
          <a:effectLst>
            <a:outerShdw dist="0" blurRad="889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880351" y="1062060"/>
            <a:ext cx="4031991" cy="5638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关键词匹配模型难以应对自然语言查询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880351" y="1693355"/>
            <a:ext cx="4031991" cy="7932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7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AI搜索引擎不再依赖关键词密度或元标签，而是理解用户意图和上下文语义，传统关键词堆砌策略已无法获得有效曝光。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295915" y="1418096"/>
            <a:ext cx="764274" cy="76427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3600000" scaled="0"/>
          </a:gradFill>
          <a:ln w="19050" cap="sq">
            <a:solidFill>
              <a:schemeClr val="bg1"/>
            </a:solidFill>
            <a:miter/>
          </a:ln>
          <a:effectLst>
            <a:outerShdw dist="165100" blurRad="190500" dir="300000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555688" y="3133529"/>
            <a:ext cx="764274" cy="76427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3600000" scaled="0"/>
          </a:gradFill>
          <a:ln w="19050" cap="sq">
            <a:solidFill>
              <a:schemeClr val="bg1"/>
            </a:solidFill>
            <a:miter/>
          </a:ln>
          <a:effectLst>
            <a:outerShdw dist="165100" blurRad="190500" dir="300000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295915" y="4848962"/>
            <a:ext cx="764274" cy="76427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3600000" scaled="0"/>
          </a:gradFill>
          <a:ln w="19050" cap="sq">
            <a:solidFill>
              <a:schemeClr val="bg1"/>
            </a:solidFill>
            <a:miter/>
          </a:ln>
          <a:effectLst>
            <a:outerShdw dist="165100" blurRad="190500" dir="300000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170724" y="2778685"/>
            <a:ext cx="4031991" cy="5638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排名位置不再是流量保障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170724" y="3409980"/>
            <a:ext cx="4031991" cy="7932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7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生成式搜索直接提供答案摘要，用户无需点击链接，导致传统“首页排名=高转化”的逻辑崩塌，网站即使排第一也可能零点击。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880351" y="4526520"/>
            <a:ext cx="4031991" cy="5638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内容权威性评估标准发生根本转变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880351" y="5157815"/>
            <a:ext cx="4031991" cy="7932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7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搜索引擎开始依赖知识图谱、引用来源可信度及内容一致性来判断权威性，而非仅靠外链数量或域名权重。</a:t>
            </a:r>
            <a:endParaRPr kumimoji="1" lang="zh-CN" altLang="en-US"/>
          </a:p>
        </p:txBody>
      </p:sp>
      <p:cxnSp>
        <p:nvCxnSpPr>
          <p:cNvPr id="18" name="线条 1"/>
          <p:cNvCxnSpPr/>
          <p:nvPr/>
        </p:nvCxnSpPr>
        <p:spPr>
          <a:xfrm rot="0" flipH="0" flipV="0">
            <a:off x="6038430" y="1800233"/>
            <a:ext cx="319840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prstDash val="dash"/>
            <a:miter/>
          </a:ln>
        </p:spPr>
      </p:cxnSp>
      <p:cxnSp>
        <p:nvCxnSpPr>
          <p:cNvPr id="19" name="线条 1"/>
          <p:cNvCxnSpPr/>
          <p:nvPr/>
        </p:nvCxnSpPr>
        <p:spPr>
          <a:xfrm rot="0" flipH="0" flipV="0">
            <a:off x="6330594" y="3515666"/>
            <a:ext cx="319840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prstDash val="dash"/>
            <a:miter/>
          </a:ln>
        </p:spPr>
      </p:cxnSp>
      <p:cxnSp>
        <p:nvCxnSpPr>
          <p:cNvPr id="20" name="线条 1"/>
          <p:cNvCxnSpPr/>
          <p:nvPr/>
        </p:nvCxnSpPr>
        <p:spPr>
          <a:xfrm rot="0" flipH="0" flipV="0">
            <a:off x="6060189" y="5231099"/>
            <a:ext cx="319840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prstDash val="dash"/>
            <a:miter/>
          </a:ln>
        </p:spPr>
      </p:cxnSp>
      <p:sp>
        <p:nvSpPr>
          <p:cNvPr id="21" name="标题 1"/>
          <p:cNvSpPr txBox="1"/>
          <p:nvPr/>
        </p:nvSpPr>
        <p:spPr>
          <a:xfrm rot="0" flipH="0" flipV="0">
            <a:off x="5520384" y="5051795"/>
            <a:ext cx="344866" cy="358605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766055" y="3355358"/>
            <a:ext cx="395542" cy="35860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527657" y="1647875"/>
            <a:ext cx="358552" cy="358604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0021203" flipH="0" flipV="0">
            <a:off x="1230521" y="2555724"/>
            <a:ext cx="2492739" cy="2492737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931459" y="3256661"/>
            <a:ext cx="1090863" cy="1090863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传统SEO在AI搜索环境下的失效机制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901650" y="3383255"/>
            <a:ext cx="2376000" cy="936000"/>
          </a:xfrm>
          <a:prstGeom prst="ellipse">
            <a:avLst/>
          </a:prstGeom>
          <a:noFill/>
          <a:ln w="6350" cap="flat">
            <a:gradFill>
              <a:gsLst>
                <a:gs pos="10000">
                  <a:schemeClr val="bg1">
                    <a:alpha val="100000"/>
                  </a:schemeClr>
                </a:gs>
                <a:gs pos="10000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153650" y="3470602"/>
            <a:ext cx="1872000" cy="648000"/>
          </a:xfrm>
          <a:prstGeom prst="ellipse">
            <a:avLst/>
          </a:prstGeom>
          <a:gradFill>
            <a:gsLst>
              <a:gs pos="1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1">
            <a:off x="4973650" y="2820701"/>
            <a:ext cx="2232000" cy="936000"/>
          </a:xfrm>
          <a:prstGeom prst="trapezoid">
            <a:avLst>
              <a:gd name="adj" fmla="val 65474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297650" y="3455029"/>
            <a:ext cx="1584000" cy="576000"/>
          </a:xfrm>
          <a:prstGeom prst="ellipse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654556" y="3383255"/>
            <a:ext cx="2376000" cy="936000"/>
          </a:xfrm>
          <a:prstGeom prst="ellipse">
            <a:avLst/>
          </a:prstGeom>
          <a:noFill/>
          <a:ln w="635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906556" y="3470602"/>
            <a:ext cx="1872000" cy="648000"/>
          </a:xfrm>
          <a:prstGeom prst="ellipse">
            <a:avLst/>
          </a:prstGeom>
          <a:gradFill>
            <a:gsLst>
              <a:gs pos="1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1">
            <a:off x="8726556" y="2820701"/>
            <a:ext cx="2232000" cy="936000"/>
          </a:xfrm>
          <a:prstGeom prst="trapezoid">
            <a:avLst>
              <a:gd name="adj" fmla="val 65474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050556" y="3455029"/>
            <a:ext cx="1584000" cy="576000"/>
          </a:xfrm>
          <a:prstGeom prst="ellipse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48745" y="3383255"/>
            <a:ext cx="2376000" cy="936000"/>
          </a:xfrm>
          <a:prstGeom prst="ellipse">
            <a:avLst/>
          </a:prstGeom>
          <a:noFill/>
          <a:ln w="635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400745" y="3470602"/>
            <a:ext cx="1872000" cy="648000"/>
          </a:xfrm>
          <a:prstGeom prst="ellipse">
            <a:avLst/>
          </a:prstGeom>
          <a:gradFill>
            <a:gsLst>
              <a:gs pos="1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1">
            <a:off x="1220745" y="2820701"/>
            <a:ext cx="2232000" cy="936000"/>
          </a:xfrm>
          <a:prstGeom prst="trapezoid">
            <a:avLst>
              <a:gd name="adj" fmla="val 65474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544745" y="3455029"/>
            <a:ext cx="1584000" cy="576000"/>
          </a:xfrm>
          <a:prstGeom prst="ellipse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030745" y="3076215"/>
            <a:ext cx="612000" cy="57682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576689" y="3076216"/>
            <a:ext cx="531734" cy="576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783650" y="3094216"/>
            <a:ext cx="612000" cy="535500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68745" y="2302683"/>
            <a:ext cx="2736000" cy="68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大模型驱动的对话式搜索成为主流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721650" y="2328083"/>
            <a:ext cx="2736000" cy="63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用户期望“即时答案”而非“结果列表”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474556" y="2315383"/>
            <a:ext cx="2736000" cy="66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搜索入口多元化催生场景化内容需求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40745" y="1137388"/>
            <a:ext cx="2592000" cy="12249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793650" y="1130300"/>
            <a:ext cx="2592000" cy="12249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546556" y="1130300"/>
            <a:ext cx="2592000" cy="12249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735153" y="4536705"/>
            <a:ext cx="2859466" cy="14526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用户更倾向于用完整问句提问（如“适合油皮的平价防晒霜有哪些？”），AI能整合多源信息生成结构化回答，改变信息获取路径。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413092" y="4543431"/>
            <a:ext cx="3079742" cy="14636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超过60%的移动端搜索已由AI直接返回结论，用户停留时间缩短，品牌需在答案生成阶段就被模型采纳才有曝光机会。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836937" y="4543653"/>
            <a:ext cx="3079742" cy="1451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搜索行为延伸至语音助手、智能汽车、AR眼镜等终端，内容需适配不同交互场景，强调情境适配性与即时可用性。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AI搜索的技术演进与用户行为变迁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GEO的核心逻辑与运作机制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1" y="4783667"/>
            <a:ext cx="12191999" cy="20743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0" y="4783667"/>
            <a:ext cx="12191999" cy="207433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39162" y="2433590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dist="127000" blurRad="254000" dir="5400000" sx="102000" sy="102000" kx="0" ky="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252280" y="2433590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dist="127000" blurRad="254000" dir="5400000" sx="102000" sy="102000" kx="0" ky="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958839" y="1680476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dist="127000" blurRad="254000" dir="5400000" sx="102000" sy="102000" kx="0" ky="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547661" y="1680476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dist="127000" blurRad="254000" dir="5400000" sx="102000" sy="102000" kx="0" ky="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63012" y="4059414"/>
            <a:ext cx="2146300" cy="16288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4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GEO不再依赖用户输入的关键词进行机械匹配，而是通过大模型解析用户的深层意图，生成符合语境和需求的答案，强调“理解”而非“索引”。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67904" y="3281817"/>
            <a:ext cx="2136516" cy="697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从关键词匹配到意图理解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463933" y="1930801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542550" y="2009419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dist="190500" blurRad="254000" dir="2700000" sx="105000" sy="105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805138" y="2272006"/>
            <a:ext cx="462050" cy="46205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363430" y="3992683"/>
            <a:ext cx="2171700" cy="16901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4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在GEO中，搜索引擎更关注信息源的可信度、专业性和一致性，而非外链数量或关键词密度，权威内容更容易被AI优先引用和呈现。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343651" y="3281817"/>
            <a:ext cx="2211258" cy="697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从排名竞争到权威性竞争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877051" y="1930801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955668" y="2009419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dist="190500" blurRad="254000" dir="2700000" sx="105000" sy="105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217420" y="2311249"/>
            <a:ext cx="463722" cy="383563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094037" y="3247904"/>
            <a:ext cx="2120900" cy="16288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4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GEO以用户是否获得满意答案为最终衡量标准，强调答案的完整性、准确性和上下文适配性，而非单纯追求高点击率。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093200" y="2501883"/>
            <a:ext cx="2120900" cy="697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从用户点击到用户满意闭环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583610" y="1150867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662227" y="1229485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dist="190500" blurRad="254000" dir="2700000" sx="105000" sy="105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905121" y="1495791"/>
            <a:ext cx="501436" cy="454610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665161" y="3267289"/>
            <a:ext cx="2159000" cy="16288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4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传统SEO优化的是固定网页内容，而GEO面向的是AI实时生成的内容。营销内容需具备可被模型提取、重组和再创作的结构化语义特征。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677861" y="2501883"/>
            <a:ext cx="2133600" cy="6977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从静态页面到动态内容生成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4170492" y="1150867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249109" y="1229485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dist="190500" blurRad="254000" dir="2700000" sx="105000" sy="105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4515381" y="1512791"/>
            <a:ext cx="454682" cy="42061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GEO与传统SEO的本质差异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731645" y="2125980"/>
            <a:ext cx="1781175" cy="3124200"/>
          </a:xfrm>
          <a:prstGeom prst="roundRect">
            <a:avLst>
              <a:gd name="adj" fmla="val 6827"/>
            </a:avLst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>
            <a:outerShdw dist="127000" blurRad="127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104005" y="2125980"/>
            <a:ext cx="1781175" cy="3124200"/>
          </a:xfrm>
          <a:prstGeom prst="roundRect">
            <a:avLst>
              <a:gd name="adj" fmla="val 6827"/>
            </a:avLst>
          </a:prstGeom>
          <a:solidFill>
            <a:schemeClr val="bg1"/>
          </a:solidFill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dist="127000" blurRad="127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476494" y="2125980"/>
            <a:ext cx="1781175" cy="3124200"/>
          </a:xfrm>
          <a:prstGeom prst="roundRect">
            <a:avLst>
              <a:gd name="adj" fmla="val 6827"/>
            </a:avLst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>
            <a:outerShdw dist="127000" blurRad="127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848725" y="2125980"/>
            <a:ext cx="1781175" cy="3124200"/>
          </a:xfrm>
          <a:prstGeom prst="roundRect">
            <a:avLst>
              <a:gd name="adj" fmla="val 6827"/>
            </a:avLst>
          </a:prstGeom>
          <a:solidFill>
            <a:schemeClr val="bg1"/>
          </a:solidFill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dist="127000" blurRad="127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1" flipV="0">
            <a:off x="1325880" y="2232660"/>
            <a:ext cx="411480" cy="800100"/>
          </a:xfrm>
          <a:prstGeom prst="round1Rect">
            <a:avLst>
              <a:gd name="adj" fmla="val 32222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3695700" y="2232660"/>
            <a:ext cx="411480" cy="800100"/>
          </a:xfrm>
          <a:prstGeom prst="round1Rect">
            <a:avLst>
              <a:gd name="adj" fmla="val 32222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0">
            <a:off x="6065520" y="2232660"/>
            <a:ext cx="411480" cy="800100"/>
          </a:xfrm>
          <a:prstGeom prst="round1Rect">
            <a:avLst>
              <a:gd name="adj" fmla="val 32222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0">
            <a:off x="8435340" y="2232660"/>
            <a:ext cx="411480" cy="800100"/>
          </a:xfrm>
          <a:prstGeom prst="round1Rect">
            <a:avLst>
              <a:gd name="adj" fmla="val 32222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869716" y="3628012"/>
            <a:ext cx="1505033" cy="14587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7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AI引擎通过语义图谱、实体识别和上下文推理技术解析内容，要求内容具备清晰的主题边界、逻辑结构和事实支撑，便于模型抽取关键信息。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375711" y="2482772"/>
            <a:ext cx="431800" cy="307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730291" y="2482772"/>
            <a:ext cx="431800" cy="307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115351" y="2482772"/>
            <a:ext cx="431800" cy="307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485171" y="2482772"/>
            <a:ext cx="431800" cy="3077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977469" y="2492562"/>
            <a:ext cx="434992" cy="43499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021428" y="2514408"/>
            <a:ext cx="434992" cy="359800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330535" y="2496640"/>
            <a:ext cx="434992" cy="420958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721701" y="2492562"/>
            <a:ext cx="434992" cy="43499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831023" y="3032323"/>
            <a:ext cx="1582420" cy="5332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8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内容如何被AI“看见”与“理解”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203383" y="3032323"/>
            <a:ext cx="1582420" cy="5332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83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权威信号的构建与传递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242076" y="3628012"/>
            <a:ext cx="1505033" cy="14587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7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权威性不仅来自品牌背书，还包括内容的一致性、更新频率、跨平台引用度以及专家认证等多维信号，这些共同影响AI对内容的信任评分。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575871" y="3032323"/>
            <a:ext cx="1582420" cy="5332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8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多模态内容在GEO中的角色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614565" y="3628012"/>
            <a:ext cx="1505033" cy="14587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7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图像、视频、表格等非文本内容若配有结构化元数据（如alt文本、schema标记），可被AI理解并整合进生成答案，提升内容被调用概率。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948103" y="3032323"/>
            <a:ext cx="1582420" cy="5332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083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用户反馈如何反哺模型优化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8986796" y="3628012"/>
            <a:ext cx="1505033" cy="14587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7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用户对AI生成结果的互动行为（如追问、修正、停留时长）会作为隐式反馈，持续训练和优化模型对优质内容的识别能力，形成闭环迭代。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GEO的运作机制解析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314450" y="1130300"/>
            <a:ext cx="4622801" cy="2452925"/>
          </a:xfrm>
          <a:prstGeom prst="round2DiagRect">
            <a:avLst>
              <a:gd name="adj1" fmla="val 15619"/>
              <a:gd name="adj2" fmla="val 0"/>
            </a:avLst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314450" y="3830828"/>
            <a:ext cx="4622801" cy="2452925"/>
          </a:xfrm>
          <a:prstGeom prst="round2DiagRect">
            <a:avLst>
              <a:gd name="adj1" fmla="val 15619"/>
              <a:gd name="adj2" fmla="val 0"/>
            </a:avLst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217466" y="1130300"/>
            <a:ext cx="4622801" cy="2452925"/>
          </a:xfrm>
          <a:prstGeom prst="round2DiagRect">
            <a:avLst>
              <a:gd name="adj1" fmla="val 15619"/>
              <a:gd name="adj2" fmla="val 0"/>
            </a:avLst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217466" y="3830828"/>
            <a:ext cx="4622801" cy="2452925"/>
          </a:xfrm>
          <a:prstGeom prst="round2DiagRect">
            <a:avLst>
              <a:gd name="adj1" fmla="val 15619"/>
              <a:gd name="adj2" fmla="val 0"/>
            </a:avLst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870545" y="1398872"/>
            <a:ext cx="3060000" cy="8398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构建“可引用”的知识单元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870545" y="2359954"/>
            <a:ext cx="3600000" cy="10009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内容应模块化设计，每个段落或章节聚焦一个明确知识点，并包含可独立引用的事实、数据或结论，便于AI直接调用或转述。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745473" y="1381908"/>
            <a:ext cx="3060000" cy="8576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强化E-E-A-T原则（经验、专业性、权威性、可信度）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745473" y="2359954"/>
            <a:ext cx="3600000" cy="10009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GEO高度依赖E- E- A- T评估内容质量，需在内容中显性体现作者资质、数据来源、实证案例及行业认可，提升被AI采纳的可能性。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870545" y="4367178"/>
            <a:ext cx="3060000" cy="5030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优化对话式语境适配能力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870545" y="5021881"/>
            <a:ext cx="3600000" cy="10009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内容需预设常见用户提问场景，采用自然语言回答结构，避免过度营销话术，确保在对话式搜索中能被AI无缝整合进回答流。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745473" y="4367178"/>
            <a:ext cx="3060000" cy="5030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建立跨平台内容一致性网络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745473" y="5021881"/>
            <a:ext cx="3600000" cy="10009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在官网、社交媒体、知识库等多渠道发布一致的核心信息，有助于AI建立对该主题的统一认知，增强内容在生成结果中的权重。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912772" y="4037722"/>
            <a:ext cx="690025" cy="690024"/>
          </a:xfrm>
          <a:prstGeom prst="ellipse">
            <a:avLst/>
          </a:prstGeom>
          <a:gradFill>
            <a:gsLst>
              <a:gs pos="6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0700000" flipH="0" flipV="0">
            <a:off x="4795603" y="4377456"/>
            <a:ext cx="958982" cy="218639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096168" y="4257079"/>
            <a:ext cx="320298" cy="280416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862420" y="4037722"/>
            <a:ext cx="690025" cy="690024"/>
          </a:xfrm>
          <a:prstGeom prst="ellipse">
            <a:avLst/>
          </a:prstGeom>
          <a:gradFill>
            <a:gsLst>
              <a:gs pos="6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20700000" flipH="0" flipV="0">
            <a:off x="9745251" y="4377456"/>
            <a:ext cx="958982" cy="218639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067253" y="4242534"/>
            <a:ext cx="280359" cy="280400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862420" y="1321866"/>
            <a:ext cx="690025" cy="690024"/>
          </a:xfrm>
          <a:prstGeom prst="ellipse">
            <a:avLst/>
          </a:prstGeom>
          <a:gradFill>
            <a:gsLst>
              <a:gs pos="6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20700000" flipH="0" flipV="0">
            <a:off x="9745251" y="1661600"/>
            <a:ext cx="958982" cy="218639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0094915" y="1537052"/>
            <a:ext cx="259653" cy="259653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924728" y="1321866"/>
            <a:ext cx="690025" cy="690024"/>
          </a:xfrm>
          <a:prstGeom prst="ellipse">
            <a:avLst/>
          </a:prstGeom>
          <a:gradFill>
            <a:gsLst>
              <a:gs pos="6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20700000" flipH="0" flipV="0">
            <a:off x="4807559" y="1661600"/>
            <a:ext cx="958982" cy="218639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5158249" y="1546105"/>
            <a:ext cx="222984" cy="241545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55718" y="338518"/>
            <a:ext cx="10863182" cy="438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GEO内容策略的关键要素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6200000" flipH="1" flipV="0">
            <a:off x="242819" y="127653"/>
            <a:ext cx="825799" cy="825797"/>
          </a:xfrm>
          <a:prstGeom prst="donut">
            <a:avLst>
              <a:gd name="adj" fmla="val 21574"/>
            </a:avLst>
          </a:prstGeom>
          <a:gradFill>
            <a:gsLst>
              <a:gs pos="11000">
                <a:schemeClr val="accent1">
                  <a:lumMod val="60000"/>
                  <a:lumOff val="40000"/>
                  <a:alpha val="72000"/>
                </a:schemeClr>
              </a:gs>
              <a:gs pos="82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60182659Z53310646","ReservedCode1":"{\"SecurityData\":{\"Type\":\"TC260PG\",\"Version\":1,\"PubSD\":[{\"Type\":\"DS\",\"AlgID\":\"1.2.156.10197.1.501\",\"TBSData\":{\"Type\":\"LabelMataData\"},\"Signature\":\"30460221009a5ea9b38b288291b7622817054137c22c9512102101ffaa7f52855988771e8e0221009733b88c5c6eae4a6958581d9ad0df2743c2d9cae8aecdf3b1e96b536c51efa7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60182659Z53310646","ReservedCode2":"{\"SecurityData\":{\"Type\":\"TC260PG\",\"Version\":1,\"PubSD\":[{\"Type\":\"DS\",\"AlgID\":\"1.2.156.10197.1.501\",\"TBSData\":{\"Type\":\"LabelMataData\"},\"Signature\":\"30460221008ae5e9177344bbed53403049f0772dfa6f1fed626c2c795670a8a416baccf02a022100d4675a2d22a79f63ff3c24385f2f8929c40513eedaefc4c5a0ee54d27d5630e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