
<file path=[Content_Types].xml><?xml version="1.0" encoding="utf-8"?>
<Types xmlns="http://schemas.openxmlformats.org/package/2006/content-types"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
  <Relationship Id="rId1" Type="http://schemas.openxmlformats.org/officeDocument/2006/relationships/officeDocument" Target="ppt/presentation.xml"></Relationship>
  <Relationship Id="rIdCustom" Type="http://schemas.openxmlformats.org/officeDocument/2006/relationships/custom-properties" Target="docProps/custom.xml"></Relationship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embeddedFontLst>
    <p:embeddedFont>
      <p:font typeface="OPPOSans H"/>
      <p:regular r:id="rId21"/>
    </p:embeddedFont>
    <p:embeddedFont>
      <p:font typeface="Source Han Sans CN Bold"/>
      <p:regular r:id="rId22"/>
    </p:embeddedFont>
    <p:embeddedFont>
      <p:font typeface="Source Han Sans"/>
      <p:regular r:id="rId23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slide" Target="slides/slide16.xml"/>
<Relationship Id="rId19" Type="http://schemas.openxmlformats.org/officeDocument/2006/relationships/slide" Target="slides/slide17.xml"/>
<Relationship Id="rId20" Type="http://schemas.openxmlformats.org/officeDocument/2006/relationships/slide" Target="slides/slide18.xml"/>
<Relationship Id="rId21" Type="http://schemas.openxmlformats.org/officeDocument/2006/relationships/font" Target="fonts/font1.fntdata"/>
<Relationship Id="rId22" Type="http://schemas.openxmlformats.org/officeDocument/2006/relationships/font" Target="fonts/font3.fntdata"/>
<Relationship Id="rId23" Type="http://schemas.openxmlformats.org/officeDocument/2006/relationships/font" Target="fonts/font2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2026.5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673100" y="1305827"/>
            <a:ext cx="46916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2026年百度广告还值得投放吗？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15915" y="4098557"/>
            <a:ext cx="5343800" cy="8541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2026最新市场份额、成本数据及投放策略全解</a:t>
            </a: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47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高效投放实战策略与避坑指南</a:t>
            </a:r>
            <a:endParaRPr kumimoji="1" lang="zh-CN" altLang="en-US"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椭圆 12"/>
          <p:cNvSpPr txBox="1"/>
          <p:nvPr/>
        </p:nvSpPr>
        <p:spPr>
          <a:xfrm rot="0" flipH="0" flipV="0">
            <a:off x="-1028700" y="6297773"/>
            <a:ext cx="14249400" cy="2274661"/>
          </a:xfrm>
          <a:prstGeom prst="ellipse">
            <a:avLst/>
          </a:prstGeom>
          <a:noFill/>
          <a:ln w="149225" cap="sq">
            <a:gradFill>
              <a:gsLst>
                <a:gs pos="0">
                  <a:schemeClr val="accent1"/>
                </a:gs>
                <a:gs pos="22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角 3"/>
          <p:cNvSpPr txBox="1"/>
          <p:nvPr/>
        </p:nvSpPr>
        <p:spPr>
          <a:xfrm rot="0" flipH="0" flipV="0">
            <a:off x="3803161" y="1617826"/>
            <a:ext cx="2092378" cy="9602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 w="57150" cap="sq">
            <a:gradFill>
              <a:gsLst>
                <a:gs pos="0">
                  <a:schemeClr val="accent1"/>
                </a:gs>
                <a:gs pos="87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10800000" scaled="0"/>
            </a:gra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 rot="0" flipH="0" flipV="0">
            <a:off x="4056042" y="1771356"/>
            <a:ext cx="1586617" cy="6531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31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长尾关键词挖掘与否定词库构建</a:t>
            </a:r>
            <a:endParaRPr kumimoji="1" lang="zh-CN" altLang="en-US"/>
          </a:p>
        </p:txBody>
      </p:sp>
      <p:sp>
        <p:nvSpPr>
          <p:cNvPr id="6" name="矩形: 圆角 5"/>
          <p:cNvSpPr txBox="1"/>
          <p:nvPr/>
        </p:nvSpPr>
        <p:spPr>
          <a:xfrm rot="0" flipH="0" flipV="0">
            <a:off x="3803161" y="2800121"/>
            <a:ext cx="2092378" cy="2990670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57150" cap="sq">
            <a:gradFill>
              <a:gsLst>
                <a:gs pos="0">
                  <a:schemeClr val="accent1"/>
                </a:gs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 rot="0" flipH="0" flipV="0">
            <a:off x="3923090" y="3012829"/>
            <a:ext cx="1852521" cy="23513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通过百度关键词规划师结合行业数据挖掘低竞争、高意图的长尾词，并同步建立动态否定词库，有效过滤低质流量，提高广告相关性得分。</a:t>
            </a:r>
            <a:endParaRPr kumimoji="1" lang="zh-CN" altLang="en-US"/>
          </a:p>
        </p:txBody>
      </p:sp>
      <p:sp>
        <p:nvSpPr>
          <p:cNvPr id="8" name="椭圆 9"/>
          <p:cNvSpPr txBox="1"/>
          <p:nvPr/>
        </p:nvSpPr>
        <p:spPr>
          <a:xfrm rot="0" flipH="0" flipV="0">
            <a:off x="4621544" y="6046067"/>
            <a:ext cx="455612" cy="45561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524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椭圆 40"/>
          <p:cNvSpPr txBox="1"/>
          <p:nvPr/>
        </p:nvSpPr>
        <p:spPr>
          <a:xfrm rot="5400000" flipH="0" flipV="0">
            <a:off x="11460436" y="2063381"/>
            <a:ext cx="143244" cy="14324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椭圆 41"/>
          <p:cNvSpPr txBox="1"/>
          <p:nvPr/>
        </p:nvSpPr>
        <p:spPr>
          <a:xfrm rot="5400000" flipH="0" flipV="0">
            <a:off x="11460436" y="2323884"/>
            <a:ext cx="143244" cy="14324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椭圆 42"/>
          <p:cNvSpPr txBox="1"/>
          <p:nvPr/>
        </p:nvSpPr>
        <p:spPr>
          <a:xfrm rot="5400000" flipH="0" flipV="0">
            <a:off x="11460436" y="2584387"/>
            <a:ext cx="143244" cy="14324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矩形 43"/>
          <p:cNvSpPr txBox="1"/>
          <p:nvPr/>
        </p:nvSpPr>
        <p:spPr>
          <a:xfrm rot="16200000" flipH="1" flipV="0">
            <a:off x="9944061" y="4512485"/>
            <a:ext cx="3175994" cy="45719"/>
          </a:xfrm>
          <a:prstGeom prst="rect">
            <a:avLst/>
          </a:prstGeom>
          <a:gradFill>
            <a:gsLst>
              <a:gs pos="3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椭圆 45"/>
          <p:cNvSpPr txBox="1"/>
          <p:nvPr/>
        </p:nvSpPr>
        <p:spPr>
          <a:xfrm rot="5400000" flipH="0" flipV="0">
            <a:off x="599741" y="2063381"/>
            <a:ext cx="143244" cy="14324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椭圆 46"/>
          <p:cNvSpPr txBox="1"/>
          <p:nvPr/>
        </p:nvSpPr>
        <p:spPr>
          <a:xfrm rot="5400000" flipH="0" flipV="0">
            <a:off x="599741" y="2323884"/>
            <a:ext cx="143244" cy="14324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椭圆 47"/>
          <p:cNvSpPr txBox="1"/>
          <p:nvPr/>
        </p:nvSpPr>
        <p:spPr>
          <a:xfrm rot="5400000" flipH="0" flipV="0">
            <a:off x="599741" y="2584387"/>
            <a:ext cx="143244" cy="14324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矩形 48"/>
          <p:cNvSpPr txBox="1"/>
          <p:nvPr/>
        </p:nvSpPr>
        <p:spPr>
          <a:xfrm rot="16200000" flipH="1" flipV="0">
            <a:off x="-916634" y="4512485"/>
            <a:ext cx="3175994" cy="45719"/>
          </a:xfrm>
          <a:prstGeom prst="rect">
            <a:avLst/>
          </a:prstGeom>
          <a:gradFill>
            <a:gsLst>
              <a:gs pos="3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矩形: 圆角 18"/>
          <p:cNvSpPr txBox="1"/>
          <p:nvPr/>
        </p:nvSpPr>
        <p:spPr>
          <a:xfrm rot="0" flipH="0" flipV="0">
            <a:off x="1286963" y="2056005"/>
            <a:ext cx="2092378" cy="9602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 w="57150" cap="sq">
            <a:gradFill>
              <a:gsLst>
                <a:gs pos="0">
                  <a:schemeClr val="accent1"/>
                </a:gs>
                <a:gs pos="87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10800000" scaled="0"/>
            </a:gra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文本框 19"/>
          <p:cNvSpPr txBox="1"/>
          <p:nvPr/>
        </p:nvSpPr>
        <p:spPr>
          <a:xfrm rot="0" flipH="0" flipV="0">
            <a:off x="1539844" y="2209535"/>
            <a:ext cx="1586617" cy="6531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31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利用百度观星盘实现人群分层投放</a:t>
            </a:r>
            <a:endParaRPr kumimoji="1" lang="zh-CN" altLang="en-US"/>
          </a:p>
        </p:txBody>
      </p:sp>
      <p:sp>
        <p:nvSpPr>
          <p:cNvPr id="19" name="矩形: 圆角 20"/>
          <p:cNvSpPr txBox="1"/>
          <p:nvPr/>
        </p:nvSpPr>
        <p:spPr>
          <a:xfrm rot="0" flipH="0" flipV="0">
            <a:off x="1286963" y="3238300"/>
            <a:ext cx="2092378" cy="2990670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57150" cap="sq">
            <a:gradFill>
              <a:gsLst>
                <a:gs pos="0">
                  <a:schemeClr val="accent1"/>
                </a:gs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文本框 21"/>
          <p:cNvSpPr txBox="1"/>
          <p:nvPr/>
        </p:nvSpPr>
        <p:spPr>
          <a:xfrm rot="0" flipH="0" flipV="0">
            <a:off x="1406892" y="3451008"/>
            <a:ext cx="1852521" cy="23513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百度观星盘可基于用户搜索行为、兴趣偏好及消费能力进行多维画像，帮助广告主精准圈定高转化潜力人群，提升CPC效率并降低无效曝光。</a:t>
            </a:r>
            <a:endParaRPr kumimoji="1" lang="zh-CN" altLang="en-US"/>
          </a:p>
        </p:txBody>
      </p:sp>
      <p:sp>
        <p:nvSpPr>
          <p:cNvPr id="21" name="椭圆 32"/>
          <p:cNvSpPr txBox="1"/>
          <p:nvPr/>
        </p:nvSpPr>
        <p:spPr>
          <a:xfrm rot="0" flipH="0" flipV="0">
            <a:off x="2105346" y="6250771"/>
            <a:ext cx="455612" cy="45561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524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矩形: 圆角 13"/>
          <p:cNvSpPr txBox="1"/>
          <p:nvPr/>
        </p:nvSpPr>
        <p:spPr>
          <a:xfrm rot="0" flipH="0" flipV="0">
            <a:off x="8835556" y="2056005"/>
            <a:ext cx="2092378" cy="9602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 w="57150" cap="sq">
            <a:gradFill>
              <a:gsLst>
                <a:gs pos="0">
                  <a:schemeClr val="accent1"/>
                </a:gs>
                <a:gs pos="87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10800000" scaled="0"/>
            </a:gra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文本框 14"/>
          <p:cNvSpPr txBox="1"/>
          <p:nvPr/>
        </p:nvSpPr>
        <p:spPr>
          <a:xfrm rot="0" flipH="0" flipV="0">
            <a:off x="9088437" y="2209535"/>
            <a:ext cx="1586617" cy="6531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31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分时段与地域出价动态调整机制</a:t>
            </a:r>
            <a:endParaRPr kumimoji="1" lang="zh-CN" altLang="en-US"/>
          </a:p>
        </p:txBody>
      </p:sp>
      <p:sp>
        <p:nvSpPr>
          <p:cNvPr id="24" name="矩形: 圆角 15"/>
          <p:cNvSpPr txBox="1"/>
          <p:nvPr/>
        </p:nvSpPr>
        <p:spPr>
          <a:xfrm rot="0" flipH="0" flipV="0">
            <a:off x="8835556" y="3238300"/>
            <a:ext cx="2092378" cy="2990670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57150" cap="sq">
            <a:gradFill>
              <a:gsLst>
                <a:gs pos="0">
                  <a:schemeClr val="accent1"/>
                </a:gs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文本框 16"/>
          <p:cNvSpPr txBox="1"/>
          <p:nvPr/>
        </p:nvSpPr>
        <p:spPr>
          <a:xfrm rot="0" flipH="0" flipV="0">
            <a:off x="8955485" y="3451008"/>
            <a:ext cx="1852521" cy="23513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根据历史转化数据识别高转化时段与区域，在百度推广后台设置智能出价规则，实现预算向高效时段和地域倾斜，最大化ROI。</a:t>
            </a:r>
            <a:endParaRPr kumimoji="1" lang="zh-CN" altLang="en-US"/>
          </a:p>
        </p:txBody>
      </p:sp>
      <p:sp>
        <p:nvSpPr>
          <p:cNvPr id="26" name="椭圆 37"/>
          <p:cNvSpPr txBox="1"/>
          <p:nvPr/>
        </p:nvSpPr>
        <p:spPr>
          <a:xfrm rot="0" flipH="0" flipV="0">
            <a:off x="9653939" y="6250771"/>
            <a:ext cx="455612" cy="45561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524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矩形: 圆角 1"/>
          <p:cNvSpPr txBox="1"/>
          <p:nvPr/>
        </p:nvSpPr>
        <p:spPr>
          <a:xfrm rot="0" flipH="0" flipV="0">
            <a:off x="6319359" y="1617826"/>
            <a:ext cx="2092378" cy="9602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 w="57150" cap="sq">
            <a:gradFill>
              <a:gsLst>
                <a:gs pos="0">
                  <a:schemeClr val="accent1"/>
                </a:gs>
                <a:gs pos="87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10800000" scaled="0"/>
            </a:gra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文本框 2"/>
          <p:cNvSpPr txBox="1"/>
          <p:nvPr/>
        </p:nvSpPr>
        <p:spPr>
          <a:xfrm rot="0" flipH="0" flipV="0">
            <a:off x="6572240" y="1771356"/>
            <a:ext cx="1586617" cy="6531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31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搜索意图匹配与落地页一致性校验</a:t>
            </a:r>
            <a:endParaRPr kumimoji="1" lang="zh-CN" altLang="en-US"/>
          </a:p>
        </p:txBody>
      </p:sp>
      <p:sp>
        <p:nvSpPr>
          <p:cNvPr id="29" name="矩形: 圆角 7"/>
          <p:cNvSpPr txBox="1"/>
          <p:nvPr/>
        </p:nvSpPr>
        <p:spPr>
          <a:xfrm rot="0" flipH="0" flipV="0">
            <a:off x="6319359" y="2800121"/>
            <a:ext cx="2092378" cy="2990670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57150" cap="sq">
            <a:gradFill>
              <a:gsLst>
                <a:gs pos="0">
                  <a:schemeClr val="accent1"/>
                </a:gs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文本框 10"/>
          <p:cNvSpPr txBox="1"/>
          <p:nvPr/>
        </p:nvSpPr>
        <p:spPr>
          <a:xfrm rot="0" flipH="0" flipV="0">
            <a:off x="6439288" y="3012829"/>
            <a:ext cx="1852521" cy="23513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广告关键词需与用户搜索意图高度匹配，同时确保落地页内容与广告承诺一致，避免因跳失率过高导致系统降权或预算浪费。</a:t>
            </a:r>
            <a:endParaRPr kumimoji="1" lang="zh-CN" altLang="en-US"/>
          </a:p>
        </p:txBody>
      </p:sp>
      <p:sp>
        <p:nvSpPr>
          <p:cNvPr id="31" name="椭圆 11"/>
          <p:cNvSpPr txBox="1"/>
          <p:nvPr/>
        </p:nvSpPr>
        <p:spPr>
          <a:xfrm rot="0" flipH="0" flipV="0">
            <a:off x="7137742" y="6069967"/>
            <a:ext cx="455612" cy="45561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524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0" flipH="0" flipV="0">
            <a:off x="564497" y="168292"/>
            <a:ext cx="9653667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0" flipH="0" flipV="0">
            <a:off x="149559" y="168292"/>
            <a:ext cx="9862203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 rot="0" flipH="0" flipV="0">
            <a:off x="972881" y="312292"/>
            <a:ext cx="8796621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精准人群定向与关键词优化策略</a:t>
            </a: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 rot="0" flipH="0" flipV="0">
            <a:off x="368135" y="471662"/>
            <a:ext cx="113260" cy="11326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 rot="0" flipH="0" flipV="0">
            <a:off x="543189" y="471662"/>
            <a:ext cx="113260" cy="1132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 rot="0" flipH="0" flipV="0">
            <a:off x="718243" y="471662"/>
            <a:ext cx="113260" cy="1132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 rot="0" flipH="0" flipV="0">
            <a:off x="368135" y="471662"/>
            <a:ext cx="113260" cy="1132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 rot="0" flipH="0" flipV="0">
            <a:off x="543189" y="471662"/>
            <a:ext cx="113260" cy="1132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 rot="0" flipH="0" flipV="0">
            <a:off x="718243" y="471662"/>
            <a:ext cx="113260" cy="11326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163427" y="3755308"/>
            <a:ext cx="5353912" cy="2343867"/>
          </a:xfrm>
          <a:prstGeom prst="roundRect">
            <a:avLst>
              <a:gd name="adj" fmla="val 3513"/>
            </a:avLst>
          </a:prstGeom>
          <a:noFill/>
          <a:ln w="1905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65888" y="1217197"/>
            <a:ext cx="5353912" cy="2343867"/>
          </a:xfrm>
          <a:prstGeom prst="roundRect">
            <a:avLst>
              <a:gd name="adj" fmla="val 3513"/>
            </a:avLst>
          </a:prstGeom>
          <a:noFill/>
          <a:ln w="1905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163427" y="1218483"/>
            <a:ext cx="5353912" cy="2343867"/>
          </a:xfrm>
          <a:prstGeom prst="roundRect">
            <a:avLst>
              <a:gd name="adj" fmla="val 3513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811548" y="1753962"/>
            <a:ext cx="4426246" cy="162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3B3838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百度移动端流量占比超70%，需确保落地页在主流机型上快速加载（建议3秒内）、布局自适应，避免因卡顿或错位导致用户流失。</a:t>
            </a:r>
            <a:endParaRPr kumimoji="1" lang="zh-CN" altLang="en-US"/>
          </a:p>
        </p:txBody>
      </p:sp>
      <p:grpSp>
        <p:nvGrpSpPr>
          <p:cNvPr id="7" name=""/>
          <p:cNvGrpSpPr/>
          <p:nvPr/>
        </p:nvGrpSpPr>
        <p:grpSpPr>
          <a:xfrm>
            <a:off x="6338456" y="1372640"/>
            <a:ext cx="388740" cy="388740"/>
            <a:chOff x="6338456" y="1372640"/>
            <a:chExt cx="388740" cy="388740"/>
          </a:xfrm>
        </p:grpSpPr>
        <p:sp>
          <p:nvSpPr>
            <p:cNvPr id="8" name="标题 1"/>
            <p:cNvSpPr txBox="1"/>
            <p:nvPr/>
          </p:nvSpPr>
          <p:spPr>
            <a:xfrm rot="0" flipH="0" flipV="0">
              <a:off x="6338456" y="1372640"/>
              <a:ext cx="388740" cy="388740"/>
            </a:xfrm>
            <a:prstGeom prst="flowChartConnector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 rot="18864410" flipH="0" flipV="0">
              <a:off x="6415483" y="1464084"/>
              <a:ext cx="234687" cy="150331"/>
            </a:xfrm>
            <a:custGeom>
              <a:avLst/>
              <a:gdLst>
                <a:gd name="connsiteX0" fmla="*/ 598101 w 598101"/>
                <a:gd name="connsiteY0" fmla="*/ 294512 h 383119"/>
                <a:gd name="connsiteX1" fmla="*/ 598101 w 598101"/>
                <a:gd name="connsiteY1" fmla="*/ 383119 h 383119"/>
                <a:gd name="connsiteX2" fmla="*/ 1844 w 598101"/>
                <a:gd name="connsiteY2" fmla="*/ 383119 h 383119"/>
                <a:gd name="connsiteX3" fmla="*/ 1844 w 598101"/>
                <a:gd name="connsiteY3" fmla="*/ 368685 h 383119"/>
                <a:gd name="connsiteX4" fmla="*/ 0 w 598101"/>
                <a:gd name="connsiteY4" fmla="*/ 368613 h 383119"/>
                <a:gd name="connsiteX5" fmla="*/ 1844 w 598101"/>
                <a:gd name="connsiteY5" fmla="*/ 321357 h 383119"/>
                <a:gd name="connsiteX6" fmla="*/ 1844 w 598101"/>
                <a:gd name="connsiteY6" fmla="*/ 294512 h 383119"/>
                <a:gd name="connsiteX7" fmla="*/ 2892 w 598101"/>
                <a:gd name="connsiteY7" fmla="*/ 294512 h 383119"/>
                <a:gd name="connsiteX8" fmla="*/ 14387 w 598101"/>
                <a:gd name="connsiteY8" fmla="*/ 0 h 383119"/>
                <a:gd name="connsiteX9" fmla="*/ 102926 w 598101"/>
                <a:gd name="connsiteY9" fmla="*/ 3456 h 383119"/>
                <a:gd name="connsiteX10" fmla="*/ 91566 w 598101"/>
                <a:gd name="connsiteY10" fmla="*/ 294512 h 383119"/>
              </a:gdLst>
              <a:rect l="l" t="t" r="r" b="b"/>
              <a:pathLst>
                <a:path w="598101" h="383119">
                  <a:moveTo>
                    <a:pt x="598101" y="294512"/>
                  </a:moveTo>
                  <a:lnTo>
                    <a:pt x="598101" y="383119"/>
                  </a:lnTo>
                  <a:lnTo>
                    <a:pt x="1844" y="383119"/>
                  </a:lnTo>
                  <a:lnTo>
                    <a:pt x="1844" y="368685"/>
                  </a:lnTo>
                  <a:lnTo>
                    <a:pt x="0" y="368613"/>
                  </a:lnTo>
                  <a:lnTo>
                    <a:pt x="1844" y="321357"/>
                  </a:lnTo>
                  <a:lnTo>
                    <a:pt x="1844" y="294512"/>
                  </a:lnTo>
                  <a:lnTo>
                    <a:pt x="2892" y="294512"/>
                  </a:lnTo>
                  <a:lnTo>
                    <a:pt x="14387" y="0"/>
                  </a:lnTo>
                  <a:lnTo>
                    <a:pt x="102926" y="3456"/>
                  </a:lnTo>
                  <a:lnTo>
                    <a:pt x="91566" y="294512"/>
                  </a:lnTo>
                  <a:close/>
                </a:path>
              </a:pathLst>
            </a:custGeom>
            <a:solidFill>
              <a:schemeClr val="bg1"/>
            </a:solidFill>
            <a:ln w="1905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0" name="标题 1"/>
          <p:cNvSpPr txBox="1"/>
          <p:nvPr/>
        </p:nvSpPr>
        <p:spPr>
          <a:xfrm rot="0" flipH="0" flipV="0">
            <a:off x="1259664" y="1752676"/>
            <a:ext cx="4426246" cy="15873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3B3838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落地页首屏应清晰呈现产品价值主张，并将咨询、表单或购买按钮置于视觉焦点位置，减少用户决策路径，提升即时转化率。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45133" y="1371354"/>
            <a:ext cx="388740" cy="388740"/>
          </a:xfrm>
          <a:prstGeom prst="flowChartConnector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18864410" flipH="0" flipV="0">
            <a:off x="922160" y="1462798"/>
            <a:ext cx="234687" cy="150331"/>
          </a:xfrm>
          <a:custGeom>
            <a:avLst/>
            <a:gdLst>
              <a:gd name="connsiteX0" fmla="*/ 598101 w 598101"/>
              <a:gd name="connsiteY0" fmla="*/ 294512 h 383119"/>
              <a:gd name="connsiteX1" fmla="*/ 598101 w 598101"/>
              <a:gd name="connsiteY1" fmla="*/ 383119 h 383119"/>
              <a:gd name="connsiteX2" fmla="*/ 1844 w 598101"/>
              <a:gd name="connsiteY2" fmla="*/ 383119 h 383119"/>
              <a:gd name="connsiteX3" fmla="*/ 1844 w 598101"/>
              <a:gd name="connsiteY3" fmla="*/ 368685 h 383119"/>
              <a:gd name="connsiteX4" fmla="*/ 0 w 598101"/>
              <a:gd name="connsiteY4" fmla="*/ 368613 h 383119"/>
              <a:gd name="connsiteX5" fmla="*/ 1844 w 598101"/>
              <a:gd name="connsiteY5" fmla="*/ 321357 h 383119"/>
              <a:gd name="connsiteX6" fmla="*/ 1844 w 598101"/>
              <a:gd name="connsiteY6" fmla="*/ 294512 h 383119"/>
              <a:gd name="connsiteX7" fmla="*/ 2892 w 598101"/>
              <a:gd name="connsiteY7" fmla="*/ 294512 h 383119"/>
              <a:gd name="connsiteX8" fmla="*/ 14387 w 598101"/>
              <a:gd name="connsiteY8" fmla="*/ 0 h 383119"/>
              <a:gd name="connsiteX9" fmla="*/ 102926 w 598101"/>
              <a:gd name="connsiteY9" fmla="*/ 3456 h 383119"/>
              <a:gd name="connsiteX10" fmla="*/ 91566 w 598101"/>
              <a:gd name="connsiteY10" fmla="*/ 294512 h 383119"/>
            </a:gdLst>
            <a:rect l="l" t="t" r="r" b="b"/>
            <a:pathLst>
              <a:path w="598101" h="383119">
                <a:moveTo>
                  <a:pt x="598101" y="294512"/>
                </a:moveTo>
                <a:lnTo>
                  <a:pt x="598101" y="383119"/>
                </a:lnTo>
                <a:lnTo>
                  <a:pt x="1844" y="383119"/>
                </a:lnTo>
                <a:lnTo>
                  <a:pt x="1844" y="368685"/>
                </a:lnTo>
                <a:lnTo>
                  <a:pt x="0" y="368613"/>
                </a:lnTo>
                <a:lnTo>
                  <a:pt x="1844" y="321357"/>
                </a:lnTo>
                <a:lnTo>
                  <a:pt x="1844" y="294512"/>
                </a:lnTo>
                <a:lnTo>
                  <a:pt x="2892" y="294512"/>
                </a:lnTo>
                <a:lnTo>
                  <a:pt x="14387" y="0"/>
                </a:lnTo>
                <a:lnTo>
                  <a:pt x="102926" y="3456"/>
                </a:lnTo>
                <a:lnTo>
                  <a:pt x="91566" y="294512"/>
                </a:ln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65888" y="3755308"/>
            <a:ext cx="5353912" cy="2343867"/>
          </a:xfrm>
          <a:prstGeom prst="roundRect">
            <a:avLst>
              <a:gd name="adj" fmla="val 3513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259664" y="4300312"/>
            <a:ext cx="4426246" cy="162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3B3838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对标题、图片、表单字段等关键元素进行A/B测试，基于真实用户行为数据选择最优版本，形成“测试—分析—优化”闭环。</a:t>
            </a:r>
            <a:endParaRPr kumimoji="1" lang="zh-CN" altLang="en-US"/>
          </a:p>
        </p:txBody>
      </p:sp>
      <p:grpSp>
        <p:nvGrpSpPr>
          <p:cNvPr id="15" name=""/>
          <p:cNvGrpSpPr/>
          <p:nvPr/>
        </p:nvGrpSpPr>
        <p:grpSpPr>
          <a:xfrm>
            <a:off x="840917" y="3909465"/>
            <a:ext cx="388740" cy="388740"/>
            <a:chOff x="840917" y="3909465"/>
            <a:chExt cx="388740" cy="388740"/>
          </a:xfrm>
        </p:grpSpPr>
        <p:sp>
          <p:nvSpPr>
            <p:cNvPr id="16" name="标题 1"/>
            <p:cNvSpPr txBox="1"/>
            <p:nvPr/>
          </p:nvSpPr>
          <p:spPr>
            <a:xfrm rot="0" flipH="0" flipV="0">
              <a:off x="840917" y="3909465"/>
              <a:ext cx="388740" cy="388740"/>
            </a:xfrm>
            <a:prstGeom prst="flowChartConnector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7" name="标题 1"/>
            <p:cNvSpPr txBox="1"/>
            <p:nvPr/>
          </p:nvSpPr>
          <p:spPr>
            <a:xfrm rot="18864410" flipH="0" flipV="0">
              <a:off x="917944" y="4000909"/>
              <a:ext cx="234687" cy="150331"/>
            </a:xfrm>
            <a:custGeom>
              <a:avLst/>
              <a:gdLst>
                <a:gd name="connsiteX0" fmla="*/ 598101 w 598101"/>
                <a:gd name="connsiteY0" fmla="*/ 294512 h 383119"/>
                <a:gd name="connsiteX1" fmla="*/ 598101 w 598101"/>
                <a:gd name="connsiteY1" fmla="*/ 383119 h 383119"/>
                <a:gd name="connsiteX2" fmla="*/ 1844 w 598101"/>
                <a:gd name="connsiteY2" fmla="*/ 383119 h 383119"/>
                <a:gd name="connsiteX3" fmla="*/ 1844 w 598101"/>
                <a:gd name="connsiteY3" fmla="*/ 368685 h 383119"/>
                <a:gd name="connsiteX4" fmla="*/ 0 w 598101"/>
                <a:gd name="connsiteY4" fmla="*/ 368613 h 383119"/>
                <a:gd name="connsiteX5" fmla="*/ 1844 w 598101"/>
                <a:gd name="connsiteY5" fmla="*/ 321357 h 383119"/>
                <a:gd name="connsiteX6" fmla="*/ 1844 w 598101"/>
                <a:gd name="connsiteY6" fmla="*/ 294512 h 383119"/>
                <a:gd name="connsiteX7" fmla="*/ 2892 w 598101"/>
                <a:gd name="connsiteY7" fmla="*/ 294512 h 383119"/>
                <a:gd name="connsiteX8" fmla="*/ 14387 w 598101"/>
                <a:gd name="connsiteY8" fmla="*/ 0 h 383119"/>
                <a:gd name="connsiteX9" fmla="*/ 102926 w 598101"/>
                <a:gd name="connsiteY9" fmla="*/ 3456 h 383119"/>
                <a:gd name="connsiteX10" fmla="*/ 91566 w 598101"/>
                <a:gd name="connsiteY10" fmla="*/ 294512 h 383119"/>
              </a:gdLst>
              <a:rect l="l" t="t" r="r" b="b"/>
              <a:pathLst>
                <a:path w="598101" h="383119">
                  <a:moveTo>
                    <a:pt x="598101" y="294512"/>
                  </a:moveTo>
                  <a:lnTo>
                    <a:pt x="598101" y="383119"/>
                  </a:lnTo>
                  <a:lnTo>
                    <a:pt x="1844" y="383119"/>
                  </a:lnTo>
                  <a:lnTo>
                    <a:pt x="1844" y="368685"/>
                  </a:lnTo>
                  <a:lnTo>
                    <a:pt x="0" y="368613"/>
                  </a:lnTo>
                  <a:lnTo>
                    <a:pt x="1844" y="321357"/>
                  </a:lnTo>
                  <a:lnTo>
                    <a:pt x="1844" y="294512"/>
                  </a:lnTo>
                  <a:lnTo>
                    <a:pt x="2892" y="294512"/>
                  </a:lnTo>
                  <a:lnTo>
                    <a:pt x="14387" y="0"/>
                  </a:lnTo>
                  <a:lnTo>
                    <a:pt x="102926" y="3456"/>
                  </a:lnTo>
                  <a:lnTo>
                    <a:pt x="91566" y="294512"/>
                  </a:lnTo>
                  <a:close/>
                </a:path>
              </a:pathLst>
            </a:custGeom>
            <a:solidFill>
              <a:schemeClr val="bg1"/>
            </a:solidFill>
            <a:ln w="1905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8" name="标题 1"/>
          <p:cNvSpPr txBox="1"/>
          <p:nvPr/>
        </p:nvSpPr>
        <p:spPr>
          <a:xfrm rot="0" flipH="0" flipV="0">
            <a:off x="1259664" y="1411188"/>
            <a:ext cx="4423586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首屏信息聚焦与核心转化按钮突出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811548" y="1392250"/>
            <a:ext cx="4423586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移动端适配与加载速度优化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1259664" y="3931801"/>
            <a:ext cx="4436286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A/B测试驱动的持续迭代机制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6815764" y="4300312"/>
            <a:ext cx="4426246" cy="162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3B3838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在页面中嵌入客户评价、资质认证、售后保障等信任元素，并提供无理由退换或隐私承诺，有效降低用户决策顾虑，提升转化信心。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6342672" y="3909465"/>
            <a:ext cx="388740" cy="388740"/>
          </a:xfrm>
          <a:prstGeom prst="flowChartConnector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18864410" flipH="0" flipV="0">
            <a:off x="6419699" y="4000909"/>
            <a:ext cx="234687" cy="150331"/>
          </a:xfrm>
          <a:custGeom>
            <a:avLst/>
            <a:gdLst>
              <a:gd name="connsiteX0" fmla="*/ 598101 w 598101"/>
              <a:gd name="connsiteY0" fmla="*/ 294512 h 383119"/>
              <a:gd name="connsiteX1" fmla="*/ 598101 w 598101"/>
              <a:gd name="connsiteY1" fmla="*/ 383119 h 383119"/>
              <a:gd name="connsiteX2" fmla="*/ 1844 w 598101"/>
              <a:gd name="connsiteY2" fmla="*/ 383119 h 383119"/>
              <a:gd name="connsiteX3" fmla="*/ 1844 w 598101"/>
              <a:gd name="connsiteY3" fmla="*/ 368685 h 383119"/>
              <a:gd name="connsiteX4" fmla="*/ 0 w 598101"/>
              <a:gd name="connsiteY4" fmla="*/ 368613 h 383119"/>
              <a:gd name="connsiteX5" fmla="*/ 1844 w 598101"/>
              <a:gd name="connsiteY5" fmla="*/ 321357 h 383119"/>
              <a:gd name="connsiteX6" fmla="*/ 1844 w 598101"/>
              <a:gd name="connsiteY6" fmla="*/ 294512 h 383119"/>
              <a:gd name="connsiteX7" fmla="*/ 2892 w 598101"/>
              <a:gd name="connsiteY7" fmla="*/ 294512 h 383119"/>
              <a:gd name="connsiteX8" fmla="*/ 14387 w 598101"/>
              <a:gd name="connsiteY8" fmla="*/ 0 h 383119"/>
              <a:gd name="connsiteX9" fmla="*/ 102926 w 598101"/>
              <a:gd name="connsiteY9" fmla="*/ 3456 h 383119"/>
              <a:gd name="connsiteX10" fmla="*/ 91566 w 598101"/>
              <a:gd name="connsiteY10" fmla="*/ 294512 h 383119"/>
            </a:gdLst>
            <a:rect l="l" t="t" r="r" b="b"/>
            <a:pathLst>
              <a:path w="598101" h="383119">
                <a:moveTo>
                  <a:pt x="598101" y="294512"/>
                </a:moveTo>
                <a:lnTo>
                  <a:pt x="598101" y="383119"/>
                </a:lnTo>
                <a:lnTo>
                  <a:pt x="1844" y="383119"/>
                </a:lnTo>
                <a:lnTo>
                  <a:pt x="1844" y="368685"/>
                </a:lnTo>
                <a:lnTo>
                  <a:pt x="0" y="368613"/>
                </a:lnTo>
                <a:lnTo>
                  <a:pt x="1844" y="321357"/>
                </a:lnTo>
                <a:lnTo>
                  <a:pt x="1844" y="294512"/>
                </a:lnTo>
                <a:lnTo>
                  <a:pt x="2892" y="294512"/>
                </a:lnTo>
                <a:lnTo>
                  <a:pt x="14387" y="0"/>
                </a:lnTo>
                <a:lnTo>
                  <a:pt x="102926" y="3456"/>
                </a:lnTo>
                <a:lnTo>
                  <a:pt x="91566" y="294512"/>
                </a:ln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6789974" y="3931801"/>
            <a:ext cx="4448986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信任背书与风险消除设计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564497" y="168292"/>
            <a:ext cx="9653667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149559" y="168292"/>
            <a:ext cx="9862203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972881" y="312292"/>
            <a:ext cx="8796621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落地页转化率优化与用户体验提升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368135" y="471662"/>
            <a:ext cx="113260" cy="11326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0" flipH="0" flipV="0">
            <a:off x="543189" y="471662"/>
            <a:ext cx="113260" cy="1132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0" flipH="0" flipV="0">
            <a:off x="718243" y="471662"/>
            <a:ext cx="113260" cy="1132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 rot="0" flipH="0" flipV="0">
            <a:off x="368135" y="471662"/>
            <a:ext cx="113260" cy="1132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0" flipH="0" flipV="0">
            <a:off x="543189" y="471662"/>
            <a:ext cx="113260" cy="1132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0" flipH="0" flipV="0">
            <a:off x="718243" y="471662"/>
            <a:ext cx="113260" cy="11326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任意多边形: 形状 34"/>
          <p:cNvSpPr txBox="1"/>
          <p:nvPr/>
        </p:nvSpPr>
        <p:spPr>
          <a:xfrm rot="0" flipH="0" flipV="0">
            <a:off x="0" y="4759195"/>
            <a:ext cx="5630156" cy="2372361"/>
          </a:xfrm>
          <a:custGeom>
            <a:avLst/>
            <a:gdLst>
              <a:gd name="connsiteX0" fmla="*/ 0 w 5317570"/>
              <a:gd name="connsiteY0" fmla="*/ 0 h 890621"/>
              <a:gd name="connsiteX1" fmla="*/ 140392 w 5317570"/>
              <a:gd name="connsiteY1" fmla="*/ 8487 h 890621"/>
              <a:gd name="connsiteX2" fmla="*/ 4903804 w 5317570"/>
              <a:gd name="connsiteY2" fmla="*/ 795513 h 890621"/>
              <a:gd name="connsiteX3" fmla="*/ 5317570 w 5317570"/>
              <a:gd name="connsiteY3" fmla="*/ 890621 h 890621"/>
              <a:gd name="connsiteX4" fmla="*/ 4526941 w 5317570"/>
              <a:gd name="connsiteY4" fmla="*/ 890621 h 890621"/>
              <a:gd name="connsiteX5" fmla="*/ 4296205 w 5317570"/>
              <a:gd name="connsiteY5" fmla="*/ 864541 h 890621"/>
              <a:gd name="connsiteX6" fmla="*/ 104587 w 5317570"/>
              <a:gd name="connsiteY6" fmla="*/ 680865 h 890621"/>
              <a:gd name="connsiteX7" fmla="*/ 0 w 5317570"/>
              <a:gd name="connsiteY7" fmla="*/ 691965 h 890621"/>
            </a:gdLst>
            <a:rect l="l" t="t" r="r" b="b"/>
            <a:pathLst>
              <a:path w="5317570" h="890621">
                <a:moveTo>
                  <a:pt x="0" y="0"/>
                </a:moveTo>
                <a:lnTo>
                  <a:pt x="140392" y="8487"/>
                </a:lnTo>
                <a:cubicBezTo>
                  <a:pt x="1694439" y="112102"/>
                  <a:pt x="2858300" y="328846"/>
                  <a:pt x="4903804" y="795513"/>
                </a:cubicBezTo>
                <a:lnTo>
                  <a:pt x="5317570" y="890621"/>
                </a:lnTo>
                <a:lnTo>
                  <a:pt x="4526941" y="890621"/>
                </a:lnTo>
                <a:lnTo>
                  <a:pt x="4296205" y="864541"/>
                </a:lnTo>
                <a:cubicBezTo>
                  <a:pt x="2880152" y="703169"/>
                  <a:pt x="1480181" y="553855"/>
                  <a:pt x="104587" y="680865"/>
                </a:cubicBezTo>
                <a:lnTo>
                  <a:pt x="0" y="691965"/>
                </a:lnTo>
                <a:close/>
              </a:path>
            </a:pathLst>
          </a:custGeom>
          <a:gradFill>
            <a:gsLst>
              <a:gs pos="1000">
                <a:schemeClr val="accent1">
                  <a:lumMod val="20000"/>
                  <a:lumOff val="80000"/>
                </a:schemeClr>
              </a:gs>
              <a:gs pos="99000">
                <a:schemeClr val="accent1">
                  <a:alpha val="0"/>
                </a:schemeClr>
              </a:gs>
            </a:gsLst>
            <a:lin ang="5400000" scaled="0"/>
          </a:gra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任意多边形: 形状 35"/>
          <p:cNvSpPr txBox="1"/>
          <p:nvPr/>
        </p:nvSpPr>
        <p:spPr>
          <a:xfrm rot="0" flipH="1" flipV="0">
            <a:off x="6567549" y="4752996"/>
            <a:ext cx="5630156" cy="2372361"/>
          </a:xfrm>
          <a:custGeom>
            <a:avLst/>
            <a:gdLst>
              <a:gd name="connsiteX0" fmla="*/ 0 w 5317570"/>
              <a:gd name="connsiteY0" fmla="*/ 0 h 890621"/>
              <a:gd name="connsiteX1" fmla="*/ 140392 w 5317570"/>
              <a:gd name="connsiteY1" fmla="*/ 8487 h 890621"/>
              <a:gd name="connsiteX2" fmla="*/ 4903804 w 5317570"/>
              <a:gd name="connsiteY2" fmla="*/ 795513 h 890621"/>
              <a:gd name="connsiteX3" fmla="*/ 5317570 w 5317570"/>
              <a:gd name="connsiteY3" fmla="*/ 890621 h 890621"/>
              <a:gd name="connsiteX4" fmla="*/ 4526941 w 5317570"/>
              <a:gd name="connsiteY4" fmla="*/ 890621 h 890621"/>
              <a:gd name="connsiteX5" fmla="*/ 4296205 w 5317570"/>
              <a:gd name="connsiteY5" fmla="*/ 864541 h 890621"/>
              <a:gd name="connsiteX6" fmla="*/ 104587 w 5317570"/>
              <a:gd name="connsiteY6" fmla="*/ 680865 h 890621"/>
              <a:gd name="connsiteX7" fmla="*/ 0 w 5317570"/>
              <a:gd name="connsiteY7" fmla="*/ 691965 h 890621"/>
            </a:gdLst>
            <a:rect l="l" t="t" r="r" b="b"/>
            <a:pathLst>
              <a:path w="5317570" h="890621">
                <a:moveTo>
                  <a:pt x="0" y="0"/>
                </a:moveTo>
                <a:lnTo>
                  <a:pt x="140392" y="8487"/>
                </a:lnTo>
                <a:cubicBezTo>
                  <a:pt x="1694439" y="112102"/>
                  <a:pt x="2858300" y="328846"/>
                  <a:pt x="4903804" y="795513"/>
                </a:cubicBezTo>
                <a:lnTo>
                  <a:pt x="5317570" y="890621"/>
                </a:lnTo>
                <a:lnTo>
                  <a:pt x="4526941" y="890621"/>
                </a:lnTo>
                <a:lnTo>
                  <a:pt x="4296205" y="864541"/>
                </a:lnTo>
                <a:cubicBezTo>
                  <a:pt x="2880152" y="703169"/>
                  <a:pt x="1480181" y="553855"/>
                  <a:pt x="104587" y="680865"/>
                </a:cubicBezTo>
                <a:lnTo>
                  <a:pt x="0" y="691965"/>
                </a:lnTo>
                <a:close/>
              </a:path>
            </a:pathLst>
          </a:custGeom>
          <a:gradFill>
            <a:gsLst>
              <a:gs pos="1000">
                <a:schemeClr val="accent1">
                  <a:lumMod val="20000"/>
                  <a:lumOff val="80000"/>
                </a:schemeClr>
              </a:gs>
              <a:gs pos="99000">
                <a:schemeClr val="accent1">
                  <a:alpha val="0"/>
                </a:schemeClr>
              </a:gs>
            </a:gsLst>
            <a:lin ang="5400000" scaled="0"/>
          </a:gra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任意多边形: 形状 36"/>
          <p:cNvSpPr txBox="1"/>
          <p:nvPr/>
        </p:nvSpPr>
        <p:spPr>
          <a:xfrm rot="0" flipH="0" flipV="0">
            <a:off x="0" y="5406238"/>
            <a:ext cx="5630156" cy="1455724"/>
          </a:xfrm>
          <a:custGeom>
            <a:avLst/>
            <a:gdLst>
              <a:gd name="connsiteX0" fmla="*/ 0 w 5317570"/>
              <a:gd name="connsiteY0" fmla="*/ 0 h 890621"/>
              <a:gd name="connsiteX1" fmla="*/ 140392 w 5317570"/>
              <a:gd name="connsiteY1" fmla="*/ 8487 h 890621"/>
              <a:gd name="connsiteX2" fmla="*/ 4903804 w 5317570"/>
              <a:gd name="connsiteY2" fmla="*/ 795513 h 890621"/>
              <a:gd name="connsiteX3" fmla="*/ 5317570 w 5317570"/>
              <a:gd name="connsiteY3" fmla="*/ 890621 h 890621"/>
              <a:gd name="connsiteX4" fmla="*/ 4526941 w 5317570"/>
              <a:gd name="connsiteY4" fmla="*/ 890621 h 890621"/>
              <a:gd name="connsiteX5" fmla="*/ 4296205 w 5317570"/>
              <a:gd name="connsiteY5" fmla="*/ 864541 h 890621"/>
              <a:gd name="connsiteX6" fmla="*/ 104587 w 5317570"/>
              <a:gd name="connsiteY6" fmla="*/ 680865 h 890621"/>
              <a:gd name="connsiteX7" fmla="*/ 0 w 5317570"/>
              <a:gd name="connsiteY7" fmla="*/ 691965 h 890621"/>
            </a:gdLst>
            <a:rect l="l" t="t" r="r" b="b"/>
            <a:pathLst>
              <a:path w="5317570" h="890621">
                <a:moveTo>
                  <a:pt x="0" y="0"/>
                </a:moveTo>
                <a:lnTo>
                  <a:pt x="140392" y="8487"/>
                </a:lnTo>
                <a:cubicBezTo>
                  <a:pt x="1694439" y="112102"/>
                  <a:pt x="2858300" y="328846"/>
                  <a:pt x="4903804" y="795513"/>
                </a:cubicBezTo>
                <a:lnTo>
                  <a:pt x="5317570" y="890621"/>
                </a:lnTo>
                <a:lnTo>
                  <a:pt x="4526941" y="890621"/>
                </a:lnTo>
                <a:lnTo>
                  <a:pt x="4296205" y="864541"/>
                </a:lnTo>
                <a:cubicBezTo>
                  <a:pt x="2880152" y="703169"/>
                  <a:pt x="1480181" y="553855"/>
                  <a:pt x="104587" y="680865"/>
                </a:cubicBezTo>
                <a:lnTo>
                  <a:pt x="0" y="69196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任意多边形: 形状 37"/>
          <p:cNvSpPr txBox="1"/>
          <p:nvPr/>
        </p:nvSpPr>
        <p:spPr>
          <a:xfrm rot="0" flipH="1" flipV="0">
            <a:off x="6567548" y="5406238"/>
            <a:ext cx="5630156" cy="1455724"/>
          </a:xfrm>
          <a:custGeom>
            <a:avLst/>
            <a:gdLst>
              <a:gd name="connsiteX0" fmla="*/ 0 w 5317570"/>
              <a:gd name="connsiteY0" fmla="*/ 0 h 890621"/>
              <a:gd name="connsiteX1" fmla="*/ 140392 w 5317570"/>
              <a:gd name="connsiteY1" fmla="*/ 8487 h 890621"/>
              <a:gd name="connsiteX2" fmla="*/ 4903804 w 5317570"/>
              <a:gd name="connsiteY2" fmla="*/ 795513 h 890621"/>
              <a:gd name="connsiteX3" fmla="*/ 5317570 w 5317570"/>
              <a:gd name="connsiteY3" fmla="*/ 890621 h 890621"/>
              <a:gd name="connsiteX4" fmla="*/ 4526941 w 5317570"/>
              <a:gd name="connsiteY4" fmla="*/ 890621 h 890621"/>
              <a:gd name="connsiteX5" fmla="*/ 4296205 w 5317570"/>
              <a:gd name="connsiteY5" fmla="*/ 864541 h 890621"/>
              <a:gd name="connsiteX6" fmla="*/ 104587 w 5317570"/>
              <a:gd name="connsiteY6" fmla="*/ 680865 h 890621"/>
              <a:gd name="connsiteX7" fmla="*/ 0 w 5317570"/>
              <a:gd name="connsiteY7" fmla="*/ 691965 h 890621"/>
            </a:gdLst>
            <a:rect l="l" t="t" r="r" b="b"/>
            <a:pathLst>
              <a:path w="5317570" h="890621">
                <a:moveTo>
                  <a:pt x="0" y="0"/>
                </a:moveTo>
                <a:lnTo>
                  <a:pt x="140392" y="8487"/>
                </a:lnTo>
                <a:cubicBezTo>
                  <a:pt x="1694439" y="112102"/>
                  <a:pt x="2858300" y="328846"/>
                  <a:pt x="4903804" y="795513"/>
                </a:cubicBezTo>
                <a:lnTo>
                  <a:pt x="5317570" y="890621"/>
                </a:lnTo>
                <a:lnTo>
                  <a:pt x="4526941" y="890621"/>
                </a:lnTo>
                <a:lnTo>
                  <a:pt x="4296205" y="864541"/>
                </a:lnTo>
                <a:cubicBezTo>
                  <a:pt x="2880152" y="703169"/>
                  <a:pt x="1480181" y="553855"/>
                  <a:pt x="104587" y="680865"/>
                </a:cubicBezTo>
                <a:lnTo>
                  <a:pt x="0" y="69196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角 24"/>
          <p:cNvSpPr txBox="1"/>
          <p:nvPr/>
        </p:nvSpPr>
        <p:spPr>
          <a:xfrm rot="0" flipH="0" flipV="0">
            <a:off x="696549" y="1731441"/>
            <a:ext cx="2361513" cy="4316934"/>
          </a:xfrm>
          <a:prstGeom prst="roundRect">
            <a:avLst>
              <a:gd name="adj" fmla="val 337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330200" dir="2700000" sx="103000" sy="103000" kx="0" ky="0" algn="tl" rotWithShape="0">
              <a:schemeClr val="accent1">
                <a:lumMod val="50000"/>
                <a:alpha val="1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文本框 25"/>
          <p:cNvSpPr txBox="1"/>
          <p:nvPr/>
        </p:nvSpPr>
        <p:spPr>
          <a:xfrm rot="0" flipH="0" flipV="0">
            <a:off x="831509" y="3059560"/>
            <a:ext cx="2091592" cy="27697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行业通用大词竞争激烈、CPC高昂，若无足够预算和转化承接能力，易造成预算快速耗尽却无实际转化，应优先布局中长尾精准词。</a:t>
            </a:r>
            <a:endParaRPr kumimoji="1" lang="zh-CN" altLang="en-US"/>
          </a:p>
        </p:txBody>
      </p:sp>
      <p:sp>
        <p:nvSpPr>
          <p:cNvPr id="9" name="文本框 26"/>
          <p:cNvSpPr txBox="1"/>
          <p:nvPr/>
        </p:nvSpPr>
        <p:spPr>
          <a:xfrm rot="0" flipH="0" flipV="0">
            <a:off x="831505" y="2303931"/>
            <a:ext cx="2091600" cy="5838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盲目追求大词导致成本失控</a:t>
            </a:r>
            <a:endParaRPr kumimoji="1" lang="zh-CN" altLang="en-US"/>
          </a:p>
        </p:txBody>
      </p:sp>
      <p:cxnSp>
        <p:nvCxnSpPr>
          <p:cNvPr id="10" name="直接连接符 27"/>
          <p:cNvCxnSpPr/>
          <p:nvPr/>
        </p:nvCxnSpPr>
        <p:spPr>
          <a:xfrm rot="0" flipH="1" flipV="0">
            <a:off x="1154592" y="2957889"/>
            <a:ext cx="1445427" cy="0"/>
          </a:xfrm>
          <a:prstGeom prst="line">
            <a:avLst/>
          </a:prstGeom>
          <a:noFill/>
          <a:ln w="12700" cap="sq">
            <a:solidFill>
              <a:schemeClr val="bg1">
                <a:lumMod val="75000"/>
              </a:schemeClr>
            </a:solidFill>
            <a:prstDash val="solid"/>
            <a:miter/>
          </a:ln>
        </p:spPr>
      </p:cxnSp>
      <p:sp>
        <p:nvSpPr>
          <p:cNvPr id="11" name="椭圆 28"/>
          <p:cNvSpPr txBox="1"/>
          <p:nvPr/>
        </p:nvSpPr>
        <p:spPr>
          <a:xfrm rot="0" flipH="1" flipV="1">
            <a:off x="1473048" y="1418861"/>
            <a:ext cx="808515" cy="78824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sq">
            <a:solidFill>
              <a:schemeClr val="bg1"/>
            </a:solidFill>
            <a:miter/>
          </a:ln>
          <a:effectLst>
            <a:outerShdw dist="88900" blurRad="558800" dir="2280000" sx="92000" sy="92000" kx="0" ky="0" algn="tl" rotWithShape="0">
              <a:schemeClr val="accent1">
                <a:alpha val="2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矩形: 圆角 18"/>
          <p:cNvSpPr txBox="1"/>
          <p:nvPr/>
        </p:nvSpPr>
        <p:spPr>
          <a:xfrm rot="0" flipH="0" flipV="0">
            <a:off x="3509012" y="1731441"/>
            <a:ext cx="2361513" cy="4316934"/>
          </a:xfrm>
          <a:prstGeom prst="roundRect">
            <a:avLst>
              <a:gd name="adj" fmla="val 337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330200" dir="2700000" sx="103000" sy="103000" kx="0" ky="0" algn="tl" rotWithShape="0">
              <a:schemeClr val="accent1">
                <a:lumMod val="50000"/>
                <a:alpha val="1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文本框 19"/>
          <p:cNvSpPr txBox="1"/>
          <p:nvPr/>
        </p:nvSpPr>
        <p:spPr>
          <a:xfrm rot="0" flipH="0" flipV="0">
            <a:off x="3643972" y="3059560"/>
            <a:ext cx="2091592" cy="27697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账户层级混乱（如计划/单元混投多类产品）会干扰算法学习，建议按产品线、地域或人群细分计划，保持结构清晰利于数据归因与优化。</a:t>
            </a:r>
            <a:endParaRPr kumimoji="1" lang="zh-CN" altLang="en-US"/>
          </a:p>
        </p:txBody>
      </p:sp>
      <p:sp>
        <p:nvSpPr>
          <p:cNvPr id="14" name="文本框 20"/>
          <p:cNvSpPr txBox="1"/>
          <p:nvPr/>
        </p:nvSpPr>
        <p:spPr>
          <a:xfrm rot="0" flipH="0" flipV="0">
            <a:off x="3643968" y="2296080"/>
            <a:ext cx="2091600" cy="5838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忽视账户结构导致管理混乱</a:t>
            </a:r>
            <a:endParaRPr kumimoji="1" lang="zh-CN" altLang="en-US"/>
          </a:p>
        </p:txBody>
      </p:sp>
      <p:cxnSp>
        <p:nvCxnSpPr>
          <p:cNvPr id="15" name="直接连接符 21"/>
          <p:cNvCxnSpPr/>
          <p:nvPr/>
        </p:nvCxnSpPr>
        <p:spPr>
          <a:xfrm rot="0" flipH="1" flipV="0">
            <a:off x="3967055" y="2957889"/>
            <a:ext cx="1445427" cy="0"/>
          </a:xfrm>
          <a:prstGeom prst="line">
            <a:avLst/>
          </a:prstGeom>
          <a:noFill/>
          <a:ln w="12700" cap="sq">
            <a:solidFill>
              <a:schemeClr val="bg1">
                <a:lumMod val="75000"/>
              </a:schemeClr>
            </a:solidFill>
            <a:prstDash val="solid"/>
            <a:miter/>
          </a:ln>
        </p:spPr>
      </p:cxnSp>
      <p:sp>
        <p:nvSpPr>
          <p:cNvPr id="16" name="椭圆 22"/>
          <p:cNvSpPr txBox="1"/>
          <p:nvPr/>
        </p:nvSpPr>
        <p:spPr>
          <a:xfrm rot="0" flipH="1" flipV="1">
            <a:off x="4285511" y="1418861"/>
            <a:ext cx="808515" cy="78824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sq">
            <a:solidFill>
              <a:schemeClr val="bg1"/>
            </a:solidFill>
            <a:miter/>
          </a:ln>
          <a:effectLst>
            <a:outerShdw dist="88900" blurRad="558800" dir="2280000" sx="92000" sy="92000" kx="0" ky="0" algn="tl" rotWithShape="0">
              <a:schemeClr val="accent1">
                <a:alpha val="2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矩形: 圆角 12"/>
          <p:cNvSpPr txBox="1"/>
          <p:nvPr/>
        </p:nvSpPr>
        <p:spPr>
          <a:xfrm rot="0" flipH="0" flipV="0">
            <a:off x="6321475" y="1731441"/>
            <a:ext cx="2361513" cy="4316934"/>
          </a:xfrm>
          <a:prstGeom prst="roundRect">
            <a:avLst>
              <a:gd name="adj" fmla="val 337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330200" dir="2700000" sx="103000" sy="103000" kx="0" ky="0" algn="tl" rotWithShape="0">
              <a:schemeClr val="accent1">
                <a:lumMod val="50000"/>
                <a:alpha val="1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文本框 13"/>
          <p:cNvSpPr txBox="1"/>
          <p:nvPr/>
        </p:nvSpPr>
        <p:spPr>
          <a:xfrm rot="0" flipH="0" flipV="0">
            <a:off x="6456435" y="3059560"/>
            <a:ext cx="2091592" cy="27697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未正确部署百度统计或转化追踪代码，将无法准确衡量广告效果，务必在投放前完成转化目标设置与回传对接，确保数据真实可靠。</a:t>
            </a:r>
            <a:endParaRPr kumimoji="1" lang="zh-CN" altLang="en-US"/>
          </a:p>
        </p:txBody>
      </p:sp>
      <p:sp>
        <p:nvSpPr>
          <p:cNvPr id="19" name="文本框 14"/>
          <p:cNvSpPr txBox="1"/>
          <p:nvPr/>
        </p:nvSpPr>
        <p:spPr>
          <a:xfrm rot="0" flipH="0" flipV="0">
            <a:off x="6456431" y="2296080"/>
            <a:ext cx="2091600" cy="5838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数据监测缺失引发归因偏差</a:t>
            </a:r>
            <a:endParaRPr kumimoji="1" lang="zh-CN" altLang="en-US"/>
          </a:p>
        </p:txBody>
      </p:sp>
      <p:cxnSp>
        <p:nvCxnSpPr>
          <p:cNvPr id="20" name="直接连接符 15"/>
          <p:cNvCxnSpPr/>
          <p:nvPr/>
        </p:nvCxnSpPr>
        <p:spPr>
          <a:xfrm rot="0" flipH="1" flipV="0">
            <a:off x="6779518" y="2957889"/>
            <a:ext cx="1445427" cy="0"/>
          </a:xfrm>
          <a:prstGeom prst="line">
            <a:avLst/>
          </a:prstGeom>
          <a:noFill/>
          <a:ln w="12700" cap="sq">
            <a:solidFill>
              <a:schemeClr val="bg1">
                <a:lumMod val="75000"/>
              </a:schemeClr>
            </a:solidFill>
            <a:prstDash val="solid"/>
            <a:miter/>
          </a:ln>
        </p:spPr>
      </p:cxnSp>
      <p:sp>
        <p:nvSpPr>
          <p:cNvPr id="21" name="椭圆 16"/>
          <p:cNvSpPr txBox="1"/>
          <p:nvPr/>
        </p:nvSpPr>
        <p:spPr>
          <a:xfrm rot="0" flipH="1" flipV="1">
            <a:off x="7097974" y="1418861"/>
            <a:ext cx="808515" cy="78824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sq">
            <a:solidFill>
              <a:schemeClr val="bg1"/>
            </a:solidFill>
            <a:miter/>
          </a:ln>
          <a:effectLst>
            <a:outerShdw dist="88900" blurRad="558800" dir="2280000" sx="92000" sy="92000" kx="0" ky="0" algn="tl" rotWithShape="0">
              <a:schemeClr val="accent1">
                <a:alpha val="2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矩形: 圆角 6"/>
          <p:cNvSpPr txBox="1"/>
          <p:nvPr/>
        </p:nvSpPr>
        <p:spPr>
          <a:xfrm rot="0" flipH="0" flipV="0">
            <a:off x="9133938" y="1731441"/>
            <a:ext cx="2361513" cy="4316934"/>
          </a:xfrm>
          <a:prstGeom prst="roundRect">
            <a:avLst>
              <a:gd name="adj" fmla="val 337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330200" dir="2700000" sx="103000" sy="103000" kx="0" ky="0" algn="tl" rotWithShape="0">
              <a:schemeClr val="accent1">
                <a:lumMod val="50000"/>
                <a:alpha val="1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文本框 7"/>
          <p:cNvSpPr txBox="1"/>
          <p:nvPr/>
        </p:nvSpPr>
        <p:spPr>
          <a:xfrm rot="0" flipH="0" flipV="0">
            <a:off x="9268898" y="3059560"/>
            <a:ext cx="2091592" cy="27697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百度算法及审核规则频繁更新，同时竞品可能突然加大投放力度，需定期监控行业竞争格局与平台公告，及时调整策略以规避政策风险或流量挤压。</a:t>
            </a:r>
            <a:endParaRPr kumimoji="1" lang="zh-CN" altLang="en-US"/>
          </a:p>
        </p:txBody>
      </p:sp>
      <p:sp>
        <p:nvSpPr>
          <p:cNvPr id="24" name="文本框 8"/>
          <p:cNvSpPr txBox="1"/>
          <p:nvPr/>
        </p:nvSpPr>
        <p:spPr>
          <a:xfrm rot="0" flipH="0" flipV="0">
            <a:off x="9268894" y="2296080"/>
            <a:ext cx="2091600" cy="5838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忽略竞品动态与平台政策变化</a:t>
            </a:r>
            <a:endParaRPr kumimoji="1" lang="zh-CN" altLang="en-US"/>
          </a:p>
        </p:txBody>
      </p:sp>
      <p:cxnSp>
        <p:nvCxnSpPr>
          <p:cNvPr id="25" name="直接连接符 9"/>
          <p:cNvCxnSpPr/>
          <p:nvPr/>
        </p:nvCxnSpPr>
        <p:spPr>
          <a:xfrm rot="0" flipH="1" flipV="0">
            <a:off x="9591981" y="2957889"/>
            <a:ext cx="1445427" cy="0"/>
          </a:xfrm>
          <a:prstGeom prst="line">
            <a:avLst/>
          </a:prstGeom>
          <a:noFill/>
          <a:ln w="12700" cap="sq">
            <a:solidFill>
              <a:schemeClr val="bg1">
                <a:lumMod val="75000"/>
              </a:schemeClr>
            </a:solidFill>
            <a:prstDash val="solid"/>
            <a:miter/>
          </a:ln>
        </p:spPr>
      </p:cxnSp>
      <p:sp>
        <p:nvSpPr>
          <p:cNvPr id="26" name="椭圆 10"/>
          <p:cNvSpPr txBox="1"/>
          <p:nvPr/>
        </p:nvSpPr>
        <p:spPr>
          <a:xfrm rot="0" flipH="1" flipV="1">
            <a:off x="9910437" y="1418861"/>
            <a:ext cx="808515" cy="78824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sq">
            <a:solidFill>
              <a:schemeClr val="bg1"/>
            </a:solidFill>
            <a:miter/>
          </a:ln>
          <a:effectLst>
            <a:outerShdw dist="88900" blurRad="558800" dir="2280000" sx="92000" sy="92000" kx="0" ky="0" algn="tl" rotWithShape="0">
              <a:schemeClr val="accent1">
                <a:alpha val="2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箭头: V 形 31"/>
          <p:cNvSpPr txBox="1"/>
          <p:nvPr/>
        </p:nvSpPr>
        <p:spPr>
          <a:xfrm rot="0" flipH="0" flipV="0">
            <a:off x="3175543" y="2853114"/>
            <a:ext cx="215989" cy="215989"/>
          </a:xfrm>
          <a:prstGeom prst="chevr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箭头: V 形 32"/>
          <p:cNvSpPr txBox="1"/>
          <p:nvPr/>
        </p:nvSpPr>
        <p:spPr>
          <a:xfrm rot="0" flipH="0" flipV="0">
            <a:off x="5988006" y="2853114"/>
            <a:ext cx="215989" cy="215989"/>
          </a:xfrm>
          <a:prstGeom prst="chevr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箭头: V 形 33"/>
          <p:cNvSpPr txBox="1"/>
          <p:nvPr/>
        </p:nvSpPr>
        <p:spPr>
          <a:xfrm rot="0" flipH="0" flipV="0">
            <a:off x="8800469" y="2853114"/>
            <a:ext cx="215989" cy="215989"/>
          </a:xfrm>
          <a:prstGeom prst="chevr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PPT-15"/>
          <p:cNvSpPr txBox="1"/>
          <p:nvPr/>
        </p:nvSpPr>
        <p:spPr>
          <a:xfrm rot="0" flipH="0" flipV="0">
            <a:off x="10125446" y="1629770"/>
            <a:ext cx="378497" cy="378552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1" name="PPT-17"/>
          <p:cNvSpPr txBox="1"/>
          <p:nvPr/>
        </p:nvSpPr>
        <p:spPr>
          <a:xfrm rot="0" flipH="0" flipV="0">
            <a:off x="7301412" y="1629770"/>
            <a:ext cx="401638" cy="378552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2" name="PPT-19"/>
          <p:cNvSpPr txBox="1"/>
          <p:nvPr/>
        </p:nvSpPr>
        <p:spPr>
          <a:xfrm rot="0" flipH="0" flipV="0">
            <a:off x="4494183" y="1629770"/>
            <a:ext cx="391171" cy="378552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3" name="PPT-21"/>
          <p:cNvSpPr txBox="1"/>
          <p:nvPr/>
        </p:nvSpPr>
        <p:spPr>
          <a:xfrm rot="0" flipH="0" flipV="0">
            <a:off x="1702574" y="1629770"/>
            <a:ext cx="349463" cy="378552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 rot="0" flipH="0" flipV="0">
            <a:off x="564497" y="168292"/>
            <a:ext cx="9653667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 rot="0" flipH="0" flipV="0">
            <a:off x="149559" y="168292"/>
            <a:ext cx="9862203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 rot="0" flipH="0" flipV="0">
            <a:off x="972881" y="312292"/>
            <a:ext cx="8796621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常见投放误区与风险规避措施</a:t>
            </a: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 rot="0" flipH="0" flipV="0">
            <a:off x="368135" y="471662"/>
            <a:ext cx="113260" cy="11326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 rot="0" flipH="0" flipV="0">
            <a:off x="543189" y="471662"/>
            <a:ext cx="113260" cy="1132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 rot="0" flipH="0" flipV="0">
            <a:off x="718243" y="471662"/>
            <a:ext cx="113260" cy="1132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 rot="0" flipH="0" flipV="0">
            <a:off x="368135" y="471662"/>
            <a:ext cx="113260" cy="1132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1" name="标题 1"/>
          <p:cNvSpPr txBox="1"/>
          <p:nvPr/>
        </p:nvSpPr>
        <p:spPr>
          <a:xfrm rot="0" flipH="0" flipV="0">
            <a:off x="543189" y="471662"/>
            <a:ext cx="113260" cy="1132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2" name="标题 1"/>
          <p:cNvSpPr txBox="1"/>
          <p:nvPr/>
        </p:nvSpPr>
        <p:spPr>
          <a:xfrm rot="0" flipH="0" flipV="0">
            <a:off x="718243" y="471662"/>
            <a:ext cx="113260" cy="11326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替代渠道对比与决策建议</a:t>
            </a:r>
            <a:endParaRPr kumimoji="1" lang="zh-CN" altLang="en-US"/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09601" y="1858371"/>
            <a:ext cx="1676400" cy="923163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6000">
                <a:ln w="12700">
                  <a:noFill/>
                </a:ln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100000">
                      <a:srgbClr val="063CE8">
                        <a:alpha val="100000"/>
                      </a:srgbClr>
                    </a:gs>
                  </a:gsLst>
                  <a:lin ang="16200000" scaled="0"/>
                </a:gra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60400" y="2783426"/>
            <a:ext cx="3240000" cy="79881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百度搜索 vs 微信搜一搜广告效果差异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60401" y="3582246"/>
            <a:ext cx="3240000" cy="14935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百度搜索仍主导PC端高意图关键词流量，而微信搜一搜在私域转化和社交场景中表现更优，尤其适合本地生活与小程序电商类投放。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418850" y="1858371"/>
            <a:ext cx="1676400" cy="923163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6000">
                <a:ln w="12700">
                  <a:noFill/>
                </a:ln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100000">
                      <a:srgbClr val="063CE8">
                        <a:alpha val="100000"/>
                      </a:srgbClr>
                    </a:gs>
                  </a:gsLst>
                  <a:lin ang="16200000" scaled="0"/>
                </a:gra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469650" y="2783426"/>
            <a:ext cx="3240000" cy="79881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抖音信息流与百度SEM获客成本对比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469650" y="3582246"/>
            <a:ext cx="3240000" cy="14935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2025年数据显示，抖音信息流平均CPC约为1.8元，而百度SEM关键词均价达3.2元；但百度用户搜索意图明确，转化率普遍高出15%- 25%。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8215400" y="1858371"/>
            <a:ext cx="1676400" cy="923163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6000">
                <a:ln w="12700">
                  <a:noFill/>
                </a:ln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100000">
                      <a:srgbClr val="063CE8">
                        <a:alpha val="100000"/>
                      </a:srgbClr>
                    </a:gs>
                  </a:gsLst>
                  <a:lin ang="16200000" scaled="0"/>
                </a:gra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278898" y="2783426"/>
            <a:ext cx="3240000" cy="79881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小红书种草广告与百度品牌专区协同效应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278900" y="3582246"/>
            <a:ext cx="3240000" cy="14935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小红书适合建立产品认知与口碑种草，百度品牌专区则承接高意向搜索流量，二者组合可实现从兴趣激发到精准转化的闭环路径。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564497" y="168292"/>
            <a:ext cx="9653667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49559" y="168292"/>
            <a:ext cx="9862203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972881" y="312292"/>
            <a:ext cx="8796621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主流数字广告平台横向对比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368135" y="471662"/>
            <a:ext cx="113260" cy="11326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543189" y="471662"/>
            <a:ext cx="113260" cy="1132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718243" y="471662"/>
            <a:ext cx="113260" cy="1132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368135" y="471662"/>
            <a:ext cx="113260" cy="1132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543189" y="471662"/>
            <a:ext cx="113260" cy="1132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718243" y="471662"/>
            <a:ext cx="113260" cy="11326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角 1"/>
          <p:cNvSpPr txBox="1"/>
          <p:nvPr/>
        </p:nvSpPr>
        <p:spPr>
          <a:xfrm rot="0" flipH="0" flipV="0">
            <a:off x="10353533" y="1098506"/>
            <a:ext cx="1333500" cy="545156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角 2"/>
          <p:cNvSpPr txBox="1"/>
          <p:nvPr/>
        </p:nvSpPr>
        <p:spPr>
          <a:xfrm rot="0" flipH="0" flipV="0">
            <a:off x="543068" y="1371599"/>
            <a:ext cx="10629898" cy="4905376"/>
          </a:xfrm>
          <a:prstGeom prst="roundRect">
            <a:avLst>
              <a:gd name="adj" fmla="val 5115"/>
            </a:avLst>
          </a:prstGeom>
          <a:solidFill>
            <a:schemeClr val="bg1"/>
          </a:solidFill>
          <a:ln w="12700" cap="sq">
            <a:gradFill>
              <a:gsLst>
                <a:gs pos="0">
                  <a:schemeClr val="accent1">
                    <a:lumMod val="45000"/>
                    <a:lumOff val="55000"/>
                  </a:schemeClr>
                </a:gs>
                <a:gs pos="39000">
                  <a:schemeClr val="accent1">
                    <a:lumMod val="5000"/>
                    <a:lumOff val="95000"/>
                  </a:schemeClr>
                </a:gs>
                <a:gs pos="71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miter/>
          </a:ln>
          <a:effectLst>
            <a:outerShdw dist="0" blurRad="342900" dir="0" sx="102000" sy="102000" kx="0" ky="0" algn="ctr" rotWithShape="0">
              <a:schemeClr val="accent1">
                <a:alpha val="1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椭圆 3"/>
          <p:cNvSpPr txBox="1"/>
          <p:nvPr/>
        </p:nvSpPr>
        <p:spPr>
          <a:xfrm rot="0" flipH="0" flipV="0">
            <a:off x="11391900" y="1371599"/>
            <a:ext cx="123825" cy="123825"/>
          </a:xfrm>
          <a:prstGeom prst="ellipse">
            <a:avLst/>
          </a:prstGeom>
          <a:solidFill>
            <a:schemeClr val="accent1">
              <a:lumMod val="60000"/>
              <a:lumOff val="40000"/>
              <a:alpha val="71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椭圆 4"/>
          <p:cNvSpPr txBox="1"/>
          <p:nvPr/>
        </p:nvSpPr>
        <p:spPr>
          <a:xfrm rot="0" flipH="0" flipV="0">
            <a:off x="11391900" y="1673268"/>
            <a:ext cx="123825" cy="12382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5"/>
          <p:cNvSpPr txBox="1"/>
          <p:nvPr/>
        </p:nvSpPr>
        <p:spPr>
          <a:xfrm rot="0" flipH="0" flipV="0">
            <a:off x="11391900" y="1974937"/>
            <a:ext cx="123825" cy="123825"/>
          </a:xfrm>
          <a:prstGeom prst="ellipse">
            <a:avLst/>
          </a:prstGeom>
          <a:solidFill>
            <a:schemeClr val="accent1">
              <a:lumMod val="50000"/>
              <a:alpha val="65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 rot="0" flipH="0" flipV="0">
            <a:off x="866765" y="1765322"/>
            <a:ext cx="3033858" cy="6733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教育、医疗、B2B等强搜索依赖行业分析</a:t>
            </a:r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 rot="0" flipH="0" flipV="0">
            <a:off x="866763" y="2474578"/>
            <a:ext cx="3033860" cy="3408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教育与医疗行业用户高度依赖主动搜索获取信息，百度广告ROI长期稳定在1:4以上，远高于短视频平台的泛曝光模式。</a:t>
            </a:r>
            <a:endParaRPr kumimoji="1" lang="zh-CN" altLang="en-US"/>
          </a:p>
        </p:txBody>
      </p:sp>
      <p:cxnSp>
        <p:nvCxnSpPr>
          <p:cNvPr id="10" name="直接连接符 11"/>
          <p:cNvCxnSpPr/>
          <p:nvPr/>
        </p:nvCxnSpPr>
        <p:spPr>
          <a:xfrm rot="0" flipH="0" flipV="0">
            <a:off x="4122152" y="1905000"/>
            <a:ext cx="0" cy="3838575"/>
          </a:xfrm>
          <a:prstGeom prst="line">
            <a:avLst/>
          </a:prstGeom>
          <a:noFill/>
          <a:ln w="6350" cap="sq">
            <a:solidFill>
              <a:schemeClr val="bg1">
                <a:lumMod val="85000"/>
              </a:schemeClr>
            </a:solidFill>
            <a:prstDash val="solid"/>
            <a:miter/>
          </a:ln>
        </p:spPr>
      </p:cxnSp>
      <p:sp>
        <p:nvSpPr>
          <p:cNvPr id="11" name="文本框 13"/>
          <p:cNvSpPr txBox="1"/>
          <p:nvPr/>
        </p:nvSpPr>
        <p:spPr>
          <a:xfrm rot="0" flipH="0" flipV="0">
            <a:off x="4341089" y="1765322"/>
            <a:ext cx="3033858" cy="6733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电商与快消品在多渠道间的预算分配策略</a:t>
            </a:r>
            <a:endParaRPr kumimoji="1" lang="zh-CN" altLang="en-US"/>
          </a:p>
        </p:txBody>
      </p:sp>
      <p:sp>
        <p:nvSpPr>
          <p:cNvPr id="12" name="文本框 14"/>
          <p:cNvSpPr txBox="1"/>
          <p:nvPr/>
        </p:nvSpPr>
        <p:spPr>
          <a:xfrm rot="0" flipH="0" flipV="0">
            <a:off x="4341087" y="2474578"/>
            <a:ext cx="3033860" cy="3408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快消品应将60%预算投向抖音/快手等内容场域，剩余40%用于百度维护品牌词防御及长尾需求捕捉，实现品效协同。</a:t>
            </a:r>
            <a:endParaRPr kumimoji="1" lang="zh-CN" altLang="en-US"/>
          </a:p>
        </p:txBody>
      </p:sp>
      <p:cxnSp>
        <p:nvCxnSpPr>
          <p:cNvPr id="13" name="直接连接符 15"/>
          <p:cNvCxnSpPr/>
          <p:nvPr/>
        </p:nvCxnSpPr>
        <p:spPr>
          <a:xfrm rot="0" flipH="0" flipV="0">
            <a:off x="7596476" y="1905000"/>
            <a:ext cx="0" cy="3838575"/>
          </a:xfrm>
          <a:prstGeom prst="line">
            <a:avLst/>
          </a:prstGeom>
          <a:noFill/>
          <a:ln w="6350" cap="sq">
            <a:solidFill>
              <a:schemeClr val="bg1">
                <a:lumMod val="85000"/>
              </a:schemeClr>
            </a:solidFill>
            <a:prstDash val="solid"/>
            <a:miter/>
          </a:ln>
        </p:spPr>
      </p:cxnSp>
      <p:sp>
        <p:nvSpPr>
          <p:cNvPr id="14" name="文本框 17"/>
          <p:cNvSpPr txBox="1"/>
          <p:nvPr/>
        </p:nvSpPr>
        <p:spPr>
          <a:xfrm rot="0" flipH="0" flipV="0">
            <a:off x="7815413" y="1765322"/>
            <a:ext cx="3033858" cy="6733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基于LTV（用户终身价值）的渠道选择逻辑</a:t>
            </a:r>
            <a:endParaRPr kumimoji="1" lang="zh-CN" altLang="en-US"/>
          </a:p>
        </p:txBody>
      </p:sp>
      <p:sp>
        <p:nvSpPr>
          <p:cNvPr id="15" name="文本框 18"/>
          <p:cNvSpPr txBox="1"/>
          <p:nvPr/>
        </p:nvSpPr>
        <p:spPr>
          <a:xfrm rot="0" flipH="0" flipV="0">
            <a:off x="7815411" y="2474578"/>
            <a:ext cx="3033860" cy="3408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高LTV行业（如SaaS、高端课程）应优先选择百度等高转化渠道，即使CPC较高，但客户生命周期回报足以覆盖获客成本。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564497" y="168292"/>
            <a:ext cx="9653667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49559" y="168292"/>
            <a:ext cx="9862203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972881" y="312292"/>
            <a:ext cx="8796621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行业适配性与ROI评估模型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368135" y="471662"/>
            <a:ext cx="113260" cy="11326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543189" y="471662"/>
            <a:ext cx="113260" cy="1132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718243" y="471662"/>
            <a:ext cx="113260" cy="1132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368135" y="471662"/>
            <a:ext cx="113260" cy="1132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543189" y="471662"/>
            <a:ext cx="113260" cy="1132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718243" y="471662"/>
            <a:ext cx="113260" cy="11326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isheji-33"/>
          <p:cNvSpPr txBox="1"/>
          <p:nvPr/>
        </p:nvSpPr>
        <p:spPr>
          <a:xfrm rot="0" flipH="0" flipV="0">
            <a:off x="914369" y="2540080"/>
            <a:ext cx="3048066" cy="2992040"/>
          </a:xfrm>
          <a:prstGeom prst="rect">
            <a:avLst/>
          </a:prstGeom>
          <a:solidFill>
            <a:schemeClr val="bg1"/>
          </a:solidFill>
          <a:ln w="3175" cap="sq">
            <a:solidFill>
              <a:schemeClr val="accent1"/>
            </a:solidFill>
          </a:ln>
          <a:effectLst>
            <a:outerShdw dist="0" blurRad="190500" dir="0" sx="102000" sy="102000" kx="0" ky="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4" name="isheji-34"/>
          <p:cNvCxnSpPr/>
          <p:nvPr/>
        </p:nvCxnSpPr>
        <p:spPr>
          <a:xfrm rot="0" flipH="0" flipV="0">
            <a:off x="914368" y="2540080"/>
            <a:ext cx="0" cy="2992040"/>
          </a:xfrm>
          <a:prstGeom prst="line">
            <a:avLst/>
          </a:prstGeom>
          <a:noFill/>
          <a:ln w="50800" cap="sq">
            <a:solidFill>
              <a:schemeClr val="accent1"/>
            </a:solidFill>
            <a:prstDash val="solid"/>
            <a:miter/>
          </a:ln>
        </p:spPr>
      </p:cxnSp>
      <p:sp>
        <p:nvSpPr>
          <p:cNvPr id="5" name="isheji-35"/>
          <p:cNvSpPr txBox="1"/>
          <p:nvPr/>
        </p:nvSpPr>
        <p:spPr>
          <a:xfrm rot="0" flipH="0" flipV="0">
            <a:off x="1074307" y="2743200"/>
            <a:ext cx="2711893" cy="25907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先以小预算在各渠道同步测试7- 14天，通过UTM+转化追踪工具归因真实转化路径，再集中资源放大ROI最优渠道。</a:t>
            </a:r>
            <a:endParaRPr kumimoji="1" lang="zh-CN" altLang="en-US"/>
          </a:p>
        </p:txBody>
      </p:sp>
      <p:sp>
        <p:nvSpPr>
          <p:cNvPr id="6" name="isheji-16"/>
          <p:cNvSpPr txBox="1"/>
          <p:nvPr/>
        </p:nvSpPr>
        <p:spPr>
          <a:xfrm rot="0" flipH="0" flipV="0">
            <a:off x="914368" y="1688397"/>
            <a:ext cx="3047969" cy="7356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构建“测试-归因-放大”三步投放验证机制</a:t>
            </a:r>
            <a:endParaRPr kumimoji="1" lang="zh-CN" altLang="en-US"/>
          </a:p>
        </p:txBody>
      </p:sp>
      <p:sp>
        <p:nvSpPr>
          <p:cNvPr id="7" name="isheji-33"/>
          <p:cNvSpPr txBox="1"/>
          <p:nvPr/>
        </p:nvSpPr>
        <p:spPr>
          <a:xfrm rot="0" flipH="0" flipV="0">
            <a:off x="4571968" y="2540080"/>
            <a:ext cx="3048066" cy="2992040"/>
          </a:xfrm>
          <a:prstGeom prst="rect">
            <a:avLst/>
          </a:prstGeom>
          <a:solidFill>
            <a:schemeClr val="bg1"/>
          </a:solidFill>
          <a:ln w="3175" cap="sq">
            <a:solidFill>
              <a:schemeClr val="accent1"/>
            </a:solidFill>
          </a:ln>
          <a:effectLst>
            <a:outerShdw dist="0" blurRad="190500" dir="0" sx="102000" sy="102000" kx="0" ky="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8" name="isheji-34"/>
          <p:cNvCxnSpPr/>
          <p:nvPr/>
        </p:nvCxnSpPr>
        <p:spPr>
          <a:xfrm rot="0" flipH="0" flipV="0">
            <a:off x="4571967" y="2540080"/>
            <a:ext cx="0" cy="2992040"/>
          </a:xfrm>
          <a:prstGeom prst="line">
            <a:avLst/>
          </a:prstGeom>
          <a:noFill/>
          <a:ln w="50800" cap="sq">
            <a:solidFill>
              <a:schemeClr val="accent1"/>
            </a:solidFill>
            <a:prstDash val="solid"/>
            <a:miter/>
          </a:ln>
        </p:spPr>
      </p:cxnSp>
      <p:sp>
        <p:nvSpPr>
          <p:cNvPr id="9" name="isheji-35"/>
          <p:cNvSpPr txBox="1"/>
          <p:nvPr/>
        </p:nvSpPr>
        <p:spPr>
          <a:xfrm rot="0" flipH="0" flipV="0">
            <a:off x="4731907" y="2743200"/>
            <a:ext cx="2711893" cy="25907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若品牌自然搜索占比低于30%、竞品仍在抢购核心词、或高价值关键词CVR&gt;5%，则百度广告仍具不可替代性。</a:t>
            </a:r>
            <a:endParaRPr kumimoji="1" lang="zh-CN" altLang="en-US"/>
          </a:p>
        </p:txBody>
      </p:sp>
      <p:sp>
        <p:nvSpPr>
          <p:cNvPr id="10" name="isheji-16"/>
          <p:cNvSpPr txBox="1"/>
          <p:nvPr/>
        </p:nvSpPr>
        <p:spPr>
          <a:xfrm rot="0" flipH="0" flipV="0">
            <a:off x="4571967" y="1688397"/>
            <a:ext cx="3047969" cy="7356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百度广告是否保留的关键判断指标</a:t>
            </a:r>
            <a:endParaRPr kumimoji="1" lang="zh-CN" altLang="en-US"/>
          </a:p>
        </p:txBody>
      </p:sp>
      <p:sp>
        <p:nvSpPr>
          <p:cNvPr id="11" name="isheji-33"/>
          <p:cNvSpPr txBox="1"/>
          <p:nvPr/>
        </p:nvSpPr>
        <p:spPr>
          <a:xfrm rot="0" flipH="0" flipV="0">
            <a:off x="8229567" y="2540080"/>
            <a:ext cx="3048066" cy="2992040"/>
          </a:xfrm>
          <a:prstGeom prst="rect">
            <a:avLst/>
          </a:prstGeom>
          <a:solidFill>
            <a:schemeClr val="bg1"/>
          </a:solidFill>
          <a:ln w="3175" cap="sq">
            <a:solidFill>
              <a:schemeClr val="accent1"/>
            </a:solidFill>
          </a:ln>
          <a:effectLst>
            <a:outerShdw dist="0" blurRad="190500" dir="0" sx="102000" sy="102000" kx="0" ky="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2" name="isheji-34"/>
          <p:cNvCxnSpPr/>
          <p:nvPr/>
        </p:nvCxnSpPr>
        <p:spPr>
          <a:xfrm rot="0" flipH="0" flipV="0">
            <a:off x="8229566" y="2540080"/>
            <a:ext cx="0" cy="2992040"/>
          </a:xfrm>
          <a:prstGeom prst="line">
            <a:avLst/>
          </a:prstGeom>
          <a:noFill/>
          <a:ln w="50800" cap="sq">
            <a:solidFill>
              <a:schemeClr val="accent1"/>
            </a:solidFill>
            <a:prstDash val="solid"/>
            <a:miter/>
          </a:ln>
        </p:spPr>
      </p:cxnSp>
      <p:sp>
        <p:nvSpPr>
          <p:cNvPr id="13" name="isheji-35"/>
          <p:cNvSpPr txBox="1"/>
          <p:nvPr/>
        </p:nvSpPr>
        <p:spPr>
          <a:xfrm rot="0" flipH="0" flipV="0">
            <a:off x="8389506" y="2743200"/>
            <a:ext cx="2711893" cy="25907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B2B企业建议百度占比50%+LinkedIn 20%+内容营销30%；本地生活类建议抖音40%+微信30%+百度30%，动态调整季度策略。</a:t>
            </a:r>
            <a:endParaRPr kumimoji="1" lang="zh-CN" altLang="en-US"/>
          </a:p>
        </p:txBody>
      </p:sp>
      <p:sp>
        <p:nvSpPr>
          <p:cNvPr id="14" name="isheji-16"/>
          <p:cNvSpPr txBox="1"/>
          <p:nvPr/>
        </p:nvSpPr>
        <p:spPr>
          <a:xfrm rot="0" flipH="0" flipV="0">
            <a:off x="8229567" y="1688397"/>
            <a:ext cx="3047969" cy="7356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2026年预算配置推荐比例（按行业）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564497" y="168292"/>
            <a:ext cx="9653667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49559" y="168292"/>
            <a:ext cx="9862203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972881" y="312292"/>
            <a:ext cx="8796621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决策框架与实操建议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368135" y="471662"/>
            <a:ext cx="113260" cy="11326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543189" y="471662"/>
            <a:ext cx="113260" cy="1132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718243" y="471662"/>
            <a:ext cx="113260" cy="1132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368135" y="471662"/>
            <a:ext cx="113260" cy="1132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543189" y="471662"/>
            <a:ext cx="113260" cy="1132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718243" y="471662"/>
            <a:ext cx="113260" cy="11326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2026.5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685800" y="6327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24664" y="3327476"/>
            <a:ext cx="4896146" cy="15873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如果喜欢我们的内容，欢迎多多点赞、收藏、转发。也可以关注我们，第一时间收到更新～</a:t>
            </a: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4836495" y="384635"/>
            <a:ext cx="3450537" cy="722738"/>
          </a:xfrm>
          <a:prstGeom prst="parallelogram">
            <a:avLst/>
          </a:prstGeom>
          <a:gradFill>
            <a:gsLst>
              <a:gs pos="9000">
                <a:schemeClr val="accent1">
                  <a:lumMod val="60000"/>
                  <a:lumOff val="40000"/>
                  <a:alpha val="35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2891874" y="6185015"/>
            <a:ext cx="9793069" cy="2257379"/>
          </a:xfrm>
          <a:prstGeom prst="parallelogram">
            <a:avLst/>
          </a:prstGeom>
          <a:gradFill>
            <a:gsLst>
              <a:gs pos="9000">
                <a:schemeClr val="accent1">
                  <a:lumMod val="60000"/>
                  <a:lumOff val="40000"/>
                  <a:alpha val="35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-891645" y="0"/>
            <a:ext cx="7195986" cy="6858000"/>
          </a:xfrm>
          <a:custGeom>
            <a:avLst/>
            <a:gdLst>
              <a:gd name="connsiteX0" fmla="*/ 1714500 w 7195986"/>
              <a:gd name="connsiteY0" fmla="*/ 0 h 6858000"/>
              <a:gd name="connsiteX1" fmla="*/ 7195986 w 7195986"/>
              <a:gd name="connsiteY1" fmla="*/ 0 h 6858000"/>
              <a:gd name="connsiteX2" fmla="*/ 5481486 w 7195986"/>
              <a:gd name="connsiteY2" fmla="*/ 6858000 h 6858000"/>
              <a:gd name="connsiteX3" fmla="*/ 0 w 7195986"/>
              <a:gd name="connsiteY3" fmla="*/ 6858000 h 6858000"/>
            </a:gdLst>
            <a:rect l="l" t="t" r="r" b="b"/>
            <a:pathLst>
              <a:path w="7195986" h="6858000">
                <a:moveTo>
                  <a:pt x="1714500" y="0"/>
                </a:moveTo>
                <a:lnTo>
                  <a:pt x="7195986" y="0"/>
                </a:lnTo>
                <a:lnTo>
                  <a:pt x="54814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-1272278" y="0"/>
            <a:ext cx="7195986" cy="6858000"/>
          </a:xfrm>
          <a:custGeom>
            <a:avLst/>
            <a:gdLst>
              <a:gd name="connsiteX0" fmla="*/ 1714500 w 7195986"/>
              <a:gd name="connsiteY0" fmla="*/ 0 h 6858000"/>
              <a:gd name="connsiteX1" fmla="*/ 7195986 w 7195986"/>
              <a:gd name="connsiteY1" fmla="*/ 0 h 6858000"/>
              <a:gd name="connsiteX2" fmla="*/ 5481486 w 7195986"/>
              <a:gd name="connsiteY2" fmla="*/ 6858000 h 6858000"/>
              <a:gd name="connsiteX3" fmla="*/ 0 w 7195986"/>
              <a:gd name="connsiteY3" fmla="*/ 6858000 h 6858000"/>
            </a:gdLst>
            <a:rect l="l" t="t" r="r" b="b"/>
            <a:pathLst>
              <a:path w="7195986" h="6858000">
                <a:moveTo>
                  <a:pt x="1714500" y="0"/>
                </a:moveTo>
                <a:lnTo>
                  <a:pt x="7195986" y="0"/>
                </a:lnTo>
                <a:lnTo>
                  <a:pt x="54814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274015" y="1469657"/>
            <a:ext cx="2880000" cy="8541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百度广告现状与趋势分析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7944047" y="2699145"/>
            <a:ext cx="2880000" cy="8541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556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2026最新数据解读与ROI评估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7643380" y="3900593"/>
            <a:ext cx="2880000" cy="8541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28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高效投放实战策略与避坑指南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7363215" y="5116371"/>
            <a:ext cx="2880000" cy="8541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替代渠道对比与决策建议</a:t>
            </a:r>
            <a:endParaRPr kumimoji="1" lang="zh-CN" altLang="en-US"/>
          </a:p>
        </p:txBody>
      </p:sp>
      <p:cxnSp>
        <p:nvCxnSpPr>
          <p:cNvPr id="11" name="线条 1"/>
          <p:cNvCxnSpPr/>
          <p:nvPr/>
        </p:nvCxnSpPr>
        <p:spPr>
          <a:xfrm rot="0" flipH="0" flipV="0">
            <a:off x="6960982" y="2474021"/>
            <a:ext cx="3916613" cy="0"/>
          </a:xfrm>
          <a:prstGeom prst="line">
            <a:avLst/>
          </a:prstGeom>
          <a:noFill/>
          <a:ln w="6350" cap="sq">
            <a:solidFill>
              <a:schemeClr val="accent1">
                <a:alpha val="100000"/>
              </a:schemeClr>
            </a:solidFill>
            <a:prstDash val="dash"/>
            <a:miter/>
          </a:ln>
        </p:spPr>
      </p:cxnSp>
      <p:cxnSp>
        <p:nvCxnSpPr>
          <p:cNvPr id="12" name="线条 1"/>
          <p:cNvCxnSpPr/>
          <p:nvPr/>
        </p:nvCxnSpPr>
        <p:spPr>
          <a:xfrm rot="0" flipH="0" flipV="0">
            <a:off x="6657013" y="3748210"/>
            <a:ext cx="3916613" cy="0"/>
          </a:xfrm>
          <a:prstGeom prst="line">
            <a:avLst/>
          </a:prstGeom>
          <a:noFill/>
          <a:ln w="6350" cap="sq">
            <a:solidFill>
              <a:schemeClr val="accent1">
                <a:alpha val="100000"/>
              </a:schemeClr>
            </a:solidFill>
            <a:prstDash val="dash"/>
            <a:miter/>
          </a:ln>
        </p:spPr>
      </p:cxnSp>
      <p:cxnSp>
        <p:nvCxnSpPr>
          <p:cNvPr id="13" name="线条 1"/>
          <p:cNvCxnSpPr/>
          <p:nvPr/>
        </p:nvCxnSpPr>
        <p:spPr>
          <a:xfrm rot="0" flipH="0" flipV="0">
            <a:off x="6283364" y="4934417"/>
            <a:ext cx="3916613" cy="0"/>
          </a:xfrm>
          <a:prstGeom prst="line">
            <a:avLst/>
          </a:prstGeom>
          <a:noFill/>
          <a:ln w="6350" cap="sq">
            <a:solidFill>
              <a:schemeClr val="accent1">
                <a:alpha val="100000"/>
              </a:schemeClr>
            </a:solidFill>
            <a:prstDash val="dash"/>
            <a:miter/>
          </a:ln>
        </p:spPr>
      </p:cxnSp>
      <p:sp>
        <p:nvSpPr>
          <p:cNvPr id="14" name="标题 1"/>
          <p:cNvSpPr txBox="1"/>
          <p:nvPr/>
        </p:nvSpPr>
        <p:spPr>
          <a:xfrm rot="0" flipH="0" flipV="0">
            <a:off x="7010216" y="1664519"/>
            <a:ext cx="1123692" cy="477962"/>
          </a:xfrm>
          <a:custGeom>
            <a:avLst/>
            <a:gdLst>
              <a:gd name="connsiteX0" fmla="*/ 977 w 1123692"/>
              <a:gd name="connsiteY0" fmla="*/ 391716 h 477962"/>
              <a:gd name="connsiteX1" fmla="*/ 77345 w 1123692"/>
              <a:gd name="connsiteY1" fmla="*/ 86246 h 477962"/>
              <a:gd name="connsiteX2" fmla="*/ 187807 w 1123692"/>
              <a:gd name="connsiteY2" fmla="*/ 0 h 477962"/>
              <a:gd name="connsiteX3" fmla="*/ 1055378 w 1123692"/>
              <a:gd name="connsiteY3" fmla="*/ 0 h 477962"/>
              <a:gd name="connsiteX4" fmla="*/ 1122716 w 1123692"/>
              <a:gd name="connsiteY4" fmla="*/ 86246 h 477962"/>
              <a:gd name="connsiteX5" fmla="*/ 1046350 w 1123692"/>
              <a:gd name="connsiteY5" fmla="*/ 391716 h 477962"/>
              <a:gd name="connsiteX6" fmla="*/ 935888 w 1123692"/>
              <a:gd name="connsiteY6" fmla="*/ 477962 h 477962"/>
              <a:gd name="connsiteX7" fmla="*/ 68316 w 1123692"/>
              <a:gd name="connsiteY7" fmla="*/ 477962 h 477962"/>
              <a:gd name="connsiteX8" fmla="*/ 977 w 1123692"/>
              <a:gd name="connsiteY8" fmla="*/ 391716 h 477962"/>
            </a:gdLst>
            <a:rect l="l" t="t" r="r" b="b"/>
            <a:pathLst>
              <a:path w="1123692" h="477962">
                <a:moveTo>
                  <a:pt x="977" y="391716"/>
                </a:moveTo>
                <a:lnTo>
                  <a:pt x="77345" y="86246"/>
                </a:lnTo>
                <a:cubicBezTo>
                  <a:pt x="77345" y="86246"/>
                  <a:pt x="105641" y="8625"/>
                  <a:pt x="187807" y="0"/>
                </a:cubicBezTo>
                <a:lnTo>
                  <a:pt x="1055378" y="0"/>
                </a:lnTo>
                <a:cubicBezTo>
                  <a:pt x="1055378" y="0"/>
                  <a:pt x="1133232" y="8625"/>
                  <a:pt x="1122716" y="86246"/>
                </a:cubicBezTo>
                <a:lnTo>
                  <a:pt x="1046350" y="391716"/>
                </a:lnTo>
                <a:cubicBezTo>
                  <a:pt x="1046350" y="391716"/>
                  <a:pt x="1018055" y="469337"/>
                  <a:pt x="935888" y="477962"/>
                </a:cubicBezTo>
                <a:lnTo>
                  <a:pt x="68316" y="477962"/>
                </a:lnTo>
                <a:cubicBezTo>
                  <a:pt x="68316" y="477962"/>
                  <a:pt x="-9538" y="469337"/>
                  <a:pt x="977" y="391716"/>
                </a:cubicBezTo>
              </a:path>
            </a:pathLst>
          </a:custGeom>
          <a:solidFill>
            <a:schemeClr val="accent1"/>
          </a:solidFill>
          <a:ln w="12700" cap="sq">
            <a:solidFill>
              <a:schemeClr val="accent1">
                <a:lumMod val="7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714605" y="2894007"/>
            <a:ext cx="1123692" cy="477962"/>
          </a:xfrm>
          <a:custGeom>
            <a:avLst/>
            <a:gdLst>
              <a:gd name="connsiteX0" fmla="*/ 977 w 1123692"/>
              <a:gd name="connsiteY0" fmla="*/ 391716 h 477962"/>
              <a:gd name="connsiteX1" fmla="*/ 77345 w 1123692"/>
              <a:gd name="connsiteY1" fmla="*/ 86246 h 477962"/>
              <a:gd name="connsiteX2" fmla="*/ 187807 w 1123692"/>
              <a:gd name="connsiteY2" fmla="*/ 0 h 477962"/>
              <a:gd name="connsiteX3" fmla="*/ 1055378 w 1123692"/>
              <a:gd name="connsiteY3" fmla="*/ 0 h 477962"/>
              <a:gd name="connsiteX4" fmla="*/ 1122716 w 1123692"/>
              <a:gd name="connsiteY4" fmla="*/ 86246 h 477962"/>
              <a:gd name="connsiteX5" fmla="*/ 1046350 w 1123692"/>
              <a:gd name="connsiteY5" fmla="*/ 391716 h 477962"/>
              <a:gd name="connsiteX6" fmla="*/ 935888 w 1123692"/>
              <a:gd name="connsiteY6" fmla="*/ 477962 h 477962"/>
              <a:gd name="connsiteX7" fmla="*/ 68316 w 1123692"/>
              <a:gd name="connsiteY7" fmla="*/ 477962 h 477962"/>
              <a:gd name="connsiteX8" fmla="*/ 977 w 1123692"/>
              <a:gd name="connsiteY8" fmla="*/ 391716 h 477962"/>
            </a:gdLst>
            <a:rect l="l" t="t" r="r" b="b"/>
            <a:pathLst>
              <a:path w="1123692" h="477962">
                <a:moveTo>
                  <a:pt x="977" y="391716"/>
                </a:moveTo>
                <a:lnTo>
                  <a:pt x="77345" y="86246"/>
                </a:lnTo>
                <a:cubicBezTo>
                  <a:pt x="77345" y="86246"/>
                  <a:pt x="105641" y="8625"/>
                  <a:pt x="187807" y="0"/>
                </a:cubicBezTo>
                <a:lnTo>
                  <a:pt x="1055378" y="0"/>
                </a:lnTo>
                <a:cubicBezTo>
                  <a:pt x="1055378" y="0"/>
                  <a:pt x="1133232" y="8625"/>
                  <a:pt x="1122716" y="86246"/>
                </a:cubicBezTo>
                <a:lnTo>
                  <a:pt x="1046350" y="391716"/>
                </a:lnTo>
                <a:cubicBezTo>
                  <a:pt x="1046350" y="391716"/>
                  <a:pt x="1018055" y="469337"/>
                  <a:pt x="935888" y="477962"/>
                </a:cubicBezTo>
                <a:lnTo>
                  <a:pt x="68316" y="477962"/>
                </a:lnTo>
                <a:cubicBezTo>
                  <a:pt x="68316" y="477962"/>
                  <a:pt x="-9538" y="469337"/>
                  <a:pt x="977" y="391716"/>
                </a:cubicBez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solidFill>
              <a:schemeClr val="accent1">
                <a:lumMod val="7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389320" y="4095455"/>
            <a:ext cx="1123692" cy="477962"/>
          </a:xfrm>
          <a:custGeom>
            <a:avLst/>
            <a:gdLst>
              <a:gd name="connsiteX0" fmla="*/ 977 w 1123692"/>
              <a:gd name="connsiteY0" fmla="*/ 391716 h 477962"/>
              <a:gd name="connsiteX1" fmla="*/ 77345 w 1123692"/>
              <a:gd name="connsiteY1" fmla="*/ 86246 h 477962"/>
              <a:gd name="connsiteX2" fmla="*/ 187807 w 1123692"/>
              <a:gd name="connsiteY2" fmla="*/ 0 h 477962"/>
              <a:gd name="connsiteX3" fmla="*/ 1055378 w 1123692"/>
              <a:gd name="connsiteY3" fmla="*/ 0 h 477962"/>
              <a:gd name="connsiteX4" fmla="*/ 1122716 w 1123692"/>
              <a:gd name="connsiteY4" fmla="*/ 86246 h 477962"/>
              <a:gd name="connsiteX5" fmla="*/ 1046350 w 1123692"/>
              <a:gd name="connsiteY5" fmla="*/ 391716 h 477962"/>
              <a:gd name="connsiteX6" fmla="*/ 935888 w 1123692"/>
              <a:gd name="connsiteY6" fmla="*/ 477962 h 477962"/>
              <a:gd name="connsiteX7" fmla="*/ 68316 w 1123692"/>
              <a:gd name="connsiteY7" fmla="*/ 477962 h 477962"/>
              <a:gd name="connsiteX8" fmla="*/ 977 w 1123692"/>
              <a:gd name="connsiteY8" fmla="*/ 391716 h 477962"/>
            </a:gdLst>
            <a:rect l="l" t="t" r="r" b="b"/>
            <a:pathLst>
              <a:path w="1123692" h="477962">
                <a:moveTo>
                  <a:pt x="977" y="391716"/>
                </a:moveTo>
                <a:lnTo>
                  <a:pt x="77345" y="86246"/>
                </a:lnTo>
                <a:cubicBezTo>
                  <a:pt x="77345" y="86246"/>
                  <a:pt x="105641" y="8625"/>
                  <a:pt x="187807" y="0"/>
                </a:cubicBezTo>
                <a:lnTo>
                  <a:pt x="1055378" y="0"/>
                </a:lnTo>
                <a:cubicBezTo>
                  <a:pt x="1055378" y="0"/>
                  <a:pt x="1133232" y="8625"/>
                  <a:pt x="1122716" y="86246"/>
                </a:cubicBezTo>
                <a:lnTo>
                  <a:pt x="1046350" y="391716"/>
                </a:lnTo>
                <a:cubicBezTo>
                  <a:pt x="1046350" y="391716"/>
                  <a:pt x="1018055" y="469337"/>
                  <a:pt x="935888" y="477962"/>
                </a:cubicBezTo>
                <a:lnTo>
                  <a:pt x="68316" y="477962"/>
                </a:lnTo>
                <a:cubicBezTo>
                  <a:pt x="68316" y="477962"/>
                  <a:pt x="-9538" y="469337"/>
                  <a:pt x="977" y="391716"/>
                </a:cubicBezTo>
              </a:path>
            </a:pathLst>
          </a:custGeom>
          <a:solidFill>
            <a:schemeClr val="accent1"/>
          </a:solidFill>
          <a:ln w="12700" cap="sq">
            <a:solidFill>
              <a:schemeClr val="accent1">
                <a:lumMod val="7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096000" y="5311233"/>
            <a:ext cx="1123692" cy="477962"/>
          </a:xfrm>
          <a:custGeom>
            <a:avLst/>
            <a:gdLst>
              <a:gd name="connsiteX0" fmla="*/ 977 w 1123692"/>
              <a:gd name="connsiteY0" fmla="*/ 391716 h 477962"/>
              <a:gd name="connsiteX1" fmla="*/ 77345 w 1123692"/>
              <a:gd name="connsiteY1" fmla="*/ 86246 h 477962"/>
              <a:gd name="connsiteX2" fmla="*/ 187807 w 1123692"/>
              <a:gd name="connsiteY2" fmla="*/ 0 h 477962"/>
              <a:gd name="connsiteX3" fmla="*/ 1055378 w 1123692"/>
              <a:gd name="connsiteY3" fmla="*/ 0 h 477962"/>
              <a:gd name="connsiteX4" fmla="*/ 1122716 w 1123692"/>
              <a:gd name="connsiteY4" fmla="*/ 86246 h 477962"/>
              <a:gd name="connsiteX5" fmla="*/ 1046350 w 1123692"/>
              <a:gd name="connsiteY5" fmla="*/ 391716 h 477962"/>
              <a:gd name="connsiteX6" fmla="*/ 935888 w 1123692"/>
              <a:gd name="connsiteY6" fmla="*/ 477962 h 477962"/>
              <a:gd name="connsiteX7" fmla="*/ 68316 w 1123692"/>
              <a:gd name="connsiteY7" fmla="*/ 477962 h 477962"/>
              <a:gd name="connsiteX8" fmla="*/ 977 w 1123692"/>
              <a:gd name="connsiteY8" fmla="*/ 391716 h 477962"/>
            </a:gdLst>
            <a:rect l="l" t="t" r="r" b="b"/>
            <a:pathLst>
              <a:path w="1123692" h="477962">
                <a:moveTo>
                  <a:pt x="977" y="391716"/>
                </a:moveTo>
                <a:lnTo>
                  <a:pt x="77345" y="86246"/>
                </a:lnTo>
                <a:cubicBezTo>
                  <a:pt x="77345" y="86246"/>
                  <a:pt x="105641" y="8625"/>
                  <a:pt x="187807" y="0"/>
                </a:cubicBezTo>
                <a:lnTo>
                  <a:pt x="1055378" y="0"/>
                </a:lnTo>
                <a:cubicBezTo>
                  <a:pt x="1055378" y="0"/>
                  <a:pt x="1133232" y="8625"/>
                  <a:pt x="1122716" y="86246"/>
                </a:cubicBezTo>
                <a:lnTo>
                  <a:pt x="1046350" y="391716"/>
                </a:lnTo>
                <a:cubicBezTo>
                  <a:pt x="1046350" y="391716"/>
                  <a:pt x="1018055" y="469337"/>
                  <a:pt x="935888" y="477962"/>
                </a:cubicBezTo>
                <a:lnTo>
                  <a:pt x="68316" y="477962"/>
                </a:lnTo>
                <a:cubicBezTo>
                  <a:pt x="68316" y="477962"/>
                  <a:pt x="-9538" y="469337"/>
                  <a:pt x="977" y="391716"/>
                </a:cubicBez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solidFill>
              <a:schemeClr val="accent1">
                <a:lumMod val="7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462609" y="2083486"/>
            <a:ext cx="5652065" cy="1623751"/>
          </a:xfrm>
          <a:prstGeom prst="parallelogram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1369005" y="2279808"/>
            <a:ext cx="3215439" cy="12311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8000" i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7031335" y="1641890"/>
            <a:ext cx="1052685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6410439" y="4072826"/>
            <a:ext cx="1052685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6735724" y="2871378"/>
            <a:ext cx="1052685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6117119" y="5288604"/>
            <a:ext cx="1052685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305040" y="3702334"/>
            <a:ext cx="5922776" cy="672665"/>
          </a:xfrm>
          <a:prstGeom prst="parallelogram">
            <a:avLst/>
          </a:prstGeom>
          <a:gradFill>
            <a:gsLst>
              <a:gs pos="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1169314" y="3712140"/>
            <a:ext cx="3215439" cy="6155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4000" i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contents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1" flipV="0">
            <a:off x="11580828" y="6514007"/>
            <a:ext cx="342900" cy="111047"/>
          </a:xfrm>
          <a:custGeom>
            <a:avLst/>
            <a:gdLst>
              <a:gd name="connsiteX0" fmla="*/ 342899 w 342900"/>
              <a:gd name="connsiteY0" fmla="*/ 82247 h 111047"/>
              <a:gd name="connsiteX1" fmla="*/ 98626 w 342900"/>
              <a:gd name="connsiteY1" fmla="*/ 82247 h 111047"/>
              <a:gd name="connsiteX2" fmla="*/ 98626 w 342900"/>
              <a:gd name="connsiteY2" fmla="*/ 111047 h 111047"/>
              <a:gd name="connsiteX3" fmla="*/ 342899 w 342900"/>
              <a:gd name="connsiteY3" fmla="*/ 111047 h 111047"/>
              <a:gd name="connsiteX4" fmla="*/ 342900 w 342900"/>
              <a:gd name="connsiteY4" fmla="*/ 0 h 111047"/>
              <a:gd name="connsiteX5" fmla="*/ 0 w 342900"/>
              <a:gd name="connsiteY5" fmla="*/ 0 h 111047"/>
              <a:gd name="connsiteX6" fmla="*/ 0 w 342900"/>
              <a:gd name="connsiteY6" fmla="*/ 28800 h 111047"/>
              <a:gd name="connsiteX7" fmla="*/ 342900 w 342900"/>
              <a:gd name="connsiteY7" fmla="*/ 28800 h 111047"/>
            </a:gdLst>
            <a:rect l="l" t="t" r="r" b="b"/>
            <a:pathLst>
              <a:path w="342900" h="111047">
                <a:moveTo>
                  <a:pt x="342899" y="82247"/>
                </a:moveTo>
                <a:lnTo>
                  <a:pt x="98626" y="82247"/>
                </a:lnTo>
                <a:lnTo>
                  <a:pt x="98626" y="111047"/>
                </a:lnTo>
                <a:lnTo>
                  <a:pt x="342899" y="111047"/>
                </a:lnTo>
                <a:close/>
                <a:moveTo>
                  <a:pt x="342900" y="0"/>
                </a:moveTo>
                <a:lnTo>
                  <a:pt x="0" y="0"/>
                </a:lnTo>
                <a:lnTo>
                  <a:pt x="0" y="28800"/>
                </a:lnTo>
                <a:lnTo>
                  <a:pt x="342900" y="288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百度广告现状与趋势分析</a:t>
            </a: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任意形状 41"/>
          <p:cNvSpPr txBox="1"/>
          <p:nvPr/>
        </p:nvSpPr>
        <p:spPr>
          <a:xfrm rot="0" flipH="0" flipV="0">
            <a:off x="357627" y="2198067"/>
            <a:ext cx="11427894" cy="877894"/>
          </a:xfrm>
          <a:custGeom>
            <a:avLst/>
            <a:gdLst>
              <a:gd name="connsiteX0" fmla="*/ 0 w 10367890"/>
              <a:gd name="connsiteY0" fmla="*/ 956603 h 956603"/>
              <a:gd name="connsiteX1" fmla="*/ 10367890 w 10367890"/>
              <a:gd name="connsiteY1" fmla="*/ 0 h 956603"/>
              <a:gd name="connsiteX2" fmla="*/ 9762979 w 10893814"/>
              <a:gd name="connsiteY2" fmla="*/ 0 h 1491176"/>
            </a:gdLst>
            <a:rect l="l" t="t" r="r" b="b"/>
            <a:pathLst>
              <a:path w="10367890" h="956603">
                <a:moveTo>
                  <a:pt x="0" y="956603"/>
                </a:moveTo>
                <a:cubicBezTo>
                  <a:pt x="4405532" y="926123"/>
                  <a:pt x="7376161" y="656493"/>
                  <a:pt x="10367890" y="0"/>
                </a:cubicBezTo>
              </a:path>
            </a:pathLst>
          </a:custGeom>
          <a:noFill/>
          <a:ln w="88900" cap="rnd">
            <a:gradFill>
              <a:gsLst>
                <a:gs pos="5000">
                  <a:schemeClr val="accent1">
                    <a:lumMod val="5000"/>
                    <a:lumOff val="95000"/>
                  </a:schemeClr>
                </a:gs>
                <a:gs pos="65000">
                  <a:schemeClr val="accent1"/>
                </a:gs>
              </a:gsLst>
              <a:lin ang="0" scaled="0"/>
            </a:gradFill>
            <a:round/>
            <a:headEnd type="none" w="lg" len="lg"/>
            <a:tailEnd type="arrow"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任意形状 42"/>
          <p:cNvSpPr txBox="1"/>
          <p:nvPr/>
        </p:nvSpPr>
        <p:spPr>
          <a:xfrm rot="0" flipH="0" flipV="0">
            <a:off x="382053" y="2362187"/>
            <a:ext cx="11427894" cy="877894"/>
          </a:xfrm>
          <a:custGeom>
            <a:avLst/>
            <a:gdLst>
              <a:gd name="connsiteX0" fmla="*/ 0 w 10367890"/>
              <a:gd name="connsiteY0" fmla="*/ 956603 h 956603"/>
              <a:gd name="connsiteX1" fmla="*/ 10367890 w 10367890"/>
              <a:gd name="connsiteY1" fmla="*/ 0 h 956603"/>
              <a:gd name="connsiteX2" fmla="*/ 9762979 w 10893814"/>
              <a:gd name="connsiteY2" fmla="*/ 0 h 1491176"/>
            </a:gdLst>
            <a:rect l="l" t="t" r="r" b="b"/>
            <a:pathLst>
              <a:path w="10367890" h="956603">
                <a:moveTo>
                  <a:pt x="0" y="956603"/>
                </a:moveTo>
                <a:cubicBezTo>
                  <a:pt x="4405532" y="926123"/>
                  <a:pt x="7376161" y="656493"/>
                  <a:pt x="10367890" y="0"/>
                </a:cubicBezTo>
              </a:path>
            </a:pathLst>
          </a:custGeom>
          <a:noFill/>
          <a:ln w="88900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14000"/>
                  </a:schemeClr>
                </a:gs>
              </a:gsLst>
              <a:lin ang="0" scaled="0"/>
            </a:gradFill>
            <a:round/>
            <a:headEnd type="none" w="lg" len="lg"/>
            <a:tailEnd type="arrow"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椭圆 3"/>
          <p:cNvSpPr txBox="1"/>
          <p:nvPr/>
        </p:nvSpPr>
        <p:spPr>
          <a:xfrm rot="0" flipH="0" flipV="0">
            <a:off x="2072621" y="2971094"/>
            <a:ext cx="143635" cy="144557"/>
          </a:xfrm>
          <a:prstGeom prst="ellipse">
            <a:avLst/>
          </a:prstGeom>
          <a:solidFill>
            <a:schemeClr val="bg1"/>
          </a:solidFill>
          <a:ln w="25400" cap="sq">
            <a:solidFill>
              <a:schemeClr val="accent1"/>
            </a:solidFill>
            <a:miter/>
          </a:ln>
          <a:effectLst>
            <a:outerShdw dist="482600" blurRad="508000" dir="5400000" sx="86000" sy="86000" kx="0" ky="0" algn="ctr" rotWithShape="0">
              <a:schemeClr val="accent1">
                <a:alpha val="2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椭圆 38"/>
          <p:cNvSpPr txBox="1"/>
          <p:nvPr/>
        </p:nvSpPr>
        <p:spPr>
          <a:xfrm rot="0" flipH="0" flipV="0">
            <a:off x="5722837" y="2850057"/>
            <a:ext cx="143635" cy="144557"/>
          </a:xfrm>
          <a:prstGeom prst="ellipse">
            <a:avLst/>
          </a:prstGeom>
          <a:solidFill>
            <a:schemeClr val="bg1"/>
          </a:solidFill>
          <a:ln w="25400" cap="sq">
            <a:solidFill>
              <a:schemeClr val="accent1"/>
            </a:solidFill>
            <a:miter/>
          </a:ln>
          <a:effectLst>
            <a:outerShdw dist="482600" blurRad="508000" dir="5400000" sx="86000" sy="86000" kx="0" ky="0" algn="ctr" rotWithShape="0">
              <a:schemeClr val="accent1">
                <a:alpha val="2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41"/>
          <p:cNvSpPr txBox="1"/>
          <p:nvPr/>
        </p:nvSpPr>
        <p:spPr>
          <a:xfrm rot="0" flipH="0" flipV="0">
            <a:off x="9373054" y="2492087"/>
            <a:ext cx="143635" cy="144557"/>
          </a:xfrm>
          <a:prstGeom prst="ellipse">
            <a:avLst/>
          </a:prstGeom>
          <a:solidFill>
            <a:schemeClr val="bg1"/>
          </a:solidFill>
          <a:ln w="25400" cap="sq">
            <a:solidFill>
              <a:schemeClr val="accent1"/>
            </a:solidFill>
            <a:miter/>
          </a:ln>
          <a:effectLst>
            <a:outerShdw dist="482600" blurRad="508000" dir="5400000" sx="86000" sy="86000" kx="0" ky="0" algn="ctr" rotWithShape="0">
              <a:schemeClr val="accent1">
                <a:alpha val="2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731112" y="3328471"/>
            <a:ext cx="2843335" cy="260160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根据2025年第三方监测数据显示，百度在中国搜索引擎市场占有率已降至58%，较2020年下降近20个百分点，移动端流量被抖音、微信搜一搜等平台分流明显。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731112" y="2023313"/>
            <a:ext cx="2843335" cy="66362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百度搜索流量占比持续下滑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390064" y="3204903"/>
            <a:ext cx="2843335" cy="260160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越来越多用户倾向于在小红书、知乎、B站等平台直接获取答案或种草信息，而非通过传统关键词搜索，导致百度广告的转化效率面临结构性挑战。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390064" y="1899745"/>
            <a:ext cx="2843335" cy="66362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用户搜索意图向内容平台迁移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8029709" y="2870166"/>
            <a:ext cx="2843335" cy="260160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医疗、教育、法律、B2B工业品等高决策成本行业，因用户主动搜索意图明确，百度仍是核心获客渠道，2025年这些行业在百度广告投放占比超65%。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029709" y="1565008"/>
            <a:ext cx="2843335" cy="66362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高价值行业仍依赖百度精准流量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564497" y="168292"/>
            <a:ext cx="9653667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149559" y="168292"/>
            <a:ext cx="9862203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972881" y="312292"/>
            <a:ext cx="8796621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市场份额与用户行为变化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368135" y="471662"/>
            <a:ext cx="113260" cy="11326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543189" y="471662"/>
            <a:ext cx="113260" cy="1132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718243" y="471662"/>
            <a:ext cx="113260" cy="1132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368135" y="471662"/>
            <a:ext cx="113260" cy="1132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543189" y="471662"/>
            <a:ext cx="113260" cy="1132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718243" y="471662"/>
            <a:ext cx="113260" cy="11326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75640" y="1372931"/>
            <a:ext cx="6908800" cy="1383432"/>
          </a:xfrm>
          <a:prstGeom prst="roundRect">
            <a:avLst>
              <a:gd name="adj" fmla="val 14097"/>
            </a:avLst>
          </a:prstGeom>
          <a:noFill/>
          <a:ln w="15875" cap="sq"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671320" y="1463040"/>
            <a:ext cx="5648960" cy="4671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智能出价与AI创意工具全面上线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671320" y="1924530"/>
            <a:ext cx="5648960" cy="6829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39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百度营销平台已集成“智能出价Pro”和“AI创意生成器”，可自动优化CPC并生成多版本落地页素材，实测提升CTR约18%- 25%。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60400" y="1372931"/>
            <a:ext cx="822960" cy="822960"/>
          </a:xfrm>
          <a:prstGeom prst="round2DiagRect">
            <a:avLst>
              <a:gd name="adj1" fmla="val 26543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777578" y="1524526"/>
            <a:ext cx="607859" cy="52322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9525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01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66909" y="2382662"/>
            <a:ext cx="220211" cy="238542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2642870" y="3138842"/>
            <a:ext cx="6908800" cy="1383432"/>
          </a:xfrm>
          <a:prstGeom prst="roundRect">
            <a:avLst>
              <a:gd name="adj" fmla="val 14097"/>
            </a:avLst>
          </a:prstGeom>
          <a:noFill/>
          <a:ln w="15875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3638550" y="3202760"/>
            <a:ext cx="5648960" cy="4933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从关键词匹配转向语义理解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3638550" y="3690441"/>
            <a:ext cx="5648960" cy="6829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39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2024年起百度搜索广告全面启用ERNIE大模型驱动的语义匹配机制，不再仅依赖关键词字面匹配，更注重用户真实意图识别，长尾词覆盖能力显著增强。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2627630" y="3138842"/>
            <a:ext cx="822960" cy="822960"/>
          </a:xfrm>
          <a:prstGeom prst="round2DiagRect">
            <a:avLst>
              <a:gd name="adj1" fmla="val 26080"/>
              <a:gd name="adj2" fmla="val 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2744808" y="3290437"/>
            <a:ext cx="607859" cy="52322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9525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02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2834139" y="4148573"/>
            <a:ext cx="220211" cy="238542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accent2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610100" y="4904753"/>
            <a:ext cx="6908800" cy="1383432"/>
          </a:xfrm>
          <a:prstGeom prst="roundRect">
            <a:avLst>
              <a:gd name="adj" fmla="val 14097"/>
            </a:avLst>
          </a:prstGeom>
          <a:noFill/>
          <a:ln w="1587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5605780" y="4968671"/>
            <a:ext cx="5648960" cy="4933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闭环转化追踪体系逐步完善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5605780" y="5456352"/>
            <a:ext cx="5648960" cy="6829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39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百度推出“线索通2.0”与CRM系统深度对接，支持电话、表单、在线咨询等多路径归因，帮助广告主精准评估ROI，减少无效投放。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4594860" y="4904753"/>
            <a:ext cx="822960" cy="822960"/>
          </a:xfrm>
          <a:prstGeom prst="round2DiagRect">
            <a:avLst>
              <a:gd name="adj1" fmla="val 26775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4712038" y="5056348"/>
            <a:ext cx="607859" cy="52322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9525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03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4801369" y="5914484"/>
            <a:ext cx="220211" cy="238542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564497" y="168292"/>
            <a:ext cx="9653667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149559" y="168292"/>
            <a:ext cx="9862203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972881" y="312292"/>
            <a:ext cx="8796621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平台产品迭代与算法升级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368135" y="471662"/>
            <a:ext cx="113260" cy="11326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543189" y="471662"/>
            <a:ext cx="113260" cy="1132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718243" y="471662"/>
            <a:ext cx="113260" cy="1132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368135" y="471662"/>
            <a:ext cx="113260" cy="1132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543189" y="471662"/>
            <a:ext cx="113260" cy="1132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0" flipH="0" flipV="0">
            <a:off x="718243" y="471662"/>
            <a:ext cx="113260" cy="11326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103826" y="3381406"/>
            <a:ext cx="3154044" cy="1639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短视频平台凭借沉浸式内容和算法推荐，在泛电商、本地生活等领域抢夺大量预算，2025年信息流广告市场规模首次超过搜索广告。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 flipH="0" flipV="1">
            <a:off x="-137466" y="4267305"/>
            <a:ext cx="2103498" cy="4571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812681" y="3087281"/>
            <a:ext cx="203200" cy="203200"/>
          </a:xfrm>
          <a:prstGeom prst="ellipse">
            <a:avLst/>
          </a:prstGeom>
          <a:solidFill>
            <a:schemeClr val="accent1"/>
          </a:solidFill>
          <a:ln w="19050" cap="sq">
            <a:solidFill>
              <a:schemeClr val="accent1">
                <a:lumMod val="0"/>
                <a:lumOff val="100000"/>
              </a:schemeClr>
            </a:solidFill>
            <a:miter/>
          </a:ln>
          <a:effectLst>
            <a:outerShdw dist="76200" blurRad="165100" dir="5400000" sx="100000" sy="100000" kx="0" ky="0" algn="b" rotWithShape="0">
              <a:schemeClr val="accent1">
                <a:lumMod val="10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664534" y="2511820"/>
            <a:ext cx="3154044" cy="1639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企业越来越重视微信公众号、小程序、社群等私域建设，虽然起量慢，但用户LTV（生命周期价值）远高于百度一次性点击用户。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5400000" flipH="0" flipV="1">
            <a:off x="3417280" y="3397719"/>
            <a:ext cx="2103498" cy="4571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367427" y="2217695"/>
            <a:ext cx="203200" cy="203200"/>
          </a:xfrm>
          <a:prstGeom prst="ellipse">
            <a:avLst/>
          </a:prstGeom>
          <a:solidFill>
            <a:schemeClr val="accent1"/>
          </a:solidFill>
          <a:ln w="19050" cap="sq">
            <a:solidFill>
              <a:schemeClr val="accent1">
                <a:lumMod val="0"/>
                <a:lumOff val="100000"/>
              </a:schemeClr>
            </a:solidFill>
            <a:miter/>
          </a:ln>
          <a:effectLst>
            <a:outerShdw dist="76200" blurRad="165100" dir="5400000" sx="100000" sy="100000" kx="0" ky="0" algn="b" rotWithShape="0">
              <a:schemeClr val="accent1">
                <a:lumMod val="10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8273583" y="1846564"/>
            <a:ext cx="3154044" cy="1639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对于用户有明确购买或咨询需求的场景（如“附近牙科诊所”“成人学历提升”），百度搜索仍是最快触达路径，转化成本低于多数内容平台。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5400000" flipH="0" flipV="1">
            <a:off x="7026329" y="2701983"/>
            <a:ext cx="2103498" cy="4571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7976476" y="1552439"/>
            <a:ext cx="203200" cy="203200"/>
          </a:xfrm>
          <a:prstGeom prst="ellipse">
            <a:avLst/>
          </a:prstGeom>
          <a:solidFill>
            <a:schemeClr val="accent1"/>
          </a:solidFill>
          <a:ln w="19050" cap="sq">
            <a:solidFill>
              <a:schemeClr val="accent1">
                <a:lumMod val="0"/>
                <a:lumOff val="100000"/>
              </a:schemeClr>
            </a:solidFill>
            <a:miter/>
          </a:ln>
          <a:effectLst>
            <a:outerShdw dist="76200" blurRad="165100" dir="5400000" sx="100000" sy="100000" kx="0" ky="0" algn="b" rotWithShape="0">
              <a:schemeClr val="accent1">
                <a:lumMod val="10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7963120" y="3713029"/>
            <a:ext cx="3547549" cy="2426577"/>
          </a:xfrm>
          <a:custGeom>
            <a:avLst/>
            <a:gdLst>
              <a:gd name="connsiteX0" fmla="*/ 650556 w 3547549"/>
              <a:gd name="connsiteY0" fmla="*/ 2426578 h 2426577"/>
              <a:gd name="connsiteX1" fmla="*/ 0 w 3547549"/>
              <a:gd name="connsiteY1" fmla="*/ 1995657 h 2426577"/>
              <a:gd name="connsiteX2" fmla="*/ 2896672 w 3547549"/>
              <a:gd name="connsiteY2" fmla="*/ 0 h 2426577"/>
              <a:gd name="connsiteX3" fmla="*/ 3547549 w 3547549"/>
              <a:gd name="connsiteY3" fmla="*/ 431242 h 2426577"/>
            </a:gdLst>
            <a:rect l="l" t="t" r="r" b="b"/>
            <a:pathLst>
              <a:path w="3547549" h="2426577">
                <a:moveTo>
                  <a:pt x="650556" y="2426578"/>
                </a:moveTo>
                <a:lnTo>
                  <a:pt x="0" y="1995657"/>
                </a:lnTo>
                <a:lnTo>
                  <a:pt x="2896672" y="0"/>
                </a:lnTo>
                <a:lnTo>
                  <a:pt x="3547549" y="431242"/>
                </a:lnTo>
                <a:close/>
              </a:path>
            </a:pathLst>
          </a:custGeom>
          <a:gradFill>
            <a:gsLst>
              <a:gs pos="18000">
                <a:schemeClr val="accent1">
                  <a:lumMod val="60000"/>
                  <a:lumOff val="40000"/>
                </a:schemeClr>
              </a:gs>
              <a:gs pos="79000">
                <a:schemeClr val="accent1"/>
              </a:gs>
            </a:gsLst>
            <a:lin ang="8100000" scaled="0"/>
          </a:gradFill>
          <a:ln w="32097" cap="flat">
            <a:noFill/>
            <a:miter/>
          </a:ln>
          <a:effectLst>
            <a:outerShdw dist="889000" blurRad="635000" dir="2700000" sx="90000" sy="90000" kx="0" ky="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9660793" y="3719451"/>
            <a:ext cx="1953271" cy="1274458"/>
          </a:xfrm>
          <a:custGeom>
            <a:avLst/>
            <a:gdLst>
              <a:gd name="connsiteX0" fmla="*/ 1953272 w 1953271"/>
              <a:gd name="connsiteY0" fmla="*/ 1195789 h 1274458"/>
              <a:gd name="connsiteX1" fmla="*/ 1953272 w 1953271"/>
              <a:gd name="connsiteY1" fmla="*/ 1274459 h 1274458"/>
              <a:gd name="connsiteX2" fmla="*/ 4174 w 1953271"/>
              <a:gd name="connsiteY2" fmla="*/ 86698 h 1274458"/>
              <a:gd name="connsiteX3" fmla="*/ 0 w 1953271"/>
              <a:gd name="connsiteY3" fmla="*/ 0 h 1274458"/>
            </a:gdLst>
            <a:rect l="l" t="t" r="r" b="b"/>
            <a:pathLst>
              <a:path w="1953271" h="1274458">
                <a:moveTo>
                  <a:pt x="1953272" y="1195789"/>
                </a:moveTo>
                <a:lnTo>
                  <a:pt x="1953272" y="1274459"/>
                </a:lnTo>
                <a:lnTo>
                  <a:pt x="4174" y="8669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35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10800000" scaled="0"/>
          </a:gradFill>
          <a:ln w="32097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7380318" y="4090004"/>
            <a:ext cx="1186476" cy="2161988"/>
          </a:xfrm>
          <a:custGeom>
            <a:avLst/>
            <a:gdLst>
              <a:gd name="connsiteX0" fmla="*/ 1186477 w 1186476"/>
              <a:gd name="connsiteY0" fmla="*/ 2161988 h 2161988"/>
              <a:gd name="connsiteX1" fmla="*/ 535600 w 1186476"/>
              <a:gd name="connsiteY1" fmla="*/ 1731068 h 2161988"/>
              <a:gd name="connsiteX2" fmla="*/ 0 w 1186476"/>
              <a:gd name="connsiteY2" fmla="*/ 0 h 2161988"/>
              <a:gd name="connsiteX3" fmla="*/ 650876 w 1186476"/>
              <a:gd name="connsiteY3" fmla="*/ 430921 h 2161988"/>
            </a:gdLst>
            <a:rect l="l" t="t" r="r" b="b"/>
            <a:pathLst>
              <a:path w="1186476" h="2161988">
                <a:moveTo>
                  <a:pt x="1186477" y="2161988"/>
                </a:moveTo>
                <a:lnTo>
                  <a:pt x="535600" y="1731068"/>
                </a:lnTo>
                <a:lnTo>
                  <a:pt x="0" y="0"/>
                </a:lnTo>
                <a:lnTo>
                  <a:pt x="650876" y="430921"/>
                </a:lnTo>
                <a:close/>
              </a:path>
            </a:pathLst>
          </a:custGeom>
          <a:gradFill>
            <a:gsLst>
              <a:gs pos="35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</a:gradFill>
          <a:ln w="254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3534143" y="3977618"/>
            <a:ext cx="4543933" cy="2880382"/>
          </a:xfrm>
          <a:custGeom>
            <a:avLst/>
            <a:gdLst>
              <a:gd name="connsiteX0" fmla="*/ 3893377 w 4543933"/>
              <a:gd name="connsiteY0" fmla="*/ 0 h 2880382"/>
              <a:gd name="connsiteX1" fmla="*/ 4543933 w 4543933"/>
              <a:gd name="connsiteY1" fmla="*/ 430921 h 2880382"/>
              <a:gd name="connsiteX2" fmla="*/ 988357 w 4543933"/>
              <a:gd name="connsiteY2" fmla="*/ 2880382 h 2880382"/>
              <a:gd name="connsiteX3" fmla="*/ 299230 w 4543933"/>
              <a:gd name="connsiteY3" fmla="*/ 2880382 h 2880382"/>
              <a:gd name="connsiteX4" fmla="*/ 0 w 4543933"/>
              <a:gd name="connsiteY4" fmla="*/ 2682176 h 2880382"/>
            </a:gdLst>
            <a:rect l="l" t="t" r="r" b="b"/>
            <a:pathLst>
              <a:path w="4543933" h="2880382">
                <a:moveTo>
                  <a:pt x="3893377" y="0"/>
                </a:moveTo>
                <a:lnTo>
                  <a:pt x="4543933" y="430921"/>
                </a:lnTo>
                <a:lnTo>
                  <a:pt x="988357" y="2880382"/>
                </a:lnTo>
                <a:lnTo>
                  <a:pt x="299230" y="2880382"/>
                </a:lnTo>
                <a:lnTo>
                  <a:pt x="0" y="2682176"/>
                </a:lnTo>
                <a:close/>
              </a:path>
            </a:pathLst>
          </a:custGeom>
          <a:gradFill>
            <a:gsLst>
              <a:gs pos="18000">
                <a:schemeClr val="accent1">
                  <a:lumMod val="60000"/>
                  <a:lumOff val="40000"/>
                </a:schemeClr>
              </a:gs>
              <a:gs pos="79000">
                <a:schemeClr val="accent1"/>
              </a:gs>
            </a:gsLst>
            <a:lin ang="8100000" scaled="0"/>
          </a:gradFill>
          <a:ln w="32097" cap="flat">
            <a:noFill/>
            <a:miter/>
          </a:ln>
          <a:effectLst>
            <a:outerShdw dist="889000" blurRad="635000" dir="2700000" sx="90000" sy="90000" kx="0" ky="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2987625" y="5158636"/>
            <a:ext cx="1043400" cy="1699364"/>
          </a:xfrm>
          <a:custGeom>
            <a:avLst/>
            <a:gdLst>
              <a:gd name="connsiteX0" fmla="*/ 0 w 1043400"/>
              <a:gd name="connsiteY0" fmla="*/ 0 h 1699364"/>
              <a:gd name="connsiteX1" fmla="*/ 650876 w 1043400"/>
              <a:gd name="connsiteY1" fmla="*/ 430921 h 1699364"/>
              <a:gd name="connsiteX2" fmla="*/ 1043400 w 1043400"/>
              <a:gd name="connsiteY2" fmla="*/ 1699364 h 1699364"/>
              <a:gd name="connsiteX3" fmla="*/ 629330 w 1043400"/>
              <a:gd name="connsiteY3" fmla="*/ 1699364 h 1699364"/>
              <a:gd name="connsiteX4" fmla="*/ 499316 w 1043400"/>
              <a:gd name="connsiteY4" fmla="*/ 1613223 h 1699364"/>
            </a:gdLst>
            <a:rect l="l" t="t" r="r" b="b"/>
            <a:pathLst>
              <a:path w="1043400" h="1699364">
                <a:moveTo>
                  <a:pt x="0" y="0"/>
                </a:moveTo>
                <a:lnTo>
                  <a:pt x="650876" y="430921"/>
                </a:lnTo>
                <a:lnTo>
                  <a:pt x="1043400" y="1699364"/>
                </a:lnTo>
                <a:lnTo>
                  <a:pt x="629330" y="1699364"/>
                </a:lnTo>
                <a:lnTo>
                  <a:pt x="499316" y="1613223"/>
                </a:lnTo>
                <a:close/>
              </a:path>
            </a:pathLst>
          </a:custGeom>
          <a:gradFill>
            <a:gsLst>
              <a:gs pos="34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</a:gradFill>
          <a:ln w="25400" cap="flat">
            <a:noFill/>
            <a:miter/>
          </a:ln>
          <a:effectLst>
            <a:outerShdw dist="635000" blurRad="635000" dir="2700000" sx="90000" sy="90000" kx="0" ky="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405230" y="5046572"/>
            <a:ext cx="3280475" cy="1811429"/>
          </a:xfrm>
          <a:custGeom>
            <a:avLst/>
            <a:gdLst>
              <a:gd name="connsiteX0" fmla="*/ 2629599 w 3280475"/>
              <a:gd name="connsiteY0" fmla="*/ 0 h 1811429"/>
              <a:gd name="connsiteX1" fmla="*/ 3280475 w 3280475"/>
              <a:gd name="connsiteY1" fmla="*/ 430921 h 1811429"/>
              <a:gd name="connsiteX2" fmla="*/ 1276431 w 3280475"/>
              <a:gd name="connsiteY2" fmla="*/ 1811429 h 1811429"/>
              <a:gd name="connsiteX3" fmla="*/ 0 w 3280475"/>
              <a:gd name="connsiteY3" fmla="*/ 1811429 h 1811429"/>
            </a:gdLst>
            <a:rect l="l" t="t" r="r" b="b"/>
            <a:pathLst>
              <a:path w="3280475" h="1811429">
                <a:moveTo>
                  <a:pt x="2629599" y="0"/>
                </a:moveTo>
                <a:lnTo>
                  <a:pt x="3280475" y="430921"/>
                </a:lnTo>
                <a:lnTo>
                  <a:pt x="1276431" y="1811429"/>
                </a:lnTo>
                <a:lnTo>
                  <a:pt x="0" y="1811429"/>
                </a:lnTo>
                <a:close/>
              </a:path>
            </a:pathLst>
          </a:custGeom>
          <a:gradFill>
            <a:gsLst>
              <a:gs pos="2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0"/>
                </a:schemeClr>
              </a:gs>
            </a:gsLst>
            <a:lin ang="8100000" scaled="0"/>
          </a:gradFill>
          <a:ln w="32097" cap="flat">
            <a:noFill/>
            <a:miter/>
          </a:ln>
          <a:effectLst>
            <a:outerShdw dist="889000" blurRad="635000" dir="2700000" sx="90000" sy="90000" kx="0" ky="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681661" y="4144272"/>
            <a:ext cx="9849559" cy="2713729"/>
          </a:xfrm>
          <a:custGeom>
            <a:avLst/>
            <a:gdLst>
              <a:gd name="connsiteX0" fmla="*/ 2004044 w 9849559"/>
              <a:gd name="connsiteY0" fmla="*/ 1333221 h 2713729"/>
              <a:gd name="connsiteX1" fmla="*/ 2431056 w 9849559"/>
              <a:gd name="connsiteY1" fmla="*/ 2713729 h 2713729"/>
              <a:gd name="connsiteX2" fmla="*/ 2349365 w 9849559"/>
              <a:gd name="connsiteY2" fmla="*/ 2713729 h 2713729"/>
              <a:gd name="connsiteX3" fmla="*/ 1956842 w 9849559"/>
              <a:gd name="connsiteY3" fmla="*/ 1445286 h 2713729"/>
              <a:gd name="connsiteX4" fmla="*/ 115597 w 9849559"/>
              <a:gd name="connsiteY4" fmla="*/ 2713729 h 2713729"/>
              <a:gd name="connsiteX5" fmla="*/ 0 w 9849559"/>
              <a:gd name="connsiteY5" fmla="*/ 2713729 h 2713729"/>
              <a:gd name="connsiteX6" fmla="*/ 9829009 w 9849559"/>
              <a:gd name="connsiteY6" fmla="*/ 0 h 2713729"/>
              <a:gd name="connsiteX7" fmla="*/ 9849559 w 9849559"/>
              <a:gd name="connsiteY7" fmla="*/ 65505 h 2713729"/>
              <a:gd name="connsiteX8" fmla="*/ 6885135 w 9849559"/>
              <a:gd name="connsiteY8" fmla="*/ 2107722 h 2713729"/>
              <a:gd name="connsiteX9" fmla="*/ 6349534 w 9849559"/>
              <a:gd name="connsiteY9" fmla="*/ 376654 h 2713729"/>
              <a:gd name="connsiteX10" fmla="*/ 2957097 w 9849559"/>
              <a:gd name="connsiteY10" fmla="*/ 2713729 h 2713729"/>
              <a:gd name="connsiteX11" fmla="*/ 2840841 w 9849559"/>
              <a:gd name="connsiteY11" fmla="*/ 2713729 h 2713729"/>
              <a:gd name="connsiteX12" fmla="*/ 6396415 w 9849559"/>
              <a:gd name="connsiteY12" fmla="*/ 264268 h 2713729"/>
              <a:gd name="connsiteX13" fmla="*/ 6932015 w 9849559"/>
              <a:gd name="connsiteY13" fmla="*/ 1995336 h 2713729"/>
            </a:gdLst>
            <a:rect l="l" t="t" r="r" b="b"/>
            <a:pathLst>
              <a:path w="9849559" h="2713729">
                <a:moveTo>
                  <a:pt x="2004044" y="1333221"/>
                </a:moveTo>
                <a:lnTo>
                  <a:pt x="2431056" y="2713729"/>
                </a:lnTo>
                <a:lnTo>
                  <a:pt x="2349365" y="2713729"/>
                </a:lnTo>
                <a:lnTo>
                  <a:pt x="1956842" y="1445286"/>
                </a:lnTo>
                <a:lnTo>
                  <a:pt x="115597" y="2713729"/>
                </a:lnTo>
                <a:lnTo>
                  <a:pt x="0" y="2713729"/>
                </a:lnTo>
                <a:close/>
                <a:moveTo>
                  <a:pt x="9829009" y="0"/>
                </a:moveTo>
                <a:lnTo>
                  <a:pt x="9849559" y="65505"/>
                </a:lnTo>
                <a:lnTo>
                  <a:pt x="6885135" y="2107722"/>
                </a:lnTo>
                <a:lnTo>
                  <a:pt x="6349534" y="376654"/>
                </a:lnTo>
                <a:lnTo>
                  <a:pt x="2957097" y="2713729"/>
                </a:lnTo>
                <a:lnTo>
                  <a:pt x="2840841" y="2713729"/>
                </a:lnTo>
                <a:lnTo>
                  <a:pt x="6396415" y="264268"/>
                </a:lnTo>
                <a:lnTo>
                  <a:pt x="6932015" y="1995336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</a:gradFill>
          <a:ln w="32097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9660793" y="3400596"/>
            <a:ext cx="2272126" cy="1514643"/>
          </a:xfrm>
          <a:custGeom>
            <a:avLst/>
            <a:gdLst>
              <a:gd name="connsiteX0" fmla="*/ 0 w 2272126"/>
              <a:gd name="connsiteY0" fmla="*/ 318856 h 1514643"/>
              <a:gd name="connsiteX1" fmla="*/ 1953272 w 2272126"/>
              <a:gd name="connsiteY1" fmla="*/ 1514644 h 1514643"/>
              <a:gd name="connsiteX2" fmla="*/ 2272127 w 2272126"/>
              <a:gd name="connsiteY2" fmla="*/ 0 h 1514643"/>
            </a:gdLst>
            <a:rect l="l" t="t" r="r" b="b"/>
            <a:pathLst>
              <a:path w="2272126" h="1514643">
                <a:moveTo>
                  <a:pt x="0" y="318856"/>
                </a:moveTo>
                <a:lnTo>
                  <a:pt x="1953272" y="1514644"/>
                </a:lnTo>
                <a:lnTo>
                  <a:pt x="2272127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9000">
                <a:schemeClr val="accent1"/>
              </a:gs>
            </a:gsLst>
            <a:lin ang="8100000" scaled="0"/>
          </a:gradFill>
          <a:ln w="32097" cap="flat">
            <a:noFill/>
            <a:miter/>
          </a:ln>
          <a:effectLst>
            <a:outerShdw dist="889000" blurRad="635000" dir="2700000" sx="90000" sy="90000" kx="0" ky="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11614064" y="3400596"/>
            <a:ext cx="318855" cy="1593314"/>
          </a:xfrm>
          <a:custGeom>
            <a:avLst/>
            <a:gdLst>
              <a:gd name="connsiteX0" fmla="*/ 318855 w 318855"/>
              <a:gd name="connsiteY0" fmla="*/ 0 h 1593314"/>
              <a:gd name="connsiteX1" fmla="*/ 312433 w 318855"/>
              <a:gd name="connsiteY1" fmla="*/ 96331 h 1593314"/>
              <a:gd name="connsiteX2" fmla="*/ 0 w 318855"/>
              <a:gd name="connsiteY2" fmla="*/ 1593314 h 1593314"/>
              <a:gd name="connsiteX3" fmla="*/ 0 w 318855"/>
              <a:gd name="connsiteY3" fmla="*/ 1514644 h 1593314"/>
            </a:gdLst>
            <a:rect l="l" t="t" r="r" b="b"/>
            <a:pathLst>
              <a:path w="318855" h="1593314">
                <a:moveTo>
                  <a:pt x="318855" y="0"/>
                </a:moveTo>
                <a:lnTo>
                  <a:pt x="312433" y="96331"/>
                </a:lnTo>
                <a:lnTo>
                  <a:pt x="0" y="1593314"/>
                </a:lnTo>
                <a:lnTo>
                  <a:pt x="0" y="1514644"/>
                </a:lnTo>
                <a:close/>
              </a:path>
            </a:pathLst>
          </a:custGeom>
          <a:gradFill>
            <a:gsLst>
              <a:gs pos="35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10800000" scaled="0"/>
          </a:gradFill>
          <a:ln w="32097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1103825" y="2654965"/>
            <a:ext cx="3154044" cy="6648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抖音/快手信息流广告分流严重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4664533" y="1776056"/>
            <a:ext cx="3154044" cy="6648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微信生态私域流量更具长期价值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8273582" y="1132108"/>
            <a:ext cx="3154044" cy="6648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百度优势仍在“高意图即时转化”场景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564497" y="168292"/>
            <a:ext cx="9653667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149559" y="168292"/>
            <a:ext cx="9862203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972881" y="312292"/>
            <a:ext cx="8796621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竞争格局与替代渠道对比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368135" y="471662"/>
            <a:ext cx="113260" cy="11326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543189" y="471662"/>
            <a:ext cx="113260" cy="1132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0" flipH="0" flipV="0">
            <a:off x="718243" y="471662"/>
            <a:ext cx="113260" cy="1132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0" flipH="0" flipV="0">
            <a:off x="368135" y="471662"/>
            <a:ext cx="113260" cy="1132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 rot="0" flipH="0" flipV="0">
            <a:off x="543189" y="471662"/>
            <a:ext cx="113260" cy="1132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0" flipH="0" flipV="0">
            <a:off x="718243" y="471662"/>
            <a:ext cx="113260" cy="11326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44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2026最新数据解读与ROI评估</a:t>
            </a:r>
            <a:endParaRPr kumimoji="1" lang="zh-CN" altLang="en-US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9050075" y="2386816"/>
            <a:ext cx="2468825" cy="2920892"/>
          </a:xfrm>
          <a:prstGeom prst="rect">
            <a:avLst/>
          </a:prstGeom>
          <a:solidFill>
            <a:schemeClr val="bg1"/>
          </a:solidFill>
          <a:ln w="25400" cap="sq">
            <a:solidFill>
              <a:schemeClr val="accent2"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9770600" y="1788330"/>
            <a:ext cx="1028700" cy="6514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9050075" y="5161147"/>
            <a:ext cx="2468825" cy="146561"/>
          </a:xfrm>
          <a:prstGeom prst="rect">
            <a:avLst/>
          </a:prstGeom>
          <a:solidFill>
            <a:schemeClr val="accent2"/>
          </a:solidFill>
          <a:ln cap="sq">
            <a:noFill/>
            <a:prstDash val="solid"/>
            <a:miter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9204488" y="2739184"/>
            <a:ext cx="2160000" cy="52662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038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行业投放热度TOP5分析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9209151" y="3457065"/>
            <a:ext cx="2160724" cy="15656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84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教育培训、本地生活、医疗健康、金融理财、电商零售为2026年百度广告投放最热五大行业，其中本地生活类ROI中位数达1:4.2，表现突出。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253517" y="2386816"/>
            <a:ext cx="2468825" cy="2920892"/>
          </a:xfrm>
          <a:prstGeom prst="rect">
            <a:avLst/>
          </a:prstGeom>
          <a:solidFill>
            <a:schemeClr val="bg1"/>
          </a:solidFill>
          <a:ln w="25400" cap="sq">
            <a:solidFill>
              <a:schemeClr val="accent1"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974042" y="1788330"/>
            <a:ext cx="1028700" cy="6514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253517" y="5161147"/>
            <a:ext cx="2468825" cy="146561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407930" y="2739184"/>
            <a:ext cx="2160000" cy="52662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038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移动端与PC端流量占比对比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415151" y="3407892"/>
            <a:ext cx="2160724" cy="15656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84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移动端流量占比已达89%，PC端持续萎缩至11%；移动端用户停留时长增加17%，广告互动率提升，成为投放主阵地。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3456958" y="2386816"/>
            <a:ext cx="2468825" cy="2920892"/>
          </a:xfrm>
          <a:prstGeom prst="rect">
            <a:avLst/>
          </a:prstGeom>
          <a:solidFill>
            <a:schemeClr val="bg1"/>
          </a:solidFill>
          <a:ln w="25400" cap="sq">
            <a:solidFill>
              <a:schemeClr val="accent2"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177484" y="1788330"/>
            <a:ext cx="1028700" cy="6514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3456959" y="5161147"/>
            <a:ext cx="2468825" cy="146561"/>
          </a:xfrm>
          <a:prstGeom prst="rect">
            <a:avLst/>
          </a:prstGeom>
          <a:solidFill>
            <a:schemeClr val="accent2"/>
          </a:solidFill>
          <a:ln cap="sq">
            <a:noFill/>
            <a:prstDash val="solid"/>
            <a:miter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3611372" y="2739184"/>
            <a:ext cx="2160000" cy="52662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038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信息流广告转化成本变化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3608451" y="3407892"/>
            <a:ext cx="2160724" cy="15656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84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2026年百度信息流广告平均转化成本为86元/单，同比上涨12%，竞争加剧导致CPC上升，但教育、医疗等行业通过精准定向仍可控制在60元以内。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660400" y="2386816"/>
            <a:ext cx="2468825" cy="2920892"/>
          </a:xfrm>
          <a:prstGeom prst="rect">
            <a:avLst/>
          </a:prstGeom>
          <a:solidFill>
            <a:schemeClr val="bg1"/>
          </a:solidFill>
          <a:ln w="25400" cap="sq">
            <a:solidFill>
              <a:schemeClr val="accent1"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1380925" y="1788330"/>
            <a:ext cx="1028700" cy="6514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660400" y="5161147"/>
            <a:ext cx="2468825" cy="146561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814813" y="2739184"/>
            <a:ext cx="2160000" cy="52662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038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搜索广告点击率（CTR）趋势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814451" y="3407892"/>
            <a:ext cx="2160724" cy="15656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84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根据2026年Q1数据显示，百度搜索广告平均CTR为2.3%，较2024年下降0.5个百分点，主要受AI摘要和自然结果优化影响，但高意图关键词CTR仍稳定在4%以上。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564497" y="168292"/>
            <a:ext cx="9653667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149559" y="168292"/>
            <a:ext cx="9862203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972881" y="312292"/>
            <a:ext cx="8796621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2026年百度广告核心平台数据表现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368135" y="471662"/>
            <a:ext cx="113260" cy="11326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543189" y="471662"/>
            <a:ext cx="113260" cy="1132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718243" y="471662"/>
            <a:ext cx="113260" cy="1132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0" flipH="0" flipV="0">
            <a:off x="368135" y="471662"/>
            <a:ext cx="113260" cy="1132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0" flipH="0" flipV="0">
            <a:off x="543189" y="471662"/>
            <a:ext cx="113260" cy="1132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 rot="0" flipH="0" flipV="0">
            <a:off x="718243" y="471662"/>
            <a:ext cx="113260" cy="11326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4762170" y="2356229"/>
            <a:ext cx="2733368" cy="2733368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0069291" y="1348013"/>
            <a:ext cx="936523" cy="64633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02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270170" y="3960590"/>
            <a:ext cx="1086784" cy="64633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03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270170" y="4578336"/>
            <a:ext cx="3569094" cy="64633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A/B测试在效果验证中的应用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270170" y="5289979"/>
            <a:ext cx="3567600" cy="110084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建议同时运行至少两组不同创意或出价策略，每组预算不低于日均消耗500元，测试周期7天，以排除算法波动干扰，获取可靠结论。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7442370" y="1965759"/>
            <a:ext cx="3563444" cy="64633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不同行业盈亏平衡点参考值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7442370" y="2677402"/>
            <a:ext cx="3567600" cy="110084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教育行业盈亏平衡ROI约为1:2.5，电商需达1:3以上，本地服务类因客单价低但复购高，1:1.8即可盈利，需按业务模型动态调整。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958854" y="2552913"/>
            <a:ext cx="2340000" cy="234000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dist="139700" blurRad="546100" dir="5400000" sx="95000" sy="95000" kx="0" ky="0" algn="t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631347" y="3232065"/>
            <a:ext cx="995014" cy="981696"/>
          </a:xfrm>
          <a:custGeom>
            <a:avLst/>
            <a:gdLst>
              <a:gd name="connsiteX0" fmla="*/ 1371696 w 1870330"/>
              <a:gd name="connsiteY0" fmla="*/ 1296270 h 1845296"/>
              <a:gd name="connsiteX1" fmla="*/ 1371696 w 1870330"/>
              <a:gd name="connsiteY1" fmla="*/ 1371136 h 1845296"/>
              <a:gd name="connsiteX2" fmla="*/ 1671448 w 1870330"/>
              <a:gd name="connsiteY2" fmla="*/ 1371136 h 1845296"/>
              <a:gd name="connsiteX3" fmla="*/ 1671448 w 1870330"/>
              <a:gd name="connsiteY3" fmla="*/ 1296270 h 1845296"/>
              <a:gd name="connsiteX4" fmla="*/ 1371696 w 1870330"/>
              <a:gd name="connsiteY4" fmla="*/ 996899 h 1845296"/>
              <a:gd name="connsiteX5" fmla="*/ 1371696 w 1870330"/>
              <a:gd name="connsiteY5" fmla="*/ 1071765 h 1845296"/>
              <a:gd name="connsiteX6" fmla="*/ 1671448 w 1870330"/>
              <a:gd name="connsiteY6" fmla="*/ 1071765 h 1845296"/>
              <a:gd name="connsiteX7" fmla="*/ 1671448 w 1870330"/>
              <a:gd name="connsiteY7" fmla="*/ 996899 h 1845296"/>
              <a:gd name="connsiteX8" fmla="*/ 1371696 w 1870330"/>
              <a:gd name="connsiteY8" fmla="*/ 747820 h 1845296"/>
              <a:gd name="connsiteX9" fmla="*/ 1371696 w 1870330"/>
              <a:gd name="connsiteY9" fmla="*/ 822401 h 1845296"/>
              <a:gd name="connsiteX10" fmla="*/ 1671448 w 1870330"/>
              <a:gd name="connsiteY10" fmla="*/ 822401 h 1845296"/>
              <a:gd name="connsiteX11" fmla="*/ 1671448 w 1870330"/>
              <a:gd name="connsiteY11" fmla="*/ 747820 h 1845296"/>
              <a:gd name="connsiteX12" fmla="*/ 1371696 w 1870330"/>
              <a:gd name="connsiteY12" fmla="*/ 473405 h 1845296"/>
              <a:gd name="connsiteX13" fmla="*/ 1371696 w 1870330"/>
              <a:gd name="connsiteY13" fmla="*/ 547986 h 1845296"/>
              <a:gd name="connsiteX14" fmla="*/ 1671448 w 1870330"/>
              <a:gd name="connsiteY14" fmla="*/ 547986 h 1845296"/>
              <a:gd name="connsiteX15" fmla="*/ 1671448 w 1870330"/>
              <a:gd name="connsiteY15" fmla="*/ 473405 h 1845296"/>
              <a:gd name="connsiteX16" fmla="*/ 1221963 w 1870330"/>
              <a:gd name="connsiteY16" fmla="*/ 224040 h 1845296"/>
              <a:gd name="connsiteX17" fmla="*/ 1794130 w 1870330"/>
              <a:gd name="connsiteY17" fmla="*/ 224040 h 1845296"/>
              <a:gd name="connsiteX18" fmla="*/ 1870330 w 1870330"/>
              <a:gd name="connsiteY18" fmla="*/ 298811 h 1845296"/>
              <a:gd name="connsiteX19" fmla="*/ 1870330 w 1870330"/>
              <a:gd name="connsiteY19" fmla="*/ 1570971 h 1845296"/>
              <a:gd name="connsiteX20" fmla="*/ 1794130 w 1870330"/>
              <a:gd name="connsiteY20" fmla="*/ 1645742 h 1845296"/>
              <a:gd name="connsiteX21" fmla="*/ 1221963 w 1870330"/>
              <a:gd name="connsiteY21" fmla="*/ 1645742 h 1845296"/>
              <a:gd name="connsiteX22" fmla="*/ 1221963 w 1870330"/>
              <a:gd name="connsiteY22" fmla="*/ 1383804 h 1845296"/>
              <a:gd name="connsiteX23" fmla="*/ 1298163 w 1870330"/>
              <a:gd name="connsiteY23" fmla="*/ 1383804 h 1845296"/>
              <a:gd name="connsiteX24" fmla="*/ 1298163 w 1870330"/>
              <a:gd name="connsiteY24" fmla="*/ 1309033 h 1845296"/>
              <a:gd name="connsiteX25" fmla="*/ 1221963 w 1870330"/>
              <a:gd name="connsiteY25" fmla="*/ 1309033 h 1845296"/>
              <a:gd name="connsiteX26" fmla="*/ 1221963 w 1870330"/>
              <a:gd name="connsiteY26" fmla="*/ 1084434 h 1845296"/>
              <a:gd name="connsiteX27" fmla="*/ 1298163 w 1870330"/>
              <a:gd name="connsiteY27" fmla="*/ 1084434 h 1845296"/>
              <a:gd name="connsiteX28" fmla="*/ 1298163 w 1870330"/>
              <a:gd name="connsiteY28" fmla="*/ 1009662 h 1845296"/>
              <a:gd name="connsiteX29" fmla="*/ 1221963 w 1870330"/>
              <a:gd name="connsiteY29" fmla="*/ 1009662 h 1845296"/>
              <a:gd name="connsiteX30" fmla="*/ 1221963 w 1870330"/>
              <a:gd name="connsiteY30" fmla="*/ 822496 h 1845296"/>
              <a:gd name="connsiteX31" fmla="*/ 1298163 w 1870330"/>
              <a:gd name="connsiteY31" fmla="*/ 822496 h 1845296"/>
              <a:gd name="connsiteX32" fmla="*/ 1298163 w 1870330"/>
              <a:gd name="connsiteY32" fmla="*/ 747725 h 1845296"/>
              <a:gd name="connsiteX33" fmla="*/ 1221963 w 1870330"/>
              <a:gd name="connsiteY33" fmla="*/ 747725 h 1845296"/>
              <a:gd name="connsiteX34" fmla="*/ 1221963 w 1870330"/>
              <a:gd name="connsiteY34" fmla="*/ 560654 h 1845296"/>
              <a:gd name="connsiteX35" fmla="*/ 1298163 w 1870330"/>
              <a:gd name="connsiteY35" fmla="*/ 560654 h 1845296"/>
              <a:gd name="connsiteX36" fmla="*/ 1298163 w 1870330"/>
              <a:gd name="connsiteY36" fmla="*/ 485883 h 1845296"/>
              <a:gd name="connsiteX37" fmla="*/ 1221963 w 1870330"/>
              <a:gd name="connsiteY37" fmla="*/ 485883 h 1845296"/>
              <a:gd name="connsiteX38" fmla="*/ 1054227 w 1870330"/>
              <a:gd name="connsiteY38" fmla="*/ 393 h 1845296"/>
              <a:gd name="connsiteX39" fmla="*/ 1054132 w 1870330"/>
              <a:gd name="connsiteY39" fmla="*/ 869 h 1845296"/>
              <a:gd name="connsiteX40" fmla="*/ 1083754 w 1870330"/>
              <a:gd name="connsiteY40" fmla="*/ 7727 h 1845296"/>
              <a:gd name="connsiteX41" fmla="*/ 1097470 w 1870330"/>
              <a:gd name="connsiteY41" fmla="*/ 36302 h 1845296"/>
              <a:gd name="connsiteX42" fmla="*/ 1097470 w 1870330"/>
              <a:gd name="connsiteY42" fmla="*/ 1808714 h 1845296"/>
              <a:gd name="connsiteX43" fmla="*/ 1083754 w 1870330"/>
              <a:gd name="connsiteY43" fmla="*/ 1837289 h 1845296"/>
              <a:gd name="connsiteX44" fmla="*/ 1060895 w 1870330"/>
              <a:gd name="connsiteY44" fmla="*/ 1845290 h 1845296"/>
              <a:gd name="connsiteX45" fmla="*/ 1053941 w 1870330"/>
              <a:gd name="connsiteY45" fmla="*/ 1844148 h 1845296"/>
              <a:gd name="connsiteX46" fmla="*/ 29623 w 1870330"/>
              <a:gd name="connsiteY46" fmla="*/ 1647932 h 1845296"/>
              <a:gd name="connsiteX47" fmla="*/ 0 w 1870330"/>
              <a:gd name="connsiteY47" fmla="*/ 1611071 h 1845296"/>
              <a:gd name="connsiteX48" fmla="*/ 0 w 1870330"/>
              <a:gd name="connsiteY48" fmla="*/ 233375 h 1845296"/>
              <a:gd name="connsiteX49" fmla="*/ 29813 w 1870330"/>
              <a:gd name="connsiteY49" fmla="*/ 196513 h 1845296"/>
            </a:gdLst>
            <a:rect l="l" t="t" r="r" b="b"/>
            <a:pathLst>
              <a:path w="1870330" h="1845296">
                <a:moveTo>
                  <a:pt x="1371696" y="1296270"/>
                </a:moveTo>
                <a:lnTo>
                  <a:pt x="1371696" y="1371136"/>
                </a:lnTo>
                <a:lnTo>
                  <a:pt x="1671448" y="1371136"/>
                </a:lnTo>
                <a:lnTo>
                  <a:pt x="1671448" y="1296270"/>
                </a:lnTo>
                <a:close/>
                <a:moveTo>
                  <a:pt x="1371696" y="996899"/>
                </a:moveTo>
                <a:lnTo>
                  <a:pt x="1371696" y="1071765"/>
                </a:lnTo>
                <a:lnTo>
                  <a:pt x="1671448" y="1071765"/>
                </a:lnTo>
                <a:lnTo>
                  <a:pt x="1671448" y="996899"/>
                </a:lnTo>
                <a:close/>
                <a:moveTo>
                  <a:pt x="1371696" y="747820"/>
                </a:moveTo>
                <a:lnTo>
                  <a:pt x="1371696" y="822401"/>
                </a:lnTo>
                <a:lnTo>
                  <a:pt x="1671448" y="822401"/>
                </a:lnTo>
                <a:lnTo>
                  <a:pt x="1671448" y="747820"/>
                </a:lnTo>
                <a:close/>
                <a:moveTo>
                  <a:pt x="1371696" y="473405"/>
                </a:moveTo>
                <a:lnTo>
                  <a:pt x="1371696" y="547986"/>
                </a:lnTo>
                <a:lnTo>
                  <a:pt x="1671448" y="547986"/>
                </a:lnTo>
                <a:lnTo>
                  <a:pt x="1671448" y="473405"/>
                </a:lnTo>
                <a:close/>
                <a:moveTo>
                  <a:pt x="1221963" y="224040"/>
                </a:moveTo>
                <a:lnTo>
                  <a:pt x="1794130" y="224040"/>
                </a:lnTo>
                <a:cubicBezTo>
                  <a:pt x="1835792" y="223723"/>
                  <a:pt x="1869863" y="257155"/>
                  <a:pt x="1870330" y="298811"/>
                </a:cubicBezTo>
                <a:lnTo>
                  <a:pt x="1870330" y="1570971"/>
                </a:lnTo>
                <a:cubicBezTo>
                  <a:pt x="1869863" y="1612623"/>
                  <a:pt x="1835792" y="1646056"/>
                  <a:pt x="1794130" y="1645742"/>
                </a:cubicBezTo>
                <a:lnTo>
                  <a:pt x="1221963" y="1645742"/>
                </a:lnTo>
                <a:lnTo>
                  <a:pt x="1221963" y="1383804"/>
                </a:lnTo>
                <a:lnTo>
                  <a:pt x="1298163" y="1383804"/>
                </a:lnTo>
                <a:lnTo>
                  <a:pt x="1298163" y="1309033"/>
                </a:lnTo>
                <a:lnTo>
                  <a:pt x="1221963" y="1309033"/>
                </a:lnTo>
                <a:lnTo>
                  <a:pt x="1221963" y="1084434"/>
                </a:lnTo>
                <a:lnTo>
                  <a:pt x="1298163" y="1084434"/>
                </a:lnTo>
                <a:lnTo>
                  <a:pt x="1298163" y="1009662"/>
                </a:lnTo>
                <a:lnTo>
                  <a:pt x="1221963" y="1009662"/>
                </a:lnTo>
                <a:lnTo>
                  <a:pt x="1221963" y="822496"/>
                </a:lnTo>
                <a:lnTo>
                  <a:pt x="1298163" y="822496"/>
                </a:lnTo>
                <a:lnTo>
                  <a:pt x="1298163" y="747725"/>
                </a:lnTo>
                <a:lnTo>
                  <a:pt x="1221963" y="747725"/>
                </a:lnTo>
                <a:lnTo>
                  <a:pt x="1221963" y="560654"/>
                </a:lnTo>
                <a:lnTo>
                  <a:pt x="1298163" y="560654"/>
                </a:lnTo>
                <a:lnTo>
                  <a:pt x="1298163" y="485883"/>
                </a:lnTo>
                <a:lnTo>
                  <a:pt x="1221963" y="485883"/>
                </a:lnTo>
                <a:close/>
                <a:moveTo>
                  <a:pt x="1054227" y="393"/>
                </a:moveTo>
                <a:lnTo>
                  <a:pt x="1054132" y="869"/>
                </a:lnTo>
                <a:cubicBezTo>
                  <a:pt x="1064533" y="-1498"/>
                  <a:pt x="1075449" y="1029"/>
                  <a:pt x="1083754" y="7727"/>
                </a:cubicBezTo>
                <a:cubicBezTo>
                  <a:pt x="1092260" y="14808"/>
                  <a:pt x="1097261" y="25237"/>
                  <a:pt x="1097470" y="36302"/>
                </a:cubicBezTo>
                <a:lnTo>
                  <a:pt x="1097470" y="1808714"/>
                </a:lnTo>
                <a:cubicBezTo>
                  <a:pt x="1097271" y="1819783"/>
                  <a:pt x="1092260" y="1830212"/>
                  <a:pt x="1083754" y="1837289"/>
                </a:cubicBezTo>
                <a:cubicBezTo>
                  <a:pt x="1077344" y="1842614"/>
                  <a:pt x="1069229" y="1845452"/>
                  <a:pt x="1060895" y="1845290"/>
                </a:cubicBezTo>
                <a:cubicBezTo>
                  <a:pt x="1058551" y="1845100"/>
                  <a:pt x="1056227" y="1844719"/>
                  <a:pt x="1053941" y="1844148"/>
                </a:cubicBezTo>
                <a:lnTo>
                  <a:pt x="29623" y="1647932"/>
                </a:lnTo>
                <a:cubicBezTo>
                  <a:pt x="12259" y="1644227"/>
                  <a:pt x="-124" y="1628825"/>
                  <a:pt x="0" y="1611071"/>
                </a:cubicBezTo>
                <a:lnTo>
                  <a:pt x="0" y="233375"/>
                </a:lnTo>
                <a:cubicBezTo>
                  <a:pt x="-105" y="215558"/>
                  <a:pt x="12373" y="200139"/>
                  <a:pt x="29813" y="19651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270170" y="1348013"/>
            <a:ext cx="1086784" cy="64633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01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270170" y="1965759"/>
            <a:ext cx="3569094" cy="64633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百度广告ROI计算公式详解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270170" y="2677402"/>
            <a:ext cx="3569094" cy="110031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ROI =（广告带来的毛利 - 广告花费）/ 广告花费 × 100%；需结合百度营销后台的“转化追踪”与CRM系统打通，确保数据闭环。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10074207" y="3960590"/>
            <a:ext cx="936523" cy="64633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04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442370" y="4578336"/>
            <a:ext cx="3563444" cy="64633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长期LTV与短期ROI的权衡策略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7442370" y="5289979"/>
            <a:ext cx="3567600" cy="110084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对高复购行业（如美容、课程），应将首单ROI容忍度放宽至1:1，重点追踪30日LTV；工具类则需严格控制首单ROI≥1:2.5。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564497" y="168292"/>
            <a:ext cx="9653667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149559" y="168292"/>
            <a:ext cx="9862203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972881" y="312292"/>
            <a:ext cx="8796621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ROI评估模型与实战测算方法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368135" y="471662"/>
            <a:ext cx="113260" cy="11326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543189" y="471662"/>
            <a:ext cx="113260" cy="1132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718243" y="471662"/>
            <a:ext cx="113260" cy="1132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368135" y="471662"/>
            <a:ext cx="113260" cy="1132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543189" y="471662"/>
            <a:ext cx="113260" cy="1132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718243" y="471662"/>
            <a:ext cx="113260" cy="11326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3CE8"/>
      </a:accent1>
      <a:accent2>
        <a:srgbClr val="C6AB6A"/>
      </a:accent2>
      <a:accent3>
        <a:srgbClr val="063CE8"/>
      </a:accent3>
      <a:accent4>
        <a:srgbClr val="C6AB6A"/>
      </a:accent4>
      <a:accent5>
        <a:srgbClr val="063CE8"/>
      </a:accent5>
      <a:accent6>
        <a:srgbClr val="C6AB6A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1027D60027740Z53188325","ReservedCode1":"{\"SecurityData\":{\"Type\":\"TC260PG\",\"Version\":1,\"PubSD\":[{\"Type\":\"DS\",\"AlgID\":\"1.2.156.10197.1.501\",\"TBSData\":{\"Type\":\"LabelMataData\"},\"Signature\":\"30450221008d29aea42b4bd8f563cf8d8976e296c93a849b701ff234d44be0441ce9ca969b022010d86e466815e5a69d44b95f0d81b64cd16eb7e707bc92d033ecb72595b2e8b9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1027D60027740Z53188325","ReservedCode2":"{\"SecurityData\":{\"Type\":\"TC260PG\",\"Version\":1,\"PubSD\":[{\"Type\":\"DS\",\"AlgID\":\"1.2.156.10197.1.501\",\"TBSData\":{\"Type\":\"LabelMataData\"},\"Signature\":\"3046022100a044de45272e770734d7def86bf7cfbfe246ee06cd8b48364b0da5e05e6d0a5f022100d11ed83958e52209ee12368a283b368283d0b289a3ba19258e25ce073dac6a82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</Properties>
</file>