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docProps/custom.xml" ContentType="application/vnd.openxmlformats-officedocument.custom-properties+xml"/>
</Types>
</file>

<file path=_rels/.rels><?xml version="1.0" encoding="UTF-8"?>
<Relationships xmlns="http://schemas.openxmlformats.org/package/2006/relationships">
  <Relationship Id="rId1" Type="http://schemas.openxmlformats.org/officeDocument/2006/relationships/officeDocument" Target="ppt/presentation.xml"></Relationship>
  <Relationship Id="rIdCustom" Type="http://schemas.openxmlformats.org/officeDocument/2006/relationships/custom-properties" Target="docProps/custom.xml"></Relationship>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OPPOSans H"/>
      <p:regular r:id="rId20"/>
    </p:embeddedFont>
    <p:embeddedFont>
      <p:font typeface="Source Han Sans CN Bold"/>
      <p:regular r:id="rId21"/>
    </p:embeddedFont>
    <p:embeddedFont>
      <p:font typeface="Source Han Sans"/>
      <p:regular r:id="rId22"/>
    </p:embeddedFont>
    <p:embeddedFont>
      <p:font typeface="Dream-XiaYiGBT"/>
      <p:regular r:id="rId23"/>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font" Target="fonts/font1.fntdata"/>
<Relationship Id="rId21" Type="http://schemas.openxmlformats.org/officeDocument/2006/relationships/font" Target="fonts/font3.fntdata"/>
<Relationship Id="rId22" Type="http://schemas.openxmlformats.org/officeDocument/2006/relationships/font" Target="fonts/font2.fntdata"/>
<Relationship Id="rId23" Type="http://schemas.openxmlformats.org/officeDocument/2006/relationships/font" Target="fonts/font4.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2026.6</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545520" y="20258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60400" y="1369327"/>
            <a:ext cx="5885467" cy="1673098"/>
          </a:xfrm>
          <a:prstGeom prst="rect">
            <a:avLst/>
          </a:prstGeom>
          <a:noFill/>
          <a:ln>
            <a:noFill/>
          </a:ln>
        </p:spPr>
        <p:txBody>
          <a:bodyPr vert="horz" wrap="square" lIns="0" tIns="0" rIns="0" bIns="0" rtlCol="0" anchor="ctr"/>
          <a:lstStyle/>
          <a:p>
            <a:pPr algn="l">
              <a:lnSpc>
                <a:spcPct val="110000"/>
              </a:lnSpc>
            </a:pPr>
            <a:r>
              <a:rPr kumimoji="1" lang="en-US" altLang="zh-CN" sz="3785">
                <a:ln w="12700">
                  <a:noFill/>
                </a:ln>
                <a:solidFill>
                  <a:srgbClr val="FFFFFF">
                    <a:alpha val="100000"/>
                  </a:srgbClr>
                </a:solidFill>
                <a:latin typeface="Source Han Sans CN Bold"/>
                <a:ea typeface="Source Han Sans CN Bold"/>
                <a:cs typeface="Source Han Sans CN Bold"/>
              </a:rPr>
              <a:t>让你的内容精准命中100+AI搜索高频问题</a:t>
            </a:r>
            <a:endParaRPr kumimoji="1" lang="zh-CN" altLang="en-US"/>
          </a:p>
        </p:txBody>
      </p:sp>
      <p:sp>
        <p:nvSpPr>
          <p:cNvPr id="16" name="矩形 8"/>
          <p:cNvSpPr txBox="1"/>
          <p:nvPr/>
        </p:nvSpPr>
        <p:spPr>
          <a:xfrm rot="0" flipH="0" flipV="0">
            <a:off x="697056" y="4348144"/>
            <a:ext cx="5743288" cy="445901"/>
          </a:xfrm>
          <a:prstGeom prst="rect">
            <a:avLst/>
          </a:prstGeom>
          <a:noFill/>
          <a:ln>
            <a:noFill/>
          </a:ln>
        </p:spPr>
        <p:txBody>
          <a:bodyPr vert="horz" wrap="square" lIns="0" tIns="0" rIns="0" bIns="0" rtlCol="0" anchor="t"/>
          <a:lstStyle/>
          <a:p>
            <a:pPr algn="l">
              <a:lnSpc>
                <a:spcPct val="110000"/>
              </a:lnSpc>
            </a:pPr>
            <a:r>
              <a:rPr kumimoji="1" lang="en-US" altLang="zh-CN" sz="1600" b="1">
                <a:ln w="12700">
                  <a:noFill/>
                </a:ln>
                <a:solidFill>
                  <a:srgbClr val="FFFFFF">
                    <a:alpha val="100000"/>
                  </a:srgbClr>
                </a:solidFill>
                <a:latin typeface="Source Han Sans CN Bold"/>
                <a:ea typeface="Source Han Sans CN Bold"/>
                <a:cs typeface="Source Han Sans CN Bold"/>
              </a:rPr>
              <a:t>2026年GEO优化科普专题，用户问题映射表构建全指南！</a:t>
            </a: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32435" y="1408835"/>
            <a:ext cx="3567176" cy="4669384"/>
          </a:xfrm>
          <a:prstGeom prst="roundRect">
            <a:avLst>
              <a:gd name="adj" fmla="val 4240"/>
            </a:avLst>
          </a:prstGeom>
          <a:solidFill>
            <a:schemeClr val="accent1">
              <a:lumMod val="75000"/>
            </a:schemeClr>
          </a:solidFill>
          <a:ln w="16519" cap="sq">
            <a:noFill/>
            <a:miter/>
          </a:ln>
          <a:effectLst/>
        </p:spPr>
        <p:txBody>
          <a:bodyPr vert="horz" wrap="square" lIns="0" tIns="0" rIns="0" bIns="0" rtlCol="0" anchor="t"/>
          <a:lstStyle/>
          <a:p>
            <a:pPr algn="ctr">
              <a:lnSpc>
                <a:spcPct val="110000"/>
              </a:lnSpc>
            </a:pPr>
            <a:endParaRPr kumimoji="1" lang="zh-CN" altLang="en-US"/>
          </a:p>
        </p:txBody>
      </p:sp>
      <p:sp>
        <p:nvSpPr>
          <p:cNvPr id="4" name="标题 1"/>
          <p:cNvSpPr txBox="1"/>
          <p:nvPr/>
        </p:nvSpPr>
        <p:spPr>
          <a:xfrm rot="0" flipH="0" flipV="0">
            <a:off x="576553" y="1464716"/>
            <a:ext cx="3568211" cy="4669384"/>
          </a:xfrm>
          <a:prstGeom prst="roundRect">
            <a:avLst>
              <a:gd name="adj" fmla="val 4240"/>
            </a:avLst>
          </a:prstGeom>
          <a:solidFill>
            <a:schemeClr val="bg1"/>
          </a:solidFill>
          <a:ln w="9525" cap="sq">
            <a:solidFill>
              <a:schemeClr val="accent1"/>
            </a:solidFill>
            <a:miter/>
          </a:ln>
          <a:effectLst/>
        </p:spPr>
        <p:txBody>
          <a:bodyPr vert="horz" wrap="square" lIns="0" tIns="0" rIns="0" bIns="0" rtlCol="0" anchor="t"/>
          <a:lstStyle/>
          <a:p>
            <a:pPr algn="ctr">
              <a:lnSpc>
                <a:spcPct val="110000"/>
              </a:lnSpc>
            </a:pPr>
            <a:endParaRPr kumimoji="1" lang="zh-CN" altLang="en-US"/>
          </a:p>
        </p:txBody>
      </p:sp>
      <p:sp>
        <p:nvSpPr>
          <p:cNvPr id="5" name="标题 1"/>
          <p:cNvSpPr txBox="1"/>
          <p:nvPr/>
        </p:nvSpPr>
        <p:spPr>
          <a:xfrm rot="0" flipH="0" flipV="0">
            <a:off x="756724" y="1527527"/>
            <a:ext cx="3214078" cy="532614"/>
          </a:xfrm>
          <a:prstGeom prst="rect">
            <a:avLst/>
          </a:prstGeom>
          <a:noFill/>
          <a:ln>
            <a:noFill/>
          </a:ln>
          <a:effectLst/>
        </p:spPr>
        <p:txBody>
          <a:bodyPr vert="horz" wrap="square" lIns="0" tIns="0" rIns="0" bIns="0" rtlCol="0" anchor="ctr"/>
          <a:lstStyle/>
          <a:p>
            <a:pPr algn="l">
              <a:lnSpc>
                <a:spcPct val="110000"/>
              </a:lnSpc>
            </a:pPr>
            <a:r>
              <a:rPr kumimoji="1" lang="en-US" altLang="zh-CN" sz="1600">
                <a:ln w="12700">
                  <a:noFill/>
                </a:ln>
                <a:solidFill>
                  <a:srgbClr val="000000">
                    <a:alpha val="100000"/>
                  </a:srgbClr>
                </a:solidFill>
                <a:latin typeface="Source Han Sans CN Bold"/>
                <a:ea typeface="Source Han Sans CN Bold"/>
                <a:cs typeface="Source Han Sans CN Bold"/>
              </a:rPr>
              <a:t>用户意图的细粒度拆解</a:t>
            </a:r>
            <a:endParaRPr kumimoji="1" lang="zh-CN" altLang="en-US"/>
          </a:p>
        </p:txBody>
      </p:sp>
      <p:sp>
        <p:nvSpPr>
          <p:cNvPr id="6" name="标题 1"/>
          <p:cNvSpPr txBox="1"/>
          <p:nvPr/>
        </p:nvSpPr>
        <p:spPr>
          <a:xfrm rot="0" flipH="0" flipV="0">
            <a:off x="756726" y="2061968"/>
            <a:ext cx="3214078" cy="401625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高效的问题映射表需将用户查询按信息型、导航型、事务型等意图精细分类，确保每个问题能准确对应到内容生成策略，提升响应相关性。</a:t>
            </a:r>
            <a:endParaRPr kumimoji="1" lang="zh-CN" altLang="en-US"/>
          </a:p>
        </p:txBody>
      </p:sp>
      <p:sp>
        <p:nvSpPr>
          <p:cNvPr id="7" name="标题 1"/>
          <p:cNvSpPr txBox="1"/>
          <p:nvPr/>
        </p:nvSpPr>
        <p:spPr>
          <a:xfrm rot="0" flipH="0" flipV="0">
            <a:off x="4367775" y="1408835"/>
            <a:ext cx="3567176" cy="4669384"/>
          </a:xfrm>
          <a:prstGeom prst="roundRect">
            <a:avLst>
              <a:gd name="adj" fmla="val 4240"/>
            </a:avLst>
          </a:prstGeom>
          <a:solidFill>
            <a:schemeClr val="accent1">
              <a:lumMod val="75000"/>
            </a:schemeClr>
          </a:solidFill>
          <a:ln w="16519" cap="sq">
            <a:noFill/>
            <a:miter/>
          </a:ln>
          <a:effectLst/>
        </p:spPr>
        <p:txBody>
          <a:bodyPr vert="horz" wrap="square" lIns="0" tIns="0" rIns="0" bIns="0" rtlCol="0" anchor="t"/>
          <a:lstStyle/>
          <a:p>
            <a:pPr algn="ctr">
              <a:lnSpc>
                <a:spcPct val="110000"/>
              </a:lnSpc>
            </a:pPr>
            <a:endParaRPr kumimoji="1" lang="zh-CN" altLang="en-US"/>
          </a:p>
        </p:txBody>
      </p:sp>
      <p:sp>
        <p:nvSpPr>
          <p:cNvPr id="8" name="标题 1"/>
          <p:cNvSpPr txBox="1"/>
          <p:nvPr/>
        </p:nvSpPr>
        <p:spPr>
          <a:xfrm rot="0" flipH="0" flipV="0">
            <a:off x="4311894" y="1464716"/>
            <a:ext cx="3568211" cy="4669384"/>
          </a:xfrm>
          <a:prstGeom prst="roundRect">
            <a:avLst>
              <a:gd name="adj" fmla="val 4240"/>
            </a:avLst>
          </a:prstGeom>
          <a:solidFill>
            <a:schemeClr val="bg1"/>
          </a:solidFill>
          <a:ln w="9525" cap="sq">
            <a:solidFill>
              <a:schemeClr val="accent1"/>
            </a:solidFill>
            <a:miter/>
          </a:ln>
          <a:effectLst/>
        </p:spPr>
        <p:txBody>
          <a:bodyPr vert="horz" wrap="square" lIns="0" tIns="0" rIns="0" bIns="0" rtlCol="0" anchor="t"/>
          <a:lstStyle/>
          <a:p>
            <a:pPr algn="ctr">
              <a:lnSpc>
                <a:spcPct val="110000"/>
              </a:lnSpc>
            </a:pPr>
            <a:endParaRPr kumimoji="1" lang="zh-CN" altLang="en-US"/>
          </a:p>
        </p:txBody>
      </p:sp>
      <p:sp>
        <p:nvSpPr>
          <p:cNvPr id="9" name="标题 1"/>
          <p:cNvSpPr txBox="1"/>
          <p:nvPr/>
        </p:nvSpPr>
        <p:spPr>
          <a:xfrm rot="0" flipH="0" flipV="0">
            <a:off x="4492065" y="1527527"/>
            <a:ext cx="3214078" cy="532614"/>
          </a:xfrm>
          <a:prstGeom prst="rect">
            <a:avLst/>
          </a:prstGeom>
          <a:noFill/>
          <a:ln>
            <a:noFill/>
          </a:ln>
          <a:effectLst/>
        </p:spPr>
        <p:txBody>
          <a:bodyPr vert="horz" wrap="square" lIns="0" tIns="0" rIns="0" bIns="0" rtlCol="0" anchor="ctr"/>
          <a:lstStyle/>
          <a:p>
            <a:pPr algn="l">
              <a:lnSpc>
                <a:spcPct val="110000"/>
              </a:lnSpc>
            </a:pPr>
            <a:r>
              <a:rPr kumimoji="1" lang="en-US" altLang="zh-CN" sz="1600">
                <a:ln w="12700">
                  <a:noFill/>
                </a:ln>
                <a:solidFill>
                  <a:srgbClr val="000000">
                    <a:alpha val="100000"/>
                  </a:srgbClr>
                </a:solidFill>
                <a:latin typeface="Source Han Sans CN Bold"/>
                <a:ea typeface="Source Han Sans CN Bold"/>
                <a:cs typeface="Source Han Sans CN Bold"/>
              </a:rPr>
              <a:t>同义与近义问题聚类</a:t>
            </a:r>
            <a:endParaRPr kumimoji="1" lang="zh-CN" altLang="en-US"/>
          </a:p>
        </p:txBody>
      </p:sp>
      <p:sp>
        <p:nvSpPr>
          <p:cNvPr id="10" name="标题 1"/>
          <p:cNvSpPr txBox="1"/>
          <p:nvPr/>
        </p:nvSpPr>
        <p:spPr>
          <a:xfrm rot="0" flipH="0" flipV="0">
            <a:off x="4492067" y="2061968"/>
            <a:ext cx="3214078" cy="401625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利用自然语言处理技术对表达不同但语义相近的问题进行聚类，如“如何减肥”与“怎样快速瘦身”，避免重复映射，提高表结构紧凑性与覆盖效率。</a:t>
            </a:r>
            <a:endParaRPr kumimoji="1" lang="zh-CN" altLang="en-US"/>
          </a:p>
        </p:txBody>
      </p:sp>
      <p:sp>
        <p:nvSpPr>
          <p:cNvPr id="11" name="标题 1"/>
          <p:cNvSpPr txBox="1"/>
          <p:nvPr/>
        </p:nvSpPr>
        <p:spPr>
          <a:xfrm rot="0" flipH="0" flipV="0">
            <a:off x="8045679" y="1408835"/>
            <a:ext cx="3567176" cy="4669384"/>
          </a:xfrm>
          <a:prstGeom prst="roundRect">
            <a:avLst>
              <a:gd name="adj" fmla="val 4240"/>
            </a:avLst>
          </a:prstGeom>
          <a:solidFill>
            <a:schemeClr val="accent1">
              <a:lumMod val="75000"/>
            </a:schemeClr>
          </a:solidFill>
          <a:ln w="16519" cap="sq">
            <a:noFill/>
            <a:miter/>
          </a:ln>
          <a:effectLst/>
        </p:spPr>
        <p:txBody>
          <a:bodyPr vert="horz" wrap="square" lIns="0" tIns="0" rIns="0" bIns="0" rtlCol="0" anchor="t"/>
          <a:lstStyle/>
          <a:p>
            <a:pPr algn="ctr">
              <a:lnSpc>
                <a:spcPct val="110000"/>
              </a:lnSpc>
            </a:pPr>
            <a:endParaRPr kumimoji="1" lang="zh-CN" altLang="en-US"/>
          </a:p>
        </p:txBody>
      </p:sp>
      <p:sp>
        <p:nvSpPr>
          <p:cNvPr id="12" name="标题 1"/>
          <p:cNvSpPr txBox="1"/>
          <p:nvPr/>
        </p:nvSpPr>
        <p:spPr>
          <a:xfrm rot="0" flipH="0" flipV="0">
            <a:off x="7989798" y="1464716"/>
            <a:ext cx="3568211" cy="4669384"/>
          </a:xfrm>
          <a:prstGeom prst="roundRect">
            <a:avLst>
              <a:gd name="adj" fmla="val 4240"/>
            </a:avLst>
          </a:prstGeom>
          <a:solidFill>
            <a:schemeClr val="bg1"/>
          </a:solidFill>
          <a:ln w="9525" cap="sq">
            <a:solidFill>
              <a:schemeClr val="accent1"/>
            </a:solidFill>
            <a:miter/>
          </a:ln>
          <a:effectLst/>
        </p:spPr>
        <p:txBody>
          <a:bodyPr vert="horz" wrap="square" lIns="0" tIns="0" rIns="0" bIns="0" rtlCol="0" anchor="t"/>
          <a:lstStyle/>
          <a:p>
            <a:pPr algn="ctr">
              <a:lnSpc>
                <a:spcPct val="110000"/>
              </a:lnSpc>
            </a:pPr>
            <a:endParaRPr kumimoji="1" lang="zh-CN" altLang="en-US"/>
          </a:p>
        </p:txBody>
      </p:sp>
      <p:sp>
        <p:nvSpPr>
          <p:cNvPr id="13" name="标题 1"/>
          <p:cNvSpPr txBox="1"/>
          <p:nvPr/>
        </p:nvSpPr>
        <p:spPr>
          <a:xfrm rot="0" flipH="0" flipV="0">
            <a:off x="8169969" y="1527527"/>
            <a:ext cx="3214078" cy="532614"/>
          </a:xfrm>
          <a:prstGeom prst="rect">
            <a:avLst/>
          </a:prstGeom>
          <a:noFill/>
          <a:ln>
            <a:noFill/>
          </a:ln>
          <a:effectLst/>
        </p:spPr>
        <p:txBody>
          <a:bodyPr vert="horz" wrap="square" lIns="0" tIns="0" rIns="0" bIns="0" rtlCol="0" anchor="ctr"/>
          <a:lstStyle/>
          <a:p>
            <a:pPr algn="l">
              <a:lnSpc>
                <a:spcPct val="110000"/>
              </a:lnSpc>
            </a:pPr>
            <a:r>
              <a:rPr kumimoji="1" lang="en-US" altLang="zh-CN" sz="1600">
                <a:ln w="12700">
                  <a:noFill/>
                </a:ln>
                <a:solidFill>
                  <a:srgbClr val="000000">
                    <a:alpha val="100000"/>
                  </a:srgbClr>
                </a:solidFill>
                <a:latin typeface="Source Han Sans CN Bold"/>
                <a:ea typeface="Source Han Sans CN Bold"/>
                <a:cs typeface="Source Han Sans CN Bold"/>
              </a:rPr>
              <a:t>长尾问题的动态捕获机制</a:t>
            </a:r>
            <a:endParaRPr kumimoji="1" lang="zh-CN" altLang="en-US"/>
          </a:p>
        </p:txBody>
      </p:sp>
      <p:sp>
        <p:nvSpPr>
          <p:cNvPr id="14" name="标题 1"/>
          <p:cNvSpPr txBox="1"/>
          <p:nvPr/>
        </p:nvSpPr>
        <p:spPr>
          <a:xfrm rot="0" flipH="0" flipV="0">
            <a:off x="8169970" y="2061968"/>
            <a:ext cx="3214078" cy="401625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通过日志分析和实时反馈系统持续识别新兴或低频但高价值的长尾问题，并自动纳入映射表，保持其时效性与全面性。</a:t>
            </a:r>
            <a:endParaRPr kumimoji="1" lang="zh-CN" altLang="en-US"/>
          </a:p>
        </p:txBody>
      </p:sp>
      <p:sp>
        <p:nvSpPr>
          <p:cNvPr id="15"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问题识别与语义归类机制</a:t>
            </a:r>
            <a:endParaRPr kumimoji="1" lang="zh-CN" altLang="en-US"/>
          </a:p>
        </p:txBody>
      </p:sp>
      <p:sp>
        <p:nvSpPr>
          <p:cNvPr id="16"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1118495"/>
            <a:ext cx="12192000" cy="5034247"/>
          </a:xfrm>
          <a:custGeom>
            <a:avLst/>
            <a:gdLst>
              <a:gd name="connsiteX0" fmla="*/ 12192000 w 12192000"/>
              <a:gd name="connsiteY0" fmla="*/ 0 h 5034247"/>
              <a:gd name="connsiteX1" fmla="*/ 12192000 w 12192000"/>
              <a:gd name="connsiteY1" fmla="*/ 3944948 h 5034247"/>
              <a:gd name="connsiteX2" fmla="*/ 12129156 w 12192000"/>
              <a:gd name="connsiteY2" fmla="*/ 3898888 h 5034247"/>
              <a:gd name="connsiteX3" fmla="*/ 11449879 w 12192000"/>
              <a:gd name="connsiteY3" fmla="*/ 3663610 h 5034247"/>
              <a:gd name="connsiteX4" fmla="*/ 7394713 w 12192000"/>
              <a:gd name="connsiteY4" fmla="*/ 4578010 h 5034247"/>
              <a:gd name="connsiteX5" fmla="*/ 4373219 w 12192000"/>
              <a:gd name="connsiteY5" fmla="*/ 3107019 h 5034247"/>
              <a:gd name="connsiteX6" fmla="*/ 80211 w 12192000"/>
              <a:gd name="connsiteY6" fmla="*/ 5006526 h 5034247"/>
              <a:gd name="connsiteX7" fmla="*/ 0 w 12192000"/>
              <a:gd name="connsiteY7" fmla="*/ 5034247 h 5034247"/>
              <a:gd name="connsiteX8" fmla="*/ 0 w 12192000"/>
              <a:gd name="connsiteY8" fmla="*/ 2170361 h 5034247"/>
              <a:gd name="connsiteX9" fmla="*/ 37545 w 12192000"/>
              <a:gd name="connsiteY9" fmla="*/ 2198676 h 5034247"/>
              <a:gd name="connsiteX10" fmla="*/ 1411357 w 12192000"/>
              <a:gd name="connsiteY10" fmla="*/ 2669697 h 5034247"/>
              <a:gd name="connsiteX11" fmla="*/ 7215809 w 12192000"/>
              <a:gd name="connsiteY11" fmla="*/ 1158949 h 5034247"/>
              <a:gd name="connsiteX12" fmla="*/ 12115606 w 12192000"/>
              <a:gd name="connsiteY12" fmla="*/ 8230 h 5034247"/>
            </a:gdLst>
            <a:rect l="l" t="t" r="r" b="b"/>
            <a:pathLst>
              <a:path w="12192000" h="5034247">
                <a:moveTo>
                  <a:pt x="12192000" y="0"/>
                </a:moveTo>
                <a:lnTo>
                  <a:pt x="12192000" y="3944948"/>
                </a:lnTo>
                <a:lnTo>
                  <a:pt x="12129156" y="3898888"/>
                </a:lnTo>
                <a:cubicBezTo>
                  <a:pt x="11926336" y="3762795"/>
                  <a:pt x="11700842" y="3665267"/>
                  <a:pt x="11449879" y="3663610"/>
                </a:cubicBezTo>
                <a:cubicBezTo>
                  <a:pt x="10446027" y="3656984"/>
                  <a:pt x="8574156" y="4670775"/>
                  <a:pt x="7394713" y="4578010"/>
                </a:cubicBezTo>
                <a:cubicBezTo>
                  <a:pt x="6215271" y="4485245"/>
                  <a:pt x="5734880" y="3014254"/>
                  <a:pt x="4373219" y="3107019"/>
                </a:cubicBezTo>
                <a:cubicBezTo>
                  <a:pt x="3309421" y="3179492"/>
                  <a:pt x="1339712" y="4544100"/>
                  <a:pt x="80211" y="5006526"/>
                </a:cubicBezTo>
                <a:lnTo>
                  <a:pt x="0" y="5034247"/>
                </a:lnTo>
                <a:lnTo>
                  <a:pt x="0" y="2170361"/>
                </a:lnTo>
                <a:lnTo>
                  <a:pt x="37545" y="2198676"/>
                </a:lnTo>
                <a:cubicBezTo>
                  <a:pt x="422569" y="2464237"/>
                  <a:pt x="880856" y="2688333"/>
                  <a:pt x="1411357" y="2669697"/>
                </a:cubicBezTo>
                <a:cubicBezTo>
                  <a:pt x="2826026" y="2620001"/>
                  <a:pt x="5174975" y="1586332"/>
                  <a:pt x="7215809" y="1158949"/>
                </a:cubicBezTo>
                <a:cubicBezTo>
                  <a:pt x="8618883" y="865123"/>
                  <a:pt x="10648329" y="204870"/>
                  <a:pt x="12115606" y="8230"/>
                </a:cubicBezTo>
                <a:close/>
              </a:path>
            </a:pathLst>
          </a:custGeom>
          <a:solidFill>
            <a:schemeClr val="accent1">
              <a:alpha val="6000"/>
            </a:schemeClr>
          </a:solidFill>
          <a:ln w="12700" cap="sq">
            <a:noFill/>
            <a:miter/>
          </a:ln>
        </p:spPr>
        <p:txBody>
          <a:bodyPr vert="horz" wrap="square" lIns="0" tIns="45720" rIns="91440" bIns="45720" rtlCol="0" anchor="ctr"/>
          <a:lstStyle/>
          <a:p>
            <a:pPr algn="ctr">
              <a:lnSpc>
                <a:spcPct val="110000"/>
              </a:lnSpc>
            </a:pPr>
            <a:endParaRPr kumimoji="1" lang="zh-CN" altLang="en-US"/>
          </a:p>
        </p:txBody>
      </p:sp>
      <p:sp>
        <p:nvSpPr>
          <p:cNvPr id="4" name="标题 1"/>
          <p:cNvSpPr txBox="1"/>
          <p:nvPr/>
        </p:nvSpPr>
        <p:spPr>
          <a:xfrm rot="0" flipH="0" flipV="0">
            <a:off x="1142864" y="1627206"/>
            <a:ext cx="3042003" cy="4030601"/>
          </a:xfrm>
          <a:prstGeom prst="roundRect">
            <a:avLst>
              <a:gd name="adj" fmla="val 10599"/>
            </a:avLst>
          </a:prstGeom>
          <a:solidFill>
            <a:schemeClr val="bg1"/>
          </a:solidFill>
          <a:ln w="381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1" flipV="1">
            <a:off x="1530046" y="1610082"/>
            <a:ext cx="2267639" cy="742330"/>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661492" y="1662700"/>
            <a:ext cx="2004748" cy="6561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多层级问题-答案模板关联</a:t>
            </a:r>
            <a:endParaRPr kumimoji="1" lang="zh-CN" altLang="en-US"/>
          </a:p>
        </p:txBody>
      </p:sp>
      <p:sp>
        <p:nvSpPr>
          <p:cNvPr id="7" name="标题 1"/>
          <p:cNvSpPr txBox="1"/>
          <p:nvPr/>
        </p:nvSpPr>
        <p:spPr>
          <a:xfrm rot="0" flipH="0" flipV="0">
            <a:off x="1437942" y="2665902"/>
            <a:ext cx="2451845" cy="196533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建立从宏观主题到具体子问题的层级映射结构，每个节点绑定可复用的内容模板，使生成引擎能根据问题深度调用相应粒度的回答框架。</a:t>
            </a:r>
            <a:endParaRPr kumimoji="1" lang="zh-CN" altLang="en-US"/>
          </a:p>
        </p:txBody>
      </p:sp>
      <p:sp>
        <p:nvSpPr>
          <p:cNvPr id="8" name="标题 1"/>
          <p:cNvSpPr txBox="1"/>
          <p:nvPr/>
        </p:nvSpPr>
        <p:spPr>
          <a:xfrm rot="0" flipH="0" flipV="0">
            <a:off x="4577480" y="1627206"/>
            <a:ext cx="3042003" cy="4030601"/>
          </a:xfrm>
          <a:prstGeom prst="roundRect">
            <a:avLst>
              <a:gd name="adj" fmla="val 10599"/>
            </a:avLst>
          </a:prstGeom>
          <a:gradFill>
            <a:gsLst>
              <a:gs pos="1000">
                <a:schemeClr val="accent1">
                  <a:alpha val="100000"/>
                </a:schemeClr>
              </a:gs>
              <a:gs pos="100000">
                <a:schemeClr val="accent1">
                  <a:lumMod val="60000"/>
                  <a:lumOff val="40000"/>
                </a:schemeClr>
              </a:gs>
            </a:gsLst>
            <a:lin ang="5400000" scaled="0"/>
          </a:gradFill>
          <a:ln cap="sq">
            <a:noFill/>
            <a:prstDash val="solid"/>
            <a:miter/>
          </a:ln>
          <a:effectLst/>
        </p:spPr>
        <p:txBody>
          <a:bodyPr vert="horz" wrap="square" lIns="45720" tIns="22860" rIns="45720" bIns="22860" rtlCol="0" anchor="ctr"/>
          <a:lstStyle/>
          <a:p>
            <a:pPr algn="ctr">
              <a:lnSpc>
                <a:spcPct val="110000"/>
              </a:lnSpc>
            </a:pPr>
            <a:endParaRPr kumimoji="1" lang="zh-CN" altLang="en-US"/>
          </a:p>
        </p:txBody>
      </p:sp>
      <p:sp>
        <p:nvSpPr>
          <p:cNvPr id="9" name="标题 1"/>
          <p:cNvSpPr txBox="1"/>
          <p:nvPr/>
        </p:nvSpPr>
        <p:spPr>
          <a:xfrm rot="0" flipH="1" flipV="1">
            <a:off x="4964662" y="1610082"/>
            <a:ext cx="2267639" cy="742330"/>
          </a:xfrm>
          <a:prstGeom prst="round2SameRect">
            <a:avLst>
              <a:gd name="adj1" fmla="val 50000"/>
              <a:gd name="adj2" fmla="val 0"/>
            </a:avLst>
          </a:pr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5080696" y="1662700"/>
            <a:ext cx="2004748" cy="6561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上下文敏感的条件映射规则</a:t>
            </a:r>
            <a:endParaRPr kumimoji="1" lang="zh-CN" altLang="en-US"/>
          </a:p>
        </p:txBody>
      </p:sp>
      <p:sp>
        <p:nvSpPr>
          <p:cNvPr id="11" name="标题 1"/>
          <p:cNvSpPr txBox="1"/>
          <p:nvPr/>
        </p:nvSpPr>
        <p:spPr>
          <a:xfrm rot="0" flipH="0" flipV="0">
            <a:off x="4872559" y="2665903"/>
            <a:ext cx="2451845" cy="196533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引入上下文变量（如地域、设备、历史交互）作为映射条件，实现同一问题在不同场景下触发差异化内容生成，增强个性化体验。</a:t>
            </a:r>
            <a:endParaRPr kumimoji="1" lang="zh-CN" altLang="en-US"/>
          </a:p>
        </p:txBody>
      </p:sp>
      <p:sp>
        <p:nvSpPr>
          <p:cNvPr id="12" name="标题 1"/>
          <p:cNvSpPr txBox="1"/>
          <p:nvPr/>
        </p:nvSpPr>
        <p:spPr>
          <a:xfrm rot="0" flipH="0" flipV="0">
            <a:off x="8012097" y="1627206"/>
            <a:ext cx="3042003" cy="4030601"/>
          </a:xfrm>
          <a:prstGeom prst="roundRect">
            <a:avLst>
              <a:gd name="adj" fmla="val 10599"/>
            </a:avLst>
          </a:prstGeom>
          <a:solidFill>
            <a:schemeClr val="bg1"/>
          </a:solidFill>
          <a:ln w="381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1" flipV="1">
            <a:off x="8399279" y="1610082"/>
            <a:ext cx="2267639" cy="742330"/>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8515312" y="1662700"/>
            <a:ext cx="2004748" cy="656100"/>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可扩展的元数据标注体系</a:t>
            </a:r>
            <a:endParaRPr kumimoji="1" lang="zh-CN" altLang="en-US"/>
          </a:p>
        </p:txBody>
      </p:sp>
      <p:sp>
        <p:nvSpPr>
          <p:cNvPr id="15" name="标题 1"/>
          <p:cNvSpPr txBox="1"/>
          <p:nvPr/>
        </p:nvSpPr>
        <p:spPr>
          <a:xfrm rot="0" flipH="0" flipV="0">
            <a:off x="8309286" y="2665903"/>
            <a:ext cx="2447624" cy="1965334"/>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为每个问题条目附加来源可信度、时效标签、领域分类等元数据，辅助生成引擎评估内容优先级与适用边界，提升输出质量。</a:t>
            </a:r>
            <a:endParaRPr kumimoji="1" lang="zh-CN" altLang="en-US"/>
          </a:p>
        </p:txBody>
      </p:sp>
      <p:sp>
        <p:nvSpPr>
          <p:cNvPr id="16" name="标题 1"/>
          <p:cNvSpPr txBox="1"/>
          <p:nvPr/>
        </p:nvSpPr>
        <p:spPr>
          <a:xfrm rot="0" flipH="0" flipV="0">
            <a:off x="1661492" y="4850953"/>
            <a:ext cx="2004748" cy="656100"/>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68BF">
                    <a:alpha val="100000"/>
                  </a:srgbClr>
                </a:solidFill>
                <a:latin typeface="OPPOSans H"/>
                <a:ea typeface="OPPOSans H"/>
                <a:cs typeface="OPPOSans H"/>
              </a:rPr>
              <a:t>01</a:t>
            </a:r>
            <a:endParaRPr kumimoji="1" lang="zh-CN" altLang="en-US"/>
          </a:p>
        </p:txBody>
      </p:sp>
      <p:sp>
        <p:nvSpPr>
          <p:cNvPr id="17" name="标题 1"/>
          <p:cNvSpPr txBox="1"/>
          <p:nvPr/>
        </p:nvSpPr>
        <p:spPr>
          <a:xfrm rot="0" flipH="0" flipV="0">
            <a:off x="5084175" y="4850953"/>
            <a:ext cx="2004748" cy="656100"/>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68BF">
                    <a:alpha val="100000"/>
                  </a:srgbClr>
                </a:solidFill>
                <a:latin typeface="OPPOSans H"/>
                <a:ea typeface="OPPOSans H"/>
                <a:cs typeface="OPPOSans H"/>
              </a:rPr>
              <a:t>02</a:t>
            </a:r>
            <a:endParaRPr kumimoji="1" lang="zh-CN" altLang="en-US"/>
          </a:p>
        </p:txBody>
      </p:sp>
      <p:sp>
        <p:nvSpPr>
          <p:cNvPr id="18" name="标题 1"/>
          <p:cNvSpPr txBox="1"/>
          <p:nvPr/>
        </p:nvSpPr>
        <p:spPr>
          <a:xfrm rot="0" flipH="0" flipV="0">
            <a:off x="8522487" y="4850953"/>
            <a:ext cx="2004748" cy="656100"/>
          </a:xfrm>
          <a:prstGeom prst="rect">
            <a:avLst/>
          </a:prstGeom>
          <a:noFill/>
          <a:ln>
            <a:noFill/>
          </a:ln>
        </p:spPr>
        <p:txBody>
          <a:bodyPr vert="horz" wrap="square" lIns="0" tIns="0" rIns="0" bIns="0" rtlCol="0" anchor="ctr"/>
          <a:lstStyle/>
          <a:p>
            <a:pPr algn="ctr">
              <a:lnSpc>
                <a:spcPct val="110000"/>
              </a:lnSpc>
            </a:pPr>
            <a:r>
              <a:rPr kumimoji="1" lang="en-US" altLang="zh-CN" sz="4200">
                <a:ln w="12700">
                  <a:solidFill>
                    <a:srgbClr val="BFE2FF">
                      <a:alpha val="100000"/>
                    </a:srgbClr>
                  </a:solidFill>
                </a:ln>
                <a:solidFill>
                  <a:srgbClr val="0068BF">
                    <a:alpha val="100000"/>
                  </a:srgbClr>
                </a:solidFill>
                <a:latin typeface="OPPOSans H"/>
                <a:ea typeface="OPPOSans H"/>
                <a:cs typeface="OPPOSans H"/>
              </a:rPr>
              <a:t>03</a:t>
            </a:r>
            <a:endParaRPr kumimoji="1" lang="zh-CN" altLang="en-US"/>
          </a:p>
        </p:txBody>
      </p:sp>
      <p:sp>
        <p:nvSpPr>
          <p:cNvPr id="19"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映射关系的结构化设计</a:t>
            </a:r>
            <a:endParaRPr kumimoji="1" lang="zh-CN" altLang="en-US"/>
          </a:p>
        </p:txBody>
      </p:sp>
      <p:sp>
        <p:nvSpPr>
          <p:cNvPr id="20"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85800" y="1493298"/>
            <a:ext cx="8234238" cy="1256306"/>
          </a:xfrm>
          <a:prstGeom prst="roundRect">
            <a:avLst>
              <a:gd name="adj" fmla="val 9375"/>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525677" y="1667457"/>
            <a:ext cx="860282" cy="860282"/>
          </a:xfrm>
          <a:prstGeom prst="plaqu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8580984" y="1725194"/>
            <a:ext cx="749667" cy="749667"/>
          </a:xfrm>
          <a:prstGeom prst="plaque">
            <a:avLst/>
          </a:prstGeom>
          <a:gradFill>
            <a:gsLst>
              <a:gs pos="0">
                <a:schemeClr val="accent1"/>
              </a:gs>
              <a:gs pos="100000">
                <a:schemeClr val="accent1">
                  <a:lumMod val="75000"/>
                </a:schemeClr>
              </a:gs>
            </a:gsLst>
            <a:lin ang="5400000" scaled="0"/>
          </a:gra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065473" y="1624160"/>
            <a:ext cx="7232928" cy="289229"/>
          </a:xfrm>
          <a:prstGeom prst="rect">
            <a:avLst/>
          </a:prstGeom>
          <a:noFill/>
          <a:ln>
            <a:noFill/>
          </a:ln>
        </p:spPr>
        <p:txBody>
          <a:bodyPr vert="horz" wrap="square" lIns="0" tIns="0" rIns="0" bIns="0" rtlCol="0" anchor="ctr"/>
          <a:lstStyle/>
          <a:p>
            <a:pPr algn="l">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A/B测试驱动的映射迭代</a:t>
            </a:r>
            <a:endParaRPr kumimoji="1" lang="zh-CN" altLang="en-US"/>
          </a:p>
        </p:txBody>
      </p:sp>
      <p:sp>
        <p:nvSpPr>
          <p:cNvPr id="7" name="标题 1"/>
          <p:cNvSpPr txBox="1"/>
          <p:nvPr/>
        </p:nvSpPr>
        <p:spPr>
          <a:xfrm rot="0" flipH="0" flipV="0">
            <a:off x="867134" y="1926312"/>
            <a:ext cx="7437672" cy="68812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通过对比不同映射策略下的用户停留时长、点击率与满意度指标，量化评估问题- 内容匹配效果，指导映射表的定向优化。</a:t>
            </a:r>
            <a:endParaRPr kumimoji="1" lang="zh-CN" altLang="en-US"/>
          </a:p>
        </p:txBody>
      </p:sp>
      <p:sp>
        <p:nvSpPr>
          <p:cNvPr id="8" name="标题 1"/>
          <p:cNvSpPr txBox="1"/>
          <p:nvPr/>
        </p:nvSpPr>
        <p:spPr>
          <a:xfrm rot="0" flipH="0" flipV="0">
            <a:off x="867134" y="1705164"/>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8628989" y="1717656"/>
            <a:ext cx="653656" cy="764742"/>
          </a:xfrm>
          <a:prstGeom prst="rect">
            <a:avLst/>
          </a:prstGeom>
          <a:noFill/>
          <a:ln>
            <a:noFill/>
          </a:ln>
        </p:spPr>
        <p:txBody>
          <a:bodyPr vert="horz" wrap="square" lIns="0" tIns="0" rIns="0" bIns="0" rtlCol="0" anchor="ctr"/>
          <a:lstStyle/>
          <a:p>
            <a:pPr algn="ctr">
              <a:lnSpc>
                <a:spcPct val="110000"/>
              </a:lnSpc>
            </a:pPr>
            <a:r>
              <a:rPr kumimoji="1" lang="en-US" altLang="zh-CN" sz="3600">
                <a:ln w="12700">
                  <a:noFill/>
                </a:ln>
                <a:solidFill>
                  <a:srgbClr val="FFFFFF">
                    <a:alpha val="100000"/>
                  </a:srgbClr>
                </a:solidFill>
                <a:latin typeface="Dream-XiaYiGBT"/>
                <a:ea typeface="Dream-XiaYiGBT"/>
                <a:cs typeface="Dream-XiaYiGBT"/>
              </a:rPr>
              <a:t>壹</a:t>
            </a:r>
            <a:endParaRPr kumimoji="1" lang="zh-CN" altLang="en-US"/>
          </a:p>
        </p:txBody>
      </p:sp>
      <p:sp>
        <p:nvSpPr>
          <p:cNvPr id="10" name="标题 1"/>
          <p:cNvSpPr txBox="1"/>
          <p:nvPr/>
        </p:nvSpPr>
        <p:spPr>
          <a:xfrm rot="0" flipH="1" flipV="0">
            <a:off x="3259262" y="3035852"/>
            <a:ext cx="8221538" cy="1256306"/>
          </a:xfrm>
          <a:prstGeom prst="roundRect">
            <a:avLst>
              <a:gd name="adj" fmla="val 9375"/>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1" flipV="0">
            <a:off x="2793341" y="3210011"/>
            <a:ext cx="860282" cy="860282"/>
          </a:xfrm>
          <a:prstGeom prst="plaqu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1" flipV="0">
            <a:off x="2848649" y="3267748"/>
            <a:ext cx="749667" cy="749667"/>
          </a:xfrm>
          <a:prstGeom prst="plaque">
            <a:avLst/>
          </a:prstGeom>
          <a:gradFill>
            <a:gsLst>
              <a:gs pos="0">
                <a:schemeClr val="accent1"/>
              </a:gs>
              <a:gs pos="100000">
                <a:schemeClr val="accent1">
                  <a:lumMod val="75000"/>
                </a:schemeClr>
              </a:gs>
            </a:gsLst>
            <a:lin ang="5400000" scaled="0"/>
          </a:gra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4117559" y="3166714"/>
            <a:ext cx="7080528" cy="289229"/>
          </a:xfrm>
          <a:prstGeom prst="rect">
            <a:avLst/>
          </a:prstGeom>
          <a:noFill/>
          <a:ln>
            <a:noFill/>
          </a:ln>
        </p:spPr>
        <p:txBody>
          <a:bodyPr vert="horz" wrap="square" lIns="0" tIns="0" rIns="0" bIns="0" rtlCol="0" anchor="ctr"/>
          <a:lstStyle/>
          <a:p>
            <a:pPr algn="l">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自动生成反馈回路</a:t>
            </a:r>
            <a:endParaRPr kumimoji="1" lang="zh-CN" altLang="en-US"/>
          </a:p>
        </p:txBody>
      </p:sp>
      <p:sp>
        <p:nvSpPr>
          <p:cNvPr id="14" name="标题 1"/>
          <p:cNvSpPr txBox="1"/>
          <p:nvPr/>
        </p:nvSpPr>
        <p:spPr>
          <a:xfrm rot="0" flipH="0" flipV="0">
            <a:off x="3887415" y="3468866"/>
            <a:ext cx="7310672" cy="68812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将用户对生成结果的显式反馈（如点赞/点踩）与隐式行为（如二次搜索）自动转化为映射表调整信号，实现自适应演进。</a:t>
            </a:r>
            <a:endParaRPr kumimoji="1" lang="zh-CN" altLang="en-US"/>
          </a:p>
        </p:txBody>
      </p:sp>
      <p:sp>
        <p:nvSpPr>
          <p:cNvPr id="15" name="标题 1"/>
          <p:cNvSpPr txBox="1"/>
          <p:nvPr/>
        </p:nvSpPr>
        <p:spPr>
          <a:xfrm rot="0" flipH="1" flipV="0">
            <a:off x="3887415" y="3247718"/>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2896655" y="3260210"/>
            <a:ext cx="653656" cy="764742"/>
          </a:xfrm>
          <a:prstGeom prst="rect">
            <a:avLst/>
          </a:prstGeom>
          <a:noFill/>
          <a:ln>
            <a:noFill/>
          </a:ln>
        </p:spPr>
        <p:txBody>
          <a:bodyPr vert="horz" wrap="square" lIns="0" tIns="0" rIns="0" bIns="0" rtlCol="0" anchor="ctr"/>
          <a:lstStyle/>
          <a:p>
            <a:pPr algn="ctr">
              <a:lnSpc>
                <a:spcPct val="110000"/>
              </a:lnSpc>
            </a:pPr>
            <a:r>
              <a:rPr kumimoji="1" lang="en-US" altLang="zh-CN" sz="3600">
                <a:ln w="12700">
                  <a:noFill/>
                </a:ln>
                <a:solidFill>
                  <a:srgbClr val="FFFFFF">
                    <a:alpha val="100000"/>
                  </a:srgbClr>
                </a:solidFill>
                <a:latin typeface="Dream-XiaYiGBT"/>
                <a:ea typeface="Dream-XiaYiGBT"/>
                <a:cs typeface="Dream-XiaYiGBT"/>
              </a:rPr>
              <a:t>贰</a:t>
            </a:r>
            <a:endParaRPr kumimoji="1" lang="zh-CN" altLang="en-US"/>
          </a:p>
        </p:txBody>
      </p:sp>
      <p:sp>
        <p:nvSpPr>
          <p:cNvPr id="17" name="标题 1"/>
          <p:cNvSpPr txBox="1"/>
          <p:nvPr/>
        </p:nvSpPr>
        <p:spPr>
          <a:xfrm rot="0" flipH="0" flipV="0">
            <a:off x="685800" y="4578406"/>
            <a:ext cx="8234238" cy="1256306"/>
          </a:xfrm>
          <a:prstGeom prst="roundRect">
            <a:avLst>
              <a:gd name="adj" fmla="val 9375"/>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8525677" y="4752565"/>
            <a:ext cx="860282" cy="860282"/>
          </a:xfrm>
          <a:prstGeom prst="plaque">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8580984" y="4810302"/>
            <a:ext cx="749667" cy="749667"/>
          </a:xfrm>
          <a:prstGeom prst="plaque">
            <a:avLst/>
          </a:prstGeom>
          <a:gradFill>
            <a:gsLst>
              <a:gs pos="0">
                <a:schemeClr val="accent1"/>
              </a:gs>
              <a:gs pos="100000">
                <a:schemeClr val="accent1">
                  <a:lumMod val="75000"/>
                </a:schemeClr>
              </a:gs>
            </a:gsLst>
            <a:lin ang="5400000" scaled="0"/>
          </a:gra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1065473" y="4709268"/>
            <a:ext cx="7232928" cy="289229"/>
          </a:xfrm>
          <a:prstGeom prst="rect">
            <a:avLst/>
          </a:prstGeom>
          <a:noFill/>
          <a:ln>
            <a:noFill/>
          </a:ln>
        </p:spPr>
        <p:txBody>
          <a:bodyPr vert="horz" wrap="square" lIns="0" tIns="0" rIns="0" bIns="0" rtlCol="0" anchor="ctr"/>
          <a:lstStyle/>
          <a:p>
            <a:pPr algn="l">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跨模态问题覆盖能力</a:t>
            </a:r>
            <a:endParaRPr kumimoji="1" lang="zh-CN" altLang="en-US"/>
          </a:p>
        </p:txBody>
      </p:sp>
      <p:sp>
        <p:nvSpPr>
          <p:cNvPr id="21" name="标题 1"/>
          <p:cNvSpPr txBox="1"/>
          <p:nvPr/>
        </p:nvSpPr>
        <p:spPr>
          <a:xfrm rot="0" flipH="0" flipV="0">
            <a:off x="867134" y="5011420"/>
            <a:ext cx="7438666" cy="68812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扩展问题映射表以支持图文、语音甚至视频等多模态输入形式，确保不同交互方式下的问题均能精准映射至最优生成路径。</a:t>
            </a:r>
            <a:endParaRPr kumimoji="1" lang="zh-CN" altLang="en-US"/>
          </a:p>
        </p:txBody>
      </p:sp>
      <p:sp>
        <p:nvSpPr>
          <p:cNvPr id="22" name="标题 1"/>
          <p:cNvSpPr txBox="1"/>
          <p:nvPr/>
        </p:nvSpPr>
        <p:spPr>
          <a:xfrm rot="0" flipH="0" flipV="0">
            <a:off x="867134" y="4790272"/>
            <a:ext cx="95416" cy="95416"/>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0" flipH="0" flipV="0">
            <a:off x="8628989" y="4802764"/>
            <a:ext cx="653656" cy="764742"/>
          </a:xfrm>
          <a:prstGeom prst="rect">
            <a:avLst/>
          </a:prstGeom>
          <a:noFill/>
          <a:ln>
            <a:noFill/>
          </a:ln>
        </p:spPr>
        <p:txBody>
          <a:bodyPr vert="horz" wrap="square" lIns="0" tIns="0" rIns="0" bIns="0" rtlCol="0" anchor="ctr"/>
          <a:lstStyle/>
          <a:p>
            <a:pPr algn="ctr">
              <a:lnSpc>
                <a:spcPct val="110000"/>
              </a:lnSpc>
            </a:pPr>
            <a:r>
              <a:rPr kumimoji="1" lang="en-US" altLang="zh-CN" sz="3600">
                <a:ln w="12700">
                  <a:noFill/>
                </a:ln>
                <a:solidFill>
                  <a:srgbClr val="FFFFFF">
                    <a:alpha val="100000"/>
                  </a:srgbClr>
                </a:solidFill>
                <a:latin typeface="Dream-XiaYiGBT"/>
                <a:ea typeface="Dream-XiaYiGBT"/>
                <a:cs typeface="Dream-XiaYiGBT"/>
              </a:rPr>
              <a:t>叁</a:t>
            </a:r>
            <a:endParaRPr kumimoji="1" lang="zh-CN" altLang="en-US"/>
          </a:p>
        </p:txBody>
      </p:sp>
      <p:sp>
        <p:nvSpPr>
          <p:cNvPr id="24"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持续优化与效果验证闭环</a:t>
            </a:r>
            <a:endParaRPr kumimoji="1" lang="zh-CN" altLang="en-US"/>
          </a:p>
        </p:txBody>
      </p:sp>
      <p:sp>
        <p:nvSpPr>
          <p:cNvPr id="25"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04</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问题映射表的实践应用与优化路径</a:t>
            </a: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0400" y="5461435"/>
            <a:ext cx="10858500" cy="36000"/>
          </a:xfrm>
          <a:prstGeom prst="rect">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660400" y="1190064"/>
            <a:ext cx="965200" cy="676987"/>
          </a:xfrm>
          <a:prstGeom prst="rect">
            <a:avLst/>
          </a:prstGeom>
          <a:noFill/>
          <a:ln>
            <a:noFill/>
          </a:ln>
        </p:spPr>
        <p:txBody>
          <a:bodyPr vert="horz" wrap="square" lIns="0" tIns="0" rIns="0" bIns="0" rtlCol="0" anchor="t">
            <a:spAutoFit/>
          </a:bodyPr>
          <a:lstStyle/>
          <a:p>
            <a:pPr algn="ctr">
              <a:lnSpc>
                <a:spcPct val="100000"/>
              </a:lnSpc>
            </a:pPr>
            <a:r>
              <a:rPr kumimoji="1" lang="en-US" altLang="zh-CN" sz="4400">
                <a:ln w="12700">
                  <a:noFill/>
                </a:ln>
                <a:solidFill>
                  <a:srgbClr val="063CE8">
                    <a:alpha val="100000"/>
                  </a:srgbClr>
                </a:solidFill>
                <a:latin typeface="Source Han Sans"/>
                <a:ea typeface="Source Han Sans"/>
                <a:cs typeface="Source Han Sans"/>
              </a:rPr>
              <a:t>01</a:t>
            </a:r>
            <a:endParaRPr kumimoji="1" lang="zh-CN" altLang="en-US"/>
          </a:p>
        </p:txBody>
      </p:sp>
      <p:sp>
        <p:nvSpPr>
          <p:cNvPr id="5" name="标题 1"/>
          <p:cNvSpPr txBox="1"/>
          <p:nvPr/>
        </p:nvSpPr>
        <p:spPr>
          <a:xfrm rot="0" flipH="0" flipV="0">
            <a:off x="662680" y="1967946"/>
            <a:ext cx="3240000" cy="3060000"/>
          </a:xfrm>
          <a:prstGeom prst="rect">
            <a:avLst/>
          </a:prstGeom>
          <a:solidFill>
            <a:schemeClr val="bg1"/>
          </a:solidFill>
          <a:ln w="12700" cap="sq">
            <a:noFill/>
            <a:miter/>
          </a:ln>
          <a:effectLst>
            <a:outerShdw dist="76200" blurRad="254000" dir="2700000" sx="100000" sy="100000" kx="0" ky="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cxnSp>
        <p:nvCxnSpPr>
          <p:cNvPr id="6" name="线条 1"/>
          <p:cNvCxnSpPr/>
          <p:nvPr/>
        </p:nvCxnSpPr>
        <p:spPr>
          <a:xfrm rot="0" flipH="0" flipV="0">
            <a:off x="662680" y="1967946"/>
            <a:ext cx="3240000" cy="0"/>
          </a:xfrm>
          <a:prstGeom prst="line">
            <a:avLst/>
          </a:prstGeom>
          <a:noFill/>
          <a:ln w="38100" cap="sq">
            <a:solidFill>
              <a:schemeClr val="accent1"/>
            </a:solidFill>
            <a:miter/>
          </a:ln>
        </p:spPr>
      </p:cxnSp>
      <p:sp>
        <p:nvSpPr>
          <p:cNvPr id="7" name="标题 1"/>
          <p:cNvSpPr txBox="1"/>
          <p:nvPr/>
        </p:nvSpPr>
        <p:spPr>
          <a:xfrm rot="0" flipH="0" flipV="0">
            <a:off x="932680" y="2210335"/>
            <a:ext cx="270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精准匹配用户意图</a:t>
            </a:r>
            <a:endParaRPr kumimoji="1" lang="zh-CN" altLang="en-US"/>
          </a:p>
        </p:txBody>
      </p:sp>
      <p:sp>
        <p:nvSpPr>
          <p:cNvPr id="8" name="标题 1"/>
          <p:cNvSpPr txBox="1"/>
          <p:nvPr/>
        </p:nvSpPr>
        <p:spPr>
          <a:xfrm rot="0" flipH="0" flipV="0">
            <a:off x="932680" y="2821893"/>
            <a:ext cx="2700000" cy="193136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a:ea typeface="Source Han Sans"/>
                <a:cs typeface="Source Han Sans"/>
              </a:rPr>
              <a:t>问题映射表通过结构化整理用户常见问题及其变体，帮助生成引擎准确识别搜索或提问背后的深层意图，从而输出更贴合需求的内容。</a:t>
            </a:r>
            <a:endParaRPr kumimoji="1" lang="zh-CN" altLang="en-US"/>
          </a:p>
        </p:txBody>
      </p:sp>
      <p:sp>
        <p:nvSpPr>
          <p:cNvPr id="9" name="标题 1"/>
          <p:cNvSpPr txBox="1"/>
          <p:nvPr/>
        </p:nvSpPr>
        <p:spPr>
          <a:xfrm rot="0" flipH="0" flipV="0">
            <a:off x="8353975" y="1190064"/>
            <a:ext cx="965200" cy="676987"/>
          </a:xfrm>
          <a:prstGeom prst="rect">
            <a:avLst/>
          </a:prstGeom>
          <a:noFill/>
          <a:ln>
            <a:noFill/>
          </a:ln>
        </p:spPr>
        <p:txBody>
          <a:bodyPr vert="horz" wrap="square" lIns="0" tIns="0" rIns="0" bIns="0" rtlCol="0" anchor="t">
            <a:spAutoFit/>
          </a:bodyPr>
          <a:lstStyle/>
          <a:p>
            <a:pPr algn="ctr">
              <a:lnSpc>
                <a:spcPct val="100000"/>
              </a:lnSpc>
            </a:pPr>
            <a:r>
              <a:rPr kumimoji="1" lang="en-US" altLang="zh-CN" sz="4400">
                <a:ln w="12700">
                  <a:noFill/>
                </a:ln>
                <a:solidFill>
                  <a:srgbClr val="063CE8">
                    <a:alpha val="100000"/>
                  </a:srgbClr>
                </a:solidFill>
                <a:latin typeface="Source Han Sans"/>
                <a:ea typeface="Source Han Sans"/>
                <a:cs typeface="Source Han Sans"/>
              </a:rPr>
              <a:t>03</a:t>
            </a:r>
            <a:endParaRPr kumimoji="1" lang="zh-CN" altLang="en-US"/>
          </a:p>
        </p:txBody>
      </p:sp>
      <p:sp>
        <p:nvSpPr>
          <p:cNvPr id="10" name="标题 1"/>
          <p:cNvSpPr txBox="1"/>
          <p:nvPr/>
        </p:nvSpPr>
        <p:spPr>
          <a:xfrm rot="0" flipH="0" flipV="0">
            <a:off x="8278900" y="1967946"/>
            <a:ext cx="3240000" cy="3060000"/>
          </a:xfrm>
          <a:prstGeom prst="rect">
            <a:avLst/>
          </a:prstGeom>
          <a:solidFill>
            <a:schemeClr val="bg1"/>
          </a:solidFill>
          <a:ln w="12700" cap="sq">
            <a:noFill/>
            <a:miter/>
          </a:ln>
          <a:effectLst>
            <a:outerShdw dist="76200" blurRad="254000" dir="2700000" sx="100000" sy="100000" kx="0" ky="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cxnSp>
        <p:nvCxnSpPr>
          <p:cNvPr id="11" name="线条 1"/>
          <p:cNvCxnSpPr/>
          <p:nvPr/>
        </p:nvCxnSpPr>
        <p:spPr>
          <a:xfrm rot="0" flipH="0" flipV="0">
            <a:off x="8278900" y="1967946"/>
            <a:ext cx="3240000" cy="0"/>
          </a:xfrm>
          <a:prstGeom prst="line">
            <a:avLst/>
          </a:prstGeom>
          <a:noFill/>
          <a:ln w="38100" cap="sq">
            <a:solidFill>
              <a:schemeClr val="accent1"/>
            </a:solidFill>
            <a:miter/>
          </a:ln>
        </p:spPr>
      </p:cxnSp>
      <p:sp>
        <p:nvSpPr>
          <p:cNvPr id="12" name="标题 1"/>
          <p:cNvSpPr txBox="1"/>
          <p:nvPr/>
        </p:nvSpPr>
        <p:spPr>
          <a:xfrm rot="0" flipH="0" flipV="0">
            <a:off x="8548900" y="2168974"/>
            <a:ext cx="270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支持多轮对话上下文理解</a:t>
            </a:r>
            <a:endParaRPr kumimoji="1" lang="zh-CN" altLang="en-US"/>
          </a:p>
        </p:txBody>
      </p:sp>
      <p:sp>
        <p:nvSpPr>
          <p:cNvPr id="13" name="标题 1"/>
          <p:cNvSpPr txBox="1"/>
          <p:nvPr/>
        </p:nvSpPr>
        <p:spPr>
          <a:xfrm rot="0" flipH="0" flipV="0">
            <a:off x="8548900" y="2786172"/>
            <a:ext cx="2700000" cy="193136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a:ea typeface="Source Han Sans"/>
                <a:cs typeface="Source Han Sans"/>
              </a:rPr>
              <a:t>在对话系统中，问题映射表可动态关联历史问题与当前输入，辅助模型维持语境连贯性，避免重复或偏离主题的回答。</a:t>
            </a:r>
            <a:endParaRPr kumimoji="1" lang="zh-CN" altLang="en-US"/>
          </a:p>
        </p:txBody>
      </p:sp>
      <p:sp>
        <p:nvSpPr>
          <p:cNvPr id="14" name="标题 1"/>
          <p:cNvSpPr txBox="1"/>
          <p:nvPr/>
        </p:nvSpPr>
        <p:spPr>
          <a:xfrm rot="0" flipH="0" flipV="0">
            <a:off x="4467370" y="1190064"/>
            <a:ext cx="965200" cy="676987"/>
          </a:xfrm>
          <a:prstGeom prst="rect">
            <a:avLst/>
          </a:prstGeom>
          <a:noFill/>
          <a:ln>
            <a:noFill/>
          </a:ln>
        </p:spPr>
        <p:txBody>
          <a:bodyPr vert="horz" wrap="square" lIns="0" tIns="0" rIns="0" bIns="0" rtlCol="0" anchor="t">
            <a:spAutoFit/>
          </a:bodyPr>
          <a:lstStyle/>
          <a:p>
            <a:pPr algn="ctr">
              <a:lnSpc>
                <a:spcPct val="100000"/>
              </a:lnSpc>
            </a:pPr>
            <a:r>
              <a:rPr kumimoji="1" lang="en-US" altLang="zh-CN" sz="4400">
                <a:ln w="12700">
                  <a:noFill/>
                </a:ln>
                <a:solidFill>
                  <a:srgbClr val="063CE8">
                    <a:alpha val="100000"/>
                  </a:srgbClr>
                </a:solidFill>
                <a:latin typeface="Source Han Sans"/>
                <a:ea typeface="Source Han Sans"/>
                <a:cs typeface="Source Han Sans"/>
              </a:rPr>
              <a:t>02</a:t>
            </a:r>
            <a:endParaRPr kumimoji="1" lang="zh-CN" altLang="en-US"/>
          </a:p>
        </p:txBody>
      </p:sp>
      <p:sp>
        <p:nvSpPr>
          <p:cNvPr id="15" name="标题 1"/>
          <p:cNvSpPr txBox="1"/>
          <p:nvPr/>
        </p:nvSpPr>
        <p:spPr>
          <a:xfrm rot="0" flipH="0" flipV="0">
            <a:off x="4471930" y="1967946"/>
            <a:ext cx="3240000" cy="3060000"/>
          </a:xfrm>
          <a:prstGeom prst="rect">
            <a:avLst/>
          </a:prstGeom>
          <a:solidFill>
            <a:schemeClr val="bg1"/>
          </a:solidFill>
          <a:ln w="12700" cap="sq">
            <a:noFill/>
            <a:miter/>
          </a:ln>
          <a:effectLst>
            <a:outerShdw dist="76200" blurRad="254000" dir="2700000" sx="100000" sy="100000" kx="0" ky="0" algn="tl" rotWithShape="0">
              <a:schemeClr val="accent1">
                <a:lumMod val="75000"/>
                <a:alpha val="20000"/>
              </a:schemeClr>
            </a:outerShdw>
          </a:effectLst>
        </p:spPr>
        <p:txBody>
          <a:bodyPr vert="horz" wrap="square" lIns="91440" tIns="45720" rIns="91440" bIns="45720" rtlCol="0" anchor="ctr"/>
          <a:lstStyle/>
          <a:p>
            <a:pPr algn="ctr">
              <a:lnSpc>
                <a:spcPct val="110000"/>
              </a:lnSpc>
            </a:pPr>
            <a:endParaRPr kumimoji="1" lang="zh-CN" altLang="en-US"/>
          </a:p>
        </p:txBody>
      </p:sp>
      <p:cxnSp>
        <p:nvCxnSpPr>
          <p:cNvPr id="16" name="线条 1"/>
          <p:cNvCxnSpPr/>
          <p:nvPr/>
        </p:nvCxnSpPr>
        <p:spPr>
          <a:xfrm rot="0" flipH="0" flipV="0">
            <a:off x="4471930" y="1967946"/>
            <a:ext cx="3240000" cy="0"/>
          </a:xfrm>
          <a:prstGeom prst="line">
            <a:avLst/>
          </a:prstGeom>
          <a:noFill/>
          <a:ln w="38100" cap="sq">
            <a:solidFill>
              <a:schemeClr val="accent1"/>
            </a:solidFill>
            <a:miter/>
          </a:ln>
        </p:spPr>
      </p:cxnSp>
      <p:sp>
        <p:nvSpPr>
          <p:cNvPr id="17" name="标题 1"/>
          <p:cNvSpPr txBox="1"/>
          <p:nvPr/>
        </p:nvSpPr>
        <p:spPr>
          <a:xfrm rot="0" flipH="0" flipV="0">
            <a:off x="4741930" y="2188118"/>
            <a:ext cx="2700000" cy="540000"/>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提升生成内容的相关性</a:t>
            </a:r>
            <a:endParaRPr kumimoji="1" lang="zh-CN" altLang="en-US"/>
          </a:p>
        </p:txBody>
      </p:sp>
      <p:sp>
        <p:nvSpPr>
          <p:cNvPr id="18" name="标题 1"/>
          <p:cNvSpPr txBox="1"/>
          <p:nvPr/>
        </p:nvSpPr>
        <p:spPr>
          <a:xfrm rot="0" flipH="0" flipV="0">
            <a:off x="4741930" y="2805316"/>
            <a:ext cx="2700000" cy="193136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595959">
                    <a:alpha val="100000"/>
                  </a:srgbClr>
                </a:solidFill>
                <a:latin typeface="Source Han Sans"/>
                <a:ea typeface="Source Han Sans"/>
                <a:cs typeface="Source Han Sans"/>
              </a:rPr>
              <a:t>基于问题映射表的语义对齐机制，生成模型可优先调用与问题高度相关的知识片段，显著提高输出内容的主题聚焦度和信息密度。</a:t>
            </a:r>
            <a:endParaRPr kumimoji="1" lang="zh-CN" altLang="en-US"/>
          </a:p>
        </p:txBody>
      </p:sp>
      <p:sp>
        <p:nvSpPr>
          <p:cNvPr id="19" name="标题 1"/>
          <p:cNvSpPr txBox="1"/>
          <p:nvPr/>
        </p:nvSpPr>
        <p:spPr>
          <a:xfrm rot="0" flipH="0" flipV="0">
            <a:off x="2012680" y="5191435"/>
            <a:ext cx="540000" cy="540000"/>
          </a:xfrm>
          <a:prstGeom prst="ellipse">
            <a:avLst/>
          </a:prstGeom>
          <a:solidFill>
            <a:schemeClr val="accent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5821930" y="5191435"/>
            <a:ext cx="540000" cy="540000"/>
          </a:xfrm>
          <a:prstGeom prst="ellipse">
            <a:avLst/>
          </a:prstGeom>
          <a:solidFill>
            <a:schemeClr val="accent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9628900" y="5191435"/>
            <a:ext cx="540000" cy="540000"/>
          </a:xfrm>
          <a:prstGeom prst="ellipse">
            <a:avLst/>
          </a:prstGeom>
          <a:solidFill>
            <a:schemeClr val="accent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0" flipH="0" flipV="0">
            <a:off x="2120680" y="5299435"/>
            <a:ext cx="324000" cy="324000"/>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rot="0" flipH="0" flipV="0">
            <a:off x="9720213" y="5299435"/>
            <a:ext cx="357374" cy="32400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4" name="标题 1"/>
          <p:cNvSpPr txBox="1"/>
          <p:nvPr/>
        </p:nvSpPr>
        <p:spPr>
          <a:xfrm rot="0" flipH="0" flipV="0">
            <a:off x="5942378" y="5299435"/>
            <a:ext cx="299104" cy="32400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5"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问题映射表在内容生成中的核心作用</a:t>
            </a:r>
            <a:endParaRPr kumimoji="1" lang="zh-CN" altLang="en-US"/>
          </a:p>
        </p:txBody>
      </p:sp>
      <p:sp>
        <p:nvSpPr>
          <p:cNvPr id="26"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516961" y="1686849"/>
            <a:ext cx="10800" cy="471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454089" y="1589087"/>
            <a:ext cx="136544" cy="136544"/>
          </a:xfrm>
          <a:prstGeom prst="ellipse">
            <a:avLst/>
          </a:prstGeom>
          <a:solidFill>
            <a:schemeClr val="accent2"/>
          </a:solidFill>
          <a:ln w="508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742050" y="2064336"/>
            <a:ext cx="3106610" cy="3345863"/>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利用搜索引擎日志、客服对话记录或社区问答平台数据，提取高频、高意图明确的问题样本，作为映射表的原始素材基础。</a:t>
            </a:r>
            <a:endParaRPr kumimoji="1" lang="zh-CN" altLang="en-US"/>
          </a:p>
        </p:txBody>
      </p:sp>
      <p:sp>
        <p:nvSpPr>
          <p:cNvPr id="6" name="标题 1"/>
          <p:cNvSpPr txBox="1"/>
          <p:nvPr/>
        </p:nvSpPr>
        <p:spPr>
          <a:xfrm rot="0" flipH="0" flipV="0">
            <a:off x="8082410" y="1686849"/>
            <a:ext cx="10800" cy="4176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8019538" y="1589087"/>
            <a:ext cx="136544" cy="136544"/>
          </a:xfrm>
          <a:prstGeom prst="ellipse">
            <a:avLst/>
          </a:prstGeom>
          <a:solidFill>
            <a:schemeClr val="accent2"/>
          </a:solidFill>
          <a:ln w="508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8307499" y="2064336"/>
            <a:ext cx="3108238" cy="3345863"/>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在关键垂直领域（如医疗、法律），需由专业人员审核问题分类与答案映射的准确性，防止因语义误解导致生成内容存在事实性错误。</a:t>
            </a:r>
            <a:endParaRPr kumimoji="1" lang="zh-CN" altLang="en-US"/>
          </a:p>
        </p:txBody>
      </p:sp>
      <p:sp>
        <p:nvSpPr>
          <p:cNvPr id="9" name="标题 1"/>
          <p:cNvSpPr txBox="1"/>
          <p:nvPr/>
        </p:nvSpPr>
        <p:spPr>
          <a:xfrm rot="0" flipH="0" flipV="0">
            <a:off x="4298872" y="1307754"/>
            <a:ext cx="10800" cy="3960000"/>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4236000" y="1238567"/>
            <a:ext cx="136544" cy="136544"/>
          </a:xfrm>
          <a:prstGeom prst="ellipse">
            <a:avLst/>
          </a:prstGeom>
          <a:solidFill>
            <a:schemeClr val="accent1"/>
          </a:solidFill>
          <a:ln w="508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4523960" y="1713816"/>
            <a:ext cx="3108238" cy="3345863"/>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对原始问题进行归一化处理（如去除冗余词、统一术语），再通过NLP技术进行语义聚类，将表达不同但意图相同的问题归入同一映射单元。</a:t>
            </a:r>
            <a:endParaRPr kumimoji="1" lang="zh-CN" altLang="en-US"/>
          </a:p>
        </p:txBody>
      </p:sp>
      <p:sp>
        <p:nvSpPr>
          <p:cNvPr id="12" name="标题 1"/>
          <p:cNvSpPr txBox="1"/>
          <p:nvPr/>
        </p:nvSpPr>
        <p:spPr>
          <a:xfrm rot="16200000" flipH="1" flipV="0">
            <a:off x="4999149" y="-334851"/>
            <a:ext cx="2193701" cy="12192000"/>
          </a:xfrm>
          <a:prstGeom prst="leftBrace">
            <a:avLst>
              <a:gd name="adj1" fmla="val 102480"/>
              <a:gd name="adj2" fmla="val 35317"/>
            </a:avLst>
          </a:prstGeom>
          <a:gradFill>
            <a:gsLst>
              <a:gs pos="0">
                <a:schemeClr val="accent1">
                  <a:lumMod val="60000"/>
                  <a:lumOff val="40000"/>
                </a:schemeClr>
              </a:gs>
              <a:gs pos="54000">
                <a:schemeClr val="accent1">
                  <a:lumMod val="75000"/>
                </a:schemeClr>
              </a:gs>
            </a:gsLst>
            <a:path path="circle">
              <a:fillToRect b="100000" r="100000"/>
            </a:path>
            <a:tileRect t="-100000" l="-10000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742050" y="1307754"/>
            <a:ext cx="3106800" cy="697527"/>
          </a:xfrm>
          <a:prstGeom prst="rect">
            <a:avLst/>
          </a:prstGeom>
          <a:noFill/>
          <a:ln>
            <a:noFill/>
          </a:ln>
        </p:spPr>
        <p:txBody>
          <a:bodyPr vert="horz" wrap="square" lIns="0" tIns="0" rIns="0" bIns="0" rtlCol="0" anchor="b"/>
          <a:lstStyle/>
          <a:p>
            <a:pPr algn="l">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基于真实用户查询的数据挖掘</a:t>
            </a:r>
            <a:endParaRPr kumimoji="1" lang="zh-CN" altLang="en-US"/>
          </a:p>
        </p:txBody>
      </p:sp>
      <p:sp>
        <p:nvSpPr>
          <p:cNvPr id="14" name="标题 1"/>
          <p:cNvSpPr txBox="1"/>
          <p:nvPr/>
        </p:nvSpPr>
        <p:spPr>
          <a:xfrm rot="0" flipH="0" flipV="0">
            <a:off x="4523960" y="891560"/>
            <a:ext cx="3106800" cy="697527"/>
          </a:xfrm>
          <a:prstGeom prst="rect">
            <a:avLst/>
          </a:prstGeom>
          <a:noFill/>
          <a:ln>
            <a:noFill/>
          </a:ln>
        </p:spPr>
        <p:txBody>
          <a:bodyPr vert="horz" wrap="square" lIns="0" tIns="0" rIns="0" bIns="0" rtlCol="0" anchor="b"/>
          <a:lstStyle/>
          <a:p>
            <a:pPr algn="l">
              <a:lnSpc>
                <a:spcPct val="110000"/>
              </a:lnSpc>
            </a:pPr>
            <a:r>
              <a:rPr kumimoji="1" lang="en-US" altLang="zh-CN" sz="1600">
                <a:ln w="12700">
                  <a:noFill/>
                </a:ln>
                <a:solidFill>
                  <a:srgbClr val="C6AB6A">
                    <a:alpha val="100000"/>
                  </a:srgbClr>
                </a:solidFill>
                <a:latin typeface="Source Han Sans CN Bold"/>
                <a:ea typeface="Source Han Sans CN Bold"/>
                <a:cs typeface="Source Han Sans CN Bold"/>
              </a:rPr>
              <a:t>问题标准化与语义聚类</a:t>
            </a:r>
            <a:endParaRPr kumimoji="1" lang="zh-CN" altLang="en-US"/>
          </a:p>
        </p:txBody>
      </p:sp>
      <p:sp>
        <p:nvSpPr>
          <p:cNvPr id="15" name="标题 1"/>
          <p:cNvSpPr txBox="1"/>
          <p:nvPr/>
        </p:nvSpPr>
        <p:spPr>
          <a:xfrm rot="0" flipH="0" flipV="0">
            <a:off x="8307499" y="1307754"/>
            <a:ext cx="3106800" cy="697527"/>
          </a:xfrm>
          <a:prstGeom prst="rect">
            <a:avLst/>
          </a:prstGeom>
          <a:noFill/>
          <a:ln>
            <a:noFill/>
          </a:ln>
        </p:spPr>
        <p:txBody>
          <a:bodyPr vert="horz" wrap="square" lIns="0" tIns="0" rIns="0" bIns="0" rtlCol="0" anchor="b"/>
          <a:lstStyle/>
          <a:p>
            <a:pPr algn="l">
              <a:lnSpc>
                <a:spcPct val="110000"/>
              </a:lnSpc>
            </a:pPr>
            <a:r>
              <a:rPr kumimoji="1" lang="en-US" altLang="zh-CN" sz="1600">
                <a:ln w="12700">
                  <a:noFill/>
                </a:ln>
                <a:solidFill>
                  <a:srgbClr val="063CE8">
                    <a:alpha val="100000"/>
                  </a:srgbClr>
                </a:solidFill>
                <a:latin typeface="Source Han Sans CN Bold"/>
                <a:ea typeface="Source Han Sans CN Bold"/>
                <a:cs typeface="Source Han Sans CN Bold"/>
              </a:rPr>
              <a:t>引入领域专家校验机制</a:t>
            </a:r>
            <a:endParaRPr kumimoji="1" lang="zh-CN" altLang="en-US"/>
          </a:p>
        </p:txBody>
      </p:sp>
      <p:sp>
        <p:nvSpPr>
          <p:cNvPr id="16"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构建高质量问题映射表的关键方法</a:t>
            </a:r>
            <a:endParaRPr kumimoji="1" lang="zh-CN" altLang="en-US"/>
          </a:p>
        </p:txBody>
      </p:sp>
      <p:sp>
        <p:nvSpPr>
          <p:cNvPr id="17"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1011"/>
          <p:cNvSpPr txBox="1"/>
          <p:nvPr/>
        </p:nvSpPr>
        <p:spPr>
          <a:xfrm rot="0" flipH="0" flipV="1">
            <a:off x="739059" y="2207383"/>
            <a:ext cx="682526" cy="682526"/>
          </a:xfrm>
          <a:prstGeom prst="ellipse">
            <a:avLst/>
          </a:prstGeom>
          <a:solidFill>
            <a:schemeClr val="accent1">
              <a:lumMod val="60000"/>
              <a:lumOff val="40000"/>
              <a:alpha val="17000"/>
            </a:schemeClr>
          </a:solidFill>
          <a:ln w="28575" cap="flat">
            <a:no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4" name="任意多边形: 形状 24"/>
          <p:cNvSpPr txBox="1"/>
          <p:nvPr/>
        </p:nvSpPr>
        <p:spPr>
          <a:xfrm rot="0" flipH="0" flipV="0">
            <a:off x="1062944" y="2280089"/>
            <a:ext cx="10389996" cy="4577911"/>
          </a:xfrm>
          <a:custGeom>
            <a:avLst/>
            <a:gdLst>
              <a:gd name="csX0" fmla="*/ 10389996 w 10389996"/>
              <a:gd name="csY0" fmla="*/ 0 h 4484017"/>
              <a:gd name="csX1" fmla="*/ 10389996 w 10389996"/>
              <a:gd name="csY1" fmla="*/ 4484017 h 4484017"/>
              <a:gd name="csX2" fmla="*/ 0 w 10389996"/>
              <a:gd name="csY2" fmla="*/ 4484017 h 4484017"/>
              <a:gd name="csX3" fmla="*/ 0 w 10389996"/>
              <a:gd name="csY3" fmla="*/ 3195822 h 4484017"/>
              <a:gd name="csX4" fmla="*/ 172342 w 10389996"/>
              <a:gd name="csY4" fmla="*/ 3243359 h 4484017"/>
              <a:gd name="csX5" fmla="*/ 4536642 w 10389996"/>
              <a:gd name="csY5" fmla="*/ 3371673 h 4484017"/>
              <a:gd name="csX6" fmla="*/ 9864036 w 10389996"/>
              <a:gd name="csY6" fmla="*/ 1000077 h 4484017"/>
              <a:gd name="csX7" fmla="*/ 9940600 w 10389996"/>
              <a:gd name="csY7" fmla="*/ 906272 h 4484017"/>
              <a:gd name="csX8" fmla="*/ 10220304 w 10389996"/>
              <a:gd name="csY8" fmla="*/ 1110798 h 4484017"/>
              <a:gd name="csX9" fmla="*/ 10389996 w 10389996"/>
              <a:gd name="csY9" fmla="*/ 0 h 4484017"/>
            </a:gdLst>
            <a:rect l="l" t="t" r="r" b="b"/>
            <a:pathLst>
              <a:path w="10389996" h="4484017">
                <a:moveTo>
                  <a:pt x="10389996" y="0"/>
                </a:moveTo>
                <a:lnTo>
                  <a:pt x="10389996" y="4484017"/>
                </a:lnTo>
                <a:lnTo>
                  <a:pt x="0" y="4484017"/>
                </a:lnTo>
                <a:lnTo>
                  <a:pt x="0" y="3195822"/>
                </a:lnTo>
                <a:lnTo>
                  <a:pt x="172342" y="3243359"/>
                </a:lnTo>
                <a:cubicBezTo>
                  <a:pt x="1365895" y="3550275"/>
                  <a:pt x="2900314" y="3616563"/>
                  <a:pt x="4536642" y="3371673"/>
                </a:cubicBezTo>
                <a:cubicBezTo>
                  <a:pt x="6936592" y="3012498"/>
                  <a:pt x="8930954" y="2077446"/>
                  <a:pt x="9864036" y="1000077"/>
                </a:cubicBezTo>
                <a:lnTo>
                  <a:pt x="9940600" y="906272"/>
                </a:lnTo>
                <a:lnTo>
                  <a:pt x="10220304" y="1110798"/>
                </a:lnTo>
                <a:lnTo>
                  <a:pt x="10389996" y="0"/>
                </a:lnTo>
                <a:close/>
              </a:path>
            </a:pathLst>
          </a:custGeom>
          <a:gradFill>
            <a:gsLst>
              <a:gs pos="0">
                <a:schemeClr val="accent1">
                  <a:lumMod val="60000"/>
                  <a:lumOff val="40000"/>
                </a:schemeClr>
              </a:gs>
              <a:gs pos="100000">
                <a:schemeClr val="bg1"/>
              </a:gs>
            </a:gsLst>
            <a:lin ang="4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矩形 28"/>
          <p:cNvSpPr txBox="1"/>
          <p:nvPr/>
        </p:nvSpPr>
        <p:spPr>
          <a:xfrm rot="0" flipH="0" flipV="0">
            <a:off x="11010813" y="3195376"/>
            <a:ext cx="269076" cy="3662624"/>
          </a:xfrm>
          <a:prstGeom prst="rect">
            <a:avLst/>
          </a:prstGeom>
          <a:gradFill>
            <a:gsLst>
              <a:gs pos="0">
                <a:schemeClr val="accent1">
                  <a:lumMod val="60000"/>
                  <a:lumOff val="40000"/>
                  <a:alpha val="100000"/>
                </a:schemeClr>
              </a:gs>
              <a:gs pos="100000">
                <a:schemeClr val="bg1">
                  <a:alpha val="100000"/>
                </a:schemeClr>
              </a:gs>
            </a:gsLst>
            <a:lin ang="558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矩形 29"/>
          <p:cNvSpPr txBox="1"/>
          <p:nvPr/>
        </p:nvSpPr>
        <p:spPr>
          <a:xfrm rot="0" flipH="0" flipV="0">
            <a:off x="10488298" y="2893925"/>
            <a:ext cx="269077" cy="535076"/>
          </a:xfrm>
          <a:prstGeom prst="rect">
            <a:avLst/>
          </a:prstGeom>
          <a:gradFill>
            <a:gsLst>
              <a:gs pos="0">
                <a:schemeClr val="accent1">
                  <a:lumMod val="60000"/>
                  <a:lumOff val="40000"/>
                </a:schemeClr>
              </a:gs>
              <a:gs pos="100000">
                <a:schemeClr val="bg1"/>
              </a:gs>
            </a:gsLst>
            <a:lin ang="4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任意多边形: 形状 27"/>
          <p:cNvSpPr txBox="1"/>
          <p:nvPr/>
        </p:nvSpPr>
        <p:spPr>
          <a:xfrm rot="0" flipH="0" flipV="0">
            <a:off x="1062944" y="2280089"/>
            <a:ext cx="10389996" cy="3614723"/>
          </a:xfrm>
          <a:custGeom>
            <a:avLst/>
            <a:gdLst>
              <a:gd name="csX0" fmla="*/ 10389996 w 10389996"/>
              <a:gd name="csY0" fmla="*/ 0 h 3614723"/>
              <a:gd name="csX1" fmla="*/ 10389996 w 10389996"/>
              <a:gd name="csY1" fmla="*/ 93894 h 3614723"/>
              <a:gd name="csX2" fmla="*/ 10220304 w 10389996"/>
              <a:gd name="csY2" fmla="*/ 1204692 h 3614723"/>
              <a:gd name="csX3" fmla="*/ 9940600 w 10389996"/>
              <a:gd name="csY3" fmla="*/ 1000166 h 3614723"/>
              <a:gd name="csX4" fmla="*/ 9864036 w 10389996"/>
              <a:gd name="csY4" fmla="*/ 1093971 h 3614723"/>
              <a:gd name="csX5" fmla="*/ 4536642 w 10389996"/>
              <a:gd name="csY5" fmla="*/ 3465567 h 3614723"/>
              <a:gd name="csX6" fmla="*/ 172342 w 10389996"/>
              <a:gd name="csY6" fmla="*/ 3337253 h 3614723"/>
              <a:gd name="csX7" fmla="*/ 0 w 10389996"/>
              <a:gd name="csY7" fmla="*/ 3289716 h 3614723"/>
              <a:gd name="csX8" fmla="*/ 0 w 10389996"/>
              <a:gd name="csY8" fmla="*/ 3288866 h 3614723"/>
              <a:gd name="csX9" fmla="*/ 43016 w 10389996"/>
              <a:gd name="csY9" fmla="*/ 3298797 h 3614723"/>
              <a:gd name="csX10" fmla="*/ 4180398 w 10389996"/>
              <a:gd name="csY10" fmla="*/ 3354082 h 3614723"/>
              <a:gd name="csX11" fmla="*/ 9658535 w 10389996"/>
              <a:gd name="csY11" fmla="*/ 861077 h 3614723"/>
              <a:gd name="csX12" fmla="*/ 9690634 w 10389996"/>
              <a:gd name="csY12" fmla="*/ 817384 h 3614723"/>
              <a:gd name="csX13" fmla="*/ 9413764 w 10389996"/>
              <a:gd name="csY13" fmla="*/ 614930 h 3614723"/>
              <a:gd name="csX14" fmla="*/ 10389996 w 10389996"/>
              <a:gd name="csY14" fmla="*/ 0 h 3614723"/>
            </a:gdLst>
            <a:rect l="l" t="t" r="r" b="b"/>
            <a:pathLst>
              <a:path w="10389996" h="3614723">
                <a:moveTo>
                  <a:pt x="10389996" y="0"/>
                </a:moveTo>
                <a:lnTo>
                  <a:pt x="10389996" y="93894"/>
                </a:lnTo>
                <a:lnTo>
                  <a:pt x="10220304" y="1204692"/>
                </a:lnTo>
                <a:lnTo>
                  <a:pt x="9940600" y="1000166"/>
                </a:lnTo>
                <a:lnTo>
                  <a:pt x="9864036" y="1093971"/>
                </a:lnTo>
                <a:cubicBezTo>
                  <a:pt x="8930954" y="2171340"/>
                  <a:pt x="6936592" y="3106392"/>
                  <a:pt x="4536642" y="3465567"/>
                </a:cubicBezTo>
                <a:cubicBezTo>
                  <a:pt x="2900314" y="3710457"/>
                  <a:pt x="1365895" y="3644169"/>
                  <a:pt x="172342" y="3337253"/>
                </a:cubicBezTo>
                <a:lnTo>
                  <a:pt x="0" y="3289716"/>
                </a:lnTo>
                <a:lnTo>
                  <a:pt x="0" y="3288866"/>
                </a:lnTo>
                <a:lnTo>
                  <a:pt x="43016" y="3298797"/>
                </a:lnTo>
                <a:cubicBezTo>
                  <a:pt x="1202205" y="3546678"/>
                  <a:pt x="2646286" y="3583677"/>
                  <a:pt x="4180398" y="3354082"/>
                </a:cubicBezTo>
                <a:cubicBezTo>
                  <a:pt x="6700723" y="2976892"/>
                  <a:pt x="8778060" y="1982836"/>
                  <a:pt x="9658535" y="861077"/>
                </a:cubicBezTo>
                <a:lnTo>
                  <a:pt x="9690634" y="817384"/>
                </a:lnTo>
                <a:lnTo>
                  <a:pt x="9413764" y="614930"/>
                </a:lnTo>
                <a:lnTo>
                  <a:pt x="10389996" y="0"/>
                </a:lnTo>
                <a:close/>
              </a:path>
            </a:pathLst>
          </a:custGeom>
          <a:gradFill>
            <a:gsLst>
              <a:gs pos="0">
                <a:schemeClr val="accent1">
                  <a:alpha val="0"/>
                </a:schemeClr>
              </a:gs>
              <a:gs pos="0">
                <a:schemeClr val="accent1">
                  <a:alpha val="100000"/>
                </a:schemeClr>
              </a:gs>
              <a:gs pos="96000">
                <a:schemeClr val="accent1">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文本框 30"/>
          <p:cNvSpPr txBox="1"/>
          <p:nvPr/>
        </p:nvSpPr>
        <p:spPr>
          <a:xfrm rot="0" flipH="0" flipV="0">
            <a:off x="1495205" y="2052101"/>
            <a:ext cx="2183196" cy="618141"/>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动态更新与反馈闭环</a:t>
            </a:r>
            <a:endParaRPr kumimoji="1" lang="zh-CN" altLang="en-US"/>
          </a:p>
        </p:txBody>
      </p:sp>
      <p:sp>
        <p:nvSpPr>
          <p:cNvPr id="9" name="文本框 31"/>
          <p:cNvSpPr txBox="1"/>
          <p:nvPr/>
        </p:nvSpPr>
        <p:spPr>
          <a:xfrm rot="0" flipH="0" flipV="0">
            <a:off x="1495205" y="2720000"/>
            <a:ext cx="2183198" cy="2416204"/>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建立用户行为反馈通道（如点击率、停留时长、纠错提交），定期分析生成效果不佳的问题条目，迭代更新映射表结构与内容。</a:t>
            </a:r>
            <a:endParaRPr kumimoji="1" lang="zh-CN" altLang="en-US"/>
          </a:p>
        </p:txBody>
      </p:sp>
      <p:sp>
        <p:nvSpPr>
          <p:cNvPr id="10" name="矩形 32"/>
          <p:cNvSpPr txBox="1"/>
          <p:nvPr/>
        </p:nvSpPr>
        <p:spPr>
          <a:xfrm rot="0" flipH="0" flipV="1">
            <a:off x="1057464" y="2548646"/>
            <a:ext cx="45719" cy="3054485"/>
          </a:xfrm>
          <a:prstGeom prst="rect">
            <a:avLst/>
          </a:prstGeom>
          <a:gradFill>
            <a:gsLst>
              <a:gs pos="0">
                <a:schemeClr val="accent1">
                  <a:alpha val="0"/>
                </a:schemeClr>
              </a:gs>
              <a:gs pos="96000">
                <a:schemeClr val="accent1">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1011"/>
          <p:cNvSpPr txBox="1"/>
          <p:nvPr/>
        </p:nvSpPr>
        <p:spPr>
          <a:xfrm rot="0" flipH="0" flipV="1">
            <a:off x="856587" y="2324911"/>
            <a:ext cx="447470" cy="447470"/>
          </a:xfrm>
          <a:prstGeom prst="ellipse">
            <a:avLst/>
          </a:prstGeom>
          <a:solidFill>
            <a:schemeClr val="bg1"/>
          </a:solidFill>
          <a:ln w="28575" cap="flat">
            <a:solidFill>
              <a:schemeClr val="accent1"/>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12" name="1011"/>
          <p:cNvSpPr txBox="1"/>
          <p:nvPr/>
        </p:nvSpPr>
        <p:spPr>
          <a:xfrm rot="0" flipH="0" flipV="1">
            <a:off x="992774" y="5457217"/>
            <a:ext cx="175096" cy="175096"/>
          </a:xfrm>
          <a:prstGeom prst="ellipse">
            <a:avLst/>
          </a:prstGeom>
          <a:solidFill>
            <a:schemeClr val="bg1"/>
          </a:solidFill>
          <a:ln w="57150" cap="flat">
            <a:solidFill>
              <a:schemeClr val="accent1">
                <a:lumMod val="40000"/>
                <a:lumOff val="60000"/>
              </a:schemeClr>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13" name="文本框 35"/>
          <p:cNvSpPr txBox="1"/>
          <p:nvPr/>
        </p:nvSpPr>
        <p:spPr>
          <a:xfrm rot="0" flipH="0" flipV="0">
            <a:off x="856587" y="2218988"/>
            <a:ext cx="447470" cy="447470"/>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01</a:t>
            </a:r>
            <a:endParaRPr kumimoji="1" lang="zh-CN" altLang="en-US"/>
          </a:p>
        </p:txBody>
      </p:sp>
      <p:sp>
        <p:nvSpPr>
          <p:cNvPr id="14" name="1011"/>
          <p:cNvSpPr txBox="1"/>
          <p:nvPr/>
        </p:nvSpPr>
        <p:spPr>
          <a:xfrm rot="0" flipH="0" flipV="1">
            <a:off x="3839182" y="1694918"/>
            <a:ext cx="682526" cy="682526"/>
          </a:xfrm>
          <a:prstGeom prst="ellipse">
            <a:avLst/>
          </a:prstGeom>
          <a:solidFill>
            <a:schemeClr val="accent1">
              <a:lumMod val="60000"/>
              <a:lumOff val="40000"/>
              <a:alpha val="17000"/>
            </a:schemeClr>
          </a:solidFill>
          <a:ln w="28575" cap="flat">
            <a:no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15" name="文本框 52"/>
          <p:cNvSpPr txBox="1"/>
          <p:nvPr/>
        </p:nvSpPr>
        <p:spPr>
          <a:xfrm rot="0" flipH="0" flipV="0">
            <a:off x="4595328" y="1539636"/>
            <a:ext cx="2183196" cy="618141"/>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融合大模型的自生成能力</a:t>
            </a:r>
            <a:endParaRPr kumimoji="1" lang="zh-CN" altLang="en-US"/>
          </a:p>
        </p:txBody>
      </p:sp>
      <p:sp>
        <p:nvSpPr>
          <p:cNvPr id="16" name="文本框 53"/>
          <p:cNvSpPr txBox="1"/>
          <p:nvPr/>
        </p:nvSpPr>
        <p:spPr>
          <a:xfrm rot="0" flipH="0" flipV="0">
            <a:off x="4595328" y="2207535"/>
            <a:ext cx="2183198" cy="2416204"/>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利用大语言模型自动扩展问题变体或生成潜在未覆盖的用户提问形式，补充长尾问题，提升映射表的覆盖率和泛化能力。</a:t>
            </a:r>
            <a:endParaRPr kumimoji="1" lang="zh-CN" altLang="en-US"/>
          </a:p>
        </p:txBody>
      </p:sp>
      <p:sp>
        <p:nvSpPr>
          <p:cNvPr id="17" name="矩形 54"/>
          <p:cNvSpPr txBox="1"/>
          <p:nvPr/>
        </p:nvSpPr>
        <p:spPr>
          <a:xfrm rot="0" flipH="0" flipV="1">
            <a:off x="4157585" y="2036179"/>
            <a:ext cx="45719" cy="3613359"/>
          </a:xfrm>
          <a:prstGeom prst="rect">
            <a:avLst/>
          </a:prstGeom>
          <a:gradFill>
            <a:gsLst>
              <a:gs pos="0">
                <a:schemeClr val="accent1">
                  <a:alpha val="0"/>
                </a:schemeClr>
              </a:gs>
              <a:gs pos="96000">
                <a:schemeClr val="accent1">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1011"/>
          <p:cNvSpPr txBox="1"/>
          <p:nvPr/>
        </p:nvSpPr>
        <p:spPr>
          <a:xfrm rot="0" flipH="0" flipV="1">
            <a:off x="3956710" y="1812446"/>
            <a:ext cx="447470" cy="447470"/>
          </a:xfrm>
          <a:prstGeom prst="ellipse">
            <a:avLst/>
          </a:prstGeom>
          <a:solidFill>
            <a:schemeClr val="bg1"/>
          </a:solidFill>
          <a:ln w="28575" cap="flat">
            <a:solidFill>
              <a:schemeClr val="accent1"/>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19" name="1011"/>
          <p:cNvSpPr txBox="1"/>
          <p:nvPr/>
        </p:nvSpPr>
        <p:spPr>
          <a:xfrm rot="0" flipH="0" flipV="1">
            <a:off x="4092897" y="5632313"/>
            <a:ext cx="175096" cy="175096"/>
          </a:xfrm>
          <a:prstGeom prst="ellipse">
            <a:avLst/>
          </a:prstGeom>
          <a:solidFill>
            <a:schemeClr val="bg1"/>
          </a:solidFill>
          <a:ln w="57150" cap="flat">
            <a:solidFill>
              <a:schemeClr val="accent1">
                <a:lumMod val="40000"/>
                <a:lumOff val="60000"/>
              </a:schemeClr>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20" name="文本框 57"/>
          <p:cNvSpPr txBox="1"/>
          <p:nvPr/>
        </p:nvSpPr>
        <p:spPr>
          <a:xfrm rot="0" flipH="0" flipV="0">
            <a:off x="3956710" y="1706523"/>
            <a:ext cx="447470" cy="447470"/>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02</a:t>
            </a:r>
            <a:endParaRPr kumimoji="1" lang="zh-CN" altLang="en-US"/>
          </a:p>
        </p:txBody>
      </p:sp>
      <p:sp>
        <p:nvSpPr>
          <p:cNvPr id="21" name="1011"/>
          <p:cNvSpPr txBox="1"/>
          <p:nvPr/>
        </p:nvSpPr>
        <p:spPr>
          <a:xfrm rot="0" flipH="0" flipV="1">
            <a:off x="6939304" y="1198374"/>
            <a:ext cx="682526" cy="682526"/>
          </a:xfrm>
          <a:prstGeom prst="ellipse">
            <a:avLst/>
          </a:prstGeom>
          <a:solidFill>
            <a:schemeClr val="accent1">
              <a:lumMod val="60000"/>
              <a:lumOff val="40000"/>
              <a:alpha val="17000"/>
            </a:schemeClr>
          </a:solidFill>
          <a:ln w="28575" cap="flat">
            <a:no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22" name="文本框 59"/>
          <p:cNvSpPr txBox="1"/>
          <p:nvPr/>
        </p:nvSpPr>
        <p:spPr>
          <a:xfrm rot="0" flipH="0" flipV="0">
            <a:off x="7695450" y="1043092"/>
            <a:ext cx="2183196" cy="618141"/>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多语言与跨文化适配</a:t>
            </a:r>
            <a:endParaRPr kumimoji="1" lang="zh-CN" altLang="en-US"/>
          </a:p>
        </p:txBody>
      </p:sp>
      <p:sp>
        <p:nvSpPr>
          <p:cNvPr id="23" name="文本框 60"/>
          <p:cNvSpPr txBox="1"/>
          <p:nvPr/>
        </p:nvSpPr>
        <p:spPr>
          <a:xfrm rot="0" flipH="0" flipV="0">
            <a:off x="7695450" y="1710991"/>
            <a:ext cx="2183198" cy="2416204"/>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针对全球化应用场景，需构建多语言版本的问题映射表，并考虑文化差异对问题表述方式的影响，确保本地化生成效果。</a:t>
            </a:r>
            <a:endParaRPr kumimoji="1" lang="zh-CN" altLang="en-US"/>
          </a:p>
        </p:txBody>
      </p:sp>
      <p:sp>
        <p:nvSpPr>
          <p:cNvPr id="24" name="矩形 61"/>
          <p:cNvSpPr txBox="1"/>
          <p:nvPr/>
        </p:nvSpPr>
        <p:spPr>
          <a:xfrm rot="0" flipH="0" flipV="1">
            <a:off x="7257707" y="1539636"/>
            <a:ext cx="45719" cy="3613360"/>
          </a:xfrm>
          <a:prstGeom prst="rect">
            <a:avLst/>
          </a:prstGeom>
          <a:gradFill>
            <a:gsLst>
              <a:gs pos="0">
                <a:schemeClr val="accent1">
                  <a:alpha val="0"/>
                </a:schemeClr>
              </a:gs>
              <a:gs pos="96000">
                <a:schemeClr val="accent1">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1011"/>
          <p:cNvSpPr txBox="1"/>
          <p:nvPr/>
        </p:nvSpPr>
        <p:spPr>
          <a:xfrm rot="0" flipH="0" flipV="1">
            <a:off x="7056831" y="1315902"/>
            <a:ext cx="447470" cy="447470"/>
          </a:xfrm>
          <a:prstGeom prst="ellipse">
            <a:avLst/>
          </a:prstGeom>
          <a:solidFill>
            <a:schemeClr val="bg1"/>
          </a:solidFill>
          <a:ln w="28575" cap="flat">
            <a:solidFill>
              <a:schemeClr val="accent1"/>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26" name="1011"/>
          <p:cNvSpPr txBox="1"/>
          <p:nvPr/>
        </p:nvSpPr>
        <p:spPr>
          <a:xfrm rot="0" flipH="0" flipV="1">
            <a:off x="7193018" y="5098915"/>
            <a:ext cx="175096" cy="175096"/>
          </a:xfrm>
          <a:prstGeom prst="ellipse">
            <a:avLst/>
          </a:prstGeom>
          <a:solidFill>
            <a:schemeClr val="bg1"/>
          </a:solidFill>
          <a:ln w="57150" cap="flat">
            <a:solidFill>
              <a:schemeClr val="accent1">
                <a:lumMod val="40000"/>
                <a:lumOff val="60000"/>
              </a:schemeClr>
            </a:solidFill>
            <a:miter/>
          </a:ln>
          <a:effectLst>
            <a:outerShdw dist="139700" blurRad="165100" dir="2699999" sx="100000" sy="100000" kx="0" ky="0" algn="tl" rotWithShape="0">
              <a:schemeClr val="accent1">
                <a:alpha val="13000"/>
              </a:schemeClr>
            </a:outerShdw>
          </a:effectLst>
        </p:spPr>
        <p:txBody>
          <a:bodyPr vert="horz" wrap="square" lIns="109728" tIns="54864" rIns="109728" bIns="54864" rtlCol="0" anchor="ctr"/>
          <a:lstStyle/>
          <a:p>
            <a:pPr algn="ctr">
              <a:lnSpc>
                <a:spcPct val="110000"/>
              </a:lnSpc>
            </a:pPr>
            <a:endParaRPr kumimoji="1" lang="zh-CN" altLang="en-US"/>
          </a:p>
        </p:txBody>
      </p:sp>
      <p:sp>
        <p:nvSpPr>
          <p:cNvPr id="27" name="文本框 64"/>
          <p:cNvSpPr txBox="1"/>
          <p:nvPr/>
        </p:nvSpPr>
        <p:spPr>
          <a:xfrm rot="0" flipH="0" flipV="0">
            <a:off x="7056831" y="1209979"/>
            <a:ext cx="447470" cy="447470"/>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03</a:t>
            </a:r>
            <a:endParaRPr kumimoji="1" lang="zh-CN" altLang="en-US"/>
          </a:p>
        </p:txBody>
      </p:sp>
      <p:sp>
        <p:nvSpPr>
          <p:cNvPr id="28" name="任意多边形: 形状 65"/>
          <p:cNvSpPr txBox="1"/>
          <p:nvPr/>
        </p:nvSpPr>
        <p:spPr>
          <a:xfrm rot="20222625" flipH="0" flipV="1">
            <a:off x="1323485" y="1378136"/>
            <a:ext cx="2183196" cy="759543"/>
          </a:xfrm>
          <a:custGeom>
            <a:avLst/>
            <a:gdLst>
              <a:gd name="csX0" fmla="*/ 10389996 w 10389996"/>
              <a:gd name="csY0" fmla="*/ 0 h 3614723"/>
              <a:gd name="csX1" fmla="*/ 10389996 w 10389996"/>
              <a:gd name="csY1" fmla="*/ 93894 h 3614723"/>
              <a:gd name="csX2" fmla="*/ 10220304 w 10389996"/>
              <a:gd name="csY2" fmla="*/ 1204692 h 3614723"/>
              <a:gd name="csX3" fmla="*/ 9940600 w 10389996"/>
              <a:gd name="csY3" fmla="*/ 1000166 h 3614723"/>
              <a:gd name="csX4" fmla="*/ 9864036 w 10389996"/>
              <a:gd name="csY4" fmla="*/ 1093971 h 3614723"/>
              <a:gd name="csX5" fmla="*/ 4536642 w 10389996"/>
              <a:gd name="csY5" fmla="*/ 3465567 h 3614723"/>
              <a:gd name="csX6" fmla="*/ 172342 w 10389996"/>
              <a:gd name="csY6" fmla="*/ 3337253 h 3614723"/>
              <a:gd name="csX7" fmla="*/ 0 w 10389996"/>
              <a:gd name="csY7" fmla="*/ 3289716 h 3614723"/>
              <a:gd name="csX8" fmla="*/ 0 w 10389996"/>
              <a:gd name="csY8" fmla="*/ 3288866 h 3614723"/>
              <a:gd name="csX9" fmla="*/ 43016 w 10389996"/>
              <a:gd name="csY9" fmla="*/ 3298797 h 3614723"/>
              <a:gd name="csX10" fmla="*/ 4180398 w 10389996"/>
              <a:gd name="csY10" fmla="*/ 3354082 h 3614723"/>
              <a:gd name="csX11" fmla="*/ 9658535 w 10389996"/>
              <a:gd name="csY11" fmla="*/ 861077 h 3614723"/>
              <a:gd name="csX12" fmla="*/ 9690634 w 10389996"/>
              <a:gd name="csY12" fmla="*/ 817384 h 3614723"/>
              <a:gd name="csX13" fmla="*/ 9413764 w 10389996"/>
              <a:gd name="csY13" fmla="*/ 614930 h 3614723"/>
              <a:gd name="csX14" fmla="*/ 10389996 w 10389996"/>
              <a:gd name="csY14" fmla="*/ 0 h 3614723"/>
            </a:gdLst>
            <a:rect l="l" t="t" r="r" b="b"/>
            <a:pathLst>
              <a:path w="10389996" h="3614723">
                <a:moveTo>
                  <a:pt x="10389996" y="0"/>
                </a:moveTo>
                <a:lnTo>
                  <a:pt x="10389996" y="93894"/>
                </a:lnTo>
                <a:lnTo>
                  <a:pt x="10220304" y="1204692"/>
                </a:lnTo>
                <a:lnTo>
                  <a:pt x="9940600" y="1000166"/>
                </a:lnTo>
                <a:lnTo>
                  <a:pt x="9864036" y="1093971"/>
                </a:lnTo>
                <a:cubicBezTo>
                  <a:pt x="8930954" y="2171340"/>
                  <a:pt x="6936592" y="3106392"/>
                  <a:pt x="4536642" y="3465567"/>
                </a:cubicBezTo>
                <a:cubicBezTo>
                  <a:pt x="2900314" y="3710457"/>
                  <a:pt x="1365895" y="3644169"/>
                  <a:pt x="172342" y="3337253"/>
                </a:cubicBezTo>
                <a:lnTo>
                  <a:pt x="0" y="3289716"/>
                </a:lnTo>
                <a:lnTo>
                  <a:pt x="0" y="3288866"/>
                </a:lnTo>
                <a:lnTo>
                  <a:pt x="43016" y="3298797"/>
                </a:lnTo>
                <a:cubicBezTo>
                  <a:pt x="1202205" y="3546678"/>
                  <a:pt x="2646286" y="3583677"/>
                  <a:pt x="4180398" y="3354082"/>
                </a:cubicBezTo>
                <a:cubicBezTo>
                  <a:pt x="6700723" y="2976892"/>
                  <a:pt x="8778060" y="1982836"/>
                  <a:pt x="9658535" y="861077"/>
                </a:cubicBezTo>
                <a:lnTo>
                  <a:pt x="9690634" y="817384"/>
                </a:lnTo>
                <a:lnTo>
                  <a:pt x="9413764" y="614930"/>
                </a:lnTo>
                <a:lnTo>
                  <a:pt x="10389996" y="0"/>
                </a:lnTo>
                <a:close/>
              </a:path>
            </a:pathLst>
          </a:custGeom>
          <a:gradFill>
            <a:gsLst>
              <a:gs pos="0">
                <a:schemeClr val="accent1">
                  <a:lumMod val="40000"/>
                  <a:lumOff val="60000"/>
                </a:schemeClr>
              </a:gs>
              <a:gs pos="100000">
                <a:schemeClr val="accent1">
                  <a:lumMod val="60000"/>
                  <a:lumOff val="40000"/>
                  <a:alpha val="0"/>
                </a:schemeClr>
              </a:gs>
            </a:gsLst>
            <a:lin ang="11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任意多边形: 形状 66"/>
          <p:cNvSpPr txBox="1"/>
          <p:nvPr/>
        </p:nvSpPr>
        <p:spPr>
          <a:xfrm rot="20222625" flipH="0" flipV="1">
            <a:off x="4428663" y="820284"/>
            <a:ext cx="2183196" cy="759543"/>
          </a:xfrm>
          <a:custGeom>
            <a:avLst/>
            <a:gdLst>
              <a:gd name="csX0" fmla="*/ 10389996 w 10389996"/>
              <a:gd name="csY0" fmla="*/ 0 h 3614723"/>
              <a:gd name="csX1" fmla="*/ 10389996 w 10389996"/>
              <a:gd name="csY1" fmla="*/ 93894 h 3614723"/>
              <a:gd name="csX2" fmla="*/ 10220304 w 10389996"/>
              <a:gd name="csY2" fmla="*/ 1204692 h 3614723"/>
              <a:gd name="csX3" fmla="*/ 9940600 w 10389996"/>
              <a:gd name="csY3" fmla="*/ 1000166 h 3614723"/>
              <a:gd name="csX4" fmla="*/ 9864036 w 10389996"/>
              <a:gd name="csY4" fmla="*/ 1093971 h 3614723"/>
              <a:gd name="csX5" fmla="*/ 4536642 w 10389996"/>
              <a:gd name="csY5" fmla="*/ 3465567 h 3614723"/>
              <a:gd name="csX6" fmla="*/ 172342 w 10389996"/>
              <a:gd name="csY6" fmla="*/ 3337253 h 3614723"/>
              <a:gd name="csX7" fmla="*/ 0 w 10389996"/>
              <a:gd name="csY7" fmla="*/ 3289716 h 3614723"/>
              <a:gd name="csX8" fmla="*/ 0 w 10389996"/>
              <a:gd name="csY8" fmla="*/ 3288866 h 3614723"/>
              <a:gd name="csX9" fmla="*/ 43016 w 10389996"/>
              <a:gd name="csY9" fmla="*/ 3298797 h 3614723"/>
              <a:gd name="csX10" fmla="*/ 4180398 w 10389996"/>
              <a:gd name="csY10" fmla="*/ 3354082 h 3614723"/>
              <a:gd name="csX11" fmla="*/ 9658535 w 10389996"/>
              <a:gd name="csY11" fmla="*/ 861077 h 3614723"/>
              <a:gd name="csX12" fmla="*/ 9690634 w 10389996"/>
              <a:gd name="csY12" fmla="*/ 817384 h 3614723"/>
              <a:gd name="csX13" fmla="*/ 9413764 w 10389996"/>
              <a:gd name="csY13" fmla="*/ 614930 h 3614723"/>
              <a:gd name="csX14" fmla="*/ 10389996 w 10389996"/>
              <a:gd name="csY14" fmla="*/ 0 h 3614723"/>
            </a:gdLst>
            <a:rect l="l" t="t" r="r" b="b"/>
            <a:pathLst>
              <a:path w="10389996" h="3614723">
                <a:moveTo>
                  <a:pt x="10389996" y="0"/>
                </a:moveTo>
                <a:lnTo>
                  <a:pt x="10389996" y="93894"/>
                </a:lnTo>
                <a:lnTo>
                  <a:pt x="10220304" y="1204692"/>
                </a:lnTo>
                <a:lnTo>
                  <a:pt x="9940600" y="1000166"/>
                </a:lnTo>
                <a:lnTo>
                  <a:pt x="9864036" y="1093971"/>
                </a:lnTo>
                <a:cubicBezTo>
                  <a:pt x="8930954" y="2171340"/>
                  <a:pt x="6936592" y="3106392"/>
                  <a:pt x="4536642" y="3465567"/>
                </a:cubicBezTo>
                <a:cubicBezTo>
                  <a:pt x="2900314" y="3710457"/>
                  <a:pt x="1365895" y="3644169"/>
                  <a:pt x="172342" y="3337253"/>
                </a:cubicBezTo>
                <a:lnTo>
                  <a:pt x="0" y="3289716"/>
                </a:lnTo>
                <a:lnTo>
                  <a:pt x="0" y="3288866"/>
                </a:lnTo>
                <a:lnTo>
                  <a:pt x="43016" y="3298797"/>
                </a:lnTo>
                <a:cubicBezTo>
                  <a:pt x="1202205" y="3546678"/>
                  <a:pt x="2646286" y="3583677"/>
                  <a:pt x="4180398" y="3354082"/>
                </a:cubicBezTo>
                <a:cubicBezTo>
                  <a:pt x="6700723" y="2976892"/>
                  <a:pt x="8778060" y="1982836"/>
                  <a:pt x="9658535" y="861077"/>
                </a:cubicBezTo>
                <a:lnTo>
                  <a:pt x="9690634" y="817384"/>
                </a:lnTo>
                <a:lnTo>
                  <a:pt x="9413764" y="614930"/>
                </a:lnTo>
                <a:lnTo>
                  <a:pt x="10389996" y="0"/>
                </a:lnTo>
                <a:close/>
              </a:path>
            </a:pathLst>
          </a:custGeom>
          <a:gradFill>
            <a:gsLst>
              <a:gs pos="0">
                <a:schemeClr val="accent1">
                  <a:lumMod val="40000"/>
                  <a:lumOff val="60000"/>
                </a:schemeClr>
              </a:gs>
              <a:gs pos="100000">
                <a:schemeClr val="accent1">
                  <a:lumMod val="60000"/>
                  <a:lumOff val="40000"/>
                  <a:alpha val="0"/>
                </a:schemeClr>
              </a:gs>
            </a:gsLst>
            <a:lin ang="11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问题映射表的持续优化策略</a:t>
            </a:r>
            <a:endParaRPr kumimoji="1" lang="zh-CN" altLang="en-US"/>
          </a:p>
        </p:txBody>
      </p:sp>
      <p:sp>
        <p:nvSpPr>
          <p:cNvPr id="31"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2026.6</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85800" y="6327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OPPOSans H"/>
                <a:ea typeface="OPPOSans H"/>
                <a:cs typeface="OPPOSans H"/>
              </a:rPr>
              <a:t>谢谢大家</a:t>
            </a:r>
            <a:endParaRPr kumimoji="1" lang="zh-CN" altLang="en-US"/>
          </a:p>
        </p:txBody>
      </p:sp>
      <p:sp>
        <p:nvSpPr>
          <p:cNvPr id="16" name="标题 1"/>
          <p:cNvSpPr txBox="1"/>
          <p:nvPr/>
        </p:nvSpPr>
        <p:spPr>
          <a:xfrm rot="0" flipH="0" flipV="0">
            <a:off x="691250" y="3804236"/>
            <a:ext cx="4668710" cy="767763"/>
          </a:xfrm>
          <a:prstGeom prst="rect">
            <a:avLst/>
          </a:prstGeom>
          <a:noFill/>
          <a:ln>
            <a:noFill/>
          </a:ln>
        </p:spPr>
        <p:txBody>
          <a:bodyPr vert="horz" wrap="square" lIns="0" tIns="0" rIns="0" bIns="0" rtlCol="0" anchor="t"/>
          <a:lstStyle/>
          <a:p>
            <a:pPr algn="l">
              <a:lnSpc>
                <a:spcPct val="130000"/>
              </a:lnSpc>
            </a:pPr>
            <a:r>
              <a:rPr kumimoji="1" lang="en-US" altLang="zh-CN" sz="1600" b="1">
                <a:ln w="12700">
                  <a:noFill/>
                </a:ln>
                <a:solidFill>
                  <a:srgbClr val="FFFFFF">
                    <a:alpha val="100000"/>
                  </a:srgbClr>
                </a:solidFill>
                <a:latin typeface="Source Han Sans"/>
                <a:ea typeface="Source Han Sans"/>
                <a:cs typeface="Source Han Sans"/>
              </a:rPr>
              <a:t>如果喜欢我们的内容，欢迎多多点赞、收藏、转发。也可以关注我们，第一时间收到更新～</a:t>
            </a: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2700" y="25400"/>
            <a:ext cx="12204700" cy="6832600"/>
          </a:xfrm>
          <a:prstGeom prst="rect"/>
          <a:gradFill>
            <a:gsLst>
              <a:gs pos="0">
                <a:schemeClr val="accent1">
                  <a:lumMod val="20000"/>
                  <a:lumOff val="80000"/>
                  <a:alpha val="0"/>
                </a:schemeClr>
              </a:gs>
              <a:gs pos="100000">
                <a:schemeClr val="accent1">
                  <a:lumMod val="40000"/>
                  <a:lumOff val="60000"/>
                  <a:alpha val="10000"/>
                </a:schemeClr>
              </a:gs>
            </a:gsLst>
            <a:lin ang="3600000" scaled="0"/>
          </a:gradFill>
        </p:spPr>
        <p:txBody>
          <a:bodyPr vert="horz" wrap="square" lIns="0" tIns="0" rIns="0" bIns="0" rtlCol="0" anchor="ctr"/>
          <a:lstStyle/>
          <a:p>
            <a:pPr algn="ctr">
              <a:lnSpc>
                <a:spcPct val="100000"/>
              </a:lnSpc>
            </a:pPr>
            <a:endParaRPr kumimoji="1" lang="zh-CN" altLang="en-US"/>
          </a:p>
        </p:txBody>
      </p:sp>
      <p:sp>
        <p:nvSpPr>
          <p:cNvPr id="4" name="标题 1"/>
          <p:cNvSpPr txBox="1"/>
          <p:nvPr/>
        </p:nvSpPr>
        <p:spPr>
          <a:xfrm rot="0" flipH="0" flipV="0">
            <a:off x="955675" y="685263"/>
            <a:ext cx="6451036" cy="2022941"/>
          </a:xfrm>
          <a:prstGeom prst="rect">
            <a:avLst/>
          </a:prstGeom>
          <a:solidFill>
            <a:schemeClr val="bg1"/>
          </a:solidFill>
          <a:ln w="12700" cap="sq">
            <a:noFill/>
            <a:miter/>
          </a:ln>
          <a:effectLst>
            <a:outerShdw dist="139700" blurRad="152400" dir="5400000" sx="97000" sy="97000" kx="0" ky="0" algn="t" rotWithShape="0">
              <a:srgbClr val="000000">
                <a:alpha val="24000"/>
              </a:srgb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955675" y="504654"/>
            <a:ext cx="6451036" cy="180609"/>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cxnSp>
        <p:nvCxnSpPr>
          <p:cNvPr id="6" name="线条 1"/>
          <p:cNvCxnSpPr/>
          <p:nvPr/>
        </p:nvCxnSpPr>
        <p:spPr>
          <a:xfrm rot="0" flipH="1" flipV="0">
            <a:off x="2358817" y="2120975"/>
            <a:ext cx="4558651" cy="0"/>
          </a:xfrm>
          <a:prstGeom prst="line">
            <a:avLst/>
          </a:prstGeom>
          <a:noFill/>
          <a:ln w="12700" cap="sq">
            <a:solidFill>
              <a:schemeClr val="tx1">
                <a:lumMod val="75000"/>
                <a:lumOff val="25000"/>
              </a:schemeClr>
            </a:solidFill>
            <a:miter/>
          </a:ln>
        </p:spPr>
      </p:cxnSp>
      <p:sp>
        <p:nvSpPr>
          <p:cNvPr id="7" name="标题 1"/>
          <p:cNvSpPr txBox="1"/>
          <p:nvPr/>
        </p:nvSpPr>
        <p:spPr>
          <a:xfrm rot="0" flipH="0" flipV="0">
            <a:off x="2334073" y="3798464"/>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063CE8">
                    <a:alpha val="100000"/>
                  </a:srgbClr>
                </a:solidFill>
                <a:latin typeface="OPPOSans H"/>
                <a:ea typeface="OPPOSans H"/>
                <a:cs typeface="OPPOSans H"/>
              </a:rPr>
              <a:t>1.</a:t>
            </a:r>
            <a:endParaRPr kumimoji="1" lang="zh-CN" altLang="en-US"/>
          </a:p>
        </p:txBody>
      </p:sp>
      <p:sp>
        <p:nvSpPr>
          <p:cNvPr id="8" name="标题 1"/>
          <p:cNvSpPr txBox="1"/>
          <p:nvPr/>
        </p:nvSpPr>
        <p:spPr>
          <a:xfrm rot="0" flipH="0" flipV="0">
            <a:off x="3169059" y="3675289"/>
            <a:ext cx="2732812" cy="709079"/>
          </a:xfrm>
          <a:prstGeom prst="rect">
            <a:avLst/>
          </a:prstGeom>
          <a:noFill/>
          <a:ln>
            <a:noFill/>
          </a:ln>
        </p:spPr>
        <p:txBody>
          <a:bodyPr vert="horz" wrap="square" lIns="0" tIns="0" rIns="0" bIns="0" rtlCol="0" anchor="ctr"/>
          <a:lstStyle/>
          <a:p>
            <a:pPr algn="l">
              <a:lnSpc>
                <a:spcPct val="120000"/>
              </a:lnSpc>
            </a:pPr>
            <a:r>
              <a:rPr kumimoji="1" lang="en-US" altLang="zh-CN" sz="1800">
                <a:ln w="12700">
                  <a:noFill/>
                </a:ln>
                <a:solidFill>
                  <a:srgbClr val="595959">
                    <a:alpha val="100000"/>
                  </a:srgbClr>
                </a:solidFill>
                <a:latin typeface="OPPOSans H"/>
                <a:ea typeface="OPPOSans H"/>
                <a:cs typeface="OPPOSans H"/>
              </a:rPr>
              <a:t>问题映射表的定义与作用</a:t>
            </a:r>
            <a:endParaRPr kumimoji="1" lang="zh-CN" altLang="en-US"/>
          </a:p>
        </p:txBody>
      </p:sp>
      <p:sp>
        <p:nvSpPr>
          <p:cNvPr id="9" name="标题 1"/>
          <p:cNvSpPr txBox="1"/>
          <p:nvPr/>
        </p:nvSpPr>
        <p:spPr>
          <a:xfrm rot="0" flipH="0" flipV="0">
            <a:off x="6287875" y="3735319"/>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063CE8">
                    <a:alpha val="100000"/>
                  </a:srgbClr>
                </a:solidFill>
                <a:latin typeface="OPPOSans H"/>
                <a:ea typeface="OPPOSans H"/>
                <a:cs typeface="OPPOSans H"/>
              </a:rPr>
              <a:t>3.</a:t>
            </a:r>
            <a:endParaRPr kumimoji="1" lang="zh-CN" altLang="en-US"/>
          </a:p>
        </p:txBody>
      </p:sp>
      <p:sp>
        <p:nvSpPr>
          <p:cNvPr id="10" name="标题 1"/>
          <p:cNvSpPr txBox="1"/>
          <p:nvPr/>
        </p:nvSpPr>
        <p:spPr>
          <a:xfrm rot="0" flipH="0" flipV="0">
            <a:off x="6287875" y="4712864"/>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063CE8">
                    <a:alpha val="100000"/>
                  </a:srgbClr>
                </a:solidFill>
                <a:latin typeface="OPPOSans H"/>
                <a:ea typeface="OPPOSans H"/>
                <a:cs typeface="OPPOSans H"/>
              </a:rPr>
              <a:t>4.</a:t>
            </a:r>
            <a:endParaRPr kumimoji="1" lang="zh-CN" altLang="en-US"/>
          </a:p>
        </p:txBody>
      </p:sp>
      <p:sp>
        <p:nvSpPr>
          <p:cNvPr id="11" name="标题 1"/>
          <p:cNvSpPr txBox="1"/>
          <p:nvPr/>
        </p:nvSpPr>
        <p:spPr>
          <a:xfrm rot="0" flipH="0" flipV="0">
            <a:off x="7122861" y="3618867"/>
            <a:ext cx="2732812" cy="709079"/>
          </a:xfrm>
          <a:prstGeom prst="rect">
            <a:avLst/>
          </a:prstGeom>
          <a:noFill/>
          <a:ln>
            <a:noFill/>
          </a:ln>
        </p:spPr>
        <p:txBody>
          <a:bodyPr vert="horz" wrap="square" lIns="0" tIns="0" rIns="0" bIns="0" rtlCol="0" anchor="ctr"/>
          <a:lstStyle/>
          <a:p>
            <a:pPr algn="l">
              <a:lnSpc>
                <a:spcPct val="120000"/>
              </a:lnSpc>
            </a:pPr>
            <a:r>
              <a:rPr kumimoji="1" lang="en-US" altLang="zh-CN" sz="1800">
                <a:ln w="12700">
                  <a:noFill/>
                </a:ln>
                <a:solidFill>
                  <a:srgbClr val="595959">
                    <a:alpha val="100000"/>
                  </a:srgbClr>
                </a:solidFill>
                <a:latin typeface="OPPOSans H"/>
                <a:ea typeface="OPPOSans H"/>
                <a:cs typeface="OPPOSans H"/>
              </a:rPr>
              <a:t>构建高效问题映射表的核心要素</a:t>
            </a:r>
            <a:endParaRPr kumimoji="1" lang="zh-CN" altLang="en-US"/>
          </a:p>
        </p:txBody>
      </p:sp>
      <p:sp>
        <p:nvSpPr>
          <p:cNvPr id="12" name="标题 1"/>
          <p:cNvSpPr txBox="1"/>
          <p:nvPr/>
        </p:nvSpPr>
        <p:spPr>
          <a:xfrm rot="0" flipH="0" flipV="0">
            <a:off x="7122861" y="4589689"/>
            <a:ext cx="2732812" cy="709079"/>
          </a:xfrm>
          <a:prstGeom prst="rect">
            <a:avLst/>
          </a:prstGeom>
          <a:noFill/>
          <a:ln>
            <a:noFill/>
          </a:ln>
        </p:spPr>
        <p:txBody>
          <a:bodyPr vert="horz" wrap="square" lIns="0" tIns="0" rIns="0" bIns="0" rtlCol="0" anchor="ctr"/>
          <a:lstStyle/>
          <a:p>
            <a:pPr algn="l">
              <a:lnSpc>
                <a:spcPct val="120000"/>
              </a:lnSpc>
            </a:pPr>
            <a:r>
              <a:rPr kumimoji="1" lang="en-US" altLang="zh-CN" sz="1800">
                <a:ln w="12700">
                  <a:noFill/>
                </a:ln>
                <a:solidFill>
                  <a:srgbClr val="595959">
                    <a:alpha val="100000"/>
                  </a:srgbClr>
                </a:solidFill>
                <a:latin typeface="OPPOSans H"/>
                <a:ea typeface="OPPOSans H"/>
                <a:cs typeface="OPPOSans H"/>
              </a:rPr>
              <a:t>问题映射表的实践应用与优化路径</a:t>
            </a:r>
            <a:endParaRPr kumimoji="1" lang="zh-CN" altLang="en-US"/>
          </a:p>
        </p:txBody>
      </p:sp>
      <p:sp>
        <p:nvSpPr>
          <p:cNvPr id="13" name="标题 1"/>
          <p:cNvSpPr txBox="1"/>
          <p:nvPr/>
        </p:nvSpPr>
        <p:spPr>
          <a:xfrm rot="0" flipH="0" flipV="0">
            <a:off x="1257186" y="928351"/>
            <a:ext cx="5842587" cy="1195417"/>
          </a:xfrm>
          <a:prstGeom prst="rect">
            <a:avLst/>
          </a:prstGeom>
          <a:noFill/>
          <a:ln>
            <a:noFill/>
          </a:ln>
        </p:spPr>
        <p:txBody>
          <a:bodyPr vert="horz" wrap="square" lIns="0" tIns="0" rIns="0" bIns="0" rtlCol="0" anchor="ctr"/>
          <a:lstStyle/>
          <a:p>
            <a:pPr algn="ctr">
              <a:lnSpc>
                <a:spcPct val="120000"/>
              </a:lnSpc>
            </a:pPr>
            <a:r>
              <a:rPr kumimoji="1" lang="en-US" altLang="zh-CN" sz="7200">
                <a:ln w="12700">
                  <a:noFill/>
                </a:ln>
                <a:solidFill>
                  <a:srgbClr val="CAD6FE">
                    <a:alpha val="30000"/>
                  </a:srgbClr>
                </a:solidFill>
                <a:latin typeface="OPPOSans H"/>
                <a:ea typeface="OPPOSans H"/>
                <a:cs typeface="OPPOSans H"/>
              </a:rPr>
              <a:t>CONTENTS</a:t>
            </a:r>
            <a:endParaRPr kumimoji="1" lang="zh-CN" altLang="en-US"/>
          </a:p>
        </p:txBody>
      </p:sp>
      <p:sp>
        <p:nvSpPr>
          <p:cNvPr id="14" name="标题 1"/>
          <p:cNvSpPr txBox="1"/>
          <p:nvPr/>
        </p:nvSpPr>
        <p:spPr>
          <a:xfrm rot="0" flipH="0" flipV="0">
            <a:off x="4152786" y="750551"/>
            <a:ext cx="2769187" cy="1373217"/>
          </a:xfrm>
          <a:prstGeom prst="rect">
            <a:avLst/>
          </a:prstGeom>
          <a:noFill/>
          <a:ln>
            <a:noFill/>
          </a:ln>
        </p:spPr>
        <p:txBody>
          <a:bodyPr vert="horz" wrap="square" lIns="0" tIns="0" rIns="0" bIns="0" rtlCol="0" anchor="ctr"/>
          <a:lstStyle/>
          <a:p>
            <a:pPr algn="ctr">
              <a:lnSpc>
                <a:spcPct val="120000"/>
              </a:lnSpc>
            </a:pPr>
            <a:r>
              <a:rPr kumimoji="1" lang="en-US" altLang="zh-CN" sz="7200">
                <a:ln w="12700">
                  <a:noFill/>
                </a:ln>
                <a:solidFill>
                  <a:srgbClr val="063CE8">
                    <a:alpha val="100000"/>
                  </a:srgbClr>
                </a:solidFill>
                <a:latin typeface="OPPOSans H"/>
                <a:ea typeface="OPPOSans H"/>
                <a:cs typeface="OPPOSans H"/>
              </a:rPr>
              <a:t>目录</a:t>
            </a:r>
            <a:endParaRPr kumimoji="1" lang="zh-CN" altLang="en-US"/>
          </a:p>
        </p:txBody>
      </p:sp>
      <p:sp>
        <p:nvSpPr>
          <p:cNvPr id="15" name="标题 1"/>
          <p:cNvSpPr txBox="1"/>
          <p:nvPr/>
        </p:nvSpPr>
        <p:spPr>
          <a:xfrm rot="0" flipH="0" flipV="0">
            <a:off x="2334073" y="4712864"/>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063CE8">
                    <a:alpha val="100000"/>
                  </a:srgbClr>
                </a:solidFill>
                <a:latin typeface="OPPOSans H"/>
                <a:ea typeface="OPPOSans H"/>
                <a:cs typeface="OPPOSans H"/>
              </a:rPr>
              <a:t>2.</a:t>
            </a:r>
            <a:endParaRPr kumimoji="1" lang="zh-CN" altLang="en-US"/>
          </a:p>
        </p:txBody>
      </p:sp>
      <p:sp>
        <p:nvSpPr>
          <p:cNvPr id="16" name="标题 1"/>
          <p:cNvSpPr txBox="1"/>
          <p:nvPr/>
        </p:nvSpPr>
        <p:spPr>
          <a:xfrm rot="0" flipH="0" flipV="0">
            <a:off x="3169059" y="4589689"/>
            <a:ext cx="2732812" cy="709079"/>
          </a:xfrm>
          <a:prstGeom prst="rect">
            <a:avLst/>
          </a:prstGeom>
          <a:noFill/>
          <a:ln>
            <a:noFill/>
          </a:ln>
        </p:spPr>
        <p:txBody>
          <a:bodyPr vert="horz" wrap="square" lIns="0" tIns="0" rIns="0" bIns="0" rtlCol="0" anchor="ctr"/>
          <a:lstStyle/>
          <a:p>
            <a:pPr algn="l">
              <a:lnSpc>
                <a:spcPct val="120000"/>
              </a:lnSpc>
            </a:pPr>
            <a:r>
              <a:rPr kumimoji="1" lang="en-US" altLang="zh-CN" sz="1800">
                <a:ln w="12700">
                  <a:noFill/>
                </a:ln>
                <a:solidFill>
                  <a:srgbClr val="595959">
                    <a:alpha val="100000"/>
                  </a:srgbClr>
                </a:solidFill>
                <a:latin typeface="OPPOSans H"/>
                <a:ea typeface="OPPOSans H"/>
                <a:cs typeface="OPPOSans H"/>
              </a:rPr>
              <a:t>问题映射表在GEO中的关键功能</a:t>
            </a: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01</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问题映射表的定义与作用</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矩形 7"/>
          <p:cNvSpPr txBox="1"/>
          <p:nvPr/>
        </p:nvSpPr>
        <p:spPr>
          <a:xfrm rot="0" flipH="0" flipV="0">
            <a:off x="775437" y="1799618"/>
            <a:ext cx="3294501" cy="4182894"/>
          </a:xfrm>
          <a:prstGeom prst="rect">
            <a:avLst/>
          </a:prstGeom>
          <a:solidFill>
            <a:schemeClr val="accent1">
              <a:alpha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矩形 3"/>
          <p:cNvSpPr txBox="1"/>
          <p:nvPr/>
        </p:nvSpPr>
        <p:spPr>
          <a:xfrm rot="0" flipH="0" flipV="0">
            <a:off x="672830" y="1896895"/>
            <a:ext cx="3294501" cy="4182894"/>
          </a:xfrm>
          <a:prstGeom prst="rect">
            <a:avLst/>
          </a:prstGeom>
          <a:gradFill>
            <a:gsLst>
              <a:gs pos="0">
                <a:schemeClr val="accent1">
                  <a:lumMod val="75000"/>
                </a:schemeClr>
              </a:gs>
              <a:gs pos="100000">
                <a:schemeClr val="accent1"/>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等腰三角形 4"/>
          <p:cNvSpPr txBox="1"/>
          <p:nvPr/>
        </p:nvSpPr>
        <p:spPr>
          <a:xfrm rot="0" flipH="0" flipV="0">
            <a:off x="683090" y="1891069"/>
            <a:ext cx="3283409" cy="4188720"/>
          </a:xfrm>
          <a:prstGeom prst="triangle">
            <a:avLst>
              <a:gd name="adj" fmla="val 100000"/>
            </a:avLst>
          </a:prstGeom>
          <a:gradFill>
            <a:gsLst>
              <a:gs pos="0">
                <a:schemeClr val="accent1">
                  <a:lumMod val="75000"/>
                  <a:alpha val="50000"/>
                </a:schemeClr>
              </a:gs>
              <a:gs pos="100000">
                <a:schemeClr val="accent1">
                  <a:alpha val="73000"/>
                </a:schemeClr>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isheji-3"/>
          <p:cNvSpPr txBox="1"/>
          <p:nvPr/>
        </p:nvSpPr>
        <p:spPr>
          <a:xfrm rot="0" flipH="0" flipV="0">
            <a:off x="891291" y="2118426"/>
            <a:ext cx="2857580" cy="763007"/>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结构化的问题-意图对应关系</a:t>
            </a:r>
            <a:endParaRPr kumimoji="1" lang="zh-CN" altLang="en-US"/>
          </a:p>
        </p:txBody>
      </p:sp>
      <p:sp>
        <p:nvSpPr>
          <p:cNvPr id="7" name="isheji-4"/>
          <p:cNvSpPr txBox="1"/>
          <p:nvPr/>
        </p:nvSpPr>
        <p:spPr>
          <a:xfrm rot="0" flipH="0" flipV="0">
            <a:off x="891291" y="2991400"/>
            <a:ext cx="2857580" cy="2913289"/>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问题映射表是一种将用户自然语言提问与其背后真实意图进行结构化关联的数据表，通过标准化字段记录问题变体、语义类别和预期答案类型，为生成引擎提供精准输入。</a:t>
            </a:r>
            <a:endParaRPr kumimoji="1" lang="zh-CN" altLang="en-US"/>
          </a:p>
        </p:txBody>
      </p:sp>
      <p:sp>
        <p:nvSpPr>
          <p:cNvPr id="8" name="矩形 18"/>
          <p:cNvSpPr txBox="1"/>
          <p:nvPr/>
        </p:nvSpPr>
        <p:spPr>
          <a:xfrm rot="0" flipH="0" flipV="0">
            <a:off x="4500053" y="1799618"/>
            <a:ext cx="3294501" cy="4182894"/>
          </a:xfrm>
          <a:prstGeom prst="rect">
            <a:avLst/>
          </a:prstGeom>
          <a:solidFill>
            <a:schemeClr val="accent1">
              <a:alpha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矩形 19"/>
          <p:cNvSpPr txBox="1"/>
          <p:nvPr/>
        </p:nvSpPr>
        <p:spPr>
          <a:xfrm rot="0" flipH="0" flipV="0">
            <a:off x="4397446" y="1896895"/>
            <a:ext cx="3294501" cy="4182894"/>
          </a:xfrm>
          <a:prstGeom prst="rect">
            <a:avLst/>
          </a:prstGeom>
          <a:gradFill>
            <a:gsLst>
              <a:gs pos="0">
                <a:schemeClr val="accent1">
                  <a:lumMod val="75000"/>
                </a:schemeClr>
              </a:gs>
              <a:gs pos="100000">
                <a:schemeClr val="accent1"/>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等腰三角形 20"/>
          <p:cNvSpPr txBox="1"/>
          <p:nvPr/>
        </p:nvSpPr>
        <p:spPr>
          <a:xfrm rot="0" flipH="0" flipV="0">
            <a:off x="4407706" y="1891069"/>
            <a:ext cx="3283409" cy="4188720"/>
          </a:xfrm>
          <a:prstGeom prst="triangle">
            <a:avLst>
              <a:gd name="adj" fmla="val 100000"/>
            </a:avLst>
          </a:prstGeom>
          <a:gradFill>
            <a:gsLst>
              <a:gs pos="0">
                <a:schemeClr val="accent1">
                  <a:lumMod val="75000"/>
                  <a:alpha val="50000"/>
                </a:schemeClr>
              </a:gs>
              <a:gs pos="100000">
                <a:schemeClr val="accent1">
                  <a:alpha val="73000"/>
                </a:schemeClr>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isheji-3"/>
          <p:cNvSpPr txBox="1"/>
          <p:nvPr/>
        </p:nvSpPr>
        <p:spPr>
          <a:xfrm rot="0" flipH="0" flipV="0">
            <a:off x="4615907" y="2118426"/>
            <a:ext cx="2857580" cy="763007"/>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与传统关键词映射的区别</a:t>
            </a:r>
            <a:endParaRPr kumimoji="1" lang="zh-CN" altLang="en-US"/>
          </a:p>
        </p:txBody>
      </p:sp>
      <p:sp>
        <p:nvSpPr>
          <p:cNvPr id="12" name="isheji-4"/>
          <p:cNvSpPr txBox="1"/>
          <p:nvPr/>
        </p:nvSpPr>
        <p:spPr>
          <a:xfrm rot="0" flipH="0" flipV="0">
            <a:off x="4615907" y="2991400"/>
            <a:ext cx="2857580" cy="2913289"/>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不同于SEO中基于关键词匹配的映射方式，问题映射表聚焦于语义理解与意图识别，能处理同义、多义及模糊表达，更适配大模型驱动的生成式搜索场景。</a:t>
            </a:r>
            <a:endParaRPr kumimoji="1" lang="zh-CN" altLang="en-US"/>
          </a:p>
        </p:txBody>
      </p:sp>
      <p:sp>
        <p:nvSpPr>
          <p:cNvPr id="13" name="矩形 23"/>
          <p:cNvSpPr txBox="1"/>
          <p:nvPr/>
        </p:nvSpPr>
        <p:spPr>
          <a:xfrm rot="0" flipH="0" flipV="0">
            <a:off x="8224669" y="1799618"/>
            <a:ext cx="3294501" cy="4182894"/>
          </a:xfrm>
          <a:prstGeom prst="rect">
            <a:avLst/>
          </a:prstGeom>
          <a:solidFill>
            <a:schemeClr val="accent1">
              <a:alpha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矩形 24"/>
          <p:cNvSpPr txBox="1"/>
          <p:nvPr/>
        </p:nvSpPr>
        <p:spPr>
          <a:xfrm rot="0" flipH="0" flipV="0">
            <a:off x="8122062" y="1896895"/>
            <a:ext cx="3294501" cy="4182894"/>
          </a:xfrm>
          <a:prstGeom prst="rect">
            <a:avLst/>
          </a:prstGeom>
          <a:gradFill>
            <a:gsLst>
              <a:gs pos="0">
                <a:schemeClr val="accent1">
                  <a:lumMod val="75000"/>
                </a:schemeClr>
              </a:gs>
              <a:gs pos="100000">
                <a:schemeClr val="accent1"/>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等腰三角形 25"/>
          <p:cNvSpPr txBox="1"/>
          <p:nvPr/>
        </p:nvSpPr>
        <p:spPr>
          <a:xfrm rot="0" flipH="0" flipV="0">
            <a:off x="8132322" y="1891069"/>
            <a:ext cx="3283409" cy="4188720"/>
          </a:xfrm>
          <a:prstGeom prst="triangle">
            <a:avLst>
              <a:gd name="adj" fmla="val 100000"/>
            </a:avLst>
          </a:prstGeom>
          <a:gradFill>
            <a:gsLst>
              <a:gs pos="0">
                <a:schemeClr val="accent1">
                  <a:lumMod val="75000"/>
                  <a:alpha val="50000"/>
                </a:schemeClr>
              </a:gs>
              <a:gs pos="100000">
                <a:schemeClr val="accent1">
                  <a:alpha val="73000"/>
                </a:schemeClr>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isheji-3"/>
          <p:cNvSpPr txBox="1"/>
          <p:nvPr/>
        </p:nvSpPr>
        <p:spPr>
          <a:xfrm rot="0" flipH="0" flipV="0">
            <a:off x="8340523" y="2118426"/>
            <a:ext cx="2857580" cy="763007"/>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FFFFFF">
                    <a:alpha val="100000"/>
                  </a:srgbClr>
                </a:solidFill>
                <a:latin typeface="Source Han Sans CN Bold"/>
                <a:ea typeface="Source Han Sans CN Bold"/>
                <a:cs typeface="Source Han Sans CN Bold"/>
              </a:rPr>
              <a:t>核心组成要素</a:t>
            </a:r>
            <a:endParaRPr kumimoji="1" lang="zh-CN" altLang="en-US"/>
          </a:p>
        </p:txBody>
      </p:sp>
      <p:sp>
        <p:nvSpPr>
          <p:cNvPr id="17" name="isheji-4"/>
          <p:cNvSpPr txBox="1"/>
          <p:nvPr/>
        </p:nvSpPr>
        <p:spPr>
          <a:xfrm rot="0" flipH="0" flipV="0">
            <a:off x="8340523" y="2991400"/>
            <a:ext cx="2857580" cy="291240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典型的问题映射表包含原始问题、标准化问题模板、意图标签、上下文约束、答案类型及置信度评分等字段，形成可被生成引擎直接调用的结构化知识单元。</a:t>
            </a:r>
            <a:endParaRPr kumimoji="1" lang="zh-CN" altLang="en-US"/>
          </a:p>
        </p:txBody>
      </p:sp>
      <p:sp>
        <p:nvSpPr>
          <p:cNvPr id="18"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问题映射表的基本定义</a:t>
            </a:r>
            <a:endParaRPr kumimoji="1" lang="zh-CN" altLang="en-US"/>
          </a:p>
        </p:txBody>
      </p:sp>
      <p:sp>
        <p:nvSpPr>
          <p:cNvPr id="19"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516000" y="2012200"/>
            <a:ext cx="11160000" cy="3240000"/>
          </a:xfrm>
          <a:prstGeom prst="roundRect">
            <a:avLst>
              <a:gd name="adj" fmla="val 6002"/>
            </a:avLst>
          </a:prstGeom>
          <a:solidFill>
            <a:schemeClr val="bg1">
              <a:lumMod val="95000"/>
            </a:schemeClr>
          </a:solidFill>
          <a:ln cap="sq">
            <a:noFill/>
            <a:prstDash val="solid"/>
            <a:miter/>
          </a:ln>
          <a:effectLst/>
        </p:spPr>
        <p:txBody>
          <a:bodyPr vert="horz" wrap="square" lIns="0" tIns="0" rIns="0" bIns="0" rtlCol="0" anchor="t"/>
          <a:lstStyle/>
          <a:p>
            <a:pPr algn="ctr">
              <a:lnSpc>
                <a:spcPct val="110000"/>
              </a:lnSpc>
            </a:pPr>
            <a:endParaRPr kumimoji="1" lang="zh-CN" altLang="en-US"/>
          </a:p>
        </p:txBody>
      </p:sp>
      <p:sp>
        <p:nvSpPr>
          <p:cNvPr id="4" name="标题 1"/>
          <p:cNvSpPr txBox="1"/>
          <p:nvPr/>
        </p:nvSpPr>
        <p:spPr>
          <a:xfrm rot="0" flipH="0" flipV="0">
            <a:off x="8349900" y="1662678"/>
            <a:ext cx="3046331" cy="3939044"/>
          </a:xfrm>
          <a:custGeom>
            <a:avLst/>
            <a:gdLst>
              <a:gd name="connsiteX0" fmla="*/ 3143250 w 4284811"/>
              <a:gd name="connsiteY0" fmla="*/ 5085017 h 6064091"/>
              <a:gd name="connsiteX1" fmla="*/ 3099435 w 4284811"/>
              <a:gd name="connsiteY1" fmla="*/ 5543550 h 6064091"/>
              <a:gd name="connsiteX2" fmla="*/ 3286125 w 4284811"/>
              <a:gd name="connsiteY2" fmla="*/ 5926836 h 6064091"/>
              <a:gd name="connsiteX3" fmla="*/ 2559749 w 4284811"/>
              <a:gd name="connsiteY3" fmla="*/ 6064092 h 6064091"/>
              <a:gd name="connsiteX4" fmla="*/ 339662 w 4284811"/>
              <a:gd name="connsiteY4" fmla="*/ 6064092 h 6064091"/>
              <a:gd name="connsiteX5" fmla="*/ 0 w 4284811"/>
              <a:gd name="connsiteY5" fmla="*/ 5724525 h 6064091"/>
              <a:gd name="connsiteX6" fmla="*/ 0 w 4284811"/>
              <a:gd name="connsiteY6" fmla="*/ 339662 h 6064091"/>
              <a:gd name="connsiteX7" fmla="*/ 339662 w 4284811"/>
              <a:gd name="connsiteY7" fmla="*/ 0 h 6064091"/>
              <a:gd name="connsiteX8" fmla="*/ 3941445 w 4284811"/>
              <a:gd name="connsiteY8" fmla="*/ 0 h 6064091"/>
              <a:gd name="connsiteX9" fmla="*/ 4281107 w 4284811"/>
              <a:gd name="connsiteY9" fmla="*/ 337852 h 6064091"/>
              <a:gd name="connsiteX10" fmla="*/ 4279011 w 4284811"/>
              <a:gd name="connsiteY10" fmla="*/ 2657951 h 6064091"/>
              <a:gd name="connsiteX11" fmla="*/ 4190714 w 4284811"/>
              <a:gd name="connsiteY11" fmla="*/ 3344609 h 6064091"/>
              <a:gd name="connsiteX12" fmla="*/ 3143250 w 4284811"/>
              <a:gd name="connsiteY12" fmla="*/ 5085017 h 6064091"/>
            </a:gdLst>
            <a:rect l="l" t="t" r="r" b="b"/>
            <a:pathLst>
              <a:path w="4284811" h="6064091">
                <a:moveTo>
                  <a:pt x="3143250" y="5085017"/>
                </a:moveTo>
                <a:cubicBezTo>
                  <a:pt x="3011281" y="5203032"/>
                  <a:pt x="2992203" y="5402676"/>
                  <a:pt x="3099435" y="5543550"/>
                </a:cubicBezTo>
                <a:cubicBezTo>
                  <a:pt x="3209925" y="5688235"/>
                  <a:pt x="3315843" y="5854732"/>
                  <a:pt x="3286125" y="5926836"/>
                </a:cubicBezTo>
                <a:cubicBezTo>
                  <a:pt x="3228975" y="6064092"/>
                  <a:pt x="3133725" y="6064092"/>
                  <a:pt x="2559749" y="6064092"/>
                </a:cubicBezTo>
                <a:lnTo>
                  <a:pt x="339662" y="6064092"/>
                </a:lnTo>
                <a:cubicBezTo>
                  <a:pt x="152130" y="6064044"/>
                  <a:pt x="105" y="5912053"/>
                  <a:pt x="0" y="5724525"/>
                </a:cubicBezTo>
                <a:lnTo>
                  <a:pt x="0" y="339662"/>
                </a:lnTo>
                <a:cubicBezTo>
                  <a:pt x="53" y="152093"/>
                  <a:pt x="152093" y="53"/>
                  <a:pt x="339662" y="0"/>
                </a:cubicBezTo>
                <a:lnTo>
                  <a:pt x="3941445" y="0"/>
                </a:lnTo>
                <a:cubicBezTo>
                  <a:pt x="4128335" y="-3"/>
                  <a:pt x="4280107" y="150969"/>
                  <a:pt x="4281107" y="337852"/>
                </a:cubicBezTo>
                <a:cubicBezTo>
                  <a:pt x="4284155" y="895160"/>
                  <a:pt x="4288536" y="2010061"/>
                  <a:pt x="4279011" y="2657951"/>
                </a:cubicBezTo>
                <a:cubicBezTo>
                  <a:pt x="4275392" y="2902649"/>
                  <a:pt x="4221861" y="3200400"/>
                  <a:pt x="4190714" y="3344609"/>
                </a:cubicBezTo>
                <a:cubicBezTo>
                  <a:pt x="4005358" y="4202716"/>
                  <a:pt x="3467100" y="4795076"/>
                  <a:pt x="3143250" y="5085017"/>
                </a:cubicBezTo>
                <a:close/>
              </a:path>
            </a:pathLst>
          </a:custGeom>
          <a:gradFill>
            <a:gsLst>
              <a:gs pos="40000">
                <a:schemeClr val="accent1">
                  <a:lumMod val="60000"/>
                  <a:lumOff val="40000"/>
                  <a:alpha val="100000"/>
                </a:schemeClr>
              </a:gs>
              <a:gs pos="100000">
                <a:schemeClr val="accent1">
                  <a:alpha val="100000"/>
                </a:schemeClr>
              </a:gs>
            </a:gsLst>
            <a:lin ang="2700000" scaled="0"/>
          </a:gra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rot="0" flipH="0" flipV="0">
            <a:off x="949842" y="4713877"/>
            <a:ext cx="6850388" cy="124026"/>
          </a:xfrm>
          <a:custGeom>
            <a:avLst/>
            <a:gdLst>
              <a:gd name="connsiteX0" fmla="*/ 12192000 w 12192000"/>
              <a:gd name="connsiteY0" fmla="*/ 0 h 318313"/>
              <a:gd name="connsiteX1" fmla="*/ 0 w 12192000"/>
              <a:gd name="connsiteY1" fmla="*/ 0 h 318313"/>
              <a:gd name="connsiteX2" fmla="*/ 0 w 12192000"/>
              <a:gd name="connsiteY2" fmla="*/ 114112 h 318313"/>
              <a:gd name="connsiteX3" fmla="*/ 11795610 w 12192000"/>
              <a:gd name="connsiteY3" fmla="*/ 114112 h 318313"/>
              <a:gd name="connsiteX4" fmla="*/ 11795610 w 12192000"/>
              <a:gd name="connsiteY4" fmla="*/ 318313 h 318313"/>
              <a:gd name="connsiteX5" fmla="*/ 12192000 w 12192000"/>
              <a:gd name="connsiteY5" fmla="*/ 0 h 318313"/>
            </a:gdLst>
            <a:rect l="l" t="t" r="r" b="b"/>
            <a:pathLst>
              <a:path w="12192000" h="318313">
                <a:moveTo>
                  <a:pt x="12192000" y="0"/>
                </a:moveTo>
                <a:lnTo>
                  <a:pt x="0" y="0"/>
                </a:lnTo>
                <a:lnTo>
                  <a:pt x="0" y="114112"/>
                </a:lnTo>
                <a:lnTo>
                  <a:pt x="11795610" y="114112"/>
                </a:lnTo>
                <a:lnTo>
                  <a:pt x="11795610" y="318313"/>
                </a:lnTo>
                <a:lnTo>
                  <a:pt x="12192000" y="0"/>
                </a:lnTo>
                <a:close/>
              </a:path>
            </a:pathLst>
          </a:custGeom>
          <a:gradFill>
            <a:gsLst>
              <a:gs pos="0">
                <a:schemeClr val="bg1">
                  <a:lumMod val="95000"/>
                </a:schemeClr>
              </a:gs>
              <a:gs pos="100000">
                <a:schemeClr val="accent1"/>
              </a:gs>
            </a:gsLst>
            <a:lin ang="0" scaled="0"/>
          </a:gra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rot="0" flipH="0" flipV="0">
            <a:off x="956904" y="2895877"/>
            <a:ext cx="3312000" cy="155763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通过预先定义高频或关键问题的意图边界，问题映射表帮助生成引擎准确理解用户需求，避免因语义歧义导致的答案偏离，显著提升输出内容的相关性与准确性。</a:t>
            </a:r>
            <a:endParaRPr kumimoji="1" lang="zh-CN" altLang="en-US"/>
          </a:p>
        </p:txBody>
      </p:sp>
      <p:sp>
        <p:nvSpPr>
          <p:cNvPr id="7" name="标题 1"/>
          <p:cNvSpPr txBox="1"/>
          <p:nvPr/>
        </p:nvSpPr>
        <p:spPr>
          <a:xfrm rot="0" flipH="0" flipV="0">
            <a:off x="956904" y="2274073"/>
            <a:ext cx="3312000" cy="551778"/>
          </a:xfrm>
          <a:prstGeom prst="rect">
            <a:avLst/>
          </a:prstGeom>
          <a:noFill/>
          <a:ln w="12700" cap="sq">
            <a:noFill/>
            <a:miter/>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提升生成内容的相关性</a:t>
            </a:r>
            <a:endParaRPr kumimoji="1" lang="zh-CN" altLang="en-US"/>
          </a:p>
        </p:txBody>
      </p:sp>
      <p:sp>
        <p:nvSpPr>
          <p:cNvPr id="8" name="标题 1"/>
          <p:cNvSpPr txBox="1"/>
          <p:nvPr/>
        </p:nvSpPr>
        <p:spPr>
          <a:xfrm rot="0" flipH="0" flipV="0">
            <a:off x="4650039" y="2895877"/>
            <a:ext cx="3312000" cy="1557635"/>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在模型微调阶段，问题映射表可作为高质量监督信号源，减少噪声数据干扰，使训练过程更聚焦于真实用户意图，从而以更少数据实现更高性能。</a:t>
            </a:r>
            <a:endParaRPr kumimoji="1" lang="zh-CN" altLang="en-US"/>
          </a:p>
        </p:txBody>
      </p:sp>
      <p:sp>
        <p:nvSpPr>
          <p:cNvPr id="9" name="标题 1"/>
          <p:cNvSpPr txBox="1"/>
          <p:nvPr/>
        </p:nvSpPr>
        <p:spPr>
          <a:xfrm rot="0" flipH="0" flipV="0">
            <a:off x="4650039" y="2274073"/>
            <a:ext cx="3312000" cy="551778"/>
          </a:xfrm>
          <a:prstGeom prst="rect">
            <a:avLst/>
          </a:prstGeom>
          <a:noFill/>
          <a:ln w="12700" cap="sq">
            <a:noFill/>
            <a:miter/>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优化训练数据效率</a:t>
            </a:r>
            <a:endParaRPr kumimoji="1" lang="zh-CN" altLang="en-US"/>
          </a:p>
        </p:txBody>
      </p:sp>
      <p:sp>
        <p:nvSpPr>
          <p:cNvPr id="10" name="标题 1"/>
          <p:cNvSpPr txBox="1"/>
          <p:nvPr/>
        </p:nvSpPr>
        <p:spPr>
          <a:xfrm rot="0" flipH="0" flipV="0">
            <a:off x="8703065" y="2832036"/>
            <a:ext cx="2340000" cy="1524176"/>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随着用户行为变化，问题映射表可通过增量更新机制快速纳入新问题模式，并同步至生成引擎，实现对新兴查询意图的实时响应与覆盖。</a:t>
            </a:r>
            <a:endParaRPr kumimoji="1" lang="zh-CN" altLang="en-US"/>
          </a:p>
        </p:txBody>
      </p:sp>
      <p:sp>
        <p:nvSpPr>
          <p:cNvPr id="11" name="标题 1"/>
          <p:cNvSpPr txBox="1"/>
          <p:nvPr/>
        </p:nvSpPr>
        <p:spPr>
          <a:xfrm rot="0" flipH="0" flipV="0">
            <a:off x="8703065" y="1804973"/>
            <a:ext cx="2340000" cy="886218"/>
          </a:xfrm>
          <a:prstGeom prst="rect">
            <a:avLst/>
          </a:prstGeom>
          <a:noFill/>
          <a:ln w="12700" cap="sq">
            <a:noFill/>
            <a:miter/>
          </a:ln>
        </p:spPr>
        <p:txBody>
          <a:bodyPr vert="horz" wrap="square" lIns="0" tIns="0" rIns="0" bIns="0" rtlCol="0" anchor="b"/>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支撑动态意图扩展机制</a:t>
            </a:r>
            <a:endParaRPr kumimoji="1" lang="zh-CN" altLang="en-US"/>
          </a:p>
        </p:txBody>
      </p:sp>
      <p:sp>
        <p:nvSpPr>
          <p:cNvPr id="12" name="标题 1"/>
          <p:cNvSpPr txBox="1"/>
          <p:nvPr/>
        </p:nvSpPr>
        <p:spPr>
          <a:xfrm rot="0" flipH="0" flipV="0">
            <a:off x="10402937" y="4067187"/>
            <a:ext cx="854207" cy="1445378"/>
          </a:xfrm>
          <a:custGeom>
            <a:avLst/>
            <a:gdLst>
              <a:gd name="connsiteX0" fmla="*/ 0 w 1201483"/>
              <a:gd name="connsiteY0" fmla="*/ 1588008 h 2225135"/>
              <a:gd name="connsiteX1" fmla="*/ 398240 w 1201483"/>
              <a:gd name="connsiteY1" fmla="*/ 2225135 h 2225135"/>
              <a:gd name="connsiteX2" fmla="*/ 1201483 w 1201483"/>
              <a:gd name="connsiteY2" fmla="*/ 0 h 2225135"/>
              <a:gd name="connsiteX3" fmla="*/ 0 w 1201483"/>
              <a:gd name="connsiteY3" fmla="*/ 1588008 h 2225135"/>
            </a:gdLst>
            <a:rect l="l" t="t" r="r" b="b"/>
            <a:pathLst>
              <a:path w="1201483" h="2225135">
                <a:moveTo>
                  <a:pt x="0" y="1588008"/>
                </a:moveTo>
                <a:cubicBezTo>
                  <a:pt x="0" y="1588008"/>
                  <a:pt x="456438" y="2085023"/>
                  <a:pt x="398240" y="2225135"/>
                </a:cubicBezTo>
                <a:cubicBezTo>
                  <a:pt x="653796" y="1604772"/>
                  <a:pt x="837247" y="1073087"/>
                  <a:pt x="1201483" y="0"/>
                </a:cubicBezTo>
                <a:cubicBezTo>
                  <a:pt x="836581" y="1030510"/>
                  <a:pt x="0" y="1588008"/>
                  <a:pt x="0" y="1588008"/>
                </a:cubicBezTo>
                <a:close/>
              </a:path>
            </a:pathLst>
          </a:custGeom>
          <a:gradFill>
            <a:gsLst>
              <a:gs pos="20000">
                <a:schemeClr val="accent1">
                  <a:lumMod val="60000"/>
                  <a:lumOff val="40000"/>
                </a:schemeClr>
              </a:gs>
              <a:gs pos="100000">
                <a:schemeClr val="accent1">
                  <a:alpha val="100000"/>
                </a:schemeClr>
              </a:gs>
            </a:gsLst>
            <a:lin ang="2700000" scaled="0"/>
          </a:gra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问题映射表在GEO中的关键作用</a:t>
            </a:r>
            <a:endParaRPr kumimoji="1" lang="zh-CN" altLang="en-US"/>
          </a:p>
        </p:txBody>
      </p:sp>
      <p:sp>
        <p:nvSpPr>
          <p:cNvPr id="14"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02</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203">
                <a:ln w="12700">
                  <a:noFill/>
                </a:ln>
                <a:solidFill>
                  <a:srgbClr val="262626">
                    <a:alpha val="100000"/>
                  </a:srgbClr>
                </a:solidFill>
                <a:latin typeface="Source Han Sans CN Bold"/>
                <a:ea typeface="Source Han Sans CN Bold"/>
                <a:cs typeface="Source Han Sans CN Bold"/>
              </a:rPr>
              <a:t>问题映射表在GEO中的关键功能</a:t>
            </a: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0400" y="1538161"/>
            <a:ext cx="3460455" cy="4199313"/>
          </a:xfrm>
          <a:prstGeom prst="roundRect">
            <a:avLst>
              <a:gd name="adj" fmla="val 2269"/>
            </a:avLst>
          </a:prstGeom>
          <a:solidFill>
            <a:schemeClr val="bg1"/>
          </a:solidFill>
          <a:ln cap="sq">
            <a:noFill/>
            <a:prstDash val="solid"/>
            <a:miter/>
            <a:headEnd/>
            <a:tailEnd/>
          </a:ln>
          <a:effectLst>
            <a:outerShdw dist="127000" blurRad="381000" dir="2700000" sx="100000" sy="100000" kx="0" ky="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4" name="标题 1"/>
          <p:cNvSpPr txBox="1"/>
          <p:nvPr/>
        </p:nvSpPr>
        <p:spPr>
          <a:xfrm rot="0" flipH="0" flipV="0">
            <a:off x="844315" y="2825472"/>
            <a:ext cx="3092623" cy="2584030"/>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问题映射表通过结构化方式记录用户在不同场景下的典型提问句式、关键词组合及语义变体，帮助生成引擎理解真实搜索意图，避免仅依赖字面匹配导致的偏差。</a:t>
            </a:r>
            <a:endParaRPr kumimoji="1" lang="zh-CN" altLang="en-US"/>
          </a:p>
        </p:txBody>
      </p:sp>
      <p:sp>
        <p:nvSpPr>
          <p:cNvPr id="5" name="标题 1"/>
          <p:cNvSpPr txBox="1"/>
          <p:nvPr/>
        </p:nvSpPr>
        <p:spPr>
          <a:xfrm rot="0" flipH="0" flipV="0">
            <a:off x="4358092" y="1538161"/>
            <a:ext cx="3461786" cy="4199313"/>
          </a:xfrm>
          <a:prstGeom prst="roundRect">
            <a:avLst>
              <a:gd name="adj" fmla="val 2269"/>
            </a:avLst>
          </a:prstGeom>
          <a:solidFill>
            <a:schemeClr val="bg1"/>
          </a:solidFill>
          <a:ln cap="sq">
            <a:noFill/>
            <a:prstDash val="solid"/>
            <a:miter/>
            <a:headEnd/>
            <a:tailEnd/>
          </a:ln>
          <a:effectLst>
            <a:outerShdw dist="127000" blurRad="381000" dir="2700000" sx="100000" sy="100000" kx="0" ky="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6" name="标题 1"/>
          <p:cNvSpPr txBox="1"/>
          <p:nvPr/>
        </p:nvSpPr>
        <p:spPr>
          <a:xfrm rot="0" flipH="0" flipV="0">
            <a:off x="4358092" y="1526926"/>
            <a:ext cx="3461786" cy="1100614"/>
          </a:xfrm>
          <a:custGeom>
            <a:avLst/>
            <a:gdLst>
              <a:gd name="T0" fmla="*/ 2147483646 w 21600"/>
              <a:gd name="T1" fmla="*/ 1893004841 h 21600"/>
              <a:gd name="T2" fmla="*/ 2147483646 w 21600"/>
              <a:gd name="T3" fmla="*/ 1893004841 h 21600"/>
              <a:gd name="T4" fmla="*/ 2147483646 w 21600"/>
              <a:gd name="T5" fmla="*/ 1893004841 h 21600"/>
              <a:gd name="T6" fmla="*/ 2147483646 w 21600"/>
              <a:gd name="T7" fmla="*/ 1893004841 h 21600"/>
              <a:gd name="T8" fmla="*/ 0 60000 65536"/>
              <a:gd name="T9" fmla="*/ 5898240 60000 65536"/>
              <a:gd name="T10" fmla="*/ 11796480 60000 65536"/>
              <a:gd name="T11" fmla="*/ 17694720 60000 65536"/>
            </a:gdLst>
            <a:rect l="0" t="0" r="r" b="b"/>
            <a:pathLst>
              <a:path w="21600" h="21600" extrusionOk="0">
                <a:moveTo>
                  <a:pt x="749" y="0"/>
                </a:moveTo>
                <a:lnTo>
                  <a:pt x="20851" y="0"/>
                </a:lnTo>
                <a:cubicBezTo>
                  <a:pt x="20959" y="0"/>
                  <a:pt x="21039" y="0"/>
                  <a:pt x="21108" y="21"/>
                </a:cubicBezTo>
                <a:cubicBezTo>
                  <a:pt x="21177" y="42"/>
                  <a:pt x="21233" y="83"/>
                  <a:pt x="21291" y="167"/>
                </a:cubicBezTo>
                <a:cubicBezTo>
                  <a:pt x="21354" y="272"/>
                  <a:pt x="21411" y="438"/>
                  <a:pt x="21457" y="649"/>
                </a:cubicBezTo>
                <a:cubicBezTo>
                  <a:pt x="21504" y="861"/>
                  <a:pt x="21540" y="1118"/>
                  <a:pt x="21563" y="1406"/>
                </a:cubicBezTo>
                <a:cubicBezTo>
                  <a:pt x="21582" y="1670"/>
                  <a:pt x="21591" y="1925"/>
                  <a:pt x="21595" y="2239"/>
                </a:cubicBezTo>
                <a:cubicBezTo>
                  <a:pt x="21600" y="2552"/>
                  <a:pt x="21600" y="2924"/>
                  <a:pt x="21600" y="3420"/>
                </a:cubicBezTo>
                <a:lnTo>
                  <a:pt x="21600" y="21600"/>
                </a:lnTo>
                <a:lnTo>
                  <a:pt x="0" y="21585"/>
                </a:lnTo>
                <a:lnTo>
                  <a:pt x="0" y="3405"/>
                </a:lnTo>
                <a:cubicBezTo>
                  <a:pt x="0" y="2917"/>
                  <a:pt x="0" y="2549"/>
                  <a:pt x="5" y="2237"/>
                </a:cubicBezTo>
                <a:cubicBezTo>
                  <a:pt x="9" y="1925"/>
                  <a:pt x="18" y="1670"/>
                  <a:pt x="37" y="1406"/>
                </a:cubicBezTo>
                <a:cubicBezTo>
                  <a:pt x="60" y="1118"/>
                  <a:pt x="96" y="861"/>
                  <a:pt x="143" y="649"/>
                </a:cubicBezTo>
                <a:cubicBezTo>
                  <a:pt x="189" y="438"/>
                  <a:pt x="246" y="272"/>
                  <a:pt x="309" y="167"/>
                </a:cubicBezTo>
                <a:cubicBezTo>
                  <a:pt x="367" y="83"/>
                  <a:pt x="423" y="42"/>
                  <a:pt x="492" y="21"/>
                </a:cubicBezTo>
                <a:cubicBezTo>
                  <a:pt x="561" y="0"/>
                  <a:pt x="643" y="0"/>
                  <a:pt x="752" y="0"/>
                </a:cubicBezTo>
                <a:lnTo>
                  <a:pt x="749" y="0"/>
                </a:lnTo>
                <a:close/>
              </a:path>
            </a:pathLst>
          </a:custGeom>
          <a:gradFill>
            <a:gsLst>
              <a:gs pos="1000">
                <a:schemeClr val="accent1"/>
              </a:gs>
              <a:gs pos="100000">
                <a:schemeClr val="accent1">
                  <a:lumMod val="60000"/>
                  <a:lumOff val="40000"/>
                  <a:alpha val="100000"/>
                </a:schemeClr>
              </a:gs>
            </a:gsLst>
            <a:lin ang="2700000" scaled="0"/>
          </a:gradFill>
          <a:ln cap="sq">
            <a:noFill/>
            <a:prstDash val="solid"/>
            <a:miter/>
          </a:ln>
          <a:effectLst/>
        </p:spPr>
        <p:txBody>
          <a:bodyPr vert="horz" wrap="square" lIns="45720" tIns="22860" rIns="45720" bIns="22860" rtlCol="0" anchor="ctr"/>
          <a:lstStyle/>
          <a:p>
            <a:pPr algn="ctr">
              <a:lnSpc>
                <a:spcPct val="110000"/>
              </a:lnSpc>
            </a:pPr>
            <a:endParaRPr kumimoji="1" lang="zh-CN" altLang="en-US"/>
          </a:p>
        </p:txBody>
      </p:sp>
      <p:sp>
        <p:nvSpPr>
          <p:cNvPr id="7" name="标题 1"/>
          <p:cNvSpPr txBox="1"/>
          <p:nvPr/>
        </p:nvSpPr>
        <p:spPr>
          <a:xfrm rot="0" flipH="0" flipV="0">
            <a:off x="4542673" y="2825470"/>
            <a:ext cx="3092623" cy="2584030"/>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表内将每类问题关联至对应的生成模板、知识源或推理路径，使模型在接收到特定问题时能快速调用最适配的内容生成逻辑，提升响应的相关性与准确性。</a:t>
            </a:r>
            <a:endParaRPr kumimoji="1" lang="zh-CN" altLang="en-US"/>
          </a:p>
        </p:txBody>
      </p:sp>
      <p:sp>
        <p:nvSpPr>
          <p:cNvPr id="8" name="标题 1"/>
          <p:cNvSpPr txBox="1"/>
          <p:nvPr/>
        </p:nvSpPr>
        <p:spPr>
          <a:xfrm rot="0" flipH="0" flipV="0">
            <a:off x="4542673" y="1564633"/>
            <a:ext cx="3092623" cy="1025201"/>
          </a:xfrm>
          <a:prstGeom prst="rect">
            <a:avLst/>
          </a:prstGeom>
          <a:noFill/>
          <a:ln cap="sq">
            <a:noFill/>
          </a:ln>
          <a:effectLst/>
        </p:spPr>
        <p:txBody>
          <a:bodyPr vert="horz" wrap="square" lIns="64008" tIns="32004" rIns="64008" bIns="32004"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映射问题到内容生成策略</a:t>
            </a:r>
            <a:endParaRPr kumimoji="1" lang="zh-CN" altLang="en-US"/>
          </a:p>
        </p:txBody>
      </p:sp>
      <p:sp>
        <p:nvSpPr>
          <p:cNvPr id="9" name="标题 1"/>
          <p:cNvSpPr txBox="1"/>
          <p:nvPr/>
        </p:nvSpPr>
        <p:spPr>
          <a:xfrm rot="0" flipH="0" flipV="0">
            <a:off x="8057114" y="1538161"/>
            <a:ext cx="3461786" cy="4199313"/>
          </a:xfrm>
          <a:prstGeom prst="roundRect">
            <a:avLst>
              <a:gd name="adj" fmla="val 2269"/>
            </a:avLst>
          </a:prstGeom>
          <a:solidFill>
            <a:schemeClr val="bg1"/>
          </a:solidFill>
          <a:ln cap="sq">
            <a:noFill/>
            <a:prstDash val="solid"/>
            <a:miter/>
            <a:headEnd/>
            <a:tailEnd/>
          </a:ln>
          <a:effectLst>
            <a:outerShdw dist="127000" blurRad="381000" dir="2700000" sx="100000" sy="100000" kx="0" ky="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10" name="标题 1"/>
          <p:cNvSpPr txBox="1"/>
          <p:nvPr/>
        </p:nvSpPr>
        <p:spPr>
          <a:xfrm rot="0" flipH="0" flipV="0">
            <a:off x="8241695" y="2825470"/>
            <a:ext cx="3092623" cy="2584030"/>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针对表达不完整或含歧义的问题，问题映射表通过同义扩展、上下文补全和意图聚类机制，引导生成引擎输出合理且有用的回答，增强系统鲁棒性。</a:t>
            </a:r>
            <a:endParaRPr kumimoji="1" lang="zh-CN" altLang="en-US"/>
          </a:p>
        </p:txBody>
      </p:sp>
      <p:sp>
        <p:nvSpPr>
          <p:cNvPr id="11" name="标题 1"/>
          <p:cNvSpPr txBox="1"/>
          <p:nvPr/>
        </p:nvSpPr>
        <p:spPr>
          <a:xfrm rot="0" flipH="0" flipV="0">
            <a:off x="8053792" y="1526926"/>
            <a:ext cx="3461786" cy="1100614"/>
          </a:xfrm>
          <a:custGeom>
            <a:avLst/>
            <a:gdLst>
              <a:gd name="T0" fmla="*/ 2147483646 w 21600"/>
              <a:gd name="T1" fmla="*/ 1893004841 h 21600"/>
              <a:gd name="T2" fmla="*/ 2147483646 w 21600"/>
              <a:gd name="T3" fmla="*/ 1893004841 h 21600"/>
              <a:gd name="T4" fmla="*/ 2147483646 w 21600"/>
              <a:gd name="T5" fmla="*/ 1893004841 h 21600"/>
              <a:gd name="T6" fmla="*/ 2147483646 w 21600"/>
              <a:gd name="T7" fmla="*/ 1893004841 h 21600"/>
              <a:gd name="T8" fmla="*/ 0 60000 65536"/>
              <a:gd name="T9" fmla="*/ 5898240 60000 65536"/>
              <a:gd name="T10" fmla="*/ 11796480 60000 65536"/>
              <a:gd name="T11" fmla="*/ 17694720 60000 65536"/>
            </a:gdLst>
            <a:rect l="0" t="0" r="r" b="b"/>
            <a:pathLst>
              <a:path w="21600" h="21600" extrusionOk="0">
                <a:moveTo>
                  <a:pt x="749" y="0"/>
                </a:moveTo>
                <a:lnTo>
                  <a:pt x="20851" y="0"/>
                </a:lnTo>
                <a:cubicBezTo>
                  <a:pt x="20959" y="0"/>
                  <a:pt x="21039" y="0"/>
                  <a:pt x="21108" y="21"/>
                </a:cubicBezTo>
                <a:cubicBezTo>
                  <a:pt x="21177" y="42"/>
                  <a:pt x="21233" y="83"/>
                  <a:pt x="21291" y="167"/>
                </a:cubicBezTo>
                <a:cubicBezTo>
                  <a:pt x="21354" y="272"/>
                  <a:pt x="21411" y="438"/>
                  <a:pt x="21457" y="649"/>
                </a:cubicBezTo>
                <a:cubicBezTo>
                  <a:pt x="21504" y="861"/>
                  <a:pt x="21540" y="1118"/>
                  <a:pt x="21563" y="1406"/>
                </a:cubicBezTo>
                <a:cubicBezTo>
                  <a:pt x="21582" y="1670"/>
                  <a:pt x="21591" y="1925"/>
                  <a:pt x="21595" y="2239"/>
                </a:cubicBezTo>
                <a:cubicBezTo>
                  <a:pt x="21600" y="2552"/>
                  <a:pt x="21600" y="2924"/>
                  <a:pt x="21600" y="3420"/>
                </a:cubicBezTo>
                <a:lnTo>
                  <a:pt x="21600" y="21600"/>
                </a:lnTo>
                <a:lnTo>
                  <a:pt x="0" y="21585"/>
                </a:lnTo>
                <a:lnTo>
                  <a:pt x="0" y="3405"/>
                </a:lnTo>
                <a:cubicBezTo>
                  <a:pt x="0" y="2917"/>
                  <a:pt x="0" y="2549"/>
                  <a:pt x="5" y="2237"/>
                </a:cubicBezTo>
                <a:cubicBezTo>
                  <a:pt x="9" y="1925"/>
                  <a:pt x="18" y="1670"/>
                  <a:pt x="37" y="1406"/>
                </a:cubicBezTo>
                <a:cubicBezTo>
                  <a:pt x="60" y="1118"/>
                  <a:pt x="96" y="861"/>
                  <a:pt x="143" y="649"/>
                </a:cubicBezTo>
                <a:cubicBezTo>
                  <a:pt x="189" y="438"/>
                  <a:pt x="246" y="272"/>
                  <a:pt x="309" y="167"/>
                </a:cubicBezTo>
                <a:cubicBezTo>
                  <a:pt x="367" y="83"/>
                  <a:pt x="423" y="42"/>
                  <a:pt x="492" y="21"/>
                </a:cubicBezTo>
                <a:cubicBezTo>
                  <a:pt x="561" y="0"/>
                  <a:pt x="643" y="0"/>
                  <a:pt x="752" y="0"/>
                </a:cubicBezTo>
                <a:lnTo>
                  <a:pt x="749" y="0"/>
                </a:lnTo>
                <a:close/>
              </a:path>
            </a:pathLst>
          </a:custGeom>
          <a:gradFill>
            <a:gsLst>
              <a:gs pos="1000">
                <a:schemeClr val="accent1"/>
              </a:gs>
              <a:gs pos="100000">
                <a:schemeClr val="accent1">
                  <a:lumMod val="60000"/>
                  <a:lumOff val="40000"/>
                  <a:alpha val="100000"/>
                </a:schemeClr>
              </a:gs>
            </a:gsLst>
            <a:lin ang="2700000" scaled="0"/>
          </a:gradFill>
          <a:ln cap="sq">
            <a:noFill/>
            <a:prstDash val="solid"/>
            <a:miter/>
          </a:ln>
          <a:effectLst/>
        </p:spPr>
        <p:txBody>
          <a:bodyPr vert="horz" wrap="square" lIns="45720" tIns="22860" rIns="45720" bIns="22860" rtlCol="0" anchor="ctr"/>
          <a:lstStyle/>
          <a:p>
            <a:pPr algn="ctr">
              <a:lnSpc>
                <a:spcPct val="110000"/>
              </a:lnSpc>
            </a:pPr>
            <a:endParaRPr kumimoji="1" lang="zh-CN" altLang="en-US"/>
          </a:p>
        </p:txBody>
      </p:sp>
      <p:sp>
        <p:nvSpPr>
          <p:cNvPr id="12" name="标题 1"/>
          <p:cNvSpPr txBox="1"/>
          <p:nvPr/>
        </p:nvSpPr>
        <p:spPr>
          <a:xfrm rot="0" flipH="0" flipV="0">
            <a:off x="8241695" y="1564633"/>
            <a:ext cx="3092623" cy="1025201"/>
          </a:xfrm>
          <a:prstGeom prst="rect">
            <a:avLst/>
          </a:prstGeom>
          <a:noFill/>
          <a:ln cap="sq">
            <a:noFill/>
          </a:ln>
          <a:effectLst/>
        </p:spPr>
        <p:txBody>
          <a:bodyPr vert="horz" wrap="square" lIns="64008" tIns="32004" rIns="64008" bIns="32004"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支持长尾与模糊查询处理</a:t>
            </a:r>
            <a:endParaRPr kumimoji="1" lang="zh-CN" altLang="en-US"/>
          </a:p>
        </p:txBody>
      </p:sp>
      <p:sp>
        <p:nvSpPr>
          <p:cNvPr id="13" name="标题 1"/>
          <p:cNvSpPr txBox="1"/>
          <p:nvPr/>
        </p:nvSpPr>
        <p:spPr>
          <a:xfrm rot="0" flipH="0" flipV="0">
            <a:off x="649692" y="1526926"/>
            <a:ext cx="3461786" cy="1100614"/>
          </a:xfrm>
          <a:custGeom>
            <a:avLst/>
            <a:gdLst>
              <a:gd name="T0" fmla="*/ 2147483646 w 21600"/>
              <a:gd name="T1" fmla="*/ 1893004841 h 21600"/>
              <a:gd name="T2" fmla="*/ 2147483646 w 21600"/>
              <a:gd name="T3" fmla="*/ 1893004841 h 21600"/>
              <a:gd name="T4" fmla="*/ 2147483646 w 21600"/>
              <a:gd name="T5" fmla="*/ 1893004841 h 21600"/>
              <a:gd name="T6" fmla="*/ 2147483646 w 21600"/>
              <a:gd name="T7" fmla="*/ 1893004841 h 21600"/>
              <a:gd name="T8" fmla="*/ 0 60000 65536"/>
              <a:gd name="T9" fmla="*/ 5898240 60000 65536"/>
              <a:gd name="T10" fmla="*/ 11796480 60000 65536"/>
              <a:gd name="T11" fmla="*/ 17694720 60000 65536"/>
            </a:gdLst>
            <a:rect l="0" t="0" r="r" b="b"/>
            <a:pathLst>
              <a:path w="21600" h="21600" extrusionOk="0">
                <a:moveTo>
                  <a:pt x="749" y="0"/>
                </a:moveTo>
                <a:lnTo>
                  <a:pt x="20851" y="0"/>
                </a:lnTo>
                <a:cubicBezTo>
                  <a:pt x="20959" y="0"/>
                  <a:pt x="21039" y="0"/>
                  <a:pt x="21108" y="21"/>
                </a:cubicBezTo>
                <a:cubicBezTo>
                  <a:pt x="21177" y="42"/>
                  <a:pt x="21233" y="83"/>
                  <a:pt x="21291" y="167"/>
                </a:cubicBezTo>
                <a:cubicBezTo>
                  <a:pt x="21354" y="272"/>
                  <a:pt x="21411" y="438"/>
                  <a:pt x="21457" y="649"/>
                </a:cubicBezTo>
                <a:cubicBezTo>
                  <a:pt x="21504" y="861"/>
                  <a:pt x="21540" y="1118"/>
                  <a:pt x="21563" y="1406"/>
                </a:cubicBezTo>
                <a:cubicBezTo>
                  <a:pt x="21582" y="1670"/>
                  <a:pt x="21591" y="1925"/>
                  <a:pt x="21595" y="2239"/>
                </a:cubicBezTo>
                <a:cubicBezTo>
                  <a:pt x="21600" y="2552"/>
                  <a:pt x="21600" y="2924"/>
                  <a:pt x="21600" y="3420"/>
                </a:cubicBezTo>
                <a:lnTo>
                  <a:pt x="21600" y="21600"/>
                </a:lnTo>
                <a:lnTo>
                  <a:pt x="0" y="21585"/>
                </a:lnTo>
                <a:lnTo>
                  <a:pt x="0" y="3405"/>
                </a:lnTo>
                <a:cubicBezTo>
                  <a:pt x="0" y="2917"/>
                  <a:pt x="0" y="2549"/>
                  <a:pt x="5" y="2237"/>
                </a:cubicBezTo>
                <a:cubicBezTo>
                  <a:pt x="9" y="1925"/>
                  <a:pt x="18" y="1670"/>
                  <a:pt x="37" y="1406"/>
                </a:cubicBezTo>
                <a:cubicBezTo>
                  <a:pt x="60" y="1118"/>
                  <a:pt x="96" y="861"/>
                  <a:pt x="143" y="649"/>
                </a:cubicBezTo>
                <a:cubicBezTo>
                  <a:pt x="189" y="438"/>
                  <a:pt x="246" y="272"/>
                  <a:pt x="309" y="167"/>
                </a:cubicBezTo>
                <a:cubicBezTo>
                  <a:pt x="367" y="83"/>
                  <a:pt x="423" y="42"/>
                  <a:pt x="492" y="21"/>
                </a:cubicBezTo>
                <a:cubicBezTo>
                  <a:pt x="561" y="0"/>
                  <a:pt x="643" y="0"/>
                  <a:pt x="752" y="0"/>
                </a:cubicBezTo>
                <a:lnTo>
                  <a:pt x="749" y="0"/>
                </a:lnTo>
                <a:close/>
              </a:path>
            </a:pathLst>
          </a:custGeom>
          <a:gradFill>
            <a:gsLst>
              <a:gs pos="1000">
                <a:schemeClr val="accent1"/>
              </a:gs>
              <a:gs pos="100000">
                <a:schemeClr val="accent1">
                  <a:lumMod val="60000"/>
                  <a:lumOff val="40000"/>
                  <a:alpha val="100000"/>
                </a:schemeClr>
              </a:gs>
            </a:gsLst>
            <a:lin ang="2700000" scaled="0"/>
          </a:gradFill>
          <a:ln cap="sq">
            <a:noFill/>
            <a:prstDash val="solid"/>
            <a:miter/>
          </a:ln>
          <a:effectLst/>
        </p:spPr>
        <p:txBody>
          <a:bodyPr vert="horz" wrap="square" lIns="45720" tIns="22860" rIns="45720" bIns="22860" rtlCol="0" anchor="ctr"/>
          <a:lstStyle/>
          <a:p>
            <a:pPr algn="ctr">
              <a:lnSpc>
                <a:spcPct val="110000"/>
              </a:lnSpc>
            </a:pPr>
            <a:endParaRPr kumimoji="1" lang="zh-CN" altLang="en-US"/>
          </a:p>
        </p:txBody>
      </p:sp>
      <p:sp>
        <p:nvSpPr>
          <p:cNvPr id="14" name="标题 1"/>
          <p:cNvSpPr txBox="1"/>
          <p:nvPr/>
        </p:nvSpPr>
        <p:spPr>
          <a:xfrm rot="0" flipH="0" flipV="0">
            <a:off x="844315" y="1564633"/>
            <a:ext cx="3092623" cy="1025201"/>
          </a:xfrm>
          <a:prstGeom prst="rect">
            <a:avLst/>
          </a:prstGeom>
          <a:noFill/>
          <a:ln cap="sq">
            <a:noFill/>
          </a:ln>
          <a:effectLst/>
        </p:spPr>
        <p:txBody>
          <a:bodyPr vert="horz" wrap="square" lIns="64008" tIns="32004" rIns="64008" bIns="32004"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捕捉多维度用户提问模式</a:t>
            </a:r>
            <a:endParaRPr kumimoji="1" lang="zh-CN" altLang="en-US"/>
          </a:p>
        </p:txBody>
      </p:sp>
      <p:sp>
        <p:nvSpPr>
          <p:cNvPr id="15"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精准对齐用户意图与生成内容</a:t>
            </a:r>
            <a:endParaRPr kumimoji="1" lang="zh-CN" altLang="en-US"/>
          </a:p>
        </p:txBody>
      </p:sp>
      <p:sp>
        <p:nvSpPr>
          <p:cNvPr id="16"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019893" y="1758008"/>
            <a:ext cx="2862415" cy="3677505"/>
          </a:xfrm>
          <a:prstGeom prst="roundRect">
            <a:avLst>
              <a:gd name="adj" fmla="val 3013"/>
            </a:avLst>
          </a:prstGeom>
          <a:solidFill>
            <a:schemeClr val="bg1"/>
          </a:solidFill>
          <a:ln w="25400" cap="sq">
            <a:solidFill>
              <a:schemeClr val="bg1">
                <a:lumMod val="95000"/>
              </a:schemeClr>
            </a:solidFill>
            <a:miter/>
          </a:ln>
          <a:effectLst>
            <a:outerShdw dist="0" blurRad="228600" dir="0" sx="98000" sy="98000" kx="0" ky="0" algn="ctr" rotWithShape="0">
              <a:schemeClr val="tx1">
                <a:lumMod val="75000"/>
                <a:lumOff val="25000"/>
                <a:alpha val="2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rot="0" flipH="0" flipV="0">
            <a:off x="1019893" y="1843369"/>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1019893" y="1754732"/>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159350" y="1797436"/>
            <a:ext cx="2520000" cy="648000"/>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减少重复推理开销</a:t>
            </a:r>
            <a:endParaRPr kumimoji="1" lang="zh-CN" altLang="en-US"/>
          </a:p>
        </p:txBody>
      </p:sp>
      <p:sp>
        <p:nvSpPr>
          <p:cNvPr id="7" name="标题 1"/>
          <p:cNvSpPr txBox="1"/>
          <p:nvPr/>
        </p:nvSpPr>
        <p:spPr>
          <a:xfrm rot="0" flipH="0" flipV="0">
            <a:off x="4664793" y="1758008"/>
            <a:ext cx="2862415" cy="3677505"/>
          </a:xfrm>
          <a:prstGeom prst="roundRect">
            <a:avLst>
              <a:gd name="adj" fmla="val 3013"/>
            </a:avLst>
          </a:prstGeom>
          <a:solidFill>
            <a:schemeClr val="bg1"/>
          </a:solidFill>
          <a:ln w="25400" cap="sq">
            <a:solidFill>
              <a:schemeClr val="bg1">
                <a:lumMod val="95000"/>
              </a:schemeClr>
            </a:solidFill>
            <a:miter/>
          </a:ln>
          <a:effectLst>
            <a:outerShdw dist="0" blurRad="228600" dir="0" sx="98000" sy="98000" kx="0" ky="0" algn="ctr" rotWithShape="0">
              <a:schemeClr val="tx1">
                <a:lumMod val="75000"/>
                <a:lumOff val="25000"/>
                <a:alpha val="2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rot="0" flipH="0" flipV="0">
            <a:off x="4664793" y="1843369"/>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4664793" y="1754732"/>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4829650" y="1797436"/>
            <a:ext cx="2520000" cy="648000"/>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统一多轮对话中的信息口径</a:t>
            </a:r>
            <a:endParaRPr kumimoji="1" lang="zh-CN" altLang="en-US"/>
          </a:p>
        </p:txBody>
      </p:sp>
      <p:sp>
        <p:nvSpPr>
          <p:cNvPr id="11" name="标题 1"/>
          <p:cNvSpPr txBox="1"/>
          <p:nvPr/>
        </p:nvSpPr>
        <p:spPr>
          <a:xfrm rot="0" flipH="0" flipV="0">
            <a:off x="8309693" y="1758008"/>
            <a:ext cx="2862415" cy="3677505"/>
          </a:xfrm>
          <a:prstGeom prst="roundRect">
            <a:avLst>
              <a:gd name="adj" fmla="val 3013"/>
            </a:avLst>
          </a:prstGeom>
          <a:solidFill>
            <a:schemeClr val="bg1"/>
          </a:solidFill>
          <a:ln w="25400" cap="sq">
            <a:solidFill>
              <a:schemeClr val="bg1">
                <a:lumMod val="95000"/>
              </a:schemeClr>
            </a:solidFill>
            <a:miter/>
          </a:ln>
          <a:effectLst>
            <a:outerShdw dist="0" blurRad="228600" dir="0" sx="98000" sy="98000" kx="0" ky="0" algn="ctr" rotWithShape="0">
              <a:schemeClr val="tx1">
                <a:lumMod val="75000"/>
                <a:lumOff val="25000"/>
                <a:alpha val="2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rot="0" flipH="0" flipV="0">
            <a:off x="8309693" y="1843369"/>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8309693" y="1754732"/>
            <a:ext cx="2862415" cy="690077"/>
          </a:xfrm>
          <a:custGeom>
            <a:avLst/>
            <a:gdLst>
              <a:gd name="connsiteX0" fmla="*/ 104959 w 3483534"/>
              <a:gd name="connsiteY0" fmla="*/ 0 h 697102"/>
              <a:gd name="connsiteX1" fmla="*/ 3378575 w 3483534"/>
              <a:gd name="connsiteY1" fmla="*/ 0 h 697102"/>
              <a:gd name="connsiteX2" fmla="*/ 3483534 w 3483534"/>
              <a:gd name="connsiteY2" fmla="*/ 104959 h 697102"/>
              <a:gd name="connsiteX3" fmla="*/ 3483534 w 3483534"/>
              <a:gd name="connsiteY3" fmla="*/ 697102 h 697102"/>
              <a:gd name="connsiteX4" fmla="*/ 0 w 3483534"/>
              <a:gd name="connsiteY4" fmla="*/ 697102 h 697102"/>
              <a:gd name="connsiteX5" fmla="*/ 0 w 3483534"/>
              <a:gd name="connsiteY5" fmla="*/ 104959 h 697102"/>
              <a:gd name="connsiteX6" fmla="*/ 104959 w 3483534"/>
              <a:gd name="connsiteY6" fmla="*/ 0 h 697102"/>
            </a:gdLst>
            <a:rect l="l" t="t" r="r" b="b"/>
            <a:pathLst>
              <a:path w="3483534" h="697102">
                <a:moveTo>
                  <a:pt x="104959" y="0"/>
                </a:moveTo>
                <a:lnTo>
                  <a:pt x="3378575" y="0"/>
                </a:lnTo>
                <a:cubicBezTo>
                  <a:pt x="3436542" y="0"/>
                  <a:pt x="3483534" y="46992"/>
                  <a:pt x="3483534" y="104959"/>
                </a:cubicBezTo>
                <a:lnTo>
                  <a:pt x="3483534" y="697102"/>
                </a:lnTo>
                <a:lnTo>
                  <a:pt x="0" y="697102"/>
                </a:lnTo>
                <a:lnTo>
                  <a:pt x="0" y="104959"/>
                </a:lnTo>
                <a:cubicBezTo>
                  <a:pt x="0" y="46992"/>
                  <a:pt x="46992" y="0"/>
                  <a:pt x="104959"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8474550" y="1797436"/>
            <a:ext cx="2520000" cy="648000"/>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支持动态更新与A/B测试</a:t>
            </a:r>
            <a:endParaRPr kumimoji="1" lang="zh-CN" altLang="en-US"/>
          </a:p>
        </p:txBody>
      </p:sp>
      <p:sp>
        <p:nvSpPr>
          <p:cNvPr id="15" name="标题 1"/>
          <p:cNvSpPr txBox="1"/>
          <p:nvPr/>
        </p:nvSpPr>
        <p:spPr>
          <a:xfrm rot="0" flipH="0" flipV="0">
            <a:off x="8473832" y="2640918"/>
            <a:ext cx="2534136" cy="262958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运营团队可基于用户反馈快速调整映射规则，并通过版本控制对比不同策略效果，实现生成内容的持续优化与数据驱动迭代。</a:t>
            </a:r>
            <a:endParaRPr kumimoji="1" lang="zh-CN" altLang="en-US"/>
          </a:p>
        </p:txBody>
      </p:sp>
      <p:sp>
        <p:nvSpPr>
          <p:cNvPr id="16" name="标题 1"/>
          <p:cNvSpPr txBox="1"/>
          <p:nvPr/>
        </p:nvSpPr>
        <p:spPr>
          <a:xfrm rot="0" flipH="0" flipV="0">
            <a:off x="0" y="5988601"/>
            <a:ext cx="12192000" cy="710536"/>
          </a:xfrm>
          <a:custGeom>
            <a:avLst/>
            <a:gdLst>
              <a:gd name="connsiteX0" fmla="*/ 0 w 12192000"/>
              <a:gd name="connsiteY0" fmla="*/ 0 h 2548005"/>
              <a:gd name="connsiteX1" fmla="*/ 168614 w 12192000"/>
              <a:gd name="connsiteY1" fmla="*/ 119903 h 2548005"/>
              <a:gd name="connsiteX2" fmla="*/ 6096001 w 12192000"/>
              <a:gd name="connsiteY2" fmla="*/ 1930469 h 2548005"/>
              <a:gd name="connsiteX3" fmla="*/ 12023389 w 12192000"/>
              <a:gd name="connsiteY3" fmla="*/ 119903 h 2548005"/>
              <a:gd name="connsiteX4" fmla="*/ 12192000 w 12192000"/>
              <a:gd name="connsiteY4" fmla="*/ 1 h 2548005"/>
              <a:gd name="connsiteX5" fmla="*/ 12192000 w 12192000"/>
              <a:gd name="connsiteY5" fmla="*/ 2548005 h 2548005"/>
              <a:gd name="connsiteX6" fmla="*/ 0 w 12192000"/>
              <a:gd name="connsiteY6" fmla="*/ 2548005 h 2548005"/>
            </a:gdLst>
            <a:rect l="l" t="t" r="r" b="b"/>
            <a:pathLst>
              <a:path w="12192000" h="2548005">
                <a:moveTo>
                  <a:pt x="0" y="0"/>
                </a:moveTo>
                <a:lnTo>
                  <a:pt x="168614" y="119903"/>
                </a:lnTo>
                <a:cubicBezTo>
                  <a:pt x="1860621" y="1263000"/>
                  <a:pt x="3900363" y="1930469"/>
                  <a:pt x="6096001" y="1930469"/>
                </a:cubicBezTo>
                <a:cubicBezTo>
                  <a:pt x="8291639" y="1930469"/>
                  <a:pt x="10331382" y="1263000"/>
                  <a:pt x="12023389" y="119903"/>
                </a:cubicBezTo>
                <a:lnTo>
                  <a:pt x="12192000" y="1"/>
                </a:lnTo>
                <a:lnTo>
                  <a:pt x="12192000" y="2548005"/>
                </a:lnTo>
                <a:lnTo>
                  <a:pt x="0" y="2548005"/>
                </a:lnTo>
                <a:close/>
              </a:path>
            </a:pathLst>
          </a:custGeom>
          <a:solidFill>
            <a:schemeClr val="accent1">
              <a:lumMod val="20000"/>
              <a:lumOff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0" y="6075957"/>
            <a:ext cx="12192000" cy="710537"/>
          </a:xfrm>
          <a:custGeom>
            <a:avLst/>
            <a:gdLst>
              <a:gd name="connsiteX0" fmla="*/ 0 w 12192000"/>
              <a:gd name="connsiteY0" fmla="*/ 0 h 2548005"/>
              <a:gd name="connsiteX1" fmla="*/ 168614 w 12192000"/>
              <a:gd name="connsiteY1" fmla="*/ 119903 h 2548005"/>
              <a:gd name="connsiteX2" fmla="*/ 6096001 w 12192000"/>
              <a:gd name="connsiteY2" fmla="*/ 1930469 h 2548005"/>
              <a:gd name="connsiteX3" fmla="*/ 12023389 w 12192000"/>
              <a:gd name="connsiteY3" fmla="*/ 119903 h 2548005"/>
              <a:gd name="connsiteX4" fmla="*/ 12192000 w 12192000"/>
              <a:gd name="connsiteY4" fmla="*/ 1 h 2548005"/>
              <a:gd name="connsiteX5" fmla="*/ 12192000 w 12192000"/>
              <a:gd name="connsiteY5" fmla="*/ 2548005 h 2548005"/>
              <a:gd name="connsiteX6" fmla="*/ 0 w 12192000"/>
              <a:gd name="connsiteY6" fmla="*/ 2548005 h 2548005"/>
            </a:gdLst>
            <a:rect l="l" t="t" r="r" b="b"/>
            <a:pathLst>
              <a:path w="12192000" h="2548005">
                <a:moveTo>
                  <a:pt x="0" y="0"/>
                </a:moveTo>
                <a:lnTo>
                  <a:pt x="168614" y="119903"/>
                </a:lnTo>
                <a:cubicBezTo>
                  <a:pt x="1860621" y="1263000"/>
                  <a:pt x="3900363" y="1930469"/>
                  <a:pt x="6096001" y="1930469"/>
                </a:cubicBezTo>
                <a:cubicBezTo>
                  <a:pt x="8291639" y="1930469"/>
                  <a:pt x="10331382" y="1263000"/>
                  <a:pt x="12023389" y="119903"/>
                </a:cubicBezTo>
                <a:lnTo>
                  <a:pt x="12192000" y="1"/>
                </a:lnTo>
                <a:lnTo>
                  <a:pt x="12192000" y="2548005"/>
                </a:lnTo>
                <a:lnTo>
                  <a:pt x="0" y="2548005"/>
                </a:lnTo>
                <a:close/>
              </a:path>
            </a:pathLst>
          </a:custGeom>
          <a:solidFill>
            <a:schemeClr val="accent1">
              <a:lumMod val="40000"/>
              <a:lumOff val="6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0" y="6149231"/>
            <a:ext cx="12192000" cy="710537"/>
          </a:xfrm>
          <a:custGeom>
            <a:avLst/>
            <a:gdLst>
              <a:gd name="connsiteX0" fmla="*/ 0 w 12192000"/>
              <a:gd name="connsiteY0" fmla="*/ 0 h 2548005"/>
              <a:gd name="connsiteX1" fmla="*/ 168614 w 12192000"/>
              <a:gd name="connsiteY1" fmla="*/ 119903 h 2548005"/>
              <a:gd name="connsiteX2" fmla="*/ 6096001 w 12192000"/>
              <a:gd name="connsiteY2" fmla="*/ 1930469 h 2548005"/>
              <a:gd name="connsiteX3" fmla="*/ 12023389 w 12192000"/>
              <a:gd name="connsiteY3" fmla="*/ 119903 h 2548005"/>
              <a:gd name="connsiteX4" fmla="*/ 12192000 w 12192000"/>
              <a:gd name="connsiteY4" fmla="*/ 1 h 2548005"/>
              <a:gd name="connsiteX5" fmla="*/ 12192000 w 12192000"/>
              <a:gd name="connsiteY5" fmla="*/ 2548005 h 2548005"/>
              <a:gd name="connsiteX6" fmla="*/ 0 w 12192000"/>
              <a:gd name="connsiteY6" fmla="*/ 2548005 h 2548005"/>
            </a:gdLst>
            <a:rect l="l" t="t" r="r" b="b"/>
            <a:pathLst>
              <a:path w="12192000" h="2548005">
                <a:moveTo>
                  <a:pt x="0" y="0"/>
                </a:moveTo>
                <a:lnTo>
                  <a:pt x="168614" y="119903"/>
                </a:lnTo>
                <a:cubicBezTo>
                  <a:pt x="1860621" y="1263000"/>
                  <a:pt x="3900363" y="1930469"/>
                  <a:pt x="6096001" y="1930469"/>
                </a:cubicBezTo>
                <a:cubicBezTo>
                  <a:pt x="8291639" y="1930469"/>
                  <a:pt x="10331382" y="1263000"/>
                  <a:pt x="12023389" y="119903"/>
                </a:cubicBezTo>
                <a:lnTo>
                  <a:pt x="12192000" y="1"/>
                </a:lnTo>
                <a:lnTo>
                  <a:pt x="12192000" y="2548005"/>
                </a:lnTo>
                <a:lnTo>
                  <a:pt x="0" y="2548005"/>
                </a:lnTo>
                <a:close/>
              </a:path>
            </a:pathLst>
          </a:custGeom>
          <a:gradFill>
            <a:gsLst>
              <a:gs pos="0">
                <a:schemeClr val="accent1">
                  <a:lumMod val="40000"/>
                  <a:lumOff val="60000"/>
                  <a:alpha val="100000"/>
                </a:schemeClr>
              </a:gs>
              <a:gs pos="53000">
                <a:schemeClr val="accent1">
                  <a:lumMod val="60000"/>
                  <a:lumOff val="40000"/>
                  <a:alpha val="100000"/>
                </a:schemeClr>
              </a:gs>
              <a:gs pos="100000">
                <a:schemeClr val="accent1">
                  <a:alpha val="100000"/>
                </a:schemeClr>
              </a:gs>
            </a:gsLst>
            <a:lin ang="108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0" flipH="0" flipV="0">
            <a:off x="4816232" y="2640918"/>
            <a:ext cx="2534136" cy="262958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在连续对话中，映射表确保对同一类问题始终采用一致的事实依据和表述逻辑，防止因上下文漂移导致答案矛盾，提升用户体验可信度。</a:t>
            </a:r>
            <a:endParaRPr kumimoji="1" lang="zh-CN" altLang="en-US"/>
          </a:p>
        </p:txBody>
      </p:sp>
      <p:sp>
        <p:nvSpPr>
          <p:cNvPr id="20" name="标题 1"/>
          <p:cNvSpPr txBox="1"/>
          <p:nvPr/>
        </p:nvSpPr>
        <p:spPr>
          <a:xfrm rot="0" flipH="0" flipV="0">
            <a:off x="1171332" y="2640918"/>
            <a:ext cx="2534136" cy="262958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通过预定义高频问题的标准应答框架，问题映射表避免模型对相似问题反复进行复杂推理，显著降低计算资源消耗并加快响应速度。</a:t>
            </a:r>
            <a:endParaRPr kumimoji="1" lang="zh-CN" altLang="en-US"/>
          </a:p>
        </p:txBody>
      </p:sp>
      <p:sp>
        <p:nvSpPr>
          <p:cNvPr id="21" name="标题 1"/>
          <p:cNvSpPr txBox="1"/>
          <p:nvPr/>
        </p:nvSpPr>
        <p:spPr>
          <a:xfrm rot="0" flipH="0" flipV="0">
            <a:off x="1047796" y="286678"/>
            <a:ext cx="10661494" cy="492443"/>
          </a:xfrm>
          <a:prstGeom prst="rect">
            <a:avLst/>
          </a:prstGeom>
          <a:noFill/>
          <a:ln>
            <a:noFill/>
          </a:ln>
        </p:spPr>
        <p:txBody>
          <a:bodyPr vert="horz" wrap="square" lIns="91440" tIns="45720" rIns="91440" bIns="45720" rtlCol="0" anchor="t"/>
          <a:lstStyle/>
          <a:p>
            <a:pPr algn="l">
              <a:lnSpc>
                <a:spcPct val="100000"/>
              </a:lnSpc>
            </a:pPr>
            <a:r>
              <a:rPr kumimoji="1" lang="en-US" altLang="zh-CN" sz="2800">
                <a:ln w="12700">
                  <a:noFill/>
                </a:ln>
                <a:solidFill>
                  <a:srgbClr val="000000">
                    <a:alpha val="100000"/>
                  </a:srgbClr>
                </a:solidFill>
                <a:latin typeface="Source Han Sans CN Bold"/>
                <a:ea typeface="Source Han Sans CN Bold"/>
                <a:cs typeface="Source Han Sans CN Bold"/>
              </a:rPr>
              <a:t>提升生成效率与一致性</a:t>
            </a:r>
            <a:endParaRPr kumimoji="1" lang="zh-CN" altLang="en-US"/>
          </a:p>
        </p:txBody>
      </p:sp>
      <p:sp>
        <p:nvSpPr>
          <p:cNvPr id="22" name="标题 1"/>
          <p:cNvSpPr txBox="1"/>
          <p:nvPr/>
        </p:nvSpPr>
        <p:spPr>
          <a:xfrm rot="5400000" flipH="0" flipV="0">
            <a:off x="137764" y="30637"/>
            <a:ext cx="842069" cy="653799"/>
          </a:xfrm>
          <a:prstGeom prst="homePlate">
            <a:avLst>
              <a:gd name="adj" fmla="val 288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5400000" flipH="0" flipV="0">
            <a:off x="723905" y="374687"/>
            <a:ext cx="317294" cy="273529"/>
          </a:xfrm>
          <a:prstGeom prst="hexagon">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03</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222">
                <a:ln w="12700">
                  <a:noFill/>
                </a:ln>
                <a:solidFill>
                  <a:srgbClr val="262626">
                    <a:alpha val="100000"/>
                  </a:srgbClr>
                </a:solidFill>
                <a:latin typeface="Source Han Sans CN Bold"/>
                <a:ea typeface="Source Han Sans CN Bold"/>
                <a:cs typeface="Source Han Sans CN Bold"/>
              </a:rPr>
              <a:t>构建高效问题映射表的核心要素</a:t>
            </a: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44546A"/>
      </a:dk2>
      <a:lt2>
        <a:srgbClr val="E7E6E6"/>
      </a:lt2>
      <a:accent1>
        <a:srgbClr val="063CE8"/>
      </a:accent1>
      <a:accent2>
        <a:srgbClr val="C6AB6A"/>
      </a:accent2>
      <a:accent3>
        <a:srgbClr val="063CE8"/>
      </a:accent3>
      <a:accent4>
        <a:srgbClr val="C6AB6A"/>
      </a:accent4>
      <a:accent5>
        <a:srgbClr val="063CE8"/>
      </a:accent5>
      <a:accent6>
        <a:srgbClr val="C6AB6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D6BEX800000","ProduceID":"A1027D60279984Z53386510","ReservedCode1":"{\"SecurityData\":{\"Type\":\"TC260PG\",\"Version\":1,\"PubSD\":[{\"Type\":\"DS\",\"AlgID\":\"1.2.156.10197.1.501\",\"TBSData\":{\"Type\":\"LabelMataData\"},\"Signature\":\"3045022100802f4dbe8969aff28682e9a585efc2fdd1a23b8d0ccee200b803ccbe7bb76b1d022020eae09fa91e769ffcf2f131276ff1e4f574c2982b87ae1261a4be40d6995c31\"},{\"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ContentPropagator":"001191110105MA01D6BEX800000","PropagateID":"A1027D60279984Z53386510","ReservedCode2":"{\"SecurityData\":{\"Type\":\"TC260PG\",\"Version\":1,\"PubSD\":[{\"Type\":\"DS\",\"AlgID\":\"1.2.156.10197.1.501\",\"TBSData\":{\"Type\":\"LabelMataData\"},\"Signature\":\"3045022100907a1f284f849cbcf86c02936111fa0a2dff4adf33e8ec780ce14208e687f286022053d7019de3b0700fd79a6556a5f965e3baa21c07f5249471bf81ca3827a3384b\"},{\"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vt:lpwstr>
  </property>
</Properties>
</file>