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ustom.xml" ContentType="application/vnd.openxmlformats-officedocument.custom-properties+xml"/>
</Types>
</file>

<file path=_rels/.rels><?xml version="1.0" encoding="UTF-8"?>
<Relationships xmlns="http://schemas.openxmlformats.org/package/2006/relationships">
  <Relationship Id="rId1" Type="http://schemas.openxmlformats.org/officeDocument/2006/relationships/officeDocument" Target="ppt/presentation.xml"></Relationship>
  <Relationship Id="rIdCustom" Type="http://schemas.openxmlformats.org/officeDocument/2006/relationships/custom-properties" Target="docProps/custom.xml"></Relationship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embeddedFontLst>
    <p:embeddedFont>
      <p:font typeface="OPPOSans H"/>
      <p:regular r:id="rId21"/>
    </p:embeddedFont>
    <p:embeddedFont>
      <p:font typeface="Source Han Sans CN Bold"/>
      <p:regular r:id="rId22"/>
    </p:embeddedFont>
    <p:embeddedFont>
      <p:font typeface="Source Han Sans"/>
      <p:regular r:id="rId23"/>
    </p:embeddedFont>
  </p:embeddedFontLst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theme" Target="theme/theme1.xml"/>
<Relationship Id="rId2" Type="http://schemas.openxmlformats.org/officeDocument/2006/relationships/slideMaster" Target="slideMasters/slideMaster1.xml"/>
<Relationship Id="rId3" Type="http://schemas.openxmlformats.org/officeDocument/2006/relationships/slide" Target="slides/slide1.xml"/>
<Relationship Id="rId4" Type="http://schemas.openxmlformats.org/officeDocument/2006/relationships/slide" Target="slides/slide2.xml"/>
<Relationship Id="rId5" Type="http://schemas.openxmlformats.org/officeDocument/2006/relationships/slide" Target="slides/slide3.xml"/>
<Relationship Id="rId6" Type="http://schemas.openxmlformats.org/officeDocument/2006/relationships/slide" Target="slides/slide4.xml"/>
<Relationship Id="rId7" Type="http://schemas.openxmlformats.org/officeDocument/2006/relationships/slide" Target="slides/slide5.xml"/>
<Relationship Id="rId8" Type="http://schemas.openxmlformats.org/officeDocument/2006/relationships/slide" Target="slides/slide6.xml"/>
<Relationship Id="rId9" Type="http://schemas.openxmlformats.org/officeDocument/2006/relationships/slide" Target="slides/slide7.xml"/>
<Relationship Id="rId10" Type="http://schemas.openxmlformats.org/officeDocument/2006/relationships/slide" Target="slides/slide8.xml"/>
<Relationship Id="rId11" Type="http://schemas.openxmlformats.org/officeDocument/2006/relationships/slide" Target="slides/slide9.xml"/>
<Relationship Id="rId12" Type="http://schemas.openxmlformats.org/officeDocument/2006/relationships/slide" Target="slides/slide10.xml"/>
<Relationship Id="rId13" Type="http://schemas.openxmlformats.org/officeDocument/2006/relationships/slide" Target="slides/slide11.xml"/>
<Relationship Id="rId14" Type="http://schemas.openxmlformats.org/officeDocument/2006/relationships/slide" Target="slides/slide12.xml"/>
<Relationship Id="rId15" Type="http://schemas.openxmlformats.org/officeDocument/2006/relationships/slide" Target="slides/slide13.xml"/>
<Relationship Id="rId16" Type="http://schemas.openxmlformats.org/officeDocument/2006/relationships/slide" Target="slides/slide14.xml"/>
<Relationship Id="rId17" Type="http://schemas.openxmlformats.org/officeDocument/2006/relationships/slide" Target="slides/slide15.xml"/>
<Relationship Id="rId18" Type="http://schemas.openxmlformats.org/officeDocument/2006/relationships/slide" Target="slides/slide16.xml"/>
<Relationship Id="rId19" Type="http://schemas.openxmlformats.org/officeDocument/2006/relationships/slide" Target="slides/slide17.xml"/>
<Relationship Id="rId20" Type="http://schemas.openxmlformats.org/officeDocument/2006/relationships/slide" Target="slides/slide18.xml"/>
<Relationship Id="rId21" Type="http://schemas.openxmlformats.org/officeDocument/2006/relationships/font" Target="fonts/font1.fntdata"/>
<Relationship Id="rId22" Type="http://schemas.openxmlformats.org/officeDocument/2006/relationships/font" Target="fonts/font3.fntdata"/>
<Relationship Id="rId23" Type="http://schemas.openxmlformats.org/officeDocument/2006/relationships/font" Target="fonts/font2.fntdata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1.xml"/>
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矩形: 圆顶角 8"/>
          <p:cNvSpPr txBox="1"/>
          <p:nvPr/>
        </p:nvSpPr>
        <p:spPr>
          <a:xfrm rot="13440867" flipH="0" flipV="0">
            <a:off x="8948494" y="-2004038"/>
            <a:ext cx="3438744" cy="8736277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矩形: 圆顶角 1"/>
          <p:cNvSpPr txBox="1"/>
          <p:nvPr/>
        </p:nvSpPr>
        <p:spPr>
          <a:xfrm rot="18840867" flipH="0" flipV="0">
            <a:off x="8444103" y="1981531"/>
            <a:ext cx="3438744" cy="7145639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2">
                <a:lumMod val="60000"/>
                <a:lumOff val="4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矩形: 圆顶角 9"/>
          <p:cNvSpPr txBox="1"/>
          <p:nvPr/>
        </p:nvSpPr>
        <p:spPr>
          <a:xfrm rot="13440867" flipH="0" flipV="0">
            <a:off x="9635987" y="-557837"/>
            <a:ext cx="1776211" cy="6427234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1">
                <a:lumMod val="60000"/>
                <a:lumOff val="40000"/>
                <a:alpha val="10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矩形: 圆顶角 2"/>
          <p:cNvSpPr txBox="1"/>
          <p:nvPr/>
        </p:nvSpPr>
        <p:spPr>
          <a:xfrm rot="18840867" flipH="0" flipV="0">
            <a:off x="9268214" y="2909084"/>
            <a:ext cx="1776211" cy="5257010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2">
                <a:lumMod val="60000"/>
                <a:lumOff val="40000"/>
                <a:alpha val="9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椭圆 33"/>
          <p:cNvSpPr txBox="1"/>
          <p:nvPr/>
        </p:nvSpPr>
        <p:spPr>
          <a:xfrm rot="0" flipH="0" flipV="0">
            <a:off x="8479598" y="3883074"/>
            <a:ext cx="900973" cy="900973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椭圆 36"/>
          <p:cNvSpPr txBox="1"/>
          <p:nvPr/>
        </p:nvSpPr>
        <p:spPr>
          <a:xfrm rot="0" flipH="0" flipV="0">
            <a:off x="673774" y="5460597"/>
            <a:ext cx="454519" cy="454519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prstDash val="solid"/>
            <a:miter/>
          </a:ln>
          <a:effectLst>
            <a:outerShdw dist="38100" blurRad="50800" dir="5400000" sx="100000" sy="100000" kx="0" ky="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箭头: 右 37"/>
          <p:cNvSpPr txBox="1"/>
          <p:nvPr/>
        </p:nvSpPr>
        <p:spPr>
          <a:xfrm rot="0" flipH="0" flipV="0">
            <a:off x="792373" y="5628352"/>
            <a:ext cx="217321" cy="119009"/>
          </a:xfrm>
          <a:prstGeom prst="rightArrow">
            <a:avLst>
              <a:gd name="adj1" fmla="val 23912"/>
              <a:gd name="adj2" fmla="val 69565"/>
            </a:avLst>
          </a:prstGeom>
          <a:solidFill>
            <a:schemeClr val="bg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矩形: 圆角 38"/>
          <p:cNvSpPr txBox="1"/>
          <p:nvPr/>
        </p:nvSpPr>
        <p:spPr>
          <a:xfrm rot="0" flipH="0" flipV="0">
            <a:off x="1128291" y="5460597"/>
            <a:ext cx="5011424" cy="454518"/>
          </a:xfrm>
          <a:prstGeom prst="roundRect">
            <a:avLst>
              <a:gd name="adj" fmla="val 50000"/>
            </a:avLst>
          </a:prstGeom>
          <a:solidFill>
            <a:schemeClr val="bg1">
              <a:alpha val="30000"/>
            </a:schemeClr>
          </a:solidFill>
          <a:ln w="12700" cap="sq">
            <a:noFill/>
            <a:prstDash val="solid"/>
            <a:miter/>
          </a:ln>
          <a:effectLst>
            <a:outerShdw dist="38100" blurRad="50800" dir="5400000" sx="100000" sy="100000" kx="0" ky="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11"/>
          <p:cNvSpPr txBox="1"/>
          <p:nvPr/>
        </p:nvSpPr>
        <p:spPr>
          <a:xfrm rot="0" flipH="0" flipV="0">
            <a:off x="1395718" y="5533968"/>
            <a:ext cx="1897161" cy="307777"/>
          </a:xfrm>
          <a:prstGeom prst="rect">
            <a:avLst/>
          </a:prstGeom>
          <a:noFill/>
          <a:ln w="15875"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PPT主讲人：喜传播</a:t>
            </a:r>
            <a:endParaRPr kumimoji="1" lang="zh-CN" altLang="en-US"/>
          </a:p>
        </p:txBody>
      </p:sp>
      <p:sp>
        <p:nvSpPr>
          <p:cNvPr id="12" name="15"/>
          <p:cNvSpPr txBox="1"/>
          <p:nvPr/>
        </p:nvSpPr>
        <p:spPr>
          <a:xfrm rot="0" flipH="0" flipV="0">
            <a:off x="3833413" y="5533968"/>
            <a:ext cx="1897161" cy="307777"/>
          </a:xfrm>
          <a:prstGeom prst="rect">
            <a:avLst/>
          </a:prstGeom>
          <a:noFill/>
          <a:ln w="15875"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2026.10</a:t>
            </a:r>
            <a:endParaRPr kumimoji="1" lang="zh-CN" altLang="en-US"/>
          </a:p>
        </p:txBody>
      </p:sp>
      <p:cxnSp>
        <p:nvCxnSpPr>
          <p:cNvPr id="13" name="直接连接符 41"/>
          <p:cNvCxnSpPr/>
          <p:nvPr/>
        </p:nvCxnSpPr>
        <p:spPr>
          <a:xfrm rot="0" flipH="0" flipV="0">
            <a:off x="3563146" y="5552032"/>
            <a:ext cx="0" cy="271649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14" name="任意多边形: 形状 17"/>
          <p:cNvSpPr txBox="1"/>
          <p:nvPr/>
        </p:nvSpPr>
        <p:spPr>
          <a:xfrm rot="0" flipH="0" flipV="0">
            <a:off x="6456620" y="1835302"/>
            <a:ext cx="1126900" cy="887881"/>
          </a:xfrm>
          <a:custGeom>
            <a:avLst/>
            <a:gdLst>
              <a:gd name="csX0" fmla="*/ 563665 w 1126900"/>
              <a:gd name="csY0" fmla="*/ 388921 h 887881"/>
              <a:gd name="csX1" fmla="*/ 618545 w 1126900"/>
              <a:gd name="csY1" fmla="*/ 443839 h 887881"/>
              <a:gd name="csX2" fmla="*/ 563286 w 1126900"/>
              <a:gd name="csY2" fmla="*/ 499060 h 887881"/>
              <a:gd name="csX3" fmla="*/ 508406 w 1126900"/>
              <a:gd name="csY3" fmla="*/ 443460 h 887881"/>
              <a:gd name="csX4" fmla="*/ 563665 w 1126900"/>
              <a:gd name="csY4" fmla="*/ 388921 h 887881"/>
              <a:gd name="csX5" fmla="*/ 344524 w 1126900"/>
              <a:gd name="csY5" fmla="*/ 388921 h 887881"/>
              <a:gd name="csX6" fmla="*/ 399821 w 1126900"/>
              <a:gd name="csY6" fmla="*/ 444332 h 887881"/>
              <a:gd name="csX7" fmla="*/ 344562 w 1126900"/>
              <a:gd name="csY7" fmla="*/ 499060 h 887881"/>
              <a:gd name="csX8" fmla="*/ 344524 w 1126900"/>
              <a:gd name="csY8" fmla="*/ 499060 h 887881"/>
              <a:gd name="csX9" fmla="*/ 289303 w 1126900"/>
              <a:gd name="csY9" fmla="*/ 443650 h 887881"/>
              <a:gd name="csX10" fmla="*/ 344524 w 1126900"/>
              <a:gd name="csY10" fmla="*/ 388921 h 887881"/>
              <a:gd name="csX11" fmla="*/ 785837 w 1126900"/>
              <a:gd name="csY11" fmla="*/ 388769 h 887881"/>
              <a:gd name="csX12" fmla="*/ 837611 w 1126900"/>
              <a:gd name="csY12" fmla="*/ 444937 h 887881"/>
              <a:gd name="csX13" fmla="*/ 778262 w 1126900"/>
              <a:gd name="csY13" fmla="*/ 499136 h 887881"/>
              <a:gd name="csX14" fmla="*/ 727207 w 1126900"/>
              <a:gd name="csY14" fmla="*/ 441604 h 887881"/>
              <a:gd name="csX15" fmla="*/ 785837 w 1126900"/>
              <a:gd name="csY15" fmla="*/ 388769 h 887881"/>
              <a:gd name="csX16" fmla="*/ 594117 w 1126900"/>
              <a:gd name="csY16" fmla="*/ 48733 h 887881"/>
              <a:gd name="csX17" fmla="*/ 453906 w 1126900"/>
              <a:gd name="csY17" fmla="*/ 57936 h 887881"/>
              <a:gd name="csX18" fmla="*/ 268056 w 1126900"/>
              <a:gd name="csY18" fmla="*/ 123269 h 887881"/>
              <a:gd name="csX19" fmla="*/ 97810 w 1126900"/>
              <a:gd name="csY19" fmla="*/ 287228 h 887881"/>
              <a:gd name="csX20" fmla="*/ 66526 w 1126900"/>
              <a:gd name="csY20" fmla="*/ 524928 h 887881"/>
              <a:gd name="csX21" fmla="*/ 96031 w 1126900"/>
              <a:gd name="csY21" fmla="*/ 595374 h 887881"/>
              <a:gd name="csX22" fmla="*/ 111748 w 1126900"/>
              <a:gd name="csY22" fmla="*/ 657375 h 887881"/>
              <a:gd name="csX23" fmla="*/ 94250 w 1126900"/>
              <a:gd name="csY23" fmla="*/ 738767 h 887881"/>
              <a:gd name="csX24" fmla="*/ 65693 w 1126900"/>
              <a:gd name="csY24" fmla="*/ 811106 h 887881"/>
              <a:gd name="csX25" fmla="*/ 65731 w 1126900"/>
              <a:gd name="csY25" fmla="*/ 811031 h 887881"/>
              <a:gd name="csX26" fmla="*/ 77434 w 1126900"/>
              <a:gd name="csY26" fmla="*/ 803721 h 887881"/>
              <a:gd name="csX27" fmla="*/ 169431 w 1126900"/>
              <a:gd name="csY27" fmla="*/ 759257 h 887881"/>
              <a:gd name="csX28" fmla="*/ 266086 w 1126900"/>
              <a:gd name="csY28" fmla="*/ 763612 h 887881"/>
              <a:gd name="csX29" fmla="*/ 322481 w 1126900"/>
              <a:gd name="csY29" fmla="*/ 788875 h 887881"/>
              <a:gd name="csX30" fmla="*/ 572036 w 1126900"/>
              <a:gd name="csY30" fmla="*/ 839967 h 887881"/>
              <a:gd name="csX31" fmla="*/ 680508 w 1126900"/>
              <a:gd name="csY31" fmla="*/ 830157 h 887881"/>
              <a:gd name="csX32" fmla="*/ 903513 w 1126900"/>
              <a:gd name="csY32" fmla="*/ 742100 h 887881"/>
              <a:gd name="csX33" fmla="*/ 1049291 w 1126900"/>
              <a:gd name="csY33" fmla="*/ 576778 h 887881"/>
              <a:gd name="csX34" fmla="*/ 1073000 w 1126900"/>
              <a:gd name="csY34" fmla="*/ 383997 h 887881"/>
              <a:gd name="csX35" fmla="*/ 974679 w 1126900"/>
              <a:gd name="csY35" fmla="*/ 204700 h 887881"/>
              <a:gd name="csX36" fmla="*/ 789549 w 1126900"/>
              <a:gd name="csY36" fmla="*/ 87440 h 887881"/>
              <a:gd name="csX37" fmla="*/ 594117 w 1126900"/>
              <a:gd name="csY37" fmla="*/ 48733 h 887881"/>
              <a:gd name="csX38" fmla="*/ 529115 w 1126900"/>
              <a:gd name="csY38" fmla="*/ 1073 h 887881"/>
              <a:gd name="csX39" fmla="*/ 613887 w 1126900"/>
              <a:gd name="csY39" fmla="*/ 1541 h 887881"/>
              <a:gd name="csX40" fmla="*/ 863745 w 1126900"/>
              <a:gd name="csY40" fmla="*/ 67178 h 887881"/>
              <a:gd name="csX41" fmla="*/ 1041716 w 1126900"/>
              <a:gd name="csY41" fmla="*/ 208108 h 887881"/>
              <a:gd name="csX42" fmla="*/ 1123487 w 1126900"/>
              <a:gd name="csY42" fmla="*/ 395208 h 887881"/>
              <a:gd name="csX43" fmla="*/ 1072849 w 1126900"/>
              <a:gd name="csY43" fmla="*/ 634650 h 887881"/>
              <a:gd name="csX44" fmla="*/ 908020 w 1126900"/>
              <a:gd name="csY44" fmla="*/ 796260 h 887881"/>
              <a:gd name="csX45" fmla="*/ 681606 w 1126900"/>
              <a:gd name="csY45" fmla="*/ 878523 h 887881"/>
              <a:gd name="csX46" fmla="*/ 580482 w 1126900"/>
              <a:gd name="csY46" fmla="*/ 887840 h 887881"/>
              <a:gd name="csX47" fmla="*/ 580520 w 1126900"/>
              <a:gd name="csY47" fmla="*/ 887878 h 887881"/>
              <a:gd name="csX48" fmla="*/ 299567 w 1126900"/>
              <a:gd name="csY48" fmla="*/ 831445 h 887881"/>
              <a:gd name="csX49" fmla="*/ 253436 w 1126900"/>
              <a:gd name="csY49" fmla="*/ 810690 h 887881"/>
              <a:gd name="csX50" fmla="*/ 180604 w 1126900"/>
              <a:gd name="csY50" fmla="*/ 805880 h 887881"/>
              <a:gd name="csX51" fmla="*/ 87471 w 1126900"/>
              <a:gd name="csY51" fmla="*/ 854586 h 887881"/>
              <a:gd name="csX52" fmla="*/ 56414 w 1126900"/>
              <a:gd name="csY52" fmla="*/ 876516 h 887881"/>
              <a:gd name="csX53" fmla="*/ 13957 w 1126900"/>
              <a:gd name="csY53" fmla="*/ 876629 h 887881"/>
              <a:gd name="csX54" fmla="*/ 2860 w 1126900"/>
              <a:gd name="csY54" fmla="*/ 835043 h 887881"/>
              <a:gd name="csX55" fmla="*/ 45051 w 1126900"/>
              <a:gd name="csY55" fmla="*/ 733085 h 887881"/>
              <a:gd name="csX56" fmla="*/ 61489 w 1126900"/>
              <a:gd name="csY56" fmla="*/ 675138 h 887881"/>
              <a:gd name="csX57" fmla="*/ 50922 w 1126900"/>
              <a:gd name="csY57" fmla="*/ 612228 h 887881"/>
              <a:gd name="csX58" fmla="*/ 15812 w 1126900"/>
              <a:gd name="csY58" fmla="*/ 519209 h 887881"/>
              <a:gd name="csX59" fmla="*/ 40658 w 1126900"/>
              <a:gd name="csY59" fmla="*/ 293818 h 887881"/>
              <a:gd name="csX60" fmla="*/ 202495 w 1126900"/>
              <a:gd name="csY60" fmla="*/ 107362 h 887881"/>
              <a:gd name="csX61" fmla="*/ 444853 w 1126900"/>
              <a:gd name="csY61" fmla="*/ 10858 h 887881"/>
              <a:gd name="csX62" fmla="*/ 529115 w 1126900"/>
              <a:gd name="csY62" fmla="*/ 1073 h 887881"/>
            </a:gdLst>
            <a:rect l="l" t="t" r="r" b="b"/>
            <a:pathLst>
              <a:path w="1126900" h="887881">
                <a:moveTo>
                  <a:pt x="563665" y="388921"/>
                </a:moveTo>
                <a:cubicBezTo>
                  <a:pt x="594343" y="388921"/>
                  <a:pt x="618507" y="413161"/>
                  <a:pt x="618545" y="443839"/>
                </a:cubicBezTo>
                <a:cubicBezTo>
                  <a:pt x="618583" y="474896"/>
                  <a:pt x="594381" y="499098"/>
                  <a:pt x="563286" y="499060"/>
                </a:cubicBezTo>
                <a:cubicBezTo>
                  <a:pt x="532343" y="499060"/>
                  <a:pt x="508292" y="474669"/>
                  <a:pt x="508406" y="443460"/>
                </a:cubicBezTo>
                <a:cubicBezTo>
                  <a:pt x="508520" y="412896"/>
                  <a:pt x="532835" y="388921"/>
                  <a:pt x="563665" y="388921"/>
                </a:cubicBezTo>
                <a:close/>
                <a:moveTo>
                  <a:pt x="344524" y="388921"/>
                </a:moveTo>
                <a:cubicBezTo>
                  <a:pt x="375164" y="388921"/>
                  <a:pt x="399896" y="413691"/>
                  <a:pt x="399821" y="444332"/>
                </a:cubicBezTo>
                <a:cubicBezTo>
                  <a:pt x="399745" y="474480"/>
                  <a:pt x="374899" y="499060"/>
                  <a:pt x="344562" y="499060"/>
                </a:cubicBezTo>
                <a:lnTo>
                  <a:pt x="344524" y="499060"/>
                </a:lnTo>
                <a:cubicBezTo>
                  <a:pt x="313542" y="499060"/>
                  <a:pt x="289038" y="474442"/>
                  <a:pt x="289303" y="443650"/>
                </a:cubicBezTo>
                <a:cubicBezTo>
                  <a:pt x="289568" y="412972"/>
                  <a:pt x="313808" y="388959"/>
                  <a:pt x="344524" y="388921"/>
                </a:cubicBezTo>
                <a:close/>
                <a:moveTo>
                  <a:pt x="785837" y="388769"/>
                </a:moveTo>
                <a:cubicBezTo>
                  <a:pt x="814318" y="390209"/>
                  <a:pt x="838369" y="415546"/>
                  <a:pt x="837611" y="444937"/>
                </a:cubicBezTo>
                <a:cubicBezTo>
                  <a:pt x="837422" y="474820"/>
                  <a:pt x="811894" y="500954"/>
                  <a:pt x="778262" y="499136"/>
                </a:cubicBezTo>
                <a:cubicBezTo>
                  <a:pt x="750083" y="497621"/>
                  <a:pt x="725843" y="471412"/>
                  <a:pt x="727207" y="441604"/>
                </a:cubicBezTo>
                <a:cubicBezTo>
                  <a:pt x="728684" y="409752"/>
                  <a:pt x="755802" y="387254"/>
                  <a:pt x="785837" y="388769"/>
                </a:cubicBezTo>
                <a:close/>
                <a:moveTo>
                  <a:pt x="594117" y="48733"/>
                </a:moveTo>
                <a:cubicBezTo>
                  <a:pt x="546963" y="46763"/>
                  <a:pt x="500264" y="49831"/>
                  <a:pt x="453906" y="57936"/>
                </a:cubicBezTo>
                <a:cubicBezTo>
                  <a:pt x="388421" y="69412"/>
                  <a:pt x="326193" y="90508"/>
                  <a:pt x="268056" y="123269"/>
                </a:cubicBezTo>
                <a:cubicBezTo>
                  <a:pt x="197117" y="163227"/>
                  <a:pt x="137919" y="215494"/>
                  <a:pt x="97810" y="287228"/>
                </a:cubicBezTo>
                <a:cubicBezTo>
                  <a:pt x="55921" y="362143"/>
                  <a:pt x="44862" y="441377"/>
                  <a:pt x="66526" y="524928"/>
                </a:cubicBezTo>
                <a:cubicBezTo>
                  <a:pt x="73003" y="549925"/>
                  <a:pt x="84668" y="572498"/>
                  <a:pt x="96031" y="595374"/>
                </a:cubicBezTo>
                <a:cubicBezTo>
                  <a:pt x="105726" y="614842"/>
                  <a:pt x="112771" y="635218"/>
                  <a:pt x="111748" y="657375"/>
                </a:cubicBezTo>
                <a:cubicBezTo>
                  <a:pt x="110461" y="685439"/>
                  <a:pt x="104173" y="712557"/>
                  <a:pt x="94250" y="738767"/>
                </a:cubicBezTo>
                <a:cubicBezTo>
                  <a:pt x="85236" y="762589"/>
                  <a:pt x="75578" y="786109"/>
                  <a:pt x="65693" y="811106"/>
                </a:cubicBezTo>
                <a:lnTo>
                  <a:pt x="65731" y="811031"/>
                </a:lnTo>
                <a:cubicBezTo>
                  <a:pt x="70276" y="808190"/>
                  <a:pt x="73874" y="805956"/>
                  <a:pt x="77434" y="803721"/>
                </a:cubicBezTo>
                <a:cubicBezTo>
                  <a:pt x="106370" y="785314"/>
                  <a:pt x="136215" y="768763"/>
                  <a:pt x="169431" y="759257"/>
                </a:cubicBezTo>
                <a:cubicBezTo>
                  <a:pt x="202079" y="749901"/>
                  <a:pt x="234386" y="748652"/>
                  <a:pt x="266086" y="763612"/>
                </a:cubicBezTo>
                <a:cubicBezTo>
                  <a:pt x="284721" y="772399"/>
                  <a:pt x="303468" y="780997"/>
                  <a:pt x="322481" y="788875"/>
                </a:cubicBezTo>
                <a:cubicBezTo>
                  <a:pt x="402321" y="822052"/>
                  <a:pt x="485265" y="840497"/>
                  <a:pt x="572036" y="839967"/>
                </a:cubicBezTo>
                <a:cubicBezTo>
                  <a:pt x="608433" y="839740"/>
                  <a:pt x="644679" y="836596"/>
                  <a:pt x="680508" y="830157"/>
                </a:cubicBezTo>
                <a:cubicBezTo>
                  <a:pt x="760688" y="815727"/>
                  <a:pt x="835756" y="787966"/>
                  <a:pt x="903513" y="742100"/>
                </a:cubicBezTo>
                <a:cubicBezTo>
                  <a:pt x="966308" y="699604"/>
                  <a:pt x="1017060" y="646202"/>
                  <a:pt x="1049291" y="576778"/>
                </a:cubicBezTo>
                <a:cubicBezTo>
                  <a:pt x="1077887" y="515156"/>
                  <a:pt x="1086067" y="450770"/>
                  <a:pt x="1073000" y="383997"/>
                </a:cubicBezTo>
                <a:cubicBezTo>
                  <a:pt x="1059290" y="313853"/>
                  <a:pt x="1024219" y="255148"/>
                  <a:pt x="974679" y="204700"/>
                </a:cubicBezTo>
                <a:cubicBezTo>
                  <a:pt x="922185" y="151259"/>
                  <a:pt x="859389" y="113574"/>
                  <a:pt x="789549" y="87440"/>
                </a:cubicBezTo>
                <a:cubicBezTo>
                  <a:pt x="726563" y="63882"/>
                  <a:pt x="661343" y="51536"/>
                  <a:pt x="594117" y="48733"/>
                </a:cubicBezTo>
                <a:close/>
                <a:moveTo>
                  <a:pt x="529115" y="1073"/>
                </a:moveTo>
                <a:cubicBezTo>
                  <a:pt x="557284" y="-494"/>
                  <a:pt x="585538" y="-352"/>
                  <a:pt x="613887" y="1541"/>
                </a:cubicBezTo>
                <a:cubicBezTo>
                  <a:pt x="701339" y="7412"/>
                  <a:pt x="785042" y="28053"/>
                  <a:pt x="863745" y="67178"/>
                </a:cubicBezTo>
                <a:cubicBezTo>
                  <a:pt x="932941" y="101605"/>
                  <a:pt x="993578" y="147131"/>
                  <a:pt x="1041716" y="208108"/>
                </a:cubicBezTo>
                <a:cubicBezTo>
                  <a:pt x="1085234" y="263253"/>
                  <a:pt x="1114057" y="325026"/>
                  <a:pt x="1123487" y="395208"/>
                </a:cubicBezTo>
                <a:cubicBezTo>
                  <a:pt x="1135039" y="481031"/>
                  <a:pt x="1117048" y="560681"/>
                  <a:pt x="1072849" y="634650"/>
                </a:cubicBezTo>
                <a:cubicBezTo>
                  <a:pt x="1032097" y="702899"/>
                  <a:pt x="975398" y="755166"/>
                  <a:pt x="908020" y="796260"/>
                </a:cubicBezTo>
                <a:cubicBezTo>
                  <a:pt x="838142" y="838906"/>
                  <a:pt x="762317" y="865343"/>
                  <a:pt x="681606" y="878523"/>
                </a:cubicBezTo>
                <a:cubicBezTo>
                  <a:pt x="644224" y="884621"/>
                  <a:pt x="606615" y="887348"/>
                  <a:pt x="580482" y="887840"/>
                </a:cubicBezTo>
                <a:lnTo>
                  <a:pt x="580520" y="887878"/>
                </a:lnTo>
                <a:cubicBezTo>
                  <a:pt x="475077" y="888181"/>
                  <a:pt x="385732" y="867464"/>
                  <a:pt x="299567" y="831445"/>
                </a:cubicBezTo>
                <a:cubicBezTo>
                  <a:pt x="284001" y="824931"/>
                  <a:pt x="268207" y="818720"/>
                  <a:pt x="253436" y="810690"/>
                </a:cubicBezTo>
                <a:cubicBezTo>
                  <a:pt x="229613" y="797699"/>
                  <a:pt x="205525" y="798116"/>
                  <a:pt x="180604" y="805880"/>
                </a:cubicBezTo>
                <a:cubicBezTo>
                  <a:pt x="146593" y="816447"/>
                  <a:pt x="116748" y="835005"/>
                  <a:pt x="87471" y="854586"/>
                </a:cubicBezTo>
                <a:cubicBezTo>
                  <a:pt x="76942" y="861631"/>
                  <a:pt x="66716" y="869130"/>
                  <a:pt x="56414" y="876516"/>
                </a:cubicBezTo>
                <a:cubicBezTo>
                  <a:pt x="42703" y="886287"/>
                  <a:pt x="26606" y="886363"/>
                  <a:pt x="13957" y="876629"/>
                </a:cubicBezTo>
                <a:cubicBezTo>
                  <a:pt x="1079" y="866744"/>
                  <a:pt x="-3542" y="850534"/>
                  <a:pt x="2860" y="835043"/>
                </a:cubicBezTo>
                <a:cubicBezTo>
                  <a:pt x="16873" y="801032"/>
                  <a:pt x="31947" y="767437"/>
                  <a:pt x="45051" y="733085"/>
                </a:cubicBezTo>
                <a:cubicBezTo>
                  <a:pt x="52172" y="714375"/>
                  <a:pt x="56565" y="694605"/>
                  <a:pt x="61489" y="675138"/>
                </a:cubicBezTo>
                <a:cubicBezTo>
                  <a:pt x="67132" y="652792"/>
                  <a:pt x="61830" y="631923"/>
                  <a:pt x="50922" y="612228"/>
                </a:cubicBezTo>
                <a:cubicBezTo>
                  <a:pt x="34712" y="582913"/>
                  <a:pt x="22668" y="552084"/>
                  <a:pt x="15812" y="519209"/>
                </a:cubicBezTo>
                <a:cubicBezTo>
                  <a:pt x="-398" y="441301"/>
                  <a:pt x="7897" y="366120"/>
                  <a:pt x="40658" y="293818"/>
                </a:cubicBezTo>
                <a:cubicBezTo>
                  <a:pt x="76071" y="215683"/>
                  <a:pt x="132276" y="155311"/>
                  <a:pt x="202495" y="107362"/>
                </a:cubicBezTo>
                <a:cubicBezTo>
                  <a:pt x="276047" y="57179"/>
                  <a:pt x="357364" y="26273"/>
                  <a:pt x="444853" y="10858"/>
                </a:cubicBezTo>
                <a:cubicBezTo>
                  <a:pt x="472862" y="5916"/>
                  <a:pt x="500946" y="2640"/>
                  <a:pt x="529115" y="1073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4"/>
          <p:cNvSpPr txBox="1"/>
          <p:nvPr/>
        </p:nvSpPr>
        <p:spPr>
          <a:xfrm rot="0" flipH="0" flipV="0">
            <a:off x="685800" y="1191527"/>
            <a:ext cx="5885467" cy="26890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4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B2B数字营销全链路指南：从线索获取到长期关系经营</a:t>
            </a:r>
            <a:endParaRPr kumimoji="1" lang="zh-CN" alt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-63500" y="0"/>
            <a:ext cx="12255500" cy="68707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-38100" y="4913312"/>
            <a:ext cx="3042130" cy="1982788"/>
          </a:xfrm>
          <a:custGeom>
            <a:avLst/>
            <a:gdLst>
              <a:gd name="connsiteX0" fmla="*/ 590385 w 3042130"/>
              <a:gd name="connsiteY0" fmla="*/ 0 h 1982788"/>
              <a:gd name="connsiteX1" fmla="*/ 2368574 w 3042130"/>
              <a:gd name="connsiteY1" fmla="*/ 0 h 1982788"/>
              <a:gd name="connsiteX2" fmla="*/ 3042130 w 3042130"/>
              <a:gd name="connsiteY2" fmla="*/ 1347112 h 1982788"/>
              <a:gd name="connsiteX3" fmla="*/ 2724292 w 3042130"/>
              <a:gd name="connsiteY3" fmla="*/ 1982788 h 1982788"/>
              <a:gd name="connsiteX4" fmla="*/ 234667 w 3042130"/>
              <a:gd name="connsiteY4" fmla="*/ 1982788 h 1982788"/>
              <a:gd name="connsiteX5" fmla="*/ 0 w 3042130"/>
              <a:gd name="connsiteY5" fmla="*/ 1513454 h 1982788"/>
              <a:gd name="connsiteX6" fmla="*/ 0 w 3042130"/>
              <a:gd name="connsiteY6" fmla="*/ 1180770 h 1982788"/>
            </a:gdLst>
            <a:rect l="l" t="t" r="r" b="b"/>
            <a:pathLst>
              <a:path w="3042130" h="1982788">
                <a:moveTo>
                  <a:pt x="590385" y="0"/>
                </a:moveTo>
                <a:lnTo>
                  <a:pt x="2368574" y="0"/>
                </a:lnTo>
                <a:lnTo>
                  <a:pt x="3042130" y="1347112"/>
                </a:lnTo>
                <a:lnTo>
                  <a:pt x="2724292" y="1982788"/>
                </a:lnTo>
                <a:lnTo>
                  <a:pt x="234667" y="1982788"/>
                </a:lnTo>
                <a:lnTo>
                  <a:pt x="0" y="1513454"/>
                </a:lnTo>
                <a:lnTo>
                  <a:pt x="0" y="1180770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754510" y="-38100"/>
            <a:ext cx="3125301" cy="1639247"/>
          </a:xfrm>
          <a:custGeom>
            <a:avLst/>
            <a:gdLst>
              <a:gd name="connsiteX0" fmla="*/ 146068 w 3125301"/>
              <a:gd name="connsiteY0" fmla="*/ 0 h 1639247"/>
              <a:gd name="connsiteX1" fmla="*/ 2979233 w 3125301"/>
              <a:gd name="connsiteY1" fmla="*/ 0 h 1639247"/>
              <a:gd name="connsiteX2" fmla="*/ 3125301 w 3125301"/>
              <a:gd name="connsiteY2" fmla="*/ 292136 h 1639247"/>
              <a:gd name="connsiteX3" fmla="*/ 2451745 w 3125301"/>
              <a:gd name="connsiteY3" fmla="*/ 1639247 h 1639247"/>
              <a:gd name="connsiteX4" fmla="*/ 673556 w 3125301"/>
              <a:gd name="connsiteY4" fmla="*/ 1639247 h 1639247"/>
              <a:gd name="connsiteX5" fmla="*/ 0 w 3125301"/>
              <a:gd name="connsiteY5" fmla="*/ 292136 h 1639247"/>
            </a:gdLst>
            <a:rect l="l" t="t" r="r" b="b"/>
            <a:pathLst>
              <a:path w="3125301" h="1639247">
                <a:moveTo>
                  <a:pt x="146068" y="0"/>
                </a:moveTo>
                <a:lnTo>
                  <a:pt x="2979233" y="0"/>
                </a:lnTo>
                <a:lnTo>
                  <a:pt x="3125301" y="292136"/>
                </a:lnTo>
                <a:lnTo>
                  <a:pt x="2451745" y="1639247"/>
                </a:lnTo>
                <a:lnTo>
                  <a:pt x="673556" y="1639247"/>
                </a:lnTo>
                <a:lnTo>
                  <a:pt x="0" y="292136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1" flipV="0">
            <a:off x="2563807" y="1911723"/>
            <a:ext cx="3204210" cy="2762250"/>
          </a:xfrm>
          <a:prstGeom prst="hexagon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8900000" scaled="0"/>
          </a:gradFill>
          <a:ln w="38100" cap="flat">
            <a:solidFill>
              <a:schemeClr val="bg1"/>
            </a:solidFill>
            <a:miter/>
          </a:ln>
          <a:effectLst>
            <a:outerShdw dist="38100" blurRad="177800" dir="5400000" sx="100000" sy="100000" kx="0" ky="0" algn="t" rotWithShape="0">
              <a:schemeClr val="accent2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774606" y="1061963"/>
            <a:ext cx="629493" cy="629493"/>
          </a:xfrm>
          <a:prstGeom prst="roundRect">
            <a:avLst/>
          </a:prstGeom>
          <a:gradFill>
            <a:gsLst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/>
              </a:gs>
            </a:gsLst>
            <a:lin ang="2700000" scaled="0"/>
          </a:gradFill>
          <a:ln w="38100" cap="flat">
            <a:solidFill>
              <a:schemeClr val="bg1"/>
            </a:solidFill>
            <a:miter/>
          </a:ln>
          <a:effectLst>
            <a:outerShdw dist="38100" blurRad="177800" dir="5400000" sx="100000" sy="100000" kx="0" ky="0" algn="t" rotWithShape="0">
              <a:schemeClr val="accent2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774606" y="2375124"/>
            <a:ext cx="629493" cy="629493"/>
          </a:xfrm>
          <a:prstGeom prst="roundRect">
            <a:avLst/>
          </a:prstGeom>
          <a:gradFill>
            <a:gsLst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/>
              </a:gs>
            </a:gsLst>
            <a:lin ang="2700000" scaled="0"/>
          </a:gradFill>
          <a:ln w="38100" cap="flat">
            <a:solidFill>
              <a:schemeClr val="bg1"/>
            </a:solidFill>
            <a:miter/>
          </a:ln>
          <a:effectLst>
            <a:outerShdw dist="38100" blurRad="177800" dir="5400000" sx="100000" sy="100000" kx="0" ky="0" algn="t" rotWithShape="0">
              <a:schemeClr val="accent2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774606" y="3688285"/>
            <a:ext cx="629493" cy="629493"/>
          </a:xfrm>
          <a:prstGeom prst="roundRect">
            <a:avLst/>
          </a:prstGeom>
          <a:gradFill>
            <a:gsLst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/>
              </a:gs>
            </a:gsLst>
            <a:lin ang="2700000" scaled="0"/>
          </a:gradFill>
          <a:ln w="38100" cap="flat">
            <a:solidFill>
              <a:schemeClr val="bg1"/>
            </a:solidFill>
            <a:miter/>
          </a:ln>
          <a:effectLst>
            <a:outerShdw dist="38100" blurRad="177800" dir="5400000" sx="100000" sy="100000" kx="0" ky="0" algn="t" rotWithShape="0">
              <a:schemeClr val="accent2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774606" y="5001446"/>
            <a:ext cx="629493" cy="629493"/>
          </a:xfrm>
          <a:prstGeom prst="roundRect">
            <a:avLst/>
          </a:prstGeom>
          <a:gradFill>
            <a:gsLst>
              <a:gs pos="0">
                <a:schemeClr val="accent2">
                  <a:lumMod val="90000"/>
                  <a:lumOff val="10000"/>
                </a:schemeClr>
              </a:gs>
              <a:gs pos="100000">
                <a:schemeClr val="accent2"/>
              </a:gs>
            </a:gsLst>
            <a:lin ang="2700000" scaled="0"/>
          </a:gradFill>
          <a:ln w="38100" cap="flat">
            <a:solidFill>
              <a:schemeClr val="bg1"/>
            </a:solidFill>
            <a:miter/>
          </a:ln>
          <a:effectLst>
            <a:outerShdw dist="38100" blurRad="177800" dir="5400000" sx="100000" sy="100000" kx="0" ky="0" algn="t" rotWithShape="0">
              <a:schemeClr val="accent2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04</a:t>
            </a:r>
            <a:endParaRPr kumimoji="1" lang="zh-CN" altLang="en-US"/>
          </a:p>
        </p:txBody>
      </p:sp>
      <p:grpSp>
        <p:nvGrpSpPr>
          <p:cNvPr id="11" name=""/>
          <p:cNvGrpSpPr/>
          <p:nvPr/>
        </p:nvGrpSpPr>
        <p:grpSpPr>
          <a:xfrm>
            <a:off x="10984846" y="476252"/>
            <a:ext cx="511829" cy="149541"/>
            <a:chOff x="10984846" y="476252"/>
            <a:chExt cx="511829" cy="149541"/>
          </a:xfrm>
        </p:grpSpPr>
        <p:sp>
          <p:nvSpPr>
            <p:cNvPr id="12" name="标题 1"/>
            <p:cNvSpPr txBox="1"/>
            <p:nvPr/>
          </p:nvSpPr>
          <p:spPr>
            <a:xfrm rot="16200000" flipH="0" flipV="0">
              <a:off x="11357448" y="486565"/>
              <a:ext cx="149540" cy="128914"/>
            </a:xfrm>
            <a:prstGeom prst="triangle">
              <a:avLst/>
            </a:prstGeom>
            <a:solidFill>
              <a:schemeClr val="accent2">
                <a:alpha val="5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3" name="标题 1"/>
            <p:cNvSpPr txBox="1"/>
            <p:nvPr/>
          </p:nvSpPr>
          <p:spPr>
            <a:xfrm rot="16200000" flipH="0" flipV="0">
              <a:off x="11232045" y="486565"/>
              <a:ext cx="149540" cy="128914"/>
            </a:xfrm>
            <a:prstGeom prst="triangle">
              <a:avLst/>
            </a:prstGeom>
            <a:solidFill>
              <a:schemeClr val="accent2">
                <a:alpha val="5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 rot="16200000" flipH="0" flipV="0">
              <a:off x="11129826" y="507202"/>
              <a:ext cx="149540" cy="87640"/>
            </a:xfrm>
            <a:prstGeom prst="triangle">
              <a:avLst/>
            </a:prstGeom>
            <a:solidFill>
              <a:schemeClr val="accent2">
                <a:alpha val="5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5" name="标题 1"/>
            <p:cNvSpPr txBox="1"/>
            <p:nvPr/>
          </p:nvSpPr>
          <p:spPr>
            <a:xfrm rot="16200000" flipH="0" flipV="0">
              <a:off x="11041754" y="507202"/>
              <a:ext cx="149540" cy="87641"/>
            </a:xfrm>
            <a:prstGeom prst="triangle">
              <a:avLst/>
            </a:prstGeom>
            <a:solidFill>
              <a:schemeClr val="accent2">
                <a:alpha val="5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 rot="16200000" flipH="0" flipV="0">
              <a:off x="10953897" y="507202"/>
              <a:ext cx="149540" cy="87641"/>
            </a:xfrm>
            <a:prstGeom prst="triangle">
              <a:avLst/>
            </a:prstGeom>
            <a:solidFill>
              <a:schemeClr val="accent2">
                <a:alpha val="5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7" name="标题 1"/>
          <p:cNvSpPr txBox="1"/>
          <p:nvPr/>
        </p:nvSpPr>
        <p:spPr>
          <a:xfrm rot="0" flipH="0" flipV="0">
            <a:off x="7663492" y="1173542"/>
            <a:ext cx="3855408" cy="115358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精准线索获取与流量转化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7663492" y="2486981"/>
            <a:ext cx="3855408" cy="115358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线索培育与销售协同机制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7663492" y="3800420"/>
            <a:ext cx="3855408" cy="115358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客户成功与长期关系经营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7663492" y="5113858"/>
            <a:ext cx="3855408" cy="115358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数据驱动的全链路优化策略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2828751" y="2476451"/>
            <a:ext cx="2673698" cy="13542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8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目录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2559546" y="3836769"/>
            <a:ext cx="321211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40000"/>
                  </a:srgbClr>
                </a:solidFill>
                <a:latin typeface="OPPOSans H"/>
                <a:ea typeface="OPPOSans H"/>
                <a:cs typeface="OPPOSans H"/>
              </a:rPr>
              <a:t>CONTENTS</a:t>
            </a:r>
            <a:endParaRPr kumimoji="1" lang="zh-CN" alt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矩形: 圆顶角 16"/>
          <p:cNvSpPr txBox="1"/>
          <p:nvPr/>
        </p:nvSpPr>
        <p:spPr>
          <a:xfrm rot="13440867" flipH="0" flipV="0">
            <a:off x="8919466" y="996661"/>
            <a:ext cx="3438744" cy="8736277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2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矩形: 圆顶角 17"/>
          <p:cNvSpPr txBox="1"/>
          <p:nvPr/>
        </p:nvSpPr>
        <p:spPr>
          <a:xfrm rot="13440867" flipH="0" flipV="0">
            <a:off x="9606959" y="2442862"/>
            <a:ext cx="1776211" cy="6427234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2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矩形: 圆顶角 19"/>
          <p:cNvSpPr txBox="1"/>
          <p:nvPr/>
        </p:nvSpPr>
        <p:spPr>
          <a:xfrm rot="2759133" flipH="1" flipV="0">
            <a:off x="-896084" y="-1461258"/>
            <a:ext cx="4229853" cy="8789548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1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矩形: 圆顶角 20"/>
          <p:cNvSpPr txBox="1"/>
          <p:nvPr/>
        </p:nvSpPr>
        <p:spPr>
          <a:xfrm rot="2759133" flipH="1" flipV="0">
            <a:off x="135223" y="-320314"/>
            <a:ext cx="2184842" cy="6466425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1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矩形: 圆顶角 1"/>
          <p:cNvSpPr txBox="1"/>
          <p:nvPr/>
        </p:nvSpPr>
        <p:spPr>
          <a:xfrm rot="2759133" flipH="1" flipV="0">
            <a:off x="-6941" y="3694190"/>
            <a:ext cx="2220606" cy="4614374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2">
                <a:lumMod val="60000"/>
                <a:lumOff val="4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矩形: 圆顶角 2"/>
          <p:cNvSpPr txBox="1"/>
          <p:nvPr/>
        </p:nvSpPr>
        <p:spPr>
          <a:xfrm rot="2759133" flipH="1" flipV="0">
            <a:off x="534479" y="4293167"/>
            <a:ext cx="1147007" cy="3394771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2">
                <a:lumMod val="60000"/>
                <a:lumOff val="40000"/>
                <a:alpha val="9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矩形: 圆顶角 4"/>
          <p:cNvSpPr txBox="1"/>
          <p:nvPr/>
        </p:nvSpPr>
        <p:spPr>
          <a:xfrm rot="13440867" flipH="0" flipV="0">
            <a:off x="10540353" y="-1159021"/>
            <a:ext cx="2220606" cy="5641545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1">
                <a:lumMod val="60000"/>
                <a:lumOff val="40000"/>
                <a:alpha val="10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矩形: 圆顶角 5"/>
          <p:cNvSpPr txBox="1"/>
          <p:nvPr/>
        </p:nvSpPr>
        <p:spPr>
          <a:xfrm rot="13440867" flipH="0" flipV="0">
            <a:off x="10984309" y="-225121"/>
            <a:ext cx="1147007" cy="4150456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1">
                <a:lumMod val="60000"/>
                <a:lumOff val="40000"/>
                <a:alpha val="10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矩形: 圆角 7"/>
          <p:cNvSpPr txBox="1"/>
          <p:nvPr/>
        </p:nvSpPr>
        <p:spPr>
          <a:xfrm rot="0" flipH="0" flipV="0">
            <a:off x="2315598" y="1727200"/>
            <a:ext cx="7560805" cy="427595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爱设计-4"/>
          <p:cNvSpPr txBox="1"/>
          <p:nvPr/>
        </p:nvSpPr>
        <p:spPr>
          <a:xfrm rot="0" flipH="0" flipV="0">
            <a:off x="4942404" y="742847"/>
            <a:ext cx="2307193" cy="32914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15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13" name="矩形 8"/>
          <p:cNvSpPr txBox="1"/>
          <p:nvPr/>
        </p:nvSpPr>
        <p:spPr>
          <a:xfrm rot="0" flipH="0" flipV="0">
            <a:off x="3224356" y="3789344"/>
            <a:ext cx="5743288" cy="19445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3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精准线索获取与流量转化</a:t>
            </a:r>
            <a:endParaRPr kumimoji="1" lang="zh-CN" alt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80134" y="1452273"/>
            <a:ext cx="1948863" cy="1936374"/>
          </a:xfrm>
          <a:custGeom>
            <a:avLst/>
            <a:gdLst>
              <a:gd name="T0" fmla="*/ 244 w 244"/>
              <a:gd name="T1" fmla="*/ 122 h 244"/>
              <a:gd name="T2" fmla="*/ 244 w 244"/>
              <a:gd name="T3" fmla="*/ 244 h 244"/>
              <a:gd name="T4" fmla="*/ 122 w 244"/>
              <a:gd name="T5" fmla="*/ 244 h 244"/>
              <a:gd name="T6" fmla="*/ 0 w 244"/>
              <a:gd name="T7" fmla="*/ 122 h 244"/>
              <a:gd name="T8" fmla="*/ 122 w 244"/>
              <a:gd name="T9" fmla="*/ 0 h 244"/>
              <a:gd name="T10" fmla="*/ 244 w 244"/>
              <a:gd name="T11" fmla="*/ 122 h 244"/>
            </a:gdLst>
            <a:rect l="0" t="0" r="r" b="b"/>
            <a:pathLst>
              <a:path w="244" h="244">
                <a:moveTo>
                  <a:pt x="244" y="122"/>
                </a:moveTo>
                <a:cubicBezTo>
                  <a:pt x="244" y="244"/>
                  <a:pt x="244" y="244"/>
                  <a:pt x="244" y="244"/>
                </a:cubicBezTo>
                <a:cubicBezTo>
                  <a:pt x="122" y="244"/>
                  <a:pt x="122" y="244"/>
                  <a:pt x="122" y="244"/>
                </a:cubicBezTo>
                <a:cubicBezTo>
                  <a:pt x="54" y="244"/>
                  <a:pt x="0" y="189"/>
                  <a:pt x="0" y="122"/>
                </a:cubicBezTo>
                <a:cubicBezTo>
                  <a:pt x="0" y="54"/>
                  <a:pt x="54" y="0"/>
                  <a:pt x="122" y="0"/>
                </a:cubicBezTo>
                <a:cubicBezTo>
                  <a:pt x="189" y="0"/>
                  <a:pt x="244" y="54"/>
                  <a:pt x="244" y="122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884559" y="1667936"/>
            <a:ext cx="4840724" cy="1524519"/>
          </a:xfrm>
          <a:custGeom>
            <a:avLst/>
            <a:gdLst>
              <a:gd name="T0" fmla="*/ 445 w 484"/>
              <a:gd name="T1" fmla="*/ 0 h 153"/>
              <a:gd name="T2" fmla="*/ 80 w 484"/>
              <a:gd name="T3" fmla="*/ 0 h 153"/>
              <a:gd name="T4" fmla="*/ 1 w 484"/>
              <a:gd name="T5" fmla="*/ 74 h 153"/>
              <a:gd name="T6" fmla="*/ 78 w 484"/>
              <a:gd name="T7" fmla="*/ 153 h 153"/>
              <a:gd name="T8" fmla="*/ 445 w 484"/>
              <a:gd name="T9" fmla="*/ 153 h 153"/>
              <a:gd name="T10" fmla="*/ 484 w 484"/>
              <a:gd name="T11" fmla="*/ 77 h 153"/>
              <a:gd name="T12" fmla="*/ 445 w 484"/>
              <a:gd name="T13" fmla="*/ 0 h 153"/>
            </a:gdLst>
            <a:rect l="0" t="0" r="r" b="b"/>
            <a:pathLst>
              <a:path w="484" h="153">
                <a:moveTo>
                  <a:pt x="445" y="0"/>
                </a:moveTo>
                <a:cubicBezTo>
                  <a:pt x="80" y="0"/>
                  <a:pt x="80" y="0"/>
                  <a:pt x="80" y="0"/>
                </a:cubicBezTo>
                <a:cubicBezTo>
                  <a:pt x="38" y="0"/>
                  <a:pt x="3" y="32"/>
                  <a:pt x="1" y="74"/>
                </a:cubicBezTo>
                <a:cubicBezTo>
                  <a:pt x="0" y="117"/>
                  <a:pt x="35" y="153"/>
                  <a:pt x="78" y="153"/>
                </a:cubicBezTo>
                <a:cubicBezTo>
                  <a:pt x="445" y="153"/>
                  <a:pt x="445" y="153"/>
                  <a:pt x="445" y="153"/>
                </a:cubicBezTo>
                <a:cubicBezTo>
                  <a:pt x="484" y="77"/>
                  <a:pt x="484" y="77"/>
                  <a:pt x="484" y="77"/>
                </a:cubicBezTo>
                <a:lnTo>
                  <a:pt x="445" y="0"/>
                </a:lnTo>
                <a:close/>
              </a:path>
            </a:pathLst>
          </a:custGeom>
          <a:solidFill>
            <a:schemeClr val="bg1"/>
          </a:solidFill>
          <a:ln cap="sq">
            <a:solidFill>
              <a:schemeClr val="bg1">
                <a:lumMod val="85000"/>
              </a:schemeClr>
            </a:solidFill>
          </a:ln>
          <a:effectLst>
            <a:outerShdw dist="0" blurRad="762000" dir="0" sx="100000" sy="100000" kx="0" ky="0" algn="ctr" rotWithShape="0">
              <a:srgbClr val="7F7F7F">
                <a:alpha val="10000"/>
              </a:srgb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182747" y="1905700"/>
            <a:ext cx="1048718" cy="1048990"/>
          </a:xfrm>
          <a:prstGeom prst="ellipse">
            <a:avLst/>
          </a:prstGeom>
          <a:solidFill>
            <a:schemeClr val="accent1"/>
          </a:solidFill>
          <a:ln w="25400" cap="flat">
            <a:noFill/>
          </a:ln>
          <a:effectLst/>
        </p:spPr>
        <p:txBody>
          <a:bodyPr vert="horz" wrap="square" lIns="182843" tIns="91422" rIns="182843" bIns="91422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80134" y="4107920"/>
            <a:ext cx="1948863" cy="1936374"/>
          </a:xfrm>
          <a:custGeom>
            <a:avLst/>
            <a:gdLst>
              <a:gd name="T0" fmla="*/ 244 w 244"/>
              <a:gd name="T1" fmla="*/ 122 h 244"/>
              <a:gd name="T2" fmla="*/ 244 w 244"/>
              <a:gd name="T3" fmla="*/ 244 h 244"/>
              <a:gd name="T4" fmla="*/ 122 w 244"/>
              <a:gd name="T5" fmla="*/ 244 h 244"/>
              <a:gd name="T6" fmla="*/ 0 w 244"/>
              <a:gd name="T7" fmla="*/ 122 h 244"/>
              <a:gd name="T8" fmla="*/ 122 w 244"/>
              <a:gd name="T9" fmla="*/ 0 h 244"/>
              <a:gd name="T10" fmla="*/ 244 w 244"/>
              <a:gd name="T11" fmla="*/ 122 h 244"/>
            </a:gdLst>
            <a:rect l="0" t="0" r="r" b="b"/>
            <a:pathLst>
              <a:path w="244" h="244">
                <a:moveTo>
                  <a:pt x="244" y="122"/>
                </a:moveTo>
                <a:cubicBezTo>
                  <a:pt x="244" y="244"/>
                  <a:pt x="244" y="244"/>
                  <a:pt x="244" y="244"/>
                </a:cubicBezTo>
                <a:cubicBezTo>
                  <a:pt x="122" y="244"/>
                  <a:pt x="122" y="244"/>
                  <a:pt x="122" y="244"/>
                </a:cubicBezTo>
                <a:cubicBezTo>
                  <a:pt x="54" y="244"/>
                  <a:pt x="0" y="189"/>
                  <a:pt x="0" y="122"/>
                </a:cubicBezTo>
                <a:cubicBezTo>
                  <a:pt x="0" y="54"/>
                  <a:pt x="54" y="0"/>
                  <a:pt x="122" y="0"/>
                </a:cubicBezTo>
                <a:cubicBezTo>
                  <a:pt x="189" y="0"/>
                  <a:pt x="244" y="54"/>
                  <a:pt x="244" y="122"/>
                </a:cubicBezTo>
                <a:close/>
              </a:path>
            </a:pathLst>
          </a:custGeom>
          <a:solidFill>
            <a:schemeClr val="accent2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91931" y="4323582"/>
            <a:ext cx="4840724" cy="1524519"/>
          </a:xfrm>
          <a:custGeom>
            <a:avLst/>
            <a:gdLst>
              <a:gd name="T0" fmla="*/ 445 w 484"/>
              <a:gd name="T1" fmla="*/ 0 h 153"/>
              <a:gd name="T2" fmla="*/ 80 w 484"/>
              <a:gd name="T3" fmla="*/ 0 h 153"/>
              <a:gd name="T4" fmla="*/ 1 w 484"/>
              <a:gd name="T5" fmla="*/ 74 h 153"/>
              <a:gd name="T6" fmla="*/ 78 w 484"/>
              <a:gd name="T7" fmla="*/ 153 h 153"/>
              <a:gd name="T8" fmla="*/ 445 w 484"/>
              <a:gd name="T9" fmla="*/ 153 h 153"/>
              <a:gd name="T10" fmla="*/ 484 w 484"/>
              <a:gd name="T11" fmla="*/ 77 h 153"/>
              <a:gd name="T12" fmla="*/ 445 w 484"/>
              <a:gd name="T13" fmla="*/ 0 h 153"/>
            </a:gdLst>
            <a:rect l="0" t="0" r="r" b="b"/>
            <a:pathLst>
              <a:path w="484" h="153">
                <a:moveTo>
                  <a:pt x="445" y="0"/>
                </a:moveTo>
                <a:cubicBezTo>
                  <a:pt x="80" y="0"/>
                  <a:pt x="80" y="0"/>
                  <a:pt x="80" y="0"/>
                </a:cubicBezTo>
                <a:cubicBezTo>
                  <a:pt x="38" y="0"/>
                  <a:pt x="3" y="32"/>
                  <a:pt x="1" y="74"/>
                </a:cubicBezTo>
                <a:cubicBezTo>
                  <a:pt x="0" y="117"/>
                  <a:pt x="35" y="153"/>
                  <a:pt x="78" y="153"/>
                </a:cubicBezTo>
                <a:cubicBezTo>
                  <a:pt x="445" y="153"/>
                  <a:pt x="445" y="153"/>
                  <a:pt x="445" y="153"/>
                </a:cubicBezTo>
                <a:cubicBezTo>
                  <a:pt x="484" y="77"/>
                  <a:pt x="484" y="77"/>
                  <a:pt x="484" y="77"/>
                </a:cubicBezTo>
                <a:lnTo>
                  <a:pt x="445" y="0"/>
                </a:lnTo>
                <a:close/>
              </a:path>
            </a:pathLst>
          </a:custGeom>
          <a:solidFill>
            <a:schemeClr val="bg1"/>
          </a:solidFill>
          <a:ln cap="sq">
            <a:solidFill>
              <a:schemeClr val="bg1">
                <a:lumMod val="85000"/>
              </a:schemeClr>
            </a:solidFill>
          </a:ln>
          <a:effectLst>
            <a:outerShdw dist="0" blurRad="762000" dir="0" sx="100000" sy="100000" kx="0" ky="0" algn="ctr" rotWithShape="0">
              <a:srgbClr val="7F7F7F">
                <a:alpha val="10000"/>
              </a:srgb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190118" y="4561346"/>
            <a:ext cx="1048718" cy="1048990"/>
          </a:xfrm>
          <a:prstGeom prst="ellipse">
            <a:avLst/>
          </a:prstGeom>
          <a:solidFill>
            <a:schemeClr val="accent2"/>
          </a:solidFill>
          <a:ln w="25400" cap="flat">
            <a:noFill/>
          </a:ln>
          <a:effectLst/>
        </p:spPr>
        <p:txBody>
          <a:bodyPr vert="horz" wrap="square" lIns="182843" tIns="91422" rIns="182843" bIns="91422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500853" y="1452273"/>
            <a:ext cx="1948863" cy="1936374"/>
          </a:xfrm>
          <a:custGeom>
            <a:avLst/>
            <a:gdLst>
              <a:gd name="T0" fmla="*/ 244 w 244"/>
              <a:gd name="T1" fmla="*/ 122 h 244"/>
              <a:gd name="T2" fmla="*/ 244 w 244"/>
              <a:gd name="T3" fmla="*/ 244 h 244"/>
              <a:gd name="T4" fmla="*/ 122 w 244"/>
              <a:gd name="T5" fmla="*/ 244 h 244"/>
              <a:gd name="T6" fmla="*/ 0 w 244"/>
              <a:gd name="T7" fmla="*/ 122 h 244"/>
              <a:gd name="T8" fmla="*/ 122 w 244"/>
              <a:gd name="T9" fmla="*/ 0 h 244"/>
              <a:gd name="T10" fmla="*/ 244 w 244"/>
              <a:gd name="T11" fmla="*/ 122 h 244"/>
            </a:gdLst>
            <a:rect l="0" t="0" r="r" b="b"/>
            <a:pathLst>
              <a:path w="244" h="244">
                <a:moveTo>
                  <a:pt x="244" y="122"/>
                </a:moveTo>
                <a:cubicBezTo>
                  <a:pt x="244" y="244"/>
                  <a:pt x="244" y="244"/>
                  <a:pt x="244" y="244"/>
                </a:cubicBezTo>
                <a:cubicBezTo>
                  <a:pt x="122" y="244"/>
                  <a:pt x="122" y="244"/>
                  <a:pt x="122" y="244"/>
                </a:cubicBezTo>
                <a:cubicBezTo>
                  <a:pt x="54" y="244"/>
                  <a:pt x="0" y="189"/>
                  <a:pt x="0" y="122"/>
                </a:cubicBezTo>
                <a:cubicBezTo>
                  <a:pt x="0" y="54"/>
                  <a:pt x="54" y="0"/>
                  <a:pt x="122" y="0"/>
                </a:cubicBezTo>
                <a:cubicBezTo>
                  <a:pt x="189" y="0"/>
                  <a:pt x="244" y="54"/>
                  <a:pt x="244" y="122"/>
                </a:cubicBezTo>
                <a:close/>
              </a:path>
            </a:pathLst>
          </a:custGeom>
          <a:solidFill>
            <a:schemeClr val="accent2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705277" y="1667936"/>
            <a:ext cx="4840724" cy="1524519"/>
          </a:xfrm>
          <a:custGeom>
            <a:avLst/>
            <a:gdLst>
              <a:gd name="T0" fmla="*/ 445 w 484"/>
              <a:gd name="T1" fmla="*/ 0 h 153"/>
              <a:gd name="T2" fmla="*/ 80 w 484"/>
              <a:gd name="T3" fmla="*/ 0 h 153"/>
              <a:gd name="T4" fmla="*/ 1 w 484"/>
              <a:gd name="T5" fmla="*/ 74 h 153"/>
              <a:gd name="T6" fmla="*/ 78 w 484"/>
              <a:gd name="T7" fmla="*/ 153 h 153"/>
              <a:gd name="T8" fmla="*/ 445 w 484"/>
              <a:gd name="T9" fmla="*/ 153 h 153"/>
              <a:gd name="T10" fmla="*/ 484 w 484"/>
              <a:gd name="T11" fmla="*/ 77 h 153"/>
              <a:gd name="T12" fmla="*/ 445 w 484"/>
              <a:gd name="T13" fmla="*/ 0 h 153"/>
            </a:gdLst>
            <a:rect l="0" t="0" r="r" b="b"/>
            <a:pathLst>
              <a:path w="484" h="153">
                <a:moveTo>
                  <a:pt x="445" y="0"/>
                </a:moveTo>
                <a:cubicBezTo>
                  <a:pt x="80" y="0"/>
                  <a:pt x="80" y="0"/>
                  <a:pt x="80" y="0"/>
                </a:cubicBezTo>
                <a:cubicBezTo>
                  <a:pt x="38" y="0"/>
                  <a:pt x="3" y="32"/>
                  <a:pt x="1" y="74"/>
                </a:cubicBezTo>
                <a:cubicBezTo>
                  <a:pt x="0" y="117"/>
                  <a:pt x="35" y="153"/>
                  <a:pt x="78" y="153"/>
                </a:cubicBezTo>
                <a:cubicBezTo>
                  <a:pt x="445" y="153"/>
                  <a:pt x="445" y="153"/>
                  <a:pt x="445" y="153"/>
                </a:cubicBezTo>
                <a:cubicBezTo>
                  <a:pt x="484" y="77"/>
                  <a:pt x="484" y="77"/>
                  <a:pt x="484" y="77"/>
                </a:cubicBezTo>
                <a:lnTo>
                  <a:pt x="445" y="0"/>
                </a:lnTo>
                <a:close/>
              </a:path>
            </a:pathLst>
          </a:custGeom>
          <a:solidFill>
            <a:schemeClr val="bg1"/>
          </a:solidFill>
          <a:ln cap="sq">
            <a:solidFill>
              <a:schemeClr val="bg1">
                <a:lumMod val="85000"/>
              </a:schemeClr>
            </a:solidFill>
          </a:ln>
          <a:effectLst>
            <a:outerShdw dist="0" blurRad="762000" dir="0" sx="100000" sy="100000" kx="0" ky="0" algn="ctr" rotWithShape="0">
              <a:srgbClr val="7F7F7F">
                <a:alpha val="10000"/>
              </a:srgb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7003463" y="1905701"/>
            <a:ext cx="1048716" cy="1048988"/>
          </a:xfrm>
          <a:prstGeom prst="ellipse">
            <a:avLst/>
          </a:prstGeom>
          <a:solidFill>
            <a:schemeClr val="accent2"/>
          </a:solidFill>
          <a:ln w="25400" cap="flat">
            <a:noFill/>
          </a:ln>
          <a:effectLst/>
        </p:spPr>
        <p:txBody>
          <a:bodyPr vert="horz" wrap="square" lIns="182843" tIns="91422" rIns="182843" bIns="91422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355131" y="1744889"/>
            <a:ext cx="3027194" cy="49030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关键词意图分层研究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2355131" y="2319785"/>
            <a:ext cx="3027194" cy="8226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848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B2B关键词需按认知、考虑、决策三阶段分类，避免仅追逐高搜索量词。应聚焦长尾问题词如“企业级CRM选型标准”，这类词虽流量低但转化意图明确，能精准吸引处于采购调研期的目标客户，提升内容匹配度与后续转化效率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155446" y="1744889"/>
            <a:ext cx="3027194" cy="49030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6AB6A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深度白皮书与案例库建设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155446" y="2319785"/>
            <a:ext cx="3027194" cy="8226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848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针对行业痛点制作可下载的权威白皮书或客户成功案例集，作为核心获客资产。内容需包含具体数据、实施路径与ROI验证，通过表单 gating 机制换取联系方式，同时建立专业信任感，有效筛选出具备真实需求的高质量潜在线索。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2355131" y="4400459"/>
            <a:ext cx="3027194" cy="49030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4572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6AB6A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技术SEO与网站架构优化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2355131" y="4975355"/>
            <a:ext cx="3027194" cy="8226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848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B2B官网需确保页面加载速度低于3秒、移动端适配完善，并构建清晰的URL层级与内部链接结构。通过Schema标记增强搜索结果展示效果，提升搜索引擎对专业内容的理解能力，从而在竞争激烈的B2B领域获得稳定自然流量入口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7719310" y="4241749"/>
            <a:ext cx="2192902" cy="690624"/>
          </a:xfrm>
          <a:custGeom>
            <a:avLst/>
            <a:gdLst>
              <a:gd name="T0" fmla="*/ 445 w 484"/>
              <a:gd name="T1" fmla="*/ 0 h 153"/>
              <a:gd name="T2" fmla="*/ 80 w 484"/>
              <a:gd name="T3" fmla="*/ 0 h 153"/>
              <a:gd name="T4" fmla="*/ 1 w 484"/>
              <a:gd name="T5" fmla="*/ 74 h 153"/>
              <a:gd name="T6" fmla="*/ 78 w 484"/>
              <a:gd name="T7" fmla="*/ 153 h 153"/>
              <a:gd name="T8" fmla="*/ 445 w 484"/>
              <a:gd name="T9" fmla="*/ 153 h 153"/>
              <a:gd name="T10" fmla="*/ 484 w 484"/>
              <a:gd name="T11" fmla="*/ 77 h 153"/>
              <a:gd name="T12" fmla="*/ 445 w 484"/>
              <a:gd name="T13" fmla="*/ 0 h 153"/>
            </a:gdLst>
            <a:rect l="0" t="0" r="r" b="b"/>
            <a:pathLst>
              <a:path w="484" h="153">
                <a:moveTo>
                  <a:pt x="445" y="0"/>
                </a:moveTo>
                <a:cubicBezTo>
                  <a:pt x="80" y="0"/>
                  <a:pt x="80" y="0"/>
                  <a:pt x="80" y="0"/>
                </a:cubicBezTo>
                <a:cubicBezTo>
                  <a:pt x="38" y="0"/>
                  <a:pt x="3" y="32"/>
                  <a:pt x="1" y="74"/>
                </a:cubicBezTo>
                <a:cubicBezTo>
                  <a:pt x="0" y="117"/>
                  <a:pt x="35" y="153"/>
                  <a:pt x="78" y="153"/>
                </a:cubicBezTo>
                <a:cubicBezTo>
                  <a:pt x="445" y="153"/>
                  <a:pt x="445" y="153"/>
                  <a:pt x="445" y="153"/>
                </a:cubicBezTo>
                <a:cubicBezTo>
                  <a:pt x="484" y="77"/>
                  <a:pt x="484" y="77"/>
                  <a:pt x="484" y="77"/>
                </a:cubicBezTo>
                <a:lnTo>
                  <a:pt x="445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cap="sq">
            <a:noFill/>
          </a:ln>
          <a:effectLst>
            <a:outerShdw dist="0" blurRad="762000" dir="0" sx="100000" sy="100000" kx="0" ky="0" algn="ctr" rotWithShape="0">
              <a:srgbClr val="7F7F7F">
                <a:alpha val="10000"/>
              </a:srgb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9473685" y="4598336"/>
            <a:ext cx="2542230" cy="690624"/>
          </a:xfrm>
          <a:custGeom>
            <a:avLst/>
            <a:gdLst>
              <a:gd name="T0" fmla="*/ 445 w 484"/>
              <a:gd name="T1" fmla="*/ 0 h 153"/>
              <a:gd name="T2" fmla="*/ 80 w 484"/>
              <a:gd name="T3" fmla="*/ 0 h 153"/>
              <a:gd name="T4" fmla="*/ 1 w 484"/>
              <a:gd name="T5" fmla="*/ 74 h 153"/>
              <a:gd name="T6" fmla="*/ 78 w 484"/>
              <a:gd name="T7" fmla="*/ 153 h 153"/>
              <a:gd name="T8" fmla="*/ 445 w 484"/>
              <a:gd name="T9" fmla="*/ 153 h 153"/>
              <a:gd name="T10" fmla="*/ 484 w 484"/>
              <a:gd name="T11" fmla="*/ 77 h 153"/>
              <a:gd name="T12" fmla="*/ 445 w 484"/>
              <a:gd name="T13" fmla="*/ 0 h 153"/>
            </a:gdLst>
            <a:rect l="0" t="0" r="r" b="b"/>
            <a:pathLst>
              <a:path w="484" h="153">
                <a:moveTo>
                  <a:pt x="445" y="0"/>
                </a:moveTo>
                <a:cubicBezTo>
                  <a:pt x="80" y="0"/>
                  <a:pt x="80" y="0"/>
                  <a:pt x="80" y="0"/>
                </a:cubicBezTo>
                <a:cubicBezTo>
                  <a:pt x="38" y="0"/>
                  <a:pt x="3" y="32"/>
                  <a:pt x="1" y="74"/>
                </a:cubicBezTo>
                <a:cubicBezTo>
                  <a:pt x="0" y="117"/>
                  <a:pt x="35" y="153"/>
                  <a:pt x="78" y="153"/>
                </a:cubicBezTo>
                <a:cubicBezTo>
                  <a:pt x="445" y="153"/>
                  <a:pt x="445" y="153"/>
                  <a:pt x="445" y="153"/>
                </a:cubicBezTo>
                <a:cubicBezTo>
                  <a:pt x="484" y="77"/>
                  <a:pt x="484" y="77"/>
                  <a:pt x="484" y="77"/>
                </a:cubicBezTo>
                <a:lnTo>
                  <a:pt x="445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cap="sq">
            <a:noFill/>
          </a:ln>
          <a:effectLst>
            <a:outerShdw dist="0" blurRad="762000" dir="0" sx="100000" sy="100000" kx="0" ky="0" algn="ctr" rotWithShape="0">
              <a:srgbClr val="7F7F7F">
                <a:alpha val="10000"/>
              </a:srgb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459347" y="5386664"/>
            <a:ext cx="3102427" cy="53136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cap="sq">
            <a:noFill/>
          </a:ln>
          <a:effectLst>
            <a:outerShdw dist="0" blurRad="762000" dir="0" sx="100000" sy="100000" kx="0" ky="0" algn="ctr" rotWithShape="0">
              <a:srgbClr val="7F7F7F">
                <a:alpha val="10000"/>
              </a:srgb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1469249" y="4840578"/>
            <a:ext cx="490456" cy="490527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446886" y="2184932"/>
            <a:ext cx="520441" cy="490527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7257295" y="2184932"/>
            <a:ext cx="541053" cy="490527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1" flipV="0">
            <a:off x="300755" y="309663"/>
            <a:ext cx="418072" cy="418072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870659" y="250490"/>
            <a:ext cx="10377569" cy="5364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高价值内容策略与SEO布局</a:t>
            </a:r>
            <a:endParaRPr kumimoji="1" lang="zh-CN" alt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797893" y="1589327"/>
            <a:ext cx="3289229" cy="4698347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152400" dir="0" sx="102000" sy="102000" kx="0" ky="0" algn="ctr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009328" y="1884788"/>
            <a:ext cx="2886174" cy="73214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42DAE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LinkedIn广告定向策略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009328" y="2687443"/>
            <a:ext cx="2886174" cy="278293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利用LinkedIn的职位、公司规模、行业等维度进行精准人群包投放，避开泛兴趣标签。建议采用单图广告搭配白皮书下载形式，CPL通常比通用平台低30%以上，且线索质量更高，适合中大型B2B企业获取决策层联系人。</a:t>
            </a:r>
            <a:endParaRPr kumimoji="1" lang="zh-CN" altLang="en-US"/>
          </a:p>
        </p:txBody>
      </p:sp>
      <p:cxnSp>
        <p:nvCxnSpPr>
          <p:cNvPr id="6" name="线条 1"/>
          <p:cNvCxnSpPr/>
          <p:nvPr/>
        </p:nvCxnSpPr>
        <p:spPr>
          <a:xfrm rot="0" flipH="1" flipV="0">
            <a:off x="760831" y="1530576"/>
            <a:ext cx="17154" cy="1800000"/>
          </a:xfrm>
          <a:prstGeom prst="line">
            <a:avLst/>
          </a:prstGeom>
          <a:noFill/>
          <a:ln w="12700" cap="rnd">
            <a:gradFill>
              <a:gsLst>
                <a:gs pos="0">
                  <a:schemeClr val="accent1"/>
                </a:gs>
                <a:gs pos="100000">
                  <a:schemeClr val="accent1">
                    <a:lumMod val="40000"/>
                    <a:lumOff val="60000"/>
                    <a:alpha val="0"/>
                  </a:schemeClr>
                </a:gs>
              </a:gsLst>
              <a:lin ang="5400000" scaled="0"/>
            </a:gradFill>
            <a:miter/>
          </a:ln>
        </p:spPr>
      </p:cxnSp>
      <p:sp>
        <p:nvSpPr>
          <p:cNvPr id="7" name="标题 1"/>
          <p:cNvSpPr txBox="1"/>
          <p:nvPr/>
        </p:nvSpPr>
        <p:spPr>
          <a:xfrm rot="0" flipH="0" flipV="0">
            <a:off x="694350" y="1418019"/>
            <a:ext cx="169164" cy="16342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miter/>
          </a:ln>
          <a:effectLst>
            <a:outerShdw dist="0" blurRad="63500" dir="0" sx="100000" sy="100000" kx="0" ky="0" algn="ctr" rotWithShape="0">
              <a:schemeClr val="accent1">
                <a:alpha val="4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739081" y="1458933"/>
            <a:ext cx="84464" cy="816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577163" y="5759546"/>
            <a:ext cx="510771" cy="527568"/>
          </a:xfrm>
          <a:custGeom>
            <a:avLst/>
            <a:gdLst>
              <a:gd name="connsiteX0" fmla="*/ 485496 w 602486"/>
              <a:gd name="connsiteY0" fmla="*/ 0 h 622300"/>
              <a:gd name="connsiteX1" fmla="*/ 583340 w 602486"/>
              <a:gd name="connsiteY1" fmla="*/ 9850 h 622300"/>
              <a:gd name="connsiteX2" fmla="*/ 602486 w 602486"/>
              <a:gd name="connsiteY2" fmla="*/ 15785 h 622300"/>
              <a:gd name="connsiteX3" fmla="*/ 602486 w 602486"/>
              <a:gd name="connsiteY3" fmla="*/ 208400 h 622300"/>
              <a:gd name="connsiteX4" fmla="*/ 546088 w 602486"/>
              <a:gd name="connsiteY4" fmla="*/ 190934 h 622300"/>
              <a:gd name="connsiteX5" fmla="*/ 485495 w 602486"/>
              <a:gd name="connsiteY5" fmla="*/ 184839 h 622300"/>
              <a:gd name="connsiteX6" fmla="*/ 184838 w 602486"/>
              <a:gd name="connsiteY6" fmla="*/ 484809 h 622300"/>
              <a:gd name="connsiteX7" fmla="*/ 208465 w 602486"/>
              <a:gd name="connsiteY7" fmla="*/ 601571 h 622300"/>
              <a:gd name="connsiteX8" fmla="*/ 219742 w 602486"/>
              <a:gd name="connsiteY8" fmla="*/ 622300 h 622300"/>
              <a:gd name="connsiteX9" fmla="*/ 22231 w 602486"/>
              <a:gd name="connsiteY9" fmla="*/ 622300 h 622300"/>
              <a:gd name="connsiteX10" fmla="*/ 9863 w 602486"/>
              <a:gd name="connsiteY10" fmla="*/ 582515 h 622300"/>
              <a:gd name="connsiteX11" fmla="*/ 0 w 602486"/>
              <a:gd name="connsiteY11" fmla="*/ 484809 h 622300"/>
              <a:gd name="connsiteX12" fmla="*/ 485496 w 602486"/>
              <a:gd name="connsiteY12" fmla="*/ 0 h 622300"/>
            </a:gdLst>
            <a:rect l="l" t="t" r="r" b="b"/>
            <a:pathLst>
              <a:path w="602486" h="622300">
                <a:moveTo>
                  <a:pt x="485496" y="0"/>
                </a:moveTo>
                <a:cubicBezTo>
                  <a:pt x="519012" y="0"/>
                  <a:pt x="551736" y="3392"/>
                  <a:pt x="583340" y="9850"/>
                </a:cubicBezTo>
                <a:lnTo>
                  <a:pt x="602486" y="15785"/>
                </a:lnTo>
                <a:lnTo>
                  <a:pt x="602486" y="208400"/>
                </a:lnTo>
                <a:lnTo>
                  <a:pt x="546088" y="190934"/>
                </a:lnTo>
                <a:cubicBezTo>
                  <a:pt x="526516" y="186938"/>
                  <a:pt x="506251" y="184839"/>
                  <a:pt x="485495" y="184839"/>
                </a:cubicBezTo>
                <a:cubicBezTo>
                  <a:pt x="319447" y="184839"/>
                  <a:pt x="184838" y="319140"/>
                  <a:pt x="184838" y="484809"/>
                </a:cubicBezTo>
                <a:cubicBezTo>
                  <a:pt x="184838" y="526227"/>
                  <a:pt x="193251" y="565683"/>
                  <a:pt x="208465" y="601571"/>
                </a:cubicBezTo>
                <a:lnTo>
                  <a:pt x="219742" y="622300"/>
                </a:lnTo>
                <a:lnTo>
                  <a:pt x="22231" y="622300"/>
                </a:lnTo>
                <a:lnTo>
                  <a:pt x="9863" y="582515"/>
                </a:lnTo>
                <a:cubicBezTo>
                  <a:pt x="3396" y="550955"/>
                  <a:pt x="0" y="518278"/>
                  <a:pt x="0" y="484809"/>
                </a:cubicBezTo>
                <a:cubicBezTo>
                  <a:pt x="0" y="217056"/>
                  <a:pt x="217364" y="0"/>
                  <a:pt x="48549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43000">
                <a:schemeClr val="accent2"/>
              </a:gs>
            </a:gsLst>
            <a:lin ang="2700000" scaled="0"/>
          </a:gradFill>
          <a:ln w="50800" cap="sq">
            <a:noFill/>
            <a:miter/>
          </a:ln>
          <a:effectLst>
            <a:outerShdw dist="38100" blurRad="50800" dir="2700000" sx="100000" sy="100000" kx="0" ky="0" algn="tl" rotWithShape="0">
              <a:schemeClr val="accent2">
                <a:alpha val="40000"/>
              </a:schemeClr>
            </a:outerShdw>
          </a:effectLst>
        </p:spPr>
        <p:txBody>
          <a:bodyPr vert="horz" wrap="square" lIns="68580" tIns="34290" rIns="68580" bIns="3429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249911" y="5667669"/>
            <a:ext cx="226340" cy="226020"/>
          </a:xfrm>
          <a:prstGeom prst="donut">
            <a:avLst>
              <a:gd name="adj" fmla="val 23889"/>
            </a:avLst>
          </a:prstGeom>
          <a:solidFill>
            <a:schemeClr val="accent1"/>
          </a:solidFill>
          <a:ln w="50800" cap="sq">
            <a:noFill/>
            <a:miter/>
          </a:ln>
          <a:effectLst>
            <a:outerShdw dist="38100" blurRad="50800" dir="2700000" sx="100000" sy="100000" kx="0" ky="0" algn="tl" rotWithShape="0">
              <a:schemeClr val="accent1">
                <a:alpha val="21000"/>
              </a:schemeClr>
            </a:outerShdw>
          </a:effectLst>
        </p:spPr>
        <p:txBody>
          <a:bodyPr vert="horz" wrap="square" lIns="68580" tIns="34290" rIns="68580" bIns="3429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516792" y="1589327"/>
            <a:ext cx="3289229" cy="4698347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152400" dir="0" sx="102000" sy="102000" kx="0" ky="0" algn="ctr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728227" y="1884788"/>
            <a:ext cx="2886174" cy="73214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42DAE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搜索引擎SEM关键词竞价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4728227" y="2687445"/>
            <a:ext cx="2886174" cy="278293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聚焦高商业意图关键词如“XX解决方案报价”“XX系统供应商”，设置否定词过滤无效点击。落地页需与广告文案高度一致，突出核心价值主张与即时咨询入口，配合动态插入关键词技术提升相关性得分，降低单次获客成本并提高转化率。</a:t>
            </a:r>
            <a:endParaRPr kumimoji="1" lang="zh-CN" altLang="en-US"/>
          </a:p>
        </p:txBody>
      </p:sp>
      <p:cxnSp>
        <p:nvCxnSpPr>
          <p:cNvPr id="14" name="线条 1"/>
          <p:cNvCxnSpPr/>
          <p:nvPr/>
        </p:nvCxnSpPr>
        <p:spPr>
          <a:xfrm rot="0" flipH="1" flipV="0">
            <a:off x="4470530" y="1530576"/>
            <a:ext cx="17154" cy="1800000"/>
          </a:xfrm>
          <a:prstGeom prst="line">
            <a:avLst/>
          </a:prstGeom>
          <a:noFill/>
          <a:ln w="12700" cap="rnd">
            <a:gradFill>
              <a:gsLst>
                <a:gs pos="0">
                  <a:schemeClr val="accent1"/>
                </a:gs>
                <a:gs pos="100000">
                  <a:schemeClr val="accent1">
                    <a:lumMod val="40000"/>
                    <a:lumOff val="60000"/>
                    <a:alpha val="0"/>
                  </a:schemeClr>
                </a:gs>
              </a:gsLst>
              <a:lin ang="5400000" scaled="0"/>
            </a:gradFill>
            <a:miter/>
          </a:ln>
        </p:spPr>
      </p:cxnSp>
      <p:sp>
        <p:nvSpPr>
          <p:cNvPr id="15" name="标题 1"/>
          <p:cNvSpPr txBox="1"/>
          <p:nvPr/>
        </p:nvSpPr>
        <p:spPr>
          <a:xfrm rot="0" flipH="0" flipV="0">
            <a:off x="4404049" y="1418019"/>
            <a:ext cx="169164" cy="16342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miter/>
          </a:ln>
          <a:effectLst>
            <a:outerShdw dist="0" blurRad="63500" dir="0" sx="100000" sy="100000" kx="0" ky="0" algn="ctr" rotWithShape="0">
              <a:schemeClr val="accent1">
                <a:alpha val="4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4448780" y="1458933"/>
            <a:ext cx="84464" cy="816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7295250" y="5758276"/>
            <a:ext cx="510771" cy="527568"/>
          </a:xfrm>
          <a:custGeom>
            <a:avLst/>
            <a:gdLst>
              <a:gd name="connsiteX0" fmla="*/ 485496 w 602486"/>
              <a:gd name="connsiteY0" fmla="*/ 0 h 622300"/>
              <a:gd name="connsiteX1" fmla="*/ 583340 w 602486"/>
              <a:gd name="connsiteY1" fmla="*/ 9850 h 622300"/>
              <a:gd name="connsiteX2" fmla="*/ 602486 w 602486"/>
              <a:gd name="connsiteY2" fmla="*/ 15785 h 622300"/>
              <a:gd name="connsiteX3" fmla="*/ 602486 w 602486"/>
              <a:gd name="connsiteY3" fmla="*/ 208400 h 622300"/>
              <a:gd name="connsiteX4" fmla="*/ 546088 w 602486"/>
              <a:gd name="connsiteY4" fmla="*/ 190934 h 622300"/>
              <a:gd name="connsiteX5" fmla="*/ 485495 w 602486"/>
              <a:gd name="connsiteY5" fmla="*/ 184839 h 622300"/>
              <a:gd name="connsiteX6" fmla="*/ 184838 w 602486"/>
              <a:gd name="connsiteY6" fmla="*/ 484809 h 622300"/>
              <a:gd name="connsiteX7" fmla="*/ 208465 w 602486"/>
              <a:gd name="connsiteY7" fmla="*/ 601571 h 622300"/>
              <a:gd name="connsiteX8" fmla="*/ 219742 w 602486"/>
              <a:gd name="connsiteY8" fmla="*/ 622300 h 622300"/>
              <a:gd name="connsiteX9" fmla="*/ 22231 w 602486"/>
              <a:gd name="connsiteY9" fmla="*/ 622300 h 622300"/>
              <a:gd name="connsiteX10" fmla="*/ 9863 w 602486"/>
              <a:gd name="connsiteY10" fmla="*/ 582515 h 622300"/>
              <a:gd name="connsiteX11" fmla="*/ 0 w 602486"/>
              <a:gd name="connsiteY11" fmla="*/ 484809 h 622300"/>
              <a:gd name="connsiteX12" fmla="*/ 485496 w 602486"/>
              <a:gd name="connsiteY12" fmla="*/ 0 h 622300"/>
            </a:gdLst>
            <a:rect l="l" t="t" r="r" b="b"/>
            <a:pathLst>
              <a:path w="602486" h="622300">
                <a:moveTo>
                  <a:pt x="485496" y="0"/>
                </a:moveTo>
                <a:cubicBezTo>
                  <a:pt x="519012" y="0"/>
                  <a:pt x="551736" y="3392"/>
                  <a:pt x="583340" y="9850"/>
                </a:cubicBezTo>
                <a:lnTo>
                  <a:pt x="602486" y="15785"/>
                </a:lnTo>
                <a:lnTo>
                  <a:pt x="602486" y="208400"/>
                </a:lnTo>
                <a:lnTo>
                  <a:pt x="546088" y="190934"/>
                </a:lnTo>
                <a:cubicBezTo>
                  <a:pt x="526516" y="186938"/>
                  <a:pt x="506251" y="184839"/>
                  <a:pt x="485495" y="184839"/>
                </a:cubicBezTo>
                <a:cubicBezTo>
                  <a:pt x="319447" y="184839"/>
                  <a:pt x="184838" y="319140"/>
                  <a:pt x="184838" y="484809"/>
                </a:cubicBezTo>
                <a:cubicBezTo>
                  <a:pt x="184838" y="526227"/>
                  <a:pt x="193251" y="565683"/>
                  <a:pt x="208465" y="601571"/>
                </a:cubicBezTo>
                <a:lnTo>
                  <a:pt x="219742" y="622300"/>
                </a:lnTo>
                <a:lnTo>
                  <a:pt x="22231" y="622300"/>
                </a:lnTo>
                <a:lnTo>
                  <a:pt x="9863" y="582515"/>
                </a:lnTo>
                <a:cubicBezTo>
                  <a:pt x="3396" y="550955"/>
                  <a:pt x="0" y="518278"/>
                  <a:pt x="0" y="484809"/>
                </a:cubicBezTo>
                <a:cubicBezTo>
                  <a:pt x="0" y="217056"/>
                  <a:pt x="217364" y="0"/>
                  <a:pt x="48549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43000">
                <a:schemeClr val="accent2"/>
              </a:gs>
            </a:gsLst>
            <a:lin ang="2700000" scaled="0"/>
          </a:gradFill>
          <a:ln w="50800" cap="sq">
            <a:noFill/>
            <a:miter/>
          </a:ln>
          <a:effectLst>
            <a:outerShdw dist="38100" blurRad="50800" dir="2700000" sx="100000" sy="100000" kx="0" ky="0" algn="tl" rotWithShape="0">
              <a:schemeClr val="accent2">
                <a:alpha val="40000"/>
              </a:schemeClr>
            </a:outerShdw>
          </a:effectLst>
        </p:spPr>
        <p:txBody>
          <a:bodyPr vert="horz" wrap="square" lIns="68580" tIns="34290" rIns="68580" bIns="3429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6967998" y="5667669"/>
            <a:ext cx="226340" cy="226020"/>
          </a:xfrm>
          <a:prstGeom prst="donut">
            <a:avLst>
              <a:gd name="adj" fmla="val 23889"/>
            </a:avLst>
          </a:prstGeom>
          <a:solidFill>
            <a:schemeClr val="accent1"/>
          </a:solidFill>
          <a:ln w="50800" cap="sq">
            <a:noFill/>
            <a:miter/>
          </a:ln>
          <a:effectLst>
            <a:outerShdw dist="38100" blurRad="50800" dir="2700000" sx="100000" sy="100000" kx="0" ky="0" algn="tl" rotWithShape="0">
              <a:schemeClr val="accent1">
                <a:alpha val="21000"/>
              </a:schemeClr>
            </a:outerShdw>
          </a:effectLst>
        </p:spPr>
        <p:txBody>
          <a:bodyPr vert="horz" wrap="square" lIns="68580" tIns="34290" rIns="68580" bIns="3429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8234879" y="1589327"/>
            <a:ext cx="3289229" cy="4698347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152400" dir="0" sx="102000" sy="102000" kx="0" ky="0" algn="ctr" rotWithShape="0">
              <a:schemeClr val="accent1">
                <a:lumMod val="60000"/>
                <a:lumOff val="40000"/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8446314" y="1884788"/>
            <a:ext cx="2886174" cy="73214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42DAE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再营销与跨渠道归因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446314" y="2687445"/>
            <a:ext cx="2886174" cy="278293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对访问过产品页但未转化的用户启动再营销广告，通过邮件、社交媒体等多触点持续触达。结合UTM参数与CRM数据打通归因模型，识别真正促成转化的关键渠道组合，避免将预算浪费在仅起辅助作用的曝光型渠道上。</a:t>
            </a:r>
            <a:endParaRPr kumimoji="1" lang="zh-CN" altLang="en-US"/>
          </a:p>
        </p:txBody>
      </p:sp>
      <p:cxnSp>
        <p:nvCxnSpPr>
          <p:cNvPr id="22" name="线条 1"/>
          <p:cNvCxnSpPr/>
          <p:nvPr/>
        </p:nvCxnSpPr>
        <p:spPr>
          <a:xfrm rot="0" flipH="1" flipV="0">
            <a:off x="8188617" y="1530576"/>
            <a:ext cx="17154" cy="1800000"/>
          </a:xfrm>
          <a:prstGeom prst="line">
            <a:avLst/>
          </a:prstGeom>
          <a:noFill/>
          <a:ln w="12700" cap="rnd">
            <a:gradFill>
              <a:gsLst>
                <a:gs pos="0">
                  <a:schemeClr val="accent1"/>
                </a:gs>
                <a:gs pos="100000">
                  <a:schemeClr val="accent1">
                    <a:lumMod val="40000"/>
                    <a:lumOff val="60000"/>
                    <a:alpha val="0"/>
                  </a:schemeClr>
                </a:gs>
              </a:gsLst>
              <a:lin ang="5400000" scaled="0"/>
            </a:gradFill>
            <a:miter/>
          </a:ln>
        </p:spPr>
      </p:cxnSp>
      <p:sp>
        <p:nvSpPr>
          <p:cNvPr id="23" name="标题 1"/>
          <p:cNvSpPr txBox="1"/>
          <p:nvPr/>
        </p:nvSpPr>
        <p:spPr>
          <a:xfrm rot="0" flipH="0" flipV="0">
            <a:off x="8122136" y="1418019"/>
            <a:ext cx="169164" cy="163428"/>
          </a:xfrm>
          <a:prstGeom prst="ellipse">
            <a:avLst/>
          </a:prstGeom>
          <a:solidFill>
            <a:schemeClr val="bg1"/>
          </a:solidFill>
          <a:ln w="9525" cap="sq">
            <a:solidFill>
              <a:schemeClr val="accent1"/>
            </a:solidFill>
            <a:miter/>
          </a:ln>
          <a:effectLst>
            <a:outerShdw dist="0" blurRad="63500" dir="0" sx="100000" sy="100000" kx="0" ky="0" algn="ctr" rotWithShape="0">
              <a:schemeClr val="accent1">
                <a:alpha val="4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8166867" y="1458933"/>
            <a:ext cx="84464" cy="816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11013337" y="5758276"/>
            <a:ext cx="510771" cy="527568"/>
          </a:xfrm>
          <a:custGeom>
            <a:avLst/>
            <a:gdLst>
              <a:gd name="connsiteX0" fmla="*/ 485496 w 602486"/>
              <a:gd name="connsiteY0" fmla="*/ 0 h 622300"/>
              <a:gd name="connsiteX1" fmla="*/ 583340 w 602486"/>
              <a:gd name="connsiteY1" fmla="*/ 9850 h 622300"/>
              <a:gd name="connsiteX2" fmla="*/ 602486 w 602486"/>
              <a:gd name="connsiteY2" fmla="*/ 15785 h 622300"/>
              <a:gd name="connsiteX3" fmla="*/ 602486 w 602486"/>
              <a:gd name="connsiteY3" fmla="*/ 208400 h 622300"/>
              <a:gd name="connsiteX4" fmla="*/ 546088 w 602486"/>
              <a:gd name="connsiteY4" fmla="*/ 190934 h 622300"/>
              <a:gd name="connsiteX5" fmla="*/ 485495 w 602486"/>
              <a:gd name="connsiteY5" fmla="*/ 184839 h 622300"/>
              <a:gd name="connsiteX6" fmla="*/ 184838 w 602486"/>
              <a:gd name="connsiteY6" fmla="*/ 484809 h 622300"/>
              <a:gd name="connsiteX7" fmla="*/ 208465 w 602486"/>
              <a:gd name="connsiteY7" fmla="*/ 601571 h 622300"/>
              <a:gd name="connsiteX8" fmla="*/ 219742 w 602486"/>
              <a:gd name="connsiteY8" fmla="*/ 622300 h 622300"/>
              <a:gd name="connsiteX9" fmla="*/ 22231 w 602486"/>
              <a:gd name="connsiteY9" fmla="*/ 622300 h 622300"/>
              <a:gd name="connsiteX10" fmla="*/ 9863 w 602486"/>
              <a:gd name="connsiteY10" fmla="*/ 582515 h 622300"/>
              <a:gd name="connsiteX11" fmla="*/ 0 w 602486"/>
              <a:gd name="connsiteY11" fmla="*/ 484809 h 622300"/>
              <a:gd name="connsiteX12" fmla="*/ 485496 w 602486"/>
              <a:gd name="connsiteY12" fmla="*/ 0 h 622300"/>
            </a:gdLst>
            <a:rect l="l" t="t" r="r" b="b"/>
            <a:pathLst>
              <a:path w="602486" h="622300">
                <a:moveTo>
                  <a:pt x="485496" y="0"/>
                </a:moveTo>
                <a:cubicBezTo>
                  <a:pt x="519012" y="0"/>
                  <a:pt x="551736" y="3392"/>
                  <a:pt x="583340" y="9850"/>
                </a:cubicBezTo>
                <a:lnTo>
                  <a:pt x="602486" y="15785"/>
                </a:lnTo>
                <a:lnTo>
                  <a:pt x="602486" y="208400"/>
                </a:lnTo>
                <a:lnTo>
                  <a:pt x="546088" y="190934"/>
                </a:lnTo>
                <a:cubicBezTo>
                  <a:pt x="526516" y="186938"/>
                  <a:pt x="506251" y="184839"/>
                  <a:pt x="485495" y="184839"/>
                </a:cubicBezTo>
                <a:cubicBezTo>
                  <a:pt x="319447" y="184839"/>
                  <a:pt x="184838" y="319140"/>
                  <a:pt x="184838" y="484809"/>
                </a:cubicBezTo>
                <a:cubicBezTo>
                  <a:pt x="184838" y="526227"/>
                  <a:pt x="193251" y="565683"/>
                  <a:pt x="208465" y="601571"/>
                </a:cubicBezTo>
                <a:lnTo>
                  <a:pt x="219742" y="622300"/>
                </a:lnTo>
                <a:lnTo>
                  <a:pt x="22231" y="622300"/>
                </a:lnTo>
                <a:lnTo>
                  <a:pt x="9863" y="582515"/>
                </a:lnTo>
                <a:cubicBezTo>
                  <a:pt x="3396" y="550955"/>
                  <a:pt x="0" y="518278"/>
                  <a:pt x="0" y="484809"/>
                </a:cubicBezTo>
                <a:cubicBezTo>
                  <a:pt x="0" y="217056"/>
                  <a:pt x="217364" y="0"/>
                  <a:pt x="485496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43000">
                <a:schemeClr val="accent2"/>
              </a:gs>
            </a:gsLst>
            <a:lin ang="2700000" scaled="0"/>
          </a:gradFill>
          <a:ln w="50800" cap="sq">
            <a:noFill/>
            <a:miter/>
          </a:ln>
          <a:effectLst>
            <a:outerShdw dist="38100" blurRad="50800" dir="2700000" sx="100000" sy="100000" kx="0" ky="0" algn="tl" rotWithShape="0">
              <a:schemeClr val="accent2">
                <a:alpha val="40000"/>
              </a:schemeClr>
            </a:outerShdw>
          </a:effectLst>
        </p:spPr>
        <p:txBody>
          <a:bodyPr vert="horz" wrap="square" lIns="68580" tIns="34290" rIns="68580" bIns="3429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10686085" y="5667669"/>
            <a:ext cx="226340" cy="226020"/>
          </a:xfrm>
          <a:prstGeom prst="donut">
            <a:avLst>
              <a:gd name="adj" fmla="val 23889"/>
            </a:avLst>
          </a:prstGeom>
          <a:solidFill>
            <a:schemeClr val="accent1"/>
          </a:solidFill>
          <a:ln w="50800" cap="sq">
            <a:noFill/>
            <a:miter/>
          </a:ln>
          <a:effectLst>
            <a:outerShdw dist="38100" blurRad="50800" dir="2700000" sx="100000" sy="100000" kx="0" ky="0" algn="tl" rotWithShape="0">
              <a:schemeClr val="accent1">
                <a:alpha val="21000"/>
              </a:schemeClr>
            </a:outerShdw>
          </a:effectLst>
        </p:spPr>
        <p:txBody>
          <a:bodyPr vert="horz" wrap="square" lIns="68580" tIns="34290" rIns="68580" bIns="3429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1" flipV="0">
            <a:off x="300755" y="309663"/>
            <a:ext cx="418072" cy="418072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870659" y="250490"/>
            <a:ext cx="10377569" cy="5364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多渠道付费投放与精准触达</a:t>
            </a:r>
            <a:endParaRPr kumimoji="1" lang="zh-CN" alt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856097" y="4310192"/>
            <a:ext cx="3114168" cy="1813801"/>
          </a:xfrm>
          <a:prstGeom prst="roundRect">
            <a:avLst>
              <a:gd name="adj" fmla="val 6643"/>
            </a:avLst>
          </a:prstGeom>
          <a:solidFill>
            <a:schemeClr val="accent1">
              <a:lumMod val="20000"/>
              <a:lumOff val="80000"/>
              <a:alpha val="6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70903" y="1436692"/>
            <a:ext cx="2787084" cy="2285933"/>
          </a:xfrm>
          <a:prstGeom prst="roundRect">
            <a:avLst>
              <a:gd name="adj" fmla="val 6643"/>
            </a:avLst>
          </a:prstGeom>
          <a:solidFill>
            <a:schemeClr val="accent1">
              <a:lumMod val="20000"/>
              <a:lumOff val="80000"/>
              <a:alpha val="6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745653" y="1898692"/>
            <a:ext cx="2787084" cy="2638765"/>
          </a:xfrm>
          <a:prstGeom prst="roundRect">
            <a:avLst>
              <a:gd name="adj" fmla="val 6643"/>
            </a:avLst>
          </a:prstGeom>
          <a:solidFill>
            <a:schemeClr val="accent1">
              <a:lumMod val="20000"/>
              <a:lumOff val="80000"/>
              <a:alpha val="6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5658140" y="3812124"/>
            <a:ext cx="1064977" cy="1064977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4495800" y="2549077"/>
            <a:ext cx="1352550" cy="1352550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5928175" y="1857745"/>
            <a:ext cx="1864880" cy="1864880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649153" y="1573603"/>
            <a:ext cx="1520277" cy="996855"/>
          </a:xfrm>
          <a:custGeom>
            <a:avLst/>
            <a:gdLst>
              <a:gd name="connsiteX0" fmla="*/ 1657350 w 1657350"/>
              <a:gd name="connsiteY0" fmla="*/ 381000 h 381000"/>
              <a:gd name="connsiteX1" fmla="*/ 1657350 w 1657350"/>
              <a:gd name="connsiteY1" fmla="*/ 381000 h 381000"/>
              <a:gd name="connsiteX2" fmla="*/ 1276350 w 1657350"/>
              <a:gd name="connsiteY2" fmla="*/ 0 h 381000"/>
              <a:gd name="connsiteX3" fmla="*/ 0 w 1657350"/>
              <a:gd name="connsiteY3" fmla="*/ 0 h 381000"/>
            </a:gdLst>
            <a:rect l="l" t="t" r="r" b="b"/>
            <a:pathLst>
              <a:path w="1657350" h="381000">
                <a:moveTo>
                  <a:pt x="1657350" y="381000"/>
                </a:moveTo>
                <a:lnTo>
                  <a:pt x="1657350" y="381000"/>
                </a:lnTo>
                <a:lnTo>
                  <a:pt x="1276350" y="0"/>
                </a:lnTo>
                <a:lnTo>
                  <a:pt x="0" y="0"/>
                </a:lnTo>
              </a:path>
            </a:pathLst>
          </a:custGeom>
          <a:noFill/>
          <a:ln w="19050" cap="sq">
            <a:solidFill>
              <a:schemeClr val="accent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1">
            <a:off x="5289745" y="4754251"/>
            <a:ext cx="1064977" cy="352778"/>
          </a:xfrm>
          <a:custGeom>
            <a:avLst/>
            <a:gdLst>
              <a:gd name="connsiteX0" fmla="*/ 1657350 w 1657350"/>
              <a:gd name="connsiteY0" fmla="*/ 381000 h 381000"/>
              <a:gd name="connsiteX1" fmla="*/ 1657350 w 1657350"/>
              <a:gd name="connsiteY1" fmla="*/ 381000 h 381000"/>
              <a:gd name="connsiteX2" fmla="*/ 1276350 w 1657350"/>
              <a:gd name="connsiteY2" fmla="*/ 0 h 381000"/>
              <a:gd name="connsiteX3" fmla="*/ 0 w 1657350"/>
              <a:gd name="connsiteY3" fmla="*/ 0 h 381000"/>
            </a:gdLst>
            <a:rect l="l" t="t" r="r" b="b"/>
            <a:pathLst>
              <a:path w="1657350" h="381000">
                <a:moveTo>
                  <a:pt x="1657350" y="381000"/>
                </a:moveTo>
                <a:lnTo>
                  <a:pt x="1657350" y="381000"/>
                </a:lnTo>
                <a:lnTo>
                  <a:pt x="1276350" y="0"/>
                </a:lnTo>
                <a:lnTo>
                  <a:pt x="0" y="0"/>
                </a:lnTo>
              </a:path>
            </a:pathLst>
          </a:custGeom>
          <a:noFill/>
          <a:ln w="19050" cap="sq">
            <a:solidFill>
              <a:schemeClr val="accent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1" flipV="0">
            <a:off x="7575688" y="2038594"/>
            <a:ext cx="741073" cy="381000"/>
          </a:xfrm>
          <a:custGeom>
            <a:avLst/>
            <a:gdLst>
              <a:gd name="connsiteX0" fmla="*/ 1657350 w 1657350"/>
              <a:gd name="connsiteY0" fmla="*/ 381000 h 381000"/>
              <a:gd name="connsiteX1" fmla="*/ 1657350 w 1657350"/>
              <a:gd name="connsiteY1" fmla="*/ 381000 h 381000"/>
              <a:gd name="connsiteX2" fmla="*/ 1276350 w 1657350"/>
              <a:gd name="connsiteY2" fmla="*/ 0 h 381000"/>
              <a:gd name="connsiteX3" fmla="*/ 0 w 1657350"/>
              <a:gd name="connsiteY3" fmla="*/ 0 h 381000"/>
            </a:gdLst>
            <a:rect l="l" t="t" r="r" b="b"/>
            <a:pathLst>
              <a:path w="1657350" h="381000">
                <a:moveTo>
                  <a:pt x="1657350" y="381000"/>
                </a:moveTo>
                <a:lnTo>
                  <a:pt x="1657350" y="381000"/>
                </a:lnTo>
                <a:lnTo>
                  <a:pt x="1276350" y="0"/>
                </a:lnTo>
                <a:lnTo>
                  <a:pt x="0" y="0"/>
                </a:lnTo>
              </a:path>
            </a:pathLst>
          </a:custGeom>
          <a:noFill/>
          <a:ln w="19050" cap="sq">
            <a:solidFill>
              <a:schemeClr val="accent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3609313" y="1512364"/>
            <a:ext cx="122477" cy="122477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195825" y="5045790"/>
            <a:ext cx="122477" cy="122477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316762" y="1982653"/>
            <a:ext cx="122477" cy="122477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70903" y="1116943"/>
            <a:ext cx="2787084" cy="838374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6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1856097" y="3880245"/>
            <a:ext cx="3114168" cy="838374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6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745653" y="1626535"/>
            <a:ext cx="2787084" cy="838374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6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816187" y="1223806"/>
            <a:ext cx="2518909" cy="6264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高转化落地页设计原则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874680" y="2016738"/>
            <a:ext cx="2379530" cy="164276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6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落地页应移除导航栏减少跳出，首屏清晰呈现价值主张与行动按钮。表单字段控制在5项以内，采用渐进式信息收集策略，首次仅索取邮箱与公司名，后续交互中逐步补全细节，显著降低填写门槛并提升初始转化率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8962946" y="1710510"/>
            <a:ext cx="2373596" cy="6723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A/B测试与转化漏斗分析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949430" y="2522767"/>
            <a:ext cx="2379530" cy="19444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6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定期对标题、按钮颜色、表单位置等元素进行A/B测试，以数据驱动优化而非主观判断。结合热力图与会话录制工具分析用户流失节点，识别阻碍转化的UX问题，持续迭代页面设计，确保每个流量入口都发挥最大获客效能。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2164923" y="3987108"/>
            <a:ext cx="2518909" cy="6264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智能表单与动态内容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2057662" y="4779526"/>
            <a:ext cx="2711039" cy="1299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6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根据访客来源、设备类型或历史行为动态调整表单内容与CTA文案。例如来自竞品对比页面的访客显示差异化优势模块，老访客则简化表单直接提供试用申请。个性化体验可使转化率提升20%- 40%，同时增强用户感知的相关性。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5977920" y="4151767"/>
            <a:ext cx="425417" cy="385690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6490079" y="2419594"/>
            <a:ext cx="741073" cy="741182"/>
          </a:xfrm>
          <a:custGeom>
            <a:avLst/>
            <a:gdLst>
              <a:gd name="connsiteX0" fmla="*/ 579031 w 719895"/>
              <a:gd name="connsiteY0" fmla="*/ 554022 h 720000"/>
              <a:gd name="connsiteX1" fmla="*/ 596778 w 719895"/>
              <a:gd name="connsiteY1" fmla="*/ 561368 h 720000"/>
              <a:gd name="connsiteX2" fmla="*/ 712550 w 719895"/>
              <a:gd name="connsiteY2" fmla="*/ 677140 h 720000"/>
              <a:gd name="connsiteX3" fmla="*/ 712550 w 719895"/>
              <a:gd name="connsiteY3" fmla="*/ 712634 h 720000"/>
              <a:gd name="connsiteX4" fmla="*/ 694887 w 719895"/>
              <a:gd name="connsiteY4" fmla="*/ 720000 h 720000"/>
              <a:gd name="connsiteX5" fmla="*/ 677140 w 719895"/>
              <a:gd name="connsiteY5" fmla="*/ 712634 h 720000"/>
              <a:gd name="connsiteX6" fmla="*/ 561284 w 719895"/>
              <a:gd name="connsiteY6" fmla="*/ 596861 h 720000"/>
              <a:gd name="connsiteX7" fmla="*/ 561284 w 719895"/>
              <a:gd name="connsiteY7" fmla="*/ 561368 h 720000"/>
              <a:gd name="connsiteX8" fmla="*/ 579031 w 719895"/>
              <a:gd name="connsiteY8" fmla="*/ 554022 h 720000"/>
              <a:gd name="connsiteX9" fmla="*/ 301109 w 719895"/>
              <a:gd name="connsiteY9" fmla="*/ 0 h 720000"/>
              <a:gd name="connsiteX10" fmla="*/ 602219 w 719895"/>
              <a:gd name="connsiteY10" fmla="*/ 301109 h 720000"/>
              <a:gd name="connsiteX11" fmla="*/ 301109 w 719895"/>
              <a:gd name="connsiteY11" fmla="*/ 602219 h 720000"/>
              <a:gd name="connsiteX12" fmla="*/ 0 w 719895"/>
              <a:gd name="connsiteY12" fmla="*/ 301109 h 720000"/>
              <a:gd name="connsiteX13" fmla="*/ 301109 w 719895"/>
              <a:gd name="connsiteY13" fmla="*/ 0 h 720000"/>
            </a:gdLst>
            <a:rect l="l" t="t" r="r" b="b"/>
            <a:pathLst>
              <a:path w="719895" h="720000">
                <a:moveTo>
                  <a:pt x="579031" y="554022"/>
                </a:moveTo>
                <a:cubicBezTo>
                  <a:pt x="585456" y="554022"/>
                  <a:pt x="591880" y="556471"/>
                  <a:pt x="596778" y="561368"/>
                </a:cubicBezTo>
                <a:lnTo>
                  <a:pt x="712550" y="677140"/>
                </a:lnTo>
                <a:cubicBezTo>
                  <a:pt x="722344" y="686935"/>
                  <a:pt x="722344" y="702840"/>
                  <a:pt x="712550" y="712634"/>
                </a:cubicBezTo>
                <a:cubicBezTo>
                  <a:pt x="707778" y="717573"/>
                  <a:pt x="701333" y="720000"/>
                  <a:pt x="694887" y="720000"/>
                </a:cubicBezTo>
                <a:cubicBezTo>
                  <a:pt x="688441" y="720000"/>
                  <a:pt x="681995" y="717573"/>
                  <a:pt x="677140" y="712634"/>
                </a:cubicBezTo>
                <a:lnTo>
                  <a:pt x="561284" y="596861"/>
                </a:lnTo>
                <a:cubicBezTo>
                  <a:pt x="551490" y="587067"/>
                  <a:pt x="551490" y="571162"/>
                  <a:pt x="561284" y="561368"/>
                </a:cubicBezTo>
                <a:cubicBezTo>
                  <a:pt x="566181" y="556471"/>
                  <a:pt x="572606" y="554022"/>
                  <a:pt x="579031" y="554022"/>
                </a:cubicBezTo>
                <a:close/>
                <a:moveTo>
                  <a:pt x="301109" y="0"/>
                </a:moveTo>
                <a:cubicBezTo>
                  <a:pt x="467443" y="0"/>
                  <a:pt x="602219" y="134859"/>
                  <a:pt x="602219" y="301109"/>
                </a:cubicBezTo>
                <a:cubicBezTo>
                  <a:pt x="602219" y="467443"/>
                  <a:pt x="467443" y="602219"/>
                  <a:pt x="301109" y="602219"/>
                </a:cubicBezTo>
                <a:cubicBezTo>
                  <a:pt x="134775" y="602219"/>
                  <a:pt x="0" y="467443"/>
                  <a:pt x="0" y="301109"/>
                </a:cubicBezTo>
                <a:cubicBezTo>
                  <a:pt x="0" y="134775"/>
                  <a:pt x="134775" y="0"/>
                  <a:pt x="301109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4886852" y="2959499"/>
            <a:ext cx="564129" cy="531705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0" flipH="1" flipV="0">
            <a:off x="300755" y="309663"/>
            <a:ext cx="418072" cy="418072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0" flipH="0" flipV="0">
            <a:off x="870659" y="250490"/>
            <a:ext cx="10377569" cy="5364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转化路径设计与线索捕获</a:t>
            </a:r>
            <a:endParaRPr kumimoji="1" lang="zh-CN" alt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矩形: 圆顶角 16"/>
          <p:cNvSpPr txBox="1"/>
          <p:nvPr/>
        </p:nvSpPr>
        <p:spPr>
          <a:xfrm rot="13440867" flipH="0" flipV="0">
            <a:off x="8919466" y="996661"/>
            <a:ext cx="3438744" cy="8736277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2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矩形: 圆顶角 17"/>
          <p:cNvSpPr txBox="1"/>
          <p:nvPr/>
        </p:nvSpPr>
        <p:spPr>
          <a:xfrm rot="13440867" flipH="0" flipV="0">
            <a:off x="9606959" y="2442862"/>
            <a:ext cx="1776211" cy="6427234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2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矩形: 圆顶角 19"/>
          <p:cNvSpPr txBox="1"/>
          <p:nvPr/>
        </p:nvSpPr>
        <p:spPr>
          <a:xfrm rot="2759133" flipH="1" flipV="0">
            <a:off x="-896084" y="-1461258"/>
            <a:ext cx="4229853" cy="8789548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1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矩形: 圆顶角 20"/>
          <p:cNvSpPr txBox="1"/>
          <p:nvPr/>
        </p:nvSpPr>
        <p:spPr>
          <a:xfrm rot="2759133" flipH="1" flipV="0">
            <a:off x="135223" y="-320314"/>
            <a:ext cx="2184842" cy="6466425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1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矩形: 圆顶角 1"/>
          <p:cNvSpPr txBox="1"/>
          <p:nvPr/>
        </p:nvSpPr>
        <p:spPr>
          <a:xfrm rot="2759133" flipH="1" flipV="0">
            <a:off x="-6941" y="3694190"/>
            <a:ext cx="2220606" cy="4614374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2">
                <a:lumMod val="60000"/>
                <a:lumOff val="4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矩形: 圆顶角 2"/>
          <p:cNvSpPr txBox="1"/>
          <p:nvPr/>
        </p:nvSpPr>
        <p:spPr>
          <a:xfrm rot="2759133" flipH="1" flipV="0">
            <a:off x="534479" y="4293167"/>
            <a:ext cx="1147007" cy="3394771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2">
                <a:lumMod val="60000"/>
                <a:lumOff val="40000"/>
                <a:alpha val="9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矩形: 圆顶角 4"/>
          <p:cNvSpPr txBox="1"/>
          <p:nvPr/>
        </p:nvSpPr>
        <p:spPr>
          <a:xfrm rot="13440867" flipH="0" flipV="0">
            <a:off x="10540353" y="-1159021"/>
            <a:ext cx="2220606" cy="5641545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1">
                <a:lumMod val="60000"/>
                <a:lumOff val="40000"/>
                <a:alpha val="10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矩形: 圆顶角 5"/>
          <p:cNvSpPr txBox="1"/>
          <p:nvPr/>
        </p:nvSpPr>
        <p:spPr>
          <a:xfrm rot="13440867" flipH="0" flipV="0">
            <a:off x="10984309" y="-225121"/>
            <a:ext cx="1147007" cy="4150456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1">
                <a:lumMod val="60000"/>
                <a:lumOff val="40000"/>
                <a:alpha val="10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矩形: 圆角 7"/>
          <p:cNvSpPr txBox="1"/>
          <p:nvPr/>
        </p:nvSpPr>
        <p:spPr>
          <a:xfrm rot="0" flipH="0" flipV="0">
            <a:off x="2315598" y="1727200"/>
            <a:ext cx="7560805" cy="427595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爱设计-4"/>
          <p:cNvSpPr txBox="1"/>
          <p:nvPr/>
        </p:nvSpPr>
        <p:spPr>
          <a:xfrm rot="0" flipH="0" flipV="0">
            <a:off x="4942404" y="742847"/>
            <a:ext cx="2307193" cy="32914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15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13" name="矩形 8"/>
          <p:cNvSpPr txBox="1"/>
          <p:nvPr/>
        </p:nvSpPr>
        <p:spPr>
          <a:xfrm rot="0" flipH="0" flipV="0">
            <a:off x="3224356" y="3789344"/>
            <a:ext cx="5743288" cy="19445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3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线索培育与销售协同机制</a:t>
            </a:r>
            <a:endParaRPr kumimoji="1" lang="zh-CN" altLang="en-US"/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2015668" y="4114060"/>
            <a:ext cx="1543050" cy="1543050"/>
          </a:xfrm>
          <a:prstGeom prst="ellipse">
            <a:avLst/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dist="254000" blurRad="762000" dir="5400000" sx="100000" sy="100000" kx="0" ky="0" algn="ctr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2549155" y="4646383"/>
            <a:ext cx="477566" cy="517320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tx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2015668" y="1571801"/>
            <a:ext cx="1543050" cy="1543050"/>
          </a:xfrm>
          <a:prstGeom prst="ellipse">
            <a:avLst/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dist="254000" blurRad="762000" dir="5400000" sx="100000" sy="100000" kx="0" ky="0" algn="ctr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2015668" y="2844871"/>
            <a:ext cx="1543050" cy="154305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>
            <a:outerShdw dist="254000" blurRad="762000" dir="5400000" sx="100000" sy="100000" kx="0" ky="0" algn="ctr" rotWithShape="0">
              <a:srgbClr val="000000">
                <a:alpha val="30000"/>
              </a:srgb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981891" y="2095088"/>
            <a:ext cx="180975" cy="390525"/>
          </a:xfrm>
          <a:prstGeom prst="chevron">
            <a:avLst/>
          </a:prstGeom>
          <a:solidFill>
            <a:schemeClr val="bg1">
              <a:lumMod val="85000"/>
            </a:schemeClr>
          </a:solidFill>
          <a:ln cap="sq">
            <a:noFill/>
            <a:prstDash val="solid"/>
            <a:miter/>
          </a:ln>
          <a:effectLst>
            <a:outerShdw dist="254000" blurRad="762000" dir="5400000" sx="100000" sy="100000" kx="0" ky="0" algn="ctr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981891" y="3344933"/>
            <a:ext cx="180975" cy="390525"/>
          </a:xfrm>
          <a:prstGeom prst="chevron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>
            <a:outerShdw dist="254000" blurRad="762000" dir="5400000" sx="100000" sy="100000" kx="0" ky="0" algn="ctr" rotWithShape="0">
              <a:srgbClr val="000000">
                <a:alpha val="20000"/>
              </a:srgb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981891" y="4773509"/>
            <a:ext cx="180975" cy="390525"/>
          </a:xfrm>
          <a:prstGeom prst="chevron">
            <a:avLst/>
          </a:prstGeom>
          <a:solidFill>
            <a:schemeClr val="bg1">
              <a:lumMod val="85000"/>
            </a:schemeClr>
          </a:solidFill>
          <a:ln cap="sq">
            <a:noFill/>
            <a:prstDash val="solid"/>
            <a:miter/>
          </a:ln>
          <a:effectLst>
            <a:outerShdw dist="254000" blurRad="762000" dir="5400000" sx="100000" sy="100000" kx="0" ky="0" algn="ctr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2546718" y="2043298"/>
            <a:ext cx="482439" cy="550962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tx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489776" y="3276969"/>
            <a:ext cx="596324" cy="620080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479924" y="2105514"/>
            <a:ext cx="6569076" cy="9043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对认知、考虑、决策三阶段设计差异化内容矩阵，例如认知期推送行业白皮书建立信任，考虑期提供产品对比案例强化优势，决策期发送客户成功故事与ROI计算器促进转化，确保每个触点内容与买家当前需求精准匹配，提升培育效率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4479924" y="1635614"/>
            <a:ext cx="6569076" cy="3836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基于用户旅程的内容映射策略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479924" y="3489814"/>
            <a:ext cx="6569076" cy="9043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利用营销自动化工具搭建包含邮件、短信、站内信等多渠道的触发式培育流程，根据用户行为（如下载资料、访问定价页）动态调整沟通节奏与内容，实测显示合理设置3- 5次触达间隔可将线索转化率提升25%以上，避免过度打扰或触达不足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4479924" y="3019914"/>
            <a:ext cx="6569076" cy="3836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多触点自动化工作流设计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4479924" y="4950314"/>
            <a:ext cx="6569076" cy="9043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结合显性数据（职位、公司规模）与隐性行为（页面停留时长、内容互动频次）建立加权评分体系，每月回溯分析高分线索的实际成交率，持续优化分值权重与阈值设定，确保销售团队优先跟进真正具备购买意向的高质量潜在客户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4479924" y="4480414"/>
            <a:ext cx="6569076" cy="3836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线索评分模型动态校准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1" flipV="0">
            <a:off x="300755" y="309663"/>
            <a:ext cx="418072" cy="418072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870659" y="250490"/>
            <a:ext cx="10377569" cy="5364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自动化线索培育体系构建</a:t>
            </a:r>
            <a:endParaRPr kumimoji="1" lang="zh-CN" altLang="en-US"/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4365819" y="1644124"/>
            <a:ext cx="3466746" cy="3692940"/>
          </a:xfrm>
          <a:prstGeom prst="roundRect">
            <a:avLst>
              <a:gd name="adj" fmla="val 3915"/>
            </a:avLst>
          </a:prstGeom>
          <a:solidFill>
            <a:schemeClr val="bg1"/>
          </a:solidFill>
          <a:ln w="28575" cap="sq">
            <a:noFill/>
            <a:miter/>
          </a:ln>
          <a:effectLst>
            <a:outerShdw dist="38100" blurRad="279400" dir="2700000" sx="99000" sy="99000" kx="0" ky="0" algn="tl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4336861" y="1422400"/>
            <a:ext cx="3503393" cy="852075"/>
          </a:xfrm>
          <a:custGeom>
            <a:avLst/>
            <a:gdLst>
              <a:gd name="connsiteX0" fmla="*/ 1311877 w 2623752"/>
              <a:gd name="connsiteY0" fmla="*/ 0 h 715575"/>
              <a:gd name="connsiteX1" fmla="*/ 1351859 w 2623752"/>
              <a:gd name="connsiteY1" fmla="*/ 16561 h 715575"/>
              <a:gd name="connsiteX2" fmla="*/ 1448892 w 2623752"/>
              <a:gd name="connsiteY2" fmla="*/ 113595 h 715575"/>
              <a:gd name="connsiteX3" fmla="*/ 2523420 w 2623752"/>
              <a:gd name="connsiteY3" fmla="*/ 113595 h 715575"/>
              <a:gd name="connsiteX4" fmla="*/ 2623752 w 2623752"/>
              <a:gd name="connsiteY4" fmla="*/ 213927 h 715575"/>
              <a:gd name="connsiteX5" fmla="*/ 2623752 w 2623752"/>
              <a:gd name="connsiteY5" fmla="*/ 615243 h 715575"/>
              <a:gd name="connsiteX6" fmla="*/ 2523420 w 2623752"/>
              <a:gd name="connsiteY6" fmla="*/ 715575 h 715575"/>
              <a:gd name="connsiteX7" fmla="*/ 100332 w 2623752"/>
              <a:gd name="connsiteY7" fmla="*/ 715575 h 715575"/>
              <a:gd name="connsiteX8" fmla="*/ 0 w 2623752"/>
              <a:gd name="connsiteY8" fmla="*/ 615243 h 715575"/>
              <a:gd name="connsiteX9" fmla="*/ 0 w 2623752"/>
              <a:gd name="connsiteY9" fmla="*/ 213927 h 715575"/>
              <a:gd name="connsiteX10" fmla="*/ 100332 w 2623752"/>
              <a:gd name="connsiteY10" fmla="*/ 113595 h 715575"/>
              <a:gd name="connsiteX11" fmla="*/ 1174861 w 2623752"/>
              <a:gd name="connsiteY11" fmla="*/ 113595 h 715575"/>
              <a:gd name="connsiteX12" fmla="*/ 1271895 w 2623752"/>
              <a:gd name="connsiteY12" fmla="*/ 16561 h 715575"/>
              <a:gd name="connsiteX13" fmla="*/ 1311877 w 2623752"/>
              <a:gd name="connsiteY13" fmla="*/ 0 h 715575"/>
            </a:gdLst>
            <a:rect l="l" t="t" r="r" b="b"/>
            <a:pathLst>
              <a:path w="2623752" h="715575">
                <a:moveTo>
                  <a:pt x="1311877" y="0"/>
                </a:moveTo>
                <a:cubicBezTo>
                  <a:pt x="1326347" y="0"/>
                  <a:pt x="1340818" y="5520"/>
                  <a:pt x="1351859" y="16561"/>
                </a:cubicBezTo>
                <a:lnTo>
                  <a:pt x="1448892" y="113595"/>
                </a:lnTo>
                <a:lnTo>
                  <a:pt x="2523420" y="113595"/>
                </a:lnTo>
                <a:cubicBezTo>
                  <a:pt x="2578832" y="113595"/>
                  <a:pt x="2623752" y="158515"/>
                  <a:pt x="2623752" y="213927"/>
                </a:cubicBezTo>
                <a:lnTo>
                  <a:pt x="2623752" y="615243"/>
                </a:lnTo>
                <a:cubicBezTo>
                  <a:pt x="2623752" y="670655"/>
                  <a:pt x="2578832" y="715575"/>
                  <a:pt x="2523420" y="715575"/>
                </a:cubicBezTo>
                <a:lnTo>
                  <a:pt x="100332" y="715575"/>
                </a:lnTo>
                <a:cubicBezTo>
                  <a:pt x="44920" y="715575"/>
                  <a:pt x="0" y="670655"/>
                  <a:pt x="0" y="615243"/>
                </a:cubicBezTo>
                <a:lnTo>
                  <a:pt x="0" y="213927"/>
                </a:lnTo>
                <a:cubicBezTo>
                  <a:pt x="0" y="158515"/>
                  <a:pt x="44920" y="113595"/>
                  <a:pt x="100332" y="113595"/>
                </a:cubicBezTo>
                <a:lnTo>
                  <a:pt x="1174861" y="113595"/>
                </a:lnTo>
                <a:lnTo>
                  <a:pt x="1271895" y="16561"/>
                </a:lnTo>
                <a:cubicBezTo>
                  <a:pt x="1282935" y="5520"/>
                  <a:pt x="1297406" y="0"/>
                  <a:pt x="131187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72408" y="2497040"/>
            <a:ext cx="3466746" cy="3692940"/>
          </a:xfrm>
          <a:prstGeom prst="roundRect">
            <a:avLst>
              <a:gd name="adj" fmla="val 3915"/>
            </a:avLst>
          </a:prstGeom>
          <a:solidFill>
            <a:schemeClr val="bg1"/>
          </a:solidFill>
          <a:ln w="28575" cap="sq">
            <a:noFill/>
            <a:miter/>
          </a:ln>
          <a:effectLst>
            <a:outerShdw dist="38100" blurRad="279400" dir="2700000" sx="99000" sy="99000" kx="0" ky="0" algn="tl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54084" y="2289188"/>
            <a:ext cx="3503393" cy="852075"/>
          </a:xfrm>
          <a:custGeom>
            <a:avLst/>
            <a:gdLst>
              <a:gd name="connsiteX0" fmla="*/ 1311877 w 2623752"/>
              <a:gd name="connsiteY0" fmla="*/ 0 h 715575"/>
              <a:gd name="connsiteX1" fmla="*/ 1351859 w 2623752"/>
              <a:gd name="connsiteY1" fmla="*/ 16561 h 715575"/>
              <a:gd name="connsiteX2" fmla="*/ 1448892 w 2623752"/>
              <a:gd name="connsiteY2" fmla="*/ 113595 h 715575"/>
              <a:gd name="connsiteX3" fmla="*/ 2523420 w 2623752"/>
              <a:gd name="connsiteY3" fmla="*/ 113595 h 715575"/>
              <a:gd name="connsiteX4" fmla="*/ 2623752 w 2623752"/>
              <a:gd name="connsiteY4" fmla="*/ 213927 h 715575"/>
              <a:gd name="connsiteX5" fmla="*/ 2623752 w 2623752"/>
              <a:gd name="connsiteY5" fmla="*/ 615243 h 715575"/>
              <a:gd name="connsiteX6" fmla="*/ 2523420 w 2623752"/>
              <a:gd name="connsiteY6" fmla="*/ 715575 h 715575"/>
              <a:gd name="connsiteX7" fmla="*/ 100332 w 2623752"/>
              <a:gd name="connsiteY7" fmla="*/ 715575 h 715575"/>
              <a:gd name="connsiteX8" fmla="*/ 0 w 2623752"/>
              <a:gd name="connsiteY8" fmla="*/ 615243 h 715575"/>
              <a:gd name="connsiteX9" fmla="*/ 0 w 2623752"/>
              <a:gd name="connsiteY9" fmla="*/ 213927 h 715575"/>
              <a:gd name="connsiteX10" fmla="*/ 100332 w 2623752"/>
              <a:gd name="connsiteY10" fmla="*/ 113595 h 715575"/>
              <a:gd name="connsiteX11" fmla="*/ 1174861 w 2623752"/>
              <a:gd name="connsiteY11" fmla="*/ 113595 h 715575"/>
              <a:gd name="connsiteX12" fmla="*/ 1271895 w 2623752"/>
              <a:gd name="connsiteY12" fmla="*/ 16561 h 715575"/>
              <a:gd name="connsiteX13" fmla="*/ 1311877 w 2623752"/>
              <a:gd name="connsiteY13" fmla="*/ 0 h 715575"/>
            </a:gdLst>
            <a:rect l="l" t="t" r="r" b="b"/>
            <a:pathLst>
              <a:path w="2623752" h="715575">
                <a:moveTo>
                  <a:pt x="1311877" y="0"/>
                </a:moveTo>
                <a:cubicBezTo>
                  <a:pt x="1326347" y="0"/>
                  <a:pt x="1340818" y="5520"/>
                  <a:pt x="1351859" y="16561"/>
                </a:cubicBezTo>
                <a:lnTo>
                  <a:pt x="1448892" y="113595"/>
                </a:lnTo>
                <a:lnTo>
                  <a:pt x="2523420" y="113595"/>
                </a:lnTo>
                <a:cubicBezTo>
                  <a:pt x="2578832" y="113595"/>
                  <a:pt x="2623752" y="158515"/>
                  <a:pt x="2623752" y="213927"/>
                </a:cubicBezTo>
                <a:lnTo>
                  <a:pt x="2623752" y="615243"/>
                </a:lnTo>
                <a:cubicBezTo>
                  <a:pt x="2623752" y="670655"/>
                  <a:pt x="2578832" y="715575"/>
                  <a:pt x="2523420" y="715575"/>
                </a:cubicBezTo>
                <a:lnTo>
                  <a:pt x="100332" y="715575"/>
                </a:lnTo>
                <a:cubicBezTo>
                  <a:pt x="44920" y="715575"/>
                  <a:pt x="0" y="670655"/>
                  <a:pt x="0" y="615243"/>
                </a:cubicBezTo>
                <a:lnTo>
                  <a:pt x="0" y="213927"/>
                </a:lnTo>
                <a:cubicBezTo>
                  <a:pt x="0" y="158515"/>
                  <a:pt x="44920" y="113595"/>
                  <a:pt x="100332" y="113595"/>
                </a:cubicBezTo>
                <a:lnTo>
                  <a:pt x="1174861" y="113595"/>
                </a:lnTo>
                <a:lnTo>
                  <a:pt x="1271895" y="16561"/>
                </a:lnTo>
                <a:cubicBezTo>
                  <a:pt x="1282935" y="5520"/>
                  <a:pt x="1297406" y="0"/>
                  <a:pt x="131187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37863" y="3347721"/>
            <a:ext cx="3135836" cy="257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明确定义MQL转SQL的具体条件及响应时效要求，例如规定销售需在4小时内联系达标线索并反馈跟进结果，通过书面SLA约束双方责任边界，减少因标准模糊导致的线索遗漏或推诿现象，保障高价值商机得到及时处理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745515" y="2528797"/>
            <a:ext cx="3320535" cy="5081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线索交接标准与服务等级协议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531274" y="2494805"/>
            <a:ext cx="3135836" cy="257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建立周度线索质量复盘会议与CRM内嵌反馈表单，销售标记线索无效原因（如预算不足、需求不匹配），营销据此调整获客渠道与培育内容，形成“获取- 反馈- 优化”的数据驱动循环，某SaaS企业实施后线索有效率三个月内从35%提升至58%。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438926" y="1675881"/>
            <a:ext cx="3320535" cy="5081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双向反馈闭环机制建设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8059231" y="2497040"/>
            <a:ext cx="3466746" cy="3692940"/>
          </a:xfrm>
          <a:prstGeom prst="roundRect">
            <a:avLst>
              <a:gd name="adj" fmla="val 3915"/>
            </a:avLst>
          </a:prstGeom>
          <a:solidFill>
            <a:schemeClr val="bg1"/>
          </a:solidFill>
          <a:ln w="28575" cap="sq">
            <a:noFill/>
            <a:miter/>
          </a:ln>
          <a:effectLst>
            <a:outerShdw dist="38100" blurRad="279400" dir="2700000" sx="99000" sy="99000" kx="0" ky="0" algn="tl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8040907" y="2289188"/>
            <a:ext cx="3503393" cy="852075"/>
          </a:xfrm>
          <a:custGeom>
            <a:avLst/>
            <a:gdLst>
              <a:gd name="connsiteX0" fmla="*/ 1311877 w 2623752"/>
              <a:gd name="connsiteY0" fmla="*/ 0 h 715575"/>
              <a:gd name="connsiteX1" fmla="*/ 1351859 w 2623752"/>
              <a:gd name="connsiteY1" fmla="*/ 16561 h 715575"/>
              <a:gd name="connsiteX2" fmla="*/ 1448893 w 2623752"/>
              <a:gd name="connsiteY2" fmla="*/ 113595 h 715575"/>
              <a:gd name="connsiteX3" fmla="*/ 2523420 w 2623752"/>
              <a:gd name="connsiteY3" fmla="*/ 113595 h 715575"/>
              <a:gd name="connsiteX4" fmla="*/ 2623752 w 2623752"/>
              <a:gd name="connsiteY4" fmla="*/ 213927 h 715575"/>
              <a:gd name="connsiteX5" fmla="*/ 2623752 w 2623752"/>
              <a:gd name="connsiteY5" fmla="*/ 615243 h 715575"/>
              <a:gd name="connsiteX6" fmla="*/ 2523420 w 2623752"/>
              <a:gd name="connsiteY6" fmla="*/ 715575 h 715575"/>
              <a:gd name="connsiteX7" fmla="*/ 100332 w 2623752"/>
              <a:gd name="connsiteY7" fmla="*/ 715575 h 715575"/>
              <a:gd name="connsiteX8" fmla="*/ 0 w 2623752"/>
              <a:gd name="connsiteY8" fmla="*/ 615243 h 715575"/>
              <a:gd name="connsiteX9" fmla="*/ 0 w 2623752"/>
              <a:gd name="connsiteY9" fmla="*/ 213927 h 715575"/>
              <a:gd name="connsiteX10" fmla="*/ 100332 w 2623752"/>
              <a:gd name="connsiteY10" fmla="*/ 113595 h 715575"/>
              <a:gd name="connsiteX11" fmla="*/ 1174861 w 2623752"/>
              <a:gd name="connsiteY11" fmla="*/ 113595 h 715575"/>
              <a:gd name="connsiteX12" fmla="*/ 1271895 w 2623752"/>
              <a:gd name="connsiteY12" fmla="*/ 16561 h 715575"/>
              <a:gd name="connsiteX13" fmla="*/ 1311877 w 2623752"/>
              <a:gd name="connsiteY13" fmla="*/ 0 h 715575"/>
            </a:gdLst>
            <a:rect l="l" t="t" r="r" b="b"/>
            <a:pathLst>
              <a:path w="2623752" h="715575">
                <a:moveTo>
                  <a:pt x="1311877" y="0"/>
                </a:moveTo>
                <a:cubicBezTo>
                  <a:pt x="1326347" y="0"/>
                  <a:pt x="1340818" y="5520"/>
                  <a:pt x="1351859" y="16561"/>
                </a:cubicBezTo>
                <a:lnTo>
                  <a:pt x="1448893" y="113595"/>
                </a:lnTo>
                <a:lnTo>
                  <a:pt x="2523420" y="113595"/>
                </a:lnTo>
                <a:cubicBezTo>
                  <a:pt x="2578832" y="113595"/>
                  <a:pt x="2623752" y="158515"/>
                  <a:pt x="2623752" y="213927"/>
                </a:cubicBezTo>
                <a:lnTo>
                  <a:pt x="2623752" y="615243"/>
                </a:lnTo>
                <a:cubicBezTo>
                  <a:pt x="2623752" y="670655"/>
                  <a:pt x="2578832" y="715575"/>
                  <a:pt x="2523420" y="715575"/>
                </a:cubicBezTo>
                <a:lnTo>
                  <a:pt x="100332" y="715575"/>
                </a:lnTo>
                <a:cubicBezTo>
                  <a:pt x="44920" y="715575"/>
                  <a:pt x="0" y="670655"/>
                  <a:pt x="0" y="615243"/>
                </a:cubicBezTo>
                <a:lnTo>
                  <a:pt x="0" y="213927"/>
                </a:lnTo>
                <a:cubicBezTo>
                  <a:pt x="0" y="158515"/>
                  <a:pt x="44920" y="113595"/>
                  <a:pt x="100332" y="113595"/>
                </a:cubicBezTo>
                <a:lnTo>
                  <a:pt x="1174861" y="113595"/>
                </a:lnTo>
                <a:lnTo>
                  <a:pt x="1271895" y="16561"/>
                </a:lnTo>
                <a:cubicBezTo>
                  <a:pt x="1282936" y="5520"/>
                  <a:pt x="1297406" y="0"/>
                  <a:pt x="1311877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8224686" y="3347721"/>
            <a:ext cx="3135836" cy="257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将营收目标拆解为营销贡献线索数与销售转化率的共同KPI，避免部门各自为政，例如设定季度Pipeline金额作为双方共享考核指标，促使营销关注线索质量而非仅追求数量，销售主动参与内容策划以提升线索承接效率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132338" y="2528797"/>
            <a:ext cx="3320535" cy="5081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联合目标设定与绩效对齐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1" flipV="0">
            <a:off x="300755" y="309663"/>
            <a:ext cx="418072" cy="418072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70659" y="250490"/>
            <a:ext cx="10377569" cy="5364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营销与销售协同标准化流程</a:t>
            </a:r>
            <a:endParaRPr kumimoji="1" lang="zh-CN" altLang="en-US"/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60401" y="2782921"/>
            <a:ext cx="5170714" cy="2959100"/>
          </a:xfrm>
          <a:prstGeom prst="rect">
            <a:avLst/>
          </a:prstGeom>
          <a:solidFill>
            <a:schemeClr val="bg1"/>
          </a:solidFill>
          <a:ln w="3175" cap="sq">
            <a:solidFill>
              <a:schemeClr val="accent1"/>
            </a:solidFill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60401" y="1814795"/>
            <a:ext cx="5170714" cy="814106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5" name="线条 1"/>
          <p:cNvCxnSpPr/>
          <p:nvPr/>
        </p:nvCxnSpPr>
        <p:spPr>
          <a:xfrm rot="0" flipH="0" flipV="0">
            <a:off x="1175758" y="3752776"/>
            <a:ext cx="4140000" cy="0"/>
          </a:xfrm>
          <a:prstGeom prst="line">
            <a:avLst/>
          </a:prstGeom>
          <a:noFill/>
          <a:ln w="12700" cap="sq">
            <a:solidFill>
              <a:schemeClr val="accent1">
                <a:lumMod val="20000"/>
                <a:lumOff val="80000"/>
              </a:schemeClr>
            </a:solidFill>
            <a:miter/>
          </a:ln>
        </p:spPr>
      </p:cxnSp>
      <p:sp>
        <p:nvSpPr>
          <p:cNvPr id="6" name="标题 1"/>
          <p:cNvSpPr txBox="1"/>
          <p:nvPr/>
        </p:nvSpPr>
        <p:spPr>
          <a:xfrm rot="0" flipH="0" flipV="0">
            <a:off x="3032459" y="2008517"/>
            <a:ext cx="426598" cy="426661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025526" y="3925016"/>
            <a:ext cx="4440464" cy="161786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追踪从首次触达到商机创建各阶段的转化率与平均周期，识别培育流程中的瓶颈环节，如发现考虑期到决策期流失率达40%，则针对性加强案例验证或安排专家答疑，通过数据定位问题而非依赖主观判断进行优化。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348186" y="2782921"/>
            <a:ext cx="5170714" cy="2959100"/>
          </a:xfrm>
          <a:prstGeom prst="rect">
            <a:avLst/>
          </a:prstGeom>
          <a:solidFill>
            <a:schemeClr val="bg1"/>
          </a:solidFill>
          <a:ln w="3175" cap="sq">
            <a:solidFill>
              <a:schemeClr val="accent1"/>
            </a:solidFill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348186" y="1815749"/>
            <a:ext cx="5170714" cy="813152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8724023" y="2031893"/>
            <a:ext cx="419041" cy="379909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713311" y="3925016"/>
            <a:ext cx="4440464" cy="161786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采用SiriusDecisions等框架评估组织在流程、技术、文化维度的协同水平，每季度开展跨部门调研与基准对标，制定阶段性改进路线图，推动企业从松散协作向战略一体化演进，系统性提升B2B增长引擎的整体效能。</a:t>
            </a:r>
            <a:endParaRPr kumimoji="1" lang="zh-CN" altLang="en-US"/>
          </a:p>
        </p:txBody>
      </p:sp>
      <p:cxnSp>
        <p:nvCxnSpPr>
          <p:cNvPr id="12" name="线条 1"/>
          <p:cNvCxnSpPr/>
          <p:nvPr/>
        </p:nvCxnSpPr>
        <p:spPr>
          <a:xfrm rot="0" flipH="0" flipV="0">
            <a:off x="6863543" y="3752776"/>
            <a:ext cx="4140000" cy="0"/>
          </a:xfrm>
          <a:prstGeom prst="line">
            <a:avLst/>
          </a:prstGeom>
          <a:noFill/>
          <a:ln w="12700" cap="sq">
            <a:solidFill>
              <a:schemeClr val="accent1">
                <a:lumMod val="20000"/>
                <a:lumOff val="80000"/>
              </a:schemeClr>
            </a:solidFill>
            <a:miter/>
          </a:ln>
        </p:spPr>
      </p:cxnSp>
      <p:sp>
        <p:nvSpPr>
          <p:cNvPr id="13" name="标题 1"/>
          <p:cNvSpPr txBox="1"/>
          <p:nvPr/>
        </p:nvSpPr>
        <p:spPr>
          <a:xfrm rot="0" flipH="0" flipV="0">
            <a:off x="1029399" y="2947771"/>
            <a:ext cx="4433286" cy="69279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全链路转化漏斗分析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782499" y="2947771"/>
            <a:ext cx="4433286" cy="6927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协同成熟度定期诊断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1" flipV="0">
            <a:off x="300755" y="309663"/>
            <a:ext cx="418072" cy="418072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70659" y="250490"/>
            <a:ext cx="10377569" cy="5364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协同效能评估与持续优化</a:t>
            </a:r>
            <a:endParaRPr kumimoji="1" lang="zh-CN" altLang="en-US"/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矩形: 圆顶角 16"/>
          <p:cNvSpPr txBox="1"/>
          <p:nvPr/>
        </p:nvSpPr>
        <p:spPr>
          <a:xfrm rot="13440867" flipH="0" flipV="0">
            <a:off x="8919466" y="996661"/>
            <a:ext cx="3438744" cy="8736277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2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矩形: 圆顶角 17"/>
          <p:cNvSpPr txBox="1"/>
          <p:nvPr/>
        </p:nvSpPr>
        <p:spPr>
          <a:xfrm rot="13440867" flipH="0" flipV="0">
            <a:off x="9606959" y="2442862"/>
            <a:ext cx="1776211" cy="6427234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2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矩形: 圆顶角 19"/>
          <p:cNvSpPr txBox="1"/>
          <p:nvPr/>
        </p:nvSpPr>
        <p:spPr>
          <a:xfrm rot="2759133" flipH="1" flipV="0">
            <a:off x="-896084" y="-1461258"/>
            <a:ext cx="4229853" cy="8789548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1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矩形: 圆顶角 20"/>
          <p:cNvSpPr txBox="1"/>
          <p:nvPr/>
        </p:nvSpPr>
        <p:spPr>
          <a:xfrm rot="2759133" flipH="1" flipV="0">
            <a:off x="135223" y="-320314"/>
            <a:ext cx="2184842" cy="6466425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1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矩形: 圆顶角 1"/>
          <p:cNvSpPr txBox="1"/>
          <p:nvPr/>
        </p:nvSpPr>
        <p:spPr>
          <a:xfrm rot="2759133" flipH="1" flipV="0">
            <a:off x="-6941" y="3694190"/>
            <a:ext cx="2220606" cy="4614374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2">
                <a:lumMod val="60000"/>
                <a:lumOff val="4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矩形: 圆顶角 2"/>
          <p:cNvSpPr txBox="1"/>
          <p:nvPr/>
        </p:nvSpPr>
        <p:spPr>
          <a:xfrm rot="2759133" flipH="1" flipV="0">
            <a:off x="534479" y="4293167"/>
            <a:ext cx="1147007" cy="3394771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2">
                <a:lumMod val="60000"/>
                <a:lumOff val="40000"/>
                <a:alpha val="9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矩形: 圆顶角 4"/>
          <p:cNvSpPr txBox="1"/>
          <p:nvPr/>
        </p:nvSpPr>
        <p:spPr>
          <a:xfrm rot="13440867" flipH="0" flipV="0">
            <a:off x="10540353" y="-1159021"/>
            <a:ext cx="2220606" cy="5641545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1">
                <a:lumMod val="60000"/>
                <a:lumOff val="40000"/>
                <a:alpha val="10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矩形: 圆顶角 5"/>
          <p:cNvSpPr txBox="1"/>
          <p:nvPr/>
        </p:nvSpPr>
        <p:spPr>
          <a:xfrm rot="13440867" flipH="0" flipV="0">
            <a:off x="10984309" y="-225121"/>
            <a:ext cx="1147007" cy="4150456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1">
                <a:lumMod val="60000"/>
                <a:lumOff val="40000"/>
                <a:alpha val="10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矩形: 圆角 7"/>
          <p:cNvSpPr txBox="1"/>
          <p:nvPr/>
        </p:nvSpPr>
        <p:spPr>
          <a:xfrm rot="0" flipH="0" flipV="0">
            <a:off x="2315598" y="1727200"/>
            <a:ext cx="7560805" cy="427595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爱设计-4"/>
          <p:cNvSpPr txBox="1"/>
          <p:nvPr/>
        </p:nvSpPr>
        <p:spPr>
          <a:xfrm rot="0" flipH="0" flipV="0">
            <a:off x="4942404" y="742847"/>
            <a:ext cx="2307193" cy="32914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15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13" name="矩形 8"/>
          <p:cNvSpPr txBox="1"/>
          <p:nvPr/>
        </p:nvSpPr>
        <p:spPr>
          <a:xfrm rot="0" flipH="0" flipV="0">
            <a:off x="3224356" y="3789344"/>
            <a:ext cx="5743288" cy="19445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3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客户成功与长期关系经营</a:t>
            </a:r>
            <a:endParaRPr kumimoji="1" lang="zh-CN" altLang="en-US"/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249696" y="4873958"/>
            <a:ext cx="9544453" cy="1126072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alpha val="27000"/>
                </a:schemeClr>
              </a:gs>
            </a:gsLst>
            <a:lin ang="5400000" scaled="0"/>
          </a:gradFill>
          <a:ln w="9525" cap="flat">
            <a:gradFill>
              <a:gsLst>
                <a:gs pos="9000">
                  <a:schemeClr val="bg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18067" y="5163885"/>
            <a:ext cx="10955867" cy="1292592"/>
          </a:xfrm>
          <a:prstGeom prst="ellipse">
            <a:avLst/>
          </a:prstGeom>
          <a:gradFill>
            <a:gsLst>
              <a:gs pos="13000">
                <a:schemeClr val="bg1">
                  <a:alpha val="0"/>
                </a:schemeClr>
              </a:gs>
              <a:gs pos="100000">
                <a:schemeClr val="accent1">
                  <a:alpha val="35000"/>
                </a:schemeClr>
              </a:gs>
            </a:gsLst>
            <a:lin ang="5400000" scaled="0"/>
          </a:gradFill>
          <a:ln w="22225" cap="flat">
            <a:gradFill>
              <a:gsLst>
                <a:gs pos="14000">
                  <a:schemeClr val="bg1">
                    <a:alpha val="0"/>
                  </a:schemeClr>
                </a:gs>
                <a:gs pos="100000">
                  <a:schemeClr val="accent1">
                    <a:alpha val="10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501354" y="1268233"/>
            <a:ext cx="2860466" cy="3734089"/>
          </a:xfrm>
          <a:prstGeom prst="roundRect">
            <a:avLst>
              <a:gd name="adj" fmla="val 4883"/>
            </a:avLst>
          </a:prstGeom>
          <a:solidFill>
            <a:schemeClr val="bg1"/>
          </a:solidFill>
          <a:ln w="12700" cap="flat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2900">
                  <a:schemeClr val="accent2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2700000" scaled="0"/>
            </a:gradFill>
            <a:miter/>
          </a:ln>
          <a:effectLst>
            <a:outerShdw dist="50800" blurRad="292100" dir="2700000" sx="85000" sy="85000" kx="0" ky="0" algn="b" rotWithShape="0">
              <a:srgbClr val="21306A">
                <a:alpha val="20000"/>
              </a:srgbClr>
            </a:outerShdw>
          </a:effectLst>
        </p:spPr>
        <p:txBody>
          <a:bodyPr vert="horz" wrap="square" lIns="91440" tIns="108000" rIns="91440" bIns="45720" rtlCol="0" anchor="ctr"/>
          <a:lstStyle/>
          <a:p>
            <a:pPr algn="ctr">
              <a:lnSpc>
                <a:spcPct val="125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665767" y="1257155"/>
            <a:ext cx="2860466" cy="3734089"/>
          </a:xfrm>
          <a:prstGeom prst="roundRect">
            <a:avLst>
              <a:gd name="adj" fmla="val 4883"/>
            </a:avLst>
          </a:prstGeom>
          <a:solidFill>
            <a:schemeClr val="accent1"/>
          </a:solidFill>
          <a:ln w="12700" cap="flat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290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2700000" scaled="0"/>
            </a:gradFill>
            <a:miter/>
          </a:ln>
          <a:effectLst>
            <a:outerShdw dist="50800" blurRad="292100" dir="2700000" sx="85000" sy="85000" kx="0" ky="0" algn="b" rotWithShape="0">
              <a:srgbClr val="21306A">
                <a:alpha val="20000"/>
              </a:srgbClr>
            </a:outerShdw>
          </a:effectLst>
        </p:spPr>
        <p:txBody>
          <a:bodyPr vert="horz" wrap="square" lIns="91440" tIns="108000" rIns="91440" bIns="45720" rtlCol="0" anchor="ctr"/>
          <a:lstStyle/>
          <a:p>
            <a:pPr algn="ctr">
              <a:lnSpc>
                <a:spcPct val="125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6200000" flipH="0" flipV="0">
            <a:off x="5744653" y="5130602"/>
            <a:ext cx="702694" cy="649664"/>
          </a:xfrm>
          <a:prstGeom prst="stripedRightArrow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96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16200000" flipH="0" flipV="0">
            <a:off x="2580240" y="5154079"/>
            <a:ext cx="702694" cy="649664"/>
          </a:xfrm>
          <a:prstGeom prst="stripedRightArrow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96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679557" y="1515524"/>
            <a:ext cx="2504060" cy="65949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定义客户成功关键里程碑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679557" y="2418942"/>
            <a:ext cx="2504060" cy="22343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客户成功并非模糊概念，需基于产品特性定义可量化的价值里程碑。例如SaaS企业应将“完成首次核心功能配置”或“30天内活跃用户达标”作为早期成功标志，确保客户在关键周期内感知到产品价值，为后续续费奠定坚实基础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486801" y="2296672"/>
            <a:ext cx="889572" cy="1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843970" y="1526016"/>
            <a:ext cx="2504060" cy="65949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构建分层服务响应机制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4843970" y="2418942"/>
            <a:ext cx="2504060" cy="22343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依据客户年合同额与战略价值实施分级管理，避免资源平均分配。头部客户配备专属成功经理并提供季度业务回顾，中长尾客户则通过自动化邮件序列与知识库自助服务覆盖，既保障高价值客户的深度陪伴，又维持整体服务效率与成本可控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5651214" y="2307164"/>
            <a:ext cx="889572" cy="18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830180" y="1268233"/>
            <a:ext cx="2860466" cy="3734089"/>
          </a:xfrm>
          <a:prstGeom prst="roundRect">
            <a:avLst>
              <a:gd name="adj" fmla="val 4883"/>
            </a:avLst>
          </a:prstGeom>
          <a:solidFill>
            <a:schemeClr val="bg1"/>
          </a:solidFill>
          <a:ln w="12700" cap="flat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290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2700000" scaled="0"/>
            </a:gradFill>
            <a:miter/>
          </a:ln>
          <a:effectLst>
            <a:outerShdw dist="50800" blurRad="292100" dir="2700000" sx="85000" sy="85000" kx="0" ky="0" algn="b" rotWithShape="0">
              <a:srgbClr val="21306A">
                <a:alpha val="20000"/>
              </a:srgbClr>
            </a:outerShdw>
          </a:effectLst>
        </p:spPr>
        <p:txBody>
          <a:bodyPr vert="horz" wrap="square" lIns="91440" tIns="108000" rIns="91440" bIns="45720" rtlCol="0" anchor="ctr"/>
          <a:lstStyle/>
          <a:p>
            <a:pPr algn="ctr">
              <a:lnSpc>
                <a:spcPct val="125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16200000" flipH="0" flipV="0">
            <a:off x="8909066" y="5141680"/>
            <a:ext cx="702694" cy="649664"/>
          </a:xfrm>
          <a:prstGeom prst="stripedRightArrow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96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008383" y="1537094"/>
            <a:ext cx="2504060" cy="65949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量化价值交付成果报告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8008383" y="2418942"/>
            <a:ext cx="2504060" cy="22343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定期向客户决策层输出包含ROI数据的价值报告，而非仅罗列功能使用清单。报告应关联客户业务目标，如“本季度自动化流程节省人工工时420小时，折合成本节约12万元”，用财务语言证明产品贡献，强化续约意愿并挖掘增购机会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8815627" y="2318242"/>
            <a:ext cx="889572" cy="1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1" flipV="0">
            <a:off x="300755" y="309663"/>
            <a:ext cx="418072" cy="418072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70659" y="250490"/>
            <a:ext cx="10377569" cy="5364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客户成功体系搭建与价值交付</a:t>
            </a:r>
            <a:endParaRPr kumimoji="1" lang="zh-CN" altLang="en-US"/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0" y="5322764"/>
            <a:ext cx="12192000" cy="1535236"/>
          </a:xfrm>
          <a:custGeom>
            <a:avLst/>
            <a:gdLst>
              <a:gd name="connsiteX0" fmla="*/ 1485900 w 12192000"/>
              <a:gd name="connsiteY0" fmla="*/ 0 h 1173480"/>
              <a:gd name="connsiteX1" fmla="*/ 10706100 w 12192000"/>
              <a:gd name="connsiteY1" fmla="*/ 0 h 1173480"/>
              <a:gd name="connsiteX2" fmla="*/ 12126565 w 12192000"/>
              <a:gd name="connsiteY2" fmla="*/ 845426 h 1173480"/>
              <a:gd name="connsiteX3" fmla="*/ 12192000 w 12192000"/>
              <a:gd name="connsiteY3" fmla="*/ 981260 h 1173480"/>
              <a:gd name="connsiteX4" fmla="*/ 12192000 w 12192000"/>
              <a:gd name="connsiteY4" fmla="*/ 1173480 h 1173480"/>
              <a:gd name="connsiteX5" fmla="*/ 0 w 12192000"/>
              <a:gd name="connsiteY5" fmla="*/ 1173480 h 1173480"/>
              <a:gd name="connsiteX6" fmla="*/ 0 w 12192000"/>
              <a:gd name="connsiteY6" fmla="*/ 981260 h 1173480"/>
              <a:gd name="connsiteX7" fmla="*/ 65435 w 12192000"/>
              <a:gd name="connsiteY7" fmla="*/ 845426 h 1173480"/>
              <a:gd name="connsiteX8" fmla="*/ 1485900 w 12192000"/>
              <a:gd name="connsiteY8" fmla="*/ 0 h 1173480"/>
            </a:gdLst>
            <a:rect l="l" t="t" r="r" b="b"/>
            <a:pathLst>
              <a:path w="12192000" h="1173480">
                <a:moveTo>
                  <a:pt x="1485900" y="0"/>
                </a:moveTo>
                <a:lnTo>
                  <a:pt x="10706100" y="0"/>
                </a:lnTo>
                <a:cubicBezTo>
                  <a:pt x="11319476" y="0"/>
                  <a:pt x="11853008" y="341852"/>
                  <a:pt x="12126565" y="845426"/>
                </a:cubicBezTo>
                <a:lnTo>
                  <a:pt x="12192000" y="981260"/>
                </a:lnTo>
                <a:lnTo>
                  <a:pt x="12192000" y="1173480"/>
                </a:lnTo>
                <a:lnTo>
                  <a:pt x="0" y="1173480"/>
                </a:lnTo>
                <a:lnTo>
                  <a:pt x="0" y="981260"/>
                </a:lnTo>
                <a:lnTo>
                  <a:pt x="65435" y="845426"/>
                </a:lnTo>
                <a:cubicBezTo>
                  <a:pt x="338992" y="341852"/>
                  <a:pt x="872524" y="0"/>
                  <a:pt x="1485900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  <a:effectLst>
            <a:outerShdw dist="38100" blurRad="50800" dir="16200000" sx="100000" sy="100000" kx="0" ky="0" algn="b" rotWithShape="0">
              <a:schemeClr val="accent1"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737811" y="1661160"/>
            <a:ext cx="3346933" cy="457454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 w="12700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  <a:effectLst>
            <a:outerShdw dist="38100" blurRad="50800" dir="2700000" sx="100000" sy="100000" kx="0" ky="0" algn="tl" rotWithShape="0">
              <a:schemeClr val="accent1">
                <a:lumMod val="7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711891" y="1908308"/>
            <a:ext cx="1398772" cy="1398772"/>
          </a:xfrm>
          <a:prstGeom prst="ellipse">
            <a:avLst/>
          </a:prstGeom>
          <a:gradFill>
            <a:gsLst>
              <a:gs pos="9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  <a:effectLst>
            <a:outerShdw dist="38100" blurRad="50800" dir="2700000" sx="100000" sy="100000" kx="0" ky="0" algn="tl" rotWithShape="0">
              <a:schemeClr val="accent1"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2181028" y="2358279"/>
            <a:ext cx="460498" cy="498832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2700000" scaled="0"/>
          </a:gradFill>
          <a:ln w="1860" cap="flat">
            <a:noFill/>
            <a:miter/>
          </a:ln>
          <a:effectLst>
            <a:outerShdw dist="38100" blurRad="50800" dir="2700000" sx="100000" sy="100000" kx="0" ky="0" algn="tl" rotWithShape="0">
              <a:schemeClr val="accent1"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964977" y="4085799"/>
            <a:ext cx="2892600" cy="218165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打通客服工单、产品埋点、邮件打开率及会议记录等多源数据，构建统一客户视图。当客户提交支持请求时，成功经理可即时查看其近期功能使用异常与内容互动偏好，实现精准预判问题根源，将被动响应转化为主动关怀，显著提升单次沟通解决率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964977" y="3307081"/>
            <a:ext cx="2892600" cy="6849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全渠道交互数据整合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107256" y="1661160"/>
            <a:ext cx="3346933" cy="457454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 w="12700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  <a:effectLst>
            <a:outerShdw dist="38100" blurRad="50800" dir="2700000" sx="100000" sy="100000" kx="0" ky="0" algn="tl" rotWithShape="0">
              <a:schemeClr val="accent1">
                <a:lumMod val="7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9081336" y="1908308"/>
            <a:ext cx="1398772" cy="1398772"/>
          </a:xfrm>
          <a:prstGeom prst="ellipse">
            <a:avLst/>
          </a:prstGeom>
          <a:gradFill>
            <a:gsLst>
              <a:gs pos="9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  <a:effectLst>
            <a:outerShdw dist="38100" blurRad="50800" dir="2700000" sx="100000" sy="100000" kx="0" ky="0" algn="tl" rotWithShape="0">
              <a:schemeClr val="accent1"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1" flipV="1">
            <a:off x="9522992" y="2358279"/>
            <a:ext cx="515460" cy="498830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2700000" scaled="0"/>
          </a:gradFill>
          <a:ln w="1860" cap="flat">
            <a:noFill/>
            <a:miter/>
          </a:ln>
          <a:effectLst>
            <a:outerShdw dist="38100" blurRad="50800" dir="2700000" sx="100000" sy="100000" kx="0" ky="0" algn="tl" rotWithShape="0">
              <a:schemeClr val="accent1"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8334422" y="4085799"/>
            <a:ext cx="2892600" cy="218165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根据客户所处生命周期阶段与行业属性动态匹配数字内容。新签客户接收上手指南与最佳实践视频，成熟期客户则推送高级功能教程与行业趋势白皮书，确保每次触达都契合当前需求，避免信息过载导致退订，持续提升邮件打开率与内容转化效果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8334422" y="3307081"/>
            <a:ext cx="2892600" cy="6849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个性化内容触达策略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422534" y="1210310"/>
            <a:ext cx="3346933" cy="5025390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  <a:effectLst>
            <a:outerShdw dist="38100" blurRad="50800" dir="2700000" sx="100000" sy="100000" kx="0" ky="0" algn="tl" rotWithShape="0">
              <a:schemeClr val="accent1">
                <a:lumMod val="7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5396614" y="1508258"/>
            <a:ext cx="1398772" cy="1398772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 w="12700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5400000" scaled="0"/>
            </a:gradFill>
            <a:miter/>
          </a:ln>
          <a:effectLst>
            <a:outerShdw dist="38100" blurRad="50800" dir="2700000" sx="100000" sy="100000" kx="0" ky="0" algn="tl" rotWithShape="0">
              <a:schemeClr val="accent1"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831376" y="1958229"/>
            <a:ext cx="529250" cy="498830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4663986" y="3685749"/>
            <a:ext cx="2892600" cy="218165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建立基于行为数据的客户健康评分体系，设定登录频次下降、核心模块停用等风险阈值。系统自动触发预警并推送干预任务给对应负责人，使团队能在客户正式投诉前识别流失信号，通过定向培训或功能优化建议及时挽回，将 churn rate 降低20%以上。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4663986" y="2907031"/>
            <a:ext cx="2892600" cy="6849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自动化健康度预警模型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1" flipV="0">
            <a:off x="300755" y="309663"/>
            <a:ext cx="418072" cy="418072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870659" y="250490"/>
            <a:ext cx="10377569" cy="5364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数字化触点管理与体验优化</a:t>
            </a:r>
            <a:endParaRPr kumimoji="1" lang="zh-CN" altLang="en-US"/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任意多边形: 形状 69"/>
          <p:cNvSpPr txBox="1"/>
          <p:nvPr/>
        </p:nvSpPr>
        <p:spPr>
          <a:xfrm rot="0" flipH="0" flipV="0">
            <a:off x="0" y="6599710"/>
            <a:ext cx="12192000" cy="258290"/>
          </a:xfrm>
          <a:custGeom>
            <a:avLst/>
            <a:gdLst>
              <a:gd name="connsiteX0" fmla="*/ 0 w 12192000"/>
              <a:gd name="connsiteY0" fmla="*/ 0 h 258290"/>
              <a:gd name="connsiteX1" fmla="*/ 12192000 w 12192000"/>
              <a:gd name="connsiteY1" fmla="*/ 0 h 258290"/>
              <a:gd name="connsiteX2" fmla="*/ 12192000 w 12192000"/>
              <a:gd name="connsiteY2" fmla="*/ 258290 h 258290"/>
              <a:gd name="connsiteX3" fmla="*/ 0 w 12192000"/>
              <a:gd name="connsiteY3" fmla="*/ 258290 h 258290"/>
            </a:gdLst>
            <a:rect l="l" t="t" r="r" b="b"/>
            <a:pathLst>
              <a:path w="12192000" h="258290">
                <a:moveTo>
                  <a:pt x="0" y="0"/>
                </a:moveTo>
                <a:lnTo>
                  <a:pt x="12192000" y="0"/>
                </a:lnTo>
                <a:lnTo>
                  <a:pt x="12192000" y="258290"/>
                </a:lnTo>
                <a:lnTo>
                  <a:pt x="0" y="25829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任意多边形: 形状 99"/>
          <p:cNvSpPr txBox="1"/>
          <p:nvPr/>
        </p:nvSpPr>
        <p:spPr>
          <a:xfrm rot="5400000" flipH="0" flipV="0">
            <a:off x="3557102" y="4289411"/>
            <a:ext cx="3687290" cy="933306"/>
          </a:xfrm>
          <a:custGeom>
            <a:avLst/>
            <a:gdLst>
              <a:gd name="csX0" fmla="*/ 0 w 3687290"/>
              <a:gd name="csY0" fmla="*/ 933306 h 933306"/>
              <a:gd name="csX1" fmla="*/ 0 w 3687290"/>
              <a:gd name="csY1" fmla="*/ 0 h 933306"/>
              <a:gd name="csX2" fmla="*/ 258291 w 3687290"/>
              <a:gd name="csY2" fmla="*/ 0 h 933306"/>
              <a:gd name="csX3" fmla="*/ 258291 w 3687290"/>
              <a:gd name="csY3" fmla="*/ 1 h 933306"/>
              <a:gd name="csX4" fmla="*/ 3687290 w 3687290"/>
              <a:gd name="csY4" fmla="*/ 1 h 933306"/>
              <a:gd name="csX5" fmla="*/ 3687290 w 3687290"/>
              <a:gd name="csY5" fmla="*/ 232891 h 933306"/>
              <a:gd name="csX6" fmla="*/ 258291 w 3687290"/>
              <a:gd name="csY6" fmla="*/ 232891 h 933306"/>
              <a:gd name="csX7" fmla="*/ 258291 w 3687290"/>
              <a:gd name="csY7" fmla="*/ 933306 h 933306"/>
            </a:gdLst>
            <a:rect l="l" t="t" r="r" b="b"/>
            <a:pathLst>
              <a:path w="3687290" h="933306">
                <a:moveTo>
                  <a:pt x="0" y="933306"/>
                </a:moveTo>
                <a:lnTo>
                  <a:pt x="0" y="0"/>
                </a:lnTo>
                <a:lnTo>
                  <a:pt x="258291" y="0"/>
                </a:lnTo>
                <a:lnTo>
                  <a:pt x="258291" y="1"/>
                </a:lnTo>
                <a:lnTo>
                  <a:pt x="3687290" y="1"/>
                </a:lnTo>
                <a:lnTo>
                  <a:pt x="3687290" y="232891"/>
                </a:lnTo>
                <a:lnTo>
                  <a:pt x="258291" y="232891"/>
                </a:lnTo>
                <a:lnTo>
                  <a:pt x="258291" y="93330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任意多边形: 形状 100"/>
          <p:cNvSpPr txBox="1"/>
          <p:nvPr/>
        </p:nvSpPr>
        <p:spPr>
          <a:xfrm rot="5400000" flipH="0" flipV="0">
            <a:off x="4063617" y="3747221"/>
            <a:ext cx="4768428" cy="936552"/>
          </a:xfrm>
          <a:custGeom>
            <a:avLst/>
            <a:gdLst>
              <a:gd name="csX0" fmla="*/ 0 w 4768428"/>
              <a:gd name="csY0" fmla="*/ 933305 h 936552"/>
              <a:gd name="csX1" fmla="*/ 0 w 4768428"/>
              <a:gd name="csY1" fmla="*/ 0 h 936552"/>
              <a:gd name="csX2" fmla="*/ 258290 w 4768428"/>
              <a:gd name="csY2" fmla="*/ 0 h 936552"/>
              <a:gd name="csX3" fmla="*/ 258290 w 4768428"/>
              <a:gd name="csY3" fmla="*/ 703662 h 936552"/>
              <a:gd name="csX4" fmla="*/ 4768428 w 4768428"/>
              <a:gd name="csY4" fmla="*/ 703662 h 936552"/>
              <a:gd name="csX5" fmla="*/ 4768428 w 4768428"/>
              <a:gd name="csY5" fmla="*/ 936552 h 936552"/>
              <a:gd name="csX6" fmla="*/ 258290 w 4768428"/>
              <a:gd name="csY6" fmla="*/ 936552 h 936552"/>
              <a:gd name="csX7" fmla="*/ 258290 w 4768428"/>
              <a:gd name="csY7" fmla="*/ 933305 h 936552"/>
            </a:gdLst>
            <a:rect l="l" t="t" r="r" b="b"/>
            <a:pathLst>
              <a:path w="4768428" h="936552">
                <a:moveTo>
                  <a:pt x="0" y="933305"/>
                </a:moveTo>
                <a:lnTo>
                  <a:pt x="0" y="0"/>
                </a:lnTo>
                <a:lnTo>
                  <a:pt x="258290" y="0"/>
                </a:lnTo>
                <a:lnTo>
                  <a:pt x="258290" y="703662"/>
                </a:lnTo>
                <a:lnTo>
                  <a:pt x="4768428" y="703662"/>
                </a:lnTo>
                <a:lnTo>
                  <a:pt x="4768428" y="936552"/>
                </a:lnTo>
                <a:lnTo>
                  <a:pt x="258290" y="936552"/>
                </a:lnTo>
                <a:lnTo>
                  <a:pt x="258290" y="93330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任意多边形: 形状 101"/>
          <p:cNvSpPr txBox="1"/>
          <p:nvPr/>
        </p:nvSpPr>
        <p:spPr>
          <a:xfrm rot="0" flipH="0" flipV="0">
            <a:off x="6324599" y="3811163"/>
            <a:ext cx="666751" cy="2788549"/>
          </a:xfrm>
          <a:custGeom>
            <a:avLst/>
            <a:gdLst>
              <a:gd name="csX0" fmla="*/ 0 w 666751"/>
              <a:gd name="csY0" fmla="*/ 0 h 2788549"/>
              <a:gd name="csX1" fmla="*/ 666751 w 666751"/>
              <a:gd name="csY1" fmla="*/ 0 h 2788549"/>
              <a:gd name="csX2" fmla="*/ 666751 w 666751"/>
              <a:gd name="csY2" fmla="*/ 258290 h 2788549"/>
              <a:gd name="csX3" fmla="*/ 232891 w 666751"/>
              <a:gd name="csY3" fmla="*/ 258290 h 2788549"/>
              <a:gd name="csX4" fmla="*/ 232891 w 666751"/>
              <a:gd name="csY4" fmla="*/ 2788549 h 2788549"/>
              <a:gd name="csX5" fmla="*/ 1 w 666751"/>
              <a:gd name="csY5" fmla="*/ 2788549 h 2788549"/>
              <a:gd name="csX6" fmla="*/ 1 w 666751"/>
              <a:gd name="csY6" fmla="*/ 258290 h 2788549"/>
              <a:gd name="csX7" fmla="*/ 0 w 666751"/>
              <a:gd name="csY7" fmla="*/ 258290 h 2788549"/>
            </a:gdLst>
            <a:rect l="l" t="t" r="r" b="b"/>
            <a:pathLst>
              <a:path w="666751" h="2788549">
                <a:moveTo>
                  <a:pt x="0" y="0"/>
                </a:moveTo>
                <a:lnTo>
                  <a:pt x="666751" y="0"/>
                </a:lnTo>
                <a:lnTo>
                  <a:pt x="666751" y="258290"/>
                </a:lnTo>
                <a:lnTo>
                  <a:pt x="232891" y="258290"/>
                </a:lnTo>
                <a:lnTo>
                  <a:pt x="232891" y="2788549"/>
                </a:lnTo>
                <a:lnTo>
                  <a:pt x="1" y="2788549"/>
                </a:lnTo>
                <a:lnTo>
                  <a:pt x="1" y="258290"/>
                </a:lnTo>
                <a:lnTo>
                  <a:pt x="0" y="25829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椭圆 76"/>
          <p:cNvSpPr txBox="1"/>
          <p:nvPr/>
        </p:nvSpPr>
        <p:spPr>
          <a:xfrm rot="0" flipH="0" flipV="0">
            <a:off x="6557491" y="1347793"/>
            <a:ext cx="1194489" cy="1194489"/>
          </a:xfrm>
          <a:prstGeom prst="ellipse">
            <a:avLst/>
          </a:prstGeom>
          <a:solidFill>
            <a:schemeClr val="bg1"/>
          </a:solidFill>
          <a:ln w="508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椭圆 77"/>
          <p:cNvSpPr txBox="1"/>
          <p:nvPr/>
        </p:nvSpPr>
        <p:spPr>
          <a:xfrm rot="0" flipH="0" flipV="0">
            <a:off x="6851305" y="3340260"/>
            <a:ext cx="1194489" cy="1194489"/>
          </a:xfrm>
          <a:prstGeom prst="ellipse">
            <a:avLst/>
          </a:prstGeom>
          <a:solidFill>
            <a:schemeClr val="bg1"/>
          </a:solidFill>
          <a:ln w="508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椭圆 79"/>
          <p:cNvSpPr txBox="1"/>
          <p:nvPr/>
        </p:nvSpPr>
        <p:spPr>
          <a:xfrm rot="0" flipH="0" flipV="0">
            <a:off x="4000669" y="2444320"/>
            <a:ext cx="1194489" cy="1194489"/>
          </a:xfrm>
          <a:prstGeom prst="ellipse">
            <a:avLst/>
          </a:prstGeom>
          <a:solidFill>
            <a:schemeClr val="bg1"/>
          </a:solidFill>
          <a:ln w="508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矩形: 圆角 80"/>
          <p:cNvSpPr txBox="1"/>
          <p:nvPr/>
        </p:nvSpPr>
        <p:spPr>
          <a:xfrm rot="0" flipH="0" flipV="0">
            <a:off x="4439816" y="6113124"/>
            <a:ext cx="3312368" cy="733919"/>
          </a:xfrm>
          <a:prstGeom prst="round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任意多边形: 形状 7"/>
          <p:cNvSpPr txBox="1"/>
          <p:nvPr/>
        </p:nvSpPr>
        <p:spPr>
          <a:xfrm rot="0" flipH="1" flipV="1">
            <a:off x="411922" y="2542282"/>
            <a:ext cx="3392485" cy="2060655"/>
          </a:xfrm>
          <a:custGeom>
            <a:avLst/>
            <a:gdLst>
              <a:gd name="csX0" fmla="*/ 3104659 w 3392485"/>
              <a:gd name="csY0" fmla="*/ 0 h 1726924"/>
              <a:gd name="csX1" fmla="*/ 2601160 w 3392485"/>
              <a:gd name="csY1" fmla="*/ 0 h 1726924"/>
              <a:gd name="csX2" fmla="*/ 1783078 w 3392485"/>
              <a:gd name="csY2" fmla="*/ 0 h 1726924"/>
              <a:gd name="csX3" fmla="*/ 1279579 w 3392485"/>
              <a:gd name="csY3" fmla="*/ 0 h 1726924"/>
              <a:gd name="csX4" fmla="*/ 1093333 w 3392485"/>
              <a:gd name="csY4" fmla="*/ 0 h 1726924"/>
              <a:gd name="csX5" fmla="*/ 921328 w 3392485"/>
              <a:gd name="csY5" fmla="*/ 0 h 1726924"/>
              <a:gd name="csX6" fmla="*/ 589834 w 3392485"/>
              <a:gd name="csY6" fmla="*/ 0 h 1726924"/>
              <a:gd name="csX7" fmla="*/ 417829 w 3392485"/>
              <a:gd name="csY7" fmla="*/ 0 h 1726924"/>
              <a:gd name="csX8" fmla="*/ 130003 w 3392485"/>
              <a:gd name="csY8" fmla="*/ 287826 h 1726924"/>
              <a:gd name="csX9" fmla="*/ 130003 w 3392485"/>
              <a:gd name="csY9" fmla="*/ 1007372 h 1726924"/>
              <a:gd name="csX10" fmla="*/ 0 w 3392485"/>
              <a:gd name="csY10" fmla="*/ 1455193 h 1726924"/>
              <a:gd name="csX11" fmla="*/ 130003 w 3392485"/>
              <a:gd name="csY11" fmla="*/ 1439103 h 1726924"/>
              <a:gd name="csX12" fmla="*/ 130003 w 3392485"/>
              <a:gd name="csY12" fmla="*/ 1439098 h 1726924"/>
              <a:gd name="csX13" fmla="*/ 417829 w 3392485"/>
              <a:gd name="csY13" fmla="*/ 1726924 h 1726924"/>
              <a:gd name="csX14" fmla="*/ 589834 w 3392485"/>
              <a:gd name="csY14" fmla="*/ 1726924 h 1726924"/>
              <a:gd name="csX15" fmla="*/ 921328 w 3392485"/>
              <a:gd name="csY15" fmla="*/ 1726924 h 1726924"/>
              <a:gd name="csX16" fmla="*/ 1093333 w 3392485"/>
              <a:gd name="csY16" fmla="*/ 1726924 h 1726924"/>
              <a:gd name="csX17" fmla="*/ 1279579 w 3392485"/>
              <a:gd name="csY17" fmla="*/ 1726924 h 1726924"/>
              <a:gd name="csX18" fmla="*/ 1783078 w 3392485"/>
              <a:gd name="csY18" fmla="*/ 1726924 h 1726924"/>
              <a:gd name="csX19" fmla="*/ 2601160 w 3392485"/>
              <a:gd name="csY19" fmla="*/ 1726924 h 1726924"/>
              <a:gd name="csX20" fmla="*/ 3104659 w 3392485"/>
              <a:gd name="csY20" fmla="*/ 1726924 h 1726924"/>
              <a:gd name="csX21" fmla="*/ 3392485 w 3392485"/>
              <a:gd name="csY21" fmla="*/ 1439098 h 1726924"/>
              <a:gd name="csX22" fmla="*/ 3392485 w 3392485"/>
              <a:gd name="csY22" fmla="*/ 1007372 h 1726924"/>
              <a:gd name="csX23" fmla="*/ 3392485 w 3392485"/>
              <a:gd name="csY23" fmla="*/ 287826 h 1726924"/>
              <a:gd name="csX24" fmla="*/ 3104659 w 3392485"/>
              <a:gd name="csY24" fmla="*/ 0 h 1726924"/>
            </a:gdLst>
            <a:rect l="l" t="t" r="r" b="b"/>
            <a:pathLst>
              <a:path w="3392485" h="1726924">
                <a:moveTo>
                  <a:pt x="3104659" y="0"/>
                </a:moveTo>
                <a:lnTo>
                  <a:pt x="2601160" y="0"/>
                </a:lnTo>
                <a:lnTo>
                  <a:pt x="1783078" y="0"/>
                </a:lnTo>
                <a:lnTo>
                  <a:pt x="1279579" y="0"/>
                </a:lnTo>
                <a:lnTo>
                  <a:pt x="1093333" y="0"/>
                </a:lnTo>
                <a:lnTo>
                  <a:pt x="921328" y="0"/>
                </a:lnTo>
                <a:lnTo>
                  <a:pt x="589834" y="0"/>
                </a:lnTo>
                <a:lnTo>
                  <a:pt x="417829" y="0"/>
                </a:lnTo>
                <a:cubicBezTo>
                  <a:pt x="258867" y="0"/>
                  <a:pt x="130003" y="128864"/>
                  <a:pt x="130003" y="287826"/>
                </a:cubicBezTo>
                <a:lnTo>
                  <a:pt x="130003" y="1007372"/>
                </a:lnTo>
                <a:lnTo>
                  <a:pt x="0" y="1455193"/>
                </a:lnTo>
                <a:lnTo>
                  <a:pt x="130003" y="1439103"/>
                </a:lnTo>
                <a:lnTo>
                  <a:pt x="130003" y="1439098"/>
                </a:lnTo>
                <a:cubicBezTo>
                  <a:pt x="130003" y="1598060"/>
                  <a:pt x="258867" y="1726924"/>
                  <a:pt x="417829" y="1726924"/>
                </a:cubicBezTo>
                <a:lnTo>
                  <a:pt x="589834" y="1726924"/>
                </a:lnTo>
                <a:lnTo>
                  <a:pt x="921328" y="1726924"/>
                </a:lnTo>
                <a:lnTo>
                  <a:pt x="1093333" y="1726924"/>
                </a:lnTo>
                <a:lnTo>
                  <a:pt x="1279579" y="1726924"/>
                </a:lnTo>
                <a:lnTo>
                  <a:pt x="1783078" y="1726924"/>
                </a:lnTo>
                <a:lnTo>
                  <a:pt x="2601160" y="1726924"/>
                </a:lnTo>
                <a:lnTo>
                  <a:pt x="3104659" y="1726924"/>
                </a:lnTo>
                <a:cubicBezTo>
                  <a:pt x="3263621" y="1726924"/>
                  <a:pt x="3392485" y="1598060"/>
                  <a:pt x="3392485" y="1439098"/>
                </a:cubicBezTo>
                <a:lnTo>
                  <a:pt x="3392485" y="1007372"/>
                </a:lnTo>
                <a:lnTo>
                  <a:pt x="3392485" y="287826"/>
                </a:lnTo>
                <a:cubicBezTo>
                  <a:pt x="3392485" y="128864"/>
                  <a:pt x="3263621" y="0"/>
                  <a:pt x="3104659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3500000" scaled="0"/>
          </a:gradFill>
          <a:ln w="12700" cap="sq">
            <a:gradFill>
              <a:gsLst>
                <a:gs pos="18000">
                  <a:schemeClr val="accent1"/>
                </a:gs>
                <a:gs pos="41000">
                  <a:schemeClr val="accent1">
                    <a:lumMod val="45000"/>
                    <a:lumOff val="55000"/>
                  </a:schemeClr>
                </a:gs>
                <a:gs pos="79000">
                  <a:schemeClr val="accent1">
                    <a:lumMod val="45000"/>
                    <a:lumOff val="55000"/>
                  </a:schemeClr>
                </a:gs>
                <a:gs pos="100000">
                  <a:schemeClr val="accent1"/>
                </a:gs>
              </a:gsLst>
              <a:lin ang="27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文本框 86"/>
          <p:cNvSpPr txBox="1"/>
          <p:nvPr/>
        </p:nvSpPr>
        <p:spPr>
          <a:xfrm rot="0" flipH="0" flipV="0">
            <a:off x="618265" y="3344850"/>
            <a:ext cx="2822400" cy="10334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816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基于客户使用深度与业务增长节点智能推荐增值方案。当检测到某部门用户数接近许可上限或频繁使用基础版受限功能时，系统自动生成升级建议并附竞品对比数据，使销售介入更具说服力，将增购转化率提升30%，同时避免生硬推销损害信任关系。</a:t>
            </a:r>
            <a:endParaRPr kumimoji="1" lang="zh-CN" altLang="en-US"/>
          </a:p>
        </p:txBody>
      </p:sp>
      <p:sp>
        <p:nvSpPr>
          <p:cNvPr id="13" name="文本框 87"/>
          <p:cNvSpPr txBox="1"/>
          <p:nvPr/>
        </p:nvSpPr>
        <p:spPr>
          <a:xfrm rot="0" flipH="0" flipV="0">
            <a:off x="618265" y="2595423"/>
            <a:ext cx="2822400" cy="7840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42DAE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识别交叉销售与向上销售时机</a:t>
            </a:r>
            <a:endParaRPr kumimoji="1" lang="zh-CN" altLang="en-US"/>
          </a:p>
        </p:txBody>
      </p:sp>
      <p:sp>
        <p:nvSpPr>
          <p:cNvPr id="14" name="AIPPT24"/>
          <p:cNvSpPr txBox="1"/>
          <p:nvPr/>
        </p:nvSpPr>
        <p:spPr>
          <a:xfrm rot="0" flipH="0" flipV="0">
            <a:off x="4357669" y="2791750"/>
            <a:ext cx="480488" cy="499629"/>
          </a:xfrm>
          <a:custGeom>
            <a:avLst/>
            <a:gdLst>
              <a:gd name="connsiteX0" fmla="*/ 198153 w 692417"/>
              <a:gd name="connsiteY0" fmla="*/ 663680 h 720001"/>
              <a:gd name="connsiteX1" fmla="*/ 239787 w 692417"/>
              <a:gd name="connsiteY1" fmla="*/ 663680 h 720001"/>
              <a:gd name="connsiteX2" fmla="*/ 295235 w 692417"/>
              <a:gd name="connsiteY2" fmla="*/ 663680 h 720001"/>
              <a:gd name="connsiteX3" fmla="*/ 397182 w 692417"/>
              <a:gd name="connsiteY3" fmla="*/ 663680 h 720001"/>
              <a:gd name="connsiteX4" fmla="*/ 452630 w 692417"/>
              <a:gd name="connsiteY4" fmla="*/ 663680 h 720001"/>
              <a:gd name="connsiteX5" fmla="*/ 494264 w 692417"/>
              <a:gd name="connsiteY5" fmla="*/ 663680 h 720001"/>
              <a:gd name="connsiteX6" fmla="*/ 522425 w 692417"/>
              <a:gd name="connsiteY6" fmla="*/ 691841 h 720001"/>
              <a:gd name="connsiteX7" fmla="*/ 494264 w 692417"/>
              <a:gd name="connsiteY7" fmla="*/ 720001 h 720001"/>
              <a:gd name="connsiteX8" fmla="*/ 452630 w 692417"/>
              <a:gd name="connsiteY8" fmla="*/ 720001 h 720001"/>
              <a:gd name="connsiteX9" fmla="*/ 397182 w 692417"/>
              <a:gd name="connsiteY9" fmla="*/ 720001 h 720001"/>
              <a:gd name="connsiteX10" fmla="*/ 295235 w 692417"/>
              <a:gd name="connsiteY10" fmla="*/ 720001 h 720001"/>
              <a:gd name="connsiteX11" fmla="*/ 239787 w 692417"/>
              <a:gd name="connsiteY11" fmla="*/ 720001 h 720001"/>
              <a:gd name="connsiteX12" fmla="*/ 198153 w 692417"/>
              <a:gd name="connsiteY12" fmla="*/ 720001 h 720001"/>
              <a:gd name="connsiteX13" fmla="*/ 169992 w 692417"/>
              <a:gd name="connsiteY13" fmla="*/ 691841 h 720001"/>
              <a:gd name="connsiteX14" fmla="*/ 198153 w 692417"/>
              <a:gd name="connsiteY14" fmla="*/ 663680 h 720001"/>
              <a:gd name="connsiteX15" fmla="*/ 154400 w 692417"/>
              <a:gd name="connsiteY15" fmla="*/ 572143 h 720001"/>
              <a:gd name="connsiteX16" fmla="*/ 154241 w 692417"/>
              <a:gd name="connsiteY16" fmla="*/ 572597 h 720001"/>
              <a:gd name="connsiteX17" fmla="*/ 160423 w 692417"/>
              <a:gd name="connsiteY17" fmla="*/ 572597 h 720001"/>
              <a:gd name="connsiteX18" fmla="*/ 346215 w 692417"/>
              <a:gd name="connsiteY18" fmla="*/ 0 h 720001"/>
              <a:gd name="connsiteX19" fmla="*/ 456041 w 692417"/>
              <a:gd name="connsiteY19" fmla="*/ 22341 h 720001"/>
              <a:gd name="connsiteX20" fmla="*/ 545873 w 692417"/>
              <a:gd name="connsiteY20" fmla="*/ 82980 h 720001"/>
              <a:gd name="connsiteX21" fmla="*/ 606513 w 692417"/>
              <a:gd name="connsiteY21" fmla="*/ 172812 h 720001"/>
              <a:gd name="connsiteX22" fmla="*/ 628853 w 692417"/>
              <a:gd name="connsiteY22" fmla="*/ 282638 h 720001"/>
              <a:gd name="connsiteX23" fmla="*/ 628853 w 692417"/>
              <a:gd name="connsiteY23" fmla="*/ 493091 h 720001"/>
              <a:gd name="connsiteX24" fmla="*/ 687990 w 692417"/>
              <a:gd name="connsiteY24" fmla="*/ 585551 h 720001"/>
              <a:gd name="connsiteX25" fmla="*/ 688929 w 692417"/>
              <a:gd name="connsiteY25" fmla="*/ 614275 h 720001"/>
              <a:gd name="connsiteX26" fmla="*/ 664336 w 692417"/>
              <a:gd name="connsiteY26" fmla="*/ 628918 h 720001"/>
              <a:gd name="connsiteX27" fmla="*/ 28189 w 692417"/>
              <a:gd name="connsiteY27" fmla="*/ 628918 h 720001"/>
              <a:gd name="connsiteX28" fmla="*/ 3596 w 692417"/>
              <a:gd name="connsiteY28" fmla="*/ 614462 h 720001"/>
              <a:gd name="connsiteX29" fmla="*/ 4159 w 692417"/>
              <a:gd name="connsiteY29" fmla="*/ 585927 h 720001"/>
              <a:gd name="connsiteX30" fmla="*/ 63578 w 692417"/>
              <a:gd name="connsiteY30" fmla="*/ 489336 h 720001"/>
              <a:gd name="connsiteX31" fmla="*/ 63578 w 692417"/>
              <a:gd name="connsiteY31" fmla="*/ 282638 h 720001"/>
              <a:gd name="connsiteX32" fmla="*/ 85919 w 692417"/>
              <a:gd name="connsiteY32" fmla="*/ 172812 h 720001"/>
              <a:gd name="connsiteX33" fmla="*/ 146558 w 692417"/>
              <a:gd name="connsiteY33" fmla="*/ 82980 h 720001"/>
              <a:gd name="connsiteX34" fmla="*/ 236389 w 692417"/>
              <a:gd name="connsiteY34" fmla="*/ 22341 h 720001"/>
              <a:gd name="connsiteX35" fmla="*/ 346215 w 692417"/>
              <a:gd name="connsiteY35" fmla="*/ 0 h 720001"/>
            </a:gdLst>
            <a:rect l="l" t="t" r="r" b="b"/>
            <a:pathLst>
              <a:path w="692417" h="720001">
                <a:moveTo>
                  <a:pt x="198153" y="663680"/>
                </a:moveTo>
                <a:lnTo>
                  <a:pt x="239787" y="663680"/>
                </a:lnTo>
                <a:lnTo>
                  <a:pt x="295235" y="663680"/>
                </a:lnTo>
                <a:lnTo>
                  <a:pt x="397182" y="663680"/>
                </a:lnTo>
                <a:lnTo>
                  <a:pt x="452630" y="663680"/>
                </a:lnTo>
                <a:lnTo>
                  <a:pt x="494264" y="663680"/>
                </a:lnTo>
                <a:cubicBezTo>
                  <a:pt x="509847" y="663680"/>
                  <a:pt x="522425" y="676259"/>
                  <a:pt x="522425" y="691841"/>
                </a:cubicBezTo>
                <a:cubicBezTo>
                  <a:pt x="522425" y="707423"/>
                  <a:pt x="509753" y="720001"/>
                  <a:pt x="494264" y="720001"/>
                </a:cubicBezTo>
                <a:lnTo>
                  <a:pt x="452630" y="720001"/>
                </a:lnTo>
                <a:lnTo>
                  <a:pt x="397182" y="720001"/>
                </a:lnTo>
                <a:lnTo>
                  <a:pt x="295235" y="720001"/>
                </a:lnTo>
                <a:lnTo>
                  <a:pt x="239787" y="720001"/>
                </a:lnTo>
                <a:lnTo>
                  <a:pt x="198153" y="720001"/>
                </a:lnTo>
                <a:cubicBezTo>
                  <a:pt x="182571" y="720001"/>
                  <a:pt x="169992" y="707423"/>
                  <a:pt x="169992" y="691841"/>
                </a:cubicBezTo>
                <a:cubicBezTo>
                  <a:pt x="169992" y="676259"/>
                  <a:pt x="182571" y="663680"/>
                  <a:pt x="198153" y="663680"/>
                </a:cubicBezTo>
                <a:close/>
                <a:moveTo>
                  <a:pt x="154400" y="572143"/>
                </a:moveTo>
                <a:lnTo>
                  <a:pt x="154241" y="572597"/>
                </a:lnTo>
                <a:lnTo>
                  <a:pt x="160423" y="572597"/>
                </a:lnTo>
                <a:close/>
                <a:moveTo>
                  <a:pt x="346215" y="0"/>
                </a:moveTo>
                <a:cubicBezTo>
                  <a:pt x="384232" y="0"/>
                  <a:pt x="421122" y="7510"/>
                  <a:pt x="456041" y="22341"/>
                </a:cubicBezTo>
                <a:cubicBezTo>
                  <a:pt x="489646" y="36609"/>
                  <a:pt x="519872" y="57072"/>
                  <a:pt x="545873" y="82980"/>
                </a:cubicBezTo>
                <a:cubicBezTo>
                  <a:pt x="571875" y="108981"/>
                  <a:pt x="592245" y="139207"/>
                  <a:pt x="606513" y="172812"/>
                </a:cubicBezTo>
                <a:cubicBezTo>
                  <a:pt x="621344" y="207637"/>
                  <a:pt x="628853" y="244621"/>
                  <a:pt x="628853" y="282638"/>
                </a:cubicBezTo>
                <a:lnTo>
                  <a:pt x="628853" y="493091"/>
                </a:lnTo>
                <a:lnTo>
                  <a:pt x="687990" y="585551"/>
                </a:lnTo>
                <a:cubicBezTo>
                  <a:pt x="693528" y="594187"/>
                  <a:pt x="693904" y="605263"/>
                  <a:pt x="688929" y="614275"/>
                </a:cubicBezTo>
                <a:cubicBezTo>
                  <a:pt x="684048" y="623286"/>
                  <a:pt x="674567" y="628918"/>
                  <a:pt x="664336" y="628918"/>
                </a:cubicBezTo>
                <a:lnTo>
                  <a:pt x="28189" y="628918"/>
                </a:lnTo>
                <a:cubicBezTo>
                  <a:pt x="17958" y="628918"/>
                  <a:pt x="8571" y="623380"/>
                  <a:pt x="3596" y="614462"/>
                </a:cubicBezTo>
                <a:cubicBezTo>
                  <a:pt x="-1380" y="605545"/>
                  <a:pt x="-1192" y="594656"/>
                  <a:pt x="4159" y="585927"/>
                </a:cubicBezTo>
                <a:lnTo>
                  <a:pt x="63578" y="489336"/>
                </a:lnTo>
                <a:lnTo>
                  <a:pt x="63578" y="282638"/>
                </a:lnTo>
                <a:cubicBezTo>
                  <a:pt x="63578" y="244621"/>
                  <a:pt x="71087" y="207731"/>
                  <a:pt x="85919" y="172812"/>
                </a:cubicBezTo>
                <a:cubicBezTo>
                  <a:pt x="100186" y="139207"/>
                  <a:pt x="120650" y="108981"/>
                  <a:pt x="146558" y="82980"/>
                </a:cubicBezTo>
                <a:cubicBezTo>
                  <a:pt x="172465" y="56978"/>
                  <a:pt x="202785" y="36609"/>
                  <a:pt x="236389" y="22341"/>
                </a:cubicBezTo>
                <a:cubicBezTo>
                  <a:pt x="271214" y="7510"/>
                  <a:pt x="308199" y="0"/>
                  <a:pt x="346215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AIPPT25"/>
          <p:cNvSpPr txBox="1"/>
          <p:nvPr/>
        </p:nvSpPr>
        <p:spPr>
          <a:xfrm rot="0" flipH="1" flipV="1">
            <a:off x="6896593" y="1695223"/>
            <a:ext cx="516285" cy="499629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AIPPT26"/>
          <p:cNvSpPr txBox="1"/>
          <p:nvPr/>
        </p:nvSpPr>
        <p:spPr>
          <a:xfrm rot="0" flipH="0" flipV="0">
            <a:off x="7217931" y="3687690"/>
            <a:ext cx="461236" cy="499629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任意多边形: 形状 16"/>
          <p:cNvSpPr txBox="1"/>
          <p:nvPr/>
        </p:nvSpPr>
        <p:spPr>
          <a:xfrm rot="0" flipH="0" flipV="1">
            <a:off x="8278686" y="1421568"/>
            <a:ext cx="3392485" cy="2060655"/>
          </a:xfrm>
          <a:custGeom>
            <a:avLst/>
            <a:gdLst>
              <a:gd name="csX0" fmla="*/ 3104659 w 3392485"/>
              <a:gd name="csY0" fmla="*/ 0 h 1726924"/>
              <a:gd name="csX1" fmla="*/ 2601160 w 3392485"/>
              <a:gd name="csY1" fmla="*/ 0 h 1726924"/>
              <a:gd name="csX2" fmla="*/ 1783078 w 3392485"/>
              <a:gd name="csY2" fmla="*/ 0 h 1726924"/>
              <a:gd name="csX3" fmla="*/ 1279579 w 3392485"/>
              <a:gd name="csY3" fmla="*/ 0 h 1726924"/>
              <a:gd name="csX4" fmla="*/ 1093333 w 3392485"/>
              <a:gd name="csY4" fmla="*/ 0 h 1726924"/>
              <a:gd name="csX5" fmla="*/ 921328 w 3392485"/>
              <a:gd name="csY5" fmla="*/ 0 h 1726924"/>
              <a:gd name="csX6" fmla="*/ 589834 w 3392485"/>
              <a:gd name="csY6" fmla="*/ 0 h 1726924"/>
              <a:gd name="csX7" fmla="*/ 417829 w 3392485"/>
              <a:gd name="csY7" fmla="*/ 0 h 1726924"/>
              <a:gd name="csX8" fmla="*/ 130003 w 3392485"/>
              <a:gd name="csY8" fmla="*/ 287826 h 1726924"/>
              <a:gd name="csX9" fmla="*/ 130003 w 3392485"/>
              <a:gd name="csY9" fmla="*/ 1007372 h 1726924"/>
              <a:gd name="csX10" fmla="*/ 0 w 3392485"/>
              <a:gd name="csY10" fmla="*/ 1455193 h 1726924"/>
              <a:gd name="csX11" fmla="*/ 130003 w 3392485"/>
              <a:gd name="csY11" fmla="*/ 1439103 h 1726924"/>
              <a:gd name="csX12" fmla="*/ 130003 w 3392485"/>
              <a:gd name="csY12" fmla="*/ 1439098 h 1726924"/>
              <a:gd name="csX13" fmla="*/ 417829 w 3392485"/>
              <a:gd name="csY13" fmla="*/ 1726924 h 1726924"/>
              <a:gd name="csX14" fmla="*/ 589834 w 3392485"/>
              <a:gd name="csY14" fmla="*/ 1726924 h 1726924"/>
              <a:gd name="csX15" fmla="*/ 921328 w 3392485"/>
              <a:gd name="csY15" fmla="*/ 1726924 h 1726924"/>
              <a:gd name="csX16" fmla="*/ 1093333 w 3392485"/>
              <a:gd name="csY16" fmla="*/ 1726924 h 1726924"/>
              <a:gd name="csX17" fmla="*/ 1279579 w 3392485"/>
              <a:gd name="csY17" fmla="*/ 1726924 h 1726924"/>
              <a:gd name="csX18" fmla="*/ 1783078 w 3392485"/>
              <a:gd name="csY18" fmla="*/ 1726924 h 1726924"/>
              <a:gd name="csX19" fmla="*/ 2601160 w 3392485"/>
              <a:gd name="csY19" fmla="*/ 1726924 h 1726924"/>
              <a:gd name="csX20" fmla="*/ 3104659 w 3392485"/>
              <a:gd name="csY20" fmla="*/ 1726924 h 1726924"/>
              <a:gd name="csX21" fmla="*/ 3392485 w 3392485"/>
              <a:gd name="csY21" fmla="*/ 1439098 h 1726924"/>
              <a:gd name="csX22" fmla="*/ 3392485 w 3392485"/>
              <a:gd name="csY22" fmla="*/ 1007372 h 1726924"/>
              <a:gd name="csX23" fmla="*/ 3392485 w 3392485"/>
              <a:gd name="csY23" fmla="*/ 287826 h 1726924"/>
              <a:gd name="csX24" fmla="*/ 3104659 w 3392485"/>
              <a:gd name="csY24" fmla="*/ 0 h 1726924"/>
            </a:gdLst>
            <a:rect l="l" t="t" r="r" b="b"/>
            <a:pathLst>
              <a:path w="3392485" h="1726924">
                <a:moveTo>
                  <a:pt x="3104659" y="0"/>
                </a:moveTo>
                <a:lnTo>
                  <a:pt x="2601160" y="0"/>
                </a:lnTo>
                <a:lnTo>
                  <a:pt x="1783078" y="0"/>
                </a:lnTo>
                <a:lnTo>
                  <a:pt x="1279579" y="0"/>
                </a:lnTo>
                <a:lnTo>
                  <a:pt x="1093333" y="0"/>
                </a:lnTo>
                <a:lnTo>
                  <a:pt x="921328" y="0"/>
                </a:lnTo>
                <a:lnTo>
                  <a:pt x="589834" y="0"/>
                </a:lnTo>
                <a:lnTo>
                  <a:pt x="417829" y="0"/>
                </a:lnTo>
                <a:cubicBezTo>
                  <a:pt x="258867" y="0"/>
                  <a:pt x="130003" y="128864"/>
                  <a:pt x="130003" y="287826"/>
                </a:cubicBezTo>
                <a:lnTo>
                  <a:pt x="130003" y="1007372"/>
                </a:lnTo>
                <a:lnTo>
                  <a:pt x="0" y="1455193"/>
                </a:lnTo>
                <a:lnTo>
                  <a:pt x="130003" y="1439103"/>
                </a:lnTo>
                <a:lnTo>
                  <a:pt x="130003" y="1439098"/>
                </a:lnTo>
                <a:cubicBezTo>
                  <a:pt x="130003" y="1598060"/>
                  <a:pt x="258867" y="1726924"/>
                  <a:pt x="417829" y="1726924"/>
                </a:cubicBezTo>
                <a:lnTo>
                  <a:pt x="589834" y="1726924"/>
                </a:lnTo>
                <a:lnTo>
                  <a:pt x="921328" y="1726924"/>
                </a:lnTo>
                <a:lnTo>
                  <a:pt x="1093333" y="1726924"/>
                </a:lnTo>
                <a:lnTo>
                  <a:pt x="1279579" y="1726924"/>
                </a:lnTo>
                <a:lnTo>
                  <a:pt x="1783078" y="1726924"/>
                </a:lnTo>
                <a:lnTo>
                  <a:pt x="2601160" y="1726924"/>
                </a:lnTo>
                <a:lnTo>
                  <a:pt x="3104659" y="1726924"/>
                </a:lnTo>
                <a:cubicBezTo>
                  <a:pt x="3263621" y="1726924"/>
                  <a:pt x="3392485" y="1598060"/>
                  <a:pt x="3392485" y="1439098"/>
                </a:cubicBezTo>
                <a:lnTo>
                  <a:pt x="3392485" y="1007372"/>
                </a:lnTo>
                <a:lnTo>
                  <a:pt x="3392485" y="287826"/>
                </a:lnTo>
                <a:cubicBezTo>
                  <a:pt x="3392485" y="128864"/>
                  <a:pt x="3263621" y="0"/>
                  <a:pt x="3104659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8900000" scaled="0"/>
          </a:gradFill>
          <a:ln w="12700" cap="sq">
            <a:gradFill>
              <a:gsLst>
                <a:gs pos="18000">
                  <a:schemeClr val="accent1"/>
                </a:gs>
                <a:gs pos="41000">
                  <a:schemeClr val="accent1">
                    <a:lumMod val="45000"/>
                    <a:lumOff val="55000"/>
                  </a:schemeClr>
                </a:gs>
                <a:gs pos="79000">
                  <a:schemeClr val="accent1">
                    <a:lumMod val="45000"/>
                    <a:lumOff val="55000"/>
                  </a:schemeClr>
                </a:gs>
                <a:gs pos="100000">
                  <a:schemeClr val="accent1"/>
                </a:gs>
              </a:gsLst>
              <a:lin ang="27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文本框 17"/>
          <p:cNvSpPr txBox="1"/>
          <p:nvPr/>
        </p:nvSpPr>
        <p:spPr>
          <a:xfrm rot="0" flipH="0" flipV="0">
            <a:off x="8601141" y="2224136"/>
            <a:ext cx="2822400" cy="10334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816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筛选高满意度且具行业影响力的客户纳入倡导者体系，提供专属权益如新品内测资格与峰会演讲机会。通过结构化激励引导其产出案例研究、参与推荐引荐，将满意客户转化为品牌传播节点，据Gartner统计，倡导者带来的新客户获客成本比常规渠道低50%。</a:t>
            </a:r>
            <a:endParaRPr kumimoji="1" lang="zh-CN" altLang="en-US"/>
          </a:p>
        </p:txBody>
      </p:sp>
      <p:sp>
        <p:nvSpPr>
          <p:cNvPr id="19" name="文本框 18"/>
          <p:cNvSpPr txBox="1"/>
          <p:nvPr/>
        </p:nvSpPr>
        <p:spPr>
          <a:xfrm rot="0" flipH="0" flipV="0">
            <a:off x="8601141" y="1474709"/>
            <a:ext cx="2822400" cy="7840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42DAE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构建客户倡导者培育计划</a:t>
            </a:r>
            <a:endParaRPr kumimoji="1" lang="zh-CN" altLang="en-US"/>
          </a:p>
        </p:txBody>
      </p:sp>
      <p:sp>
        <p:nvSpPr>
          <p:cNvPr id="20" name="任意多边形: 形状 19"/>
          <p:cNvSpPr txBox="1"/>
          <p:nvPr/>
        </p:nvSpPr>
        <p:spPr>
          <a:xfrm rot="0" flipH="0" flipV="1">
            <a:off x="8347618" y="3880354"/>
            <a:ext cx="3392485" cy="2060655"/>
          </a:xfrm>
          <a:custGeom>
            <a:avLst/>
            <a:gdLst>
              <a:gd name="csX0" fmla="*/ 3104659 w 3392485"/>
              <a:gd name="csY0" fmla="*/ 0 h 1726924"/>
              <a:gd name="csX1" fmla="*/ 2601160 w 3392485"/>
              <a:gd name="csY1" fmla="*/ 0 h 1726924"/>
              <a:gd name="csX2" fmla="*/ 1783078 w 3392485"/>
              <a:gd name="csY2" fmla="*/ 0 h 1726924"/>
              <a:gd name="csX3" fmla="*/ 1279579 w 3392485"/>
              <a:gd name="csY3" fmla="*/ 0 h 1726924"/>
              <a:gd name="csX4" fmla="*/ 1093333 w 3392485"/>
              <a:gd name="csY4" fmla="*/ 0 h 1726924"/>
              <a:gd name="csX5" fmla="*/ 921328 w 3392485"/>
              <a:gd name="csY5" fmla="*/ 0 h 1726924"/>
              <a:gd name="csX6" fmla="*/ 589834 w 3392485"/>
              <a:gd name="csY6" fmla="*/ 0 h 1726924"/>
              <a:gd name="csX7" fmla="*/ 417829 w 3392485"/>
              <a:gd name="csY7" fmla="*/ 0 h 1726924"/>
              <a:gd name="csX8" fmla="*/ 130003 w 3392485"/>
              <a:gd name="csY8" fmla="*/ 287826 h 1726924"/>
              <a:gd name="csX9" fmla="*/ 130003 w 3392485"/>
              <a:gd name="csY9" fmla="*/ 1007372 h 1726924"/>
              <a:gd name="csX10" fmla="*/ 0 w 3392485"/>
              <a:gd name="csY10" fmla="*/ 1455193 h 1726924"/>
              <a:gd name="csX11" fmla="*/ 130003 w 3392485"/>
              <a:gd name="csY11" fmla="*/ 1439103 h 1726924"/>
              <a:gd name="csX12" fmla="*/ 130003 w 3392485"/>
              <a:gd name="csY12" fmla="*/ 1439098 h 1726924"/>
              <a:gd name="csX13" fmla="*/ 417829 w 3392485"/>
              <a:gd name="csY13" fmla="*/ 1726924 h 1726924"/>
              <a:gd name="csX14" fmla="*/ 589834 w 3392485"/>
              <a:gd name="csY14" fmla="*/ 1726924 h 1726924"/>
              <a:gd name="csX15" fmla="*/ 921328 w 3392485"/>
              <a:gd name="csY15" fmla="*/ 1726924 h 1726924"/>
              <a:gd name="csX16" fmla="*/ 1093333 w 3392485"/>
              <a:gd name="csY16" fmla="*/ 1726924 h 1726924"/>
              <a:gd name="csX17" fmla="*/ 1279579 w 3392485"/>
              <a:gd name="csY17" fmla="*/ 1726924 h 1726924"/>
              <a:gd name="csX18" fmla="*/ 1783078 w 3392485"/>
              <a:gd name="csY18" fmla="*/ 1726924 h 1726924"/>
              <a:gd name="csX19" fmla="*/ 2601160 w 3392485"/>
              <a:gd name="csY19" fmla="*/ 1726924 h 1726924"/>
              <a:gd name="csX20" fmla="*/ 3104659 w 3392485"/>
              <a:gd name="csY20" fmla="*/ 1726924 h 1726924"/>
              <a:gd name="csX21" fmla="*/ 3392485 w 3392485"/>
              <a:gd name="csY21" fmla="*/ 1439098 h 1726924"/>
              <a:gd name="csX22" fmla="*/ 3392485 w 3392485"/>
              <a:gd name="csY22" fmla="*/ 1007372 h 1726924"/>
              <a:gd name="csX23" fmla="*/ 3392485 w 3392485"/>
              <a:gd name="csY23" fmla="*/ 287826 h 1726924"/>
              <a:gd name="csX24" fmla="*/ 3104659 w 3392485"/>
              <a:gd name="csY24" fmla="*/ 0 h 1726924"/>
            </a:gdLst>
            <a:rect l="l" t="t" r="r" b="b"/>
            <a:pathLst>
              <a:path w="3392485" h="1726924">
                <a:moveTo>
                  <a:pt x="3104659" y="0"/>
                </a:moveTo>
                <a:lnTo>
                  <a:pt x="2601160" y="0"/>
                </a:lnTo>
                <a:lnTo>
                  <a:pt x="1783078" y="0"/>
                </a:lnTo>
                <a:lnTo>
                  <a:pt x="1279579" y="0"/>
                </a:lnTo>
                <a:lnTo>
                  <a:pt x="1093333" y="0"/>
                </a:lnTo>
                <a:lnTo>
                  <a:pt x="921328" y="0"/>
                </a:lnTo>
                <a:lnTo>
                  <a:pt x="589834" y="0"/>
                </a:lnTo>
                <a:lnTo>
                  <a:pt x="417829" y="0"/>
                </a:lnTo>
                <a:cubicBezTo>
                  <a:pt x="258867" y="0"/>
                  <a:pt x="130003" y="128864"/>
                  <a:pt x="130003" y="287826"/>
                </a:cubicBezTo>
                <a:lnTo>
                  <a:pt x="130003" y="1007372"/>
                </a:lnTo>
                <a:lnTo>
                  <a:pt x="0" y="1455193"/>
                </a:lnTo>
                <a:lnTo>
                  <a:pt x="130003" y="1439103"/>
                </a:lnTo>
                <a:lnTo>
                  <a:pt x="130003" y="1439098"/>
                </a:lnTo>
                <a:cubicBezTo>
                  <a:pt x="130003" y="1598060"/>
                  <a:pt x="258867" y="1726924"/>
                  <a:pt x="417829" y="1726924"/>
                </a:cubicBezTo>
                <a:lnTo>
                  <a:pt x="589834" y="1726924"/>
                </a:lnTo>
                <a:lnTo>
                  <a:pt x="921328" y="1726924"/>
                </a:lnTo>
                <a:lnTo>
                  <a:pt x="1093333" y="1726924"/>
                </a:lnTo>
                <a:lnTo>
                  <a:pt x="1279579" y="1726924"/>
                </a:lnTo>
                <a:lnTo>
                  <a:pt x="1783078" y="1726924"/>
                </a:lnTo>
                <a:lnTo>
                  <a:pt x="2601160" y="1726924"/>
                </a:lnTo>
                <a:lnTo>
                  <a:pt x="3104659" y="1726924"/>
                </a:lnTo>
                <a:cubicBezTo>
                  <a:pt x="3263621" y="1726924"/>
                  <a:pt x="3392485" y="1598060"/>
                  <a:pt x="3392485" y="1439098"/>
                </a:cubicBezTo>
                <a:lnTo>
                  <a:pt x="3392485" y="1007372"/>
                </a:lnTo>
                <a:lnTo>
                  <a:pt x="3392485" y="287826"/>
                </a:lnTo>
                <a:cubicBezTo>
                  <a:pt x="3392485" y="128864"/>
                  <a:pt x="3263621" y="0"/>
                  <a:pt x="3104659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8900000" scaled="0"/>
          </a:gradFill>
          <a:ln w="12700" cap="sq">
            <a:gradFill>
              <a:gsLst>
                <a:gs pos="18000">
                  <a:schemeClr val="accent1"/>
                </a:gs>
                <a:gs pos="41000">
                  <a:schemeClr val="accent1">
                    <a:lumMod val="45000"/>
                    <a:lumOff val="55000"/>
                  </a:schemeClr>
                </a:gs>
                <a:gs pos="79000">
                  <a:schemeClr val="accent1">
                    <a:lumMod val="45000"/>
                    <a:lumOff val="55000"/>
                  </a:schemeClr>
                </a:gs>
                <a:gs pos="100000">
                  <a:schemeClr val="accent1"/>
                </a:gs>
              </a:gsLst>
              <a:lin ang="27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文本框 20"/>
          <p:cNvSpPr txBox="1"/>
          <p:nvPr/>
        </p:nvSpPr>
        <p:spPr>
          <a:xfrm rot="0" flipH="0" flipV="0">
            <a:off x="8670073" y="4740978"/>
            <a:ext cx="2822400" cy="10334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816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设立常态化客户声音收集渠道，如季度NPS调研与产品路线图共创会，并将反馈处理结果透明化同步。当客户建议被采纳后，通过专属通知告知改进进展，使其感受到被重视，不仅提升忠诚度，更使产品迭代紧贴真实场景，形成良性共生关系。</a:t>
            </a:r>
            <a:endParaRPr kumimoji="1" lang="zh-CN" altLang="en-US"/>
          </a:p>
        </p:txBody>
      </p:sp>
      <p:sp>
        <p:nvSpPr>
          <p:cNvPr id="22" name="文本框 21"/>
          <p:cNvSpPr txBox="1"/>
          <p:nvPr/>
        </p:nvSpPr>
        <p:spPr>
          <a:xfrm rot="0" flipH="0" flipV="0">
            <a:off x="8670073" y="3933495"/>
            <a:ext cx="2822400" cy="7840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42DAE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建立双向反馈闭环机制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1" flipV="0">
            <a:off x="300755" y="309663"/>
            <a:ext cx="418072" cy="418072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870659" y="250490"/>
            <a:ext cx="10377569" cy="5364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长期关系深化与商业价值拓展</a:t>
            </a:r>
            <a:endParaRPr kumimoji="1" lang="zh-CN" altLang="en-US"/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矩形: 圆顶角 16"/>
          <p:cNvSpPr txBox="1"/>
          <p:nvPr/>
        </p:nvSpPr>
        <p:spPr>
          <a:xfrm rot="13440867" flipH="0" flipV="0">
            <a:off x="8919466" y="996661"/>
            <a:ext cx="3438744" cy="8736277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2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矩形: 圆顶角 17"/>
          <p:cNvSpPr txBox="1"/>
          <p:nvPr/>
        </p:nvSpPr>
        <p:spPr>
          <a:xfrm rot="13440867" flipH="0" flipV="0">
            <a:off x="9606959" y="2442862"/>
            <a:ext cx="1776211" cy="6427234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2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矩形: 圆顶角 19"/>
          <p:cNvSpPr txBox="1"/>
          <p:nvPr/>
        </p:nvSpPr>
        <p:spPr>
          <a:xfrm rot="2759133" flipH="1" flipV="0">
            <a:off x="-896084" y="-1461258"/>
            <a:ext cx="4229853" cy="8789548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1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矩形: 圆顶角 20"/>
          <p:cNvSpPr txBox="1"/>
          <p:nvPr/>
        </p:nvSpPr>
        <p:spPr>
          <a:xfrm rot="2759133" flipH="1" flipV="0">
            <a:off x="135223" y="-320314"/>
            <a:ext cx="2184842" cy="6466425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1">
                <a:lumMod val="60000"/>
                <a:lumOff val="40000"/>
                <a:alpha val="2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矩形: 圆顶角 1"/>
          <p:cNvSpPr txBox="1"/>
          <p:nvPr/>
        </p:nvSpPr>
        <p:spPr>
          <a:xfrm rot="2759133" flipH="1" flipV="0">
            <a:off x="-6941" y="3694190"/>
            <a:ext cx="2220606" cy="4614374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2">
                <a:lumMod val="60000"/>
                <a:lumOff val="4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矩形: 圆顶角 2"/>
          <p:cNvSpPr txBox="1"/>
          <p:nvPr/>
        </p:nvSpPr>
        <p:spPr>
          <a:xfrm rot="2759133" flipH="1" flipV="0">
            <a:off x="534479" y="4293167"/>
            <a:ext cx="1147007" cy="3394771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2">
                <a:lumMod val="60000"/>
                <a:lumOff val="40000"/>
                <a:alpha val="9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矩形: 圆顶角 4"/>
          <p:cNvSpPr txBox="1"/>
          <p:nvPr/>
        </p:nvSpPr>
        <p:spPr>
          <a:xfrm rot="13440867" flipH="0" flipV="0">
            <a:off x="10540353" y="-1159021"/>
            <a:ext cx="2220606" cy="5641545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1">
                <a:lumMod val="60000"/>
                <a:lumOff val="40000"/>
                <a:alpha val="10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矩形: 圆顶角 5"/>
          <p:cNvSpPr txBox="1"/>
          <p:nvPr/>
        </p:nvSpPr>
        <p:spPr>
          <a:xfrm rot="13440867" flipH="0" flipV="0">
            <a:off x="10984309" y="-225121"/>
            <a:ext cx="1147007" cy="4150456"/>
          </a:xfrm>
          <a:prstGeom prst="round2SameRect">
            <a:avLst>
              <a:gd name="adj1" fmla="val 50000"/>
              <a:gd name="adj2" fmla="val 0"/>
            </a:avLst>
          </a:prstGeom>
          <a:noFill/>
          <a:ln w="127000" cap="sq">
            <a:solidFill>
              <a:schemeClr val="accent1">
                <a:lumMod val="60000"/>
                <a:lumOff val="40000"/>
                <a:alpha val="10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矩形: 圆角 7"/>
          <p:cNvSpPr txBox="1"/>
          <p:nvPr/>
        </p:nvSpPr>
        <p:spPr>
          <a:xfrm rot="0" flipH="0" flipV="0">
            <a:off x="2315598" y="1727200"/>
            <a:ext cx="7560805" cy="427595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爱设计-4"/>
          <p:cNvSpPr txBox="1"/>
          <p:nvPr/>
        </p:nvSpPr>
        <p:spPr>
          <a:xfrm rot="0" flipH="0" flipV="0">
            <a:off x="4942404" y="742847"/>
            <a:ext cx="2307193" cy="329143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15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04</a:t>
            </a:r>
            <a:endParaRPr kumimoji="1" lang="zh-CN" altLang="en-US"/>
          </a:p>
        </p:txBody>
      </p:sp>
      <p:sp>
        <p:nvSpPr>
          <p:cNvPr id="13" name="矩形 8"/>
          <p:cNvSpPr txBox="1"/>
          <p:nvPr/>
        </p:nvSpPr>
        <p:spPr>
          <a:xfrm rot="0" flipH="0" flipV="0">
            <a:off x="3224356" y="3789344"/>
            <a:ext cx="5743288" cy="19445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3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数据驱动的全链路优化策略</a:t>
            </a:r>
            <a:endParaRPr kumimoji="1" lang="zh-CN" altLang="en-US"/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862261" y="1638126"/>
            <a:ext cx="3351726" cy="4330745"/>
          </a:xfrm>
          <a:custGeom>
            <a:avLst/>
            <a:gdLst>
              <a:gd name="connsiteX0" fmla="*/ 0 w 3351726"/>
              <a:gd name="connsiteY0" fmla="*/ 0 h 3695700"/>
              <a:gd name="connsiteX1" fmla="*/ 3351726 w 3351726"/>
              <a:gd name="connsiteY1" fmla="*/ 0 h 3695700"/>
              <a:gd name="connsiteX2" fmla="*/ 3351726 w 3351726"/>
              <a:gd name="connsiteY2" fmla="*/ 3695700 h 3695700"/>
              <a:gd name="connsiteX3" fmla="*/ 1042520 w 3351726"/>
              <a:gd name="connsiteY3" fmla="*/ 3695700 h 3695700"/>
              <a:gd name="connsiteX4" fmla="*/ 0 w 3351726"/>
              <a:gd name="connsiteY4" fmla="*/ 2653180 h 3695700"/>
            </a:gdLst>
            <a:rect l="l" t="t" r="r" b="b"/>
            <a:pathLst>
              <a:path w="3351726" h="3695700">
                <a:moveTo>
                  <a:pt x="0" y="0"/>
                </a:moveTo>
                <a:lnTo>
                  <a:pt x="3351726" y="0"/>
                </a:lnTo>
                <a:lnTo>
                  <a:pt x="3351726" y="3695700"/>
                </a:lnTo>
                <a:lnTo>
                  <a:pt x="1042520" y="3695700"/>
                </a:lnTo>
                <a:cubicBezTo>
                  <a:pt x="466752" y="3695700"/>
                  <a:pt x="0" y="3228948"/>
                  <a:pt x="0" y="265318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 w="317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78134" y="1796068"/>
            <a:ext cx="3351726" cy="4330745"/>
          </a:xfrm>
          <a:custGeom>
            <a:avLst/>
            <a:gdLst>
              <a:gd name="connsiteX0" fmla="*/ 0 w 3351726"/>
              <a:gd name="connsiteY0" fmla="*/ 0 h 3695700"/>
              <a:gd name="connsiteX1" fmla="*/ 3351726 w 3351726"/>
              <a:gd name="connsiteY1" fmla="*/ 0 h 3695700"/>
              <a:gd name="connsiteX2" fmla="*/ 3351726 w 3351726"/>
              <a:gd name="connsiteY2" fmla="*/ 3695700 h 3695700"/>
              <a:gd name="connsiteX3" fmla="*/ 1042520 w 3351726"/>
              <a:gd name="connsiteY3" fmla="*/ 3695700 h 3695700"/>
              <a:gd name="connsiteX4" fmla="*/ 0 w 3351726"/>
              <a:gd name="connsiteY4" fmla="*/ 2653180 h 3695700"/>
            </a:gdLst>
            <a:rect l="l" t="t" r="r" b="b"/>
            <a:pathLst>
              <a:path w="3351726" h="3695700">
                <a:moveTo>
                  <a:pt x="0" y="0"/>
                </a:moveTo>
                <a:lnTo>
                  <a:pt x="3351726" y="0"/>
                </a:lnTo>
                <a:lnTo>
                  <a:pt x="3351726" y="3695700"/>
                </a:lnTo>
                <a:lnTo>
                  <a:pt x="1042520" y="3695700"/>
                </a:lnTo>
                <a:cubicBezTo>
                  <a:pt x="466752" y="3695700"/>
                  <a:pt x="0" y="3228948"/>
                  <a:pt x="0" y="2653180"/>
                </a:cubicBezTo>
                <a:close/>
              </a:path>
            </a:pathLst>
          </a:custGeom>
          <a:solidFill>
            <a:schemeClr val="bg1"/>
          </a:solidFill>
          <a:ln w="317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606781" y="1638126"/>
            <a:ext cx="3351726" cy="4330745"/>
          </a:xfrm>
          <a:custGeom>
            <a:avLst/>
            <a:gdLst>
              <a:gd name="connsiteX0" fmla="*/ 0 w 3351726"/>
              <a:gd name="connsiteY0" fmla="*/ 0 h 3695700"/>
              <a:gd name="connsiteX1" fmla="*/ 3351726 w 3351726"/>
              <a:gd name="connsiteY1" fmla="*/ 0 h 3695700"/>
              <a:gd name="connsiteX2" fmla="*/ 3351726 w 3351726"/>
              <a:gd name="connsiteY2" fmla="*/ 3695700 h 3695700"/>
              <a:gd name="connsiteX3" fmla="*/ 0 w 3351726"/>
              <a:gd name="connsiteY3" fmla="*/ 3695700 h 3695700"/>
            </a:gdLst>
            <a:rect l="l" t="t" r="r" b="b"/>
            <a:pathLst>
              <a:path w="3351726" h="3695700">
                <a:moveTo>
                  <a:pt x="0" y="0"/>
                </a:moveTo>
                <a:lnTo>
                  <a:pt x="3351726" y="0"/>
                </a:lnTo>
                <a:lnTo>
                  <a:pt x="3351726" y="3695700"/>
                </a:lnTo>
                <a:lnTo>
                  <a:pt x="0" y="36957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50000"/>
            </a:schemeClr>
          </a:solidFill>
          <a:ln w="317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422654" y="1796068"/>
            <a:ext cx="3351726" cy="4330745"/>
          </a:xfrm>
          <a:custGeom>
            <a:avLst/>
            <a:gdLst>
              <a:gd name="connsiteX0" fmla="*/ 0 w 3351726"/>
              <a:gd name="connsiteY0" fmla="*/ 0 h 3695700"/>
              <a:gd name="connsiteX1" fmla="*/ 3351726 w 3351726"/>
              <a:gd name="connsiteY1" fmla="*/ 0 h 3695700"/>
              <a:gd name="connsiteX2" fmla="*/ 3351726 w 3351726"/>
              <a:gd name="connsiteY2" fmla="*/ 3695700 h 3695700"/>
              <a:gd name="connsiteX3" fmla="*/ 0 w 3351726"/>
              <a:gd name="connsiteY3" fmla="*/ 3695700 h 3695700"/>
            </a:gdLst>
            <a:rect l="l" t="t" r="r" b="b"/>
            <a:pathLst>
              <a:path w="3351726" h="3695700">
                <a:moveTo>
                  <a:pt x="0" y="0"/>
                </a:moveTo>
                <a:lnTo>
                  <a:pt x="3351726" y="0"/>
                </a:lnTo>
                <a:lnTo>
                  <a:pt x="3351726" y="3695700"/>
                </a:lnTo>
                <a:lnTo>
                  <a:pt x="0" y="3695700"/>
                </a:lnTo>
                <a:close/>
              </a:path>
            </a:pathLst>
          </a:custGeom>
          <a:solidFill>
            <a:schemeClr val="bg1"/>
          </a:solidFill>
          <a:ln w="3175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351301" y="1638126"/>
            <a:ext cx="3351726" cy="4330745"/>
          </a:xfrm>
          <a:custGeom>
            <a:avLst/>
            <a:gdLst>
              <a:gd name="connsiteX0" fmla="*/ 0 w 3351726"/>
              <a:gd name="connsiteY0" fmla="*/ 0 h 3695700"/>
              <a:gd name="connsiteX1" fmla="*/ 3351726 w 3351726"/>
              <a:gd name="connsiteY1" fmla="*/ 0 h 3695700"/>
              <a:gd name="connsiteX2" fmla="*/ 3351726 w 3351726"/>
              <a:gd name="connsiteY2" fmla="*/ 2653190 h 3695700"/>
              <a:gd name="connsiteX3" fmla="*/ 3330547 w 3351726"/>
              <a:gd name="connsiteY3" fmla="*/ 2863284 h 3695700"/>
              <a:gd name="connsiteX4" fmla="*/ 2309207 w 3351726"/>
              <a:gd name="connsiteY4" fmla="*/ 3695700 h 3695700"/>
              <a:gd name="connsiteX5" fmla="*/ 0 w 3351726"/>
              <a:gd name="connsiteY5" fmla="*/ 3695700 h 3695700"/>
            </a:gdLst>
            <a:rect l="l" t="t" r="r" b="b"/>
            <a:pathLst>
              <a:path w="3351726" h="3695700">
                <a:moveTo>
                  <a:pt x="0" y="0"/>
                </a:moveTo>
                <a:lnTo>
                  <a:pt x="3351726" y="0"/>
                </a:lnTo>
                <a:lnTo>
                  <a:pt x="3351726" y="2653190"/>
                </a:lnTo>
                <a:lnTo>
                  <a:pt x="3330547" y="2863284"/>
                </a:lnTo>
                <a:cubicBezTo>
                  <a:pt x="3233336" y="3338343"/>
                  <a:pt x="2813004" y="3695700"/>
                  <a:pt x="2309207" y="3695700"/>
                </a:cubicBezTo>
                <a:lnTo>
                  <a:pt x="0" y="36957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17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167174" y="1796068"/>
            <a:ext cx="3351726" cy="4330745"/>
          </a:xfrm>
          <a:custGeom>
            <a:avLst/>
            <a:gdLst>
              <a:gd name="connsiteX0" fmla="*/ 0 w 3351726"/>
              <a:gd name="connsiteY0" fmla="*/ 0 h 3695700"/>
              <a:gd name="connsiteX1" fmla="*/ 3351726 w 3351726"/>
              <a:gd name="connsiteY1" fmla="*/ 0 h 3695700"/>
              <a:gd name="connsiteX2" fmla="*/ 3351726 w 3351726"/>
              <a:gd name="connsiteY2" fmla="*/ 2653190 h 3695700"/>
              <a:gd name="connsiteX3" fmla="*/ 3330547 w 3351726"/>
              <a:gd name="connsiteY3" fmla="*/ 2863284 h 3695700"/>
              <a:gd name="connsiteX4" fmla="*/ 2309207 w 3351726"/>
              <a:gd name="connsiteY4" fmla="*/ 3695700 h 3695700"/>
              <a:gd name="connsiteX5" fmla="*/ 0 w 3351726"/>
              <a:gd name="connsiteY5" fmla="*/ 3695700 h 3695700"/>
            </a:gdLst>
            <a:rect l="l" t="t" r="r" b="b"/>
            <a:pathLst>
              <a:path w="3351726" h="3695700">
                <a:moveTo>
                  <a:pt x="0" y="0"/>
                </a:moveTo>
                <a:lnTo>
                  <a:pt x="3351726" y="0"/>
                </a:lnTo>
                <a:lnTo>
                  <a:pt x="3351726" y="2653190"/>
                </a:lnTo>
                <a:lnTo>
                  <a:pt x="3330547" y="2863284"/>
                </a:lnTo>
                <a:cubicBezTo>
                  <a:pt x="3233336" y="3338343"/>
                  <a:pt x="2813004" y="3695700"/>
                  <a:pt x="2309207" y="3695700"/>
                </a:cubicBezTo>
                <a:lnTo>
                  <a:pt x="0" y="3695700"/>
                </a:lnTo>
                <a:close/>
              </a:path>
            </a:pathLst>
          </a:custGeom>
          <a:solidFill>
            <a:schemeClr val="bg1"/>
          </a:solidFill>
          <a:ln w="317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769988" y="2457774"/>
            <a:ext cx="3124200" cy="26075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企业需打通CRM、MA及广告平台数据孤岛，建立统一客户数据平台。通过标准化字段映射与去重规则，确保线索从首次触点到成交的全生命周期数据准确一致，为后续分析提供可信基础，避免因数据脏乱导致决策偏差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71183" y="1859071"/>
            <a:ext cx="3130748" cy="5830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多源数据整合与清洗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529188" y="2521274"/>
            <a:ext cx="3124200" cy="26075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B2B采购周期长且决策链复杂，单一末次点击归因易失真。建议采用线性或时间衰减模型分配各渠道贡献值，结合业务实际测试U型模型，科学量化内容营销、SEM及线下活动在转化路径中的真实作用，指导预算精准投放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530383" y="1922571"/>
            <a:ext cx="3130748" cy="5830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6AB6A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多触点归因模型选择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8275688" y="2521274"/>
            <a:ext cx="3124200" cy="26075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建立自动化数据校验流程，定期检测关键字段完整性与异常值。设置数据健康度仪表盘，当线索缺失率超过阈值时自动预警，确保分析结果可靠。高质量数据是优化策略的前提，忽视治理将导致所有算法模型失效并浪费资源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276883" y="1922571"/>
            <a:ext cx="3130748" cy="5830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数据质量监控机制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1" flipV="0">
            <a:off x="300755" y="309663"/>
            <a:ext cx="418072" cy="418072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70659" y="250490"/>
            <a:ext cx="10377569" cy="5364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构建统一数据底座与归因模型</a:t>
            </a:r>
            <a:endParaRPr kumimoji="1" lang="zh-CN" altLang="en-US"/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 w="12700"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矩形 240"/>
          <p:cNvSpPr txBox="1"/>
          <p:nvPr/>
        </p:nvSpPr>
        <p:spPr>
          <a:xfrm rot="0" flipH="0" flipV="0">
            <a:off x="787971" y="1407886"/>
            <a:ext cx="3238651" cy="2056304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152400" dir="0" sx="102000" sy="102000" kx="0" ky="0" algn="ctr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4" name="直接连接符 239"/>
          <p:cNvCxnSpPr/>
          <p:nvPr/>
        </p:nvCxnSpPr>
        <p:spPr>
          <a:xfrm rot="0" flipH="0" flipV="0">
            <a:off x="2407296" y="3464570"/>
            <a:ext cx="0" cy="362742"/>
          </a:xfrm>
          <a:prstGeom prst="line">
            <a:avLst/>
          </a:prstGeom>
          <a:noFill/>
          <a:ln w="12700" cap="sq">
            <a:solidFill>
              <a:schemeClr val="accent2"/>
            </a:solidFill>
            <a:prstDash val="solid"/>
            <a:miter/>
            <a:headEnd type="oval" w="lg" len="lg"/>
          </a:ln>
        </p:spPr>
      </p:cxnSp>
      <p:sp>
        <p:nvSpPr>
          <p:cNvPr id="5" name="矩形 252"/>
          <p:cNvSpPr txBox="1"/>
          <p:nvPr/>
        </p:nvSpPr>
        <p:spPr>
          <a:xfrm rot="0" flipH="0" flipV="0">
            <a:off x="786864" y="3298348"/>
            <a:ext cx="3240864" cy="37785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文本框 258"/>
          <p:cNvSpPr txBox="1"/>
          <p:nvPr/>
        </p:nvSpPr>
        <p:spPr>
          <a:xfrm rot="0" flipH="0" flipV="0">
            <a:off x="914502" y="2180357"/>
            <a:ext cx="2985589" cy="10327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992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超越单纯流量指标，聚焦MQL转SQL比率、销售接受率及客户获取成本等过程指标。这些指标能真实反映营销与销售协同效率，帮助团队识别转化瓶颈而非仅关注表面繁荣，确保数字营销活动直接对齐营收目标与商业价值。</a:t>
            </a:r>
            <a:endParaRPr kumimoji="1" lang="zh-CN" altLang="en-US"/>
          </a:p>
        </p:txBody>
      </p:sp>
      <p:sp>
        <p:nvSpPr>
          <p:cNvPr id="7" name="矩形 243"/>
          <p:cNvSpPr txBox="1"/>
          <p:nvPr/>
        </p:nvSpPr>
        <p:spPr>
          <a:xfrm rot="0" flipH="0" flipV="1">
            <a:off x="787971" y="4282113"/>
            <a:ext cx="3238651" cy="2056304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152400" dir="0" sx="102000" sy="102000" kx="0" ky="0" algn="ctr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8" name="直接连接符 244"/>
          <p:cNvCxnSpPr/>
          <p:nvPr/>
        </p:nvCxnSpPr>
        <p:spPr>
          <a:xfrm rot="0" flipH="0" flipV="1">
            <a:off x="2407296" y="3918991"/>
            <a:ext cx="0" cy="362742"/>
          </a:xfrm>
          <a:prstGeom prst="line">
            <a:avLst/>
          </a:prstGeom>
          <a:noFill/>
          <a:ln w="12700" cap="sq">
            <a:solidFill>
              <a:schemeClr val="accent2"/>
            </a:solidFill>
            <a:prstDash val="solid"/>
            <a:miter/>
            <a:headEnd type="oval" w="lg" len="lg"/>
          </a:ln>
        </p:spPr>
      </p:cxnSp>
      <p:sp>
        <p:nvSpPr>
          <p:cNvPr id="9" name="矩形 254"/>
          <p:cNvSpPr txBox="1"/>
          <p:nvPr/>
        </p:nvSpPr>
        <p:spPr>
          <a:xfrm rot="0" flipH="0" flipV="0">
            <a:off x="786864" y="6193948"/>
            <a:ext cx="3240864" cy="37785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文本框 260"/>
          <p:cNvSpPr txBox="1"/>
          <p:nvPr/>
        </p:nvSpPr>
        <p:spPr>
          <a:xfrm rot="0" flipH="0" flipV="0">
            <a:off x="914502" y="5055168"/>
            <a:ext cx="2985589" cy="10327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992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建立标准化线索质量评价表单，要求销售在跟进后48小时内标注线索有效性及失败原因。将主观反馈转化为可量化标签，反向校准营销自动化评分模型，确保市场部门输出的线索真正符合销售需求，打破部门间信息壁垒。</a:t>
            </a:r>
            <a:endParaRPr kumimoji="1" lang="zh-CN" altLang="en-US"/>
          </a:p>
        </p:txBody>
      </p:sp>
      <p:sp>
        <p:nvSpPr>
          <p:cNvPr id="11" name="矩形 241"/>
          <p:cNvSpPr txBox="1"/>
          <p:nvPr/>
        </p:nvSpPr>
        <p:spPr>
          <a:xfrm rot="0" flipH="0" flipV="0">
            <a:off x="4476675" y="1407886"/>
            <a:ext cx="3238651" cy="2056304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152400" dir="0" sx="102000" sy="102000" kx="0" ky="0" algn="ctr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2" name="直接连接符 242"/>
          <p:cNvCxnSpPr/>
          <p:nvPr/>
        </p:nvCxnSpPr>
        <p:spPr>
          <a:xfrm rot="0" flipH="0" flipV="0">
            <a:off x="6096000" y="3464570"/>
            <a:ext cx="0" cy="362742"/>
          </a:xfrm>
          <a:prstGeom prst="line">
            <a:avLst/>
          </a:prstGeom>
          <a:noFill/>
          <a:ln w="12700" cap="sq">
            <a:solidFill>
              <a:schemeClr val="accent2"/>
            </a:solidFill>
            <a:prstDash val="solid"/>
            <a:miter/>
            <a:headEnd type="oval" w="lg" len="lg"/>
          </a:ln>
        </p:spPr>
      </p:cxnSp>
      <p:sp>
        <p:nvSpPr>
          <p:cNvPr id="13" name="矩形 253"/>
          <p:cNvSpPr txBox="1"/>
          <p:nvPr/>
        </p:nvSpPr>
        <p:spPr>
          <a:xfrm rot="0" flipH="0" flipV="0">
            <a:off x="4475568" y="3298348"/>
            <a:ext cx="3240864" cy="37785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文本框 259"/>
          <p:cNvSpPr txBox="1"/>
          <p:nvPr/>
        </p:nvSpPr>
        <p:spPr>
          <a:xfrm rot="0" flipH="0" flipV="0">
            <a:off x="4603206" y="2180357"/>
            <a:ext cx="2985589" cy="10327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992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针对各阶段转化率骤降点开展深度诊断，结合用户行为热力图与销售反馈定位问题。例如MQL到SQL流失高可能源于线索评分标准过宽，通过A/B测试调整阈值并验证效果，实现基于证据的精细化运营而非经验主义判断。</a:t>
            </a:r>
            <a:endParaRPr kumimoji="1" lang="zh-CN" altLang="en-US"/>
          </a:p>
        </p:txBody>
      </p:sp>
      <p:sp>
        <p:nvSpPr>
          <p:cNvPr id="15" name="矩形 247"/>
          <p:cNvSpPr txBox="1"/>
          <p:nvPr/>
        </p:nvSpPr>
        <p:spPr>
          <a:xfrm rot="0" flipH="0" flipV="1">
            <a:off x="4476675" y="4282113"/>
            <a:ext cx="3238651" cy="2056304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152400" dir="0" sx="102000" sy="102000" kx="0" ky="0" algn="ctr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6" name="直接连接符 248"/>
          <p:cNvCxnSpPr/>
          <p:nvPr/>
        </p:nvCxnSpPr>
        <p:spPr>
          <a:xfrm rot="0" flipH="0" flipV="1">
            <a:off x="6096000" y="3918991"/>
            <a:ext cx="0" cy="362742"/>
          </a:xfrm>
          <a:prstGeom prst="line">
            <a:avLst/>
          </a:prstGeom>
          <a:noFill/>
          <a:ln w="12700" cap="sq">
            <a:solidFill>
              <a:schemeClr val="accent2"/>
            </a:solidFill>
            <a:prstDash val="solid"/>
            <a:miter/>
            <a:headEnd type="oval" w="lg" len="lg"/>
          </a:ln>
        </p:spPr>
      </p:cxnSp>
      <p:sp>
        <p:nvSpPr>
          <p:cNvPr id="17" name="矩形 257"/>
          <p:cNvSpPr txBox="1"/>
          <p:nvPr/>
        </p:nvSpPr>
        <p:spPr>
          <a:xfrm rot="0" flipH="0" flipV="0">
            <a:off x="4475568" y="6193948"/>
            <a:ext cx="3240864" cy="37785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文本框 261"/>
          <p:cNvSpPr txBox="1"/>
          <p:nvPr/>
        </p:nvSpPr>
        <p:spPr>
          <a:xfrm rot="0" flipH="0" flipV="0">
            <a:off x="4603206" y="5055168"/>
            <a:ext cx="2985589" cy="10327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992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落地页、邮件主题及广告投放等场景系统性开展对照实验。每次仅变更单一变量并保证统计显著性，积累有效策略库。避免盲目跟风行业最佳实践，用自身客户数据验证假设，形成可复用的增长方法论，降低试错成本。</a:t>
            </a:r>
            <a:endParaRPr kumimoji="1" lang="zh-CN" altLang="en-US"/>
          </a:p>
        </p:txBody>
      </p:sp>
      <p:sp>
        <p:nvSpPr>
          <p:cNvPr id="19" name="矩形 6"/>
          <p:cNvSpPr txBox="1"/>
          <p:nvPr/>
        </p:nvSpPr>
        <p:spPr>
          <a:xfrm rot="0" flipH="0" flipV="0">
            <a:off x="8165380" y="1423365"/>
            <a:ext cx="3238651" cy="2056304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152400" dir="0" sx="102000" sy="102000" kx="0" ky="0" algn="ctr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0" name="直接连接符 7"/>
          <p:cNvCxnSpPr/>
          <p:nvPr/>
        </p:nvCxnSpPr>
        <p:spPr>
          <a:xfrm rot="0" flipH="0" flipV="0">
            <a:off x="9784705" y="3480049"/>
            <a:ext cx="0" cy="362742"/>
          </a:xfrm>
          <a:prstGeom prst="line">
            <a:avLst/>
          </a:prstGeom>
          <a:noFill/>
          <a:ln w="12700" cap="sq">
            <a:solidFill>
              <a:schemeClr val="accent2"/>
            </a:solidFill>
            <a:prstDash val="solid"/>
            <a:miter/>
            <a:headEnd type="oval" w="lg" len="lg"/>
          </a:ln>
        </p:spPr>
      </p:cxnSp>
      <p:sp>
        <p:nvSpPr>
          <p:cNvPr id="21" name="矩形 8"/>
          <p:cNvSpPr txBox="1"/>
          <p:nvPr/>
        </p:nvSpPr>
        <p:spPr>
          <a:xfrm rot="0" flipH="0" flipV="0">
            <a:off x="8164273" y="3313827"/>
            <a:ext cx="3240864" cy="37785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文本框 9"/>
          <p:cNvSpPr txBox="1"/>
          <p:nvPr/>
        </p:nvSpPr>
        <p:spPr>
          <a:xfrm rot="0" flipH="0" flipV="0">
            <a:off x="8291911" y="2195836"/>
            <a:ext cx="2985589" cy="10327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992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搭建可视化营销仪表盘，集成关键绩效指标并设置动态告警。当某渠道获客成本突增或转化率跌破基准线时，系统自动触发通知，使团队能在数小时内介入排查，将事后复盘转变为事中干预，显著提升运营敏捷性。###    4.3 闭环反馈与持续迭代机制。</a:t>
            </a:r>
            <a:endParaRPr kumimoji="1" lang="zh-CN" altLang="en-US"/>
          </a:p>
        </p:txBody>
      </p:sp>
      <p:sp>
        <p:nvSpPr>
          <p:cNvPr id="23" name="矩形 5"/>
          <p:cNvSpPr txBox="1"/>
          <p:nvPr/>
        </p:nvSpPr>
        <p:spPr>
          <a:xfrm rot="0" flipH="0" flipV="1">
            <a:off x="8165380" y="4282113"/>
            <a:ext cx="3238651" cy="2056304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dist="0" blurRad="152400" dir="0" sx="102000" sy="102000" kx="0" ky="0" algn="ctr" rotWithShape="0">
              <a:schemeClr val="accent1">
                <a:alpha val="2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4" name="直接连接符 10"/>
          <p:cNvCxnSpPr/>
          <p:nvPr/>
        </p:nvCxnSpPr>
        <p:spPr>
          <a:xfrm rot="0" flipH="0" flipV="1">
            <a:off x="9784705" y="3918991"/>
            <a:ext cx="0" cy="362742"/>
          </a:xfrm>
          <a:prstGeom prst="line">
            <a:avLst/>
          </a:prstGeom>
          <a:noFill/>
          <a:ln w="12700" cap="sq">
            <a:solidFill>
              <a:schemeClr val="accent2"/>
            </a:solidFill>
            <a:prstDash val="solid"/>
            <a:miter/>
            <a:headEnd type="oval" w="lg" len="lg"/>
          </a:ln>
        </p:spPr>
      </p:cxnSp>
      <p:sp>
        <p:nvSpPr>
          <p:cNvPr id="25" name="矩形 11"/>
          <p:cNvSpPr txBox="1"/>
          <p:nvPr/>
        </p:nvSpPr>
        <p:spPr>
          <a:xfrm rot="0" flipH="0" flipV="0">
            <a:off x="8164273" y="6193948"/>
            <a:ext cx="3240864" cy="37785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文本框 12"/>
          <p:cNvSpPr txBox="1"/>
          <p:nvPr/>
        </p:nvSpPr>
        <p:spPr>
          <a:xfrm rot="0" flipH="0" flipV="0">
            <a:off x="8291911" y="5055168"/>
            <a:ext cx="2985589" cy="10327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992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每季度召开跨部门数据复盘会，回顾目标达成情况并分析偏差根源。基于最新市场变化与客户洞察调整下季度KPI及资源分配，确保优化策略动态适应外部环境。将数据驱动固化为组织习惯，而非一次性项目，实现可持续增长。</a:t>
            </a:r>
            <a:endParaRPr kumimoji="1" lang="zh-CN" altLang="en-US"/>
          </a:p>
        </p:txBody>
      </p:sp>
      <p:sp>
        <p:nvSpPr>
          <p:cNvPr id="27" name="任意多边形: 形状 18"/>
          <p:cNvSpPr txBox="1"/>
          <p:nvPr/>
        </p:nvSpPr>
        <p:spPr>
          <a:xfrm rot="0" flipH="0" flipV="0">
            <a:off x="156189" y="3764284"/>
            <a:ext cx="1508444" cy="309414"/>
          </a:xfrm>
          <a:custGeom>
            <a:avLst/>
            <a:gdLst>
              <a:gd name="csX0" fmla="*/ 51657 w 1508444"/>
              <a:gd name="csY0" fmla="*/ 152400 h 255714"/>
              <a:gd name="csX1" fmla="*/ 1480608 w 1508444"/>
              <a:gd name="csY1" fmla="*/ 152400 h 255714"/>
              <a:gd name="csX2" fmla="*/ 1460955 w 1508444"/>
              <a:gd name="csY2" fmla="*/ 255714 h 255714"/>
              <a:gd name="csX3" fmla="*/ 51657 w 1508444"/>
              <a:gd name="csY3" fmla="*/ 255713 h 255714"/>
              <a:gd name="csX4" fmla="*/ 15130 w 1508444"/>
              <a:gd name="csY4" fmla="*/ 240583 h 255714"/>
              <a:gd name="csX5" fmla="*/ 0 w 1508444"/>
              <a:gd name="csY5" fmla="*/ 204057 h 255714"/>
              <a:gd name="csX6" fmla="*/ 15130 w 1508444"/>
              <a:gd name="csY6" fmla="*/ 167530 h 255714"/>
              <a:gd name="csX7" fmla="*/ 51657 w 1508444"/>
              <a:gd name="csY7" fmla="*/ 152400 h 255714"/>
              <a:gd name="csX8" fmla="*/ 51657 w 1508444"/>
              <a:gd name="csY8" fmla="*/ 0 h 255714"/>
              <a:gd name="csX9" fmla="*/ 1485366 w 1508444"/>
              <a:gd name="csY9" fmla="*/ 0 h 255714"/>
              <a:gd name="csX10" fmla="*/ 1505473 w 1508444"/>
              <a:gd name="csY10" fmla="*/ 4060 h 255714"/>
              <a:gd name="csX11" fmla="*/ 1508444 w 1508444"/>
              <a:gd name="csY11" fmla="*/ 6063 h 255714"/>
              <a:gd name="csX12" fmla="*/ 1490128 w 1508444"/>
              <a:gd name="csY12" fmla="*/ 102352 h 255714"/>
              <a:gd name="csX13" fmla="*/ 1485365 w 1508444"/>
              <a:gd name="csY13" fmla="*/ 103314 h 255714"/>
              <a:gd name="csX14" fmla="*/ 51657 w 1508444"/>
              <a:gd name="csY14" fmla="*/ 103313 h 255714"/>
              <a:gd name="csX15" fmla="*/ 15130 w 1508444"/>
              <a:gd name="csY15" fmla="*/ 88183 h 255714"/>
              <a:gd name="csX16" fmla="*/ 0 w 1508444"/>
              <a:gd name="csY16" fmla="*/ 51657 h 255714"/>
              <a:gd name="csX17" fmla="*/ 15130 w 1508444"/>
              <a:gd name="csY17" fmla="*/ 15130 h 255714"/>
              <a:gd name="csX18" fmla="*/ 51657 w 1508444"/>
              <a:gd name="csY18" fmla="*/ 0 h 255714"/>
            </a:gdLst>
            <a:rect l="l" t="t" r="r" b="b"/>
            <a:pathLst>
              <a:path w="1508444" h="255714">
                <a:moveTo>
                  <a:pt x="51657" y="152400"/>
                </a:moveTo>
                <a:lnTo>
                  <a:pt x="1480608" y="152400"/>
                </a:lnTo>
                <a:lnTo>
                  <a:pt x="1460955" y="255714"/>
                </a:lnTo>
                <a:lnTo>
                  <a:pt x="51657" y="255713"/>
                </a:lnTo>
                <a:cubicBezTo>
                  <a:pt x="37393" y="255713"/>
                  <a:pt x="24478" y="249931"/>
                  <a:pt x="15130" y="240583"/>
                </a:cubicBezTo>
                <a:lnTo>
                  <a:pt x="0" y="204057"/>
                </a:lnTo>
                <a:lnTo>
                  <a:pt x="15130" y="167530"/>
                </a:lnTo>
                <a:cubicBezTo>
                  <a:pt x="24478" y="158182"/>
                  <a:pt x="37393" y="152400"/>
                  <a:pt x="51657" y="152400"/>
                </a:cubicBezTo>
                <a:close/>
                <a:moveTo>
                  <a:pt x="51657" y="0"/>
                </a:moveTo>
                <a:lnTo>
                  <a:pt x="1485366" y="0"/>
                </a:lnTo>
                <a:cubicBezTo>
                  <a:pt x="1492498" y="0"/>
                  <a:pt x="1499293" y="1446"/>
                  <a:pt x="1505473" y="4060"/>
                </a:cubicBezTo>
                <a:lnTo>
                  <a:pt x="1508444" y="6063"/>
                </a:lnTo>
                <a:lnTo>
                  <a:pt x="1490128" y="102352"/>
                </a:lnTo>
                <a:lnTo>
                  <a:pt x="1485365" y="103314"/>
                </a:lnTo>
                <a:lnTo>
                  <a:pt x="51657" y="103313"/>
                </a:lnTo>
                <a:cubicBezTo>
                  <a:pt x="37393" y="103313"/>
                  <a:pt x="24478" y="97531"/>
                  <a:pt x="15130" y="88183"/>
                </a:cubicBezTo>
                <a:lnTo>
                  <a:pt x="0" y="51657"/>
                </a:lnTo>
                <a:lnTo>
                  <a:pt x="15130" y="15130"/>
                </a:lnTo>
                <a:cubicBezTo>
                  <a:pt x="24478" y="5782"/>
                  <a:pt x="37393" y="0"/>
                  <a:pt x="51657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任意多边形: 形状 99"/>
          <p:cNvSpPr txBox="1"/>
          <p:nvPr/>
        </p:nvSpPr>
        <p:spPr>
          <a:xfrm rot="0" flipH="0" flipV="0">
            <a:off x="1664830" y="3763904"/>
            <a:ext cx="682207" cy="310174"/>
          </a:xfrm>
          <a:custGeom>
            <a:avLst/>
            <a:gdLst>
              <a:gd name="csX0" fmla="*/ 584405 w 682207"/>
              <a:gd name="csY0" fmla="*/ 0 h 310174"/>
              <a:gd name="csX1" fmla="*/ 614049 w 682207"/>
              <a:gd name="csY1" fmla="*/ 0 h 310174"/>
              <a:gd name="csX2" fmla="*/ 614049 w 682207"/>
              <a:gd name="csY2" fmla="*/ 537 h 310174"/>
              <a:gd name="csX3" fmla="*/ 665280 w 682207"/>
              <a:gd name="csY3" fmla="*/ 511 h 310174"/>
              <a:gd name="csX4" fmla="*/ 671983 w 682207"/>
              <a:gd name="csY4" fmla="*/ 14 h 310174"/>
              <a:gd name="csX5" fmla="*/ 682116 w 682207"/>
              <a:gd name="csY5" fmla="*/ 11959 h 310174"/>
              <a:gd name="csX6" fmla="*/ 678022 w 682207"/>
              <a:gd name="csY6" fmla="*/ 54677 h 310174"/>
              <a:gd name="csX7" fmla="*/ 664532 w 682207"/>
              <a:gd name="csY7" fmla="*/ 155087 h 310174"/>
              <a:gd name="csX8" fmla="*/ 664564 w 682207"/>
              <a:gd name="csY8" fmla="*/ 155087 h 310174"/>
              <a:gd name="csX9" fmla="*/ 643727 w 682207"/>
              <a:gd name="csY9" fmla="*/ 310174 h 310174"/>
              <a:gd name="csX10" fmla="*/ 614082 w 682207"/>
              <a:gd name="csY10" fmla="*/ 310174 h 310174"/>
              <a:gd name="csX11" fmla="*/ 614082 w 682207"/>
              <a:gd name="csY11" fmla="*/ 309637 h 310174"/>
              <a:gd name="csX12" fmla="*/ 562851 w 682207"/>
              <a:gd name="csY12" fmla="*/ 309664 h 310174"/>
              <a:gd name="csX13" fmla="*/ 556148 w 682207"/>
              <a:gd name="csY13" fmla="*/ 310160 h 310174"/>
              <a:gd name="csX14" fmla="*/ 550109 w 682207"/>
              <a:gd name="csY14" fmla="*/ 255497 h 310174"/>
              <a:gd name="csX15" fmla="*/ 563600 w 682207"/>
              <a:gd name="csY15" fmla="*/ 155087 h 310174"/>
              <a:gd name="csX16" fmla="*/ 563567 w 682207"/>
              <a:gd name="csY16" fmla="*/ 155087 h 310174"/>
              <a:gd name="csX17" fmla="*/ 447923 w 682207"/>
              <a:gd name="csY17" fmla="*/ 0 h 310174"/>
              <a:gd name="csX18" fmla="*/ 477568 w 682207"/>
              <a:gd name="csY18" fmla="*/ 0 h 310174"/>
              <a:gd name="csX19" fmla="*/ 477568 w 682207"/>
              <a:gd name="csY19" fmla="*/ 537 h 310174"/>
              <a:gd name="csX20" fmla="*/ 528799 w 682207"/>
              <a:gd name="csY20" fmla="*/ 511 h 310174"/>
              <a:gd name="csX21" fmla="*/ 535502 w 682207"/>
              <a:gd name="csY21" fmla="*/ 14 h 310174"/>
              <a:gd name="csX22" fmla="*/ 545635 w 682207"/>
              <a:gd name="csY22" fmla="*/ 11959 h 310174"/>
              <a:gd name="csX23" fmla="*/ 541541 w 682207"/>
              <a:gd name="csY23" fmla="*/ 54677 h 310174"/>
              <a:gd name="csX24" fmla="*/ 528050 w 682207"/>
              <a:gd name="csY24" fmla="*/ 155087 h 310174"/>
              <a:gd name="csX25" fmla="*/ 528083 w 682207"/>
              <a:gd name="csY25" fmla="*/ 155087 h 310174"/>
              <a:gd name="csX26" fmla="*/ 507245 w 682207"/>
              <a:gd name="csY26" fmla="*/ 310174 h 310174"/>
              <a:gd name="csX27" fmla="*/ 477601 w 682207"/>
              <a:gd name="csY27" fmla="*/ 310174 h 310174"/>
              <a:gd name="csX28" fmla="*/ 477601 w 682207"/>
              <a:gd name="csY28" fmla="*/ 309637 h 310174"/>
              <a:gd name="csX29" fmla="*/ 426370 w 682207"/>
              <a:gd name="csY29" fmla="*/ 309664 h 310174"/>
              <a:gd name="csX30" fmla="*/ 419667 w 682207"/>
              <a:gd name="csY30" fmla="*/ 310160 h 310174"/>
              <a:gd name="csX31" fmla="*/ 413628 w 682207"/>
              <a:gd name="csY31" fmla="*/ 255497 h 310174"/>
              <a:gd name="csX32" fmla="*/ 427118 w 682207"/>
              <a:gd name="csY32" fmla="*/ 155087 h 310174"/>
              <a:gd name="csX33" fmla="*/ 427086 w 682207"/>
              <a:gd name="csY33" fmla="*/ 155087 h 310174"/>
              <a:gd name="csX34" fmla="*/ 311442 w 682207"/>
              <a:gd name="csY34" fmla="*/ 0 h 310174"/>
              <a:gd name="csX35" fmla="*/ 341087 w 682207"/>
              <a:gd name="csY35" fmla="*/ 0 h 310174"/>
              <a:gd name="csX36" fmla="*/ 341087 w 682207"/>
              <a:gd name="csY36" fmla="*/ 537 h 310174"/>
              <a:gd name="csX37" fmla="*/ 392318 w 682207"/>
              <a:gd name="csY37" fmla="*/ 511 h 310174"/>
              <a:gd name="csX38" fmla="*/ 399021 w 682207"/>
              <a:gd name="csY38" fmla="*/ 14 h 310174"/>
              <a:gd name="csX39" fmla="*/ 409154 w 682207"/>
              <a:gd name="csY39" fmla="*/ 11959 h 310174"/>
              <a:gd name="csX40" fmla="*/ 405060 w 682207"/>
              <a:gd name="csY40" fmla="*/ 54677 h 310174"/>
              <a:gd name="csX41" fmla="*/ 391569 w 682207"/>
              <a:gd name="csY41" fmla="*/ 155087 h 310174"/>
              <a:gd name="csX42" fmla="*/ 391602 w 682207"/>
              <a:gd name="csY42" fmla="*/ 155087 h 310174"/>
              <a:gd name="csX43" fmla="*/ 370765 w 682207"/>
              <a:gd name="csY43" fmla="*/ 310174 h 310174"/>
              <a:gd name="csX44" fmla="*/ 341120 w 682207"/>
              <a:gd name="csY44" fmla="*/ 310174 h 310174"/>
              <a:gd name="csX45" fmla="*/ 341120 w 682207"/>
              <a:gd name="csY45" fmla="*/ 309637 h 310174"/>
              <a:gd name="csX46" fmla="*/ 289889 w 682207"/>
              <a:gd name="csY46" fmla="*/ 309664 h 310174"/>
              <a:gd name="csX47" fmla="*/ 283186 w 682207"/>
              <a:gd name="csY47" fmla="*/ 310160 h 310174"/>
              <a:gd name="csX48" fmla="*/ 277147 w 682207"/>
              <a:gd name="csY48" fmla="*/ 255497 h 310174"/>
              <a:gd name="csX49" fmla="*/ 290637 w 682207"/>
              <a:gd name="csY49" fmla="*/ 155087 h 310174"/>
              <a:gd name="csX50" fmla="*/ 290605 w 682207"/>
              <a:gd name="csY50" fmla="*/ 155087 h 310174"/>
              <a:gd name="csX51" fmla="*/ 174961 w 682207"/>
              <a:gd name="csY51" fmla="*/ 0 h 310174"/>
              <a:gd name="csX52" fmla="*/ 204606 w 682207"/>
              <a:gd name="csY52" fmla="*/ 0 h 310174"/>
              <a:gd name="csX53" fmla="*/ 204606 w 682207"/>
              <a:gd name="csY53" fmla="*/ 537 h 310174"/>
              <a:gd name="csX54" fmla="*/ 255837 w 682207"/>
              <a:gd name="csY54" fmla="*/ 511 h 310174"/>
              <a:gd name="csX55" fmla="*/ 262540 w 682207"/>
              <a:gd name="csY55" fmla="*/ 14 h 310174"/>
              <a:gd name="csX56" fmla="*/ 272673 w 682207"/>
              <a:gd name="csY56" fmla="*/ 11959 h 310174"/>
              <a:gd name="csX57" fmla="*/ 268579 w 682207"/>
              <a:gd name="csY57" fmla="*/ 54677 h 310174"/>
              <a:gd name="csX58" fmla="*/ 255088 w 682207"/>
              <a:gd name="csY58" fmla="*/ 155087 h 310174"/>
              <a:gd name="csX59" fmla="*/ 255121 w 682207"/>
              <a:gd name="csY59" fmla="*/ 155087 h 310174"/>
              <a:gd name="csX60" fmla="*/ 234284 w 682207"/>
              <a:gd name="csY60" fmla="*/ 310174 h 310174"/>
              <a:gd name="csX61" fmla="*/ 204639 w 682207"/>
              <a:gd name="csY61" fmla="*/ 310174 h 310174"/>
              <a:gd name="csX62" fmla="*/ 204639 w 682207"/>
              <a:gd name="csY62" fmla="*/ 309637 h 310174"/>
              <a:gd name="csX63" fmla="*/ 153408 w 682207"/>
              <a:gd name="csY63" fmla="*/ 309664 h 310174"/>
              <a:gd name="csX64" fmla="*/ 146705 w 682207"/>
              <a:gd name="csY64" fmla="*/ 310160 h 310174"/>
              <a:gd name="csX65" fmla="*/ 140666 w 682207"/>
              <a:gd name="csY65" fmla="*/ 255497 h 310174"/>
              <a:gd name="csX66" fmla="*/ 154156 w 682207"/>
              <a:gd name="csY66" fmla="*/ 155087 h 310174"/>
              <a:gd name="csX67" fmla="*/ 154124 w 682207"/>
              <a:gd name="csY67" fmla="*/ 155087 h 310174"/>
              <a:gd name="csX68" fmla="*/ 38480 w 682207"/>
              <a:gd name="csY68" fmla="*/ 0 h 310174"/>
              <a:gd name="csX69" fmla="*/ 68125 w 682207"/>
              <a:gd name="csY69" fmla="*/ 0 h 310174"/>
              <a:gd name="csX70" fmla="*/ 68125 w 682207"/>
              <a:gd name="csY70" fmla="*/ 537 h 310174"/>
              <a:gd name="csX71" fmla="*/ 119356 w 682207"/>
              <a:gd name="csY71" fmla="*/ 511 h 310174"/>
              <a:gd name="csX72" fmla="*/ 126059 w 682207"/>
              <a:gd name="csY72" fmla="*/ 14 h 310174"/>
              <a:gd name="csX73" fmla="*/ 136192 w 682207"/>
              <a:gd name="csY73" fmla="*/ 11959 h 310174"/>
              <a:gd name="csX74" fmla="*/ 132098 w 682207"/>
              <a:gd name="csY74" fmla="*/ 54677 h 310174"/>
              <a:gd name="csX75" fmla="*/ 118607 w 682207"/>
              <a:gd name="csY75" fmla="*/ 155087 h 310174"/>
              <a:gd name="csX76" fmla="*/ 118640 w 682207"/>
              <a:gd name="csY76" fmla="*/ 155087 h 310174"/>
              <a:gd name="csX77" fmla="*/ 97803 w 682207"/>
              <a:gd name="csY77" fmla="*/ 310174 h 310174"/>
              <a:gd name="csX78" fmla="*/ 68158 w 682207"/>
              <a:gd name="csY78" fmla="*/ 310174 h 310174"/>
              <a:gd name="csX79" fmla="*/ 68158 w 682207"/>
              <a:gd name="csY79" fmla="*/ 309637 h 310174"/>
              <a:gd name="csX80" fmla="*/ 16927 w 682207"/>
              <a:gd name="csY80" fmla="*/ 309664 h 310174"/>
              <a:gd name="csX81" fmla="*/ 10224 w 682207"/>
              <a:gd name="csY81" fmla="*/ 310160 h 310174"/>
              <a:gd name="csX82" fmla="*/ 4185 w 682207"/>
              <a:gd name="csY82" fmla="*/ 255497 h 310174"/>
              <a:gd name="csX83" fmla="*/ 17675 w 682207"/>
              <a:gd name="csY83" fmla="*/ 155087 h 310174"/>
              <a:gd name="csX84" fmla="*/ 17643 w 682207"/>
              <a:gd name="csY84" fmla="*/ 155087 h 310174"/>
            </a:gdLst>
            <a:rect l="l" t="t" r="r" b="b"/>
            <a:pathLst>
              <a:path w="682207" h="310174">
                <a:moveTo>
                  <a:pt x="584405" y="0"/>
                </a:moveTo>
                <a:lnTo>
                  <a:pt x="614049" y="0"/>
                </a:lnTo>
                <a:lnTo>
                  <a:pt x="614049" y="537"/>
                </a:lnTo>
                <a:lnTo>
                  <a:pt x="665280" y="511"/>
                </a:lnTo>
                <a:cubicBezTo>
                  <a:pt x="667846" y="128"/>
                  <a:pt x="670069" y="-54"/>
                  <a:pt x="671983" y="14"/>
                </a:cubicBezTo>
                <a:cubicBezTo>
                  <a:pt x="678681" y="251"/>
                  <a:pt x="681584" y="3540"/>
                  <a:pt x="682116" y="11959"/>
                </a:cubicBezTo>
                <a:cubicBezTo>
                  <a:pt x="682649" y="20378"/>
                  <a:pt x="680810" y="33925"/>
                  <a:pt x="678022" y="54677"/>
                </a:cubicBezTo>
                <a:lnTo>
                  <a:pt x="664532" y="155087"/>
                </a:lnTo>
                <a:lnTo>
                  <a:pt x="664564" y="155087"/>
                </a:lnTo>
                <a:lnTo>
                  <a:pt x="643727" y="310174"/>
                </a:lnTo>
                <a:lnTo>
                  <a:pt x="614082" y="310174"/>
                </a:lnTo>
                <a:lnTo>
                  <a:pt x="614082" y="309637"/>
                </a:lnTo>
                <a:lnTo>
                  <a:pt x="562851" y="309664"/>
                </a:lnTo>
                <a:cubicBezTo>
                  <a:pt x="560285" y="310046"/>
                  <a:pt x="558062" y="310228"/>
                  <a:pt x="556148" y="310160"/>
                </a:cubicBezTo>
                <a:cubicBezTo>
                  <a:pt x="542753" y="309687"/>
                  <a:pt x="544534" y="297002"/>
                  <a:pt x="550109" y="255497"/>
                </a:cubicBezTo>
                <a:lnTo>
                  <a:pt x="563600" y="155087"/>
                </a:lnTo>
                <a:lnTo>
                  <a:pt x="563567" y="155087"/>
                </a:lnTo>
                <a:close/>
                <a:moveTo>
                  <a:pt x="447923" y="0"/>
                </a:moveTo>
                <a:lnTo>
                  <a:pt x="477568" y="0"/>
                </a:lnTo>
                <a:lnTo>
                  <a:pt x="477568" y="537"/>
                </a:lnTo>
                <a:lnTo>
                  <a:pt x="528799" y="511"/>
                </a:lnTo>
                <a:cubicBezTo>
                  <a:pt x="531365" y="128"/>
                  <a:pt x="533588" y="-54"/>
                  <a:pt x="535502" y="14"/>
                </a:cubicBezTo>
                <a:cubicBezTo>
                  <a:pt x="542199" y="251"/>
                  <a:pt x="545103" y="3540"/>
                  <a:pt x="545635" y="11959"/>
                </a:cubicBezTo>
                <a:cubicBezTo>
                  <a:pt x="546168" y="20378"/>
                  <a:pt x="544329" y="33925"/>
                  <a:pt x="541541" y="54677"/>
                </a:cubicBezTo>
                <a:lnTo>
                  <a:pt x="528050" y="155087"/>
                </a:lnTo>
                <a:lnTo>
                  <a:pt x="528083" y="155087"/>
                </a:lnTo>
                <a:lnTo>
                  <a:pt x="507245" y="310174"/>
                </a:lnTo>
                <a:lnTo>
                  <a:pt x="477601" y="310174"/>
                </a:lnTo>
                <a:lnTo>
                  <a:pt x="477601" y="309637"/>
                </a:lnTo>
                <a:lnTo>
                  <a:pt x="426370" y="309664"/>
                </a:lnTo>
                <a:cubicBezTo>
                  <a:pt x="423804" y="310046"/>
                  <a:pt x="421581" y="310228"/>
                  <a:pt x="419667" y="310160"/>
                </a:cubicBezTo>
                <a:cubicBezTo>
                  <a:pt x="406272" y="309687"/>
                  <a:pt x="408053" y="297002"/>
                  <a:pt x="413628" y="255497"/>
                </a:cubicBezTo>
                <a:lnTo>
                  <a:pt x="427118" y="155087"/>
                </a:lnTo>
                <a:lnTo>
                  <a:pt x="427086" y="155087"/>
                </a:lnTo>
                <a:close/>
                <a:moveTo>
                  <a:pt x="311442" y="0"/>
                </a:moveTo>
                <a:lnTo>
                  <a:pt x="341087" y="0"/>
                </a:lnTo>
                <a:lnTo>
                  <a:pt x="341087" y="537"/>
                </a:lnTo>
                <a:lnTo>
                  <a:pt x="392318" y="511"/>
                </a:lnTo>
                <a:cubicBezTo>
                  <a:pt x="394884" y="128"/>
                  <a:pt x="397107" y="-54"/>
                  <a:pt x="399021" y="14"/>
                </a:cubicBezTo>
                <a:cubicBezTo>
                  <a:pt x="405718" y="251"/>
                  <a:pt x="408622" y="3540"/>
                  <a:pt x="409154" y="11959"/>
                </a:cubicBezTo>
                <a:cubicBezTo>
                  <a:pt x="409687" y="20378"/>
                  <a:pt x="407848" y="33925"/>
                  <a:pt x="405060" y="54677"/>
                </a:cubicBezTo>
                <a:lnTo>
                  <a:pt x="391569" y="155087"/>
                </a:lnTo>
                <a:lnTo>
                  <a:pt x="391602" y="155087"/>
                </a:lnTo>
                <a:lnTo>
                  <a:pt x="370765" y="310174"/>
                </a:lnTo>
                <a:lnTo>
                  <a:pt x="341120" y="310174"/>
                </a:lnTo>
                <a:lnTo>
                  <a:pt x="341120" y="309637"/>
                </a:lnTo>
                <a:lnTo>
                  <a:pt x="289889" y="309664"/>
                </a:lnTo>
                <a:cubicBezTo>
                  <a:pt x="287323" y="310046"/>
                  <a:pt x="285100" y="310228"/>
                  <a:pt x="283186" y="310160"/>
                </a:cubicBezTo>
                <a:cubicBezTo>
                  <a:pt x="269791" y="309687"/>
                  <a:pt x="271572" y="297002"/>
                  <a:pt x="277147" y="255497"/>
                </a:cubicBezTo>
                <a:lnTo>
                  <a:pt x="290637" y="155087"/>
                </a:lnTo>
                <a:lnTo>
                  <a:pt x="290605" y="155087"/>
                </a:lnTo>
                <a:close/>
                <a:moveTo>
                  <a:pt x="174961" y="0"/>
                </a:moveTo>
                <a:lnTo>
                  <a:pt x="204606" y="0"/>
                </a:lnTo>
                <a:lnTo>
                  <a:pt x="204606" y="537"/>
                </a:lnTo>
                <a:lnTo>
                  <a:pt x="255837" y="511"/>
                </a:lnTo>
                <a:cubicBezTo>
                  <a:pt x="258403" y="128"/>
                  <a:pt x="260626" y="-54"/>
                  <a:pt x="262540" y="14"/>
                </a:cubicBezTo>
                <a:cubicBezTo>
                  <a:pt x="269237" y="251"/>
                  <a:pt x="272141" y="3540"/>
                  <a:pt x="272673" y="11959"/>
                </a:cubicBezTo>
                <a:cubicBezTo>
                  <a:pt x="273206" y="20378"/>
                  <a:pt x="271367" y="33925"/>
                  <a:pt x="268579" y="54677"/>
                </a:cubicBezTo>
                <a:lnTo>
                  <a:pt x="255088" y="155087"/>
                </a:lnTo>
                <a:lnTo>
                  <a:pt x="255121" y="155087"/>
                </a:lnTo>
                <a:lnTo>
                  <a:pt x="234284" y="310174"/>
                </a:lnTo>
                <a:lnTo>
                  <a:pt x="204639" y="310174"/>
                </a:lnTo>
                <a:lnTo>
                  <a:pt x="204639" y="309637"/>
                </a:lnTo>
                <a:lnTo>
                  <a:pt x="153408" y="309664"/>
                </a:lnTo>
                <a:cubicBezTo>
                  <a:pt x="150842" y="310046"/>
                  <a:pt x="148619" y="310228"/>
                  <a:pt x="146705" y="310160"/>
                </a:cubicBezTo>
                <a:cubicBezTo>
                  <a:pt x="133310" y="309687"/>
                  <a:pt x="135091" y="297002"/>
                  <a:pt x="140666" y="255497"/>
                </a:cubicBezTo>
                <a:lnTo>
                  <a:pt x="154156" y="155087"/>
                </a:lnTo>
                <a:lnTo>
                  <a:pt x="154124" y="155087"/>
                </a:lnTo>
                <a:close/>
                <a:moveTo>
                  <a:pt x="38480" y="0"/>
                </a:moveTo>
                <a:lnTo>
                  <a:pt x="68125" y="0"/>
                </a:lnTo>
                <a:lnTo>
                  <a:pt x="68125" y="537"/>
                </a:lnTo>
                <a:lnTo>
                  <a:pt x="119356" y="511"/>
                </a:lnTo>
                <a:cubicBezTo>
                  <a:pt x="121922" y="128"/>
                  <a:pt x="124145" y="-54"/>
                  <a:pt x="126059" y="14"/>
                </a:cubicBezTo>
                <a:cubicBezTo>
                  <a:pt x="132756" y="251"/>
                  <a:pt x="135660" y="3540"/>
                  <a:pt x="136192" y="11959"/>
                </a:cubicBezTo>
                <a:cubicBezTo>
                  <a:pt x="136725" y="20378"/>
                  <a:pt x="134886" y="33925"/>
                  <a:pt x="132098" y="54677"/>
                </a:cubicBezTo>
                <a:lnTo>
                  <a:pt x="118607" y="155087"/>
                </a:lnTo>
                <a:lnTo>
                  <a:pt x="118640" y="155087"/>
                </a:lnTo>
                <a:lnTo>
                  <a:pt x="97803" y="310174"/>
                </a:lnTo>
                <a:lnTo>
                  <a:pt x="68158" y="310174"/>
                </a:lnTo>
                <a:lnTo>
                  <a:pt x="68158" y="309637"/>
                </a:lnTo>
                <a:lnTo>
                  <a:pt x="16927" y="309664"/>
                </a:lnTo>
                <a:cubicBezTo>
                  <a:pt x="14361" y="310046"/>
                  <a:pt x="12138" y="310228"/>
                  <a:pt x="10224" y="310160"/>
                </a:cubicBezTo>
                <a:cubicBezTo>
                  <a:pt x="-3171" y="309687"/>
                  <a:pt x="-1390" y="297002"/>
                  <a:pt x="4185" y="255497"/>
                </a:cubicBezTo>
                <a:lnTo>
                  <a:pt x="17675" y="155087"/>
                </a:lnTo>
                <a:lnTo>
                  <a:pt x="17643" y="155087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任意多边形: 形状 24"/>
          <p:cNvSpPr txBox="1"/>
          <p:nvPr/>
        </p:nvSpPr>
        <p:spPr>
          <a:xfrm rot="0" flipH="0" flipV="0">
            <a:off x="2347234" y="3763904"/>
            <a:ext cx="136285" cy="310174"/>
          </a:xfrm>
          <a:custGeom>
            <a:avLst/>
            <a:gdLst>
              <a:gd name="csX0" fmla="*/ 916235 w 916852"/>
              <a:gd name="csY0" fmla="*/ 31018 h 804510"/>
              <a:gd name="csX1" fmla="*/ 888693 w 916852"/>
              <a:gd name="csY1" fmla="*/ 141818 h 804510"/>
              <a:gd name="csX2" fmla="*/ 797934 w 916852"/>
              <a:gd name="csY2" fmla="*/ 402255 h 804510"/>
              <a:gd name="csX3" fmla="*/ 798151 w 916852"/>
              <a:gd name="csY3" fmla="*/ 402255 h 804510"/>
              <a:gd name="csX4" fmla="*/ 657970 w 916852"/>
              <a:gd name="csY4" fmla="*/ 804510 h 804510"/>
              <a:gd name="csX5" fmla="*/ 458535 w 916852"/>
              <a:gd name="csY5" fmla="*/ 804510 h 804510"/>
              <a:gd name="csX6" fmla="*/ 458535 w 916852"/>
              <a:gd name="csY6" fmla="*/ 803117 h 804510"/>
              <a:gd name="csX7" fmla="*/ 113884 w 916852"/>
              <a:gd name="csY7" fmla="*/ 803186 h 804510"/>
              <a:gd name="csX8" fmla="*/ 68789 w 916852"/>
              <a:gd name="csY8" fmla="*/ 804474 h 804510"/>
              <a:gd name="csX9" fmla="*/ 28159 w 916852"/>
              <a:gd name="csY9" fmla="*/ 662692 h 804510"/>
              <a:gd name="csX10" fmla="*/ 118918 w 916852"/>
              <a:gd name="csY10" fmla="*/ 402255 h 804510"/>
              <a:gd name="csX11" fmla="*/ 118701 w 916852"/>
              <a:gd name="csY11" fmla="*/ 402255 h 804510"/>
              <a:gd name="csX12" fmla="*/ 258882 w 916852"/>
              <a:gd name="csY12" fmla="*/ 0 h 804510"/>
              <a:gd name="csX13" fmla="*/ 458317 w 916852"/>
              <a:gd name="csY13" fmla="*/ 0 h 804510"/>
              <a:gd name="csX14" fmla="*/ 458317 w 916852"/>
              <a:gd name="csY14" fmla="*/ 1393 h 804510"/>
              <a:gd name="csX15" fmla="*/ 802968 w 916852"/>
              <a:gd name="csY15" fmla="*/ 1324 h 804510"/>
              <a:gd name="csX16" fmla="*/ 848063 w 916852"/>
              <a:gd name="csY16" fmla="*/ 36 h 804510"/>
              <a:gd name="csX17" fmla="*/ 916235 w 916852"/>
              <a:gd name="csY17" fmla="*/ 31018 h 804510"/>
            </a:gdLst>
            <a:rect l="l" t="t" r="r" b="b"/>
            <a:pathLst>
              <a:path w="916852" h="804510">
                <a:moveTo>
                  <a:pt x="916235" y="31018"/>
                </a:moveTo>
                <a:cubicBezTo>
                  <a:pt x="919816" y="52854"/>
                  <a:pt x="907445" y="87992"/>
                  <a:pt x="888693" y="141818"/>
                </a:cubicBezTo>
                <a:lnTo>
                  <a:pt x="797934" y="402255"/>
                </a:lnTo>
                <a:lnTo>
                  <a:pt x="798151" y="402255"/>
                </a:lnTo>
                <a:lnTo>
                  <a:pt x="657970" y="804510"/>
                </a:lnTo>
                <a:lnTo>
                  <a:pt x="458535" y="804510"/>
                </a:lnTo>
                <a:lnTo>
                  <a:pt x="458535" y="803117"/>
                </a:lnTo>
                <a:lnTo>
                  <a:pt x="113884" y="803186"/>
                </a:lnTo>
                <a:cubicBezTo>
                  <a:pt x="96620" y="804178"/>
                  <a:pt x="81663" y="804649"/>
                  <a:pt x="68789" y="804474"/>
                </a:cubicBezTo>
                <a:cubicBezTo>
                  <a:pt x="-21326" y="803247"/>
                  <a:pt x="-9345" y="770344"/>
                  <a:pt x="28159" y="662692"/>
                </a:cubicBezTo>
                <a:lnTo>
                  <a:pt x="118918" y="402255"/>
                </a:lnTo>
                <a:lnTo>
                  <a:pt x="118701" y="402255"/>
                </a:lnTo>
                <a:lnTo>
                  <a:pt x="258882" y="0"/>
                </a:lnTo>
                <a:lnTo>
                  <a:pt x="458317" y="0"/>
                </a:lnTo>
                <a:lnTo>
                  <a:pt x="458317" y="1393"/>
                </a:lnTo>
                <a:lnTo>
                  <a:pt x="802968" y="1324"/>
                </a:lnTo>
                <a:cubicBezTo>
                  <a:pt x="820232" y="332"/>
                  <a:pt x="835189" y="-139"/>
                  <a:pt x="848063" y="36"/>
                </a:cubicBezTo>
                <a:cubicBezTo>
                  <a:pt x="893121" y="650"/>
                  <a:pt x="912654" y="9182"/>
                  <a:pt x="916235" y="31018"/>
                </a:cubicBez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任意多边形: 形状 100"/>
          <p:cNvSpPr txBox="1"/>
          <p:nvPr/>
        </p:nvSpPr>
        <p:spPr>
          <a:xfrm rot="0" flipH="0" flipV="0">
            <a:off x="2483716" y="3763904"/>
            <a:ext cx="3548309" cy="310174"/>
          </a:xfrm>
          <a:custGeom>
            <a:avLst/>
            <a:gdLst>
              <a:gd name="csX0" fmla="*/ 3450506 w 3548309"/>
              <a:gd name="csY0" fmla="*/ 0 h 310174"/>
              <a:gd name="csX1" fmla="*/ 3480151 w 3548309"/>
              <a:gd name="csY1" fmla="*/ 0 h 310174"/>
              <a:gd name="csX2" fmla="*/ 3480151 w 3548309"/>
              <a:gd name="csY2" fmla="*/ 537 h 310174"/>
              <a:gd name="csX3" fmla="*/ 3531381 w 3548309"/>
              <a:gd name="csY3" fmla="*/ 511 h 310174"/>
              <a:gd name="csX4" fmla="*/ 3538084 w 3548309"/>
              <a:gd name="csY4" fmla="*/ 14 h 310174"/>
              <a:gd name="csX5" fmla="*/ 3548218 w 3548309"/>
              <a:gd name="csY5" fmla="*/ 11959 h 310174"/>
              <a:gd name="csX6" fmla="*/ 3544124 w 3548309"/>
              <a:gd name="csY6" fmla="*/ 54677 h 310174"/>
              <a:gd name="csX7" fmla="*/ 3530633 w 3548309"/>
              <a:gd name="csY7" fmla="*/ 155087 h 310174"/>
              <a:gd name="csX8" fmla="*/ 3530665 w 3548309"/>
              <a:gd name="csY8" fmla="*/ 155087 h 310174"/>
              <a:gd name="csX9" fmla="*/ 3509828 w 3548309"/>
              <a:gd name="csY9" fmla="*/ 310174 h 310174"/>
              <a:gd name="csX10" fmla="*/ 3480183 w 3548309"/>
              <a:gd name="csY10" fmla="*/ 310174 h 310174"/>
              <a:gd name="csX11" fmla="*/ 3480183 w 3548309"/>
              <a:gd name="csY11" fmla="*/ 309637 h 310174"/>
              <a:gd name="csX12" fmla="*/ 3428952 w 3548309"/>
              <a:gd name="csY12" fmla="*/ 309664 h 310174"/>
              <a:gd name="csX13" fmla="*/ 3422249 w 3548309"/>
              <a:gd name="csY13" fmla="*/ 310160 h 310174"/>
              <a:gd name="csX14" fmla="*/ 3416210 w 3548309"/>
              <a:gd name="csY14" fmla="*/ 255497 h 310174"/>
              <a:gd name="csX15" fmla="*/ 3429701 w 3548309"/>
              <a:gd name="csY15" fmla="*/ 155087 h 310174"/>
              <a:gd name="csX16" fmla="*/ 3429668 w 3548309"/>
              <a:gd name="csY16" fmla="*/ 155087 h 310174"/>
              <a:gd name="csX17" fmla="*/ 3314024 w 3548309"/>
              <a:gd name="csY17" fmla="*/ 0 h 310174"/>
              <a:gd name="csX18" fmla="*/ 3343669 w 3548309"/>
              <a:gd name="csY18" fmla="*/ 0 h 310174"/>
              <a:gd name="csX19" fmla="*/ 3343669 w 3548309"/>
              <a:gd name="csY19" fmla="*/ 537 h 310174"/>
              <a:gd name="csX20" fmla="*/ 3394900 w 3548309"/>
              <a:gd name="csY20" fmla="*/ 511 h 310174"/>
              <a:gd name="csX21" fmla="*/ 3401603 w 3548309"/>
              <a:gd name="csY21" fmla="*/ 14 h 310174"/>
              <a:gd name="csX22" fmla="*/ 3411736 w 3548309"/>
              <a:gd name="csY22" fmla="*/ 11959 h 310174"/>
              <a:gd name="csX23" fmla="*/ 3407642 w 3548309"/>
              <a:gd name="csY23" fmla="*/ 54677 h 310174"/>
              <a:gd name="csX24" fmla="*/ 3394151 w 3548309"/>
              <a:gd name="csY24" fmla="*/ 155087 h 310174"/>
              <a:gd name="csX25" fmla="*/ 3394184 w 3548309"/>
              <a:gd name="csY25" fmla="*/ 155087 h 310174"/>
              <a:gd name="csX26" fmla="*/ 3373346 w 3548309"/>
              <a:gd name="csY26" fmla="*/ 310174 h 310174"/>
              <a:gd name="csX27" fmla="*/ 3343701 w 3548309"/>
              <a:gd name="csY27" fmla="*/ 310174 h 310174"/>
              <a:gd name="csX28" fmla="*/ 3343701 w 3548309"/>
              <a:gd name="csY28" fmla="*/ 309637 h 310174"/>
              <a:gd name="csX29" fmla="*/ 3292471 w 3548309"/>
              <a:gd name="csY29" fmla="*/ 309664 h 310174"/>
              <a:gd name="csX30" fmla="*/ 3285768 w 3548309"/>
              <a:gd name="csY30" fmla="*/ 310160 h 310174"/>
              <a:gd name="csX31" fmla="*/ 3279728 w 3548309"/>
              <a:gd name="csY31" fmla="*/ 255497 h 310174"/>
              <a:gd name="csX32" fmla="*/ 3293219 w 3548309"/>
              <a:gd name="csY32" fmla="*/ 155087 h 310174"/>
              <a:gd name="csX33" fmla="*/ 3293187 w 3548309"/>
              <a:gd name="csY33" fmla="*/ 155087 h 310174"/>
              <a:gd name="csX34" fmla="*/ 3177543 w 3548309"/>
              <a:gd name="csY34" fmla="*/ 0 h 310174"/>
              <a:gd name="csX35" fmla="*/ 3207188 w 3548309"/>
              <a:gd name="csY35" fmla="*/ 0 h 310174"/>
              <a:gd name="csX36" fmla="*/ 3207188 w 3548309"/>
              <a:gd name="csY36" fmla="*/ 537 h 310174"/>
              <a:gd name="csX37" fmla="*/ 3258419 w 3548309"/>
              <a:gd name="csY37" fmla="*/ 511 h 310174"/>
              <a:gd name="csX38" fmla="*/ 3265122 w 3548309"/>
              <a:gd name="csY38" fmla="*/ 14 h 310174"/>
              <a:gd name="csX39" fmla="*/ 3275255 w 3548309"/>
              <a:gd name="csY39" fmla="*/ 11959 h 310174"/>
              <a:gd name="csX40" fmla="*/ 3271161 w 3548309"/>
              <a:gd name="csY40" fmla="*/ 54677 h 310174"/>
              <a:gd name="csX41" fmla="*/ 3257670 w 3548309"/>
              <a:gd name="csY41" fmla="*/ 155087 h 310174"/>
              <a:gd name="csX42" fmla="*/ 3257703 w 3548309"/>
              <a:gd name="csY42" fmla="*/ 155087 h 310174"/>
              <a:gd name="csX43" fmla="*/ 3236865 w 3548309"/>
              <a:gd name="csY43" fmla="*/ 310174 h 310174"/>
              <a:gd name="csX44" fmla="*/ 3207220 w 3548309"/>
              <a:gd name="csY44" fmla="*/ 310174 h 310174"/>
              <a:gd name="csX45" fmla="*/ 3207220 w 3548309"/>
              <a:gd name="csY45" fmla="*/ 309637 h 310174"/>
              <a:gd name="csX46" fmla="*/ 3155990 w 3548309"/>
              <a:gd name="csY46" fmla="*/ 309664 h 310174"/>
              <a:gd name="csX47" fmla="*/ 3149287 w 3548309"/>
              <a:gd name="csY47" fmla="*/ 310160 h 310174"/>
              <a:gd name="csX48" fmla="*/ 3143247 w 3548309"/>
              <a:gd name="csY48" fmla="*/ 255497 h 310174"/>
              <a:gd name="csX49" fmla="*/ 3156738 w 3548309"/>
              <a:gd name="csY49" fmla="*/ 155087 h 310174"/>
              <a:gd name="csX50" fmla="*/ 3156706 w 3548309"/>
              <a:gd name="csY50" fmla="*/ 155087 h 310174"/>
              <a:gd name="csX51" fmla="*/ 3041062 w 3548309"/>
              <a:gd name="csY51" fmla="*/ 0 h 310174"/>
              <a:gd name="csX52" fmla="*/ 3070707 w 3548309"/>
              <a:gd name="csY52" fmla="*/ 0 h 310174"/>
              <a:gd name="csX53" fmla="*/ 3070707 w 3548309"/>
              <a:gd name="csY53" fmla="*/ 537 h 310174"/>
              <a:gd name="csX54" fmla="*/ 3121938 w 3548309"/>
              <a:gd name="csY54" fmla="*/ 511 h 310174"/>
              <a:gd name="csX55" fmla="*/ 3128641 w 3548309"/>
              <a:gd name="csY55" fmla="*/ 14 h 310174"/>
              <a:gd name="csX56" fmla="*/ 3138774 w 3548309"/>
              <a:gd name="csY56" fmla="*/ 11959 h 310174"/>
              <a:gd name="csX57" fmla="*/ 3134680 w 3548309"/>
              <a:gd name="csY57" fmla="*/ 54677 h 310174"/>
              <a:gd name="csX58" fmla="*/ 3121189 w 3548309"/>
              <a:gd name="csY58" fmla="*/ 155087 h 310174"/>
              <a:gd name="csX59" fmla="*/ 3121222 w 3548309"/>
              <a:gd name="csY59" fmla="*/ 155087 h 310174"/>
              <a:gd name="csX60" fmla="*/ 3100384 w 3548309"/>
              <a:gd name="csY60" fmla="*/ 310174 h 310174"/>
              <a:gd name="csX61" fmla="*/ 3070739 w 3548309"/>
              <a:gd name="csY61" fmla="*/ 310174 h 310174"/>
              <a:gd name="csX62" fmla="*/ 3070739 w 3548309"/>
              <a:gd name="csY62" fmla="*/ 309637 h 310174"/>
              <a:gd name="csX63" fmla="*/ 3019509 w 3548309"/>
              <a:gd name="csY63" fmla="*/ 309664 h 310174"/>
              <a:gd name="csX64" fmla="*/ 3012806 w 3548309"/>
              <a:gd name="csY64" fmla="*/ 310160 h 310174"/>
              <a:gd name="csX65" fmla="*/ 3006766 w 3548309"/>
              <a:gd name="csY65" fmla="*/ 255497 h 310174"/>
              <a:gd name="csX66" fmla="*/ 3020257 w 3548309"/>
              <a:gd name="csY66" fmla="*/ 155087 h 310174"/>
              <a:gd name="csX67" fmla="*/ 3020225 w 3548309"/>
              <a:gd name="csY67" fmla="*/ 155087 h 310174"/>
              <a:gd name="csX68" fmla="*/ 2904581 w 3548309"/>
              <a:gd name="csY68" fmla="*/ 0 h 310174"/>
              <a:gd name="csX69" fmla="*/ 2934226 w 3548309"/>
              <a:gd name="csY69" fmla="*/ 0 h 310174"/>
              <a:gd name="csX70" fmla="*/ 2934226 w 3548309"/>
              <a:gd name="csY70" fmla="*/ 537 h 310174"/>
              <a:gd name="csX71" fmla="*/ 2985457 w 3548309"/>
              <a:gd name="csY71" fmla="*/ 511 h 310174"/>
              <a:gd name="csX72" fmla="*/ 2992160 w 3548309"/>
              <a:gd name="csY72" fmla="*/ 14 h 310174"/>
              <a:gd name="csX73" fmla="*/ 3002293 w 3548309"/>
              <a:gd name="csY73" fmla="*/ 11959 h 310174"/>
              <a:gd name="csX74" fmla="*/ 2998199 w 3548309"/>
              <a:gd name="csY74" fmla="*/ 54677 h 310174"/>
              <a:gd name="csX75" fmla="*/ 2984708 w 3548309"/>
              <a:gd name="csY75" fmla="*/ 155087 h 310174"/>
              <a:gd name="csX76" fmla="*/ 2984741 w 3548309"/>
              <a:gd name="csY76" fmla="*/ 155087 h 310174"/>
              <a:gd name="csX77" fmla="*/ 2963903 w 3548309"/>
              <a:gd name="csY77" fmla="*/ 310174 h 310174"/>
              <a:gd name="csX78" fmla="*/ 2934258 w 3548309"/>
              <a:gd name="csY78" fmla="*/ 310174 h 310174"/>
              <a:gd name="csX79" fmla="*/ 2934258 w 3548309"/>
              <a:gd name="csY79" fmla="*/ 309637 h 310174"/>
              <a:gd name="csX80" fmla="*/ 2883028 w 3548309"/>
              <a:gd name="csY80" fmla="*/ 309664 h 310174"/>
              <a:gd name="csX81" fmla="*/ 2876325 w 3548309"/>
              <a:gd name="csY81" fmla="*/ 310160 h 310174"/>
              <a:gd name="csX82" fmla="*/ 2870285 w 3548309"/>
              <a:gd name="csY82" fmla="*/ 255497 h 310174"/>
              <a:gd name="csX83" fmla="*/ 2883776 w 3548309"/>
              <a:gd name="csY83" fmla="*/ 155087 h 310174"/>
              <a:gd name="csX84" fmla="*/ 2883744 w 3548309"/>
              <a:gd name="csY84" fmla="*/ 155087 h 310174"/>
              <a:gd name="csX85" fmla="*/ 2768100 w 3548309"/>
              <a:gd name="csY85" fmla="*/ 0 h 310174"/>
              <a:gd name="csX86" fmla="*/ 2797745 w 3548309"/>
              <a:gd name="csY86" fmla="*/ 0 h 310174"/>
              <a:gd name="csX87" fmla="*/ 2797745 w 3548309"/>
              <a:gd name="csY87" fmla="*/ 537 h 310174"/>
              <a:gd name="csX88" fmla="*/ 2848976 w 3548309"/>
              <a:gd name="csY88" fmla="*/ 511 h 310174"/>
              <a:gd name="csX89" fmla="*/ 2855679 w 3548309"/>
              <a:gd name="csY89" fmla="*/ 14 h 310174"/>
              <a:gd name="csX90" fmla="*/ 2865812 w 3548309"/>
              <a:gd name="csY90" fmla="*/ 11959 h 310174"/>
              <a:gd name="csX91" fmla="*/ 2861718 w 3548309"/>
              <a:gd name="csY91" fmla="*/ 54677 h 310174"/>
              <a:gd name="csX92" fmla="*/ 2848227 w 3548309"/>
              <a:gd name="csY92" fmla="*/ 155087 h 310174"/>
              <a:gd name="csX93" fmla="*/ 2848260 w 3548309"/>
              <a:gd name="csY93" fmla="*/ 155087 h 310174"/>
              <a:gd name="csX94" fmla="*/ 2827422 w 3548309"/>
              <a:gd name="csY94" fmla="*/ 310174 h 310174"/>
              <a:gd name="csX95" fmla="*/ 2797777 w 3548309"/>
              <a:gd name="csY95" fmla="*/ 310174 h 310174"/>
              <a:gd name="csX96" fmla="*/ 2797777 w 3548309"/>
              <a:gd name="csY96" fmla="*/ 309637 h 310174"/>
              <a:gd name="csX97" fmla="*/ 2746547 w 3548309"/>
              <a:gd name="csY97" fmla="*/ 309664 h 310174"/>
              <a:gd name="csX98" fmla="*/ 2739844 w 3548309"/>
              <a:gd name="csY98" fmla="*/ 310160 h 310174"/>
              <a:gd name="csX99" fmla="*/ 2733804 w 3548309"/>
              <a:gd name="csY99" fmla="*/ 255497 h 310174"/>
              <a:gd name="csX100" fmla="*/ 2747295 w 3548309"/>
              <a:gd name="csY100" fmla="*/ 155087 h 310174"/>
              <a:gd name="csX101" fmla="*/ 2747263 w 3548309"/>
              <a:gd name="csY101" fmla="*/ 155087 h 310174"/>
              <a:gd name="csX102" fmla="*/ 2631619 w 3548309"/>
              <a:gd name="csY102" fmla="*/ 0 h 310174"/>
              <a:gd name="csX103" fmla="*/ 2661264 w 3548309"/>
              <a:gd name="csY103" fmla="*/ 0 h 310174"/>
              <a:gd name="csX104" fmla="*/ 2661264 w 3548309"/>
              <a:gd name="csY104" fmla="*/ 537 h 310174"/>
              <a:gd name="csX105" fmla="*/ 2712495 w 3548309"/>
              <a:gd name="csY105" fmla="*/ 511 h 310174"/>
              <a:gd name="csX106" fmla="*/ 2719198 w 3548309"/>
              <a:gd name="csY106" fmla="*/ 14 h 310174"/>
              <a:gd name="csX107" fmla="*/ 2729331 w 3548309"/>
              <a:gd name="csY107" fmla="*/ 11959 h 310174"/>
              <a:gd name="csX108" fmla="*/ 2725237 w 3548309"/>
              <a:gd name="csY108" fmla="*/ 54677 h 310174"/>
              <a:gd name="csX109" fmla="*/ 2711746 w 3548309"/>
              <a:gd name="csY109" fmla="*/ 155087 h 310174"/>
              <a:gd name="csX110" fmla="*/ 2711779 w 3548309"/>
              <a:gd name="csY110" fmla="*/ 155087 h 310174"/>
              <a:gd name="csX111" fmla="*/ 2690941 w 3548309"/>
              <a:gd name="csY111" fmla="*/ 310174 h 310174"/>
              <a:gd name="csX112" fmla="*/ 2661296 w 3548309"/>
              <a:gd name="csY112" fmla="*/ 310174 h 310174"/>
              <a:gd name="csX113" fmla="*/ 2661296 w 3548309"/>
              <a:gd name="csY113" fmla="*/ 309637 h 310174"/>
              <a:gd name="csX114" fmla="*/ 2610066 w 3548309"/>
              <a:gd name="csY114" fmla="*/ 309664 h 310174"/>
              <a:gd name="csX115" fmla="*/ 2603363 w 3548309"/>
              <a:gd name="csY115" fmla="*/ 310160 h 310174"/>
              <a:gd name="csX116" fmla="*/ 2597323 w 3548309"/>
              <a:gd name="csY116" fmla="*/ 255497 h 310174"/>
              <a:gd name="csX117" fmla="*/ 2610814 w 3548309"/>
              <a:gd name="csY117" fmla="*/ 155087 h 310174"/>
              <a:gd name="csX118" fmla="*/ 2610782 w 3548309"/>
              <a:gd name="csY118" fmla="*/ 155087 h 310174"/>
              <a:gd name="csX119" fmla="*/ 2495138 w 3548309"/>
              <a:gd name="csY119" fmla="*/ 0 h 310174"/>
              <a:gd name="csX120" fmla="*/ 2524783 w 3548309"/>
              <a:gd name="csY120" fmla="*/ 0 h 310174"/>
              <a:gd name="csX121" fmla="*/ 2524783 w 3548309"/>
              <a:gd name="csY121" fmla="*/ 537 h 310174"/>
              <a:gd name="csX122" fmla="*/ 2576014 w 3548309"/>
              <a:gd name="csY122" fmla="*/ 511 h 310174"/>
              <a:gd name="csX123" fmla="*/ 2582717 w 3548309"/>
              <a:gd name="csY123" fmla="*/ 14 h 310174"/>
              <a:gd name="csX124" fmla="*/ 2592850 w 3548309"/>
              <a:gd name="csY124" fmla="*/ 11959 h 310174"/>
              <a:gd name="csX125" fmla="*/ 2588756 w 3548309"/>
              <a:gd name="csY125" fmla="*/ 54677 h 310174"/>
              <a:gd name="csX126" fmla="*/ 2575265 w 3548309"/>
              <a:gd name="csY126" fmla="*/ 155087 h 310174"/>
              <a:gd name="csX127" fmla="*/ 2575298 w 3548309"/>
              <a:gd name="csY127" fmla="*/ 155087 h 310174"/>
              <a:gd name="csX128" fmla="*/ 2554460 w 3548309"/>
              <a:gd name="csY128" fmla="*/ 310174 h 310174"/>
              <a:gd name="csX129" fmla="*/ 2524815 w 3548309"/>
              <a:gd name="csY129" fmla="*/ 310174 h 310174"/>
              <a:gd name="csX130" fmla="*/ 2524815 w 3548309"/>
              <a:gd name="csY130" fmla="*/ 309637 h 310174"/>
              <a:gd name="csX131" fmla="*/ 2473585 w 3548309"/>
              <a:gd name="csY131" fmla="*/ 309664 h 310174"/>
              <a:gd name="csX132" fmla="*/ 2466882 w 3548309"/>
              <a:gd name="csY132" fmla="*/ 310160 h 310174"/>
              <a:gd name="csX133" fmla="*/ 2460842 w 3548309"/>
              <a:gd name="csY133" fmla="*/ 255497 h 310174"/>
              <a:gd name="csX134" fmla="*/ 2474333 w 3548309"/>
              <a:gd name="csY134" fmla="*/ 155087 h 310174"/>
              <a:gd name="csX135" fmla="*/ 2474301 w 3548309"/>
              <a:gd name="csY135" fmla="*/ 155087 h 310174"/>
              <a:gd name="csX136" fmla="*/ 2358657 w 3548309"/>
              <a:gd name="csY136" fmla="*/ 0 h 310174"/>
              <a:gd name="csX137" fmla="*/ 2388302 w 3548309"/>
              <a:gd name="csY137" fmla="*/ 0 h 310174"/>
              <a:gd name="csX138" fmla="*/ 2388302 w 3548309"/>
              <a:gd name="csY138" fmla="*/ 537 h 310174"/>
              <a:gd name="csX139" fmla="*/ 2439533 w 3548309"/>
              <a:gd name="csY139" fmla="*/ 511 h 310174"/>
              <a:gd name="csX140" fmla="*/ 2446236 w 3548309"/>
              <a:gd name="csY140" fmla="*/ 14 h 310174"/>
              <a:gd name="csX141" fmla="*/ 2456369 w 3548309"/>
              <a:gd name="csY141" fmla="*/ 11959 h 310174"/>
              <a:gd name="csX142" fmla="*/ 2452275 w 3548309"/>
              <a:gd name="csY142" fmla="*/ 54677 h 310174"/>
              <a:gd name="csX143" fmla="*/ 2438784 w 3548309"/>
              <a:gd name="csY143" fmla="*/ 155087 h 310174"/>
              <a:gd name="csX144" fmla="*/ 2438817 w 3548309"/>
              <a:gd name="csY144" fmla="*/ 155087 h 310174"/>
              <a:gd name="csX145" fmla="*/ 2417979 w 3548309"/>
              <a:gd name="csY145" fmla="*/ 310174 h 310174"/>
              <a:gd name="csX146" fmla="*/ 2388334 w 3548309"/>
              <a:gd name="csY146" fmla="*/ 310174 h 310174"/>
              <a:gd name="csX147" fmla="*/ 2388334 w 3548309"/>
              <a:gd name="csY147" fmla="*/ 309637 h 310174"/>
              <a:gd name="csX148" fmla="*/ 2337104 w 3548309"/>
              <a:gd name="csY148" fmla="*/ 309664 h 310174"/>
              <a:gd name="csX149" fmla="*/ 2330401 w 3548309"/>
              <a:gd name="csY149" fmla="*/ 310160 h 310174"/>
              <a:gd name="csX150" fmla="*/ 2324361 w 3548309"/>
              <a:gd name="csY150" fmla="*/ 255497 h 310174"/>
              <a:gd name="csX151" fmla="*/ 2337852 w 3548309"/>
              <a:gd name="csY151" fmla="*/ 155087 h 310174"/>
              <a:gd name="csX152" fmla="*/ 2337820 w 3548309"/>
              <a:gd name="csY152" fmla="*/ 155087 h 310174"/>
              <a:gd name="csX153" fmla="*/ 2222176 w 3548309"/>
              <a:gd name="csY153" fmla="*/ 0 h 310174"/>
              <a:gd name="csX154" fmla="*/ 2251821 w 3548309"/>
              <a:gd name="csY154" fmla="*/ 0 h 310174"/>
              <a:gd name="csX155" fmla="*/ 2251821 w 3548309"/>
              <a:gd name="csY155" fmla="*/ 537 h 310174"/>
              <a:gd name="csX156" fmla="*/ 2303052 w 3548309"/>
              <a:gd name="csY156" fmla="*/ 511 h 310174"/>
              <a:gd name="csX157" fmla="*/ 2309755 w 3548309"/>
              <a:gd name="csY157" fmla="*/ 14 h 310174"/>
              <a:gd name="csX158" fmla="*/ 2319888 w 3548309"/>
              <a:gd name="csY158" fmla="*/ 11959 h 310174"/>
              <a:gd name="csX159" fmla="*/ 2315794 w 3548309"/>
              <a:gd name="csY159" fmla="*/ 54677 h 310174"/>
              <a:gd name="csX160" fmla="*/ 2302303 w 3548309"/>
              <a:gd name="csY160" fmla="*/ 155087 h 310174"/>
              <a:gd name="csX161" fmla="*/ 2302336 w 3548309"/>
              <a:gd name="csY161" fmla="*/ 155087 h 310174"/>
              <a:gd name="csX162" fmla="*/ 2281498 w 3548309"/>
              <a:gd name="csY162" fmla="*/ 310174 h 310174"/>
              <a:gd name="csX163" fmla="*/ 2251853 w 3548309"/>
              <a:gd name="csY163" fmla="*/ 310174 h 310174"/>
              <a:gd name="csX164" fmla="*/ 2251853 w 3548309"/>
              <a:gd name="csY164" fmla="*/ 309637 h 310174"/>
              <a:gd name="csX165" fmla="*/ 2200623 w 3548309"/>
              <a:gd name="csY165" fmla="*/ 309664 h 310174"/>
              <a:gd name="csX166" fmla="*/ 2193920 w 3548309"/>
              <a:gd name="csY166" fmla="*/ 310160 h 310174"/>
              <a:gd name="csX167" fmla="*/ 2187880 w 3548309"/>
              <a:gd name="csY167" fmla="*/ 255497 h 310174"/>
              <a:gd name="csX168" fmla="*/ 2201371 w 3548309"/>
              <a:gd name="csY168" fmla="*/ 155087 h 310174"/>
              <a:gd name="csX169" fmla="*/ 2201339 w 3548309"/>
              <a:gd name="csY169" fmla="*/ 155087 h 310174"/>
              <a:gd name="csX170" fmla="*/ 2085695 w 3548309"/>
              <a:gd name="csY170" fmla="*/ 0 h 310174"/>
              <a:gd name="csX171" fmla="*/ 2115340 w 3548309"/>
              <a:gd name="csY171" fmla="*/ 0 h 310174"/>
              <a:gd name="csX172" fmla="*/ 2115340 w 3548309"/>
              <a:gd name="csY172" fmla="*/ 537 h 310174"/>
              <a:gd name="csX173" fmla="*/ 2166571 w 3548309"/>
              <a:gd name="csY173" fmla="*/ 511 h 310174"/>
              <a:gd name="csX174" fmla="*/ 2173274 w 3548309"/>
              <a:gd name="csY174" fmla="*/ 14 h 310174"/>
              <a:gd name="csX175" fmla="*/ 2183407 w 3548309"/>
              <a:gd name="csY175" fmla="*/ 11959 h 310174"/>
              <a:gd name="csX176" fmla="*/ 2179313 w 3548309"/>
              <a:gd name="csY176" fmla="*/ 54677 h 310174"/>
              <a:gd name="csX177" fmla="*/ 2165822 w 3548309"/>
              <a:gd name="csY177" fmla="*/ 155087 h 310174"/>
              <a:gd name="csX178" fmla="*/ 2165855 w 3548309"/>
              <a:gd name="csY178" fmla="*/ 155087 h 310174"/>
              <a:gd name="csX179" fmla="*/ 2145017 w 3548309"/>
              <a:gd name="csY179" fmla="*/ 310174 h 310174"/>
              <a:gd name="csX180" fmla="*/ 2115372 w 3548309"/>
              <a:gd name="csY180" fmla="*/ 310174 h 310174"/>
              <a:gd name="csX181" fmla="*/ 2115372 w 3548309"/>
              <a:gd name="csY181" fmla="*/ 309637 h 310174"/>
              <a:gd name="csX182" fmla="*/ 2064142 w 3548309"/>
              <a:gd name="csY182" fmla="*/ 309664 h 310174"/>
              <a:gd name="csX183" fmla="*/ 2057439 w 3548309"/>
              <a:gd name="csY183" fmla="*/ 310160 h 310174"/>
              <a:gd name="csX184" fmla="*/ 2051399 w 3548309"/>
              <a:gd name="csY184" fmla="*/ 255497 h 310174"/>
              <a:gd name="csX185" fmla="*/ 2064890 w 3548309"/>
              <a:gd name="csY185" fmla="*/ 155087 h 310174"/>
              <a:gd name="csX186" fmla="*/ 2064858 w 3548309"/>
              <a:gd name="csY186" fmla="*/ 155087 h 310174"/>
              <a:gd name="csX187" fmla="*/ 1949214 w 3548309"/>
              <a:gd name="csY187" fmla="*/ 0 h 310174"/>
              <a:gd name="csX188" fmla="*/ 1978859 w 3548309"/>
              <a:gd name="csY188" fmla="*/ 0 h 310174"/>
              <a:gd name="csX189" fmla="*/ 1978859 w 3548309"/>
              <a:gd name="csY189" fmla="*/ 537 h 310174"/>
              <a:gd name="csX190" fmla="*/ 2030090 w 3548309"/>
              <a:gd name="csY190" fmla="*/ 511 h 310174"/>
              <a:gd name="csX191" fmla="*/ 2036793 w 3548309"/>
              <a:gd name="csY191" fmla="*/ 14 h 310174"/>
              <a:gd name="csX192" fmla="*/ 2046926 w 3548309"/>
              <a:gd name="csY192" fmla="*/ 11959 h 310174"/>
              <a:gd name="csX193" fmla="*/ 2042832 w 3548309"/>
              <a:gd name="csY193" fmla="*/ 54677 h 310174"/>
              <a:gd name="csX194" fmla="*/ 2029341 w 3548309"/>
              <a:gd name="csY194" fmla="*/ 155087 h 310174"/>
              <a:gd name="csX195" fmla="*/ 2029374 w 3548309"/>
              <a:gd name="csY195" fmla="*/ 155087 h 310174"/>
              <a:gd name="csX196" fmla="*/ 2008536 w 3548309"/>
              <a:gd name="csY196" fmla="*/ 310174 h 310174"/>
              <a:gd name="csX197" fmla="*/ 1978891 w 3548309"/>
              <a:gd name="csY197" fmla="*/ 310174 h 310174"/>
              <a:gd name="csX198" fmla="*/ 1978891 w 3548309"/>
              <a:gd name="csY198" fmla="*/ 309637 h 310174"/>
              <a:gd name="csX199" fmla="*/ 1927661 w 3548309"/>
              <a:gd name="csY199" fmla="*/ 309664 h 310174"/>
              <a:gd name="csX200" fmla="*/ 1920958 w 3548309"/>
              <a:gd name="csY200" fmla="*/ 310160 h 310174"/>
              <a:gd name="csX201" fmla="*/ 1914918 w 3548309"/>
              <a:gd name="csY201" fmla="*/ 255497 h 310174"/>
              <a:gd name="csX202" fmla="*/ 1928409 w 3548309"/>
              <a:gd name="csY202" fmla="*/ 155087 h 310174"/>
              <a:gd name="csX203" fmla="*/ 1928377 w 3548309"/>
              <a:gd name="csY203" fmla="*/ 155087 h 310174"/>
              <a:gd name="csX204" fmla="*/ 1812733 w 3548309"/>
              <a:gd name="csY204" fmla="*/ 0 h 310174"/>
              <a:gd name="csX205" fmla="*/ 1842378 w 3548309"/>
              <a:gd name="csY205" fmla="*/ 0 h 310174"/>
              <a:gd name="csX206" fmla="*/ 1842378 w 3548309"/>
              <a:gd name="csY206" fmla="*/ 537 h 310174"/>
              <a:gd name="csX207" fmla="*/ 1893609 w 3548309"/>
              <a:gd name="csY207" fmla="*/ 511 h 310174"/>
              <a:gd name="csX208" fmla="*/ 1900312 w 3548309"/>
              <a:gd name="csY208" fmla="*/ 14 h 310174"/>
              <a:gd name="csX209" fmla="*/ 1910445 w 3548309"/>
              <a:gd name="csY209" fmla="*/ 11959 h 310174"/>
              <a:gd name="csX210" fmla="*/ 1906351 w 3548309"/>
              <a:gd name="csY210" fmla="*/ 54677 h 310174"/>
              <a:gd name="csX211" fmla="*/ 1892860 w 3548309"/>
              <a:gd name="csY211" fmla="*/ 155087 h 310174"/>
              <a:gd name="csX212" fmla="*/ 1892893 w 3548309"/>
              <a:gd name="csY212" fmla="*/ 155087 h 310174"/>
              <a:gd name="csX213" fmla="*/ 1872055 w 3548309"/>
              <a:gd name="csY213" fmla="*/ 310174 h 310174"/>
              <a:gd name="csX214" fmla="*/ 1842410 w 3548309"/>
              <a:gd name="csY214" fmla="*/ 310174 h 310174"/>
              <a:gd name="csX215" fmla="*/ 1842410 w 3548309"/>
              <a:gd name="csY215" fmla="*/ 309637 h 310174"/>
              <a:gd name="csX216" fmla="*/ 1791180 w 3548309"/>
              <a:gd name="csY216" fmla="*/ 309664 h 310174"/>
              <a:gd name="csX217" fmla="*/ 1784477 w 3548309"/>
              <a:gd name="csY217" fmla="*/ 310160 h 310174"/>
              <a:gd name="csX218" fmla="*/ 1778437 w 3548309"/>
              <a:gd name="csY218" fmla="*/ 255497 h 310174"/>
              <a:gd name="csX219" fmla="*/ 1791928 w 3548309"/>
              <a:gd name="csY219" fmla="*/ 155087 h 310174"/>
              <a:gd name="csX220" fmla="*/ 1791896 w 3548309"/>
              <a:gd name="csY220" fmla="*/ 155087 h 310174"/>
              <a:gd name="csX221" fmla="*/ 1676252 w 3548309"/>
              <a:gd name="csY221" fmla="*/ 0 h 310174"/>
              <a:gd name="csX222" fmla="*/ 1705897 w 3548309"/>
              <a:gd name="csY222" fmla="*/ 0 h 310174"/>
              <a:gd name="csX223" fmla="*/ 1705897 w 3548309"/>
              <a:gd name="csY223" fmla="*/ 537 h 310174"/>
              <a:gd name="csX224" fmla="*/ 1757128 w 3548309"/>
              <a:gd name="csY224" fmla="*/ 511 h 310174"/>
              <a:gd name="csX225" fmla="*/ 1763831 w 3548309"/>
              <a:gd name="csY225" fmla="*/ 14 h 310174"/>
              <a:gd name="csX226" fmla="*/ 1773964 w 3548309"/>
              <a:gd name="csY226" fmla="*/ 11959 h 310174"/>
              <a:gd name="csX227" fmla="*/ 1769870 w 3548309"/>
              <a:gd name="csY227" fmla="*/ 54677 h 310174"/>
              <a:gd name="csX228" fmla="*/ 1756379 w 3548309"/>
              <a:gd name="csY228" fmla="*/ 155087 h 310174"/>
              <a:gd name="csX229" fmla="*/ 1756412 w 3548309"/>
              <a:gd name="csY229" fmla="*/ 155087 h 310174"/>
              <a:gd name="csX230" fmla="*/ 1735574 w 3548309"/>
              <a:gd name="csY230" fmla="*/ 310174 h 310174"/>
              <a:gd name="csX231" fmla="*/ 1705930 w 3548309"/>
              <a:gd name="csY231" fmla="*/ 310174 h 310174"/>
              <a:gd name="csX232" fmla="*/ 1705930 w 3548309"/>
              <a:gd name="csY232" fmla="*/ 309637 h 310174"/>
              <a:gd name="csX233" fmla="*/ 1654699 w 3548309"/>
              <a:gd name="csY233" fmla="*/ 309664 h 310174"/>
              <a:gd name="csX234" fmla="*/ 1647996 w 3548309"/>
              <a:gd name="csY234" fmla="*/ 310160 h 310174"/>
              <a:gd name="csX235" fmla="*/ 1641957 w 3548309"/>
              <a:gd name="csY235" fmla="*/ 255497 h 310174"/>
              <a:gd name="csX236" fmla="*/ 1655447 w 3548309"/>
              <a:gd name="csY236" fmla="*/ 155087 h 310174"/>
              <a:gd name="csX237" fmla="*/ 1655415 w 3548309"/>
              <a:gd name="csY237" fmla="*/ 155087 h 310174"/>
              <a:gd name="csX238" fmla="*/ 1539771 w 3548309"/>
              <a:gd name="csY238" fmla="*/ 0 h 310174"/>
              <a:gd name="csX239" fmla="*/ 1569416 w 3548309"/>
              <a:gd name="csY239" fmla="*/ 0 h 310174"/>
              <a:gd name="csX240" fmla="*/ 1569416 w 3548309"/>
              <a:gd name="csY240" fmla="*/ 537 h 310174"/>
              <a:gd name="csX241" fmla="*/ 1620647 w 3548309"/>
              <a:gd name="csY241" fmla="*/ 511 h 310174"/>
              <a:gd name="csX242" fmla="*/ 1627350 w 3548309"/>
              <a:gd name="csY242" fmla="*/ 14 h 310174"/>
              <a:gd name="csX243" fmla="*/ 1637483 w 3548309"/>
              <a:gd name="csY243" fmla="*/ 11959 h 310174"/>
              <a:gd name="csX244" fmla="*/ 1633389 w 3548309"/>
              <a:gd name="csY244" fmla="*/ 54677 h 310174"/>
              <a:gd name="csX245" fmla="*/ 1619898 w 3548309"/>
              <a:gd name="csY245" fmla="*/ 155087 h 310174"/>
              <a:gd name="csX246" fmla="*/ 1619931 w 3548309"/>
              <a:gd name="csY246" fmla="*/ 155087 h 310174"/>
              <a:gd name="csX247" fmla="*/ 1599093 w 3548309"/>
              <a:gd name="csY247" fmla="*/ 310174 h 310174"/>
              <a:gd name="csX248" fmla="*/ 1569449 w 3548309"/>
              <a:gd name="csY248" fmla="*/ 310174 h 310174"/>
              <a:gd name="csX249" fmla="*/ 1569449 w 3548309"/>
              <a:gd name="csY249" fmla="*/ 309637 h 310174"/>
              <a:gd name="csX250" fmla="*/ 1518218 w 3548309"/>
              <a:gd name="csY250" fmla="*/ 309664 h 310174"/>
              <a:gd name="csX251" fmla="*/ 1511515 w 3548309"/>
              <a:gd name="csY251" fmla="*/ 310160 h 310174"/>
              <a:gd name="csX252" fmla="*/ 1505476 w 3548309"/>
              <a:gd name="csY252" fmla="*/ 255497 h 310174"/>
              <a:gd name="csX253" fmla="*/ 1518966 w 3548309"/>
              <a:gd name="csY253" fmla="*/ 155087 h 310174"/>
              <a:gd name="csX254" fmla="*/ 1518934 w 3548309"/>
              <a:gd name="csY254" fmla="*/ 155087 h 310174"/>
              <a:gd name="csX255" fmla="*/ 1403290 w 3548309"/>
              <a:gd name="csY255" fmla="*/ 0 h 310174"/>
              <a:gd name="csX256" fmla="*/ 1432935 w 3548309"/>
              <a:gd name="csY256" fmla="*/ 0 h 310174"/>
              <a:gd name="csX257" fmla="*/ 1432935 w 3548309"/>
              <a:gd name="csY257" fmla="*/ 537 h 310174"/>
              <a:gd name="csX258" fmla="*/ 1484166 w 3548309"/>
              <a:gd name="csY258" fmla="*/ 511 h 310174"/>
              <a:gd name="csX259" fmla="*/ 1490869 w 3548309"/>
              <a:gd name="csY259" fmla="*/ 14 h 310174"/>
              <a:gd name="csX260" fmla="*/ 1501002 w 3548309"/>
              <a:gd name="csY260" fmla="*/ 11959 h 310174"/>
              <a:gd name="csX261" fmla="*/ 1496908 w 3548309"/>
              <a:gd name="csY261" fmla="*/ 54677 h 310174"/>
              <a:gd name="csX262" fmla="*/ 1483417 w 3548309"/>
              <a:gd name="csY262" fmla="*/ 155087 h 310174"/>
              <a:gd name="csX263" fmla="*/ 1483450 w 3548309"/>
              <a:gd name="csY263" fmla="*/ 155087 h 310174"/>
              <a:gd name="csX264" fmla="*/ 1462612 w 3548309"/>
              <a:gd name="csY264" fmla="*/ 310174 h 310174"/>
              <a:gd name="csX265" fmla="*/ 1432968 w 3548309"/>
              <a:gd name="csY265" fmla="*/ 310174 h 310174"/>
              <a:gd name="csX266" fmla="*/ 1432968 w 3548309"/>
              <a:gd name="csY266" fmla="*/ 309637 h 310174"/>
              <a:gd name="csX267" fmla="*/ 1381737 w 3548309"/>
              <a:gd name="csY267" fmla="*/ 309664 h 310174"/>
              <a:gd name="csX268" fmla="*/ 1375034 w 3548309"/>
              <a:gd name="csY268" fmla="*/ 310160 h 310174"/>
              <a:gd name="csX269" fmla="*/ 1368995 w 3548309"/>
              <a:gd name="csY269" fmla="*/ 255497 h 310174"/>
              <a:gd name="csX270" fmla="*/ 1382485 w 3548309"/>
              <a:gd name="csY270" fmla="*/ 155087 h 310174"/>
              <a:gd name="csX271" fmla="*/ 1382453 w 3548309"/>
              <a:gd name="csY271" fmla="*/ 155087 h 310174"/>
              <a:gd name="csX272" fmla="*/ 1266809 w 3548309"/>
              <a:gd name="csY272" fmla="*/ 0 h 310174"/>
              <a:gd name="csX273" fmla="*/ 1296454 w 3548309"/>
              <a:gd name="csY273" fmla="*/ 0 h 310174"/>
              <a:gd name="csX274" fmla="*/ 1296454 w 3548309"/>
              <a:gd name="csY274" fmla="*/ 537 h 310174"/>
              <a:gd name="csX275" fmla="*/ 1347685 w 3548309"/>
              <a:gd name="csY275" fmla="*/ 511 h 310174"/>
              <a:gd name="csX276" fmla="*/ 1354388 w 3548309"/>
              <a:gd name="csY276" fmla="*/ 14 h 310174"/>
              <a:gd name="csX277" fmla="*/ 1364521 w 3548309"/>
              <a:gd name="csY277" fmla="*/ 11959 h 310174"/>
              <a:gd name="csX278" fmla="*/ 1360427 w 3548309"/>
              <a:gd name="csY278" fmla="*/ 54677 h 310174"/>
              <a:gd name="csX279" fmla="*/ 1346936 w 3548309"/>
              <a:gd name="csY279" fmla="*/ 155087 h 310174"/>
              <a:gd name="csX280" fmla="*/ 1346969 w 3548309"/>
              <a:gd name="csY280" fmla="*/ 155087 h 310174"/>
              <a:gd name="csX281" fmla="*/ 1326131 w 3548309"/>
              <a:gd name="csY281" fmla="*/ 310174 h 310174"/>
              <a:gd name="csX282" fmla="*/ 1296487 w 3548309"/>
              <a:gd name="csY282" fmla="*/ 310174 h 310174"/>
              <a:gd name="csX283" fmla="*/ 1296487 w 3548309"/>
              <a:gd name="csY283" fmla="*/ 309637 h 310174"/>
              <a:gd name="csX284" fmla="*/ 1245256 w 3548309"/>
              <a:gd name="csY284" fmla="*/ 309664 h 310174"/>
              <a:gd name="csX285" fmla="*/ 1238553 w 3548309"/>
              <a:gd name="csY285" fmla="*/ 310160 h 310174"/>
              <a:gd name="csX286" fmla="*/ 1232514 w 3548309"/>
              <a:gd name="csY286" fmla="*/ 255497 h 310174"/>
              <a:gd name="csX287" fmla="*/ 1246004 w 3548309"/>
              <a:gd name="csY287" fmla="*/ 155087 h 310174"/>
              <a:gd name="csX288" fmla="*/ 1245972 w 3548309"/>
              <a:gd name="csY288" fmla="*/ 155087 h 310174"/>
              <a:gd name="csX289" fmla="*/ 1130328 w 3548309"/>
              <a:gd name="csY289" fmla="*/ 0 h 310174"/>
              <a:gd name="csX290" fmla="*/ 1159973 w 3548309"/>
              <a:gd name="csY290" fmla="*/ 0 h 310174"/>
              <a:gd name="csX291" fmla="*/ 1159973 w 3548309"/>
              <a:gd name="csY291" fmla="*/ 537 h 310174"/>
              <a:gd name="csX292" fmla="*/ 1211204 w 3548309"/>
              <a:gd name="csY292" fmla="*/ 511 h 310174"/>
              <a:gd name="csX293" fmla="*/ 1217907 w 3548309"/>
              <a:gd name="csY293" fmla="*/ 14 h 310174"/>
              <a:gd name="csX294" fmla="*/ 1228040 w 3548309"/>
              <a:gd name="csY294" fmla="*/ 11959 h 310174"/>
              <a:gd name="csX295" fmla="*/ 1223946 w 3548309"/>
              <a:gd name="csY295" fmla="*/ 54677 h 310174"/>
              <a:gd name="csX296" fmla="*/ 1210455 w 3548309"/>
              <a:gd name="csY296" fmla="*/ 155087 h 310174"/>
              <a:gd name="csX297" fmla="*/ 1210488 w 3548309"/>
              <a:gd name="csY297" fmla="*/ 155087 h 310174"/>
              <a:gd name="csX298" fmla="*/ 1189650 w 3548309"/>
              <a:gd name="csY298" fmla="*/ 310174 h 310174"/>
              <a:gd name="csX299" fmla="*/ 1160006 w 3548309"/>
              <a:gd name="csY299" fmla="*/ 310174 h 310174"/>
              <a:gd name="csX300" fmla="*/ 1160006 w 3548309"/>
              <a:gd name="csY300" fmla="*/ 309637 h 310174"/>
              <a:gd name="csX301" fmla="*/ 1108775 w 3548309"/>
              <a:gd name="csY301" fmla="*/ 309664 h 310174"/>
              <a:gd name="csX302" fmla="*/ 1102072 w 3548309"/>
              <a:gd name="csY302" fmla="*/ 310160 h 310174"/>
              <a:gd name="csX303" fmla="*/ 1096033 w 3548309"/>
              <a:gd name="csY303" fmla="*/ 255497 h 310174"/>
              <a:gd name="csX304" fmla="*/ 1109523 w 3548309"/>
              <a:gd name="csY304" fmla="*/ 155087 h 310174"/>
              <a:gd name="csX305" fmla="*/ 1109491 w 3548309"/>
              <a:gd name="csY305" fmla="*/ 155087 h 310174"/>
              <a:gd name="csX306" fmla="*/ 993847 w 3548309"/>
              <a:gd name="csY306" fmla="*/ 0 h 310174"/>
              <a:gd name="csX307" fmla="*/ 1023492 w 3548309"/>
              <a:gd name="csY307" fmla="*/ 0 h 310174"/>
              <a:gd name="csX308" fmla="*/ 1023492 w 3548309"/>
              <a:gd name="csY308" fmla="*/ 537 h 310174"/>
              <a:gd name="csX309" fmla="*/ 1074723 w 3548309"/>
              <a:gd name="csY309" fmla="*/ 511 h 310174"/>
              <a:gd name="csX310" fmla="*/ 1081426 w 3548309"/>
              <a:gd name="csY310" fmla="*/ 14 h 310174"/>
              <a:gd name="csX311" fmla="*/ 1091559 w 3548309"/>
              <a:gd name="csY311" fmla="*/ 11959 h 310174"/>
              <a:gd name="csX312" fmla="*/ 1087465 w 3548309"/>
              <a:gd name="csY312" fmla="*/ 54677 h 310174"/>
              <a:gd name="csX313" fmla="*/ 1073974 w 3548309"/>
              <a:gd name="csY313" fmla="*/ 155087 h 310174"/>
              <a:gd name="csX314" fmla="*/ 1074007 w 3548309"/>
              <a:gd name="csY314" fmla="*/ 155087 h 310174"/>
              <a:gd name="csX315" fmla="*/ 1053169 w 3548309"/>
              <a:gd name="csY315" fmla="*/ 310174 h 310174"/>
              <a:gd name="csX316" fmla="*/ 1023525 w 3548309"/>
              <a:gd name="csY316" fmla="*/ 310174 h 310174"/>
              <a:gd name="csX317" fmla="*/ 1023525 w 3548309"/>
              <a:gd name="csY317" fmla="*/ 309637 h 310174"/>
              <a:gd name="csX318" fmla="*/ 972294 w 3548309"/>
              <a:gd name="csY318" fmla="*/ 309664 h 310174"/>
              <a:gd name="csX319" fmla="*/ 965591 w 3548309"/>
              <a:gd name="csY319" fmla="*/ 310160 h 310174"/>
              <a:gd name="csX320" fmla="*/ 959552 w 3548309"/>
              <a:gd name="csY320" fmla="*/ 255497 h 310174"/>
              <a:gd name="csX321" fmla="*/ 973042 w 3548309"/>
              <a:gd name="csY321" fmla="*/ 155087 h 310174"/>
              <a:gd name="csX322" fmla="*/ 973010 w 3548309"/>
              <a:gd name="csY322" fmla="*/ 155087 h 310174"/>
              <a:gd name="csX323" fmla="*/ 857366 w 3548309"/>
              <a:gd name="csY323" fmla="*/ 0 h 310174"/>
              <a:gd name="csX324" fmla="*/ 887011 w 3548309"/>
              <a:gd name="csY324" fmla="*/ 0 h 310174"/>
              <a:gd name="csX325" fmla="*/ 887011 w 3548309"/>
              <a:gd name="csY325" fmla="*/ 537 h 310174"/>
              <a:gd name="csX326" fmla="*/ 938242 w 3548309"/>
              <a:gd name="csY326" fmla="*/ 511 h 310174"/>
              <a:gd name="csX327" fmla="*/ 944945 w 3548309"/>
              <a:gd name="csY327" fmla="*/ 14 h 310174"/>
              <a:gd name="csX328" fmla="*/ 955078 w 3548309"/>
              <a:gd name="csY328" fmla="*/ 11959 h 310174"/>
              <a:gd name="csX329" fmla="*/ 950984 w 3548309"/>
              <a:gd name="csY329" fmla="*/ 54677 h 310174"/>
              <a:gd name="csX330" fmla="*/ 937493 w 3548309"/>
              <a:gd name="csY330" fmla="*/ 155087 h 310174"/>
              <a:gd name="csX331" fmla="*/ 937526 w 3548309"/>
              <a:gd name="csY331" fmla="*/ 155087 h 310174"/>
              <a:gd name="csX332" fmla="*/ 916688 w 3548309"/>
              <a:gd name="csY332" fmla="*/ 310174 h 310174"/>
              <a:gd name="csX333" fmla="*/ 887044 w 3548309"/>
              <a:gd name="csY333" fmla="*/ 310174 h 310174"/>
              <a:gd name="csX334" fmla="*/ 887044 w 3548309"/>
              <a:gd name="csY334" fmla="*/ 309637 h 310174"/>
              <a:gd name="csX335" fmla="*/ 835813 w 3548309"/>
              <a:gd name="csY335" fmla="*/ 309664 h 310174"/>
              <a:gd name="csX336" fmla="*/ 829110 w 3548309"/>
              <a:gd name="csY336" fmla="*/ 310160 h 310174"/>
              <a:gd name="csX337" fmla="*/ 823071 w 3548309"/>
              <a:gd name="csY337" fmla="*/ 255497 h 310174"/>
              <a:gd name="csX338" fmla="*/ 836561 w 3548309"/>
              <a:gd name="csY338" fmla="*/ 155087 h 310174"/>
              <a:gd name="csX339" fmla="*/ 836529 w 3548309"/>
              <a:gd name="csY339" fmla="*/ 155087 h 310174"/>
              <a:gd name="csX340" fmla="*/ 720885 w 3548309"/>
              <a:gd name="csY340" fmla="*/ 0 h 310174"/>
              <a:gd name="csX341" fmla="*/ 750530 w 3548309"/>
              <a:gd name="csY341" fmla="*/ 0 h 310174"/>
              <a:gd name="csX342" fmla="*/ 750530 w 3548309"/>
              <a:gd name="csY342" fmla="*/ 537 h 310174"/>
              <a:gd name="csX343" fmla="*/ 801761 w 3548309"/>
              <a:gd name="csY343" fmla="*/ 511 h 310174"/>
              <a:gd name="csX344" fmla="*/ 808464 w 3548309"/>
              <a:gd name="csY344" fmla="*/ 14 h 310174"/>
              <a:gd name="csX345" fmla="*/ 818597 w 3548309"/>
              <a:gd name="csY345" fmla="*/ 11959 h 310174"/>
              <a:gd name="csX346" fmla="*/ 814503 w 3548309"/>
              <a:gd name="csY346" fmla="*/ 54677 h 310174"/>
              <a:gd name="csX347" fmla="*/ 801012 w 3548309"/>
              <a:gd name="csY347" fmla="*/ 155087 h 310174"/>
              <a:gd name="csX348" fmla="*/ 801045 w 3548309"/>
              <a:gd name="csY348" fmla="*/ 155087 h 310174"/>
              <a:gd name="csX349" fmla="*/ 780207 w 3548309"/>
              <a:gd name="csY349" fmla="*/ 310174 h 310174"/>
              <a:gd name="csX350" fmla="*/ 750563 w 3548309"/>
              <a:gd name="csY350" fmla="*/ 310174 h 310174"/>
              <a:gd name="csX351" fmla="*/ 750563 w 3548309"/>
              <a:gd name="csY351" fmla="*/ 309637 h 310174"/>
              <a:gd name="csX352" fmla="*/ 699332 w 3548309"/>
              <a:gd name="csY352" fmla="*/ 309664 h 310174"/>
              <a:gd name="csX353" fmla="*/ 692629 w 3548309"/>
              <a:gd name="csY353" fmla="*/ 310160 h 310174"/>
              <a:gd name="csX354" fmla="*/ 686590 w 3548309"/>
              <a:gd name="csY354" fmla="*/ 255497 h 310174"/>
              <a:gd name="csX355" fmla="*/ 700080 w 3548309"/>
              <a:gd name="csY355" fmla="*/ 155087 h 310174"/>
              <a:gd name="csX356" fmla="*/ 700048 w 3548309"/>
              <a:gd name="csY356" fmla="*/ 155087 h 310174"/>
              <a:gd name="csX357" fmla="*/ 584404 w 3548309"/>
              <a:gd name="csY357" fmla="*/ 0 h 310174"/>
              <a:gd name="csX358" fmla="*/ 614049 w 3548309"/>
              <a:gd name="csY358" fmla="*/ 0 h 310174"/>
              <a:gd name="csX359" fmla="*/ 614049 w 3548309"/>
              <a:gd name="csY359" fmla="*/ 537 h 310174"/>
              <a:gd name="csX360" fmla="*/ 665280 w 3548309"/>
              <a:gd name="csY360" fmla="*/ 511 h 310174"/>
              <a:gd name="csX361" fmla="*/ 671983 w 3548309"/>
              <a:gd name="csY361" fmla="*/ 14 h 310174"/>
              <a:gd name="csX362" fmla="*/ 682116 w 3548309"/>
              <a:gd name="csY362" fmla="*/ 11959 h 310174"/>
              <a:gd name="csX363" fmla="*/ 678022 w 3548309"/>
              <a:gd name="csY363" fmla="*/ 54677 h 310174"/>
              <a:gd name="csX364" fmla="*/ 664531 w 3548309"/>
              <a:gd name="csY364" fmla="*/ 155087 h 310174"/>
              <a:gd name="csX365" fmla="*/ 664564 w 3548309"/>
              <a:gd name="csY365" fmla="*/ 155087 h 310174"/>
              <a:gd name="csX366" fmla="*/ 643726 w 3548309"/>
              <a:gd name="csY366" fmla="*/ 310174 h 310174"/>
              <a:gd name="csX367" fmla="*/ 614082 w 3548309"/>
              <a:gd name="csY367" fmla="*/ 310174 h 310174"/>
              <a:gd name="csX368" fmla="*/ 614082 w 3548309"/>
              <a:gd name="csY368" fmla="*/ 309637 h 310174"/>
              <a:gd name="csX369" fmla="*/ 562851 w 3548309"/>
              <a:gd name="csY369" fmla="*/ 309664 h 310174"/>
              <a:gd name="csX370" fmla="*/ 556148 w 3548309"/>
              <a:gd name="csY370" fmla="*/ 310160 h 310174"/>
              <a:gd name="csX371" fmla="*/ 550109 w 3548309"/>
              <a:gd name="csY371" fmla="*/ 255497 h 310174"/>
              <a:gd name="csX372" fmla="*/ 563599 w 3548309"/>
              <a:gd name="csY372" fmla="*/ 155087 h 310174"/>
              <a:gd name="csX373" fmla="*/ 563567 w 3548309"/>
              <a:gd name="csY373" fmla="*/ 155087 h 310174"/>
              <a:gd name="csX374" fmla="*/ 447923 w 3548309"/>
              <a:gd name="csY374" fmla="*/ 0 h 310174"/>
              <a:gd name="csX375" fmla="*/ 477568 w 3548309"/>
              <a:gd name="csY375" fmla="*/ 0 h 310174"/>
              <a:gd name="csX376" fmla="*/ 477568 w 3548309"/>
              <a:gd name="csY376" fmla="*/ 537 h 310174"/>
              <a:gd name="csX377" fmla="*/ 528799 w 3548309"/>
              <a:gd name="csY377" fmla="*/ 511 h 310174"/>
              <a:gd name="csX378" fmla="*/ 535502 w 3548309"/>
              <a:gd name="csY378" fmla="*/ 14 h 310174"/>
              <a:gd name="csX379" fmla="*/ 545635 w 3548309"/>
              <a:gd name="csY379" fmla="*/ 11959 h 310174"/>
              <a:gd name="csX380" fmla="*/ 541541 w 3548309"/>
              <a:gd name="csY380" fmla="*/ 54677 h 310174"/>
              <a:gd name="csX381" fmla="*/ 528050 w 3548309"/>
              <a:gd name="csY381" fmla="*/ 155087 h 310174"/>
              <a:gd name="csX382" fmla="*/ 528083 w 3548309"/>
              <a:gd name="csY382" fmla="*/ 155087 h 310174"/>
              <a:gd name="csX383" fmla="*/ 507245 w 3548309"/>
              <a:gd name="csY383" fmla="*/ 310174 h 310174"/>
              <a:gd name="csX384" fmla="*/ 477601 w 3548309"/>
              <a:gd name="csY384" fmla="*/ 310174 h 310174"/>
              <a:gd name="csX385" fmla="*/ 477601 w 3548309"/>
              <a:gd name="csY385" fmla="*/ 309637 h 310174"/>
              <a:gd name="csX386" fmla="*/ 426370 w 3548309"/>
              <a:gd name="csY386" fmla="*/ 309664 h 310174"/>
              <a:gd name="csX387" fmla="*/ 419667 w 3548309"/>
              <a:gd name="csY387" fmla="*/ 310160 h 310174"/>
              <a:gd name="csX388" fmla="*/ 413628 w 3548309"/>
              <a:gd name="csY388" fmla="*/ 255497 h 310174"/>
              <a:gd name="csX389" fmla="*/ 427118 w 3548309"/>
              <a:gd name="csY389" fmla="*/ 155087 h 310174"/>
              <a:gd name="csX390" fmla="*/ 427086 w 3548309"/>
              <a:gd name="csY390" fmla="*/ 155087 h 310174"/>
              <a:gd name="csX391" fmla="*/ 311442 w 3548309"/>
              <a:gd name="csY391" fmla="*/ 0 h 310174"/>
              <a:gd name="csX392" fmla="*/ 341087 w 3548309"/>
              <a:gd name="csY392" fmla="*/ 0 h 310174"/>
              <a:gd name="csX393" fmla="*/ 341087 w 3548309"/>
              <a:gd name="csY393" fmla="*/ 537 h 310174"/>
              <a:gd name="csX394" fmla="*/ 392318 w 3548309"/>
              <a:gd name="csY394" fmla="*/ 511 h 310174"/>
              <a:gd name="csX395" fmla="*/ 399021 w 3548309"/>
              <a:gd name="csY395" fmla="*/ 14 h 310174"/>
              <a:gd name="csX396" fmla="*/ 409154 w 3548309"/>
              <a:gd name="csY396" fmla="*/ 11959 h 310174"/>
              <a:gd name="csX397" fmla="*/ 405060 w 3548309"/>
              <a:gd name="csY397" fmla="*/ 54677 h 310174"/>
              <a:gd name="csX398" fmla="*/ 391569 w 3548309"/>
              <a:gd name="csY398" fmla="*/ 155087 h 310174"/>
              <a:gd name="csX399" fmla="*/ 391602 w 3548309"/>
              <a:gd name="csY399" fmla="*/ 155087 h 310174"/>
              <a:gd name="csX400" fmla="*/ 370764 w 3548309"/>
              <a:gd name="csY400" fmla="*/ 310174 h 310174"/>
              <a:gd name="csX401" fmla="*/ 341120 w 3548309"/>
              <a:gd name="csY401" fmla="*/ 310174 h 310174"/>
              <a:gd name="csX402" fmla="*/ 341120 w 3548309"/>
              <a:gd name="csY402" fmla="*/ 309637 h 310174"/>
              <a:gd name="csX403" fmla="*/ 289889 w 3548309"/>
              <a:gd name="csY403" fmla="*/ 309664 h 310174"/>
              <a:gd name="csX404" fmla="*/ 283186 w 3548309"/>
              <a:gd name="csY404" fmla="*/ 310160 h 310174"/>
              <a:gd name="csX405" fmla="*/ 277147 w 3548309"/>
              <a:gd name="csY405" fmla="*/ 255497 h 310174"/>
              <a:gd name="csX406" fmla="*/ 290637 w 3548309"/>
              <a:gd name="csY406" fmla="*/ 155087 h 310174"/>
              <a:gd name="csX407" fmla="*/ 290605 w 3548309"/>
              <a:gd name="csY407" fmla="*/ 155087 h 310174"/>
              <a:gd name="csX408" fmla="*/ 174961 w 3548309"/>
              <a:gd name="csY408" fmla="*/ 0 h 310174"/>
              <a:gd name="csX409" fmla="*/ 204606 w 3548309"/>
              <a:gd name="csY409" fmla="*/ 0 h 310174"/>
              <a:gd name="csX410" fmla="*/ 204606 w 3548309"/>
              <a:gd name="csY410" fmla="*/ 537 h 310174"/>
              <a:gd name="csX411" fmla="*/ 255837 w 3548309"/>
              <a:gd name="csY411" fmla="*/ 511 h 310174"/>
              <a:gd name="csX412" fmla="*/ 262540 w 3548309"/>
              <a:gd name="csY412" fmla="*/ 14 h 310174"/>
              <a:gd name="csX413" fmla="*/ 272673 w 3548309"/>
              <a:gd name="csY413" fmla="*/ 11959 h 310174"/>
              <a:gd name="csX414" fmla="*/ 268579 w 3548309"/>
              <a:gd name="csY414" fmla="*/ 54677 h 310174"/>
              <a:gd name="csX415" fmla="*/ 255088 w 3548309"/>
              <a:gd name="csY415" fmla="*/ 155087 h 310174"/>
              <a:gd name="csX416" fmla="*/ 255121 w 3548309"/>
              <a:gd name="csY416" fmla="*/ 155087 h 310174"/>
              <a:gd name="csX417" fmla="*/ 234283 w 3548309"/>
              <a:gd name="csY417" fmla="*/ 310174 h 310174"/>
              <a:gd name="csX418" fmla="*/ 204639 w 3548309"/>
              <a:gd name="csY418" fmla="*/ 310174 h 310174"/>
              <a:gd name="csX419" fmla="*/ 204639 w 3548309"/>
              <a:gd name="csY419" fmla="*/ 309637 h 310174"/>
              <a:gd name="csX420" fmla="*/ 153408 w 3548309"/>
              <a:gd name="csY420" fmla="*/ 309664 h 310174"/>
              <a:gd name="csX421" fmla="*/ 146705 w 3548309"/>
              <a:gd name="csY421" fmla="*/ 310160 h 310174"/>
              <a:gd name="csX422" fmla="*/ 140666 w 3548309"/>
              <a:gd name="csY422" fmla="*/ 255497 h 310174"/>
              <a:gd name="csX423" fmla="*/ 154156 w 3548309"/>
              <a:gd name="csY423" fmla="*/ 155087 h 310174"/>
              <a:gd name="csX424" fmla="*/ 154124 w 3548309"/>
              <a:gd name="csY424" fmla="*/ 155087 h 310174"/>
              <a:gd name="csX425" fmla="*/ 38480 w 3548309"/>
              <a:gd name="csY425" fmla="*/ 0 h 310174"/>
              <a:gd name="csX426" fmla="*/ 68125 w 3548309"/>
              <a:gd name="csY426" fmla="*/ 0 h 310174"/>
              <a:gd name="csX427" fmla="*/ 68125 w 3548309"/>
              <a:gd name="csY427" fmla="*/ 537 h 310174"/>
              <a:gd name="csX428" fmla="*/ 119356 w 3548309"/>
              <a:gd name="csY428" fmla="*/ 511 h 310174"/>
              <a:gd name="csX429" fmla="*/ 126059 w 3548309"/>
              <a:gd name="csY429" fmla="*/ 14 h 310174"/>
              <a:gd name="csX430" fmla="*/ 136192 w 3548309"/>
              <a:gd name="csY430" fmla="*/ 11959 h 310174"/>
              <a:gd name="csX431" fmla="*/ 132098 w 3548309"/>
              <a:gd name="csY431" fmla="*/ 54677 h 310174"/>
              <a:gd name="csX432" fmla="*/ 118607 w 3548309"/>
              <a:gd name="csY432" fmla="*/ 155087 h 310174"/>
              <a:gd name="csX433" fmla="*/ 118640 w 3548309"/>
              <a:gd name="csY433" fmla="*/ 155087 h 310174"/>
              <a:gd name="csX434" fmla="*/ 97802 w 3548309"/>
              <a:gd name="csY434" fmla="*/ 310174 h 310174"/>
              <a:gd name="csX435" fmla="*/ 68158 w 3548309"/>
              <a:gd name="csY435" fmla="*/ 310174 h 310174"/>
              <a:gd name="csX436" fmla="*/ 68158 w 3548309"/>
              <a:gd name="csY436" fmla="*/ 309637 h 310174"/>
              <a:gd name="csX437" fmla="*/ 16927 w 3548309"/>
              <a:gd name="csY437" fmla="*/ 309664 h 310174"/>
              <a:gd name="csX438" fmla="*/ 10224 w 3548309"/>
              <a:gd name="csY438" fmla="*/ 310160 h 310174"/>
              <a:gd name="csX439" fmla="*/ 4185 w 3548309"/>
              <a:gd name="csY439" fmla="*/ 255497 h 310174"/>
              <a:gd name="csX440" fmla="*/ 17675 w 3548309"/>
              <a:gd name="csY440" fmla="*/ 155087 h 310174"/>
              <a:gd name="csX441" fmla="*/ 17643 w 3548309"/>
              <a:gd name="csY441" fmla="*/ 155087 h 310174"/>
            </a:gdLst>
            <a:rect l="l" t="t" r="r" b="b"/>
            <a:pathLst>
              <a:path w="3548309" h="310174">
                <a:moveTo>
                  <a:pt x="3450506" y="0"/>
                </a:moveTo>
                <a:lnTo>
                  <a:pt x="3480151" y="0"/>
                </a:lnTo>
                <a:lnTo>
                  <a:pt x="3480151" y="537"/>
                </a:lnTo>
                <a:lnTo>
                  <a:pt x="3531381" y="511"/>
                </a:lnTo>
                <a:cubicBezTo>
                  <a:pt x="3533947" y="128"/>
                  <a:pt x="3536170" y="-54"/>
                  <a:pt x="3538084" y="14"/>
                </a:cubicBezTo>
                <a:cubicBezTo>
                  <a:pt x="3544782" y="251"/>
                  <a:pt x="3547685" y="3540"/>
                  <a:pt x="3548218" y="11959"/>
                </a:cubicBezTo>
                <a:cubicBezTo>
                  <a:pt x="3548750" y="20378"/>
                  <a:pt x="3546911" y="33925"/>
                  <a:pt x="3544124" y="54677"/>
                </a:cubicBezTo>
                <a:lnTo>
                  <a:pt x="3530633" y="155087"/>
                </a:lnTo>
                <a:lnTo>
                  <a:pt x="3530665" y="155087"/>
                </a:lnTo>
                <a:lnTo>
                  <a:pt x="3509828" y="310174"/>
                </a:lnTo>
                <a:lnTo>
                  <a:pt x="3480183" y="310174"/>
                </a:lnTo>
                <a:lnTo>
                  <a:pt x="3480183" y="309637"/>
                </a:lnTo>
                <a:lnTo>
                  <a:pt x="3428952" y="309664"/>
                </a:lnTo>
                <a:cubicBezTo>
                  <a:pt x="3426386" y="310046"/>
                  <a:pt x="3424163" y="310228"/>
                  <a:pt x="3422249" y="310160"/>
                </a:cubicBezTo>
                <a:cubicBezTo>
                  <a:pt x="3408854" y="309687"/>
                  <a:pt x="3410635" y="297002"/>
                  <a:pt x="3416210" y="255497"/>
                </a:cubicBezTo>
                <a:lnTo>
                  <a:pt x="3429701" y="155087"/>
                </a:lnTo>
                <a:lnTo>
                  <a:pt x="3429668" y="155087"/>
                </a:lnTo>
                <a:close/>
                <a:moveTo>
                  <a:pt x="3314024" y="0"/>
                </a:moveTo>
                <a:lnTo>
                  <a:pt x="3343669" y="0"/>
                </a:lnTo>
                <a:lnTo>
                  <a:pt x="3343669" y="537"/>
                </a:lnTo>
                <a:lnTo>
                  <a:pt x="3394900" y="511"/>
                </a:lnTo>
                <a:cubicBezTo>
                  <a:pt x="3397466" y="128"/>
                  <a:pt x="3399689" y="-54"/>
                  <a:pt x="3401603" y="14"/>
                </a:cubicBezTo>
                <a:cubicBezTo>
                  <a:pt x="3408300" y="251"/>
                  <a:pt x="3411204" y="3540"/>
                  <a:pt x="3411736" y="11959"/>
                </a:cubicBezTo>
                <a:cubicBezTo>
                  <a:pt x="3412269" y="20378"/>
                  <a:pt x="3410429" y="33925"/>
                  <a:pt x="3407642" y="54677"/>
                </a:cubicBezTo>
                <a:lnTo>
                  <a:pt x="3394151" y="155087"/>
                </a:lnTo>
                <a:lnTo>
                  <a:pt x="3394184" y="155087"/>
                </a:lnTo>
                <a:lnTo>
                  <a:pt x="3373346" y="310174"/>
                </a:lnTo>
                <a:lnTo>
                  <a:pt x="3343701" y="310174"/>
                </a:lnTo>
                <a:lnTo>
                  <a:pt x="3343701" y="309637"/>
                </a:lnTo>
                <a:lnTo>
                  <a:pt x="3292471" y="309664"/>
                </a:lnTo>
                <a:cubicBezTo>
                  <a:pt x="3289905" y="310046"/>
                  <a:pt x="3287682" y="310228"/>
                  <a:pt x="3285768" y="310160"/>
                </a:cubicBezTo>
                <a:cubicBezTo>
                  <a:pt x="3272373" y="309687"/>
                  <a:pt x="3274154" y="297002"/>
                  <a:pt x="3279728" y="255497"/>
                </a:cubicBezTo>
                <a:lnTo>
                  <a:pt x="3293219" y="155087"/>
                </a:lnTo>
                <a:lnTo>
                  <a:pt x="3293187" y="155087"/>
                </a:lnTo>
                <a:close/>
                <a:moveTo>
                  <a:pt x="3177543" y="0"/>
                </a:moveTo>
                <a:lnTo>
                  <a:pt x="3207188" y="0"/>
                </a:lnTo>
                <a:lnTo>
                  <a:pt x="3207188" y="537"/>
                </a:lnTo>
                <a:lnTo>
                  <a:pt x="3258419" y="511"/>
                </a:lnTo>
                <a:cubicBezTo>
                  <a:pt x="3260985" y="128"/>
                  <a:pt x="3263208" y="-54"/>
                  <a:pt x="3265122" y="14"/>
                </a:cubicBezTo>
                <a:cubicBezTo>
                  <a:pt x="3271819" y="251"/>
                  <a:pt x="3274723" y="3540"/>
                  <a:pt x="3275255" y="11959"/>
                </a:cubicBezTo>
                <a:cubicBezTo>
                  <a:pt x="3275787" y="20378"/>
                  <a:pt x="3273948" y="33925"/>
                  <a:pt x="3271161" y="54677"/>
                </a:cubicBezTo>
                <a:lnTo>
                  <a:pt x="3257670" y="155087"/>
                </a:lnTo>
                <a:lnTo>
                  <a:pt x="3257703" y="155087"/>
                </a:lnTo>
                <a:lnTo>
                  <a:pt x="3236865" y="310174"/>
                </a:lnTo>
                <a:lnTo>
                  <a:pt x="3207220" y="310174"/>
                </a:lnTo>
                <a:lnTo>
                  <a:pt x="3207220" y="309637"/>
                </a:lnTo>
                <a:lnTo>
                  <a:pt x="3155990" y="309664"/>
                </a:lnTo>
                <a:cubicBezTo>
                  <a:pt x="3153424" y="310046"/>
                  <a:pt x="3151201" y="310228"/>
                  <a:pt x="3149287" y="310160"/>
                </a:cubicBezTo>
                <a:cubicBezTo>
                  <a:pt x="3135892" y="309687"/>
                  <a:pt x="3137673" y="297002"/>
                  <a:pt x="3143247" y="255497"/>
                </a:cubicBezTo>
                <a:lnTo>
                  <a:pt x="3156738" y="155087"/>
                </a:lnTo>
                <a:lnTo>
                  <a:pt x="3156706" y="155087"/>
                </a:lnTo>
                <a:close/>
                <a:moveTo>
                  <a:pt x="3041062" y="0"/>
                </a:moveTo>
                <a:lnTo>
                  <a:pt x="3070707" y="0"/>
                </a:lnTo>
                <a:lnTo>
                  <a:pt x="3070707" y="537"/>
                </a:lnTo>
                <a:lnTo>
                  <a:pt x="3121938" y="511"/>
                </a:lnTo>
                <a:cubicBezTo>
                  <a:pt x="3124504" y="128"/>
                  <a:pt x="3126727" y="-54"/>
                  <a:pt x="3128641" y="14"/>
                </a:cubicBezTo>
                <a:cubicBezTo>
                  <a:pt x="3135338" y="251"/>
                  <a:pt x="3138242" y="3540"/>
                  <a:pt x="3138774" y="11959"/>
                </a:cubicBezTo>
                <a:cubicBezTo>
                  <a:pt x="3139306" y="20378"/>
                  <a:pt x="3137467" y="33925"/>
                  <a:pt x="3134680" y="54677"/>
                </a:cubicBezTo>
                <a:lnTo>
                  <a:pt x="3121189" y="155087"/>
                </a:lnTo>
                <a:lnTo>
                  <a:pt x="3121222" y="155087"/>
                </a:lnTo>
                <a:lnTo>
                  <a:pt x="3100384" y="310174"/>
                </a:lnTo>
                <a:lnTo>
                  <a:pt x="3070739" y="310174"/>
                </a:lnTo>
                <a:lnTo>
                  <a:pt x="3070739" y="309637"/>
                </a:lnTo>
                <a:lnTo>
                  <a:pt x="3019509" y="309664"/>
                </a:lnTo>
                <a:cubicBezTo>
                  <a:pt x="3016943" y="310046"/>
                  <a:pt x="3014720" y="310228"/>
                  <a:pt x="3012806" y="310160"/>
                </a:cubicBezTo>
                <a:cubicBezTo>
                  <a:pt x="2999411" y="309687"/>
                  <a:pt x="3001192" y="297002"/>
                  <a:pt x="3006766" y="255497"/>
                </a:cubicBezTo>
                <a:lnTo>
                  <a:pt x="3020257" y="155087"/>
                </a:lnTo>
                <a:lnTo>
                  <a:pt x="3020225" y="155087"/>
                </a:lnTo>
                <a:close/>
                <a:moveTo>
                  <a:pt x="2904581" y="0"/>
                </a:moveTo>
                <a:lnTo>
                  <a:pt x="2934226" y="0"/>
                </a:lnTo>
                <a:lnTo>
                  <a:pt x="2934226" y="537"/>
                </a:lnTo>
                <a:lnTo>
                  <a:pt x="2985457" y="511"/>
                </a:lnTo>
                <a:cubicBezTo>
                  <a:pt x="2988023" y="128"/>
                  <a:pt x="2990246" y="-54"/>
                  <a:pt x="2992160" y="14"/>
                </a:cubicBezTo>
                <a:cubicBezTo>
                  <a:pt x="2998857" y="251"/>
                  <a:pt x="3001761" y="3540"/>
                  <a:pt x="3002293" y="11959"/>
                </a:cubicBezTo>
                <a:cubicBezTo>
                  <a:pt x="3002825" y="20378"/>
                  <a:pt x="3000986" y="33925"/>
                  <a:pt x="2998199" y="54677"/>
                </a:cubicBezTo>
                <a:lnTo>
                  <a:pt x="2984708" y="155087"/>
                </a:lnTo>
                <a:lnTo>
                  <a:pt x="2984741" y="155087"/>
                </a:lnTo>
                <a:lnTo>
                  <a:pt x="2963903" y="310174"/>
                </a:lnTo>
                <a:lnTo>
                  <a:pt x="2934258" y="310174"/>
                </a:lnTo>
                <a:lnTo>
                  <a:pt x="2934258" y="309637"/>
                </a:lnTo>
                <a:lnTo>
                  <a:pt x="2883028" y="309664"/>
                </a:lnTo>
                <a:cubicBezTo>
                  <a:pt x="2880462" y="310046"/>
                  <a:pt x="2878239" y="310228"/>
                  <a:pt x="2876325" y="310160"/>
                </a:cubicBezTo>
                <a:cubicBezTo>
                  <a:pt x="2862930" y="309687"/>
                  <a:pt x="2864711" y="297002"/>
                  <a:pt x="2870285" y="255497"/>
                </a:cubicBezTo>
                <a:lnTo>
                  <a:pt x="2883776" y="155087"/>
                </a:lnTo>
                <a:lnTo>
                  <a:pt x="2883744" y="155087"/>
                </a:lnTo>
                <a:close/>
                <a:moveTo>
                  <a:pt x="2768100" y="0"/>
                </a:moveTo>
                <a:lnTo>
                  <a:pt x="2797745" y="0"/>
                </a:lnTo>
                <a:lnTo>
                  <a:pt x="2797745" y="537"/>
                </a:lnTo>
                <a:lnTo>
                  <a:pt x="2848976" y="511"/>
                </a:lnTo>
                <a:cubicBezTo>
                  <a:pt x="2851542" y="128"/>
                  <a:pt x="2853765" y="-54"/>
                  <a:pt x="2855679" y="14"/>
                </a:cubicBezTo>
                <a:cubicBezTo>
                  <a:pt x="2862376" y="251"/>
                  <a:pt x="2865280" y="3540"/>
                  <a:pt x="2865812" y="11959"/>
                </a:cubicBezTo>
                <a:cubicBezTo>
                  <a:pt x="2866344" y="20378"/>
                  <a:pt x="2864505" y="33925"/>
                  <a:pt x="2861718" y="54677"/>
                </a:cubicBezTo>
                <a:lnTo>
                  <a:pt x="2848227" y="155087"/>
                </a:lnTo>
                <a:lnTo>
                  <a:pt x="2848260" y="155087"/>
                </a:lnTo>
                <a:lnTo>
                  <a:pt x="2827422" y="310174"/>
                </a:lnTo>
                <a:lnTo>
                  <a:pt x="2797777" y="310174"/>
                </a:lnTo>
                <a:lnTo>
                  <a:pt x="2797777" y="309637"/>
                </a:lnTo>
                <a:lnTo>
                  <a:pt x="2746547" y="309664"/>
                </a:lnTo>
                <a:cubicBezTo>
                  <a:pt x="2743981" y="310046"/>
                  <a:pt x="2741758" y="310228"/>
                  <a:pt x="2739844" y="310160"/>
                </a:cubicBezTo>
                <a:cubicBezTo>
                  <a:pt x="2726449" y="309687"/>
                  <a:pt x="2728230" y="297002"/>
                  <a:pt x="2733804" y="255497"/>
                </a:cubicBezTo>
                <a:lnTo>
                  <a:pt x="2747295" y="155087"/>
                </a:lnTo>
                <a:lnTo>
                  <a:pt x="2747263" y="155087"/>
                </a:lnTo>
                <a:close/>
                <a:moveTo>
                  <a:pt x="2631619" y="0"/>
                </a:moveTo>
                <a:lnTo>
                  <a:pt x="2661264" y="0"/>
                </a:lnTo>
                <a:lnTo>
                  <a:pt x="2661264" y="537"/>
                </a:lnTo>
                <a:lnTo>
                  <a:pt x="2712495" y="511"/>
                </a:lnTo>
                <a:cubicBezTo>
                  <a:pt x="2715061" y="128"/>
                  <a:pt x="2717284" y="-54"/>
                  <a:pt x="2719198" y="14"/>
                </a:cubicBezTo>
                <a:cubicBezTo>
                  <a:pt x="2725895" y="251"/>
                  <a:pt x="2728799" y="3540"/>
                  <a:pt x="2729331" y="11959"/>
                </a:cubicBezTo>
                <a:cubicBezTo>
                  <a:pt x="2729863" y="20378"/>
                  <a:pt x="2728024" y="33925"/>
                  <a:pt x="2725237" y="54677"/>
                </a:cubicBezTo>
                <a:lnTo>
                  <a:pt x="2711746" y="155087"/>
                </a:lnTo>
                <a:lnTo>
                  <a:pt x="2711779" y="155087"/>
                </a:lnTo>
                <a:lnTo>
                  <a:pt x="2690941" y="310174"/>
                </a:lnTo>
                <a:lnTo>
                  <a:pt x="2661296" y="310174"/>
                </a:lnTo>
                <a:lnTo>
                  <a:pt x="2661296" y="309637"/>
                </a:lnTo>
                <a:lnTo>
                  <a:pt x="2610066" y="309664"/>
                </a:lnTo>
                <a:cubicBezTo>
                  <a:pt x="2607500" y="310046"/>
                  <a:pt x="2605277" y="310228"/>
                  <a:pt x="2603363" y="310160"/>
                </a:cubicBezTo>
                <a:cubicBezTo>
                  <a:pt x="2589968" y="309687"/>
                  <a:pt x="2591749" y="297002"/>
                  <a:pt x="2597323" y="255497"/>
                </a:cubicBezTo>
                <a:lnTo>
                  <a:pt x="2610814" y="155087"/>
                </a:lnTo>
                <a:lnTo>
                  <a:pt x="2610782" y="155087"/>
                </a:lnTo>
                <a:close/>
                <a:moveTo>
                  <a:pt x="2495138" y="0"/>
                </a:moveTo>
                <a:lnTo>
                  <a:pt x="2524783" y="0"/>
                </a:lnTo>
                <a:lnTo>
                  <a:pt x="2524783" y="537"/>
                </a:lnTo>
                <a:lnTo>
                  <a:pt x="2576014" y="511"/>
                </a:lnTo>
                <a:cubicBezTo>
                  <a:pt x="2578580" y="128"/>
                  <a:pt x="2580803" y="-54"/>
                  <a:pt x="2582717" y="14"/>
                </a:cubicBezTo>
                <a:cubicBezTo>
                  <a:pt x="2589414" y="251"/>
                  <a:pt x="2592318" y="3540"/>
                  <a:pt x="2592850" y="11959"/>
                </a:cubicBezTo>
                <a:cubicBezTo>
                  <a:pt x="2593382" y="20378"/>
                  <a:pt x="2591543" y="33925"/>
                  <a:pt x="2588756" y="54677"/>
                </a:cubicBezTo>
                <a:lnTo>
                  <a:pt x="2575265" y="155087"/>
                </a:lnTo>
                <a:lnTo>
                  <a:pt x="2575298" y="155087"/>
                </a:lnTo>
                <a:lnTo>
                  <a:pt x="2554460" y="310174"/>
                </a:lnTo>
                <a:lnTo>
                  <a:pt x="2524815" y="310174"/>
                </a:lnTo>
                <a:lnTo>
                  <a:pt x="2524815" y="309637"/>
                </a:lnTo>
                <a:lnTo>
                  <a:pt x="2473585" y="309664"/>
                </a:lnTo>
                <a:cubicBezTo>
                  <a:pt x="2471019" y="310046"/>
                  <a:pt x="2468796" y="310228"/>
                  <a:pt x="2466882" y="310160"/>
                </a:cubicBezTo>
                <a:cubicBezTo>
                  <a:pt x="2453487" y="309687"/>
                  <a:pt x="2455268" y="297002"/>
                  <a:pt x="2460842" y="255497"/>
                </a:cubicBezTo>
                <a:lnTo>
                  <a:pt x="2474333" y="155087"/>
                </a:lnTo>
                <a:lnTo>
                  <a:pt x="2474301" y="155087"/>
                </a:lnTo>
                <a:close/>
                <a:moveTo>
                  <a:pt x="2358657" y="0"/>
                </a:moveTo>
                <a:lnTo>
                  <a:pt x="2388302" y="0"/>
                </a:lnTo>
                <a:lnTo>
                  <a:pt x="2388302" y="537"/>
                </a:lnTo>
                <a:lnTo>
                  <a:pt x="2439533" y="511"/>
                </a:lnTo>
                <a:cubicBezTo>
                  <a:pt x="2442099" y="128"/>
                  <a:pt x="2444322" y="-54"/>
                  <a:pt x="2446236" y="14"/>
                </a:cubicBezTo>
                <a:cubicBezTo>
                  <a:pt x="2452933" y="251"/>
                  <a:pt x="2455837" y="3540"/>
                  <a:pt x="2456369" y="11959"/>
                </a:cubicBezTo>
                <a:cubicBezTo>
                  <a:pt x="2456901" y="20378"/>
                  <a:pt x="2455062" y="33925"/>
                  <a:pt x="2452275" y="54677"/>
                </a:cubicBezTo>
                <a:lnTo>
                  <a:pt x="2438784" y="155087"/>
                </a:lnTo>
                <a:lnTo>
                  <a:pt x="2438817" y="155087"/>
                </a:lnTo>
                <a:lnTo>
                  <a:pt x="2417979" y="310174"/>
                </a:lnTo>
                <a:lnTo>
                  <a:pt x="2388334" y="310174"/>
                </a:lnTo>
                <a:lnTo>
                  <a:pt x="2388334" y="309637"/>
                </a:lnTo>
                <a:lnTo>
                  <a:pt x="2337104" y="309664"/>
                </a:lnTo>
                <a:cubicBezTo>
                  <a:pt x="2334538" y="310046"/>
                  <a:pt x="2332315" y="310228"/>
                  <a:pt x="2330401" y="310160"/>
                </a:cubicBezTo>
                <a:cubicBezTo>
                  <a:pt x="2317006" y="309687"/>
                  <a:pt x="2318787" y="297002"/>
                  <a:pt x="2324361" y="255497"/>
                </a:cubicBezTo>
                <a:lnTo>
                  <a:pt x="2337852" y="155087"/>
                </a:lnTo>
                <a:lnTo>
                  <a:pt x="2337820" y="155087"/>
                </a:lnTo>
                <a:close/>
                <a:moveTo>
                  <a:pt x="2222176" y="0"/>
                </a:moveTo>
                <a:lnTo>
                  <a:pt x="2251821" y="0"/>
                </a:lnTo>
                <a:lnTo>
                  <a:pt x="2251821" y="537"/>
                </a:lnTo>
                <a:lnTo>
                  <a:pt x="2303052" y="511"/>
                </a:lnTo>
                <a:cubicBezTo>
                  <a:pt x="2305618" y="128"/>
                  <a:pt x="2307841" y="-54"/>
                  <a:pt x="2309755" y="14"/>
                </a:cubicBezTo>
                <a:cubicBezTo>
                  <a:pt x="2316452" y="251"/>
                  <a:pt x="2319356" y="3540"/>
                  <a:pt x="2319888" y="11959"/>
                </a:cubicBezTo>
                <a:cubicBezTo>
                  <a:pt x="2320420" y="20378"/>
                  <a:pt x="2318581" y="33925"/>
                  <a:pt x="2315794" y="54677"/>
                </a:cubicBezTo>
                <a:lnTo>
                  <a:pt x="2302303" y="155087"/>
                </a:lnTo>
                <a:lnTo>
                  <a:pt x="2302336" y="155087"/>
                </a:lnTo>
                <a:lnTo>
                  <a:pt x="2281498" y="310174"/>
                </a:lnTo>
                <a:lnTo>
                  <a:pt x="2251853" y="310174"/>
                </a:lnTo>
                <a:lnTo>
                  <a:pt x="2251853" y="309637"/>
                </a:lnTo>
                <a:lnTo>
                  <a:pt x="2200623" y="309664"/>
                </a:lnTo>
                <a:cubicBezTo>
                  <a:pt x="2198057" y="310046"/>
                  <a:pt x="2195834" y="310228"/>
                  <a:pt x="2193920" y="310160"/>
                </a:cubicBezTo>
                <a:cubicBezTo>
                  <a:pt x="2180525" y="309687"/>
                  <a:pt x="2182306" y="297002"/>
                  <a:pt x="2187880" y="255497"/>
                </a:cubicBezTo>
                <a:lnTo>
                  <a:pt x="2201371" y="155087"/>
                </a:lnTo>
                <a:lnTo>
                  <a:pt x="2201339" y="155087"/>
                </a:lnTo>
                <a:close/>
                <a:moveTo>
                  <a:pt x="2085695" y="0"/>
                </a:moveTo>
                <a:lnTo>
                  <a:pt x="2115340" y="0"/>
                </a:lnTo>
                <a:lnTo>
                  <a:pt x="2115340" y="537"/>
                </a:lnTo>
                <a:lnTo>
                  <a:pt x="2166571" y="511"/>
                </a:lnTo>
                <a:cubicBezTo>
                  <a:pt x="2169137" y="128"/>
                  <a:pt x="2171360" y="-54"/>
                  <a:pt x="2173274" y="14"/>
                </a:cubicBezTo>
                <a:cubicBezTo>
                  <a:pt x="2179971" y="251"/>
                  <a:pt x="2182875" y="3540"/>
                  <a:pt x="2183407" y="11959"/>
                </a:cubicBezTo>
                <a:cubicBezTo>
                  <a:pt x="2183939" y="20378"/>
                  <a:pt x="2182100" y="33925"/>
                  <a:pt x="2179313" y="54677"/>
                </a:cubicBezTo>
                <a:lnTo>
                  <a:pt x="2165822" y="155087"/>
                </a:lnTo>
                <a:lnTo>
                  <a:pt x="2165855" y="155087"/>
                </a:lnTo>
                <a:lnTo>
                  <a:pt x="2145017" y="310174"/>
                </a:lnTo>
                <a:lnTo>
                  <a:pt x="2115372" y="310174"/>
                </a:lnTo>
                <a:lnTo>
                  <a:pt x="2115372" y="309637"/>
                </a:lnTo>
                <a:lnTo>
                  <a:pt x="2064142" y="309664"/>
                </a:lnTo>
                <a:cubicBezTo>
                  <a:pt x="2061576" y="310046"/>
                  <a:pt x="2059353" y="310228"/>
                  <a:pt x="2057439" y="310160"/>
                </a:cubicBezTo>
                <a:cubicBezTo>
                  <a:pt x="2044044" y="309687"/>
                  <a:pt x="2045825" y="297002"/>
                  <a:pt x="2051399" y="255497"/>
                </a:cubicBezTo>
                <a:lnTo>
                  <a:pt x="2064890" y="155087"/>
                </a:lnTo>
                <a:lnTo>
                  <a:pt x="2064858" y="155087"/>
                </a:lnTo>
                <a:close/>
                <a:moveTo>
                  <a:pt x="1949214" y="0"/>
                </a:moveTo>
                <a:lnTo>
                  <a:pt x="1978859" y="0"/>
                </a:lnTo>
                <a:lnTo>
                  <a:pt x="1978859" y="537"/>
                </a:lnTo>
                <a:lnTo>
                  <a:pt x="2030090" y="511"/>
                </a:lnTo>
                <a:cubicBezTo>
                  <a:pt x="2032656" y="128"/>
                  <a:pt x="2034879" y="-54"/>
                  <a:pt x="2036793" y="14"/>
                </a:cubicBezTo>
                <a:cubicBezTo>
                  <a:pt x="2043490" y="251"/>
                  <a:pt x="2046394" y="3540"/>
                  <a:pt x="2046926" y="11959"/>
                </a:cubicBezTo>
                <a:cubicBezTo>
                  <a:pt x="2047458" y="20378"/>
                  <a:pt x="2045619" y="33925"/>
                  <a:pt x="2042832" y="54677"/>
                </a:cubicBezTo>
                <a:lnTo>
                  <a:pt x="2029341" y="155087"/>
                </a:lnTo>
                <a:lnTo>
                  <a:pt x="2029374" y="155087"/>
                </a:lnTo>
                <a:lnTo>
                  <a:pt x="2008536" y="310174"/>
                </a:lnTo>
                <a:lnTo>
                  <a:pt x="1978891" y="310174"/>
                </a:lnTo>
                <a:lnTo>
                  <a:pt x="1978891" y="309637"/>
                </a:lnTo>
                <a:lnTo>
                  <a:pt x="1927661" y="309664"/>
                </a:lnTo>
                <a:cubicBezTo>
                  <a:pt x="1925095" y="310046"/>
                  <a:pt x="1922872" y="310228"/>
                  <a:pt x="1920958" y="310160"/>
                </a:cubicBezTo>
                <a:cubicBezTo>
                  <a:pt x="1907563" y="309687"/>
                  <a:pt x="1909344" y="297002"/>
                  <a:pt x="1914918" y="255497"/>
                </a:cubicBezTo>
                <a:lnTo>
                  <a:pt x="1928409" y="155087"/>
                </a:lnTo>
                <a:lnTo>
                  <a:pt x="1928377" y="155087"/>
                </a:lnTo>
                <a:close/>
                <a:moveTo>
                  <a:pt x="1812733" y="0"/>
                </a:moveTo>
                <a:lnTo>
                  <a:pt x="1842378" y="0"/>
                </a:lnTo>
                <a:lnTo>
                  <a:pt x="1842378" y="537"/>
                </a:lnTo>
                <a:lnTo>
                  <a:pt x="1893609" y="511"/>
                </a:lnTo>
                <a:cubicBezTo>
                  <a:pt x="1896175" y="128"/>
                  <a:pt x="1898398" y="-54"/>
                  <a:pt x="1900312" y="14"/>
                </a:cubicBezTo>
                <a:cubicBezTo>
                  <a:pt x="1907009" y="251"/>
                  <a:pt x="1909913" y="3540"/>
                  <a:pt x="1910445" y="11959"/>
                </a:cubicBezTo>
                <a:cubicBezTo>
                  <a:pt x="1910977" y="20378"/>
                  <a:pt x="1909138" y="33925"/>
                  <a:pt x="1906351" y="54677"/>
                </a:cubicBezTo>
                <a:lnTo>
                  <a:pt x="1892860" y="155087"/>
                </a:lnTo>
                <a:lnTo>
                  <a:pt x="1892893" y="155087"/>
                </a:lnTo>
                <a:lnTo>
                  <a:pt x="1872055" y="310174"/>
                </a:lnTo>
                <a:lnTo>
                  <a:pt x="1842410" y="310174"/>
                </a:lnTo>
                <a:lnTo>
                  <a:pt x="1842410" y="309637"/>
                </a:lnTo>
                <a:lnTo>
                  <a:pt x="1791180" y="309664"/>
                </a:lnTo>
                <a:cubicBezTo>
                  <a:pt x="1788614" y="310046"/>
                  <a:pt x="1786391" y="310228"/>
                  <a:pt x="1784477" y="310160"/>
                </a:cubicBezTo>
                <a:cubicBezTo>
                  <a:pt x="1771082" y="309687"/>
                  <a:pt x="1772863" y="297002"/>
                  <a:pt x="1778437" y="255497"/>
                </a:cubicBezTo>
                <a:lnTo>
                  <a:pt x="1791928" y="155087"/>
                </a:lnTo>
                <a:lnTo>
                  <a:pt x="1791896" y="155087"/>
                </a:lnTo>
                <a:close/>
                <a:moveTo>
                  <a:pt x="1676252" y="0"/>
                </a:moveTo>
                <a:lnTo>
                  <a:pt x="1705897" y="0"/>
                </a:lnTo>
                <a:lnTo>
                  <a:pt x="1705897" y="537"/>
                </a:lnTo>
                <a:lnTo>
                  <a:pt x="1757128" y="511"/>
                </a:lnTo>
                <a:cubicBezTo>
                  <a:pt x="1759694" y="128"/>
                  <a:pt x="1761917" y="-54"/>
                  <a:pt x="1763831" y="14"/>
                </a:cubicBezTo>
                <a:cubicBezTo>
                  <a:pt x="1770528" y="251"/>
                  <a:pt x="1773432" y="3540"/>
                  <a:pt x="1773964" y="11959"/>
                </a:cubicBezTo>
                <a:cubicBezTo>
                  <a:pt x="1774496" y="20378"/>
                  <a:pt x="1772657" y="33925"/>
                  <a:pt x="1769870" y="54677"/>
                </a:cubicBezTo>
                <a:lnTo>
                  <a:pt x="1756379" y="155087"/>
                </a:lnTo>
                <a:lnTo>
                  <a:pt x="1756412" y="155087"/>
                </a:lnTo>
                <a:lnTo>
                  <a:pt x="1735574" y="310174"/>
                </a:lnTo>
                <a:lnTo>
                  <a:pt x="1705930" y="310174"/>
                </a:lnTo>
                <a:lnTo>
                  <a:pt x="1705930" y="309637"/>
                </a:lnTo>
                <a:lnTo>
                  <a:pt x="1654699" y="309664"/>
                </a:lnTo>
                <a:cubicBezTo>
                  <a:pt x="1652133" y="310046"/>
                  <a:pt x="1649910" y="310228"/>
                  <a:pt x="1647996" y="310160"/>
                </a:cubicBezTo>
                <a:cubicBezTo>
                  <a:pt x="1634601" y="309687"/>
                  <a:pt x="1636382" y="297002"/>
                  <a:pt x="1641957" y="255497"/>
                </a:cubicBezTo>
                <a:lnTo>
                  <a:pt x="1655447" y="155087"/>
                </a:lnTo>
                <a:lnTo>
                  <a:pt x="1655415" y="155087"/>
                </a:lnTo>
                <a:close/>
                <a:moveTo>
                  <a:pt x="1539771" y="0"/>
                </a:moveTo>
                <a:lnTo>
                  <a:pt x="1569416" y="0"/>
                </a:lnTo>
                <a:lnTo>
                  <a:pt x="1569416" y="537"/>
                </a:lnTo>
                <a:lnTo>
                  <a:pt x="1620647" y="511"/>
                </a:lnTo>
                <a:cubicBezTo>
                  <a:pt x="1623213" y="128"/>
                  <a:pt x="1625436" y="-54"/>
                  <a:pt x="1627350" y="14"/>
                </a:cubicBezTo>
                <a:cubicBezTo>
                  <a:pt x="1634047" y="251"/>
                  <a:pt x="1636951" y="3540"/>
                  <a:pt x="1637483" y="11959"/>
                </a:cubicBezTo>
                <a:cubicBezTo>
                  <a:pt x="1638015" y="20378"/>
                  <a:pt x="1636177" y="33925"/>
                  <a:pt x="1633389" y="54677"/>
                </a:cubicBezTo>
                <a:lnTo>
                  <a:pt x="1619898" y="155087"/>
                </a:lnTo>
                <a:lnTo>
                  <a:pt x="1619931" y="155087"/>
                </a:lnTo>
                <a:lnTo>
                  <a:pt x="1599093" y="310174"/>
                </a:lnTo>
                <a:lnTo>
                  <a:pt x="1569449" y="310174"/>
                </a:lnTo>
                <a:lnTo>
                  <a:pt x="1569449" y="309637"/>
                </a:lnTo>
                <a:lnTo>
                  <a:pt x="1518218" y="309664"/>
                </a:lnTo>
                <a:cubicBezTo>
                  <a:pt x="1515652" y="310046"/>
                  <a:pt x="1513429" y="310228"/>
                  <a:pt x="1511515" y="310160"/>
                </a:cubicBezTo>
                <a:cubicBezTo>
                  <a:pt x="1498120" y="309687"/>
                  <a:pt x="1499901" y="297002"/>
                  <a:pt x="1505476" y="255497"/>
                </a:cubicBezTo>
                <a:lnTo>
                  <a:pt x="1518966" y="155087"/>
                </a:lnTo>
                <a:lnTo>
                  <a:pt x="1518934" y="155087"/>
                </a:lnTo>
                <a:close/>
                <a:moveTo>
                  <a:pt x="1403290" y="0"/>
                </a:moveTo>
                <a:lnTo>
                  <a:pt x="1432935" y="0"/>
                </a:lnTo>
                <a:lnTo>
                  <a:pt x="1432935" y="537"/>
                </a:lnTo>
                <a:lnTo>
                  <a:pt x="1484166" y="511"/>
                </a:lnTo>
                <a:cubicBezTo>
                  <a:pt x="1486732" y="128"/>
                  <a:pt x="1488955" y="-54"/>
                  <a:pt x="1490869" y="14"/>
                </a:cubicBezTo>
                <a:cubicBezTo>
                  <a:pt x="1497566" y="251"/>
                  <a:pt x="1500470" y="3540"/>
                  <a:pt x="1501002" y="11959"/>
                </a:cubicBezTo>
                <a:cubicBezTo>
                  <a:pt x="1501534" y="20378"/>
                  <a:pt x="1499696" y="33925"/>
                  <a:pt x="1496908" y="54677"/>
                </a:cubicBezTo>
                <a:lnTo>
                  <a:pt x="1483417" y="155087"/>
                </a:lnTo>
                <a:lnTo>
                  <a:pt x="1483450" y="155087"/>
                </a:lnTo>
                <a:lnTo>
                  <a:pt x="1462612" y="310174"/>
                </a:lnTo>
                <a:lnTo>
                  <a:pt x="1432968" y="310174"/>
                </a:lnTo>
                <a:lnTo>
                  <a:pt x="1432968" y="309637"/>
                </a:lnTo>
                <a:lnTo>
                  <a:pt x="1381737" y="309664"/>
                </a:lnTo>
                <a:cubicBezTo>
                  <a:pt x="1379171" y="310046"/>
                  <a:pt x="1376948" y="310228"/>
                  <a:pt x="1375034" y="310160"/>
                </a:cubicBezTo>
                <a:cubicBezTo>
                  <a:pt x="1361639" y="309687"/>
                  <a:pt x="1363420" y="297002"/>
                  <a:pt x="1368995" y="255497"/>
                </a:cubicBezTo>
                <a:lnTo>
                  <a:pt x="1382485" y="155087"/>
                </a:lnTo>
                <a:lnTo>
                  <a:pt x="1382453" y="155087"/>
                </a:lnTo>
                <a:close/>
                <a:moveTo>
                  <a:pt x="1266809" y="0"/>
                </a:moveTo>
                <a:lnTo>
                  <a:pt x="1296454" y="0"/>
                </a:lnTo>
                <a:lnTo>
                  <a:pt x="1296454" y="537"/>
                </a:lnTo>
                <a:lnTo>
                  <a:pt x="1347685" y="511"/>
                </a:lnTo>
                <a:cubicBezTo>
                  <a:pt x="1350251" y="128"/>
                  <a:pt x="1352474" y="-54"/>
                  <a:pt x="1354388" y="14"/>
                </a:cubicBezTo>
                <a:cubicBezTo>
                  <a:pt x="1361085" y="251"/>
                  <a:pt x="1363989" y="3540"/>
                  <a:pt x="1364521" y="11959"/>
                </a:cubicBezTo>
                <a:cubicBezTo>
                  <a:pt x="1365053" y="20378"/>
                  <a:pt x="1363215" y="33925"/>
                  <a:pt x="1360427" y="54677"/>
                </a:cubicBezTo>
                <a:lnTo>
                  <a:pt x="1346936" y="155087"/>
                </a:lnTo>
                <a:lnTo>
                  <a:pt x="1346969" y="155087"/>
                </a:lnTo>
                <a:lnTo>
                  <a:pt x="1326131" y="310174"/>
                </a:lnTo>
                <a:lnTo>
                  <a:pt x="1296487" y="310174"/>
                </a:lnTo>
                <a:lnTo>
                  <a:pt x="1296487" y="309637"/>
                </a:lnTo>
                <a:lnTo>
                  <a:pt x="1245256" y="309664"/>
                </a:lnTo>
                <a:cubicBezTo>
                  <a:pt x="1242690" y="310046"/>
                  <a:pt x="1240467" y="310228"/>
                  <a:pt x="1238553" y="310160"/>
                </a:cubicBezTo>
                <a:cubicBezTo>
                  <a:pt x="1225158" y="309687"/>
                  <a:pt x="1226939" y="297002"/>
                  <a:pt x="1232514" y="255497"/>
                </a:cubicBezTo>
                <a:lnTo>
                  <a:pt x="1246004" y="155087"/>
                </a:lnTo>
                <a:lnTo>
                  <a:pt x="1245972" y="155087"/>
                </a:lnTo>
                <a:close/>
                <a:moveTo>
                  <a:pt x="1130328" y="0"/>
                </a:moveTo>
                <a:lnTo>
                  <a:pt x="1159973" y="0"/>
                </a:lnTo>
                <a:lnTo>
                  <a:pt x="1159973" y="537"/>
                </a:lnTo>
                <a:lnTo>
                  <a:pt x="1211204" y="511"/>
                </a:lnTo>
                <a:cubicBezTo>
                  <a:pt x="1213770" y="128"/>
                  <a:pt x="1215993" y="-54"/>
                  <a:pt x="1217907" y="14"/>
                </a:cubicBezTo>
                <a:cubicBezTo>
                  <a:pt x="1224604" y="251"/>
                  <a:pt x="1227508" y="3540"/>
                  <a:pt x="1228040" y="11959"/>
                </a:cubicBezTo>
                <a:cubicBezTo>
                  <a:pt x="1228572" y="20378"/>
                  <a:pt x="1226734" y="33925"/>
                  <a:pt x="1223946" y="54677"/>
                </a:cubicBezTo>
                <a:lnTo>
                  <a:pt x="1210455" y="155087"/>
                </a:lnTo>
                <a:lnTo>
                  <a:pt x="1210488" y="155087"/>
                </a:lnTo>
                <a:lnTo>
                  <a:pt x="1189650" y="310174"/>
                </a:lnTo>
                <a:lnTo>
                  <a:pt x="1160006" y="310174"/>
                </a:lnTo>
                <a:lnTo>
                  <a:pt x="1160006" y="309637"/>
                </a:lnTo>
                <a:lnTo>
                  <a:pt x="1108775" y="309664"/>
                </a:lnTo>
                <a:cubicBezTo>
                  <a:pt x="1106209" y="310046"/>
                  <a:pt x="1103986" y="310228"/>
                  <a:pt x="1102072" y="310160"/>
                </a:cubicBezTo>
                <a:cubicBezTo>
                  <a:pt x="1088677" y="309687"/>
                  <a:pt x="1090458" y="297002"/>
                  <a:pt x="1096033" y="255497"/>
                </a:cubicBezTo>
                <a:lnTo>
                  <a:pt x="1109523" y="155087"/>
                </a:lnTo>
                <a:lnTo>
                  <a:pt x="1109491" y="155087"/>
                </a:lnTo>
                <a:close/>
                <a:moveTo>
                  <a:pt x="993847" y="0"/>
                </a:moveTo>
                <a:lnTo>
                  <a:pt x="1023492" y="0"/>
                </a:lnTo>
                <a:lnTo>
                  <a:pt x="1023492" y="537"/>
                </a:lnTo>
                <a:lnTo>
                  <a:pt x="1074723" y="511"/>
                </a:lnTo>
                <a:cubicBezTo>
                  <a:pt x="1077289" y="128"/>
                  <a:pt x="1079512" y="-54"/>
                  <a:pt x="1081426" y="14"/>
                </a:cubicBezTo>
                <a:cubicBezTo>
                  <a:pt x="1088123" y="251"/>
                  <a:pt x="1091027" y="3540"/>
                  <a:pt x="1091559" y="11959"/>
                </a:cubicBezTo>
                <a:cubicBezTo>
                  <a:pt x="1092091" y="20378"/>
                  <a:pt x="1090253" y="33925"/>
                  <a:pt x="1087465" y="54677"/>
                </a:cubicBezTo>
                <a:lnTo>
                  <a:pt x="1073974" y="155087"/>
                </a:lnTo>
                <a:lnTo>
                  <a:pt x="1074007" y="155087"/>
                </a:lnTo>
                <a:lnTo>
                  <a:pt x="1053169" y="310174"/>
                </a:lnTo>
                <a:lnTo>
                  <a:pt x="1023525" y="310174"/>
                </a:lnTo>
                <a:lnTo>
                  <a:pt x="1023525" y="309637"/>
                </a:lnTo>
                <a:lnTo>
                  <a:pt x="972294" y="309664"/>
                </a:lnTo>
                <a:cubicBezTo>
                  <a:pt x="969728" y="310046"/>
                  <a:pt x="967505" y="310228"/>
                  <a:pt x="965591" y="310160"/>
                </a:cubicBezTo>
                <a:cubicBezTo>
                  <a:pt x="952196" y="309687"/>
                  <a:pt x="953977" y="297002"/>
                  <a:pt x="959552" y="255497"/>
                </a:cubicBezTo>
                <a:lnTo>
                  <a:pt x="973042" y="155087"/>
                </a:lnTo>
                <a:lnTo>
                  <a:pt x="973010" y="155087"/>
                </a:lnTo>
                <a:close/>
                <a:moveTo>
                  <a:pt x="857366" y="0"/>
                </a:moveTo>
                <a:lnTo>
                  <a:pt x="887011" y="0"/>
                </a:lnTo>
                <a:lnTo>
                  <a:pt x="887011" y="537"/>
                </a:lnTo>
                <a:lnTo>
                  <a:pt x="938242" y="511"/>
                </a:lnTo>
                <a:cubicBezTo>
                  <a:pt x="940808" y="128"/>
                  <a:pt x="943031" y="-54"/>
                  <a:pt x="944945" y="14"/>
                </a:cubicBezTo>
                <a:cubicBezTo>
                  <a:pt x="951642" y="251"/>
                  <a:pt x="954546" y="3540"/>
                  <a:pt x="955078" y="11959"/>
                </a:cubicBezTo>
                <a:cubicBezTo>
                  <a:pt x="955610" y="20378"/>
                  <a:pt x="953772" y="33925"/>
                  <a:pt x="950984" y="54677"/>
                </a:cubicBezTo>
                <a:lnTo>
                  <a:pt x="937493" y="155087"/>
                </a:lnTo>
                <a:lnTo>
                  <a:pt x="937526" y="155087"/>
                </a:lnTo>
                <a:lnTo>
                  <a:pt x="916688" y="310174"/>
                </a:lnTo>
                <a:lnTo>
                  <a:pt x="887044" y="310174"/>
                </a:lnTo>
                <a:lnTo>
                  <a:pt x="887044" y="309637"/>
                </a:lnTo>
                <a:lnTo>
                  <a:pt x="835813" y="309664"/>
                </a:lnTo>
                <a:cubicBezTo>
                  <a:pt x="833247" y="310046"/>
                  <a:pt x="831024" y="310228"/>
                  <a:pt x="829110" y="310160"/>
                </a:cubicBezTo>
                <a:cubicBezTo>
                  <a:pt x="815715" y="309687"/>
                  <a:pt x="817496" y="297002"/>
                  <a:pt x="823071" y="255497"/>
                </a:cubicBezTo>
                <a:lnTo>
                  <a:pt x="836561" y="155087"/>
                </a:lnTo>
                <a:lnTo>
                  <a:pt x="836529" y="155087"/>
                </a:lnTo>
                <a:close/>
                <a:moveTo>
                  <a:pt x="720885" y="0"/>
                </a:moveTo>
                <a:lnTo>
                  <a:pt x="750530" y="0"/>
                </a:lnTo>
                <a:lnTo>
                  <a:pt x="750530" y="537"/>
                </a:lnTo>
                <a:lnTo>
                  <a:pt x="801761" y="511"/>
                </a:lnTo>
                <a:cubicBezTo>
                  <a:pt x="804327" y="128"/>
                  <a:pt x="806550" y="-54"/>
                  <a:pt x="808464" y="14"/>
                </a:cubicBezTo>
                <a:cubicBezTo>
                  <a:pt x="815161" y="251"/>
                  <a:pt x="818065" y="3540"/>
                  <a:pt x="818597" y="11959"/>
                </a:cubicBezTo>
                <a:cubicBezTo>
                  <a:pt x="819129" y="20378"/>
                  <a:pt x="817291" y="33925"/>
                  <a:pt x="814503" y="54677"/>
                </a:cubicBezTo>
                <a:lnTo>
                  <a:pt x="801012" y="155087"/>
                </a:lnTo>
                <a:lnTo>
                  <a:pt x="801045" y="155087"/>
                </a:lnTo>
                <a:lnTo>
                  <a:pt x="780207" y="310174"/>
                </a:lnTo>
                <a:lnTo>
                  <a:pt x="750563" y="310174"/>
                </a:lnTo>
                <a:lnTo>
                  <a:pt x="750563" y="309637"/>
                </a:lnTo>
                <a:lnTo>
                  <a:pt x="699332" y="309664"/>
                </a:lnTo>
                <a:cubicBezTo>
                  <a:pt x="696766" y="310046"/>
                  <a:pt x="694543" y="310228"/>
                  <a:pt x="692629" y="310160"/>
                </a:cubicBezTo>
                <a:cubicBezTo>
                  <a:pt x="679234" y="309687"/>
                  <a:pt x="681015" y="297002"/>
                  <a:pt x="686590" y="255497"/>
                </a:cubicBezTo>
                <a:lnTo>
                  <a:pt x="700080" y="155087"/>
                </a:lnTo>
                <a:lnTo>
                  <a:pt x="700048" y="155087"/>
                </a:lnTo>
                <a:close/>
                <a:moveTo>
                  <a:pt x="584404" y="0"/>
                </a:moveTo>
                <a:lnTo>
                  <a:pt x="614049" y="0"/>
                </a:lnTo>
                <a:lnTo>
                  <a:pt x="614049" y="537"/>
                </a:lnTo>
                <a:lnTo>
                  <a:pt x="665280" y="511"/>
                </a:lnTo>
                <a:cubicBezTo>
                  <a:pt x="667846" y="128"/>
                  <a:pt x="670069" y="-54"/>
                  <a:pt x="671983" y="14"/>
                </a:cubicBezTo>
                <a:cubicBezTo>
                  <a:pt x="678680" y="251"/>
                  <a:pt x="681584" y="3540"/>
                  <a:pt x="682116" y="11959"/>
                </a:cubicBezTo>
                <a:cubicBezTo>
                  <a:pt x="682648" y="20378"/>
                  <a:pt x="680810" y="33925"/>
                  <a:pt x="678022" y="54677"/>
                </a:cubicBezTo>
                <a:lnTo>
                  <a:pt x="664531" y="155087"/>
                </a:lnTo>
                <a:lnTo>
                  <a:pt x="664564" y="155087"/>
                </a:lnTo>
                <a:lnTo>
                  <a:pt x="643726" y="310174"/>
                </a:lnTo>
                <a:lnTo>
                  <a:pt x="614082" y="310174"/>
                </a:lnTo>
                <a:lnTo>
                  <a:pt x="614082" y="309637"/>
                </a:lnTo>
                <a:lnTo>
                  <a:pt x="562851" y="309664"/>
                </a:lnTo>
                <a:cubicBezTo>
                  <a:pt x="560285" y="310046"/>
                  <a:pt x="558062" y="310228"/>
                  <a:pt x="556148" y="310160"/>
                </a:cubicBezTo>
                <a:cubicBezTo>
                  <a:pt x="542753" y="309687"/>
                  <a:pt x="544534" y="297002"/>
                  <a:pt x="550109" y="255497"/>
                </a:cubicBezTo>
                <a:lnTo>
                  <a:pt x="563599" y="155087"/>
                </a:lnTo>
                <a:lnTo>
                  <a:pt x="563567" y="155087"/>
                </a:lnTo>
                <a:close/>
                <a:moveTo>
                  <a:pt x="447923" y="0"/>
                </a:moveTo>
                <a:lnTo>
                  <a:pt x="477568" y="0"/>
                </a:lnTo>
                <a:lnTo>
                  <a:pt x="477568" y="537"/>
                </a:lnTo>
                <a:lnTo>
                  <a:pt x="528799" y="511"/>
                </a:lnTo>
                <a:cubicBezTo>
                  <a:pt x="531365" y="128"/>
                  <a:pt x="533588" y="-54"/>
                  <a:pt x="535502" y="14"/>
                </a:cubicBezTo>
                <a:cubicBezTo>
                  <a:pt x="542199" y="251"/>
                  <a:pt x="545103" y="3540"/>
                  <a:pt x="545635" y="11959"/>
                </a:cubicBezTo>
                <a:cubicBezTo>
                  <a:pt x="546167" y="20378"/>
                  <a:pt x="544329" y="33925"/>
                  <a:pt x="541541" y="54677"/>
                </a:cubicBezTo>
                <a:lnTo>
                  <a:pt x="528050" y="155087"/>
                </a:lnTo>
                <a:lnTo>
                  <a:pt x="528083" y="155087"/>
                </a:lnTo>
                <a:lnTo>
                  <a:pt x="507245" y="310174"/>
                </a:lnTo>
                <a:lnTo>
                  <a:pt x="477601" y="310174"/>
                </a:lnTo>
                <a:lnTo>
                  <a:pt x="477601" y="309637"/>
                </a:lnTo>
                <a:lnTo>
                  <a:pt x="426370" y="309664"/>
                </a:lnTo>
                <a:cubicBezTo>
                  <a:pt x="423804" y="310046"/>
                  <a:pt x="421581" y="310228"/>
                  <a:pt x="419667" y="310160"/>
                </a:cubicBezTo>
                <a:cubicBezTo>
                  <a:pt x="406272" y="309687"/>
                  <a:pt x="408053" y="297002"/>
                  <a:pt x="413628" y="255497"/>
                </a:cubicBezTo>
                <a:lnTo>
                  <a:pt x="427118" y="155087"/>
                </a:lnTo>
                <a:lnTo>
                  <a:pt x="427086" y="155087"/>
                </a:lnTo>
                <a:close/>
                <a:moveTo>
                  <a:pt x="311442" y="0"/>
                </a:moveTo>
                <a:lnTo>
                  <a:pt x="341087" y="0"/>
                </a:lnTo>
                <a:lnTo>
                  <a:pt x="341087" y="537"/>
                </a:lnTo>
                <a:lnTo>
                  <a:pt x="392318" y="511"/>
                </a:lnTo>
                <a:cubicBezTo>
                  <a:pt x="394884" y="128"/>
                  <a:pt x="397107" y="-54"/>
                  <a:pt x="399021" y="14"/>
                </a:cubicBezTo>
                <a:cubicBezTo>
                  <a:pt x="405718" y="251"/>
                  <a:pt x="408622" y="3540"/>
                  <a:pt x="409154" y="11959"/>
                </a:cubicBezTo>
                <a:cubicBezTo>
                  <a:pt x="409686" y="20378"/>
                  <a:pt x="407848" y="33925"/>
                  <a:pt x="405060" y="54677"/>
                </a:cubicBezTo>
                <a:lnTo>
                  <a:pt x="391569" y="155087"/>
                </a:lnTo>
                <a:lnTo>
                  <a:pt x="391602" y="155087"/>
                </a:lnTo>
                <a:lnTo>
                  <a:pt x="370764" y="310174"/>
                </a:lnTo>
                <a:lnTo>
                  <a:pt x="341120" y="310174"/>
                </a:lnTo>
                <a:lnTo>
                  <a:pt x="341120" y="309637"/>
                </a:lnTo>
                <a:lnTo>
                  <a:pt x="289889" y="309664"/>
                </a:lnTo>
                <a:cubicBezTo>
                  <a:pt x="287323" y="310046"/>
                  <a:pt x="285100" y="310228"/>
                  <a:pt x="283186" y="310160"/>
                </a:cubicBezTo>
                <a:cubicBezTo>
                  <a:pt x="269791" y="309687"/>
                  <a:pt x="271572" y="297002"/>
                  <a:pt x="277147" y="255497"/>
                </a:cubicBezTo>
                <a:lnTo>
                  <a:pt x="290637" y="155087"/>
                </a:lnTo>
                <a:lnTo>
                  <a:pt x="290605" y="155087"/>
                </a:lnTo>
                <a:close/>
                <a:moveTo>
                  <a:pt x="174961" y="0"/>
                </a:moveTo>
                <a:lnTo>
                  <a:pt x="204606" y="0"/>
                </a:lnTo>
                <a:lnTo>
                  <a:pt x="204606" y="537"/>
                </a:lnTo>
                <a:lnTo>
                  <a:pt x="255837" y="511"/>
                </a:lnTo>
                <a:cubicBezTo>
                  <a:pt x="258403" y="128"/>
                  <a:pt x="260626" y="-54"/>
                  <a:pt x="262540" y="14"/>
                </a:cubicBezTo>
                <a:cubicBezTo>
                  <a:pt x="269237" y="251"/>
                  <a:pt x="272141" y="3540"/>
                  <a:pt x="272673" y="11959"/>
                </a:cubicBezTo>
                <a:cubicBezTo>
                  <a:pt x="273205" y="20378"/>
                  <a:pt x="271367" y="33925"/>
                  <a:pt x="268579" y="54677"/>
                </a:cubicBezTo>
                <a:lnTo>
                  <a:pt x="255088" y="155087"/>
                </a:lnTo>
                <a:lnTo>
                  <a:pt x="255121" y="155087"/>
                </a:lnTo>
                <a:lnTo>
                  <a:pt x="234283" y="310174"/>
                </a:lnTo>
                <a:lnTo>
                  <a:pt x="204639" y="310174"/>
                </a:lnTo>
                <a:lnTo>
                  <a:pt x="204639" y="309637"/>
                </a:lnTo>
                <a:lnTo>
                  <a:pt x="153408" y="309664"/>
                </a:lnTo>
                <a:cubicBezTo>
                  <a:pt x="150842" y="310046"/>
                  <a:pt x="148619" y="310228"/>
                  <a:pt x="146705" y="310160"/>
                </a:cubicBezTo>
                <a:cubicBezTo>
                  <a:pt x="133310" y="309687"/>
                  <a:pt x="135091" y="297002"/>
                  <a:pt x="140666" y="255497"/>
                </a:cubicBezTo>
                <a:lnTo>
                  <a:pt x="154156" y="155087"/>
                </a:lnTo>
                <a:lnTo>
                  <a:pt x="154124" y="155087"/>
                </a:lnTo>
                <a:close/>
                <a:moveTo>
                  <a:pt x="38480" y="0"/>
                </a:moveTo>
                <a:lnTo>
                  <a:pt x="68125" y="0"/>
                </a:lnTo>
                <a:lnTo>
                  <a:pt x="68125" y="537"/>
                </a:lnTo>
                <a:lnTo>
                  <a:pt x="119356" y="511"/>
                </a:lnTo>
                <a:cubicBezTo>
                  <a:pt x="121922" y="128"/>
                  <a:pt x="124145" y="-54"/>
                  <a:pt x="126059" y="14"/>
                </a:cubicBezTo>
                <a:cubicBezTo>
                  <a:pt x="132756" y="251"/>
                  <a:pt x="135660" y="3540"/>
                  <a:pt x="136192" y="11959"/>
                </a:cubicBezTo>
                <a:cubicBezTo>
                  <a:pt x="136724" y="20378"/>
                  <a:pt x="134886" y="33925"/>
                  <a:pt x="132098" y="54677"/>
                </a:cubicBezTo>
                <a:lnTo>
                  <a:pt x="118607" y="155087"/>
                </a:lnTo>
                <a:lnTo>
                  <a:pt x="118640" y="155087"/>
                </a:lnTo>
                <a:lnTo>
                  <a:pt x="97802" y="310174"/>
                </a:lnTo>
                <a:lnTo>
                  <a:pt x="68158" y="310174"/>
                </a:lnTo>
                <a:lnTo>
                  <a:pt x="68158" y="309637"/>
                </a:lnTo>
                <a:lnTo>
                  <a:pt x="16927" y="309664"/>
                </a:lnTo>
                <a:cubicBezTo>
                  <a:pt x="14361" y="310046"/>
                  <a:pt x="12138" y="310228"/>
                  <a:pt x="10224" y="310160"/>
                </a:cubicBezTo>
                <a:cubicBezTo>
                  <a:pt x="-3171" y="309687"/>
                  <a:pt x="-1390" y="297002"/>
                  <a:pt x="4185" y="255497"/>
                </a:cubicBezTo>
                <a:lnTo>
                  <a:pt x="17675" y="155087"/>
                </a:lnTo>
                <a:lnTo>
                  <a:pt x="17643" y="155087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任意多边形: 形状 59"/>
          <p:cNvSpPr txBox="1"/>
          <p:nvPr/>
        </p:nvSpPr>
        <p:spPr>
          <a:xfrm rot="0" flipH="0" flipV="0">
            <a:off x="6032221" y="3763904"/>
            <a:ext cx="136285" cy="310174"/>
          </a:xfrm>
          <a:custGeom>
            <a:avLst/>
            <a:gdLst>
              <a:gd name="csX0" fmla="*/ 916235 w 916852"/>
              <a:gd name="csY0" fmla="*/ 31018 h 804510"/>
              <a:gd name="csX1" fmla="*/ 888693 w 916852"/>
              <a:gd name="csY1" fmla="*/ 141818 h 804510"/>
              <a:gd name="csX2" fmla="*/ 797934 w 916852"/>
              <a:gd name="csY2" fmla="*/ 402255 h 804510"/>
              <a:gd name="csX3" fmla="*/ 798151 w 916852"/>
              <a:gd name="csY3" fmla="*/ 402255 h 804510"/>
              <a:gd name="csX4" fmla="*/ 657970 w 916852"/>
              <a:gd name="csY4" fmla="*/ 804510 h 804510"/>
              <a:gd name="csX5" fmla="*/ 458535 w 916852"/>
              <a:gd name="csY5" fmla="*/ 804510 h 804510"/>
              <a:gd name="csX6" fmla="*/ 458535 w 916852"/>
              <a:gd name="csY6" fmla="*/ 803117 h 804510"/>
              <a:gd name="csX7" fmla="*/ 113884 w 916852"/>
              <a:gd name="csY7" fmla="*/ 803186 h 804510"/>
              <a:gd name="csX8" fmla="*/ 68789 w 916852"/>
              <a:gd name="csY8" fmla="*/ 804474 h 804510"/>
              <a:gd name="csX9" fmla="*/ 28159 w 916852"/>
              <a:gd name="csY9" fmla="*/ 662692 h 804510"/>
              <a:gd name="csX10" fmla="*/ 118918 w 916852"/>
              <a:gd name="csY10" fmla="*/ 402255 h 804510"/>
              <a:gd name="csX11" fmla="*/ 118701 w 916852"/>
              <a:gd name="csY11" fmla="*/ 402255 h 804510"/>
              <a:gd name="csX12" fmla="*/ 258882 w 916852"/>
              <a:gd name="csY12" fmla="*/ 0 h 804510"/>
              <a:gd name="csX13" fmla="*/ 458317 w 916852"/>
              <a:gd name="csY13" fmla="*/ 0 h 804510"/>
              <a:gd name="csX14" fmla="*/ 458317 w 916852"/>
              <a:gd name="csY14" fmla="*/ 1393 h 804510"/>
              <a:gd name="csX15" fmla="*/ 802968 w 916852"/>
              <a:gd name="csY15" fmla="*/ 1324 h 804510"/>
              <a:gd name="csX16" fmla="*/ 848063 w 916852"/>
              <a:gd name="csY16" fmla="*/ 36 h 804510"/>
              <a:gd name="csX17" fmla="*/ 916235 w 916852"/>
              <a:gd name="csY17" fmla="*/ 31018 h 804510"/>
            </a:gdLst>
            <a:rect l="l" t="t" r="r" b="b"/>
            <a:pathLst>
              <a:path w="916852" h="804510">
                <a:moveTo>
                  <a:pt x="916235" y="31018"/>
                </a:moveTo>
                <a:cubicBezTo>
                  <a:pt x="919816" y="52854"/>
                  <a:pt x="907445" y="87992"/>
                  <a:pt x="888693" y="141818"/>
                </a:cubicBezTo>
                <a:lnTo>
                  <a:pt x="797934" y="402255"/>
                </a:lnTo>
                <a:lnTo>
                  <a:pt x="798151" y="402255"/>
                </a:lnTo>
                <a:lnTo>
                  <a:pt x="657970" y="804510"/>
                </a:lnTo>
                <a:lnTo>
                  <a:pt x="458535" y="804510"/>
                </a:lnTo>
                <a:lnTo>
                  <a:pt x="458535" y="803117"/>
                </a:lnTo>
                <a:lnTo>
                  <a:pt x="113884" y="803186"/>
                </a:lnTo>
                <a:cubicBezTo>
                  <a:pt x="96620" y="804178"/>
                  <a:pt x="81663" y="804649"/>
                  <a:pt x="68789" y="804474"/>
                </a:cubicBezTo>
                <a:cubicBezTo>
                  <a:pt x="-21326" y="803247"/>
                  <a:pt x="-9345" y="770344"/>
                  <a:pt x="28159" y="662692"/>
                </a:cubicBezTo>
                <a:lnTo>
                  <a:pt x="118918" y="402255"/>
                </a:lnTo>
                <a:lnTo>
                  <a:pt x="118701" y="402255"/>
                </a:lnTo>
                <a:lnTo>
                  <a:pt x="258882" y="0"/>
                </a:lnTo>
                <a:lnTo>
                  <a:pt x="458317" y="0"/>
                </a:lnTo>
                <a:lnTo>
                  <a:pt x="458317" y="1393"/>
                </a:lnTo>
                <a:lnTo>
                  <a:pt x="802968" y="1324"/>
                </a:lnTo>
                <a:cubicBezTo>
                  <a:pt x="820232" y="332"/>
                  <a:pt x="835189" y="-139"/>
                  <a:pt x="848063" y="36"/>
                </a:cubicBezTo>
                <a:cubicBezTo>
                  <a:pt x="893121" y="650"/>
                  <a:pt x="912654" y="9182"/>
                  <a:pt x="916235" y="31018"/>
                </a:cubicBez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任意多边形: 形状 102"/>
          <p:cNvSpPr txBox="1"/>
          <p:nvPr/>
        </p:nvSpPr>
        <p:spPr>
          <a:xfrm rot="0" flipH="0" flipV="0">
            <a:off x="6168702" y="3763904"/>
            <a:ext cx="3548309" cy="310174"/>
          </a:xfrm>
          <a:custGeom>
            <a:avLst/>
            <a:gdLst>
              <a:gd name="csX0" fmla="*/ 3450506 w 3548309"/>
              <a:gd name="csY0" fmla="*/ 0 h 310174"/>
              <a:gd name="csX1" fmla="*/ 3480151 w 3548309"/>
              <a:gd name="csY1" fmla="*/ 0 h 310174"/>
              <a:gd name="csX2" fmla="*/ 3480151 w 3548309"/>
              <a:gd name="csY2" fmla="*/ 537 h 310174"/>
              <a:gd name="csX3" fmla="*/ 3531382 w 3548309"/>
              <a:gd name="csY3" fmla="*/ 511 h 310174"/>
              <a:gd name="csX4" fmla="*/ 3538085 w 3548309"/>
              <a:gd name="csY4" fmla="*/ 14 h 310174"/>
              <a:gd name="csX5" fmla="*/ 3548218 w 3548309"/>
              <a:gd name="csY5" fmla="*/ 11959 h 310174"/>
              <a:gd name="csX6" fmla="*/ 3544124 w 3548309"/>
              <a:gd name="csY6" fmla="*/ 54677 h 310174"/>
              <a:gd name="csX7" fmla="*/ 3530633 w 3548309"/>
              <a:gd name="csY7" fmla="*/ 155087 h 310174"/>
              <a:gd name="csX8" fmla="*/ 3530666 w 3548309"/>
              <a:gd name="csY8" fmla="*/ 155087 h 310174"/>
              <a:gd name="csX9" fmla="*/ 3509829 w 3548309"/>
              <a:gd name="csY9" fmla="*/ 310174 h 310174"/>
              <a:gd name="csX10" fmla="*/ 3480184 w 3548309"/>
              <a:gd name="csY10" fmla="*/ 310174 h 310174"/>
              <a:gd name="csX11" fmla="*/ 3480184 w 3548309"/>
              <a:gd name="csY11" fmla="*/ 309637 h 310174"/>
              <a:gd name="csX12" fmla="*/ 3428953 w 3548309"/>
              <a:gd name="csY12" fmla="*/ 309664 h 310174"/>
              <a:gd name="csX13" fmla="*/ 3422250 w 3548309"/>
              <a:gd name="csY13" fmla="*/ 310160 h 310174"/>
              <a:gd name="csX14" fmla="*/ 3416211 w 3548309"/>
              <a:gd name="csY14" fmla="*/ 255497 h 310174"/>
              <a:gd name="csX15" fmla="*/ 3429702 w 3548309"/>
              <a:gd name="csY15" fmla="*/ 155087 h 310174"/>
              <a:gd name="csX16" fmla="*/ 3429669 w 3548309"/>
              <a:gd name="csY16" fmla="*/ 155087 h 310174"/>
              <a:gd name="csX17" fmla="*/ 3314025 w 3548309"/>
              <a:gd name="csY17" fmla="*/ 0 h 310174"/>
              <a:gd name="csX18" fmla="*/ 3343670 w 3548309"/>
              <a:gd name="csY18" fmla="*/ 0 h 310174"/>
              <a:gd name="csX19" fmla="*/ 3343670 w 3548309"/>
              <a:gd name="csY19" fmla="*/ 537 h 310174"/>
              <a:gd name="csX20" fmla="*/ 3394901 w 3548309"/>
              <a:gd name="csY20" fmla="*/ 511 h 310174"/>
              <a:gd name="csX21" fmla="*/ 3401604 w 3548309"/>
              <a:gd name="csY21" fmla="*/ 14 h 310174"/>
              <a:gd name="csX22" fmla="*/ 3411737 w 3548309"/>
              <a:gd name="csY22" fmla="*/ 11959 h 310174"/>
              <a:gd name="csX23" fmla="*/ 3407643 w 3548309"/>
              <a:gd name="csY23" fmla="*/ 54677 h 310174"/>
              <a:gd name="csX24" fmla="*/ 3394152 w 3548309"/>
              <a:gd name="csY24" fmla="*/ 155087 h 310174"/>
              <a:gd name="csX25" fmla="*/ 3394185 w 3548309"/>
              <a:gd name="csY25" fmla="*/ 155087 h 310174"/>
              <a:gd name="csX26" fmla="*/ 3373348 w 3548309"/>
              <a:gd name="csY26" fmla="*/ 310174 h 310174"/>
              <a:gd name="csX27" fmla="*/ 3343703 w 3548309"/>
              <a:gd name="csY27" fmla="*/ 310174 h 310174"/>
              <a:gd name="csX28" fmla="*/ 3343703 w 3548309"/>
              <a:gd name="csY28" fmla="*/ 309637 h 310174"/>
              <a:gd name="csX29" fmla="*/ 3292472 w 3548309"/>
              <a:gd name="csY29" fmla="*/ 309664 h 310174"/>
              <a:gd name="csX30" fmla="*/ 3285769 w 3548309"/>
              <a:gd name="csY30" fmla="*/ 310160 h 310174"/>
              <a:gd name="csX31" fmla="*/ 3279730 w 3548309"/>
              <a:gd name="csY31" fmla="*/ 255497 h 310174"/>
              <a:gd name="csX32" fmla="*/ 3293221 w 3548309"/>
              <a:gd name="csY32" fmla="*/ 155087 h 310174"/>
              <a:gd name="csX33" fmla="*/ 3293188 w 3548309"/>
              <a:gd name="csY33" fmla="*/ 155087 h 310174"/>
              <a:gd name="csX34" fmla="*/ 3177544 w 3548309"/>
              <a:gd name="csY34" fmla="*/ 0 h 310174"/>
              <a:gd name="csX35" fmla="*/ 3207189 w 3548309"/>
              <a:gd name="csY35" fmla="*/ 0 h 310174"/>
              <a:gd name="csX36" fmla="*/ 3207189 w 3548309"/>
              <a:gd name="csY36" fmla="*/ 537 h 310174"/>
              <a:gd name="csX37" fmla="*/ 3258420 w 3548309"/>
              <a:gd name="csY37" fmla="*/ 511 h 310174"/>
              <a:gd name="csX38" fmla="*/ 3265123 w 3548309"/>
              <a:gd name="csY38" fmla="*/ 14 h 310174"/>
              <a:gd name="csX39" fmla="*/ 3275256 w 3548309"/>
              <a:gd name="csY39" fmla="*/ 11959 h 310174"/>
              <a:gd name="csX40" fmla="*/ 3271162 w 3548309"/>
              <a:gd name="csY40" fmla="*/ 54677 h 310174"/>
              <a:gd name="csX41" fmla="*/ 3257671 w 3548309"/>
              <a:gd name="csY41" fmla="*/ 155087 h 310174"/>
              <a:gd name="csX42" fmla="*/ 3257704 w 3548309"/>
              <a:gd name="csY42" fmla="*/ 155087 h 310174"/>
              <a:gd name="csX43" fmla="*/ 3236867 w 3548309"/>
              <a:gd name="csY43" fmla="*/ 310174 h 310174"/>
              <a:gd name="csX44" fmla="*/ 3207222 w 3548309"/>
              <a:gd name="csY44" fmla="*/ 310174 h 310174"/>
              <a:gd name="csX45" fmla="*/ 3207222 w 3548309"/>
              <a:gd name="csY45" fmla="*/ 309637 h 310174"/>
              <a:gd name="csX46" fmla="*/ 3155991 w 3548309"/>
              <a:gd name="csY46" fmla="*/ 309664 h 310174"/>
              <a:gd name="csX47" fmla="*/ 3149288 w 3548309"/>
              <a:gd name="csY47" fmla="*/ 310160 h 310174"/>
              <a:gd name="csX48" fmla="*/ 3143249 w 3548309"/>
              <a:gd name="csY48" fmla="*/ 255497 h 310174"/>
              <a:gd name="csX49" fmla="*/ 3156740 w 3548309"/>
              <a:gd name="csY49" fmla="*/ 155087 h 310174"/>
              <a:gd name="csX50" fmla="*/ 3156707 w 3548309"/>
              <a:gd name="csY50" fmla="*/ 155087 h 310174"/>
              <a:gd name="csX51" fmla="*/ 3041063 w 3548309"/>
              <a:gd name="csY51" fmla="*/ 0 h 310174"/>
              <a:gd name="csX52" fmla="*/ 3070708 w 3548309"/>
              <a:gd name="csY52" fmla="*/ 0 h 310174"/>
              <a:gd name="csX53" fmla="*/ 3070708 w 3548309"/>
              <a:gd name="csY53" fmla="*/ 537 h 310174"/>
              <a:gd name="csX54" fmla="*/ 3121939 w 3548309"/>
              <a:gd name="csY54" fmla="*/ 511 h 310174"/>
              <a:gd name="csX55" fmla="*/ 3128642 w 3548309"/>
              <a:gd name="csY55" fmla="*/ 14 h 310174"/>
              <a:gd name="csX56" fmla="*/ 3138775 w 3548309"/>
              <a:gd name="csY56" fmla="*/ 11959 h 310174"/>
              <a:gd name="csX57" fmla="*/ 3134681 w 3548309"/>
              <a:gd name="csY57" fmla="*/ 54677 h 310174"/>
              <a:gd name="csX58" fmla="*/ 3121190 w 3548309"/>
              <a:gd name="csY58" fmla="*/ 155087 h 310174"/>
              <a:gd name="csX59" fmla="*/ 3121223 w 3548309"/>
              <a:gd name="csY59" fmla="*/ 155087 h 310174"/>
              <a:gd name="csX60" fmla="*/ 3100386 w 3548309"/>
              <a:gd name="csY60" fmla="*/ 310174 h 310174"/>
              <a:gd name="csX61" fmla="*/ 3070741 w 3548309"/>
              <a:gd name="csY61" fmla="*/ 310174 h 310174"/>
              <a:gd name="csX62" fmla="*/ 3070741 w 3548309"/>
              <a:gd name="csY62" fmla="*/ 309637 h 310174"/>
              <a:gd name="csX63" fmla="*/ 3019510 w 3548309"/>
              <a:gd name="csY63" fmla="*/ 309664 h 310174"/>
              <a:gd name="csX64" fmla="*/ 3012807 w 3548309"/>
              <a:gd name="csY64" fmla="*/ 310160 h 310174"/>
              <a:gd name="csX65" fmla="*/ 3006768 w 3548309"/>
              <a:gd name="csY65" fmla="*/ 255497 h 310174"/>
              <a:gd name="csX66" fmla="*/ 3020259 w 3548309"/>
              <a:gd name="csY66" fmla="*/ 155087 h 310174"/>
              <a:gd name="csX67" fmla="*/ 3020226 w 3548309"/>
              <a:gd name="csY67" fmla="*/ 155087 h 310174"/>
              <a:gd name="csX68" fmla="*/ 2904582 w 3548309"/>
              <a:gd name="csY68" fmla="*/ 0 h 310174"/>
              <a:gd name="csX69" fmla="*/ 2934227 w 3548309"/>
              <a:gd name="csY69" fmla="*/ 0 h 310174"/>
              <a:gd name="csX70" fmla="*/ 2934227 w 3548309"/>
              <a:gd name="csY70" fmla="*/ 537 h 310174"/>
              <a:gd name="csX71" fmla="*/ 2985458 w 3548309"/>
              <a:gd name="csY71" fmla="*/ 511 h 310174"/>
              <a:gd name="csX72" fmla="*/ 2992161 w 3548309"/>
              <a:gd name="csY72" fmla="*/ 14 h 310174"/>
              <a:gd name="csX73" fmla="*/ 3002294 w 3548309"/>
              <a:gd name="csY73" fmla="*/ 11959 h 310174"/>
              <a:gd name="csX74" fmla="*/ 2998200 w 3548309"/>
              <a:gd name="csY74" fmla="*/ 54677 h 310174"/>
              <a:gd name="csX75" fmla="*/ 2984709 w 3548309"/>
              <a:gd name="csY75" fmla="*/ 155087 h 310174"/>
              <a:gd name="csX76" fmla="*/ 2984742 w 3548309"/>
              <a:gd name="csY76" fmla="*/ 155087 h 310174"/>
              <a:gd name="csX77" fmla="*/ 2963905 w 3548309"/>
              <a:gd name="csY77" fmla="*/ 310174 h 310174"/>
              <a:gd name="csX78" fmla="*/ 2934260 w 3548309"/>
              <a:gd name="csY78" fmla="*/ 310174 h 310174"/>
              <a:gd name="csX79" fmla="*/ 2934260 w 3548309"/>
              <a:gd name="csY79" fmla="*/ 309637 h 310174"/>
              <a:gd name="csX80" fmla="*/ 2883029 w 3548309"/>
              <a:gd name="csY80" fmla="*/ 309664 h 310174"/>
              <a:gd name="csX81" fmla="*/ 2876326 w 3548309"/>
              <a:gd name="csY81" fmla="*/ 310160 h 310174"/>
              <a:gd name="csX82" fmla="*/ 2870287 w 3548309"/>
              <a:gd name="csY82" fmla="*/ 255497 h 310174"/>
              <a:gd name="csX83" fmla="*/ 2883778 w 3548309"/>
              <a:gd name="csY83" fmla="*/ 155087 h 310174"/>
              <a:gd name="csX84" fmla="*/ 2883745 w 3548309"/>
              <a:gd name="csY84" fmla="*/ 155087 h 310174"/>
              <a:gd name="csX85" fmla="*/ 2768101 w 3548309"/>
              <a:gd name="csY85" fmla="*/ 0 h 310174"/>
              <a:gd name="csX86" fmla="*/ 2797746 w 3548309"/>
              <a:gd name="csY86" fmla="*/ 0 h 310174"/>
              <a:gd name="csX87" fmla="*/ 2797746 w 3548309"/>
              <a:gd name="csY87" fmla="*/ 537 h 310174"/>
              <a:gd name="csX88" fmla="*/ 2848977 w 3548309"/>
              <a:gd name="csY88" fmla="*/ 511 h 310174"/>
              <a:gd name="csX89" fmla="*/ 2855680 w 3548309"/>
              <a:gd name="csY89" fmla="*/ 14 h 310174"/>
              <a:gd name="csX90" fmla="*/ 2865813 w 3548309"/>
              <a:gd name="csY90" fmla="*/ 11959 h 310174"/>
              <a:gd name="csX91" fmla="*/ 2861719 w 3548309"/>
              <a:gd name="csY91" fmla="*/ 54677 h 310174"/>
              <a:gd name="csX92" fmla="*/ 2848228 w 3548309"/>
              <a:gd name="csY92" fmla="*/ 155087 h 310174"/>
              <a:gd name="csX93" fmla="*/ 2848261 w 3548309"/>
              <a:gd name="csY93" fmla="*/ 155087 h 310174"/>
              <a:gd name="csX94" fmla="*/ 2827424 w 3548309"/>
              <a:gd name="csY94" fmla="*/ 310174 h 310174"/>
              <a:gd name="csX95" fmla="*/ 2797779 w 3548309"/>
              <a:gd name="csY95" fmla="*/ 310174 h 310174"/>
              <a:gd name="csX96" fmla="*/ 2797779 w 3548309"/>
              <a:gd name="csY96" fmla="*/ 309637 h 310174"/>
              <a:gd name="csX97" fmla="*/ 2746548 w 3548309"/>
              <a:gd name="csY97" fmla="*/ 309664 h 310174"/>
              <a:gd name="csX98" fmla="*/ 2739845 w 3548309"/>
              <a:gd name="csY98" fmla="*/ 310160 h 310174"/>
              <a:gd name="csX99" fmla="*/ 2733806 w 3548309"/>
              <a:gd name="csY99" fmla="*/ 255497 h 310174"/>
              <a:gd name="csX100" fmla="*/ 2747297 w 3548309"/>
              <a:gd name="csY100" fmla="*/ 155087 h 310174"/>
              <a:gd name="csX101" fmla="*/ 2747264 w 3548309"/>
              <a:gd name="csY101" fmla="*/ 155087 h 310174"/>
              <a:gd name="csX102" fmla="*/ 2631620 w 3548309"/>
              <a:gd name="csY102" fmla="*/ 0 h 310174"/>
              <a:gd name="csX103" fmla="*/ 2661265 w 3548309"/>
              <a:gd name="csY103" fmla="*/ 0 h 310174"/>
              <a:gd name="csX104" fmla="*/ 2661265 w 3548309"/>
              <a:gd name="csY104" fmla="*/ 537 h 310174"/>
              <a:gd name="csX105" fmla="*/ 2712496 w 3548309"/>
              <a:gd name="csY105" fmla="*/ 511 h 310174"/>
              <a:gd name="csX106" fmla="*/ 2719199 w 3548309"/>
              <a:gd name="csY106" fmla="*/ 14 h 310174"/>
              <a:gd name="csX107" fmla="*/ 2729332 w 3548309"/>
              <a:gd name="csY107" fmla="*/ 11959 h 310174"/>
              <a:gd name="csX108" fmla="*/ 2725238 w 3548309"/>
              <a:gd name="csY108" fmla="*/ 54677 h 310174"/>
              <a:gd name="csX109" fmla="*/ 2711747 w 3548309"/>
              <a:gd name="csY109" fmla="*/ 155087 h 310174"/>
              <a:gd name="csX110" fmla="*/ 2711780 w 3548309"/>
              <a:gd name="csY110" fmla="*/ 155087 h 310174"/>
              <a:gd name="csX111" fmla="*/ 2690943 w 3548309"/>
              <a:gd name="csY111" fmla="*/ 310174 h 310174"/>
              <a:gd name="csX112" fmla="*/ 2661298 w 3548309"/>
              <a:gd name="csY112" fmla="*/ 310174 h 310174"/>
              <a:gd name="csX113" fmla="*/ 2661298 w 3548309"/>
              <a:gd name="csY113" fmla="*/ 309637 h 310174"/>
              <a:gd name="csX114" fmla="*/ 2610067 w 3548309"/>
              <a:gd name="csY114" fmla="*/ 309664 h 310174"/>
              <a:gd name="csX115" fmla="*/ 2603364 w 3548309"/>
              <a:gd name="csY115" fmla="*/ 310160 h 310174"/>
              <a:gd name="csX116" fmla="*/ 2597325 w 3548309"/>
              <a:gd name="csY116" fmla="*/ 255497 h 310174"/>
              <a:gd name="csX117" fmla="*/ 2610816 w 3548309"/>
              <a:gd name="csY117" fmla="*/ 155087 h 310174"/>
              <a:gd name="csX118" fmla="*/ 2610783 w 3548309"/>
              <a:gd name="csY118" fmla="*/ 155087 h 310174"/>
              <a:gd name="csX119" fmla="*/ 2495139 w 3548309"/>
              <a:gd name="csY119" fmla="*/ 0 h 310174"/>
              <a:gd name="csX120" fmla="*/ 2524784 w 3548309"/>
              <a:gd name="csY120" fmla="*/ 0 h 310174"/>
              <a:gd name="csX121" fmla="*/ 2524784 w 3548309"/>
              <a:gd name="csY121" fmla="*/ 537 h 310174"/>
              <a:gd name="csX122" fmla="*/ 2576015 w 3548309"/>
              <a:gd name="csY122" fmla="*/ 511 h 310174"/>
              <a:gd name="csX123" fmla="*/ 2582718 w 3548309"/>
              <a:gd name="csY123" fmla="*/ 14 h 310174"/>
              <a:gd name="csX124" fmla="*/ 2592851 w 3548309"/>
              <a:gd name="csY124" fmla="*/ 11959 h 310174"/>
              <a:gd name="csX125" fmla="*/ 2588757 w 3548309"/>
              <a:gd name="csY125" fmla="*/ 54677 h 310174"/>
              <a:gd name="csX126" fmla="*/ 2575266 w 3548309"/>
              <a:gd name="csY126" fmla="*/ 155087 h 310174"/>
              <a:gd name="csX127" fmla="*/ 2575299 w 3548309"/>
              <a:gd name="csY127" fmla="*/ 155087 h 310174"/>
              <a:gd name="csX128" fmla="*/ 2554462 w 3548309"/>
              <a:gd name="csY128" fmla="*/ 310174 h 310174"/>
              <a:gd name="csX129" fmla="*/ 2524817 w 3548309"/>
              <a:gd name="csY129" fmla="*/ 310174 h 310174"/>
              <a:gd name="csX130" fmla="*/ 2524817 w 3548309"/>
              <a:gd name="csY130" fmla="*/ 309637 h 310174"/>
              <a:gd name="csX131" fmla="*/ 2473586 w 3548309"/>
              <a:gd name="csY131" fmla="*/ 309664 h 310174"/>
              <a:gd name="csX132" fmla="*/ 2466883 w 3548309"/>
              <a:gd name="csY132" fmla="*/ 310160 h 310174"/>
              <a:gd name="csX133" fmla="*/ 2460844 w 3548309"/>
              <a:gd name="csY133" fmla="*/ 255497 h 310174"/>
              <a:gd name="csX134" fmla="*/ 2474335 w 3548309"/>
              <a:gd name="csY134" fmla="*/ 155087 h 310174"/>
              <a:gd name="csX135" fmla="*/ 2474302 w 3548309"/>
              <a:gd name="csY135" fmla="*/ 155087 h 310174"/>
              <a:gd name="csX136" fmla="*/ 2358658 w 3548309"/>
              <a:gd name="csY136" fmla="*/ 0 h 310174"/>
              <a:gd name="csX137" fmla="*/ 2388303 w 3548309"/>
              <a:gd name="csY137" fmla="*/ 0 h 310174"/>
              <a:gd name="csX138" fmla="*/ 2388303 w 3548309"/>
              <a:gd name="csY138" fmla="*/ 537 h 310174"/>
              <a:gd name="csX139" fmla="*/ 2439534 w 3548309"/>
              <a:gd name="csY139" fmla="*/ 511 h 310174"/>
              <a:gd name="csX140" fmla="*/ 2446237 w 3548309"/>
              <a:gd name="csY140" fmla="*/ 14 h 310174"/>
              <a:gd name="csX141" fmla="*/ 2456370 w 3548309"/>
              <a:gd name="csY141" fmla="*/ 11959 h 310174"/>
              <a:gd name="csX142" fmla="*/ 2452276 w 3548309"/>
              <a:gd name="csY142" fmla="*/ 54677 h 310174"/>
              <a:gd name="csX143" fmla="*/ 2438785 w 3548309"/>
              <a:gd name="csY143" fmla="*/ 155087 h 310174"/>
              <a:gd name="csX144" fmla="*/ 2438818 w 3548309"/>
              <a:gd name="csY144" fmla="*/ 155087 h 310174"/>
              <a:gd name="csX145" fmla="*/ 2417981 w 3548309"/>
              <a:gd name="csY145" fmla="*/ 310174 h 310174"/>
              <a:gd name="csX146" fmla="*/ 2388336 w 3548309"/>
              <a:gd name="csY146" fmla="*/ 310174 h 310174"/>
              <a:gd name="csX147" fmla="*/ 2388336 w 3548309"/>
              <a:gd name="csY147" fmla="*/ 309637 h 310174"/>
              <a:gd name="csX148" fmla="*/ 2337105 w 3548309"/>
              <a:gd name="csY148" fmla="*/ 309664 h 310174"/>
              <a:gd name="csX149" fmla="*/ 2330402 w 3548309"/>
              <a:gd name="csY149" fmla="*/ 310160 h 310174"/>
              <a:gd name="csX150" fmla="*/ 2324363 w 3548309"/>
              <a:gd name="csY150" fmla="*/ 255497 h 310174"/>
              <a:gd name="csX151" fmla="*/ 2337854 w 3548309"/>
              <a:gd name="csY151" fmla="*/ 155087 h 310174"/>
              <a:gd name="csX152" fmla="*/ 2337821 w 3548309"/>
              <a:gd name="csY152" fmla="*/ 155087 h 310174"/>
              <a:gd name="csX153" fmla="*/ 2222177 w 3548309"/>
              <a:gd name="csY153" fmla="*/ 0 h 310174"/>
              <a:gd name="csX154" fmla="*/ 2251822 w 3548309"/>
              <a:gd name="csY154" fmla="*/ 0 h 310174"/>
              <a:gd name="csX155" fmla="*/ 2251822 w 3548309"/>
              <a:gd name="csY155" fmla="*/ 537 h 310174"/>
              <a:gd name="csX156" fmla="*/ 2303053 w 3548309"/>
              <a:gd name="csY156" fmla="*/ 511 h 310174"/>
              <a:gd name="csX157" fmla="*/ 2309756 w 3548309"/>
              <a:gd name="csY157" fmla="*/ 14 h 310174"/>
              <a:gd name="csX158" fmla="*/ 2319889 w 3548309"/>
              <a:gd name="csY158" fmla="*/ 11959 h 310174"/>
              <a:gd name="csX159" fmla="*/ 2315795 w 3548309"/>
              <a:gd name="csY159" fmla="*/ 54677 h 310174"/>
              <a:gd name="csX160" fmla="*/ 2302304 w 3548309"/>
              <a:gd name="csY160" fmla="*/ 155087 h 310174"/>
              <a:gd name="csX161" fmla="*/ 2302337 w 3548309"/>
              <a:gd name="csY161" fmla="*/ 155087 h 310174"/>
              <a:gd name="csX162" fmla="*/ 2281500 w 3548309"/>
              <a:gd name="csY162" fmla="*/ 310174 h 310174"/>
              <a:gd name="csX163" fmla="*/ 2251855 w 3548309"/>
              <a:gd name="csY163" fmla="*/ 310174 h 310174"/>
              <a:gd name="csX164" fmla="*/ 2251855 w 3548309"/>
              <a:gd name="csY164" fmla="*/ 309637 h 310174"/>
              <a:gd name="csX165" fmla="*/ 2200624 w 3548309"/>
              <a:gd name="csY165" fmla="*/ 309664 h 310174"/>
              <a:gd name="csX166" fmla="*/ 2193921 w 3548309"/>
              <a:gd name="csY166" fmla="*/ 310160 h 310174"/>
              <a:gd name="csX167" fmla="*/ 2187881 w 3548309"/>
              <a:gd name="csY167" fmla="*/ 255497 h 310174"/>
              <a:gd name="csX168" fmla="*/ 2201372 w 3548309"/>
              <a:gd name="csY168" fmla="*/ 155087 h 310174"/>
              <a:gd name="csX169" fmla="*/ 2201340 w 3548309"/>
              <a:gd name="csY169" fmla="*/ 155087 h 310174"/>
              <a:gd name="csX170" fmla="*/ 2085696 w 3548309"/>
              <a:gd name="csY170" fmla="*/ 0 h 310174"/>
              <a:gd name="csX171" fmla="*/ 2115341 w 3548309"/>
              <a:gd name="csY171" fmla="*/ 0 h 310174"/>
              <a:gd name="csX172" fmla="*/ 2115341 w 3548309"/>
              <a:gd name="csY172" fmla="*/ 537 h 310174"/>
              <a:gd name="csX173" fmla="*/ 2166572 w 3548309"/>
              <a:gd name="csY173" fmla="*/ 511 h 310174"/>
              <a:gd name="csX174" fmla="*/ 2173275 w 3548309"/>
              <a:gd name="csY174" fmla="*/ 14 h 310174"/>
              <a:gd name="csX175" fmla="*/ 2183408 w 3548309"/>
              <a:gd name="csY175" fmla="*/ 11959 h 310174"/>
              <a:gd name="csX176" fmla="*/ 2179314 w 3548309"/>
              <a:gd name="csY176" fmla="*/ 54677 h 310174"/>
              <a:gd name="csX177" fmla="*/ 2165823 w 3548309"/>
              <a:gd name="csY177" fmla="*/ 155087 h 310174"/>
              <a:gd name="csX178" fmla="*/ 2165856 w 3548309"/>
              <a:gd name="csY178" fmla="*/ 155087 h 310174"/>
              <a:gd name="csX179" fmla="*/ 2145018 w 3548309"/>
              <a:gd name="csY179" fmla="*/ 310174 h 310174"/>
              <a:gd name="csX180" fmla="*/ 2115373 w 3548309"/>
              <a:gd name="csY180" fmla="*/ 310174 h 310174"/>
              <a:gd name="csX181" fmla="*/ 2115373 w 3548309"/>
              <a:gd name="csY181" fmla="*/ 309637 h 310174"/>
              <a:gd name="csX182" fmla="*/ 2064143 w 3548309"/>
              <a:gd name="csY182" fmla="*/ 309664 h 310174"/>
              <a:gd name="csX183" fmla="*/ 2057440 w 3548309"/>
              <a:gd name="csY183" fmla="*/ 310160 h 310174"/>
              <a:gd name="csX184" fmla="*/ 2051400 w 3548309"/>
              <a:gd name="csY184" fmla="*/ 255497 h 310174"/>
              <a:gd name="csX185" fmla="*/ 2064891 w 3548309"/>
              <a:gd name="csY185" fmla="*/ 155087 h 310174"/>
              <a:gd name="csX186" fmla="*/ 2064859 w 3548309"/>
              <a:gd name="csY186" fmla="*/ 155087 h 310174"/>
              <a:gd name="csX187" fmla="*/ 1949215 w 3548309"/>
              <a:gd name="csY187" fmla="*/ 0 h 310174"/>
              <a:gd name="csX188" fmla="*/ 1978860 w 3548309"/>
              <a:gd name="csY188" fmla="*/ 0 h 310174"/>
              <a:gd name="csX189" fmla="*/ 1978860 w 3548309"/>
              <a:gd name="csY189" fmla="*/ 537 h 310174"/>
              <a:gd name="csX190" fmla="*/ 2030091 w 3548309"/>
              <a:gd name="csY190" fmla="*/ 511 h 310174"/>
              <a:gd name="csX191" fmla="*/ 2036794 w 3548309"/>
              <a:gd name="csY191" fmla="*/ 14 h 310174"/>
              <a:gd name="csX192" fmla="*/ 2046927 w 3548309"/>
              <a:gd name="csY192" fmla="*/ 11959 h 310174"/>
              <a:gd name="csX193" fmla="*/ 2042833 w 3548309"/>
              <a:gd name="csY193" fmla="*/ 54677 h 310174"/>
              <a:gd name="csX194" fmla="*/ 2029342 w 3548309"/>
              <a:gd name="csY194" fmla="*/ 155087 h 310174"/>
              <a:gd name="csX195" fmla="*/ 2029375 w 3548309"/>
              <a:gd name="csY195" fmla="*/ 155087 h 310174"/>
              <a:gd name="csX196" fmla="*/ 2008537 w 3548309"/>
              <a:gd name="csY196" fmla="*/ 310174 h 310174"/>
              <a:gd name="csX197" fmla="*/ 1978892 w 3548309"/>
              <a:gd name="csY197" fmla="*/ 310174 h 310174"/>
              <a:gd name="csX198" fmla="*/ 1978892 w 3548309"/>
              <a:gd name="csY198" fmla="*/ 309637 h 310174"/>
              <a:gd name="csX199" fmla="*/ 1927662 w 3548309"/>
              <a:gd name="csY199" fmla="*/ 309664 h 310174"/>
              <a:gd name="csX200" fmla="*/ 1920959 w 3548309"/>
              <a:gd name="csY200" fmla="*/ 310160 h 310174"/>
              <a:gd name="csX201" fmla="*/ 1914919 w 3548309"/>
              <a:gd name="csY201" fmla="*/ 255497 h 310174"/>
              <a:gd name="csX202" fmla="*/ 1928410 w 3548309"/>
              <a:gd name="csY202" fmla="*/ 155087 h 310174"/>
              <a:gd name="csX203" fmla="*/ 1928378 w 3548309"/>
              <a:gd name="csY203" fmla="*/ 155087 h 310174"/>
              <a:gd name="csX204" fmla="*/ 1812734 w 3548309"/>
              <a:gd name="csY204" fmla="*/ 0 h 310174"/>
              <a:gd name="csX205" fmla="*/ 1842379 w 3548309"/>
              <a:gd name="csY205" fmla="*/ 0 h 310174"/>
              <a:gd name="csX206" fmla="*/ 1842379 w 3548309"/>
              <a:gd name="csY206" fmla="*/ 537 h 310174"/>
              <a:gd name="csX207" fmla="*/ 1893610 w 3548309"/>
              <a:gd name="csY207" fmla="*/ 511 h 310174"/>
              <a:gd name="csX208" fmla="*/ 1900313 w 3548309"/>
              <a:gd name="csY208" fmla="*/ 14 h 310174"/>
              <a:gd name="csX209" fmla="*/ 1910446 w 3548309"/>
              <a:gd name="csY209" fmla="*/ 11959 h 310174"/>
              <a:gd name="csX210" fmla="*/ 1906352 w 3548309"/>
              <a:gd name="csY210" fmla="*/ 54677 h 310174"/>
              <a:gd name="csX211" fmla="*/ 1892861 w 3548309"/>
              <a:gd name="csY211" fmla="*/ 155087 h 310174"/>
              <a:gd name="csX212" fmla="*/ 1892894 w 3548309"/>
              <a:gd name="csY212" fmla="*/ 155087 h 310174"/>
              <a:gd name="csX213" fmla="*/ 1872056 w 3548309"/>
              <a:gd name="csY213" fmla="*/ 310174 h 310174"/>
              <a:gd name="csX214" fmla="*/ 1842411 w 3548309"/>
              <a:gd name="csY214" fmla="*/ 310174 h 310174"/>
              <a:gd name="csX215" fmla="*/ 1842411 w 3548309"/>
              <a:gd name="csY215" fmla="*/ 309637 h 310174"/>
              <a:gd name="csX216" fmla="*/ 1791181 w 3548309"/>
              <a:gd name="csY216" fmla="*/ 309664 h 310174"/>
              <a:gd name="csX217" fmla="*/ 1784478 w 3548309"/>
              <a:gd name="csY217" fmla="*/ 310160 h 310174"/>
              <a:gd name="csX218" fmla="*/ 1778438 w 3548309"/>
              <a:gd name="csY218" fmla="*/ 255497 h 310174"/>
              <a:gd name="csX219" fmla="*/ 1791929 w 3548309"/>
              <a:gd name="csY219" fmla="*/ 155087 h 310174"/>
              <a:gd name="csX220" fmla="*/ 1791897 w 3548309"/>
              <a:gd name="csY220" fmla="*/ 155087 h 310174"/>
              <a:gd name="csX221" fmla="*/ 1676253 w 3548309"/>
              <a:gd name="csY221" fmla="*/ 0 h 310174"/>
              <a:gd name="csX222" fmla="*/ 1705898 w 3548309"/>
              <a:gd name="csY222" fmla="*/ 0 h 310174"/>
              <a:gd name="csX223" fmla="*/ 1705898 w 3548309"/>
              <a:gd name="csY223" fmla="*/ 537 h 310174"/>
              <a:gd name="csX224" fmla="*/ 1757129 w 3548309"/>
              <a:gd name="csY224" fmla="*/ 511 h 310174"/>
              <a:gd name="csX225" fmla="*/ 1763832 w 3548309"/>
              <a:gd name="csY225" fmla="*/ 14 h 310174"/>
              <a:gd name="csX226" fmla="*/ 1773965 w 3548309"/>
              <a:gd name="csY226" fmla="*/ 11959 h 310174"/>
              <a:gd name="csX227" fmla="*/ 1769871 w 3548309"/>
              <a:gd name="csY227" fmla="*/ 54677 h 310174"/>
              <a:gd name="csX228" fmla="*/ 1756380 w 3548309"/>
              <a:gd name="csY228" fmla="*/ 155087 h 310174"/>
              <a:gd name="csX229" fmla="*/ 1756413 w 3548309"/>
              <a:gd name="csY229" fmla="*/ 155087 h 310174"/>
              <a:gd name="csX230" fmla="*/ 1735575 w 3548309"/>
              <a:gd name="csY230" fmla="*/ 310174 h 310174"/>
              <a:gd name="csX231" fmla="*/ 1705930 w 3548309"/>
              <a:gd name="csY231" fmla="*/ 310174 h 310174"/>
              <a:gd name="csX232" fmla="*/ 1705930 w 3548309"/>
              <a:gd name="csY232" fmla="*/ 309637 h 310174"/>
              <a:gd name="csX233" fmla="*/ 1654700 w 3548309"/>
              <a:gd name="csY233" fmla="*/ 309664 h 310174"/>
              <a:gd name="csX234" fmla="*/ 1647997 w 3548309"/>
              <a:gd name="csY234" fmla="*/ 310160 h 310174"/>
              <a:gd name="csX235" fmla="*/ 1641957 w 3548309"/>
              <a:gd name="csY235" fmla="*/ 255497 h 310174"/>
              <a:gd name="csX236" fmla="*/ 1655448 w 3548309"/>
              <a:gd name="csY236" fmla="*/ 155087 h 310174"/>
              <a:gd name="csX237" fmla="*/ 1655416 w 3548309"/>
              <a:gd name="csY237" fmla="*/ 155087 h 310174"/>
              <a:gd name="csX238" fmla="*/ 1539772 w 3548309"/>
              <a:gd name="csY238" fmla="*/ 0 h 310174"/>
              <a:gd name="csX239" fmla="*/ 1569417 w 3548309"/>
              <a:gd name="csY239" fmla="*/ 0 h 310174"/>
              <a:gd name="csX240" fmla="*/ 1569417 w 3548309"/>
              <a:gd name="csY240" fmla="*/ 537 h 310174"/>
              <a:gd name="csX241" fmla="*/ 1620648 w 3548309"/>
              <a:gd name="csY241" fmla="*/ 511 h 310174"/>
              <a:gd name="csX242" fmla="*/ 1627351 w 3548309"/>
              <a:gd name="csY242" fmla="*/ 14 h 310174"/>
              <a:gd name="csX243" fmla="*/ 1637484 w 3548309"/>
              <a:gd name="csY243" fmla="*/ 11959 h 310174"/>
              <a:gd name="csX244" fmla="*/ 1633390 w 3548309"/>
              <a:gd name="csY244" fmla="*/ 54677 h 310174"/>
              <a:gd name="csX245" fmla="*/ 1619899 w 3548309"/>
              <a:gd name="csY245" fmla="*/ 155087 h 310174"/>
              <a:gd name="csX246" fmla="*/ 1619932 w 3548309"/>
              <a:gd name="csY246" fmla="*/ 155087 h 310174"/>
              <a:gd name="csX247" fmla="*/ 1599094 w 3548309"/>
              <a:gd name="csY247" fmla="*/ 310174 h 310174"/>
              <a:gd name="csX248" fmla="*/ 1569449 w 3548309"/>
              <a:gd name="csY248" fmla="*/ 310174 h 310174"/>
              <a:gd name="csX249" fmla="*/ 1569449 w 3548309"/>
              <a:gd name="csY249" fmla="*/ 309637 h 310174"/>
              <a:gd name="csX250" fmla="*/ 1518219 w 3548309"/>
              <a:gd name="csY250" fmla="*/ 309664 h 310174"/>
              <a:gd name="csX251" fmla="*/ 1511516 w 3548309"/>
              <a:gd name="csY251" fmla="*/ 310160 h 310174"/>
              <a:gd name="csX252" fmla="*/ 1505476 w 3548309"/>
              <a:gd name="csY252" fmla="*/ 255497 h 310174"/>
              <a:gd name="csX253" fmla="*/ 1518967 w 3548309"/>
              <a:gd name="csY253" fmla="*/ 155087 h 310174"/>
              <a:gd name="csX254" fmla="*/ 1518935 w 3548309"/>
              <a:gd name="csY254" fmla="*/ 155087 h 310174"/>
              <a:gd name="csX255" fmla="*/ 1403291 w 3548309"/>
              <a:gd name="csY255" fmla="*/ 0 h 310174"/>
              <a:gd name="csX256" fmla="*/ 1432936 w 3548309"/>
              <a:gd name="csY256" fmla="*/ 0 h 310174"/>
              <a:gd name="csX257" fmla="*/ 1432936 w 3548309"/>
              <a:gd name="csY257" fmla="*/ 537 h 310174"/>
              <a:gd name="csX258" fmla="*/ 1484167 w 3548309"/>
              <a:gd name="csY258" fmla="*/ 511 h 310174"/>
              <a:gd name="csX259" fmla="*/ 1490870 w 3548309"/>
              <a:gd name="csY259" fmla="*/ 14 h 310174"/>
              <a:gd name="csX260" fmla="*/ 1501003 w 3548309"/>
              <a:gd name="csY260" fmla="*/ 11959 h 310174"/>
              <a:gd name="csX261" fmla="*/ 1496909 w 3548309"/>
              <a:gd name="csY261" fmla="*/ 54677 h 310174"/>
              <a:gd name="csX262" fmla="*/ 1483418 w 3548309"/>
              <a:gd name="csY262" fmla="*/ 155087 h 310174"/>
              <a:gd name="csX263" fmla="*/ 1483451 w 3548309"/>
              <a:gd name="csY263" fmla="*/ 155087 h 310174"/>
              <a:gd name="csX264" fmla="*/ 1462613 w 3548309"/>
              <a:gd name="csY264" fmla="*/ 310174 h 310174"/>
              <a:gd name="csX265" fmla="*/ 1432968 w 3548309"/>
              <a:gd name="csY265" fmla="*/ 310174 h 310174"/>
              <a:gd name="csX266" fmla="*/ 1432968 w 3548309"/>
              <a:gd name="csY266" fmla="*/ 309637 h 310174"/>
              <a:gd name="csX267" fmla="*/ 1381738 w 3548309"/>
              <a:gd name="csY267" fmla="*/ 309664 h 310174"/>
              <a:gd name="csX268" fmla="*/ 1375035 w 3548309"/>
              <a:gd name="csY268" fmla="*/ 310160 h 310174"/>
              <a:gd name="csX269" fmla="*/ 1368995 w 3548309"/>
              <a:gd name="csY269" fmla="*/ 255497 h 310174"/>
              <a:gd name="csX270" fmla="*/ 1382486 w 3548309"/>
              <a:gd name="csY270" fmla="*/ 155087 h 310174"/>
              <a:gd name="csX271" fmla="*/ 1382454 w 3548309"/>
              <a:gd name="csY271" fmla="*/ 155087 h 310174"/>
              <a:gd name="csX272" fmla="*/ 1266810 w 3548309"/>
              <a:gd name="csY272" fmla="*/ 0 h 310174"/>
              <a:gd name="csX273" fmla="*/ 1296455 w 3548309"/>
              <a:gd name="csY273" fmla="*/ 0 h 310174"/>
              <a:gd name="csX274" fmla="*/ 1296455 w 3548309"/>
              <a:gd name="csY274" fmla="*/ 537 h 310174"/>
              <a:gd name="csX275" fmla="*/ 1347686 w 3548309"/>
              <a:gd name="csY275" fmla="*/ 511 h 310174"/>
              <a:gd name="csX276" fmla="*/ 1354389 w 3548309"/>
              <a:gd name="csY276" fmla="*/ 14 h 310174"/>
              <a:gd name="csX277" fmla="*/ 1364522 w 3548309"/>
              <a:gd name="csY277" fmla="*/ 11959 h 310174"/>
              <a:gd name="csX278" fmla="*/ 1360428 w 3548309"/>
              <a:gd name="csY278" fmla="*/ 54677 h 310174"/>
              <a:gd name="csX279" fmla="*/ 1346937 w 3548309"/>
              <a:gd name="csY279" fmla="*/ 155087 h 310174"/>
              <a:gd name="csX280" fmla="*/ 1346970 w 3548309"/>
              <a:gd name="csY280" fmla="*/ 155087 h 310174"/>
              <a:gd name="csX281" fmla="*/ 1326132 w 3548309"/>
              <a:gd name="csY281" fmla="*/ 310174 h 310174"/>
              <a:gd name="csX282" fmla="*/ 1296487 w 3548309"/>
              <a:gd name="csY282" fmla="*/ 310174 h 310174"/>
              <a:gd name="csX283" fmla="*/ 1296487 w 3548309"/>
              <a:gd name="csY283" fmla="*/ 309637 h 310174"/>
              <a:gd name="csX284" fmla="*/ 1245257 w 3548309"/>
              <a:gd name="csY284" fmla="*/ 309664 h 310174"/>
              <a:gd name="csX285" fmla="*/ 1238554 w 3548309"/>
              <a:gd name="csY285" fmla="*/ 310160 h 310174"/>
              <a:gd name="csX286" fmla="*/ 1232514 w 3548309"/>
              <a:gd name="csY286" fmla="*/ 255497 h 310174"/>
              <a:gd name="csX287" fmla="*/ 1246005 w 3548309"/>
              <a:gd name="csY287" fmla="*/ 155087 h 310174"/>
              <a:gd name="csX288" fmla="*/ 1245973 w 3548309"/>
              <a:gd name="csY288" fmla="*/ 155087 h 310174"/>
              <a:gd name="csX289" fmla="*/ 1130329 w 3548309"/>
              <a:gd name="csY289" fmla="*/ 0 h 310174"/>
              <a:gd name="csX290" fmla="*/ 1159974 w 3548309"/>
              <a:gd name="csY290" fmla="*/ 0 h 310174"/>
              <a:gd name="csX291" fmla="*/ 1159974 w 3548309"/>
              <a:gd name="csY291" fmla="*/ 537 h 310174"/>
              <a:gd name="csX292" fmla="*/ 1211205 w 3548309"/>
              <a:gd name="csY292" fmla="*/ 511 h 310174"/>
              <a:gd name="csX293" fmla="*/ 1217908 w 3548309"/>
              <a:gd name="csY293" fmla="*/ 14 h 310174"/>
              <a:gd name="csX294" fmla="*/ 1228041 w 3548309"/>
              <a:gd name="csY294" fmla="*/ 11959 h 310174"/>
              <a:gd name="csX295" fmla="*/ 1223947 w 3548309"/>
              <a:gd name="csY295" fmla="*/ 54677 h 310174"/>
              <a:gd name="csX296" fmla="*/ 1210456 w 3548309"/>
              <a:gd name="csY296" fmla="*/ 155087 h 310174"/>
              <a:gd name="csX297" fmla="*/ 1210489 w 3548309"/>
              <a:gd name="csY297" fmla="*/ 155087 h 310174"/>
              <a:gd name="csX298" fmla="*/ 1189651 w 3548309"/>
              <a:gd name="csY298" fmla="*/ 310174 h 310174"/>
              <a:gd name="csX299" fmla="*/ 1160006 w 3548309"/>
              <a:gd name="csY299" fmla="*/ 310174 h 310174"/>
              <a:gd name="csX300" fmla="*/ 1160006 w 3548309"/>
              <a:gd name="csY300" fmla="*/ 309637 h 310174"/>
              <a:gd name="csX301" fmla="*/ 1108776 w 3548309"/>
              <a:gd name="csY301" fmla="*/ 309664 h 310174"/>
              <a:gd name="csX302" fmla="*/ 1102073 w 3548309"/>
              <a:gd name="csY302" fmla="*/ 310160 h 310174"/>
              <a:gd name="csX303" fmla="*/ 1096033 w 3548309"/>
              <a:gd name="csY303" fmla="*/ 255497 h 310174"/>
              <a:gd name="csX304" fmla="*/ 1109524 w 3548309"/>
              <a:gd name="csY304" fmla="*/ 155087 h 310174"/>
              <a:gd name="csX305" fmla="*/ 1109492 w 3548309"/>
              <a:gd name="csY305" fmla="*/ 155087 h 310174"/>
              <a:gd name="csX306" fmla="*/ 993848 w 3548309"/>
              <a:gd name="csY306" fmla="*/ 0 h 310174"/>
              <a:gd name="csX307" fmla="*/ 1023493 w 3548309"/>
              <a:gd name="csY307" fmla="*/ 0 h 310174"/>
              <a:gd name="csX308" fmla="*/ 1023493 w 3548309"/>
              <a:gd name="csY308" fmla="*/ 537 h 310174"/>
              <a:gd name="csX309" fmla="*/ 1074724 w 3548309"/>
              <a:gd name="csY309" fmla="*/ 511 h 310174"/>
              <a:gd name="csX310" fmla="*/ 1081427 w 3548309"/>
              <a:gd name="csY310" fmla="*/ 14 h 310174"/>
              <a:gd name="csX311" fmla="*/ 1091560 w 3548309"/>
              <a:gd name="csY311" fmla="*/ 11959 h 310174"/>
              <a:gd name="csX312" fmla="*/ 1087466 w 3548309"/>
              <a:gd name="csY312" fmla="*/ 54677 h 310174"/>
              <a:gd name="csX313" fmla="*/ 1073975 w 3548309"/>
              <a:gd name="csY313" fmla="*/ 155087 h 310174"/>
              <a:gd name="csX314" fmla="*/ 1074008 w 3548309"/>
              <a:gd name="csY314" fmla="*/ 155087 h 310174"/>
              <a:gd name="csX315" fmla="*/ 1053170 w 3548309"/>
              <a:gd name="csY315" fmla="*/ 310174 h 310174"/>
              <a:gd name="csX316" fmla="*/ 1023525 w 3548309"/>
              <a:gd name="csY316" fmla="*/ 310174 h 310174"/>
              <a:gd name="csX317" fmla="*/ 1023525 w 3548309"/>
              <a:gd name="csY317" fmla="*/ 309637 h 310174"/>
              <a:gd name="csX318" fmla="*/ 972295 w 3548309"/>
              <a:gd name="csY318" fmla="*/ 309664 h 310174"/>
              <a:gd name="csX319" fmla="*/ 965592 w 3548309"/>
              <a:gd name="csY319" fmla="*/ 310160 h 310174"/>
              <a:gd name="csX320" fmla="*/ 959552 w 3548309"/>
              <a:gd name="csY320" fmla="*/ 255497 h 310174"/>
              <a:gd name="csX321" fmla="*/ 973043 w 3548309"/>
              <a:gd name="csY321" fmla="*/ 155087 h 310174"/>
              <a:gd name="csX322" fmla="*/ 973011 w 3548309"/>
              <a:gd name="csY322" fmla="*/ 155087 h 310174"/>
              <a:gd name="csX323" fmla="*/ 857367 w 3548309"/>
              <a:gd name="csY323" fmla="*/ 0 h 310174"/>
              <a:gd name="csX324" fmla="*/ 887012 w 3548309"/>
              <a:gd name="csY324" fmla="*/ 0 h 310174"/>
              <a:gd name="csX325" fmla="*/ 887012 w 3548309"/>
              <a:gd name="csY325" fmla="*/ 537 h 310174"/>
              <a:gd name="csX326" fmla="*/ 938243 w 3548309"/>
              <a:gd name="csY326" fmla="*/ 511 h 310174"/>
              <a:gd name="csX327" fmla="*/ 944946 w 3548309"/>
              <a:gd name="csY327" fmla="*/ 14 h 310174"/>
              <a:gd name="csX328" fmla="*/ 955079 w 3548309"/>
              <a:gd name="csY328" fmla="*/ 11959 h 310174"/>
              <a:gd name="csX329" fmla="*/ 950985 w 3548309"/>
              <a:gd name="csY329" fmla="*/ 54677 h 310174"/>
              <a:gd name="csX330" fmla="*/ 937494 w 3548309"/>
              <a:gd name="csY330" fmla="*/ 155087 h 310174"/>
              <a:gd name="csX331" fmla="*/ 937527 w 3548309"/>
              <a:gd name="csY331" fmla="*/ 155087 h 310174"/>
              <a:gd name="csX332" fmla="*/ 916689 w 3548309"/>
              <a:gd name="csY332" fmla="*/ 310174 h 310174"/>
              <a:gd name="csX333" fmla="*/ 887044 w 3548309"/>
              <a:gd name="csY333" fmla="*/ 310174 h 310174"/>
              <a:gd name="csX334" fmla="*/ 887044 w 3548309"/>
              <a:gd name="csY334" fmla="*/ 309637 h 310174"/>
              <a:gd name="csX335" fmla="*/ 835814 w 3548309"/>
              <a:gd name="csY335" fmla="*/ 309664 h 310174"/>
              <a:gd name="csX336" fmla="*/ 829111 w 3548309"/>
              <a:gd name="csY336" fmla="*/ 310160 h 310174"/>
              <a:gd name="csX337" fmla="*/ 823071 w 3548309"/>
              <a:gd name="csY337" fmla="*/ 255497 h 310174"/>
              <a:gd name="csX338" fmla="*/ 836562 w 3548309"/>
              <a:gd name="csY338" fmla="*/ 155087 h 310174"/>
              <a:gd name="csX339" fmla="*/ 836530 w 3548309"/>
              <a:gd name="csY339" fmla="*/ 155087 h 310174"/>
              <a:gd name="csX340" fmla="*/ 720886 w 3548309"/>
              <a:gd name="csY340" fmla="*/ 0 h 310174"/>
              <a:gd name="csX341" fmla="*/ 750531 w 3548309"/>
              <a:gd name="csY341" fmla="*/ 0 h 310174"/>
              <a:gd name="csX342" fmla="*/ 750531 w 3548309"/>
              <a:gd name="csY342" fmla="*/ 537 h 310174"/>
              <a:gd name="csX343" fmla="*/ 801762 w 3548309"/>
              <a:gd name="csY343" fmla="*/ 511 h 310174"/>
              <a:gd name="csX344" fmla="*/ 808465 w 3548309"/>
              <a:gd name="csY344" fmla="*/ 14 h 310174"/>
              <a:gd name="csX345" fmla="*/ 818598 w 3548309"/>
              <a:gd name="csY345" fmla="*/ 11959 h 310174"/>
              <a:gd name="csX346" fmla="*/ 814504 w 3548309"/>
              <a:gd name="csY346" fmla="*/ 54677 h 310174"/>
              <a:gd name="csX347" fmla="*/ 801013 w 3548309"/>
              <a:gd name="csY347" fmla="*/ 155087 h 310174"/>
              <a:gd name="csX348" fmla="*/ 801046 w 3548309"/>
              <a:gd name="csY348" fmla="*/ 155087 h 310174"/>
              <a:gd name="csX349" fmla="*/ 780208 w 3548309"/>
              <a:gd name="csY349" fmla="*/ 310174 h 310174"/>
              <a:gd name="csX350" fmla="*/ 750563 w 3548309"/>
              <a:gd name="csY350" fmla="*/ 310174 h 310174"/>
              <a:gd name="csX351" fmla="*/ 750563 w 3548309"/>
              <a:gd name="csY351" fmla="*/ 309637 h 310174"/>
              <a:gd name="csX352" fmla="*/ 699333 w 3548309"/>
              <a:gd name="csY352" fmla="*/ 309664 h 310174"/>
              <a:gd name="csX353" fmla="*/ 692630 w 3548309"/>
              <a:gd name="csY353" fmla="*/ 310160 h 310174"/>
              <a:gd name="csX354" fmla="*/ 686590 w 3548309"/>
              <a:gd name="csY354" fmla="*/ 255497 h 310174"/>
              <a:gd name="csX355" fmla="*/ 700081 w 3548309"/>
              <a:gd name="csY355" fmla="*/ 155087 h 310174"/>
              <a:gd name="csX356" fmla="*/ 700049 w 3548309"/>
              <a:gd name="csY356" fmla="*/ 155087 h 310174"/>
              <a:gd name="csX357" fmla="*/ 584405 w 3548309"/>
              <a:gd name="csY357" fmla="*/ 0 h 310174"/>
              <a:gd name="csX358" fmla="*/ 614050 w 3548309"/>
              <a:gd name="csY358" fmla="*/ 0 h 310174"/>
              <a:gd name="csX359" fmla="*/ 614050 w 3548309"/>
              <a:gd name="csY359" fmla="*/ 537 h 310174"/>
              <a:gd name="csX360" fmla="*/ 665281 w 3548309"/>
              <a:gd name="csY360" fmla="*/ 511 h 310174"/>
              <a:gd name="csX361" fmla="*/ 671984 w 3548309"/>
              <a:gd name="csY361" fmla="*/ 14 h 310174"/>
              <a:gd name="csX362" fmla="*/ 682117 w 3548309"/>
              <a:gd name="csY362" fmla="*/ 11959 h 310174"/>
              <a:gd name="csX363" fmla="*/ 678023 w 3548309"/>
              <a:gd name="csY363" fmla="*/ 54677 h 310174"/>
              <a:gd name="csX364" fmla="*/ 664532 w 3548309"/>
              <a:gd name="csY364" fmla="*/ 155087 h 310174"/>
              <a:gd name="csX365" fmla="*/ 664565 w 3548309"/>
              <a:gd name="csY365" fmla="*/ 155087 h 310174"/>
              <a:gd name="csX366" fmla="*/ 643727 w 3548309"/>
              <a:gd name="csY366" fmla="*/ 310174 h 310174"/>
              <a:gd name="csX367" fmla="*/ 614082 w 3548309"/>
              <a:gd name="csY367" fmla="*/ 310174 h 310174"/>
              <a:gd name="csX368" fmla="*/ 614082 w 3548309"/>
              <a:gd name="csY368" fmla="*/ 309637 h 310174"/>
              <a:gd name="csX369" fmla="*/ 562852 w 3548309"/>
              <a:gd name="csY369" fmla="*/ 309664 h 310174"/>
              <a:gd name="csX370" fmla="*/ 556149 w 3548309"/>
              <a:gd name="csY370" fmla="*/ 310160 h 310174"/>
              <a:gd name="csX371" fmla="*/ 550109 w 3548309"/>
              <a:gd name="csY371" fmla="*/ 255497 h 310174"/>
              <a:gd name="csX372" fmla="*/ 563600 w 3548309"/>
              <a:gd name="csY372" fmla="*/ 155087 h 310174"/>
              <a:gd name="csX373" fmla="*/ 563568 w 3548309"/>
              <a:gd name="csY373" fmla="*/ 155087 h 310174"/>
              <a:gd name="csX374" fmla="*/ 447924 w 3548309"/>
              <a:gd name="csY374" fmla="*/ 0 h 310174"/>
              <a:gd name="csX375" fmla="*/ 477569 w 3548309"/>
              <a:gd name="csY375" fmla="*/ 0 h 310174"/>
              <a:gd name="csX376" fmla="*/ 477569 w 3548309"/>
              <a:gd name="csY376" fmla="*/ 537 h 310174"/>
              <a:gd name="csX377" fmla="*/ 528800 w 3548309"/>
              <a:gd name="csY377" fmla="*/ 511 h 310174"/>
              <a:gd name="csX378" fmla="*/ 535503 w 3548309"/>
              <a:gd name="csY378" fmla="*/ 14 h 310174"/>
              <a:gd name="csX379" fmla="*/ 545636 w 3548309"/>
              <a:gd name="csY379" fmla="*/ 11959 h 310174"/>
              <a:gd name="csX380" fmla="*/ 541542 w 3548309"/>
              <a:gd name="csY380" fmla="*/ 54677 h 310174"/>
              <a:gd name="csX381" fmla="*/ 528051 w 3548309"/>
              <a:gd name="csY381" fmla="*/ 155087 h 310174"/>
              <a:gd name="csX382" fmla="*/ 528084 w 3548309"/>
              <a:gd name="csY382" fmla="*/ 155087 h 310174"/>
              <a:gd name="csX383" fmla="*/ 507246 w 3548309"/>
              <a:gd name="csY383" fmla="*/ 310174 h 310174"/>
              <a:gd name="csX384" fmla="*/ 477601 w 3548309"/>
              <a:gd name="csY384" fmla="*/ 310174 h 310174"/>
              <a:gd name="csX385" fmla="*/ 477601 w 3548309"/>
              <a:gd name="csY385" fmla="*/ 309637 h 310174"/>
              <a:gd name="csX386" fmla="*/ 426371 w 3548309"/>
              <a:gd name="csY386" fmla="*/ 309664 h 310174"/>
              <a:gd name="csX387" fmla="*/ 419668 w 3548309"/>
              <a:gd name="csY387" fmla="*/ 310160 h 310174"/>
              <a:gd name="csX388" fmla="*/ 413628 w 3548309"/>
              <a:gd name="csY388" fmla="*/ 255497 h 310174"/>
              <a:gd name="csX389" fmla="*/ 427119 w 3548309"/>
              <a:gd name="csY389" fmla="*/ 155087 h 310174"/>
              <a:gd name="csX390" fmla="*/ 427087 w 3548309"/>
              <a:gd name="csY390" fmla="*/ 155087 h 310174"/>
              <a:gd name="csX391" fmla="*/ 311443 w 3548309"/>
              <a:gd name="csY391" fmla="*/ 0 h 310174"/>
              <a:gd name="csX392" fmla="*/ 341088 w 3548309"/>
              <a:gd name="csY392" fmla="*/ 0 h 310174"/>
              <a:gd name="csX393" fmla="*/ 341088 w 3548309"/>
              <a:gd name="csY393" fmla="*/ 537 h 310174"/>
              <a:gd name="csX394" fmla="*/ 392319 w 3548309"/>
              <a:gd name="csY394" fmla="*/ 511 h 310174"/>
              <a:gd name="csX395" fmla="*/ 399022 w 3548309"/>
              <a:gd name="csY395" fmla="*/ 14 h 310174"/>
              <a:gd name="csX396" fmla="*/ 409155 w 3548309"/>
              <a:gd name="csY396" fmla="*/ 11959 h 310174"/>
              <a:gd name="csX397" fmla="*/ 405061 w 3548309"/>
              <a:gd name="csY397" fmla="*/ 54677 h 310174"/>
              <a:gd name="csX398" fmla="*/ 391570 w 3548309"/>
              <a:gd name="csY398" fmla="*/ 155087 h 310174"/>
              <a:gd name="csX399" fmla="*/ 391603 w 3548309"/>
              <a:gd name="csY399" fmla="*/ 155087 h 310174"/>
              <a:gd name="csX400" fmla="*/ 370765 w 3548309"/>
              <a:gd name="csY400" fmla="*/ 310174 h 310174"/>
              <a:gd name="csX401" fmla="*/ 341120 w 3548309"/>
              <a:gd name="csY401" fmla="*/ 310174 h 310174"/>
              <a:gd name="csX402" fmla="*/ 341120 w 3548309"/>
              <a:gd name="csY402" fmla="*/ 309637 h 310174"/>
              <a:gd name="csX403" fmla="*/ 289890 w 3548309"/>
              <a:gd name="csY403" fmla="*/ 309664 h 310174"/>
              <a:gd name="csX404" fmla="*/ 283187 w 3548309"/>
              <a:gd name="csY404" fmla="*/ 310160 h 310174"/>
              <a:gd name="csX405" fmla="*/ 277147 w 3548309"/>
              <a:gd name="csY405" fmla="*/ 255497 h 310174"/>
              <a:gd name="csX406" fmla="*/ 290638 w 3548309"/>
              <a:gd name="csY406" fmla="*/ 155087 h 310174"/>
              <a:gd name="csX407" fmla="*/ 290606 w 3548309"/>
              <a:gd name="csY407" fmla="*/ 155087 h 310174"/>
              <a:gd name="csX408" fmla="*/ 174962 w 3548309"/>
              <a:gd name="csY408" fmla="*/ 0 h 310174"/>
              <a:gd name="csX409" fmla="*/ 204607 w 3548309"/>
              <a:gd name="csY409" fmla="*/ 0 h 310174"/>
              <a:gd name="csX410" fmla="*/ 204607 w 3548309"/>
              <a:gd name="csY410" fmla="*/ 537 h 310174"/>
              <a:gd name="csX411" fmla="*/ 255838 w 3548309"/>
              <a:gd name="csY411" fmla="*/ 511 h 310174"/>
              <a:gd name="csX412" fmla="*/ 262541 w 3548309"/>
              <a:gd name="csY412" fmla="*/ 14 h 310174"/>
              <a:gd name="csX413" fmla="*/ 272674 w 3548309"/>
              <a:gd name="csY413" fmla="*/ 11959 h 310174"/>
              <a:gd name="csX414" fmla="*/ 268580 w 3548309"/>
              <a:gd name="csY414" fmla="*/ 54677 h 310174"/>
              <a:gd name="csX415" fmla="*/ 255089 w 3548309"/>
              <a:gd name="csY415" fmla="*/ 155087 h 310174"/>
              <a:gd name="csX416" fmla="*/ 255122 w 3548309"/>
              <a:gd name="csY416" fmla="*/ 155087 h 310174"/>
              <a:gd name="csX417" fmla="*/ 234284 w 3548309"/>
              <a:gd name="csY417" fmla="*/ 310174 h 310174"/>
              <a:gd name="csX418" fmla="*/ 204639 w 3548309"/>
              <a:gd name="csY418" fmla="*/ 310174 h 310174"/>
              <a:gd name="csX419" fmla="*/ 204639 w 3548309"/>
              <a:gd name="csY419" fmla="*/ 309637 h 310174"/>
              <a:gd name="csX420" fmla="*/ 153409 w 3548309"/>
              <a:gd name="csY420" fmla="*/ 309664 h 310174"/>
              <a:gd name="csX421" fmla="*/ 146706 w 3548309"/>
              <a:gd name="csY421" fmla="*/ 310160 h 310174"/>
              <a:gd name="csX422" fmla="*/ 140666 w 3548309"/>
              <a:gd name="csY422" fmla="*/ 255497 h 310174"/>
              <a:gd name="csX423" fmla="*/ 154157 w 3548309"/>
              <a:gd name="csY423" fmla="*/ 155087 h 310174"/>
              <a:gd name="csX424" fmla="*/ 154125 w 3548309"/>
              <a:gd name="csY424" fmla="*/ 155087 h 310174"/>
              <a:gd name="csX425" fmla="*/ 38481 w 3548309"/>
              <a:gd name="csY425" fmla="*/ 0 h 310174"/>
              <a:gd name="csX426" fmla="*/ 68126 w 3548309"/>
              <a:gd name="csY426" fmla="*/ 0 h 310174"/>
              <a:gd name="csX427" fmla="*/ 68126 w 3548309"/>
              <a:gd name="csY427" fmla="*/ 537 h 310174"/>
              <a:gd name="csX428" fmla="*/ 119357 w 3548309"/>
              <a:gd name="csY428" fmla="*/ 511 h 310174"/>
              <a:gd name="csX429" fmla="*/ 126060 w 3548309"/>
              <a:gd name="csY429" fmla="*/ 14 h 310174"/>
              <a:gd name="csX430" fmla="*/ 136193 w 3548309"/>
              <a:gd name="csY430" fmla="*/ 11959 h 310174"/>
              <a:gd name="csX431" fmla="*/ 132099 w 3548309"/>
              <a:gd name="csY431" fmla="*/ 54677 h 310174"/>
              <a:gd name="csX432" fmla="*/ 118608 w 3548309"/>
              <a:gd name="csY432" fmla="*/ 155087 h 310174"/>
              <a:gd name="csX433" fmla="*/ 118641 w 3548309"/>
              <a:gd name="csY433" fmla="*/ 155087 h 310174"/>
              <a:gd name="csX434" fmla="*/ 97803 w 3548309"/>
              <a:gd name="csY434" fmla="*/ 310174 h 310174"/>
              <a:gd name="csX435" fmla="*/ 68158 w 3548309"/>
              <a:gd name="csY435" fmla="*/ 310174 h 310174"/>
              <a:gd name="csX436" fmla="*/ 68158 w 3548309"/>
              <a:gd name="csY436" fmla="*/ 309637 h 310174"/>
              <a:gd name="csX437" fmla="*/ 16928 w 3548309"/>
              <a:gd name="csY437" fmla="*/ 309664 h 310174"/>
              <a:gd name="csX438" fmla="*/ 10225 w 3548309"/>
              <a:gd name="csY438" fmla="*/ 310160 h 310174"/>
              <a:gd name="csX439" fmla="*/ 4185 w 3548309"/>
              <a:gd name="csY439" fmla="*/ 255497 h 310174"/>
              <a:gd name="csX440" fmla="*/ 17676 w 3548309"/>
              <a:gd name="csY440" fmla="*/ 155087 h 310174"/>
              <a:gd name="csX441" fmla="*/ 17644 w 3548309"/>
              <a:gd name="csY441" fmla="*/ 155087 h 310174"/>
            </a:gdLst>
            <a:rect l="l" t="t" r="r" b="b"/>
            <a:pathLst>
              <a:path w="3548309" h="310174">
                <a:moveTo>
                  <a:pt x="3450506" y="0"/>
                </a:moveTo>
                <a:lnTo>
                  <a:pt x="3480151" y="0"/>
                </a:lnTo>
                <a:lnTo>
                  <a:pt x="3480151" y="537"/>
                </a:lnTo>
                <a:lnTo>
                  <a:pt x="3531382" y="511"/>
                </a:lnTo>
                <a:cubicBezTo>
                  <a:pt x="3533948" y="128"/>
                  <a:pt x="3536171" y="-54"/>
                  <a:pt x="3538085" y="14"/>
                </a:cubicBezTo>
                <a:cubicBezTo>
                  <a:pt x="3544783" y="251"/>
                  <a:pt x="3547686" y="3540"/>
                  <a:pt x="3548218" y="11959"/>
                </a:cubicBezTo>
                <a:cubicBezTo>
                  <a:pt x="3548751" y="20378"/>
                  <a:pt x="3546912" y="33925"/>
                  <a:pt x="3544124" y="54677"/>
                </a:cubicBezTo>
                <a:lnTo>
                  <a:pt x="3530633" y="155087"/>
                </a:lnTo>
                <a:lnTo>
                  <a:pt x="3530666" y="155087"/>
                </a:lnTo>
                <a:lnTo>
                  <a:pt x="3509829" y="310174"/>
                </a:lnTo>
                <a:lnTo>
                  <a:pt x="3480184" y="310174"/>
                </a:lnTo>
                <a:lnTo>
                  <a:pt x="3480184" y="309637"/>
                </a:lnTo>
                <a:lnTo>
                  <a:pt x="3428953" y="309664"/>
                </a:lnTo>
                <a:cubicBezTo>
                  <a:pt x="3426387" y="310046"/>
                  <a:pt x="3424164" y="310228"/>
                  <a:pt x="3422250" y="310160"/>
                </a:cubicBezTo>
                <a:cubicBezTo>
                  <a:pt x="3408855" y="309687"/>
                  <a:pt x="3410636" y="297002"/>
                  <a:pt x="3416211" y="255497"/>
                </a:cubicBezTo>
                <a:lnTo>
                  <a:pt x="3429702" y="155087"/>
                </a:lnTo>
                <a:lnTo>
                  <a:pt x="3429669" y="155087"/>
                </a:lnTo>
                <a:close/>
                <a:moveTo>
                  <a:pt x="3314025" y="0"/>
                </a:moveTo>
                <a:lnTo>
                  <a:pt x="3343670" y="0"/>
                </a:lnTo>
                <a:lnTo>
                  <a:pt x="3343670" y="537"/>
                </a:lnTo>
                <a:lnTo>
                  <a:pt x="3394901" y="511"/>
                </a:lnTo>
                <a:cubicBezTo>
                  <a:pt x="3397467" y="128"/>
                  <a:pt x="3399690" y="-54"/>
                  <a:pt x="3401604" y="14"/>
                </a:cubicBezTo>
                <a:cubicBezTo>
                  <a:pt x="3408302" y="251"/>
                  <a:pt x="3411205" y="3540"/>
                  <a:pt x="3411737" y="11959"/>
                </a:cubicBezTo>
                <a:cubicBezTo>
                  <a:pt x="3412270" y="20378"/>
                  <a:pt x="3410431" y="33925"/>
                  <a:pt x="3407643" y="54677"/>
                </a:cubicBezTo>
                <a:lnTo>
                  <a:pt x="3394152" y="155087"/>
                </a:lnTo>
                <a:lnTo>
                  <a:pt x="3394185" y="155087"/>
                </a:lnTo>
                <a:lnTo>
                  <a:pt x="3373348" y="310174"/>
                </a:lnTo>
                <a:lnTo>
                  <a:pt x="3343703" y="310174"/>
                </a:lnTo>
                <a:lnTo>
                  <a:pt x="3343703" y="309637"/>
                </a:lnTo>
                <a:lnTo>
                  <a:pt x="3292472" y="309664"/>
                </a:lnTo>
                <a:cubicBezTo>
                  <a:pt x="3289906" y="310046"/>
                  <a:pt x="3287683" y="310228"/>
                  <a:pt x="3285769" y="310160"/>
                </a:cubicBezTo>
                <a:cubicBezTo>
                  <a:pt x="3272374" y="309687"/>
                  <a:pt x="3274155" y="297002"/>
                  <a:pt x="3279730" y="255497"/>
                </a:cubicBezTo>
                <a:lnTo>
                  <a:pt x="3293221" y="155087"/>
                </a:lnTo>
                <a:lnTo>
                  <a:pt x="3293188" y="155087"/>
                </a:lnTo>
                <a:close/>
                <a:moveTo>
                  <a:pt x="3177544" y="0"/>
                </a:moveTo>
                <a:lnTo>
                  <a:pt x="3207189" y="0"/>
                </a:lnTo>
                <a:lnTo>
                  <a:pt x="3207189" y="537"/>
                </a:lnTo>
                <a:lnTo>
                  <a:pt x="3258420" y="511"/>
                </a:lnTo>
                <a:cubicBezTo>
                  <a:pt x="3260986" y="128"/>
                  <a:pt x="3263209" y="-54"/>
                  <a:pt x="3265123" y="14"/>
                </a:cubicBezTo>
                <a:cubicBezTo>
                  <a:pt x="3271821" y="251"/>
                  <a:pt x="3274724" y="3540"/>
                  <a:pt x="3275256" y="11959"/>
                </a:cubicBezTo>
                <a:cubicBezTo>
                  <a:pt x="3275789" y="20378"/>
                  <a:pt x="3273950" y="33925"/>
                  <a:pt x="3271162" y="54677"/>
                </a:cubicBezTo>
                <a:lnTo>
                  <a:pt x="3257671" y="155087"/>
                </a:lnTo>
                <a:lnTo>
                  <a:pt x="3257704" y="155087"/>
                </a:lnTo>
                <a:lnTo>
                  <a:pt x="3236867" y="310174"/>
                </a:lnTo>
                <a:lnTo>
                  <a:pt x="3207222" y="310174"/>
                </a:lnTo>
                <a:lnTo>
                  <a:pt x="3207222" y="309637"/>
                </a:lnTo>
                <a:lnTo>
                  <a:pt x="3155991" y="309664"/>
                </a:lnTo>
                <a:cubicBezTo>
                  <a:pt x="3153425" y="310046"/>
                  <a:pt x="3151202" y="310228"/>
                  <a:pt x="3149288" y="310160"/>
                </a:cubicBezTo>
                <a:cubicBezTo>
                  <a:pt x="3135893" y="309687"/>
                  <a:pt x="3137674" y="297002"/>
                  <a:pt x="3143249" y="255497"/>
                </a:cubicBezTo>
                <a:lnTo>
                  <a:pt x="3156740" y="155087"/>
                </a:lnTo>
                <a:lnTo>
                  <a:pt x="3156707" y="155087"/>
                </a:lnTo>
                <a:close/>
                <a:moveTo>
                  <a:pt x="3041063" y="0"/>
                </a:moveTo>
                <a:lnTo>
                  <a:pt x="3070708" y="0"/>
                </a:lnTo>
                <a:lnTo>
                  <a:pt x="3070708" y="537"/>
                </a:lnTo>
                <a:lnTo>
                  <a:pt x="3121939" y="511"/>
                </a:lnTo>
                <a:cubicBezTo>
                  <a:pt x="3124505" y="128"/>
                  <a:pt x="3126728" y="-54"/>
                  <a:pt x="3128642" y="14"/>
                </a:cubicBezTo>
                <a:cubicBezTo>
                  <a:pt x="3135340" y="251"/>
                  <a:pt x="3138243" y="3540"/>
                  <a:pt x="3138775" y="11959"/>
                </a:cubicBezTo>
                <a:cubicBezTo>
                  <a:pt x="3139308" y="20378"/>
                  <a:pt x="3137469" y="33925"/>
                  <a:pt x="3134681" y="54677"/>
                </a:cubicBezTo>
                <a:lnTo>
                  <a:pt x="3121190" y="155087"/>
                </a:lnTo>
                <a:lnTo>
                  <a:pt x="3121223" y="155087"/>
                </a:lnTo>
                <a:lnTo>
                  <a:pt x="3100386" y="310174"/>
                </a:lnTo>
                <a:lnTo>
                  <a:pt x="3070741" y="310174"/>
                </a:lnTo>
                <a:lnTo>
                  <a:pt x="3070741" y="309637"/>
                </a:lnTo>
                <a:lnTo>
                  <a:pt x="3019510" y="309664"/>
                </a:lnTo>
                <a:cubicBezTo>
                  <a:pt x="3016944" y="310046"/>
                  <a:pt x="3014721" y="310228"/>
                  <a:pt x="3012807" y="310160"/>
                </a:cubicBezTo>
                <a:cubicBezTo>
                  <a:pt x="2999412" y="309687"/>
                  <a:pt x="3001193" y="297002"/>
                  <a:pt x="3006768" y="255497"/>
                </a:cubicBezTo>
                <a:lnTo>
                  <a:pt x="3020259" y="155087"/>
                </a:lnTo>
                <a:lnTo>
                  <a:pt x="3020226" y="155087"/>
                </a:lnTo>
                <a:close/>
                <a:moveTo>
                  <a:pt x="2904582" y="0"/>
                </a:moveTo>
                <a:lnTo>
                  <a:pt x="2934227" y="0"/>
                </a:lnTo>
                <a:lnTo>
                  <a:pt x="2934227" y="537"/>
                </a:lnTo>
                <a:lnTo>
                  <a:pt x="2985458" y="511"/>
                </a:lnTo>
                <a:cubicBezTo>
                  <a:pt x="2988024" y="128"/>
                  <a:pt x="2990247" y="-54"/>
                  <a:pt x="2992161" y="14"/>
                </a:cubicBezTo>
                <a:cubicBezTo>
                  <a:pt x="2998859" y="251"/>
                  <a:pt x="3001762" y="3540"/>
                  <a:pt x="3002294" y="11959"/>
                </a:cubicBezTo>
                <a:cubicBezTo>
                  <a:pt x="3002827" y="20378"/>
                  <a:pt x="3000988" y="33925"/>
                  <a:pt x="2998200" y="54677"/>
                </a:cubicBezTo>
                <a:lnTo>
                  <a:pt x="2984709" y="155087"/>
                </a:lnTo>
                <a:lnTo>
                  <a:pt x="2984742" y="155087"/>
                </a:lnTo>
                <a:lnTo>
                  <a:pt x="2963905" y="310174"/>
                </a:lnTo>
                <a:lnTo>
                  <a:pt x="2934260" y="310174"/>
                </a:lnTo>
                <a:lnTo>
                  <a:pt x="2934260" y="309637"/>
                </a:lnTo>
                <a:lnTo>
                  <a:pt x="2883029" y="309664"/>
                </a:lnTo>
                <a:cubicBezTo>
                  <a:pt x="2880463" y="310046"/>
                  <a:pt x="2878240" y="310228"/>
                  <a:pt x="2876326" y="310160"/>
                </a:cubicBezTo>
                <a:cubicBezTo>
                  <a:pt x="2862931" y="309687"/>
                  <a:pt x="2864712" y="297002"/>
                  <a:pt x="2870287" y="255497"/>
                </a:cubicBezTo>
                <a:lnTo>
                  <a:pt x="2883778" y="155087"/>
                </a:lnTo>
                <a:lnTo>
                  <a:pt x="2883745" y="155087"/>
                </a:lnTo>
                <a:close/>
                <a:moveTo>
                  <a:pt x="2768101" y="0"/>
                </a:moveTo>
                <a:lnTo>
                  <a:pt x="2797746" y="0"/>
                </a:lnTo>
                <a:lnTo>
                  <a:pt x="2797746" y="537"/>
                </a:lnTo>
                <a:lnTo>
                  <a:pt x="2848977" y="511"/>
                </a:lnTo>
                <a:cubicBezTo>
                  <a:pt x="2851543" y="128"/>
                  <a:pt x="2853766" y="-54"/>
                  <a:pt x="2855680" y="14"/>
                </a:cubicBezTo>
                <a:cubicBezTo>
                  <a:pt x="2862378" y="251"/>
                  <a:pt x="2865281" y="3540"/>
                  <a:pt x="2865813" y="11959"/>
                </a:cubicBezTo>
                <a:cubicBezTo>
                  <a:pt x="2866346" y="20378"/>
                  <a:pt x="2864507" y="33925"/>
                  <a:pt x="2861719" y="54677"/>
                </a:cubicBezTo>
                <a:lnTo>
                  <a:pt x="2848228" y="155087"/>
                </a:lnTo>
                <a:lnTo>
                  <a:pt x="2848261" y="155087"/>
                </a:lnTo>
                <a:lnTo>
                  <a:pt x="2827424" y="310174"/>
                </a:lnTo>
                <a:lnTo>
                  <a:pt x="2797779" y="310174"/>
                </a:lnTo>
                <a:lnTo>
                  <a:pt x="2797779" y="309637"/>
                </a:lnTo>
                <a:lnTo>
                  <a:pt x="2746548" y="309664"/>
                </a:lnTo>
                <a:cubicBezTo>
                  <a:pt x="2743982" y="310046"/>
                  <a:pt x="2741759" y="310228"/>
                  <a:pt x="2739845" y="310160"/>
                </a:cubicBezTo>
                <a:cubicBezTo>
                  <a:pt x="2726450" y="309687"/>
                  <a:pt x="2728231" y="297002"/>
                  <a:pt x="2733806" y="255497"/>
                </a:cubicBezTo>
                <a:lnTo>
                  <a:pt x="2747297" y="155087"/>
                </a:lnTo>
                <a:lnTo>
                  <a:pt x="2747264" y="155087"/>
                </a:lnTo>
                <a:close/>
                <a:moveTo>
                  <a:pt x="2631620" y="0"/>
                </a:moveTo>
                <a:lnTo>
                  <a:pt x="2661265" y="0"/>
                </a:lnTo>
                <a:lnTo>
                  <a:pt x="2661265" y="537"/>
                </a:lnTo>
                <a:lnTo>
                  <a:pt x="2712496" y="511"/>
                </a:lnTo>
                <a:cubicBezTo>
                  <a:pt x="2715062" y="128"/>
                  <a:pt x="2717285" y="-54"/>
                  <a:pt x="2719199" y="14"/>
                </a:cubicBezTo>
                <a:cubicBezTo>
                  <a:pt x="2725897" y="251"/>
                  <a:pt x="2728800" y="3540"/>
                  <a:pt x="2729332" y="11959"/>
                </a:cubicBezTo>
                <a:cubicBezTo>
                  <a:pt x="2729865" y="20378"/>
                  <a:pt x="2728026" y="33925"/>
                  <a:pt x="2725238" y="54677"/>
                </a:cubicBezTo>
                <a:lnTo>
                  <a:pt x="2711747" y="155087"/>
                </a:lnTo>
                <a:lnTo>
                  <a:pt x="2711780" y="155087"/>
                </a:lnTo>
                <a:lnTo>
                  <a:pt x="2690943" y="310174"/>
                </a:lnTo>
                <a:lnTo>
                  <a:pt x="2661298" y="310174"/>
                </a:lnTo>
                <a:lnTo>
                  <a:pt x="2661298" y="309637"/>
                </a:lnTo>
                <a:lnTo>
                  <a:pt x="2610067" y="309664"/>
                </a:lnTo>
                <a:cubicBezTo>
                  <a:pt x="2607501" y="310046"/>
                  <a:pt x="2605278" y="310228"/>
                  <a:pt x="2603364" y="310160"/>
                </a:cubicBezTo>
                <a:cubicBezTo>
                  <a:pt x="2589969" y="309687"/>
                  <a:pt x="2591750" y="297002"/>
                  <a:pt x="2597325" y="255497"/>
                </a:cubicBezTo>
                <a:lnTo>
                  <a:pt x="2610816" y="155087"/>
                </a:lnTo>
                <a:lnTo>
                  <a:pt x="2610783" y="155087"/>
                </a:lnTo>
                <a:close/>
                <a:moveTo>
                  <a:pt x="2495139" y="0"/>
                </a:moveTo>
                <a:lnTo>
                  <a:pt x="2524784" y="0"/>
                </a:lnTo>
                <a:lnTo>
                  <a:pt x="2524784" y="537"/>
                </a:lnTo>
                <a:lnTo>
                  <a:pt x="2576015" y="511"/>
                </a:lnTo>
                <a:cubicBezTo>
                  <a:pt x="2578581" y="128"/>
                  <a:pt x="2580804" y="-54"/>
                  <a:pt x="2582718" y="14"/>
                </a:cubicBezTo>
                <a:cubicBezTo>
                  <a:pt x="2589416" y="251"/>
                  <a:pt x="2592319" y="3540"/>
                  <a:pt x="2592851" y="11959"/>
                </a:cubicBezTo>
                <a:cubicBezTo>
                  <a:pt x="2593384" y="20378"/>
                  <a:pt x="2591545" y="33925"/>
                  <a:pt x="2588757" y="54677"/>
                </a:cubicBezTo>
                <a:lnTo>
                  <a:pt x="2575266" y="155087"/>
                </a:lnTo>
                <a:lnTo>
                  <a:pt x="2575299" y="155087"/>
                </a:lnTo>
                <a:lnTo>
                  <a:pt x="2554462" y="310174"/>
                </a:lnTo>
                <a:lnTo>
                  <a:pt x="2524817" y="310174"/>
                </a:lnTo>
                <a:lnTo>
                  <a:pt x="2524817" y="309637"/>
                </a:lnTo>
                <a:lnTo>
                  <a:pt x="2473586" y="309664"/>
                </a:lnTo>
                <a:cubicBezTo>
                  <a:pt x="2471020" y="310046"/>
                  <a:pt x="2468797" y="310228"/>
                  <a:pt x="2466883" y="310160"/>
                </a:cubicBezTo>
                <a:cubicBezTo>
                  <a:pt x="2453488" y="309687"/>
                  <a:pt x="2455269" y="297002"/>
                  <a:pt x="2460844" y="255497"/>
                </a:cubicBezTo>
                <a:lnTo>
                  <a:pt x="2474335" y="155087"/>
                </a:lnTo>
                <a:lnTo>
                  <a:pt x="2474302" y="155087"/>
                </a:lnTo>
                <a:close/>
                <a:moveTo>
                  <a:pt x="2358658" y="0"/>
                </a:moveTo>
                <a:lnTo>
                  <a:pt x="2388303" y="0"/>
                </a:lnTo>
                <a:lnTo>
                  <a:pt x="2388303" y="537"/>
                </a:lnTo>
                <a:lnTo>
                  <a:pt x="2439534" y="511"/>
                </a:lnTo>
                <a:cubicBezTo>
                  <a:pt x="2442100" y="128"/>
                  <a:pt x="2444323" y="-54"/>
                  <a:pt x="2446237" y="14"/>
                </a:cubicBezTo>
                <a:cubicBezTo>
                  <a:pt x="2452935" y="251"/>
                  <a:pt x="2455838" y="3540"/>
                  <a:pt x="2456370" y="11959"/>
                </a:cubicBezTo>
                <a:cubicBezTo>
                  <a:pt x="2456903" y="20378"/>
                  <a:pt x="2455064" y="33925"/>
                  <a:pt x="2452276" y="54677"/>
                </a:cubicBezTo>
                <a:lnTo>
                  <a:pt x="2438785" y="155087"/>
                </a:lnTo>
                <a:lnTo>
                  <a:pt x="2438818" y="155087"/>
                </a:lnTo>
                <a:lnTo>
                  <a:pt x="2417981" y="310174"/>
                </a:lnTo>
                <a:lnTo>
                  <a:pt x="2388336" y="310174"/>
                </a:lnTo>
                <a:lnTo>
                  <a:pt x="2388336" y="309637"/>
                </a:lnTo>
                <a:lnTo>
                  <a:pt x="2337105" y="309664"/>
                </a:lnTo>
                <a:cubicBezTo>
                  <a:pt x="2334539" y="310046"/>
                  <a:pt x="2332316" y="310228"/>
                  <a:pt x="2330402" y="310160"/>
                </a:cubicBezTo>
                <a:cubicBezTo>
                  <a:pt x="2317007" y="309687"/>
                  <a:pt x="2318788" y="297002"/>
                  <a:pt x="2324363" y="255497"/>
                </a:cubicBezTo>
                <a:lnTo>
                  <a:pt x="2337854" y="155087"/>
                </a:lnTo>
                <a:lnTo>
                  <a:pt x="2337821" y="155087"/>
                </a:lnTo>
                <a:close/>
                <a:moveTo>
                  <a:pt x="2222177" y="0"/>
                </a:moveTo>
                <a:lnTo>
                  <a:pt x="2251822" y="0"/>
                </a:lnTo>
                <a:lnTo>
                  <a:pt x="2251822" y="537"/>
                </a:lnTo>
                <a:lnTo>
                  <a:pt x="2303053" y="511"/>
                </a:lnTo>
                <a:cubicBezTo>
                  <a:pt x="2305619" y="128"/>
                  <a:pt x="2307842" y="-54"/>
                  <a:pt x="2309756" y="14"/>
                </a:cubicBezTo>
                <a:cubicBezTo>
                  <a:pt x="2316454" y="251"/>
                  <a:pt x="2319357" y="3540"/>
                  <a:pt x="2319889" y="11959"/>
                </a:cubicBezTo>
                <a:cubicBezTo>
                  <a:pt x="2320422" y="20378"/>
                  <a:pt x="2318583" y="33925"/>
                  <a:pt x="2315795" y="54677"/>
                </a:cubicBezTo>
                <a:lnTo>
                  <a:pt x="2302304" y="155087"/>
                </a:lnTo>
                <a:lnTo>
                  <a:pt x="2302337" y="155087"/>
                </a:lnTo>
                <a:lnTo>
                  <a:pt x="2281500" y="310174"/>
                </a:lnTo>
                <a:lnTo>
                  <a:pt x="2251855" y="310174"/>
                </a:lnTo>
                <a:lnTo>
                  <a:pt x="2251855" y="309637"/>
                </a:lnTo>
                <a:lnTo>
                  <a:pt x="2200624" y="309664"/>
                </a:lnTo>
                <a:cubicBezTo>
                  <a:pt x="2198058" y="310046"/>
                  <a:pt x="2195835" y="310228"/>
                  <a:pt x="2193921" y="310160"/>
                </a:cubicBezTo>
                <a:cubicBezTo>
                  <a:pt x="2180526" y="309687"/>
                  <a:pt x="2182307" y="297002"/>
                  <a:pt x="2187881" y="255497"/>
                </a:cubicBezTo>
                <a:lnTo>
                  <a:pt x="2201372" y="155087"/>
                </a:lnTo>
                <a:lnTo>
                  <a:pt x="2201340" y="155087"/>
                </a:lnTo>
                <a:close/>
                <a:moveTo>
                  <a:pt x="2085696" y="0"/>
                </a:moveTo>
                <a:lnTo>
                  <a:pt x="2115341" y="0"/>
                </a:lnTo>
                <a:lnTo>
                  <a:pt x="2115341" y="537"/>
                </a:lnTo>
                <a:lnTo>
                  <a:pt x="2166572" y="511"/>
                </a:lnTo>
                <a:cubicBezTo>
                  <a:pt x="2169138" y="128"/>
                  <a:pt x="2171361" y="-54"/>
                  <a:pt x="2173275" y="14"/>
                </a:cubicBezTo>
                <a:cubicBezTo>
                  <a:pt x="2179972" y="251"/>
                  <a:pt x="2182876" y="3540"/>
                  <a:pt x="2183408" y="11959"/>
                </a:cubicBezTo>
                <a:cubicBezTo>
                  <a:pt x="2183940" y="20378"/>
                  <a:pt x="2182101" y="33925"/>
                  <a:pt x="2179314" y="54677"/>
                </a:cubicBezTo>
                <a:lnTo>
                  <a:pt x="2165823" y="155087"/>
                </a:lnTo>
                <a:lnTo>
                  <a:pt x="2165856" y="155087"/>
                </a:lnTo>
                <a:lnTo>
                  <a:pt x="2145018" y="310174"/>
                </a:lnTo>
                <a:lnTo>
                  <a:pt x="2115373" y="310174"/>
                </a:lnTo>
                <a:lnTo>
                  <a:pt x="2115373" y="309637"/>
                </a:lnTo>
                <a:lnTo>
                  <a:pt x="2064143" y="309664"/>
                </a:lnTo>
                <a:cubicBezTo>
                  <a:pt x="2061577" y="310046"/>
                  <a:pt x="2059354" y="310228"/>
                  <a:pt x="2057440" y="310160"/>
                </a:cubicBezTo>
                <a:cubicBezTo>
                  <a:pt x="2044045" y="309687"/>
                  <a:pt x="2045826" y="297002"/>
                  <a:pt x="2051400" y="255497"/>
                </a:cubicBezTo>
                <a:lnTo>
                  <a:pt x="2064891" y="155087"/>
                </a:lnTo>
                <a:lnTo>
                  <a:pt x="2064859" y="155087"/>
                </a:lnTo>
                <a:close/>
                <a:moveTo>
                  <a:pt x="1949215" y="0"/>
                </a:moveTo>
                <a:lnTo>
                  <a:pt x="1978860" y="0"/>
                </a:lnTo>
                <a:lnTo>
                  <a:pt x="1978860" y="537"/>
                </a:lnTo>
                <a:lnTo>
                  <a:pt x="2030091" y="511"/>
                </a:lnTo>
                <a:cubicBezTo>
                  <a:pt x="2032657" y="128"/>
                  <a:pt x="2034880" y="-54"/>
                  <a:pt x="2036794" y="14"/>
                </a:cubicBezTo>
                <a:cubicBezTo>
                  <a:pt x="2043491" y="251"/>
                  <a:pt x="2046395" y="3540"/>
                  <a:pt x="2046927" y="11959"/>
                </a:cubicBezTo>
                <a:cubicBezTo>
                  <a:pt x="2047459" y="20378"/>
                  <a:pt x="2045620" y="33925"/>
                  <a:pt x="2042833" y="54677"/>
                </a:cubicBezTo>
                <a:lnTo>
                  <a:pt x="2029342" y="155087"/>
                </a:lnTo>
                <a:lnTo>
                  <a:pt x="2029375" y="155087"/>
                </a:lnTo>
                <a:lnTo>
                  <a:pt x="2008537" y="310174"/>
                </a:lnTo>
                <a:lnTo>
                  <a:pt x="1978892" y="310174"/>
                </a:lnTo>
                <a:lnTo>
                  <a:pt x="1978892" y="309637"/>
                </a:lnTo>
                <a:lnTo>
                  <a:pt x="1927662" y="309664"/>
                </a:lnTo>
                <a:cubicBezTo>
                  <a:pt x="1925096" y="310046"/>
                  <a:pt x="1922873" y="310228"/>
                  <a:pt x="1920959" y="310160"/>
                </a:cubicBezTo>
                <a:cubicBezTo>
                  <a:pt x="1907564" y="309687"/>
                  <a:pt x="1909345" y="297002"/>
                  <a:pt x="1914919" y="255497"/>
                </a:cubicBezTo>
                <a:lnTo>
                  <a:pt x="1928410" y="155087"/>
                </a:lnTo>
                <a:lnTo>
                  <a:pt x="1928378" y="155087"/>
                </a:lnTo>
                <a:close/>
                <a:moveTo>
                  <a:pt x="1812734" y="0"/>
                </a:moveTo>
                <a:lnTo>
                  <a:pt x="1842379" y="0"/>
                </a:lnTo>
                <a:lnTo>
                  <a:pt x="1842379" y="537"/>
                </a:lnTo>
                <a:lnTo>
                  <a:pt x="1893610" y="511"/>
                </a:lnTo>
                <a:cubicBezTo>
                  <a:pt x="1896176" y="128"/>
                  <a:pt x="1898399" y="-54"/>
                  <a:pt x="1900313" y="14"/>
                </a:cubicBezTo>
                <a:cubicBezTo>
                  <a:pt x="1907010" y="251"/>
                  <a:pt x="1909914" y="3540"/>
                  <a:pt x="1910446" y="11959"/>
                </a:cubicBezTo>
                <a:cubicBezTo>
                  <a:pt x="1910978" y="20378"/>
                  <a:pt x="1909139" y="33925"/>
                  <a:pt x="1906352" y="54677"/>
                </a:cubicBezTo>
                <a:lnTo>
                  <a:pt x="1892861" y="155087"/>
                </a:lnTo>
                <a:lnTo>
                  <a:pt x="1892894" y="155087"/>
                </a:lnTo>
                <a:lnTo>
                  <a:pt x="1872056" y="310174"/>
                </a:lnTo>
                <a:lnTo>
                  <a:pt x="1842411" y="310174"/>
                </a:lnTo>
                <a:lnTo>
                  <a:pt x="1842411" y="309637"/>
                </a:lnTo>
                <a:lnTo>
                  <a:pt x="1791181" y="309664"/>
                </a:lnTo>
                <a:cubicBezTo>
                  <a:pt x="1788615" y="310046"/>
                  <a:pt x="1786392" y="310228"/>
                  <a:pt x="1784478" y="310160"/>
                </a:cubicBezTo>
                <a:cubicBezTo>
                  <a:pt x="1771083" y="309687"/>
                  <a:pt x="1772864" y="297002"/>
                  <a:pt x="1778438" y="255497"/>
                </a:cubicBezTo>
                <a:lnTo>
                  <a:pt x="1791929" y="155087"/>
                </a:lnTo>
                <a:lnTo>
                  <a:pt x="1791897" y="155087"/>
                </a:lnTo>
                <a:close/>
                <a:moveTo>
                  <a:pt x="1676253" y="0"/>
                </a:moveTo>
                <a:lnTo>
                  <a:pt x="1705898" y="0"/>
                </a:lnTo>
                <a:lnTo>
                  <a:pt x="1705898" y="537"/>
                </a:lnTo>
                <a:lnTo>
                  <a:pt x="1757129" y="511"/>
                </a:lnTo>
                <a:cubicBezTo>
                  <a:pt x="1759695" y="128"/>
                  <a:pt x="1761918" y="-54"/>
                  <a:pt x="1763832" y="14"/>
                </a:cubicBezTo>
                <a:cubicBezTo>
                  <a:pt x="1770529" y="251"/>
                  <a:pt x="1773433" y="3540"/>
                  <a:pt x="1773965" y="11959"/>
                </a:cubicBezTo>
                <a:cubicBezTo>
                  <a:pt x="1774497" y="20378"/>
                  <a:pt x="1772658" y="33925"/>
                  <a:pt x="1769871" y="54677"/>
                </a:cubicBezTo>
                <a:lnTo>
                  <a:pt x="1756380" y="155087"/>
                </a:lnTo>
                <a:lnTo>
                  <a:pt x="1756413" y="155087"/>
                </a:lnTo>
                <a:lnTo>
                  <a:pt x="1735575" y="310174"/>
                </a:lnTo>
                <a:lnTo>
                  <a:pt x="1705930" y="310174"/>
                </a:lnTo>
                <a:lnTo>
                  <a:pt x="1705930" y="309637"/>
                </a:lnTo>
                <a:lnTo>
                  <a:pt x="1654700" y="309664"/>
                </a:lnTo>
                <a:cubicBezTo>
                  <a:pt x="1652134" y="310046"/>
                  <a:pt x="1649911" y="310228"/>
                  <a:pt x="1647997" y="310160"/>
                </a:cubicBezTo>
                <a:cubicBezTo>
                  <a:pt x="1634602" y="309687"/>
                  <a:pt x="1636383" y="297002"/>
                  <a:pt x="1641957" y="255497"/>
                </a:cubicBezTo>
                <a:lnTo>
                  <a:pt x="1655448" y="155087"/>
                </a:lnTo>
                <a:lnTo>
                  <a:pt x="1655416" y="155087"/>
                </a:lnTo>
                <a:close/>
                <a:moveTo>
                  <a:pt x="1539772" y="0"/>
                </a:moveTo>
                <a:lnTo>
                  <a:pt x="1569417" y="0"/>
                </a:lnTo>
                <a:lnTo>
                  <a:pt x="1569417" y="537"/>
                </a:lnTo>
                <a:lnTo>
                  <a:pt x="1620648" y="511"/>
                </a:lnTo>
                <a:cubicBezTo>
                  <a:pt x="1623214" y="128"/>
                  <a:pt x="1625437" y="-54"/>
                  <a:pt x="1627351" y="14"/>
                </a:cubicBezTo>
                <a:cubicBezTo>
                  <a:pt x="1634048" y="251"/>
                  <a:pt x="1636952" y="3540"/>
                  <a:pt x="1637484" y="11959"/>
                </a:cubicBezTo>
                <a:cubicBezTo>
                  <a:pt x="1638016" y="20378"/>
                  <a:pt x="1636177" y="33925"/>
                  <a:pt x="1633390" y="54677"/>
                </a:cubicBezTo>
                <a:lnTo>
                  <a:pt x="1619899" y="155087"/>
                </a:lnTo>
                <a:lnTo>
                  <a:pt x="1619932" y="155087"/>
                </a:lnTo>
                <a:lnTo>
                  <a:pt x="1599094" y="310174"/>
                </a:lnTo>
                <a:lnTo>
                  <a:pt x="1569449" y="310174"/>
                </a:lnTo>
                <a:lnTo>
                  <a:pt x="1569449" y="309637"/>
                </a:lnTo>
                <a:lnTo>
                  <a:pt x="1518219" y="309664"/>
                </a:lnTo>
                <a:cubicBezTo>
                  <a:pt x="1515653" y="310046"/>
                  <a:pt x="1513430" y="310228"/>
                  <a:pt x="1511516" y="310160"/>
                </a:cubicBezTo>
                <a:cubicBezTo>
                  <a:pt x="1498121" y="309687"/>
                  <a:pt x="1499902" y="297002"/>
                  <a:pt x="1505476" y="255497"/>
                </a:cubicBezTo>
                <a:lnTo>
                  <a:pt x="1518967" y="155087"/>
                </a:lnTo>
                <a:lnTo>
                  <a:pt x="1518935" y="155087"/>
                </a:lnTo>
                <a:close/>
                <a:moveTo>
                  <a:pt x="1403291" y="0"/>
                </a:moveTo>
                <a:lnTo>
                  <a:pt x="1432936" y="0"/>
                </a:lnTo>
                <a:lnTo>
                  <a:pt x="1432936" y="537"/>
                </a:lnTo>
                <a:lnTo>
                  <a:pt x="1484167" y="511"/>
                </a:lnTo>
                <a:cubicBezTo>
                  <a:pt x="1486733" y="128"/>
                  <a:pt x="1488956" y="-54"/>
                  <a:pt x="1490870" y="14"/>
                </a:cubicBezTo>
                <a:cubicBezTo>
                  <a:pt x="1497567" y="251"/>
                  <a:pt x="1500471" y="3540"/>
                  <a:pt x="1501003" y="11959"/>
                </a:cubicBezTo>
                <a:cubicBezTo>
                  <a:pt x="1501535" y="20378"/>
                  <a:pt x="1499696" y="33925"/>
                  <a:pt x="1496909" y="54677"/>
                </a:cubicBezTo>
                <a:lnTo>
                  <a:pt x="1483418" y="155087"/>
                </a:lnTo>
                <a:lnTo>
                  <a:pt x="1483451" y="155087"/>
                </a:lnTo>
                <a:lnTo>
                  <a:pt x="1462613" y="310174"/>
                </a:lnTo>
                <a:lnTo>
                  <a:pt x="1432968" y="310174"/>
                </a:lnTo>
                <a:lnTo>
                  <a:pt x="1432968" y="309637"/>
                </a:lnTo>
                <a:lnTo>
                  <a:pt x="1381738" y="309664"/>
                </a:lnTo>
                <a:cubicBezTo>
                  <a:pt x="1379172" y="310046"/>
                  <a:pt x="1376949" y="310228"/>
                  <a:pt x="1375035" y="310160"/>
                </a:cubicBezTo>
                <a:cubicBezTo>
                  <a:pt x="1361640" y="309687"/>
                  <a:pt x="1363421" y="297002"/>
                  <a:pt x="1368995" y="255497"/>
                </a:cubicBezTo>
                <a:lnTo>
                  <a:pt x="1382486" y="155087"/>
                </a:lnTo>
                <a:lnTo>
                  <a:pt x="1382454" y="155087"/>
                </a:lnTo>
                <a:close/>
                <a:moveTo>
                  <a:pt x="1266810" y="0"/>
                </a:moveTo>
                <a:lnTo>
                  <a:pt x="1296455" y="0"/>
                </a:lnTo>
                <a:lnTo>
                  <a:pt x="1296455" y="537"/>
                </a:lnTo>
                <a:lnTo>
                  <a:pt x="1347686" y="511"/>
                </a:lnTo>
                <a:cubicBezTo>
                  <a:pt x="1350252" y="128"/>
                  <a:pt x="1352475" y="-54"/>
                  <a:pt x="1354389" y="14"/>
                </a:cubicBezTo>
                <a:cubicBezTo>
                  <a:pt x="1361086" y="251"/>
                  <a:pt x="1363990" y="3540"/>
                  <a:pt x="1364522" y="11959"/>
                </a:cubicBezTo>
                <a:cubicBezTo>
                  <a:pt x="1365054" y="20378"/>
                  <a:pt x="1363215" y="33925"/>
                  <a:pt x="1360428" y="54677"/>
                </a:cubicBezTo>
                <a:lnTo>
                  <a:pt x="1346937" y="155087"/>
                </a:lnTo>
                <a:lnTo>
                  <a:pt x="1346970" y="155087"/>
                </a:lnTo>
                <a:lnTo>
                  <a:pt x="1326132" y="310174"/>
                </a:lnTo>
                <a:lnTo>
                  <a:pt x="1296487" y="310174"/>
                </a:lnTo>
                <a:lnTo>
                  <a:pt x="1296487" y="309637"/>
                </a:lnTo>
                <a:lnTo>
                  <a:pt x="1245257" y="309664"/>
                </a:lnTo>
                <a:cubicBezTo>
                  <a:pt x="1242691" y="310046"/>
                  <a:pt x="1240468" y="310228"/>
                  <a:pt x="1238554" y="310160"/>
                </a:cubicBezTo>
                <a:cubicBezTo>
                  <a:pt x="1225159" y="309687"/>
                  <a:pt x="1226940" y="297002"/>
                  <a:pt x="1232514" y="255497"/>
                </a:cubicBezTo>
                <a:lnTo>
                  <a:pt x="1246005" y="155087"/>
                </a:lnTo>
                <a:lnTo>
                  <a:pt x="1245973" y="155087"/>
                </a:lnTo>
                <a:close/>
                <a:moveTo>
                  <a:pt x="1130329" y="0"/>
                </a:moveTo>
                <a:lnTo>
                  <a:pt x="1159974" y="0"/>
                </a:lnTo>
                <a:lnTo>
                  <a:pt x="1159974" y="537"/>
                </a:lnTo>
                <a:lnTo>
                  <a:pt x="1211205" y="511"/>
                </a:lnTo>
                <a:cubicBezTo>
                  <a:pt x="1213771" y="128"/>
                  <a:pt x="1215994" y="-54"/>
                  <a:pt x="1217908" y="14"/>
                </a:cubicBezTo>
                <a:cubicBezTo>
                  <a:pt x="1224605" y="251"/>
                  <a:pt x="1227509" y="3540"/>
                  <a:pt x="1228041" y="11959"/>
                </a:cubicBezTo>
                <a:cubicBezTo>
                  <a:pt x="1228573" y="20378"/>
                  <a:pt x="1226734" y="33925"/>
                  <a:pt x="1223947" y="54677"/>
                </a:cubicBezTo>
                <a:lnTo>
                  <a:pt x="1210456" y="155087"/>
                </a:lnTo>
                <a:lnTo>
                  <a:pt x="1210489" y="155087"/>
                </a:lnTo>
                <a:lnTo>
                  <a:pt x="1189651" y="310174"/>
                </a:lnTo>
                <a:lnTo>
                  <a:pt x="1160006" y="310174"/>
                </a:lnTo>
                <a:lnTo>
                  <a:pt x="1160006" y="309637"/>
                </a:lnTo>
                <a:lnTo>
                  <a:pt x="1108776" y="309664"/>
                </a:lnTo>
                <a:cubicBezTo>
                  <a:pt x="1106210" y="310046"/>
                  <a:pt x="1103987" y="310228"/>
                  <a:pt x="1102073" y="310160"/>
                </a:cubicBezTo>
                <a:cubicBezTo>
                  <a:pt x="1088678" y="309687"/>
                  <a:pt x="1090459" y="297002"/>
                  <a:pt x="1096033" y="255497"/>
                </a:cubicBezTo>
                <a:lnTo>
                  <a:pt x="1109524" y="155087"/>
                </a:lnTo>
                <a:lnTo>
                  <a:pt x="1109492" y="155087"/>
                </a:lnTo>
                <a:close/>
                <a:moveTo>
                  <a:pt x="993848" y="0"/>
                </a:moveTo>
                <a:lnTo>
                  <a:pt x="1023493" y="0"/>
                </a:lnTo>
                <a:lnTo>
                  <a:pt x="1023493" y="537"/>
                </a:lnTo>
                <a:lnTo>
                  <a:pt x="1074724" y="511"/>
                </a:lnTo>
                <a:cubicBezTo>
                  <a:pt x="1077290" y="128"/>
                  <a:pt x="1079513" y="-54"/>
                  <a:pt x="1081427" y="14"/>
                </a:cubicBezTo>
                <a:cubicBezTo>
                  <a:pt x="1088124" y="251"/>
                  <a:pt x="1091028" y="3540"/>
                  <a:pt x="1091560" y="11959"/>
                </a:cubicBezTo>
                <a:cubicBezTo>
                  <a:pt x="1092092" y="20378"/>
                  <a:pt x="1090253" y="33925"/>
                  <a:pt x="1087466" y="54677"/>
                </a:cubicBezTo>
                <a:lnTo>
                  <a:pt x="1073975" y="155087"/>
                </a:lnTo>
                <a:lnTo>
                  <a:pt x="1074008" y="155087"/>
                </a:lnTo>
                <a:lnTo>
                  <a:pt x="1053170" y="310174"/>
                </a:lnTo>
                <a:lnTo>
                  <a:pt x="1023525" y="310174"/>
                </a:lnTo>
                <a:lnTo>
                  <a:pt x="1023525" y="309637"/>
                </a:lnTo>
                <a:lnTo>
                  <a:pt x="972295" y="309664"/>
                </a:lnTo>
                <a:cubicBezTo>
                  <a:pt x="969729" y="310046"/>
                  <a:pt x="967506" y="310228"/>
                  <a:pt x="965592" y="310160"/>
                </a:cubicBezTo>
                <a:cubicBezTo>
                  <a:pt x="952197" y="309687"/>
                  <a:pt x="953978" y="297002"/>
                  <a:pt x="959552" y="255497"/>
                </a:cubicBezTo>
                <a:lnTo>
                  <a:pt x="973043" y="155087"/>
                </a:lnTo>
                <a:lnTo>
                  <a:pt x="973011" y="155087"/>
                </a:lnTo>
                <a:close/>
                <a:moveTo>
                  <a:pt x="857367" y="0"/>
                </a:moveTo>
                <a:lnTo>
                  <a:pt x="887012" y="0"/>
                </a:lnTo>
                <a:lnTo>
                  <a:pt x="887012" y="537"/>
                </a:lnTo>
                <a:lnTo>
                  <a:pt x="938243" y="511"/>
                </a:lnTo>
                <a:cubicBezTo>
                  <a:pt x="940809" y="128"/>
                  <a:pt x="943032" y="-54"/>
                  <a:pt x="944946" y="14"/>
                </a:cubicBezTo>
                <a:cubicBezTo>
                  <a:pt x="951643" y="251"/>
                  <a:pt x="954547" y="3540"/>
                  <a:pt x="955079" y="11959"/>
                </a:cubicBezTo>
                <a:cubicBezTo>
                  <a:pt x="955611" y="20378"/>
                  <a:pt x="953772" y="33925"/>
                  <a:pt x="950985" y="54677"/>
                </a:cubicBezTo>
                <a:lnTo>
                  <a:pt x="937494" y="155087"/>
                </a:lnTo>
                <a:lnTo>
                  <a:pt x="937527" y="155087"/>
                </a:lnTo>
                <a:lnTo>
                  <a:pt x="916689" y="310174"/>
                </a:lnTo>
                <a:lnTo>
                  <a:pt x="887044" y="310174"/>
                </a:lnTo>
                <a:lnTo>
                  <a:pt x="887044" y="309637"/>
                </a:lnTo>
                <a:lnTo>
                  <a:pt x="835814" y="309664"/>
                </a:lnTo>
                <a:cubicBezTo>
                  <a:pt x="833248" y="310046"/>
                  <a:pt x="831025" y="310228"/>
                  <a:pt x="829111" y="310160"/>
                </a:cubicBezTo>
                <a:cubicBezTo>
                  <a:pt x="815716" y="309687"/>
                  <a:pt x="817497" y="297002"/>
                  <a:pt x="823071" y="255497"/>
                </a:cubicBezTo>
                <a:lnTo>
                  <a:pt x="836562" y="155087"/>
                </a:lnTo>
                <a:lnTo>
                  <a:pt x="836530" y="155087"/>
                </a:lnTo>
                <a:close/>
                <a:moveTo>
                  <a:pt x="720886" y="0"/>
                </a:moveTo>
                <a:lnTo>
                  <a:pt x="750531" y="0"/>
                </a:lnTo>
                <a:lnTo>
                  <a:pt x="750531" y="537"/>
                </a:lnTo>
                <a:lnTo>
                  <a:pt x="801762" y="511"/>
                </a:lnTo>
                <a:cubicBezTo>
                  <a:pt x="804328" y="128"/>
                  <a:pt x="806551" y="-54"/>
                  <a:pt x="808465" y="14"/>
                </a:cubicBezTo>
                <a:cubicBezTo>
                  <a:pt x="815162" y="251"/>
                  <a:pt x="818066" y="3540"/>
                  <a:pt x="818598" y="11959"/>
                </a:cubicBezTo>
                <a:cubicBezTo>
                  <a:pt x="819130" y="20378"/>
                  <a:pt x="817291" y="33925"/>
                  <a:pt x="814504" y="54677"/>
                </a:cubicBezTo>
                <a:lnTo>
                  <a:pt x="801013" y="155087"/>
                </a:lnTo>
                <a:lnTo>
                  <a:pt x="801046" y="155087"/>
                </a:lnTo>
                <a:lnTo>
                  <a:pt x="780208" y="310174"/>
                </a:lnTo>
                <a:lnTo>
                  <a:pt x="750563" y="310174"/>
                </a:lnTo>
                <a:lnTo>
                  <a:pt x="750563" y="309637"/>
                </a:lnTo>
                <a:lnTo>
                  <a:pt x="699333" y="309664"/>
                </a:lnTo>
                <a:cubicBezTo>
                  <a:pt x="696767" y="310046"/>
                  <a:pt x="694544" y="310228"/>
                  <a:pt x="692630" y="310160"/>
                </a:cubicBezTo>
                <a:cubicBezTo>
                  <a:pt x="679235" y="309687"/>
                  <a:pt x="681016" y="297002"/>
                  <a:pt x="686590" y="255497"/>
                </a:cubicBezTo>
                <a:lnTo>
                  <a:pt x="700081" y="155087"/>
                </a:lnTo>
                <a:lnTo>
                  <a:pt x="700049" y="155087"/>
                </a:lnTo>
                <a:close/>
                <a:moveTo>
                  <a:pt x="584405" y="0"/>
                </a:moveTo>
                <a:lnTo>
                  <a:pt x="614050" y="0"/>
                </a:lnTo>
                <a:lnTo>
                  <a:pt x="614050" y="537"/>
                </a:lnTo>
                <a:lnTo>
                  <a:pt x="665281" y="511"/>
                </a:lnTo>
                <a:cubicBezTo>
                  <a:pt x="667847" y="128"/>
                  <a:pt x="670070" y="-54"/>
                  <a:pt x="671984" y="14"/>
                </a:cubicBezTo>
                <a:cubicBezTo>
                  <a:pt x="678681" y="251"/>
                  <a:pt x="681585" y="3540"/>
                  <a:pt x="682117" y="11959"/>
                </a:cubicBezTo>
                <a:cubicBezTo>
                  <a:pt x="682649" y="20378"/>
                  <a:pt x="680810" y="33925"/>
                  <a:pt x="678023" y="54677"/>
                </a:cubicBezTo>
                <a:lnTo>
                  <a:pt x="664532" y="155087"/>
                </a:lnTo>
                <a:lnTo>
                  <a:pt x="664565" y="155087"/>
                </a:lnTo>
                <a:lnTo>
                  <a:pt x="643727" y="310174"/>
                </a:lnTo>
                <a:lnTo>
                  <a:pt x="614082" y="310174"/>
                </a:lnTo>
                <a:lnTo>
                  <a:pt x="614082" y="309637"/>
                </a:lnTo>
                <a:lnTo>
                  <a:pt x="562852" y="309664"/>
                </a:lnTo>
                <a:cubicBezTo>
                  <a:pt x="560286" y="310046"/>
                  <a:pt x="558063" y="310228"/>
                  <a:pt x="556149" y="310160"/>
                </a:cubicBezTo>
                <a:cubicBezTo>
                  <a:pt x="542754" y="309687"/>
                  <a:pt x="544535" y="297002"/>
                  <a:pt x="550109" y="255497"/>
                </a:cubicBezTo>
                <a:lnTo>
                  <a:pt x="563600" y="155087"/>
                </a:lnTo>
                <a:lnTo>
                  <a:pt x="563568" y="155087"/>
                </a:lnTo>
                <a:close/>
                <a:moveTo>
                  <a:pt x="447924" y="0"/>
                </a:moveTo>
                <a:lnTo>
                  <a:pt x="477569" y="0"/>
                </a:lnTo>
                <a:lnTo>
                  <a:pt x="477569" y="537"/>
                </a:lnTo>
                <a:lnTo>
                  <a:pt x="528800" y="511"/>
                </a:lnTo>
                <a:cubicBezTo>
                  <a:pt x="531366" y="128"/>
                  <a:pt x="533589" y="-54"/>
                  <a:pt x="535503" y="14"/>
                </a:cubicBezTo>
                <a:cubicBezTo>
                  <a:pt x="542200" y="251"/>
                  <a:pt x="545104" y="3540"/>
                  <a:pt x="545636" y="11959"/>
                </a:cubicBezTo>
                <a:cubicBezTo>
                  <a:pt x="546168" y="20378"/>
                  <a:pt x="544329" y="33925"/>
                  <a:pt x="541542" y="54677"/>
                </a:cubicBezTo>
                <a:lnTo>
                  <a:pt x="528051" y="155087"/>
                </a:lnTo>
                <a:lnTo>
                  <a:pt x="528084" y="155087"/>
                </a:lnTo>
                <a:lnTo>
                  <a:pt x="507246" y="310174"/>
                </a:lnTo>
                <a:lnTo>
                  <a:pt x="477601" y="310174"/>
                </a:lnTo>
                <a:lnTo>
                  <a:pt x="477601" y="309637"/>
                </a:lnTo>
                <a:lnTo>
                  <a:pt x="426371" y="309664"/>
                </a:lnTo>
                <a:cubicBezTo>
                  <a:pt x="423805" y="310046"/>
                  <a:pt x="421582" y="310228"/>
                  <a:pt x="419668" y="310160"/>
                </a:cubicBezTo>
                <a:cubicBezTo>
                  <a:pt x="406273" y="309687"/>
                  <a:pt x="408054" y="297002"/>
                  <a:pt x="413628" y="255497"/>
                </a:cubicBezTo>
                <a:lnTo>
                  <a:pt x="427119" y="155087"/>
                </a:lnTo>
                <a:lnTo>
                  <a:pt x="427087" y="155087"/>
                </a:lnTo>
                <a:close/>
                <a:moveTo>
                  <a:pt x="311443" y="0"/>
                </a:moveTo>
                <a:lnTo>
                  <a:pt x="341088" y="0"/>
                </a:lnTo>
                <a:lnTo>
                  <a:pt x="341088" y="537"/>
                </a:lnTo>
                <a:lnTo>
                  <a:pt x="392319" y="511"/>
                </a:lnTo>
                <a:cubicBezTo>
                  <a:pt x="394885" y="128"/>
                  <a:pt x="397108" y="-54"/>
                  <a:pt x="399022" y="14"/>
                </a:cubicBezTo>
                <a:cubicBezTo>
                  <a:pt x="405719" y="251"/>
                  <a:pt x="408623" y="3540"/>
                  <a:pt x="409155" y="11959"/>
                </a:cubicBezTo>
                <a:cubicBezTo>
                  <a:pt x="409687" y="20378"/>
                  <a:pt x="407848" y="33925"/>
                  <a:pt x="405061" y="54677"/>
                </a:cubicBezTo>
                <a:lnTo>
                  <a:pt x="391570" y="155087"/>
                </a:lnTo>
                <a:lnTo>
                  <a:pt x="391603" y="155087"/>
                </a:lnTo>
                <a:lnTo>
                  <a:pt x="370765" y="310174"/>
                </a:lnTo>
                <a:lnTo>
                  <a:pt x="341120" y="310174"/>
                </a:lnTo>
                <a:lnTo>
                  <a:pt x="341120" y="309637"/>
                </a:lnTo>
                <a:lnTo>
                  <a:pt x="289890" y="309664"/>
                </a:lnTo>
                <a:cubicBezTo>
                  <a:pt x="287324" y="310046"/>
                  <a:pt x="285101" y="310228"/>
                  <a:pt x="283187" y="310160"/>
                </a:cubicBezTo>
                <a:cubicBezTo>
                  <a:pt x="269792" y="309687"/>
                  <a:pt x="271573" y="297002"/>
                  <a:pt x="277147" y="255497"/>
                </a:cubicBezTo>
                <a:lnTo>
                  <a:pt x="290638" y="155087"/>
                </a:lnTo>
                <a:lnTo>
                  <a:pt x="290606" y="155087"/>
                </a:lnTo>
                <a:close/>
                <a:moveTo>
                  <a:pt x="174962" y="0"/>
                </a:moveTo>
                <a:lnTo>
                  <a:pt x="204607" y="0"/>
                </a:lnTo>
                <a:lnTo>
                  <a:pt x="204607" y="537"/>
                </a:lnTo>
                <a:lnTo>
                  <a:pt x="255838" y="511"/>
                </a:lnTo>
                <a:cubicBezTo>
                  <a:pt x="258404" y="128"/>
                  <a:pt x="260627" y="-54"/>
                  <a:pt x="262541" y="14"/>
                </a:cubicBezTo>
                <a:cubicBezTo>
                  <a:pt x="269238" y="251"/>
                  <a:pt x="272142" y="3540"/>
                  <a:pt x="272674" y="11959"/>
                </a:cubicBezTo>
                <a:cubicBezTo>
                  <a:pt x="273206" y="20378"/>
                  <a:pt x="271367" y="33925"/>
                  <a:pt x="268580" y="54677"/>
                </a:cubicBezTo>
                <a:lnTo>
                  <a:pt x="255089" y="155087"/>
                </a:lnTo>
                <a:lnTo>
                  <a:pt x="255122" y="155087"/>
                </a:lnTo>
                <a:lnTo>
                  <a:pt x="234284" y="310174"/>
                </a:lnTo>
                <a:lnTo>
                  <a:pt x="204639" y="310174"/>
                </a:lnTo>
                <a:lnTo>
                  <a:pt x="204639" y="309637"/>
                </a:lnTo>
                <a:lnTo>
                  <a:pt x="153409" y="309664"/>
                </a:lnTo>
                <a:cubicBezTo>
                  <a:pt x="150843" y="310046"/>
                  <a:pt x="148620" y="310228"/>
                  <a:pt x="146706" y="310160"/>
                </a:cubicBezTo>
                <a:cubicBezTo>
                  <a:pt x="133311" y="309687"/>
                  <a:pt x="135092" y="297002"/>
                  <a:pt x="140666" y="255497"/>
                </a:cubicBezTo>
                <a:lnTo>
                  <a:pt x="154157" y="155087"/>
                </a:lnTo>
                <a:lnTo>
                  <a:pt x="154125" y="155087"/>
                </a:lnTo>
                <a:close/>
                <a:moveTo>
                  <a:pt x="38481" y="0"/>
                </a:moveTo>
                <a:lnTo>
                  <a:pt x="68126" y="0"/>
                </a:lnTo>
                <a:lnTo>
                  <a:pt x="68126" y="537"/>
                </a:lnTo>
                <a:lnTo>
                  <a:pt x="119357" y="511"/>
                </a:lnTo>
                <a:cubicBezTo>
                  <a:pt x="121923" y="128"/>
                  <a:pt x="124146" y="-54"/>
                  <a:pt x="126060" y="14"/>
                </a:cubicBezTo>
                <a:cubicBezTo>
                  <a:pt x="132757" y="251"/>
                  <a:pt x="135661" y="3540"/>
                  <a:pt x="136193" y="11959"/>
                </a:cubicBezTo>
                <a:cubicBezTo>
                  <a:pt x="136725" y="20378"/>
                  <a:pt x="134886" y="33925"/>
                  <a:pt x="132099" y="54677"/>
                </a:cubicBezTo>
                <a:lnTo>
                  <a:pt x="118608" y="155087"/>
                </a:lnTo>
                <a:lnTo>
                  <a:pt x="118641" y="155087"/>
                </a:lnTo>
                <a:lnTo>
                  <a:pt x="97803" y="310174"/>
                </a:lnTo>
                <a:lnTo>
                  <a:pt x="68158" y="310174"/>
                </a:lnTo>
                <a:lnTo>
                  <a:pt x="68158" y="309637"/>
                </a:lnTo>
                <a:lnTo>
                  <a:pt x="16928" y="309664"/>
                </a:lnTo>
                <a:cubicBezTo>
                  <a:pt x="14362" y="310046"/>
                  <a:pt x="12139" y="310228"/>
                  <a:pt x="10225" y="310160"/>
                </a:cubicBezTo>
                <a:cubicBezTo>
                  <a:pt x="-3170" y="309687"/>
                  <a:pt x="-1389" y="297002"/>
                  <a:pt x="4185" y="255497"/>
                </a:cubicBezTo>
                <a:lnTo>
                  <a:pt x="17676" y="155087"/>
                </a:lnTo>
                <a:lnTo>
                  <a:pt x="17644" y="155087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任意多边形: 形状 86"/>
          <p:cNvSpPr txBox="1"/>
          <p:nvPr/>
        </p:nvSpPr>
        <p:spPr>
          <a:xfrm rot="0" flipH="0" flipV="0">
            <a:off x="9717208" y="3763904"/>
            <a:ext cx="136285" cy="310174"/>
          </a:xfrm>
          <a:custGeom>
            <a:avLst/>
            <a:gdLst>
              <a:gd name="csX0" fmla="*/ 916235 w 916852"/>
              <a:gd name="csY0" fmla="*/ 31018 h 804510"/>
              <a:gd name="csX1" fmla="*/ 888693 w 916852"/>
              <a:gd name="csY1" fmla="*/ 141818 h 804510"/>
              <a:gd name="csX2" fmla="*/ 797934 w 916852"/>
              <a:gd name="csY2" fmla="*/ 402255 h 804510"/>
              <a:gd name="csX3" fmla="*/ 798151 w 916852"/>
              <a:gd name="csY3" fmla="*/ 402255 h 804510"/>
              <a:gd name="csX4" fmla="*/ 657970 w 916852"/>
              <a:gd name="csY4" fmla="*/ 804510 h 804510"/>
              <a:gd name="csX5" fmla="*/ 458535 w 916852"/>
              <a:gd name="csY5" fmla="*/ 804510 h 804510"/>
              <a:gd name="csX6" fmla="*/ 458535 w 916852"/>
              <a:gd name="csY6" fmla="*/ 803117 h 804510"/>
              <a:gd name="csX7" fmla="*/ 113884 w 916852"/>
              <a:gd name="csY7" fmla="*/ 803186 h 804510"/>
              <a:gd name="csX8" fmla="*/ 68789 w 916852"/>
              <a:gd name="csY8" fmla="*/ 804474 h 804510"/>
              <a:gd name="csX9" fmla="*/ 28159 w 916852"/>
              <a:gd name="csY9" fmla="*/ 662692 h 804510"/>
              <a:gd name="csX10" fmla="*/ 118918 w 916852"/>
              <a:gd name="csY10" fmla="*/ 402255 h 804510"/>
              <a:gd name="csX11" fmla="*/ 118701 w 916852"/>
              <a:gd name="csY11" fmla="*/ 402255 h 804510"/>
              <a:gd name="csX12" fmla="*/ 258882 w 916852"/>
              <a:gd name="csY12" fmla="*/ 0 h 804510"/>
              <a:gd name="csX13" fmla="*/ 458317 w 916852"/>
              <a:gd name="csY13" fmla="*/ 0 h 804510"/>
              <a:gd name="csX14" fmla="*/ 458317 w 916852"/>
              <a:gd name="csY14" fmla="*/ 1393 h 804510"/>
              <a:gd name="csX15" fmla="*/ 802968 w 916852"/>
              <a:gd name="csY15" fmla="*/ 1324 h 804510"/>
              <a:gd name="csX16" fmla="*/ 848063 w 916852"/>
              <a:gd name="csY16" fmla="*/ 36 h 804510"/>
              <a:gd name="csX17" fmla="*/ 916235 w 916852"/>
              <a:gd name="csY17" fmla="*/ 31018 h 804510"/>
            </a:gdLst>
            <a:rect l="l" t="t" r="r" b="b"/>
            <a:pathLst>
              <a:path w="916852" h="804510">
                <a:moveTo>
                  <a:pt x="916235" y="31018"/>
                </a:moveTo>
                <a:cubicBezTo>
                  <a:pt x="919816" y="52854"/>
                  <a:pt x="907445" y="87992"/>
                  <a:pt x="888693" y="141818"/>
                </a:cubicBezTo>
                <a:lnTo>
                  <a:pt x="797934" y="402255"/>
                </a:lnTo>
                <a:lnTo>
                  <a:pt x="798151" y="402255"/>
                </a:lnTo>
                <a:lnTo>
                  <a:pt x="657970" y="804510"/>
                </a:lnTo>
                <a:lnTo>
                  <a:pt x="458535" y="804510"/>
                </a:lnTo>
                <a:lnTo>
                  <a:pt x="458535" y="803117"/>
                </a:lnTo>
                <a:lnTo>
                  <a:pt x="113884" y="803186"/>
                </a:lnTo>
                <a:cubicBezTo>
                  <a:pt x="96620" y="804178"/>
                  <a:pt x="81663" y="804649"/>
                  <a:pt x="68789" y="804474"/>
                </a:cubicBezTo>
                <a:cubicBezTo>
                  <a:pt x="-21326" y="803247"/>
                  <a:pt x="-9345" y="770344"/>
                  <a:pt x="28159" y="662692"/>
                </a:cubicBezTo>
                <a:lnTo>
                  <a:pt x="118918" y="402255"/>
                </a:lnTo>
                <a:lnTo>
                  <a:pt x="118701" y="402255"/>
                </a:lnTo>
                <a:lnTo>
                  <a:pt x="258882" y="0"/>
                </a:lnTo>
                <a:lnTo>
                  <a:pt x="458317" y="0"/>
                </a:lnTo>
                <a:lnTo>
                  <a:pt x="458317" y="1393"/>
                </a:lnTo>
                <a:lnTo>
                  <a:pt x="802968" y="1324"/>
                </a:lnTo>
                <a:cubicBezTo>
                  <a:pt x="820232" y="332"/>
                  <a:pt x="835189" y="-139"/>
                  <a:pt x="848063" y="36"/>
                </a:cubicBezTo>
                <a:cubicBezTo>
                  <a:pt x="893121" y="650"/>
                  <a:pt x="912654" y="9182"/>
                  <a:pt x="916235" y="31018"/>
                </a:cubicBez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任意多边形: 形状 101"/>
          <p:cNvSpPr txBox="1"/>
          <p:nvPr/>
        </p:nvSpPr>
        <p:spPr>
          <a:xfrm rot="0" flipH="0" flipV="0">
            <a:off x="9853690" y="3763904"/>
            <a:ext cx="1501093" cy="310174"/>
          </a:xfrm>
          <a:custGeom>
            <a:avLst/>
            <a:gdLst>
              <a:gd name="csX0" fmla="*/ 1403290 w 1501093"/>
              <a:gd name="csY0" fmla="*/ 0 h 310174"/>
              <a:gd name="csX1" fmla="*/ 1432935 w 1501093"/>
              <a:gd name="csY1" fmla="*/ 0 h 310174"/>
              <a:gd name="csX2" fmla="*/ 1432935 w 1501093"/>
              <a:gd name="csY2" fmla="*/ 537 h 310174"/>
              <a:gd name="csX3" fmla="*/ 1484166 w 1501093"/>
              <a:gd name="csY3" fmla="*/ 511 h 310174"/>
              <a:gd name="csX4" fmla="*/ 1490869 w 1501093"/>
              <a:gd name="csY4" fmla="*/ 14 h 310174"/>
              <a:gd name="csX5" fmla="*/ 1501002 w 1501093"/>
              <a:gd name="csY5" fmla="*/ 11959 h 310174"/>
              <a:gd name="csX6" fmla="*/ 1496908 w 1501093"/>
              <a:gd name="csY6" fmla="*/ 54677 h 310174"/>
              <a:gd name="csX7" fmla="*/ 1483417 w 1501093"/>
              <a:gd name="csY7" fmla="*/ 155087 h 310174"/>
              <a:gd name="csX8" fmla="*/ 1483450 w 1501093"/>
              <a:gd name="csY8" fmla="*/ 155087 h 310174"/>
              <a:gd name="csX9" fmla="*/ 1462613 w 1501093"/>
              <a:gd name="csY9" fmla="*/ 310174 h 310174"/>
              <a:gd name="csX10" fmla="*/ 1432968 w 1501093"/>
              <a:gd name="csY10" fmla="*/ 310174 h 310174"/>
              <a:gd name="csX11" fmla="*/ 1432968 w 1501093"/>
              <a:gd name="csY11" fmla="*/ 309637 h 310174"/>
              <a:gd name="csX12" fmla="*/ 1381737 w 1501093"/>
              <a:gd name="csY12" fmla="*/ 309664 h 310174"/>
              <a:gd name="csX13" fmla="*/ 1375034 w 1501093"/>
              <a:gd name="csY13" fmla="*/ 310160 h 310174"/>
              <a:gd name="csX14" fmla="*/ 1368995 w 1501093"/>
              <a:gd name="csY14" fmla="*/ 255497 h 310174"/>
              <a:gd name="csX15" fmla="*/ 1382486 w 1501093"/>
              <a:gd name="csY15" fmla="*/ 155087 h 310174"/>
              <a:gd name="csX16" fmla="*/ 1382453 w 1501093"/>
              <a:gd name="csY16" fmla="*/ 155087 h 310174"/>
              <a:gd name="csX17" fmla="*/ 1266809 w 1501093"/>
              <a:gd name="csY17" fmla="*/ 0 h 310174"/>
              <a:gd name="csX18" fmla="*/ 1296454 w 1501093"/>
              <a:gd name="csY18" fmla="*/ 0 h 310174"/>
              <a:gd name="csX19" fmla="*/ 1296454 w 1501093"/>
              <a:gd name="csY19" fmla="*/ 537 h 310174"/>
              <a:gd name="csX20" fmla="*/ 1347685 w 1501093"/>
              <a:gd name="csY20" fmla="*/ 511 h 310174"/>
              <a:gd name="csX21" fmla="*/ 1354388 w 1501093"/>
              <a:gd name="csY21" fmla="*/ 14 h 310174"/>
              <a:gd name="csX22" fmla="*/ 1364521 w 1501093"/>
              <a:gd name="csY22" fmla="*/ 11959 h 310174"/>
              <a:gd name="csX23" fmla="*/ 1360427 w 1501093"/>
              <a:gd name="csY23" fmla="*/ 54677 h 310174"/>
              <a:gd name="csX24" fmla="*/ 1346936 w 1501093"/>
              <a:gd name="csY24" fmla="*/ 155087 h 310174"/>
              <a:gd name="csX25" fmla="*/ 1346969 w 1501093"/>
              <a:gd name="csY25" fmla="*/ 155087 h 310174"/>
              <a:gd name="csX26" fmla="*/ 1326132 w 1501093"/>
              <a:gd name="csY26" fmla="*/ 310174 h 310174"/>
              <a:gd name="csX27" fmla="*/ 1296487 w 1501093"/>
              <a:gd name="csY27" fmla="*/ 310174 h 310174"/>
              <a:gd name="csX28" fmla="*/ 1296487 w 1501093"/>
              <a:gd name="csY28" fmla="*/ 309637 h 310174"/>
              <a:gd name="csX29" fmla="*/ 1245256 w 1501093"/>
              <a:gd name="csY29" fmla="*/ 309664 h 310174"/>
              <a:gd name="csX30" fmla="*/ 1238553 w 1501093"/>
              <a:gd name="csY30" fmla="*/ 310160 h 310174"/>
              <a:gd name="csX31" fmla="*/ 1232514 w 1501093"/>
              <a:gd name="csY31" fmla="*/ 255497 h 310174"/>
              <a:gd name="csX32" fmla="*/ 1246005 w 1501093"/>
              <a:gd name="csY32" fmla="*/ 155087 h 310174"/>
              <a:gd name="csX33" fmla="*/ 1245972 w 1501093"/>
              <a:gd name="csY33" fmla="*/ 155087 h 310174"/>
              <a:gd name="csX34" fmla="*/ 1130328 w 1501093"/>
              <a:gd name="csY34" fmla="*/ 0 h 310174"/>
              <a:gd name="csX35" fmla="*/ 1159973 w 1501093"/>
              <a:gd name="csY35" fmla="*/ 0 h 310174"/>
              <a:gd name="csX36" fmla="*/ 1159973 w 1501093"/>
              <a:gd name="csY36" fmla="*/ 537 h 310174"/>
              <a:gd name="csX37" fmla="*/ 1211204 w 1501093"/>
              <a:gd name="csY37" fmla="*/ 511 h 310174"/>
              <a:gd name="csX38" fmla="*/ 1217907 w 1501093"/>
              <a:gd name="csY38" fmla="*/ 14 h 310174"/>
              <a:gd name="csX39" fmla="*/ 1228040 w 1501093"/>
              <a:gd name="csY39" fmla="*/ 11959 h 310174"/>
              <a:gd name="csX40" fmla="*/ 1223946 w 1501093"/>
              <a:gd name="csY40" fmla="*/ 54677 h 310174"/>
              <a:gd name="csX41" fmla="*/ 1210455 w 1501093"/>
              <a:gd name="csY41" fmla="*/ 155087 h 310174"/>
              <a:gd name="csX42" fmla="*/ 1210488 w 1501093"/>
              <a:gd name="csY42" fmla="*/ 155087 h 310174"/>
              <a:gd name="csX43" fmla="*/ 1189651 w 1501093"/>
              <a:gd name="csY43" fmla="*/ 310174 h 310174"/>
              <a:gd name="csX44" fmla="*/ 1160006 w 1501093"/>
              <a:gd name="csY44" fmla="*/ 310174 h 310174"/>
              <a:gd name="csX45" fmla="*/ 1160006 w 1501093"/>
              <a:gd name="csY45" fmla="*/ 309637 h 310174"/>
              <a:gd name="csX46" fmla="*/ 1108775 w 1501093"/>
              <a:gd name="csY46" fmla="*/ 309664 h 310174"/>
              <a:gd name="csX47" fmla="*/ 1102072 w 1501093"/>
              <a:gd name="csY47" fmla="*/ 310160 h 310174"/>
              <a:gd name="csX48" fmla="*/ 1096033 w 1501093"/>
              <a:gd name="csY48" fmla="*/ 255497 h 310174"/>
              <a:gd name="csX49" fmla="*/ 1109524 w 1501093"/>
              <a:gd name="csY49" fmla="*/ 155087 h 310174"/>
              <a:gd name="csX50" fmla="*/ 1109491 w 1501093"/>
              <a:gd name="csY50" fmla="*/ 155087 h 310174"/>
              <a:gd name="csX51" fmla="*/ 993847 w 1501093"/>
              <a:gd name="csY51" fmla="*/ 0 h 310174"/>
              <a:gd name="csX52" fmla="*/ 1023492 w 1501093"/>
              <a:gd name="csY52" fmla="*/ 0 h 310174"/>
              <a:gd name="csX53" fmla="*/ 1023492 w 1501093"/>
              <a:gd name="csY53" fmla="*/ 537 h 310174"/>
              <a:gd name="csX54" fmla="*/ 1074723 w 1501093"/>
              <a:gd name="csY54" fmla="*/ 511 h 310174"/>
              <a:gd name="csX55" fmla="*/ 1081426 w 1501093"/>
              <a:gd name="csY55" fmla="*/ 14 h 310174"/>
              <a:gd name="csX56" fmla="*/ 1091559 w 1501093"/>
              <a:gd name="csY56" fmla="*/ 11959 h 310174"/>
              <a:gd name="csX57" fmla="*/ 1087465 w 1501093"/>
              <a:gd name="csY57" fmla="*/ 54677 h 310174"/>
              <a:gd name="csX58" fmla="*/ 1073974 w 1501093"/>
              <a:gd name="csY58" fmla="*/ 155087 h 310174"/>
              <a:gd name="csX59" fmla="*/ 1074007 w 1501093"/>
              <a:gd name="csY59" fmla="*/ 155087 h 310174"/>
              <a:gd name="csX60" fmla="*/ 1053170 w 1501093"/>
              <a:gd name="csY60" fmla="*/ 310174 h 310174"/>
              <a:gd name="csX61" fmla="*/ 1023525 w 1501093"/>
              <a:gd name="csY61" fmla="*/ 310174 h 310174"/>
              <a:gd name="csX62" fmla="*/ 1023525 w 1501093"/>
              <a:gd name="csY62" fmla="*/ 309637 h 310174"/>
              <a:gd name="csX63" fmla="*/ 972294 w 1501093"/>
              <a:gd name="csY63" fmla="*/ 309664 h 310174"/>
              <a:gd name="csX64" fmla="*/ 965591 w 1501093"/>
              <a:gd name="csY64" fmla="*/ 310160 h 310174"/>
              <a:gd name="csX65" fmla="*/ 959552 w 1501093"/>
              <a:gd name="csY65" fmla="*/ 255497 h 310174"/>
              <a:gd name="csX66" fmla="*/ 973043 w 1501093"/>
              <a:gd name="csY66" fmla="*/ 155087 h 310174"/>
              <a:gd name="csX67" fmla="*/ 973010 w 1501093"/>
              <a:gd name="csY67" fmla="*/ 155087 h 310174"/>
              <a:gd name="csX68" fmla="*/ 857366 w 1501093"/>
              <a:gd name="csY68" fmla="*/ 0 h 310174"/>
              <a:gd name="csX69" fmla="*/ 887011 w 1501093"/>
              <a:gd name="csY69" fmla="*/ 0 h 310174"/>
              <a:gd name="csX70" fmla="*/ 887011 w 1501093"/>
              <a:gd name="csY70" fmla="*/ 537 h 310174"/>
              <a:gd name="csX71" fmla="*/ 938242 w 1501093"/>
              <a:gd name="csY71" fmla="*/ 511 h 310174"/>
              <a:gd name="csX72" fmla="*/ 944945 w 1501093"/>
              <a:gd name="csY72" fmla="*/ 14 h 310174"/>
              <a:gd name="csX73" fmla="*/ 955078 w 1501093"/>
              <a:gd name="csY73" fmla="*/ 11959 h 310174"/>
              <a:gd name="csX74" fmla="*/ 950984 w 1501093"/>
              <a:gd name="csY74" fmla="*/ 54677 h 310174"/>
              <a:gd name="csX75" fmla="*/ 937493 w 1501093"/>
              <a:gd name="csY75" fmla="*/ 155087 h 310174"/>
              <a:gd name="csX76" fmla="*/ 937526 w 1501093"/>
              <a:gd name="csY76" fmla="*/ 155087 h 310174"/>
              <a:gd name="csX77" fmla="*/ 916689 w 1501093"/>
              <a:gd name="csY77" fmla="*/ 310174 h 310174"/>
              <a:gd name="csX78" fmla="*/ 887044 w 1501093"/>
              <a:gd name="csY78" fmla="*/ 310174 h 310174"/>
              <a:gd name="csX79" fmla="*/ 887044 w 1501093"/>
              <a:gd name="csY79" fmla="*/ 309637 h 310174"/>
              <a:gd name="csX80" fmla="*/ 835813 w 1501093"/>
              <a:gd name="csY80" fmla="*/ 309664 h 310174"/>
              <a:gd name="csX81" fmla="*/ 829110 w 1501093"/>
              <a:gd name="csY81" fmla="*/ 310160 h 310174"/>
              <a:gd name="csX82" fmla="*/ 823071 w 1501093"/>
              <a:gd name="csY82" fmla="*/ 255497 h 310174"/>
              <a:gd name="csX83" fmla="*/ 836562 w 1501093"/>
              <a:gd name="csY83" fmla="*/ 155087 h 310174"/>
              <a:gd name="csX84" fmla="*/ 836529 w 1501093"/>
              <a:gd name="csY84" fmla="*/ 155087 h 310174"/>
              <a:gd name="csX85" fmla="*/ 720885 w 1501093"/>
              <a:gd name="csY85" fmla="*/ 0 h 310174"/>
              <a:gd name="csX86" fmla="*/ 750530 w 1501093"/>
              <a:gd name="csY86" fmla="*/ 0 h 310174"/>
              <a:gd name="csX87" fmla="*/ 750530 w 1501093"/>
              <a:gd name="csY87" fmla="*/ 537 h 310174"/>
              <a:gd name="csX88" fmla="*/ 801761 w 1501093"/>
              <a:gd name="csY88" fmla="*/ 511 h 310174"/>
              <a:gd name="csX89" fmla="*/ 808464 w 1501093"/>
              <a:gd name="csY89" fmla="*/ 14 h 310174"/>
              <a:gd name="csX90" fmla="*/ 818597 w 1501093"/>
              <a:gd name="csY90" fmla="*/ 11959 h 310174"/>
              <a:gd name="csX91" fmla="*/ 814503 w 1501093"/>
              <a:gd name="csY91" fmla="*/ 54677 h 310174"/>
              <a:gd name="csX92" fmla="*/ 801012 w 1501093"/>
              <a:gd name="csY92" fmla="*/ 155087 h 310174"/>
              <a:gd name="csX93" fmla="*/ 801045 w 1501093"/>
              <a:gd name="csY93" fmla="*/ 155087 h 310174"/>
              <a:gd name="csX94" fmla="*/ 780208 w 1501093"/>
              <a:gd name="csY94" fmla="*/ 310174 h 310174"/>
              <a:gd name="csX95" fmla="*/ 750563 w 1501093"/>
              <a:gd name="csY95" fmla="*/ 310174 h 310174"/>
              <a:gd name="csX96" fmla="*/ 750563 w 1501093"/>
              <a:gd name="csY96" fmla="*/ 309637 h 310174"/>
              <a:gd name="csX97" fmla="*/ 699332 w 1501093"/>
              <a:gd name="csY97" fmla="*/ 309664 h 310174"/>
              <a:gd name="csX98" fmla="*/ 692629 w 1501093"/>
              <a:gd name="csY98" fmla="*/ 310160 h 310174"/>
              <a:gd name="csX99" fmla="*/ 686590 w 1501093"/>
              <a:gd name="csY99" fmla="*/ 255497 h 310174"/>
              <a:gd name="csX100" fmla="*/ 700081 w 1501093"/>
              <a:gd name="csY100" fmla="*/ 155087 h 310174"/>
              <a:gd name="csX101" fmla="*/ 700048 w 1501093"/>
              <a:gd name="csY101" fmla="*/ 155087 h 310174"/>
              <a:gd name="csX102" fmla="*/ 584404 w 1501093"/>
              <a:gd name="csY102" fmla="*/ 0 h 310174"/>
              <a:gd name="csX103" fmla="*/ 614049 w 1501093"/>
              <a:gd name="csY103" fmla="*/ 0 h 310174"/>
              <a:gd name="csX104" fmla="*/ 614049 w 1501093"/>
              <a:gd name="csY104" fmla="*/ 537 h 310174"/>
              <a:gd name="csX105" fmla="*/ 665280 w 1501093"/>
              <a:gd name="csY105" fmla="*/ 511 h 310174"/>
              <a:gd name="csX106" fmla="*/ 671983 w 1501093"/>
              <a:gd name="csY106" fmla="*/ 14 h 310174"/>
              <a:gd name="csX107" fmla="*/ 682116 w 1501093"/>
              <a:gd name="csY107" fmla="*/ 11959 h 310174"/>
              <a:gd name="csX108" fmla="*/ 678022 w 1501093"/>
              <a:gd name="csY108" fmla="*/ 54677 h 310174"/>
              <a:gd name="csX109" fmla="*/ 664531 w 1501093"/>
              <a:gd name="csY109" fmla="*/ 155087 h 310174"/>
              <a:gd name="csX110" fmla="*/ 664564 w 1501093"/>
              <a:gd name="csY110" fmla="*/ 155087 h 310174"/>
              <a:gd name="csX111" fmla="*/ 643727 w 1501093"/>
              <a:gd name="csY111" fmla="*/ 310174 h 310174"/>
              <a:gd name="csX112" fmla="*/ 614082 w 1501093"/>
              <a:gd name="csY112" fmla="*/ 310174 h 310174"/>
              <a:gd name="csX113" fmla="*/ 614082 w 1501093"/>
              <a:gd name="csY113" fmla="*/ 309637 h 310174"/>
              <a:gd name="csX114" fmla="*/ 562851 w 1501093"/>
              <a:gd name="csY114" fmla="*/ 309664 h 310174"/>
              <a:gd name="csX115" fmla="*/ 556148 w 1501093"/>
              <a:gd name="csY115" fmla="*/ 310160 h 310174"/>
              <a:gd name="csX116" fmla="*/ 550109 w 1501093"/>
              <a:gd name="csY116" fmla="*/ 255497 h 310174"/>
              <a:gd name="csX117" fmla="*/ 563600 w 1501093"/>
              <a:gd name="csY117" fmla="*/ 155087 h 310174"/>
              <a:gd name="csX118" fmla="*/ 563567 w 1501093"/>
              <a:gd name="csY118" fmla="*/ 155087 h 310174"/>
              <a:gd name="csX119" fmla="*/ 447923 w 1501093"/>
              <a:gd name="csY119" fmla="*/ 0 h 310174"/>
              <a:gd name="csX120" fmla="*/ 477568 w 1501093"/>
              <a:gd name="csY120" fmla="*/ 0 h 310174"/>
              <a:gd name="csX121" fmla="*/ 477568 w 1501093"/>
              <a:gd name="csY121" fmla="*/ 537 h 310174"/>
              <a:gd name="csX122" fmla="*/ 528799 w 1501093"/>
              <a:gd name="csY122" fmla="*/ 511 h 310174"/>
              <a:gd name="csX123" fmla="*/ 535502 w 1501093"/>
              <a:gd name="csY123" fmla="*/ 14 h 310174"/>
              <a:gd name="csX124" fmla="*/ 545635 w 1501093"/>
              <a:gd name="csY124" fmla="*/ 11959 h 310174"/>
              <a:gd name="csX125" fmla="*/ 541541 w 1501093"/>
              <a:gd name="csY125" fmla="*/ 54677 h 310174"/>
              <a:gd name="csX126" fmla="*/ 528050 w 1501093"/>
              <a:gd name="csY126" fmla="*/ 155087 h 310174"/>
              <a:gd name="csX127" fmla="*/ 528083 w 1501093"/>
              <a:gd name="csY127" fmla="*/ 155087 h 310174"/>
              <a:gd name="csX128" fmla="*/ 507246 w 1501093"/>
              <a:gd name="csY128" fmla="*/ 310174 h 310174"/>
              <a:gd name="csX129" fmla="*/ 477601 w 1501093"/>
              <a:gd name="csY129" fmla="*/ 310174 h 310174"/>
              <a:gd name="csX130" fmla="*/ 477601 w 1501093"/>
              <a:gd name="csY130" fmla="*/ 309637 h 310174"/>
              <a:gd name="csX131" fmla="*/ 426370 w 1501093"/>
              <a:gd name="csY131" fmla="*/ 309664 h 310174"/>
              <a:gd name="csX132" fmla="*/ 419667 w 1501093"/>
              <a:gd name="csY132" fmla="*/ 310160 h 310174"/>
              <a:gd name="csX133" fmla="*/ 413628 w 1501093"/>
              <a:gd name="csY133" fmla="*/ 255497 h 310174"/>
              <a:gd name="csX134" fmla="*/ 427119 w 1501093"/>
              <a:gd name="csY134" fmla="*/ 155087 h 310174"/>
              <a:gd name="csX135" fmla="*/ 427086 w 1501093"/>
              <a:gd name="csY135" fmla="*/ 155087 h 310174"/>
              <a:gd name="csX136" fmla="*/ 311442 w 1501093"/>
              <a:gd name="csY136" fmla="*/ 0 h 310174"/>
              <a:gd name="csX137" fmla="*/ 341087 w 1501093"/>
              <a:gd name="csY137" fmla="*/ 0 h 310174"/>
              <a:gd name="csX138" fmla="*/ 341087 w 1501093"/>
              <a:gd name="csY138" fmla="*/ 537 h 310174"/>
              <a:gd name="csX139" fmla="*/ 392318 w 1501093"/>
              <a:gd name="csY139" fmla="*/ 511 h 310174"/>
              <a:gd name="csX140" fmla="*/ 399021 w 1501093"/>
              <a:gd name="csY140" fmla="*/ 14 h 310174"/>
              <a:gd name="csX141" fmla="*/ 409154 w 1501093"/>
              <a:gd name="csY141" fmla="*/ 11959 h 310174"/>
              <a:gd name="csX142" fmla="*/ 405060 w 1501093"/>
              <a:gd name="csY142" fmla="*/ 54677 h 310174"/>
              <a:gd name="csX143" fmla="*/ 391569 w 1501093"/>
              <a:gd name="csY143" fmla="*/ 155087 h 310174"/>
              <a:gd name="csX144" fmla="*/ 391602 w 1501093"/>
              <a:gd name="csY144" fmla="*/ 155087 h 310174"/>
              <a:gd name="csX145" fmla="*/ 370765 w 1501093"/>
              <a:gd name="csY145" fmla="*/ 310174 h 310174"/>
              <a:gd name="csX146" fmla="*/ 341120 w 1501093"/>
              <a:gd name="csY146" fmla="*/ 310174 h 310174"/>
              <a:gd name="csX147" fmla="*/ 341120 w 1501093"/>
              <a:gd name="csY147" fmla="*/ 309637 h 310174"/>
              <a:gd name="csX148" fmla="*/ 289889 w 1501093"/>
              <a:gd name="csY148" fmla="*/ 309664 h 310174"/>
              <a:gd name="csX149" fmla="*/ 283186 w 1501093"/>
              <a:gd name="csY149" fmla="*/ 310160 h 310174"/>
              <a:gd name="csX150" fmla="*/ 277147 w 1501093"/>
              <a:gd name="csY150" fmla="*/ 255497 h 310174"/>
              <a:gd name="csX151" fmla="*/ 290638 w 1501093"/>
              <a:gd name="csY151" fmla="*/ 155087 h 310174"/>
              <a:gd name="csX152" fmla="*/ 290605 w 1501093"/>
              <a:gd name="csY152" fmla="*/ 155087 h 310174"/>
              <a:gd name="csX153" fmla="*/ 174961 w 1501093"/>
              <a:gd name="csY153" fmla="*/ 0 h 310174"/>
              <a:gd name="csX154" fmla="*/ 204606 w 1501093"/>
              <a:gd name="csY154" fmla="*/ 0 h 310174"/>
              <a:gd name="csX155" fmla="*/ 204606 w 1501093"/>
              <a:gd name="csY155" fmla="*/ 537 h 310174"/>
              <a:gd name="csX156" fmla="*/ 255837 w 1501093"/>
              <a:gd name="csY156" fmla="*/ 511 h 310174"/>
              <a:gd name="csX157" fmla="*/ 262540 w 1501093"/>
              <a:gd name="csY157" fmla="*/ 14 h 310174"/>
              <a:gd name="csX158" fmla="*/ 272673 w 1501093"/>
              <a:gd name="csY158" fmla="*/ 11959 h 310174"/>
              <a:gd name="csX159" fmla="*/ 268579 w 1501093"/>
              <a:gd name="csY159" fmla="*/ 54677 h 310174"/>
              <a:gd name="csX160" fmla="*/ 255088 w 1501093"/>
              <a:gd name="csY160" fmla="*/ 155087 h 310174"/>
              <a:gd name="csX161" fmla="*/ 255121 w 1501093"/>
              <a:gd name="csY161" fmla="*/ 155087 h 310174"/>
              <a:gd name="csX162" fmla="*/ 234284 w 1501093"/>
              <a:gd name="csY162" fmla="*/ 310174 h 310174"/>
              <a:gd name="csX163" fmla="*/ 204639 w 1501093"/>
              <a:gd name="csY163" fmla="*/ 310174 h 310174"/>
              <a:gd name="csX164" fmla="*/ 204639 w 1501093"/>
              <a:gd name="csY164" fmla="*/ 309637 h 310174"/>
              <a:gd name="csX165" fmla="*/ 153408 w 1501093"/>
              <a:gd name="csY165" fmla="*/ 309664 h 310174"/>
              <a:gd name="csX166" fmla="*/ 146705 w 1501093"/>
              <a:gd name="csY166" fmla="*/ 310160 h 310174"/>
              <a:gd name="csX167" fmla="*/ 140666 w 1501093"/>
              <a:gd name="csY167" fmla="*/ 255497 h 310174"/>
              <a:gd name="csX168" fmla="*/ 154157 w 1501093"/>
              <a:gd name="csY168" fmla="*/ 155087 h 310174"/>
              <a:gd name="csX169" fmla="*/ 154124 w 1501093"/>
              <a:gd name="csY169" fmla="*/ 155087 h 310174"/>
              <a:gd name="csX170" fmla="*/ 38480 w 1501093"/>
              <a:gd name="csY170" fmla="*/ 0 h 310174"/>
              <a:gd name="csX171" fmla="*/ 68125 w 1501093"/>
              <a:gd name="csY171" fmla="*/ 0 h 310174"/>
              <a:gd name="csX172" fmla="*/ 68125 w 1501093"/>
              <a:gd name="csY172" fmla="*/ 537 h 310174"/>
              <a:gd name="csX173" fmla="*/ 119356 w 1501093"/>
              <a:gd name="csY173" fmla="*/ 511 h 310174"/>
              <a:gd name="csX174" fmla="*/ 126059 w 1501093"/>
              <a:gd name="csY174" fmla="*/ 14 h 310174"/>
              <a:gd name="csX175" fmla="*/ 136192 w 1501093"/>
              <a:gd name="csY175" fmla="*/ 11959 h 310174"/>
              <a:gd name="csX176" fmla="*/ 132098 w 1501093"/>
              <a:gd name="csY176" fmla="*/ 54677 h 310174"/>
              <a:gd name="csX177" fmla="*/ 118607 w 1501093"/>
              <a:gd name="csY177" fmla="*/ 155087 h 310174"/>
              <a:gd name="csX178" fmla="*/ 118640 w 1501093"/>
              <a:gd name="csY178" fmla="*/ 155087 h 310174"/>
              <a:gd name="csX179" fmla="*/ 97803 w 1501093"/>
              <a:gd name="csY179" fmla="*/ 310174 h 310174"/>
              <a:gd name="csX180" fmla="*/ 68158 w 1501093"/>
              <a:gd name="csY180" fmla="*/ 310174 h 310174"/>
              <a:gd name="csX181" fmla="*/ 68158 w 1501093"/>
              <a:gd name="csY181" fmla="*/ 309637 h 310174"/>
              <a:gd name="csX182" fmla="*/ 16927 w 1501093"/>
              <a:gd name="csY182" fmla="*/ 309664 h 310174"/>
              <a:gd name="csX183" fmla="*/ 10224 w 1501093"/>
              <a:gd name="csY183" fmla="*/ 310160 h 310174"/>
              <a:gd name="csX184" fmla="*/ 4185 w 1501093"/>
              <a:gd name="csY184" fmla="*/ 255497 h 310174"/>
              <a:gd name="csX185" fmla="*/ 17676 w 1501093"/>
              <a:gd name="csY185" fmla="*/ 155087 h 310174"/>
              <a:gd name="csX186" fmla="*/ 17643 w 1501093"/>
              <a:gd name="csY186" fmla="*/ 155087 h 310174"/>
            </a:gdLst>
            <a:rect l="l" t="t" r="r" b="b"/>
            <a:pathLst>
              <a:path w="1501093" h="310174">
                <a:moveTo>
                  <a:pt x="1403290" y="0"/>
                </a:moveTo>
                <a:lnTo>
                  <a:pt x="1432935" y="0"/>
                </a:lnTo>
                <a:lnTo>
                  <a:pt x="1432935" y="537"/>
                </a:lnTo>
                <a:lnTo>
                  <a:pt x="1484166" y="511"/>
                </a:lnTo>
                <a:cubicBezTo>
                  <a:pt x="1486732" y="128"/>
                  <a:pt x="1488955" y="-54"/>
                  <a:pt x="1490869" y="14"/>
                </a:cubicBezTo>
                <a:cubicBezTo>
                  <a:pt x="1497567" y="251"/>
                  <a:pt x="1500470" y="3540"/>
                  <a:pt x="1501002" y="11959"/>
                </a:cubicBezTo>
                <a:cubicBezTo>
                  <a:pt x="1501535" y="20378"/>
                  <a:pt x="1499696" y="33925"/>
                  <a:pt x="1496908" y="54677"/>
                </a:cubicBezTo>
                <a:lnTo>
                  <a:pt x="1483417" y="155087"/>
                </a:lnTo>
                <a:lnTo>
                  <a:pt x="1483450" y="155087"/>
                </a:lnTo>
                <a:lnTo>
                  <a:pt x="1462613" y="310174"/>
                </a:lnTo>
                <a:lnTo>
                  <a:pt x="1432968" y="310174"/>
                </a:lnTo>
                <a:lnTo>
                  <a:pt x="1432968" y="309637"/>
                </a:lnTo>
                <a:lnTo>
                  <a:pt x="1381737" y="309664"/>
                </a:lnTo>
                <a:cubicBezTo>
                  <a:pt x="1379171" y="310046"/>
                  <a:pt x="1376948" y="310228"/>
                  <a:pt x="1375034" y="310160"/>
                </a:cubicBezTo>
                <a:cubicBezTo>
                  <a:pt x="1361639" y="309687"/>
                  <a:pt x="1363420" y="297002"/>
                  <a:pt x="1368995" y="255497"/>
                </a:cubicBezTo>
                <a:lnTo>
                  <a:pt x="1382486" y="155087"/>
                </a:lnTo>
                <a:lnTo>
                  <a:pt x="1382453" y="155087"/>
                </a:lnTo>
                <a:close/>
                <a:moveTo>
                  <a:pt x="1266809" y="0"/>
                </a:moveTo>
                <a:lnTo>
                  <a:pt x="1296454" y="0"/>
                </a:lnTo>
                <a:lnTo>
                  <a:pt x="1296454" y="537"/>
                </a:lnTo>
                <a:lnTo>
                  <a:pt x="1347685" y="511"/>
                </a:lnTo>
                <a:cubicBezTo>
                  <a:pt x="1350251" y="128"/>
                  <a:pt x="1352474" y="-54"/>
                  <a:pt x="1354388" y="14"/>
                </a:cubicBezTo>
                <a:cubicBezTo>
                  <a:pt x="1361086" y="251"/>
                  <a:pt x="1363989" y="3540"/>
                  <a:pt x="1364521" y="11959"/>
                </a:cubicBezTo>
                <a:cubicBezTo>
                  <a:pt x="1365054" y="20378"/>
                  <a:pt x="1363215" y="33925"/>
                  <a:pt x="1360427" y="54677"/>
                </a:cubicBezTo>
                <a:lnTo>
                  <a:pt x="1346936" y="155087"/>
                </a:lnTo>
                <a:lnTo>
                  <a:pt x="1346969" y="155087"/>
                </a:lnTo>
                <a:lnTo>
                  <a:pt x="1326132" y="310174"/>
                </a:lnTo>
                <a:lnTo>
                  <a:pt x="1296487" y="310174"/>
                </a:lnTo>
                <a:lnTo>
                  <a:pt x="1296487" y="309637"/>
                </a:lnTo>
                <a:lnTo>
                  <a:pt x="1245256" y="309664"/>
                </a:lnTo>
                <a:cubicBezTo>
                  <a:pt x="1242690" y="310046"/>
                  <a:pt x="1240467" y="310228"/>
                  <a:pt x="1238553" y="310160"/>
                </a:cubicBezTo>
                <a:cubicBezTo>
                  <a:pt x="1225158" y="309687"/>
                  <a:pt x="1226939" y="297002"/>
                  <a:pt x="1232514" y="255497"/>
                </a:cubicBezTo>
                <a:lnTo>
                  <a:pt x="1246005" y="155087"/>
                </a:lnTo>
                <a:lnTo>
                  <a:pt x="1245972" y="155087"/>
                </a:lnTo>
                <a:close/>
                <a:moveTo>
                  <a:pt x="1130328" y="0"/>
                </a:moveTo>
                <a:lnTo>
                  <a:pt x="1159973" y="0"/>
                </a:lnTo>
                <a:lnTo>
                  <a:pt x="1159973" y="537"/>
                </a:lnTo>
                <a:lnTo>
                  <a:pt x="1211204" y="511"/>
                </a:lnTo>
                <a:cubicBezTo>
                  <a:pt x="1213770" y="128"/>
                  <a:pt x="1215993" y="-54"/>
                  <a:pt x="1217907" y="14"/>
                </a:cubicBezTo>
                <a:cubicBezTo>
                  <a:pt x="1224605" y="251"/>
                  <a:pt x="1227508" y="3540"/>
                  <a:pt x="1228040" y="11959"/>
                </a:cubicBezTo>
                <a:cubicBezTo>
                  <a:pt x="1228573" y="20378"/>
                  <a:pt x="1226734" y="33925"/>
                  <a:pt x="1223946" y="54677"/>
                </a:cubicBezTo>
                <a:lnTo>
                  <a:pt x="1210455" y="155087"/>
                </a:lnTo>
                <a:lnTo>
                  <a:pt x="1210488" y="155087"/>
                </a:lnTo>
                <a:lnTo>
                  <a:pt x="1189651" y="310174"/>
                </a:lnTo>
                <a:lnTo>
                  <a:pt x="1160006" y="310174"/>
                </a:lnTo>
                <a:lnTo>
                  <a:pt x="1160006" y="309637"/>
                </a:lnTo>
                <a:lnTo>
                  <a:pt x="1108775" y="309664"/>
                </a:lnTo>
                <a:cubicBezTo>
                  <a:pt x="1106209" y="310046"/>
                  <a:pt x="1103986" y="310228"/>
                  <a:pt x="1102072" y="310160"/>
                </a:cubicBezTo>
                <a:cubicBezTo>
                  <a:pt x="1088677" y="309687"/>
                  <a:pt x="1090458" y="297002"/>
                  <a:pt x="1096033" y="255497"/>
                </a:cubicBezTo>
                <a:lnTo>
                  <a:pt x="1109524" y="155087"/>
                </a:lnTo>
                <a:lnTo>
                  <a:pt x="1109491" y="155087"/>
                </a:lnTo>
                <a:close/>
                <a:moveTo>
                  <a:pt x="993847" y="0"/>
                </a:moveTo>
                <a:lnTo>
                  <a:pt x="1023492" y="0"/>
                </a:lnTo>
                <a:lnTo>
                  <a:pt x="1023492" y="537"/>
                </a:lnTo>
                <a:lnTo>
                  <a:pt x="1074723" y="511"/>
                </a:lnTo>
                <a:cubicBezTo>
                  <a:pt x="1077289" y="128"/>
                  <a:pt x="1079512" y="-54"/>
                  <a:pt x="1081426" y="14"/>
                </a:cubicBezTo>
                <a:cubicBezTo>
                  <a:pt x="1088124" y="251"/>
                  <a:pt x="1091027" y="3540"/>
                  <a:pt x="1091559" y="11959"/>
                </a:cubicBezTo>
                <a:cubicBezTo>
                  <a:pt x="1092092" y="20378"/>
                  <a:pt x="1090253" y="33925"/>
                  <a:pt x="1087465" y="54677"/>
                </a:cubicBezTo>
                <a:lnTo>
                  <a:pt x="1073974" y="155087"/>
                </a:lnTo>
                <a:lnTo>
                  <a:pt x="1074007" y="155087"/>
                </a:lnTo>
                <a:lnTo>
                  <a:pt x="1053170" y="310174"/>
                </a:lnTo>
                <a:lnTo>
                  <a:pt x="1023525" y="310174"/>
                </a:lnTo>
                <a:lnTo>
                  <a:pt x="1023525" y="309637"/>
                </a:lnTo>
                <a:lnTo>
                  <a:pt x="972294" y="309664"/>
                </a:lnTo>
                <a:cubicBezTo>
                  <a:pt x="969728" y="310046"/>
                  <a:pt x="967505" y="310228"/>
                  <a:pt x="965591" y="310160"/>
                </a:cubicBezTo>
                <a:cubicBezTo>
                  <a:pt x="952196" y="309687"/>
                  <a:pt x="953977" y="297002"/>
                  <a:pt x="959552" y="255497"/>
                </a:cubicBezTo>
                <a:lnTo>
                  <a:pt x="973043" y="155087"/>
                </a:lnTo>
                <a:lnTo>
                  <a:pt x="973010" y="155087"/>
                </a:lnTo>
                <a:close/>
                <a:moveTo>
                  <a:pt x="857366" y="0"/>
                </a:moveTo>
                <a:lnTo>
                  <a:pt x="887011" y="0"/>
                </a:lnTo>
                <a:lnTo>
                  <a:pt x="887011" y="537"/>
                </a:lnTo>
                <a:lnTo>
                  <a:pt x="938242" y="511"/>
                </a:lnTo>
                <a:cubicBezTo>
                  <a:pt x="940808" y="128"/>
                  <a:pt x="943031" y="-54"/>
                  <a:pt x="944945" y="14"/>
                </a:cubicBezTo>
                <a:cubicBezTo>
                  <a:pt x="951643" y="251"/>
                  <a:pt x="954546" y="3540"/>
                  <a:pt x="955078" y="11959"/>
                </a:cubicBezTo>
                <a:cubicBezTo>
                  <a:pt x="955611" y="20378"/>
                  <a:pt x="953772" y="33925"/>
                  <a:pt x="950984" y="54677"/>
                </a:cubicBezTo>
                <a:lnTo>
                  <a:pt x="937493" y="155087"/>
                </a:lnTo>
                <a:lnTo>
                  <a:pt x="937526" y="155087"/>
                </a:lnTo>
                <a:lnTo>
                  <a:pt x="916689" y="310174"/>
                </a:lnTo>
                <a:lnTo>
                  <a:pt x="887044" y="310174"/>
                </a:lnTo>
                <a:lnTo>
                  <a:pt x="887044" y="309637"/>
                </a:lnTo>
                <a:lnTo>
                  <a:pt x="835813" y="309664"/>
                </a:lnTo>
                <a:cubicBezTo>
                  <a:pt x="833247" y="310046"/>
                  <a:pt x="831024" y="310228"/>
                  <a:pt x="829110" y="310160"/>
                </a:cubicBezTo>
                <a:cubicBezTo>
                  <a:pt x="815715" y="309687"/>
                  <a:pt x="817496" y="297002"/>
                  <a:pt x="823071" y="255497"/>
                </a:cubicBezTo>
                <a:lnTo>
                  <a:pt x="836562" y="155087"/>
                </a:lnTo>
                <a:lnTo>
                  <a:pt x="836529" y="155087"/>
                </a:lnTo>
                <a:close/>
                <a:moveTo>
                  <a:pt x="720885" y="0"/>
                </a:moveTo>
                <a:lnTo>
                  <a:pt x="750530" y="0"/>
                </a:lnTo>
                <a:lnTo>
                  <a:pt x="750530" y="537"/>
                </a:lnTo>
                <a:lnTo>
                  <a:pt x="801761" y="511"/>
                </a:lnTo>
                <a:cubicBezTo>
                  <a:pt x="804327" y="128"/>
                  <a:pt x="806550" y="-54"/>
                  <a:pt x="808464" y="14"/>
                </a:cubicBezTo>
                <a:cubicBezTo>
                  <a:pt x="815162" y="251"/>
                  <a:pt x="818065" y="3540"/>
                  <a:pt x="818597" y="11959"/>
                </a:cubicBezTo>
                <a:cubicBezTo>
                  <a:pt x="819130" y="20378"/>
                  <a:pt x="817291" y="33925"/>
                  <a:pt x="814503" y="54677"/>
                </a:cubicBezTo>
                <a:lnTo>
                  <a:pt x="801012" y="155087"/>
                </a:lnTo>
                <a:lnTo>
                  <a:pt x="801045" y="155087"/>
                </a:lnTo>
                <a:lnTo>
                  <a:pt x="780208" y="310174"/>
                </a:lnTo>
                <a:lnTo>
                  <a:pt x="750563" y="310174"/>
                </a:lnTo>
                <a:lnTo>
                  <a:pt x="750563" y="309637"/>
                </a:lnTo>
                <a:lnTo>
                  <a:pt x="699332" y="309664"/>
                </a:lnTo>
                <a:cubicBezTo>
                  <a:pt x="696766" y="310046"/>
                  <a:pt x="694543" y="310228"/>
                  <a:pt x="692629" y="310160"/>
                </a:cubicBezTo>
                <a:cubicBezTo>
                  <a:pt x="679234" y="309687"/>
                  <a:pt x="681015" y="297002"/>
                  <a:pt x="686590" y="255497"/>
                </a:cubicBezTo>
                <a:lnTo>
                  <a:pt x="700081" y="155087"/>
                </a:lnTo>
                <a:lnTo>
                  <a:pt x="700048" y="155087"/>
                </a:lnTo>
                <a:close/>
                <a:moveTo>
                  <a:pt x="584404" y="0"/>
                </a:moveTo>
                <a:lnTo>
                  <a:pt x="614049" y="0"/>
                </a:lnTo>
                <a:lnTo>
                  <a:pt x="614049" y="537"/>
                </a:lnTo>
                <a:lnTo>
                  <a:pt x="665280" y="511"/>
                </a:lnTo>
                <a:cubicBezTo>
                  <a:pt x="667846" y="128"/>
                  <a:pt x="670069" y="-54"/>
                  <a:pt x="671983" y="14"/>
                </a:cubicBezTo>
                <a:cubicBezTo>
                  <a:pt x="678681" y="251"/>
                  <a:pt x="681584" y="3540"/>
                  <a:pt x="682116" y="11959"/>
                </a:cubicBezTo>
                <a:cubicBezTo>
                  <a:pt x="682649" y="20378"/>
                  <a:pt x="680810" y="33925"/>
                  <a:pt x="678022" y="54677"/>
                </a:cubicBezTo>
                <a:lnTo>
                  <a:pt x="664531" y="155087"/>
                </a:lnTo>
                <a:lnTo>
                  <a:pt x="664564" y="155087"/>
                </a:lnTo>
                <a:lnTo>
                  <a:pt x="643727" y="310174"/>
                </a:lnTo>
                <a:lnTo>
                  <a:pt x="614082" y="310174"/>
                </a:lnTo>
                <a:lnTo>
                  <a:pt x="614082" y="309637"/>
                </a:lnTo>
                <a:lnTo>
                  <a:pt x="562851" y="309664"/>
                </a:lnTo>
                <a:cubicBezTo>
                  <a:pt x="560285" y="310046"/>
                  <a:pt x="558062" y="310228"/>
                  <a:pt x="556148" y="310160"/>
                </a:cubicBezTo>
                <a:cubicBezTo>
                  <a:pt x="542753" y="309687"/>
                  <a:pt x="544534" y="297002"/>
                  <a:pt x="550109" y="255497"/>
                </a:cubicBezTo>
                <a:lnTo>
                  <a:pt x="563600" y="155087"/>
                </a:lnTo>
                <a:lnTo>
                  <a:pt x="563567" y="155087"/>
                </a:lnTo>
                <a:close/>
                <a:moveTo>
                  <a:pt x="447923" y="0"/>
                </a:moveTo>
                <a:lnTo>
                  <a:pt x="477568" y="0"/>
                </a:lnTo>
                <a:lnTo>
                  <a:pt x="477568" y="537"/>
                </a:lnTo>
                <a:lnTo>
                  <a:pt x="528799" y="511"/>
                </a:lnTo>
                <a:cubicBezTo>
                  <a:pt x="531365" y="128"/>
                  <a:pt x="533588" y="-54"/>
                  <a:pt x="535502" y="14"/>
                </a:cubicBezTo>
                <a:cubicBezTo>
                  <a:pt x="542200" y="251"/>
                  <a:pt x="545103" y="3540"/>
                  <a:pt x="545635" y="11959"/>
                </a:cubicBezTo>
                <a:cubicBezTo>
                  <a:pt x="546168" y="20378"/>
                  <a:pt x="544329" y="33925"/>
                  <a:pt x="541541" y="54677"/>
                </a:cubicBezTo>
                <a:lnTo>
                  <a:pt x="528050" y="155087"/>
                </a:lnTo>
                <a:lnTo>
                  <a:pt x="528083" y="155087"/>
                </a:lnTo>
                <a:lnTo>
                  <a:pt x="507246" y="310174"/>
                </a:lnTo>
                <a:lnTo>
                  <a:pt x="477601" y="310174"/>
                </a:lnTo>
                <a:lnTo>
                  <a:pt x="477601" y="309637"/>
                </a:lnTo>
                <a:lnTo>
                  <a:pt x="426370" y="309664"/>
                </a:lnTo>
                <a:cubicBezTo>
                  <a:pt x="423804" y="310046"/>
                  <a:pt x="421581" y="310228"/>
                  <a:pt x="419667" y="310160"/>
                </a:cubicBezTo>
                <a:cubicBezTo>
                  <a:pt x="406272" y="309687"/>
                  <a:pt x="408053" y="297002"/>
                  <a:pt x="413628" y="255497"/>
                </a:cubicBezTo>
                <a:lnTo>
                  <a:pt x="427119" y="155087"/>
                </a:lnTo>
                <a:lnTo>
                  <a:pt x="427086" y="155087"/>
                </a:lnTo>
                <a:close/>
                <a:moveTo>
                  <a:pt x="311442" y="0"/>
                </a:moveTo>
                <a:lnTo>
                  <a:pt x="341087" y="0"/>
                </a:lnTo>
                <a:lnTo>
                  <a:pt x="341087" y="537"/>
                </a:lnTo>
                <a:lnTo>
                  <a:pt x="392318" y="511"/>
                </a:lnTo>
                <a:cubicBezTo>
                  <a:pt x="394884" y="128"/>
                  <a:pt x="397107" y="-54"/>
                  <a:pt x="399021" y="14"/>
                </a:cubicBezTo>
                <a:cubicBezTo>
                  <a:pt x="405719" y="251"/>
                  <a:pt x="408622" y="3540"/>
                  <a:pt x="409154" y="11959"/>
                </a:cubicBezTo>
                <a:cubicBezTo>
                  <a:pt x="409687" y="20378"/>
                  <a:pt x="407848" y="33925"/>
                  <a:pt x="405060" y="54677"/>
                </a:cubicBezTo>
                <a:lnTo>
                  <a:pt x="391569" y="155087"/>
                </a:lnTo>
                <a:lnTo>
                  <a:pt x="391602" y="155087"/>
                </a:lnTo>
                <a:lnTo>
                  <a:pt x="370765" y="310174"/>
                </a:lnTo>
                <a:lnTo>
                  <a:pt x="341120" y="310174"/>
                </a:lnTo>
                <a:lnTo>
                  <a:pt x="341120" y="309637"/>
                </a:lnTo>
                <a:lnTo>
                  <a:pt x="289889" y="309664"/>
                </a:lnTo>
                <a:cubicBezTo>
                  <a:pt x="287323" y="310046"/>
                  <a:pt x="285100" y="310228"/>
                  <a:pt x="283186" y="310160"/>
                </a:cubicBezTo>
                <a:cubicBezTo>
                  <a:pt x="269791" y="309687"/>
                  <a:pt x="271572" y="297002"/>
                  <a:pt x="277147" y="255497"/>
                </a:cubicBezTo>
                <a:lnTo>
                  <a:pt x="290638" y="155087"/>
                </a:lnTo>
                <a:lnTo>
                  <a:pt x="290605" y="155087"/>
                </a:lnTo>
                <a:close/>
                <a:moveTo>
                  <a:pt x="174961" y="0"/>
                </a:moveTo>
                <a:lnTo>
                  <a:pt x="204606" y="0"/>
                </a:lnTo>
                <a:lnTo>
                  <a:pt x="204606" y="537"/>
                </a:lnTo>
                <a:lnTo>
                  <a:pt x="255837" y="511"/>
                </a:lnTo>
                <a:cubicBezTo>
                  <a:pt x="258403" y="128"/>
                  <a:pt x="260626" y="-54"/>
                  <a:pt x="262540" y="14"/>
                </a:cubicBezTo>
                <a:cubicBezTo>
                  <a:pt x="269238" y="251"/>
                  <a:pt x="272141" y="3540"/>
                  <a:pt x="272673" y="11959"/>
                </a:cubicBezTo>
                <a:cubicBezTo>
                  <a:pt x="273206" y="20378"/>
                  <a:pt x="271367" y="33925"/>
                  <a:pt x="268579" y="54677"/>
                </a:cubicBezTo>
                <a:lnTo>
                  <a:pt x="255088" y="155087"/>
                </a:lnTo>
                <a:lnTo>
                  <a:pt x="255121" y="155087"/>
                </a:lnTo>
                <a:lnTo>
                  <a:pt x="234284" y="310174"/>
                </a:lnTo>
                <a:lnTo>
                  <a:pt x="204639" y="310174"/>
                </a:lnTo>
                <a:lnTo>
                  <a:pt x="204639" y="309637"/>
                </a:lnTo>
                <a:lnTo>
                  <a:pt x="153408" y="309664"/>
                </a:lnTo>
                <a:cubicBezTo>
                  <a:pt x="150842" y="310046"/>
                  <a:pt x="148619" y="310228"/>
                  <a:pt x="146705" y="310160"/>
                </a:cubicBezTo>
                <a:cubicBezTo>
                  <a:pt x="133310" y="309687"/>
                  <a:pt x="135091" y="297002"/>
                  <a:pt x="140666" y="255497"/>
                </a:cubicBezTo>
                <a:lnTo>
                  <a:pt x="154157" y="155087"/>
                </a:lnTo>
                <a:lnTo>
                  <a:pt x="154124" y="155087"/>
                </a:lnTo>
                <a:close/>
                <a:moveTo>
                  <a:pt x="38480" y="0"/>
                </a:moveTo>
                <a:lnTo>
                  <a:pt x="68125" y="0"/>
                </a:lnTo>
                <a:lnTo>
                  <a:pt x="68125" y="537"/>
                </a:lnTo>
                <a:lnTo>
                  <a:pt x="119356" y="511"/>
                </a:lnTo>
                <a:cubicBezTo>
                  <a:pt x="121922" y="128"/>
                  <a:pt x="124145" y="-54"/>
                  <a:pt x="126059" y="14"/>
                </a:cubicBezTo>
                <a:cubicBezTo>
                  <a:pt x="132757" y="251"/>
                  <a:pt x="135660" y="3540"/>
                  <a:pt x="136192" y="11959"/>
                </a:cubicBezTo>
                <a:cubicBezTo>
                  <a:pt x="136725" y="20378"/>
                  <a:pt x="134886" y="33925"/>
                  <a:pt x="132098" y="54677"/>
                </a:cubicBezTo>
                <a:lnTo>
                  <a:pt x="118607" y="155087"/>
                </a:lnTo>
                <a:lnTo>
                  <a:pt x="118640" y="155087"/>
                </a:lnTo>
                <a:lnTo>
                  <a:pt x="97803" y="310174"/>
                </a:lnTo>
                <a:lnTo>
                  <a:pt x="68158" y="310174"/>
                </a:lnTo>
                <a:lnTo>
                  <a:pt x="68158" y="309637"/>
                </a:lnTo>
                <a:lnTo>
                  <a:pt x="16927" y="309664"/>
                </a:lnTo>
                <a:cubicBezTo>
                  <a:pt x="14361" y="310046"/>
                  <a:pt x="12138" y="310228"/>
                  <a:pt x="10224" y="310160"/>
                </a:cubicBezTo>
                <a:cubicBezTo>
                  <a:pt x="-3171" y="309687"/>
                  <a:pt x="-1390" y="297002"/>
                  <a:pt x="4185" y="255497"/>
                </a:cubicBezTo>
                <a:lnTo>
                  <a:pt x="17676" y="155087"/>
                </a:lnTo>
                <a:lnTo>
                  <a:pt x="17643" y="155087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任意多边形: 形状 98"/>
          <p:cNvSpPr txBox="1"/>
          <p:nvPr/>
        </p:nvSpPr>
        <p:spPr>
          <a:xfrm rot="0" flipH="0" flipV="0">
            <a:off x="11329598" y="3764284"/>
            <a:ext cx="706214" cy="309414"/>
          </a:xfrm>
          <a:custGeom>
            <a:avLst/>
            <a:gdLst>
              <a:gd name="csX0" fmla="*/ 17598 w 706214"/>
              <a:gd name="csY0" fmla="*/ 255584 h 255714"/>
              <a:gd name="csX1" fmla="*/ 17598 w 706214"/>
              <a:gd name="csY1" fmla="*/ 255714 h 255714"/>
              <a:gd name="csX2" fmla="*/ 0 w 706214"/>
              <a:gd name="csY2" fmla="*/ 255714 h 255714"/>
              <a:gd name="csX3" fmla="*/ 14 w 706214"/>
              <a:gd name="csY3" fmla="*/ 255592 h 255714"/>
              <a:gd name="csX4" fmla="*/ 64090 w 706214"/>
              <a:gd name="csY4" fmla="*/ 152400 h 255714"/>
              <a:gd name="csX5" fmla="*/ 668965 w 706214"/>
              <a:gd name="csY5" fmla="*/ 152400 h 255714"/>
              <a:gd name="csX6" fmla="*/ 695304 w 706214"/>
              <a:gd name="csY6" fmla="*/ 167530 h 255714"/>
              <a:gd name="csX7" fmla="*/ 706214 w 706214"/>
              <a:gd name="csY7" fmla="*/ 204057 h 255714"/>
              <a:gd name="csX8" fmla="*/ 695304 w 706214"/>
              <a:gd name="csY8" fmla="*/ 240583 h 255714"/>
              <a:gd name="csX9" fmla="*/ 668965 w 706214"/>
              <a:gd name="csY9" fmla="*/ 255713 h 255714"/>
              <a:gd name="csX10" fmla="*/ 47294 w 706214"/>
              <a:gd name="csY10" fmla="*/ 255714 h 255714"/>
              <a:gd name="csX11" fmla="*/ 89152 w 706214"/>
              <a:gd name="csY11" fmla="*/ 0 h 255714"/>
              <a:gd name="csX12" fmla="*/ 668965 w 706214"/>
              <a:gd name="csY12" fmla="*/ 0 h 255714"/>
              <a:gd name="csX13" fmla="*/ 695304 w 706214"/>
              <a:gd name="csY13" fmla="*/ 15130 h 255714"/>
              <a:gd name="csX14" fmla="*/ 706214 w 706214"/>
              <a:gd name="csY14" fmla="*/ 51657 h 255714"/>
              <a:gd name="csX15" fmla="*/ 695304 w 706214"/>
              <a:gd name="csY15" fmla="*/ 88183 h 255714"/>
              <a:gd name="csX16" fmla="*/ 668965 w 706214"/>
              <a:gd name="csY16" fmla="*/ 103313 h 255714"/>
              <a:gd name="csX17" fmla="*/ 72389 w 706214"/>
              <a:gd name="csY17" fmla="*/ 103314 h 255714"/>
              <a:gd name="csX18" fmla="*/ 85432 w 706214"/>
              <a:gd name="csY18" fmla="*/ 23082 h 255714"/>
              <a:gd name="csX19" fmla="*/ 85399 w 706214"/>
              <a:gd name="csY19" fmla="*/ 23082 h 255714"/>
            </a:gdLst>
            <a:rect l="l" t="t" r="r" b="b"/>
            <a:pathLst>
              <a:path w="706214" h="255714">
                <a:moveTo>
                  <a:pt x="17598" y="255584"/>
                </a:moveTo>
                <a:lnTo>
                  <a:pt x="17598" y="255714"/>
                </a:lnTo>
                <a:lnTo>
                  <a:pt x="0" y="255714"/>
                </a:lnTo>
                <a:lnTo>
                  <a:pt x="14" y="255592"/>
                </a:lnTo>
                <a:close/>
                <a:moveTo>
                  <a:pt x="64090" y="152400"/>
                </a:moveTo>
                <a:lnTo>
                  <a:pt x="668965" y="152400"/>
                </a:lnTo>
                <a:cubicBezTo>
                  <a:pt x="679251" y="152400"/>
                  <a:pt x="688563" y="158182"/>
                  <a:pt x="695304" y="167530"/>
                </a:cubicBezTo>
                <a:lnTo>
                  <a:pt x="706214" y="204057"/>
                </a:lnTo>
                <a:lnTo>
                  <a:pt x="695304" y="240583"/>
                </a:lnTo>
                <a:cubicBezTo>
                  <a:pt x="688563" y="249931"/>
                  <a:pt x="679251" y="255713"/>
                  <a:pt x="668965" y="255713"/>
                </a:cubicBezTo>
                <a:lnTo>
                  <a:pt x="47294" y="255714"/>
                </a:lnTo>
                <a:close/>
                <a:moveTo>
                  <a:pt x="89152" y="0"/>
                </a:moveTo>
                <a:lnTo>
                  <a:pt x="668965" y="0"/>
                </a:lnTo>
                <a:cubicBezTo>
                  <a:pt x="679251" y="0"/>
                  <a:pt x="688563" y="5782"/>
                  <a:pt x="695304" y="15130"/>
                </a:cubicBezTo>
                <a:lnTo>
                  <a:pt x="706214" y="51657"/>
                </a:lnTo>
                <a:lnTo>
                  <a:pt x="695304" y="88183"/>
                </a:lnTo>
                <a:cubicBezTo>
                  <a:pt x="688563" y="97531"/>
                  <a:pt x="679251" y="103313"/>
                  <a:pt x="668965" y="103313"/>
                </a:cubicBezTo>
                <a:lnTo>
                  <a:pt x="72389" y="103314"/>
                </a:lnTo>
                <a:lnTo>
                  <a:pt x="85432" y="23082"/>
                </a:lnTo>
                <a:lnTo>
                  <a:pt x="85399" y="23082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文本框 103"/>
          <p:cNvSpPr txBox="1"/>
          <p:nvPr/>
        </p:nvSpPr>
        <p:spPr>
          <a:xfrm rot="0" flipH="0" flipV="0">
            <a:off x="915691" y="1440838"/>
            <a:ext cx="2984400" cy="68306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全链路核心指标定义</a:t>
            </a:r>
            <a:endParaRPr kumimoji="1" lang="zh-CN" altLang="en-US"/>
          </a:p>
        </p:txBody>
      </p:sp>
      <p:sp>
        <p:nvSpPr>
          <p:cNvPr id="37" name="文本框 104"/>
          <p:cNvSpPr txBox="1"/>
          <p:nvPr/>
        </p:nvSpPr>
        <p:spPr>
          <a:xfrm rot="0" flipH="0" flipV="0">
            <a:off x="4604395" y="1440838"/>
            <a:ext cx="2984400" cy="68306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漏斗流失根因分析</a:t>
            </a:r>
            <a:endParaRPr kumimoji="1" lang="zh-CN" altLang="en-US"/>
          </a:p>
        </p:txBody>
      </p:sp>
      <p:sp>
        <p:nvSpPr>
          <p:cNvPr id="38" name="文本框 161"/>
          <p:cNvSpPr txBox="1"/>
          <p:nvPr/>
        </p:nvSpPr>
        <p:spPr>
          <a:xfrm rot="0" flipH="0" flipV="0">
            <a:off x="8293100" y="1440838"/>
            <a:ext cx="2984400" cy="68306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实时看板与异常响应</a:t>
            </a:r>
            <a:endParaRPr kumimoji="1" lang="zh-CN" altLang="en-US"/>
          </a:p>
        </p:txBody>
      </p:sp>
      <p:sp>
        <p:nvSpPr>
          <p:cNvPr id="39" name="文本框 162"/>
          <p:cNvSpPr txBox="1"/>
          <p:nvPr/>
        </p:nvSpPr>
        <p:spPr>
          <a:xfrm rot="0" flipH="0" flipV="0">
            <a:off x="915689" y="4329600"/>
            <a:ext cx="2984400" cy="68306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销售反馈结构化收集</a:t>
            </a:r>
            <a:endParaRPr kumimoji="1" lang="zh-CN" altLang="en-US"/>
          </a:p>
        </p:txBody>
      </p:sp>
      <p:sp>
        <p:nvSpPr>
          <p:cNvPr id="40" name="文本框 163"/>
          <p:cNvSpPr txBox="1"/>
          <p:nvPr/>
        </p:nvSpPr>
        <p:spPr>
          <a:xfrm rot="0" flipH="0" flipV="0">
            <a:off x="4604393" y="4329600"/>
            <a:ext cx="2984400" cy="68306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A/B测试规模化应用</a:t>
            </a:r>
            <a:endParaRPr kumimoji="1" lang="zh-CN" altLang="en-US"/>
          </a:p>
        </p:txBody>
      </p:sp>
      <p:sp>
        <p:nvSpPr>
          <p:cNvPr id="41" name="文本框 164"/>
          <p:cNvSpPr txBox="1"/>
          <p:nvPr/>
        </p:nvSpPr>
        <p:spPr>
          <a:xfrm rot="0" flipH="0" flipV="0">
            <a:off x="8293098" y="4329600"/>
            <a:ext cx="2984400" cy="68306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63CE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季度策略复盘与调优</a:t>
            </a:r>
            <a:endParaRPr kumimoji="1" lang="zh-CN" altLang="en-US"/>
          </a:p>
        </p:txBody>
      </p:sp>
      <p:sp>
        <p:nvSpPr>
          <p:cNvPr id="42" name="标题 1"/>
          <p:cNvSpPr txBox="1"/>
          <p:nvPr/>
        </p:nvSpPr>
        <p:spPr>
          <a:xfrm rot="0" flipH="1" flipV="0">
            <a:off x="300755" y="309663"/>
            <a:ext cx="418072" cy="418072"/>
          </a:xfrm>
          <a:custGeom>
            <a:avLst/>
            <a:gdLst>
              <a:gd name="connsiteX0" fmla="*/ 0 w 756957"/>
              <a:gd name="connsiteY0" fmla="*/ 622718 h 756957"/>
              <a:gd name="connsiteX1" fmla="*/ 134239 w 756957"/>
              <a:gd name="connsiteY1" fmla="*/ 756957 h 756957"/>
              <a:gd name="connsiteX2" fmla="*/ 98814 w 756957"/>
              <a:gd name="connsiteY2" fmla="*/ 756957 h 756957"/>
              <a:gd name="connsiteX3" fmla="*/ 0 w 756957"/>
              <a:gd name="connsiteY3" fmla="*/ 658142 h 756957"/>
              <a:gd name="connsiteX4" fmla="*/ 0 w 756957"/>
              <a:gd name="connsiteY4" fmla="*/ 479157 h 756957"/>
              <a:gd name="connsiteX5" fmla="*/ 277800 w 756957"/>
              <a:gd name="connsiteY5" fmla="*/ 756957 h 756957"/>
              <a:gd name="connsiteX6" fmla="*/ 240510 w 756957"/>
              <a:gd name="connsiteY6" fmla="*/ 756957 h 756957"/>
              <a:gd name="connsiteX7" fmla="*/ 0 w 756957"/>
              <a:gd name="connsiteY7" fmla="*/ 516446 h 756957"/>
              <a:gd name="connsiteX8" fmla="*/ 0 w 756957"/>
              <a:gd name="connsiteY8" fmla="*/ 337461 h 756957"/>
              <a:gd name="connsiteX9" fmla="*/ 419496 w 756957"/>
              <a:gd name="connsiteY9" fmla="*/ 756957 h 756957"/>
              <a:gd name="connsiteX10" fmla="*/ 382208 w 756957"/>
              <a:gd name="connsiteY10" fmla="*/ 756957 h 756957"/>
              <a:gd name="connsiteX11" fmla="*/ 0 w 756957"/>
              <a:gd name="connsiteY11" fmla="*/ 374750 h 756957"/>
              <a:gd name="connsiteX12" fmla="*/ 0 w 756957"/>
              <a:gd name="connsiteY12" fmla="*/ 195765 h 756957"/>
              <a:gd name="connsiteX13" fmla="*/ 561192 w 756957"/>
              <a:gd name="connsiteY13" fmla="*/ 756957 h 756957"/>
              <a:gd name="connsiteX14" fmla="*/ 525768 w 756957"/>
              <a:gd name="connsiteY14" fmla="*/ 756957 h 756957"/>
              <a:gd name="connsiteX15" fmla="*/ 0 w 756957"/>
              <a:gd name="connsiteY15" fmla="*/ 231189 h 756957"/>
              <a:gd name="connsiteX16" fmla="*/ 0 w 756957"/>
              <a:gd name="connsiteY16" fmla="*/ 52204 h 756957"/>
              <a:gd name="connsiteX17" fmla="*/ 702889 w 756957"/>
              <a:gd name="connsiteY17" fmla="*/ 756957 h 756957"/>
              <a:gd name="connsiteX18" fmla="*/ 667465 w 756957"/>
              <a:gd name="connsiteY18" fmla="*/ 756957 h 756957"/>
              <a:gd name="connsiteX19" fmla="*/ 0 w 756957"/>
              <a:gd name="connsiteY19" fmla="*/ 89493 h 756957"/>
              <a:gd name="connsiteX20" fmla="*/ 620855 w 756957"/>
              <a:gd name="connsiteY20" fmla="*/ 0 h 756957"/>
              <a:gd name="connsiteX21" fmla="*/ 658143 w 756957"/>
              <a:gd name="connsiteY21" fmla="*/ 0 h 756957"/>
              <a:gd name="connsiteX22" fmla="*/ 756957 w 756957"/>
              <a:gd name="connsiteY22" fmla="*/ 98814 h 756957"/>
              <a:gd name="connsiteX23" fmla="*/ 756957 w 756957"/>
              <a:gd name="connsiteY23" fmla="*/ 136103 h 756957"/>
              <a:gd name="connsiteX24" fmla="*/ 479157 w 756957"/>
              <a:gd name="connsiteY24" fmla="*/ 0 h 756957"/>
              <a:gd name="connsiteX25" fmla="*/ 516445 w 756957"/>
              <a:gd name="connsiteY25" fmla="*/ 0 h 756957"/>
              <a:gd name="connsiteX26" fmla="*/ 756957 w 756957"/>
              <a:gd name="connsiteY26" fmla="*/ 240511 h 756957"/>
              <a:gd name="connsiteX27" fmla="*/ 756957 w 756957"/>
              <a:gd name="connsiteY27" fmla="*/ 277800 h 756957"/>
              <a:gd name="connsiteX28" fmla="*/ 337461 w 756957"/>
              <a:gd name="connsiteY28" fmla="*/ 0 h 756957"/>
              <a:gd name="connsiteX29" fmla="*/ 372885 w 756957"/>
              <a:gd name="connsiteY29" fmla="*/ 0 h 756957"/>
              <a:gd name="connsiteX30" fmla="*/ 756957 w 756957"/>
              <a:gd name="connsiteY30" fmla="*/ 384073 h 756957"/>
              <a:gd name="connsiteX31" fmla="*/ 756957 w 756957"/>
              <a:gd name="connsiteY31" fmla="*/ 419496 h 756957"/>
              <a:gd name="connsiteX32" fmla="*/ 195765 w 756957"/>
              <a:gd name="connsiteY32" fmla="*/ 0 h 756957"/>
              <a:gd name="connsiteX33" fmla="*/ 231189 w 756957"/>
              <a:gd name="connsiteY33" fmla="*/ 0 h 756957"/>
              <a:gd name="connsiteX34" fmla="*/ 756957 w 756957"/>
              <a:gd name="connsiteY34" fmla="*/ 525769 h 756957"/>
              <a:gd name="connsiteX35" fmla="*/ 756957 w 756957"/>
              <a:gd name="connsiteY35" fmla="*/ 563057 h 756957"/>
              <a:gd name="connsiteX36" fmla="*/ 52204 w 756957"/>
              <a:gd name="connsiteY36" fmla="*/ 0 h 756957"/>
              <a:gd name="connsiteX37" fmla="*/ 89492 w 756957"/>
              <a:gd name="connsiteY37" fmla="*/ 0 h 756957"/>
              <a:gd name="connsiteX38" fmla="*/ 756957 w 756957"/>
              <a:gd name="connsiteY38" fmla="*/ 667465 h 756957"/>
              <a:gd name="connsiteX39" fmla="*/ 756957 w 756957"/>
              <a:gd name="connsiteY39" fmla="*/ 704753 h 756957"/>
            </a:gdLst>
            <a:rect l="l" t="t" r="r" b="b"/>
            <a:pathLst>
              <a:path w="756957" h="756957">
                <a:moveTo>
                  <a:pt x="0" y="622718"/>
                </a:moveTo>
                <a:lnTo>
                  <a:pt x="134239" y="756957"/>
                </a:lnTo>
                <a:lnTo>
                  <a:pt x="98814" y="756957"/>
                </a:lnTo>
                <a:lnTo>
                  <a:pt x="0" y="658142"/>
                </a:lnTo>
                <a:close/>
                <a:moveTo>
                  <a:pt x="0" y="479157"/>
                </a:moveTo>
                <a:lnTo>
                  <a:pt x="277800" y="756957"/>
                </a:lnTo>
                <a:lnTo>
                  <a:pt x="240510" y="756957"/>
                </a:lnTo>
                <a:lnTo>
                  <a:pt x="0" y="516446"/>
                </a:lnTo>
                <a:close/>
                <a:moveTo>
                  <a:pt x="0" y="337461"/>
                </a:moveTo>
                <a:lnTo>
                  <a:pt x="419496" y="756957"/>
                </a:lnTo>
                <a:lnTo>
                  <a:pt x="382208" y="756957"/>
                </a:lnTo>
                <a:lnTo>
                  <a:pt x="0" y="374750"/>
                </a:lnTo>
                <a:close/>
                <a:moveTo>
                  <a:pt x="0" y="195765"/>
                </a:moveTo>
                <a:lnTo>
                  <a:pt x="561192" y="756957"/>
                </a:lnTo>
                <a:lnTo>
                  <a:pt x="525768" y="756957"/>
                </a:lnTo>
                <a:lnTo>
                  <a:pt x="0" y="231189"/>
                </a:lnTo>
                <a:close/>
                <a:moveTo>
                  <a:pt x="0" y="52204"/>
                </a:moveTo>
                <a:lnTo>
                  <a:pt x="702889" y="756957"/>
                </a:lnTo>
                <a:lnTo>
                  <a:pt x="667465" y="756957"/>
                </a:lnTo>
                <a:lnTo>
                  <a:pt x="0" y="89493"/>
                </a:lnTo>
                <a:close/>
                <a:moveTo>
                  <a:pt x="620855" y="0"/>
                </a:moveTo>
                <a:lnTo>
                  <a:pt x="658143" y="0"/>
                </a:lnTo>
                <a:lnTo>
                  <a:pt x="756957" y="98814"/>
                </a:lnTo>
                <a:lnTo>
                  <a:pt x="756957" y="136103"/>
                </a:lnTo>
                <a:close/>
                <a:moveTo>
                  <a:pt x="479157" y="0"/>
                </a:moveTo>
                <a:lnTo>
                  <a:pt x="516445" y="0"/>
                </a:lnTo>
                <a:lnTo>
                  <a:pt x="756957" y="240511"/>
                </a:lnTo>
                <a:lnTo>
                  <a:pt x="756957" y="277800"/>
                </a:lnTo>
                <a:close/>
                <a:moveTo>
                  <a:pt x="337461" y="0"/>
                </a:moveTo>
                <a:lnTo>
                  <a:pt x="372885" y="0"/>
                </a:lnTo>
                <a:lnTo>
                  <a:pt x="756957" y="384073"/>
                </a:lnTo>
                <a:lnTo>
                  <a:pt x="756957" y="419496"/>
                </a:lnTo>
                <a:close/>
                <a:moveTo>
                  <a:pt x="195765" y="0"/>
                </a:moveTo>
                <a:lnTo>
                  <a:pt x="231189" y="0"/>
                </a:lnTo>
                <a:lnTo>
                  <a:pt x="756957" y="525769"/>
                </a:lnTo>
                <a:lnTo>
                  <a:pt x="756957" y="563057"/>
                </a:lnTo>
                <a:close/>
                <a:moveTo>
                  <a:pt x="52204" y="0"/>
                </a:moveTo>
                <a:lnTo>
                  <a:pt x="89492" y="0"/>
                </a:lnTo>
                <a:lnTo>
                  <a:pt x="756957" y="667465"/>
                </a:lnTo>
                <a:lnTo>
                  <a:pt x="756957" y="704753"/>
                </a:lnTo>
                <a:close/>
              </a:path>
            </a:pathLst>
          </a:custGeom>
          <a:solidFill>
            <a:schemeClr val="accent1"/>
          </a:solidFill>
          <a:ln w="1632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3" name="标题 1"/>
          <p:cNvSpPr txBox="1"/>
          <p:nvPr/>
        </p:nvSpPr>
        <p:spPr>
          <a:xfrm rot="0" flipH="0" flipV="0">
            <a:off x="870659" y="250490"/>
            <a:ext cx="10377569" cy="5364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2800">
                <a:ln w="889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关键指标体系与漏斗诊断</a:t>
            </a:r>
            <a:endParaRPr kumimoji="1" lang="zh-CN" altLang="en-US"/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/>
          <p:cNvSpPr txBox="1"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矩形: 圆顶角 8"/>
          <p:cNvSpPr txBox="1"/>
          <p:nvPr/>
        </p:nvSpPr>
        <p:spPr>
          <a:xfrm rot="13440867" flipH="0" flipV="0">
            <a:off x="8948494" y="-2004038"/>
            <a:ext cx="3438744" cy="8736277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1">
                <a:lumMod val="60000"/>
                <a:lumOff val="4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矩形: 圆顶角 1"/>
          <p:cNvSpPr txBox="1"/>
          <p:nvPr/>
        </p:nvSpPr>
        <p:spPr>
          <a:xfrm rot="18840867" flipH="0" flipV="0">
            <a:off x="8444103" y="1981531"/>
            <a:ext cx="3438744" cy="7145639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2">
                <a:lumMod val="60000"/>
                <a:lumOff val="4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矩形: 圆顶角 9"/>
          <p:cNvSpPr txBox="1"/>
          <p:nvPr/>
        </p:nvSpPr>
        <p:spPr>
          <a:xfrm rot="13440867" flipH="0" flipV="0">
            <a:off x="9635987" y="-557837"/>
            <a:ext cx="1776211" cy="6427234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1">
                <a:lumMod val="60000"/>
                <a:lumOff val="40000"/>
                <a:alpha val="10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矩形: 圆顶角 2"/>
          <p:cNvSpPr txBox="1"/>
          <p:nvPr/>
        </p:nvSpPr>
        <p:spPr>
          <a:xfrm rot="18840867" flipH="0" flipV="0">
            <a:off x="9268214" y="2909084"/>
            <a:ext cx="1776211" cy="5257010"/>
          </a:xfrm>
          <a:prstGeom prst="round2SameRect">
            <a:avLst>
              <a:gd name="adj1" fmla="val 50000"/>
              <a:gd name="adj2" fmla="val 0"/>
            </a:avLst>
          </a:prstGeom>
          <a:noFill/>
          <a:ln w="228600" cap="sq">
            <a:solidFill>
              <a:schemeClr val="accent2">
                <a:lumMod val="60000"/>
                <a:lumOff val="40000"/>
                <a:alpha val="90000"/>
              </a:schemeClr>
            </a:solidFill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椭圆 33"/>
          <p:cNvSpPr txBox="1"/>
          <p:nvPr/>
        </p:nvSpPr>
        <p:spPr>
          <a:xfrm rot="0" flipH="0" flipV="0">
            <a:off x="8479598" y="3883074"/>
            <a:ext cx="900973" cy="900973"/>
          </a:xfrm>
          <a:prstGeom prst="ellipse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椭圆 36"/>
          <p:cNvSpPr txBox="1"/>
          <p:nvPr/>
        </p:nvSpPr>
        <p:spPr>
          <a:xfrm rot="0" flipH="0" flipV="0">
            <a:off x="673774" y="5460597"/>
            <a:ext cx="454519" cy="454519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prstDash val="solid"/>
            <a:miter/>
          </a:ln>
          <a:effectLst>
            <a:outerShdw dist="38100" blurRad="50800" dir="5400000" sx="100000" sy="100000" kx="0" ky="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箭头: 右 37"/>
          <p:cNvSpPr txBox="1"/>
          <p:nvPr/>
        </p:nvSpPr>
        <p:spPr>
          <a:xfrm rot="0" flipH="0" flipV="0">
            <a:off x="792373" y="5628352"/>
            <a:ext cx="217321" cy="119009"/>
          </a:xfrm>
          <a:prstGeom prst="rightArrow">
            <a:avLst>
              <a:gd name="adj1" fmla="val 23912"/>
              <a:gd name="adj2" fmla="val 69565"/>
            </a:avLst>
          </a:prstGeom>
          <a:solidFill>
            <a:schemeClr val="bg1"/>
          </a:solidFill>
          <a:ln w="12700"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矩形: 圆角 38"/>
          <p:cNvSpPr txBox="1"/>
          <p:nvPr/>
        </p:nvSpPr>
        <p:spPr>
          <a:xfrm rot="0" flipH="0" flipV="0">
            <a:off x="1128291" y="5460597"/>
            <a:ext cx="5011424" cy="454518"/>
          </a:xfrm>
          <a:prstGeom prst="roundRect">
            <a:avLst>
              <a:gd name="adj" fmla="val 50000"/>
            </a:avLst>
          </a:prstGeom>
          <a:solidFill>
            <a:schemeClr val="bg1">
              <a:alpha val="30000"/>
            </a:schemeClr>
          </a:solidFill>
          <a:ln w="12700" cap="sq">
            <a:noFill/>
            <a:prstDash val="solid"/>
            <a:miter/>
          </a:ln>
          <a:effectLst>
            <a:outerShdw dist="38100" blurRad="50800" dir="5400000" sx="100000" sy="100000" kx="0" ky="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11"/>
          <p:cNvSpPr txBox="1"/>
          <p:nvPr/>
        </p:nvSpPr>
        <p:spPr>
          <a:xfrm rot="0" flipH="0" flipV="0">
            <a:off x="1395718" y="5533968"/>
            <a:ext cx="1897161" cy="307777"/>
          </a:xfrm>
          <a:prstGeom prst="rect">
            <a:avLst/>
          </a:prstGeom>
          <a:noFill/>
          <a:ln w="15875"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PPT主讲人：喜传播</a:t>
            </a:r>
            <a:endParaRPr kumimoji="1" lang="zh-CN" altLang="en-US"/>
          </a:p>
        </p:txBody>
      </p:sp>
      <p:sp>
        <p:nvSpPr>
          <p:cNvPr id="12" name="15"/>
          <p:cNvSpPr txBox="1"/>
          <p:nvPr/>
        </p:nvSpPr>
        <p:spPr>
          <a:xfrm rot="0" flipH="0" flipV="0">
            <a:off x="3833413" y="5533968"/>
            <a:ext cx="1897161" cy="307777"/>
          </a:xfrm>
          <a:prstGeom prst="rect">
            <a:avLst/>
          </a:prstGeom>
          <a:noFill/>
          <a:ln w="15875"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2026.10</a:t>
            </a:r>
            <a:endParaRPr kumimoji="1" lang="zh-CN" altLang="en-US"/>
          </a:p>
        </p:txBody>
      </p:sp>
      <p:cxnSp>
        <p:nvCxnSpPr>
          <p:cNvPr id="13" name="直接连接符 41"/>
          <p:cNvCxnSpPr/>
          <p:nvPr/>
        </p:nvCxnSpPr>
        <p:spPr>
          <a:xfrm rot="0" flipH="0" flipV="0">
            <a:off x="3563146" y="5552032"/>
            <a:ext cx="0" cy="271649"/>
          </a:xfrm>
          <a:prstGeom prst="line">
            <a:avLst/>
          </a:prstGeom>
          <a:noFill/>
          <a:ln w="12700" cap="sq">
            <a:solidFill>
              <a:schemeClr val="bg1"/>
            </a:solidFill>
            <a:prstDash val="solid"/>
            <a:miter/>
          </a:ln>
        </p:spPr>
      </p:cxnSp>
      <p:sp>
        <p:nvSpPr>
          <p:cNvPr id="14" name="任意多边形: 形状 17"/>
          <p:cNvSpPr txBox="1"/>
          <p:nvPr/>
        </p:nvSpPr>
        <p:spPr>
          <a:xfrm rot="0" flipH="0" flipV="0">
            <a:off x="6088320" y="1835302"/>
            <a:ext cx="1126900" cy="887881"/>
          </a:xfrm>
          <a:custGeom>
            <a:avLst/>
            <a:gdLst>
              <a:gd name="csX0" fmla="*/ 563665 w 1126900"/>
              <a:gd name="csY0" fmla="*/ 388921 h 887881"/>
              <a:gd name="csX1" fmla="*/ 618545 w 1126900"/>
              <a:gd name="csY1" fmla="*/ 443839 h 887881"/>
              <a:gd name="csX2" fmla="*/ 563286 w 1126900"/>
              <a:gd name="csY2" fmla="*/ 499060 h 887881"/>
              <a:gd name="csX3" fmla="*/ 508406 w 1126900"/>
              <a:gd name="csY3" fmla="*/ 443460 h 887881"/>
              <a:gd name="csX4" fmla="*/ 563665 w 1126900"/>
              <a:gd name="csY4" fmla="*/ 388921 h 887881"/>
              <a:gd name="csX5" fmla="*/ 344524 w 1126900"/>
              <a:gd name="csY5" fmla="*/ 388921 h 887881"/>
              <a:gd name="csX6" fmla="*/ 399821 w 1126900"/>
              <a:gd name="csY6" fmla="*/ 444332 h 887881"/>
              <a:gd name="csX7" fmla="*/ 344562 w 1126900"/>
              <a:gd name="csY7" fmla="*/ 499060 h 887881"/>
              <a:gd name="csX8" fmla="*/ 344524 w 1126900"/>
              <a:gd name="csY8" fmla="*/ 499060 h 887881"/>
              <a:gd name="csX9" fmla="*/ 289303 w 1126900"/>
              <a:gd name="csY9" fmla="*/ 443650 h 887881"/>
              <a:gd name="csX10" fmla="*/ 344524 w 1126900"/>
              <a:gd name="csY10" fmla="*/ 388921 h 887881"/>
              <a:gd name="csX11" fmla="*/ 785837 w 1126900"/>
              <a:gd name="csY11" fmla="*/ 388769 h 887881"/>
              <a:gd name="csX12" fmla="*/ 837611 w 1126900"/>
              <a:gd name="csY12" fmla="*/ 444937 h 887881"/>
              <a:gd name="csX13" fmla="*/ 778262 w 1126900"/>
              <a:gd name="csY13" fmla="*/ 499136 h 887881"/>
              <a:gd name="csX14" fmla="*/ 727207 w 1126900"/>
              <a:gd name="csY14" fmla="*/ 441604 h 887881"/>
              <a:gd name="csX15" fmla="*/ 785837 w 1126900"/>
              <a:gd name="csY15" fmla="*/ 388769 h 887881"/>
              <a:gd name="csX16" fmla="*/ 594117 w 1126900"/>
              <a:gd name="csY16" fmla="*/ 48733 h 887881"/>
              <a:gd name="csX17" fmla="*/ 453906 w 1126900"/>
              <a:gd name="csY17" fmla="*/ 57936 h 887881"/>
              <a:gd name="csX18" fmla="*/ 268056 w 1126900"/>
              <a:gd name="csY18" fmla="*/ 123269 h 887881"/>
              <a:gd name="csX19" fmla="*/ 97810 w 1126900"/>
              <a:gd name="csY19" fmla="*/ 287228 h 887881"/>
              <a:gd name="csX20" fmla="*/ 66526 w 1126900"/>
              <a:gd name="csY20" fmla="*/ 524928 h 887881"/>
              <a:gd name="csX21" fmla="*/ 96031 w 1126900"/>
              <a:gd name="csY21" fmla="*/ 595374 h 887881"/>
              <a:gd name="csX22" fmla="*/ 111748 w 1126900"/>
              <a:gd name="csY22" fmla="*/ 657375 h 887881"/>
              <a:gd name="csX23" fmla="*/ 94250 w 1126900"/>
              <a:gd name="csY23" fmla="*/ 738767 h 887881"/>
              <a:gd name="csX24" fmla="*/ 65693 w 1126900"/>
              <a:gd name="csY24" fmla="*/ 811106 h 887881"/>
              <a:gd name="csX25" fmla="*/ 65731 w 1126900"/>
              <a:gd name="csY25" fmla="*/ 811031 h 887881"/>
              <a:gd name="csX26" fmla="*/ 77434 w 1126900"/>
              <a:gd name="csY26" fmla="*/ 803721 h 887881"/>
              <a:gd name="csX27" fmla="*/ 169431 w 1126900"/>
              <a:gd name="csY27" fmla="*/ 759257 h 887881"/>
              <a:gd name="csX28" fmla="*/ 266086 w 1126900"/>
              <a:gd name="csY28" fmla="*/ 763612 h 887881"/>
              <a:gd name="csX29" fmla="*/ 322481 w 1126900"/>
              <a:gd name="csY29" fmla="*/ 788875 h 887881"/>
              <a:gd name="csX30" fmla="*/ 572036 w 1126900"/>
              <a:gd name="csY30" fmla="*/ 839967 h 887881"/>
              <a:gd name="csX31" fmla="*/ 680508 w 1126900"/>
              <a:gd name="csY31" fmla="*/ 830157 h 887881"/>
              <a:gd name="csX32" fmla="*/ 903513 w 1126900"/>
              <a:gd name="csY32" fmla="*/ 742100 h 887881"/>
              <a:gd name="csX33" fmla="*/ 1049291 w 1126900"/>
              <a:gd name="csY33" fmla="*/ 576778 h 887881"/>
              <a:gd name="csX34" fmla="*/ 1073000 w 1126900"/>
              <a:gd name="csY34" fmla="*/ 383997 h 887881"/>
              <a:gd name="csX35" fmla="*/ 974679 w 1126900"/>
              <a:gd name="csY35" fmla="*/ 204700 h 887881"/>
              <a:gd name="csX36" fmla="*/ 789549 w 1126900"/>
              <a:gd name="csY36" fmla="*/ 87440 h 887881"/>
              <a:gd name="csX37" fmla="*/ 594117 w 1126900"/>
              <a:gd name="csY37" fmla="*/ 48733 h 887881"/>
              <a:gd name="csX38" fmla="*/ 529115 w 1126900"/>
              <a:gd name="csY38" fmla="*/ 1073 h 887881"/>
              <a:gd name="csX39" fmla="*/ 613887 w 1126900"/>
              <a:gd name="csY39" fmla="*/ 1541 h 887881"/>
              <a:gd name="csX40" fmla="*/ 863745 w 1126900"/>
              <a:gd name="csY40" fmla="*/ 67178 h 887881"/>
              <a:gd name="csX41" fmla="*/ 1041716 w 1126900"/>
              <a:gd name="csY41" fmla="*/ 208108 h 887881"/>
              <a:gd name="csX42" fmla="*/ 1123487 w 1126900"/>
              <a:gd name="csY42" fmla="*/ 395208 h 887881"/>
              <a:gd name="csX43" fmla="*/ 1072849 w 1126900"/>
              <a:gd name="csY43" fmla="*/ 634650 h 887881"/>
              <a:gd name="csX44" fmla="*/ 908020 w 1126900"/>
              <a:gd name="csY44" fmla="*/ 796260 h 887881"/>
              <a:gd name="csX45" fmla="*/ 681606 w 1126900"/>
              <a:gd name="csY45" fmla="*/ 878523 h 887881"/>
              <a:gd name="csX46" fmla="*/ 580482 w 1126900"/>
              <a:gd name="csY46" fmla="*/ 887840 h 887881"/>
              <a:gd name="csX47" fmla="*/ 580520 w 1126900"/>
              <a:gd name="csY47" fmla="*/ 887878 h 887881"/>
              <a:gd name="csX48" fmla="*/ 299567 w 1126900"/>
              <a:gd name="csY48" fmla="*/ 831445 h 887881"/>
              <a:gd name="csX49" fmla="*/ 253436 w 1126900"/>
              <a:gd name="csY49" fmla="*/ 810690 h 887881"/>
              <a:gd name="csX50" fmla="*/ 180604 w 1126900"/>
              <a:gd name="csY50" fmla="*/ 805880 h 887881"/>
              <a:gd name="csX51" fmla="*/ 87471 w 1126900"/>
              <a:gd name="csY51" fmla="*/ 854586 h 887881"/>
              <a:gd name="csX52" fmla="*/ 56414 w 1126900"/>
              <a:gd name="csY52" fmla="*/ 876516 h 887881"/>
              <a:gd name="csX53" fmla="*/ 13957 w 1126900"/>
              <a:gd name="csY53" fmla="*/ 876629 h 887881"/>
              <a:gd name="csX54" fmla="*/ 2860 w 1126900"/>
              <a:gd name="csY54" fmla="*/ 835043 h 887881"/>
              <a:gd name="csX55" fmla="*/ 45051 w 1126900"/>
              <a:gd name="csY55" fmla="*/ 733085 h 887881"/>
              <a:gd name="csX56" fmla="*/ 61489 w 1126900"/>
              <a:gd name="csY56" fmla="*/ 675138 h 887881"/>
              <a:gd name="csX57" fmla="*/ 50922 w 1126900"/>
              <a:gd name="csY57" fmla="*/ 612228 h 887881"/>
              <a:gd name="csX58" fmla="*/ 15812 w 1126900"/>
              <a:gd name="csY58" fmla="*/ 519209 h 887881"/>
              <a:gd name="csX59" fmla="*/ 40658 w 1126900"/>
              <a:gd name="csY59" fmla="*/ 293818 h 887881"/>
              <a:gd name="csX60" fmla="*/ 202495 w 1126900"/>
              <a:gd name="csY60" fmla="*/ 107362 h 887881"/>
              <a:gd name="csX61" fmla="*/ 444853 w 1126900"/>
              <a:gd name="csY61" fmla="*/ 10858 h 887881"/>
              <a:gd name="csX62" fmla="*/ 529115 w 1126900"/>
              <a:gd name="csY62" fmla="*/ 1073 h 887881"/>
            </a:gdLst>
            <a:rect l="l" t="t" r="r" b="b"/>
            <a:pathLst>
              <a:path w="1126900" h="887881">
                <a:moveTo>
                  <a:pt x="563665" y="388921"/>
                </a:moveTo>
                <a:cubicBezTo>
                  <a:pt x="594343" y="388921"/>
                  <a:pt x="618507" y="413161"/>
                  <a:pt x="618545" y="443839"/>
                </a:cubicBezTo>
                <a:cubicBezTo>
                  <a:pt x="618583" y="474896"/>
                  <a:pt x="594381" y="499098"/>
                  <a:pt x="563286" y="499060"/>
                </a:cubicBezTo>
                <a:cubicBezTo>
                  <a:pt x="532343" y="499060"/>
                  <a:pt x="508292" y="474669"/>
                  <a:pt x="508406" y="443460"/>
                </a:cubicBezTo>
                <a:cubicBezTo>
                  <a:pt x="508520" y="412896"/>
                  <a:pt x="532835" y="388921"/>
                  <a:pt x="563665" y="388921"/>
                </a:cubicBezTo>
                <a:close/>
                <a:moveTo>
                  <a:pt x="344524" y="388921"/>
                </a:moveTo>
                <a:cubicBezTo>
                  <a:pt x="375164" y="388921"/>
                  <a:pt x="399896" y="413691"/>
                  <a:pt x="399821" y="444332"/>
                </a:cubicBezTo>
                <a:cubicBezTo>
                  <a:pt x="399745" y="474480"/>
                  <a:pt x="374899" y="499060"/>
                  <a:pt x="344562" y="499060"/>
                </a:cubicBezTo>
                <a:lnTo>
                  <a:pt x="344524" y="499060"/>
                </a:lnTo>
                <a:cubicBezTo>
                  <a:pt x="313542" y="499060"/>
                  <a:pt x="289038" y="474442"/>
                  <a:pt x="289303" y="443650"/>
                </a:cubicBezTo>
                <a:cubicBezTo>
                  <a:pt x="289568" y="412972"/>
                  <a:pt x="313808" y="388959"/>
                  <a:pt x="344524" y="388921"/>
                </a:cubicBezTo>
                <a:close/>
                <a:moveTo>
                  <a:pt x="785837" y="388769"/>
                </a:moveTo>
                <a:cubicBezTo>
                  <a:pt x="814318" y="390209"/>
                  <a:pt x="838369" y="415546"/>
                  <a:pt x="837611" y="444937"/>
                </a:cubicBezTo>
                <a:cubicBezTo>
                  <a:pt x="837422" y="474820"/>
                  <a:pt x="811894" y="500954"/>
                  <a:pt x="778262" y="499136"/>
                </a:cubicBezTo>
                <a:cubicBezTo>
                  <a:pt x="750083" y="497621"/>
                  <a:pt x="725843" y="471412"/>
                  <a:pt x="727207" y="441604"/>
                </a:cubicBezTo>
                <a:cubicBezTo>
                  <a:pt x="728684" y="409752"/>
                  <a:pt x="755802" y="387254"/>
                  <a:pt x="785837" y="388769"/>
                </a:cubicBezTo>
                <a:close/>
                <a:moveTo>
                  <a:pt x="594117" y="48733"/>
                </a:moveTo>
                <a:cubicBezTo>
                  <a:pt x="546963" y="46763"/>
                  <a:pt x="500264" y="49831"/>
                  <a:pt x="453906" y="57936"/>
                </a:cubicBezTo>
                <a:cubicBezTo>
                  <a:pt x="388421" y="69412"/>
                  <a:pt x="326193" y="90508"/>
                  <a:pt x="268056" y="123269"/>
                </a:cubicBezTo>
                <a:cubicBezTo>
                  <a:pt x="197117" y="163227"/>
                  <a:pt x="137919" y="215494"/>
                  <a:pt x="97810" y="287228"/>
                </a:cubicBezTo>
                <a:cubicBezTo>
                  <a:pt x="55921" y="362143"/>
                  <a:pt x="44862" y="441377"/>
                  <a:pt x="66526" y="524928"/>
                </a:cubicBezTo>
                <a:cubicBezTo>
                  <a:pt x="73003" y="549925"/>
                  <a:pt x="84668" y="572498"/>
                  <a:pt x="96031" y="595374"/>
                </a:cubicBezTo>
                <a:cubicBezTo>
                  <a:pt x="105726" y="614842"/>
                  <a:pt x="112771" y="635218"/>
                  <a:pt x="111748" y="657375"/>
                </a:cubicBezTo>
                <a:cubicBezTo>
                  <a:pt x="110461" y="685439"/>
                  <a:pt x="104173" y="712557"/>
                  <a:pt x="94250" y="738767"/>
                </a:cubicBezTo>
                <a:cubicBezTo>
                  <a:pt x="85236" y="762589"/>
                  <a:pt x="75578" y="786109"/>
                  <a:pt x="65693" y="811106"/>
                </a:cubicBezTo>
                <a:lnTo>
                  <a:pt x="65731" y="811031"/>
                </a:lnTo>
                <a:cubicBezTo>
                  <a:pt x="70276" y="808190"/>
                  <a:pt x="73874" y="805956"/>
                  <a:pt x="77434" y="803721"/>
                </a:cubicBezTo>
                <a:cubicBezTo>
                  <a:pt x="106370" y="785314"/>
                  <a:pt x="136215" y="768763"/>
                  <a:pt x="169431" y="759257"/>
                </a:cubicBezTo>
                <a:cubicBezTo>
                  <a:pt x="202079" y="749901"/>
                  <a:pt x="234386" y="748652"/>
                  <a:pt x="266086" y="763612"/>
                </a:cubicBezTo>
                <a:cubicBezTo>
                  <a:pt x="284721" y="772399"/>
                  <a:pt x="303468" y="780997"/>
                  <a:pt x="322481" y="788875"/>
                </a:cubicBezTo>
                <a:cubicBezTo>
                  <a:pt x="402321" y="822052"/>
                  <a:pt x="485265" y="840497"/>
                  <a:pt x="572036" y="839967"/>
                </a:cubicBezTo>
                <a:cubicBezTo>
                  <a:pt x="608433" y="839740"/>
                  <a:pt x="644679" y="836596"/>
                  <a:pt x="680508" y="830157"/>
                </a:cubicBezTo>
                <a:cubicBezTo>
                  <a:pt x="760688" y="815727"/>
                  <a:pt x="835756" y="787966"/>
                  <a:pt x="903513" y="742100"/>
                </a:cubicBezTo>
                <a:cubicBezTo>
                  <a:pt x="966308" y="699604"/>
                  <a:pt x="1017060" y="646202"/>
                  <a:pt x="1049291" y="576778"/>
                </a:cubicBezTo>
                <a:cubicBezTo>
                  <a:pt x="1077887" y="515156"/>
                  <a:pt x="1086067" y="450770"/>
                  <a:pt x="1073000" y="383997"/>
                </a:cubicBezTo>
                <a:cubicBezTo>
                  <a:pt x="1059290" y="313853"/>
                  <a:pt x="1024219" y="255148"/>
                  <a:pt x="974679" y="204700"/>
                </a:cubicBezTo>
                <a:cubicBezTo>
                  <a:pt x="922185" y="151259"/>
                  <a:pt x="859389" y="113574"/>
                  <a:pt x="789549" y="87440"/>
                </a:cubicBezTo>
                <a:cubicBezTo>
                  <a:pt x="726563" y="63882"/>
                  <a:pt x="661343" y="51536"/>
                  <a:pt x="594117" y="48733"/>
                </a:cubicBezTo>
                <a:close/>
                <a:moveTo>
                  <a:pt x="529115" y="1073"/>
                </a:moveTo>
                <a:cubicBezTo>
                  <a:pt x="557284" y="-494"/>
                  <a:pt x="585538" y="-352"/>
                  <a:pt x="613887" y="1541"/>
                </a:cubicBezTo>
                <a:cubicBezTo>
                  <a:pt x="701339" y="7412"/>
                  <a:pt x="785042" y="28053"/>
                  <a:pt x="863745" y="67178"/>
                </a:cubicBezTo>
                <a:cubicBezTo>
                  <a:pt x="932941" y="101605"/>
                  <a:pt x="993578" y="147131"/>
                  <a:pt x="1041716" y="208108"/>
                </a:cubicBezTo>
                <a:cubicBezTo>
                  <a:pt x="1085234" y="263253"/>
                  <a:pt x="1114057" y="325026"/>
                  <a:pt x="1123487" y="395208"/>
                </a:cubicBezTo>
                <a:cubicBezTo>
                  <a:pt x="1135039" y="481031"/>
                  <a:pt x="1117048" y="560681"/>
                  <a:pt x="1072849" y="634650"/>
                </a:cubicBezTo>
                <a:cubicBezTo>
                  <a:pt x="1032097" y="702899"/>
                  <a:pt x="975398" y="755166"/>
                  <a:pt x="908020" y="796260"/>
                </a:cubicBezTo>
                <a:cubicBezTo>
                  <a:pt x="838142" y="838906"/>
                  <a:pt x="762317" y="865343"/>
                  <a:pt x="681606" y="878523"/>
                </a:cubicBezTo>
                <a:cubicBezTo>
                  <a:pt x="644224" y="884621"/>
                  <a:pt x="606615" y="887348"/>
                  <a:pt x="580482" y="887840"/>
                </a:cubicBezTo>
                <a:lnTo>
                  <a:pt x="580520" y="887878"/>
                </a:lnTo>
                <a:cubicBezTo>
                  <a:pt x="475077" y="888181"/>
                  <a:pt x="385732" y="867464"/>
                  <a:pt x="299567" y="831445"/>
                </a:cubicBezTo>
                <a:cubicBezTo>
                  <a:pt x="284001" y="824931"/>
                  <a:pt x="268207" y="818720"/>
                  <a:pt x="253436" y="810690"/>
                </a:cubicBezTo>
                <a:cubicBezTo>
                  <a:pt x="229613" y="797699"/>
                  <a:pt x="205525" y="798116"/>
                  <a:pt x="180604" y="805880"/>
                </a:cubicBezTo>
                <a:cubicBezTo>
                  <a:pt x="146593" y="816447"/>
                  <a:pt x="116748" y="835005"/>
                  <a:pt x="87471" y="854586"/>
                </a:cubicBezTo>
                <a:cubicBezTo>
                  <a:pt x="76942" y="861631"/>
                  <a:pt x="66716" y="869130"/>
                  <a:pt x="56414" y="876516"/>
                </a:cubicBezTo>
                <a:cubicBezTo>
                  <a:pt x="42703" y="886287"/>
                  <a:pt x="26606" y="886363"/>
                  <a:pt x="13957" y="876629"/>
                </a:cubicBezTo>
                <a:cubicBezTo>
                  <a:pt x="1079" y="866744"/>
                  <a:pt x="-3542" y="850534"/>
                  <a:pt x="2860" y="835043"/>
                </a:cubicBezTo>
                <a:cubicBezTo>
                  <a:pt x="16873" y="801032"/>
                  <a:pt x="31947" y="767437"/>
                  <a:pt x="45051" y="733085"/>
                </a:cubicBezTo>
                <a:cubicBezTo>
                  <a:pt x="52172" y="714375"/>
                  <a:pt x="56565" y="694605"/>
                  <a:pt x="61489" y="675138"/>
                </a:cubicBezTo>
                <a:cubicBezTo>
                  <a:pt x="67132" y="652792"/>
                  <a:pt x="61830" y="631923"/>
                  <a:pt x="50922" y="612228"/>
                </a:cubicBezTo>
                <a:cubicBezTo>
                  <a:pt x="34712" y="582913"/>
                  <a:pt x="22668" y="552084"/>
                  <a:pt x="15812" y="519209"/>
                </a:cubicBezTo>
                <a:cubicBezTo>
                  <a:pt x="-398" y="441301"/>
                  <a:pt x="7897" y="366120"/>
                  <a:pt x="40658" y="293818"/>
                </a:cubicBezTo>
                <a:cubicBezTo>
                  <a:pt x="76071" y="215683"/>
                  <a:pt x="132276" y="155311"/>
                  <a:pt x="202495" y="107362"/>
                </a:cubicBezTo>
                <a:cubicBezTo>
                  <a:pt x="276047" y="57179"/>
                  <a:pt x="357364" y="26273"/>
                  <a:pt x="444853" y="10858"/>
                </a:cubicBezTo>
                <a:cubicBezTo>
                  <a:pt x="472862" y="5916"/>
                  <a:pt x="500946" y="2640"/>
                  <a:pt x="529115" y="1073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4"/>
          <p:cNvSpPr txBox="1"/>
          <p:nvPr/>
        </p:nvSpPr>
        <p:spPr>
          <a:xfrm rot="0" flipH="0" flipV="0">
            <a:off x="660400" y="2169427"/>
            <a:ext cx="5885467" cy="21175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4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谢谢大家</a:t>
            </a:r>
            <a:endParaRPr kumimoji="1" lang="zh-CN" altLang="en-US"/>
          </a:p>
        </p:txBody>
      </p:sp>
    </p:spTree>
  </p:cSld>
</p:sld>
</file>

<file path=ppt/theme/_rels/theme1.xml.rels><?xml version="1.0" encoding="UTF-8" standalone="yes"?>
<Relationships xmlns="http://schemas.openxmlformats.org/package/2006/relationships">

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63CE8"/>
      </a:accent1>
      <a:accent2>
        <a:srgbClr val="C6AB6A"/>
      </a:accent2>
      <a:accent3>
        <a:srgbClr val="063CE8"/>
      </a:accent3>
      <a:accent4>
        <a:srgbClr val="C6AB6A"/>
      </a:accent4>
      <a:accent5>
        <a:srgbClr val="063CE8"/>
      </a:accent5>
      <a:accent6>
        <a:srgbClr val="C6AB6A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001191110105MA01D6BEX800000","ProduceID":"A1027D60932730Z53887110","ReservedCode1":"{\"SecurityData\":{\"Type\":\"TC260PG\",\"Version\":1,\"PubSD\":[{\"Type\":\"DS\",\"AlgID\":\"1.2.156.10197.1.501\",\"TBSData\":{\"Type\":\"LabelMataData\"},\"Signature\":\"304602210089f5bfb32e7dd49040b59457aa57d5ad55c11324f54bcdfccd1790ff7b32b3660221008eb5eea0d7a0c8187209a2e834df5197ff4128ac3860c73d52af365af212b8a0\"},{\"Type\":\"PubKey\",\"AlgID\":\"1.2.156.10197.1.501\",\"KeyValue\":\"MFkwEwYHKoZIzj0CAQYIKoEcz1UBgi0DQgAE4htNGUcC6HU4Sf91jDiDCP+kHy7sm5Nd8uJmcY3w5omySS+3GQlfi/4sr6ilLGbKi9V2Z5I0ASiAQPEvlhe2mw==\",\"Certificate\":\"MIIBgzCCASmgAwIBAgIBATAKBggqgRzPVQGDdTAtMQ4wDAYDVQQKEwVBaVBQVDEbMBkGA1UEBRMSOTExMTAxMDVNQTAxRDZCRVg4MCAXDTI1MDgwODA4Mjk1MloYDzIxMjUwODA4MDgyOTUyWjAtMQ4wDAYDVQQKEwVBaVBQVDEbMBkGA1UEBRMSOTExMTAxMDVNQTAxRDZCRVg4MFkwEwYHKoZIzj0CAQYIKoEcz1UBgi0DQgAE4htNGUcC6HU4Sf91jDiDCP+kHy7sm5Nd8uJmcY3w5omySS+3GQlfi/4sr6ilLGbKi9V2Z5I0ASiAQPEvlhe2m6M4MDYwDgYDVR0PAQH/BAQDAgWgMBMGA1UdJQQMMAoGCCsGAQUFBwMBMA8GA1UdEwEB/wQFMAMBAf8wCgYIKoEcz1UBg3UDSAAwRQIgS9o/xI9kRYojx1MkW/gD8fAbyborHu7tLo1gGuqcuMwCIQDpeKBcdxdIHGAYHLU3bTjOkcDszYUezVcY2oQW7R1oQg==\"}]}}","ContentPropagator":"001191110105MA01D6BEX800000","PropagateID":"A1027D60932730Z53887110","ReservedCode2":"{\"SecurityData\":{\"Type\":\"TC260PG\",\"Version\":1,\"PubSD\":[{\"Type\":\"DS\",\"AlgID\":\"1.2.156.10197.1.501\",\"TBSData\":{\"Type\":\"LabelMataData\"},\"Signature\":\"3045022100f8c2cca144f080fd10fdca9db1f8db2cfa2a2a8dea3a89bcf569d1fa51e83437022026069b10fec7700d0203e34dba191f18c8548312163d7d253cd84e2e66c3e160\"},{\"Type\":\"PubKey\",\"AlgID\":\"1.2.156.10197.1.501\",\"KeyValue\":\"MFkwEwYHKoZIzj0CAQYIKoEcz1UBgi0DQgAE4htNGUcC6HU4Sf91jDiDCP+kHy7sm5Nd8uJmcY3w5omySS+3GQlfi/4sr6ilLGbKi9V2Z5I0ASiAQPEvlhe2mw==\",\"Certificate\":\"MIIBgzCCASmgAwIBAgIBATAKBggqgRzPVQGDdTAtMQ4wDAYDVQQKEwVBaVBQVDEbMBkGA1UEBRMSOTExMTAxMDVNQTAxRDZCRVg4MCAXDTI1MDgwODA4Mjk1MloYDzIxMjUwODA4MDgyOTUyWjAtMQ4wDAYDVQQKEwVBaVBQVDEbMBkGA1UEBRMSOTExMTAxMDVNQTAxRDZCRVg4MFkwEwYHKoZIzj0CAQYIKoEcz1UBgi0DQgAE4htNGUcC6HU4Sf91jDiDCP+kHy7sm5Nd8uJmcY3w5omySS+3GQlfi/4sr6ilLGbKi9V2Z5I0ASiAQPEvlhe2m6M4MDYwDgYDVR0PAQH/BAQDAgWgMBMGA1UdJQQMMAoGCCsGAQUFBwMBMA8GA1UdEwEB/wQFMAMBAf8wCgYIKoEcz1UBg3UDSAAwRQIgS9o/xI9kRYojx1MkW/gD8fAbyborHu7tLo1gGuqcuMwCIQDpeKBcdxdIHGAYHLU3bTjOkcDszYUezVcY2oQW7R1oQg==\"}]}}"}</vt:lpwstr>
  </property>
</Properties>
</file>